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56" r:id="rId5"/>
    <p:sldId id="257" r:id="rId6"/>
    <p:sldId id="286" r:id="rId7"/>
    <p:sldId id="291" r:id="rId8"/>
    <p:sldId id="290" r:id="rId9"/>
    <p:sldId id="295" r:id="rId10"/>
    <p:sldId id="294" r:id="rId11"/>
    <p:sldId id="298" r:id="rId12"/>
    <p:sldId id="299" r:id="rId13"/>
    <p:sldId id="29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646" autoAdjust="0"/>
  </p:normalViewPr>
  <p:slideViewPr>
    <p:cSldViewPr snapToGrid="0">
      <p:cViewPr varScale="1">
        <p:scale>
          <a:sx n="78" d="100"/>
          <a:sy n="78" d="100"/>
        </p:scale>
        <p:origin x="878" y="72"/>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4/24/2024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4/24/2024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193894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964844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1639086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2474778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3319086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965845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399008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Righ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flipH="1">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71600"/>
            <a:ext cx="5486400" cy="4114800"/>
          </a:xfrm>
        </p:spPr>
        <p:txBody>
          <a:bodyPr anchor="ctr" anchorCtr="0">
            <a:noAutofit/>
          </a:bodyPr>
          <a:lstStyle>
            <a:lvl1pPr>
              <a:defRPr sz="6000" b="1">
                <a:latin typeface="+mj-lt"/>
              </a:defRPr>
            </a:lvl1pPr>
          </a:lstStyle>
          <a:p>
            <a:r>
              <a:rPr lang="en-US" dirty="0"/>
              <a:t>Click to add title</a:t>
            </a:r>
          </a:p>
        </p:txBody>
      </p:sp>
      <p:sp>
        <p:nvSpPr>
          <p:cNvPr id="15" name="Picture Placeholder 14">
            <a:extLst>
              <a:ext uri="{FF2B5EF4-FFF2-40B4-BE49-F238E27FC236}">
                <a16:creationId xmlns:a16="http://schemas.microsoft.com/office/drawing/2014/main" id="{3124234B-E1C4-2616-9993-A23142AA69B2}"/>
              </a:ext>
            </a:extLst>
          </p:cNvPr>
          <p:cNvSpPr>
            <a:spLocks noGrp="1"/>
          </p:cNvSpPr>
          <p:nvPr>
            <p:ph type="pic" sz="quarter" idx="10"/>
          </p:nvPr>
        </p:nvSpPr>
        <p:spPr>
          <a:xfrm>
            <a:off x="7183438" y="1168400"/>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9126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mart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457200"/>
            <a:ext cx="9692640" cy="1371600"/>
          </a:xfrm>
        </p:spPr>
        <p:txBody>
          <a:bodyPr anchor="b">
            <a:noAutofit/>
          </a:bodyPr>
          <a:lstStyle>
            <a:lvl1pPr>
              <a:defRPr sz="4200" b="1">
                <a:latin typeface="+mj-lt"/>
              </a:defRPr>
            </a:lvl1pPr>
          </a:lstStyle>
          <a:p>
            <a:r>
              <a:rPr lang="en-US" dirty="0"/>
              <a:t>Click to add title</a:t>
            </a:r>
          </a:p>
        </p:txBody>
      </p:sp>
      <p:sp>
        <p:nvSpPr>
          <p:cNvPr id="4" name="Content Placeholder 2">
            <a:extLst>
              <a:ext uri="{FF2B5EF4-FFF2-40B4-BE49-F238E27FC236}">
                <a16:creationId xmlns:a16="http://schemas.microsoft.com/office/drawing/2014/main" id="{C45E425B-455F-127B-1647-045FD094F15D}"/>
              </a:ext>
            </a:extLst>
          </p:cNvPr>
          <p:cNvSpPr>
            <a:spLocks noGrp="1"/>
          </p:cNvSpPr>
          <p:nvPr>
            <p:ph idx="10" hasCustomPrompt="1"/>
          </p:nvPr>
        </p:nvSpPr>
        <p:spPr>
          <a:xfrm>
            <a:off x="1167493" y="2087561"/>
            <a:ext cx="2693306" cy="3890543"/>
          </a:xfrm>
        </p:spPr>
        <p:txBody>
          <a:bodyPr>
            <a:noAutofit/>
          </a:bodyPr>
          <a:lstStyle>
            <a:lvl1pPr marL="0" indent="0">
              <a:buNone/>
              <a:defRPr sz="2000">
                <a:latin typeface="+mn-lt"/>
              </a:defRPr>
            </a:lvl1pPr>
            <a:lvl2pPr marL="457200" indent="0">
              <a:buNone/>
              <a:defRPr sz="2000">
                <a:latin typeface="+mn-lt"/>
              </a:defRPr>
            </a:lvl2pPr>
            <a:lvl3pPr marL="914400" indent="0">
              <a:buNone/>
              <a:defRPr sz="2000">
                <a:latin typeface="+mn-lt"/>
              </a:defRPr>
            </a:lvl3pPr>
            <a:lvl4pPr marL="1371600" indent="0">
              <a:buNone/>
              <a:defRPr sz="2000">
                <a:latin typeface="+mn-lt"/>
              </a:defRPr>
            </a:lvl4pPr>
            <a:lvl5pPr marL="1828800" inden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4216400" y="2087563"/>
            <a:ext cx="6730274"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827098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and Image 2">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549489" y="457199"/>
            <a:ext cx="5943599" cy="1920240"/>
          </a:xfrm>
        </p:spPr>
        <p:txBody>
          <a:bodyPr anchor="b">
            <a:noAutofit/>
          </a:bodyPr>
          <a:lstStyle>
            <a:lvl1pPr>
              <a:defRPr sz="4200" b="1">
                <a:latin typeface="+mj-lt"/>
              </a:defRPr>
            </a:lvl1pPr>
          </a:lstStyle>
          <a:p>
            <a:r>
              <a:rPr lang="en-US" dirty="0"/>
              <a:t>Click to add title</a:t>
            </a:r>
          </a:p>
        </p:txBody>
      </p:sp>
      <p:sp>
        <p:nvSpPr>
          <p:cNvPr id="15" name="Content Placeholder 2">
            <a:extLst>
              <a:ext uri="{FF2B5EF4-FFF2-40B4-BE49-F238E27FC236}">
                <a16:creationId xmlns:a16="http://schemas.microsoft.com/office/drawing/2014/main" id="{6BBDFA0C-B372-969D-6C8A-F664A4BF8D41}"/>
              </a:ext>
            </a:extLst>
          </p:cNvPr>
          <p:cNvSpPr>
            <a:spLocks noGrp="1" noChangeAspect="1"/>
          </p:cNvSpPr>
          <p:nvPr>
            <p:ph idx="17" hasCustomPrompt="1"/>
          </p:nvPr>
        </p:nvSpPr>
        <p:spPr>
          <a:xfrm>
            <a:off x="823108" y="640080"/>
            <a:ext cx="4297680" cy="4297680"/>
          </a:xfrm>
          <a:prstGeom prst="ellipse">
            <a:avLst/>
          </a:prstGeom>
          <a:solidFill>
            <a:schemeClr val="accent2"/>
          </a:solidFill>
        </p:spPr>
        <p:txBody>
          <a:bodyPr anchor="ctr" anchorCtr="0">
            <a:noAutofit/>
          </a:bodyPr>
          <a:lstStyle>
            <a:lvl1pPr marL="0" indent="0" algn="ctr">
              <a:buFont typeface="Arial" panose="020B0604020202020204" pitchFamily="34" charset="0"/>
              <a:buNone/>
              <a:defRPr sz="2000">
                <a:latin typeface="+mn-lt"/>
              </a:defRPr>
            </a:lvl1pPr>
            <a:lvl2pPr marL="347663" indent="0" algn="ctr">
              <a:buFont typeface="Arial" panose="020B0604020202020204" pitchFamily="34" charset="0"/>
              <a:buNone/>
              <a:defRPr sz="2000">
                <a:latin typeface="+mn-lt"/>
              </a:defRPr>
            </a:lvl2pPr>
            <a:lvl3pPr marL="685800" indent="0" algn="ctr">
              <a:buFont typeface="Arial" panose="020B0604020202020204" pitchFamily="34" charset="0"/>
              <a:buNone/>
              <a:defRPr sz="2000">
                <a:latin typeface="+mn-lt"/>
              </a:defRPr>
            </a:lvl3pPr>
            <a:lvl4pPr marL="914400" indent="0" algn="ctr">
              <a:buFont typeface="Arial" panose="020B0604020202020204" pitchFamily="34" charset="0"/>
              <a:buNone/>
              <a:defRPr sz="2000">
                <a:latin typeface="+mn-lt"/>
              </a:defRPr>
            </a:lvl4pPr>
            <a:lvl5pPr marL="1143000" indent="0" algn="ctr">
              <a:buFont typeface="Arial" panose="020B0604020202020204" pitchFamily="34" charse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99A8D2CC-EE75-85FA-1577-88C0BEC7B10C}"/>
              </a:ext>
            </a:extLst>
          </p:cNvPr>
          <p:cNvSpPr>
            <a:spLocks noGrp="1"/>
          </p:cNvSpPr>
          <p:nvPr>
            <p:ph idx="15" hasCustomPrompt="1"/>
          </p:nvPr>
        </p:nvSpPr>
        <p:spPr>
          <a:xfrm>
            <a:off x="5549490" y="2706369"/>
            <a:ext cx="5943600" cy="3383279"/>
          </a:xfrm>
        </p:spPr>
        <p:txBody>
          <a:bodyPr>
            <a:normAutofit/>
          </a:bodyPr>
          <a:lstStyle>
            <a:lvl1pPr marL="283464" indent="-283464">
              <a:spcBef>
                <a:spcPts val="1000"/>
              </a:spcBef>
              <a:buFont typeface="Arial" panose="020B0604020202020204" pitchFamily="34" charset="0"/>
              <a:buChar char="•"/>
              <a:defRPr sz="2000">
                <a:solidFill>
                  <a:schemeClr val="tx1"/>
                </a:solidFill>
                <a:latin typeface="+mn-lt"/>
              </a:defRPr>
            </a:lvl1pPr>
            <a:lvl2pPr marL="566928" indent="-283464">
              <a:spcBef>
                <a:spcPts val="1000"/>
              </a:spcBef>
              <a:buFont typeface="Arial" panose="020B0604020202020204" pitchFamily="34" charset="0"/>
              <a:buChar char="•"/>
              <a:defRPr sz="2000">
                <a:solidFill>
                  <a:schemeClr val="tx1"/>
                </a:solidFill>
                <a:latin typeface="+mn-lt"/>
              </a:defRPr>
            </a:lvl2pPr>
            <a:lvl3pPr marL="850392" indent="-283464">
              <a:spcBef>
                <a:spcPts val="1000"/>
              </a:spcBef>
              <a:buFont typeface="Arial" panose="020B0604020202020204" pitchFamily="34" charset="0"/>
              <a:buChar char="•"/>
              <a:defRPr sz="2000">
                <a:solidFill>
                  <a:schemeClr val="tx1"/>
                </a:solidFill>
                <a:latin typeface="+mn-lt"/>
              </a:defRPr>
            </a:lvl3pPr>
            <a:lvl4pPr marL="1133856" indent="-283464">
              <a:spcBef>
                <a:spcPts val="1000"/>
              </a:spcBef>
              <a:buFont typeface="Arial" panose="020B0604020202020204" pitchFamily="34" charset="0"/>
              <a:buChar char="•"/>
              <a:defRPr sz="2000">
                <a:solidFill>
                  <a:schemeClr val="tx1"/>
                </a:solidFill>
                <a:latin typeface="+mn-lt"/>
              </a:defRPr>
            </a:lvl4pPr>
            <a:lvl5pPr marL="1463040" indent="-283464">
              <a:spcBef>
                <a:spcPts val="1000"/>
              </a:spcBef>
              <a:buFont typeface="Arial" panose="020B0604020202020204" pitchFamily="34" charset="0"/>
              <a:buChar char="•"/>
              <a:defRPr sz="2000">
                <a:solidFill>
                  <a:schemeClr val="tx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25656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1" r:id="rId4"/>
    <p:sldLayoutId id="2147483659" r:id="rId5"/>
    <p:sldLayoutId id="2147483668" r:id="rId6"/>
    <p:sldLayoutId id="2147483669" r:id="rId7"/>
    <p:sldLayoutId id="2147483677" r:id="rId8"/>
    <p:sldLayoutId id="2147483676" r:id="rId9"/>
    <p:sldLayoutId id="2147483661" r:id="rId10"/>
    <p:sldLayoutId id="2147483666" r:id="rId11"/>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7096933" cy="3830130"/>
          </a:xfrm>
        </p:spPr>
        <p:txBody>
          <a:bodyPr/>
          <a:lstStyle/>
          <a:p>
            <a:r>
              <a:rPr lang="en-US" dirty="0"/>
              <a:t>eCommerce website</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1167494" y="252549"/>
            <a:ext cx="6220278" cy="3262811"/>
          </a:xfrm>
        </p:spPr>
        <p:txBody>
          <a:bodyPr/>
          <a:lstStyle/>
          <a:p>
            <a:r>
              <a:rPr lang="en-US" dirty="0"/>
              <a:t>Thank you</a:t>
            </a:r>
          </a:p>
        </p:txBody>
      </p:sp>
    </p:spTree>
    <p:extLst>
      <p:ext uri="{BB962C8B-B14F-4D97-AF65-F5344CB8AC3E}">
        <p14:creationId xmlns:p14="http://schemas.microsoft.com/office/powerpoint/2010/main" val="1609673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2017467"/>
            <a:ext cx="9779182" cy="3366815"/>
          </a:xfrm>
        </p:spPr>
        <p:txBody>
          <a:bodyPr vert="horz" lIns="91440" tIns="45720" rIns="91440" bIns="45720" rtlCol="0" anchor="t">
            <a:normAutofit/>
          </a:bodyPr>
          <a:lstStyle/>
          <a:p>
            <a:r>
              <a:rPr lang="en-US" dirty="0"/>
              <a:t>Introduction</a:t>
            </a:r>
          </a:p>
          <a:p>
            <a:r>
              <a:rPr lang="en-US" dirty="0"/>
              <a:t>Entities and attributes</a:t>
            </a:r>
          </a:p>
          <a:p>
            <a:r>
              <a:rPr lang="en-US" dirty="0"/>
              <a:t>ER diagrams</a:t>
            </a:r>
          </a:p>
          <a:p>
            <a:r>
              <a:rPr lang="en-US" dirty="0"/>
              <a:t>Tables</a:t>
            </a:r>
          </a:p>
          <a:p>
            <a:r>
              <a:rPr lang="en-US" dirty="0"/>
              <a:t>Queries </a:t>
            </a:r>
          </a:p>
          <a:p>
            <a:r>
              <a:rPr lang="en-US" dirty="0"/>
              <a:t>Views</a:t>
            </a:r>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8DD4-4828-CE87-0C5C-42BE175E8DA5}"/>
              </a:ext>
            </a:extLst>
          </p:cNvPr>
          <p:cNvSpPr>
            <a:spLocks noGrp="1"/>
          </p:cNvSpPr>
          <p:nvPr>
            <p:ph type="title"/>
          </p:nvPr>
        </p:nvSpPr>
        <p:spPr>
          <a:xfrm>
            <a:off x="1167492" y="1371600"/>
            <a:ext cx="10336250" cy="4114800"/>
          </a:xfrm>
        </p:spPr>
        <p:txBody>
          <a:bodyPr/>
          <a:lstStyle/>
          <a:p>
            <a:r>
              <a:rPr lang="en-US" sz="2800" dirty="0">
                <a:effectLst/>
                <a:latin typeface="Trebuchet MS" panose="020B0603020202020204" pitchFamily="34" charset="0"/>
                <a:ea typeface="Calibri" panose="020F0502020204030204" pitchFamily="34" charset="0"/>
                <a:cs typeface="Calibri" panose="020F0502020204030204" pitchFamily="34" charset="0"/>
              </a:rPr>
              <a:t>INTRODUCTION:</a:t>
            </a:r>
            <a:br>
              <a:rPr lang="en-US" sz="2400" b="0" dirty="0">
                <a:effectLst/>
                <a:latin typeface="Trebuchet MS" panose="020B0603020202020204" pitchFamily="34" charset="0"/>
                <a:ea typeface="Calibri" panose="020F0502020204030204" pitchFamily="34" charset="0"/>
                <a:cs typeface="Calibri" panose="020F0502020204030204" pitchFamily="34" charset="0"/>
              </a:rPr>
            </a:br>
            <a:br>
              <a:rPr lang="en-US" sz="2400" b="0" dirty="0">
                <a:effectLst/>
                <a:latin typeface="Trebuchet MS" panose="020B0603020202020204" pitchFamily="34" charset="0"/>
                <a:ea typeface="Calibri" panose="020F0502020204030204" pitchFamily="34" charset="0"/>
                <a:cs typeface="Calibri" panose="020F0502020204030204" pitchFamily="34" charset="0"/>
              </a:rPr>
            </a:br>
            <a:r>
              <a:rPr lang="en-US" sz="2400" b="0" dirty="0">
                <a:effectLst/>
                <a:latin typeface="Trebuchet MS" panose="020B0603020202020204" pitchFamily="34" charset="0"/>
                <a:ea typeface="Calibri" panose="020F0502020204030204" pitchFamily="34" charset="0"/>
                <a:cs typeface="Calibri" panose="020F0502020204030204" pitchFamily="34" charset="0"/>
              </a:rPr>
              <a:t>The aim of this project is to design and implement a comprehensive and scalable e-commerce database system that efficiently manages product information, customer details, transaction data, inventory management, and sales tracking. </a:t>
            </a:r>
            <a:br>
              <a:rPr lang="en-US" sz="2400" b="0" dirty="0">
                <a:effectLst/>
                <a:latin typeface="Trebuchet MS" panose="020B0603020202020204" pitchFamily="34" charset="0"/>
                <a:ea typeface="Calibri" panose="020F0502020204030204" pitchFamily="34" charset="0"/>
                <a:cs typeface="Calibri" panose="020F0502020204030204" pitchFamily="34" charset="0"/>
              </a:rPr>
            </a:br>
            <a:br>
              <a:rPr lang="en-US" sz="2400" b="0" dirty="0">
                <a:effectLst/>
                <a:latin typeface="Trebuchet MS" panose="020B0603020202020204" pitchFamily="34" charset="0"/>
                <a:ea typeface="Calibri" panose="020F0502020204030204" pitchFamily="34" charset="0"/>
                <a:cs typeface="Calibri" panose="020F0502020204030204" pitchFamily="34" charset="0"/>
              </a:rPr>
            </a:br>
            <a:br>
              <a:rPr lang="en-US" sz="2400" b="0" dirty="0">
                <a:effectLst/>
                <a:latin typeface="Trebuchet MS" panose="020B0603020202020204" pitchFamily="34" charset="0"/>
                <a:ea typeface="Calibri" panose="020F0502020204030204" pitchFamily="34" charset="0"/>
                <a:cs typeface="Calibri" panose="020F0502020204030204" pitchFamily="34" charset="0"/>
              </a:rPr>
            </a:br>
            <a:r>
              <a:rPr lang="en-US" sz="2400" b="0" dirty="0">
                <a:effectLst/>
                <a:latin typeface="Trebuchet MS" panose="020B0603020202020204" pitchFamily="34" charset="0"/>
                <a:ea typeface="Calibri" panose="020F0502020204030204" pitchFamily="34" charset="0"/>
              </a:rPr>
              <a:t>The primary objective of maintaining a database for an eCommerce website is to streamline the management of product inventory, customer information, and transaction details. This makes it easier for both the customers and the business to track orders, update product listings, and handle customer service inquiries.  </a:t>
            </a:r>
            <a:br>
              <a:rPr lang="en-IN" sz="1800" b="0" dirty="0">
                <a:effectLst/>
                <a:latin typeface="Trebuchet MS" panose="020B0603020202020204" pitchFamily="34" charset="0"/>
                <a:ea typeface="Calibri" panose="020F0502020204030204" pitchFamily="34" charset="0"/>
              </a:rPr>
            </a:br>
            <a:endParaRPr lang="en-US" sz="2400" b="0" dirty="0">
              <a:latin typeface="Trebuchet MS" panose="020B0603020202020204" pitchFamily="34" charset="0"/>
            </a:endParaRPr>
          </a:p>
        </p:txBody>
      </p:sp>
    </p:spTree>
    <p:extLst>
      <p:ext uri="{BB962C8B-B14F-4D97-AF65-F5344CB8AC3E}">
        <p14:creationId xmlns:p14="http://schemas.microsoft.com/office/powerpoint/2010/main" val="3662677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4CFB73D-B7C9-A177-04F3-E48E841A875E}"/>
              </a:ext>
            </a:extLst>
          </p:cNvPr>
          <p:cNvSpPr>
            <a:spLocks noGrp="1"/>
          </p:cNvSpPr>
          <p:nvPr>
            <p:ph type="title"/>
          </p:nvPr>
        </p:nvSpPr>
        <p:spPr>
          <a:xfrm>
            <a:off x="135105" y="0"/>
            <a:ext cx="9779183" cy="792164"/>
          </a:xfrm>
        </p:spPr>
        <p:txBody>
          <a:bodyPr anchor="b">
            <a:normAutofit/>
          </a:bodyPr>
          <a:lstStyle/>
          <a:p>
            <a:r>
              <a:rPr lang="en-US" dirty="0"/>
              <a:t>ENTITIES AND ATTRIBUTES:</a:t>
            </a:r>
          </a:p>
        </p:txBody>
      </p:sp>
      <p:graphicFrame>
        <p:nvGraphicFramePr>
          <p:cNvPr id="15" name="Content Placeholder 14">
            <a:extLst>
              <a:ext uri="{FF2B5EF4-FFF2-40B4-BE49-F238E27FC236}">
                <a16:creationId xmlns:a16="http://schemas.microsoft.com/office/drawing/2014/main" id="{A7D53579-5D7B-2C1C-76C3-88F2F4AAF786}"/>
              </a:ext>
            </a:extLst>
          </p:cNvPr>
          <p:cNvGraphicFramePr>
            <a:graphicFrameLocks noGrp="1"/>
          </p:cNvGraphicFramePr>
          <p:nvPr>
            <p:ph idx="1"/>
            <p:extLst>
              <p:ext uri="{D42A27DB-BD31-4B8C-83A1-F6EECF244321}">
                <p14:modId xmlns:p14="http://schemas.microsoft.com/office/powerpoint/2010/main" val="2107070466"/>
              </p:ext>
            </p:extLst>
          </p:nvPr>
        </p:nvGraphicFramePr>
        <p:xfrm>
          <a:off x="2664954" y="900318"/>
          <a:ext cx="5466736" cy="5881881"/>
        </p:xfrm>
        <a:graphic>
          <a:graphicData uri="http://schemas.openxmlformats.org/drawingml/2006/table">
            <a:tbl>
              <a:tblPr firstRow="1" bandRow="1"/>
              <a:tblGrid>
                <a:gridCol w="2713291">
                  <a:extLst>
                    <a:ext uri="{9D8B030D-6E8A-4147-A177-3AD203B41FA5}">
                      <a16:colId xmlns:a16="http://schemas.microsoft.com/office/drawing/2014/main" val="2065595451"/>
                    </a:ext>
                  </a:extLst>
                </a:gridCol>
                <a:gridCol w="2753445">
                  <a:extLst>
                    <a:ext uri="{9D8B030D-6E8A-4147-A177-3AD203B41FA5}">
                      <a16:colId xmlns:a16="http://schemas.microsoft.com/office/drawing/2014/main" val="2909751485"/>
                    </a:ext>
                  </a:extLst>
                </a:gridCol>
              </a:tblGrid>
              <a:tr h="333641">
                <a:tc>
                  <a:txBody>
                    <a:bodyPr/>
                    <a:lstStyle/>
                    <a:p>
                      <a:pPr marL="0" algn="l" rtl="0" eaLnBrk="1" fontAlgn="t" latinLnBrk="0" hangingPunct="1">
                        <a:spcBef>
                          <a:spcPts val="0"/>
                        </a:spcBef>
                        <a:spcAft>
                          <a:spcPts val="0"/>
                        </a:spcAft>
                      </a:pPr>
                      <a:r>
                        <a:rPr lang="en-US" sz="2400" b="1" i="0" u="none" strike="noStrike" kern="1200" dirty="0">
                          <a:solidFill>
                            <a:srgbClr val="FFFFFF"/>
                          </a:solidFill>
                          <a:effectLst/>
                          <a:highlight>
                            <a:srgbClr val="0068FF"/>
                          </a:highlight>
                          <a:latin typeface="Tenorite" panose="020F0502020204030204" pitchFamily="2" charset="0"/>
                        </a:rPr>
                        <a:t>ENTITIES</a:t>
                      </a:r>
                      <a:endParaRPr lang="en-US" sz="2400" b="0" i="0" u="none" strike="noStrike" dirty="0">
                        <a:effectLst/>
                        <a:highlight>
                          <a:srgbClr val="0068FF"/>
                        </a:highlight>
                        <a:latin typeface="Arial" panose="020B0604020202020204" pitchFamily="34" charset="0"/>
                      </a:endParaRPr>
                    </a:p>
                  </a:txBody>
                  <a:tcPr marL="45767" marR="45767" marT="22883" marB="22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68FF"/>
                    </a:solidFill>
                  </a:tcPr>
                </a:tc>
                <a:tc>
                  <a:txBody>
                    <a:bodyPr/>
                    <a:lstStyle/>
                    <a:p>
                      <a:pPr marL="0" algn="l" rtl="0" eaLnBrk="1" fontAlgn="t" latinLnBrk="0" hangingPunct="1">
                        <a:spcBef>
                          <a:spcPts val="0"/>
                        </a:spcBef>
                        <a:spcAft>
                          <a:spcPts val="0"/>
                        </a:spcAft>
                      </a:pPr>
                      <a:r>
                        <a:rPr lang="en-US" sz="2400" b="1" i="0" u="none" strike="noStrike" kern="1200" dirty="0">
                          <a:solidFill>
                            <a:srgbClr val="FFFFFF"/>
                          </a:solidFill>
                          <a:effectLst/>
                          <a:highlight>
                            <a:srgbClr val="0068FF"/>
                          </a:highlight>
                          <a:latin typeface="Tenorite" panose="020F0502020204030204" pitchFamily="2" charset="0"/>
                        </a:rPr>
                        <a:t>ATTRIBUTES</a:t>
                      </a:r>
                      <a:endParaRPr lang="en-US" sz="2400" b="0" i="0" u="none" strike="noStrike" dirty="0">
                        <a:effectLst/>
                        <a:highlight>
                          <a:srgbClr val="0068FF"/>
                        </a:highlight>
                        <a:latin typeface="Arial" panose="020B0604020202020204" pitchFamily="34" charset="0"/>
                      </a:endParaRPr>
                    </a:p>
                  </a:txBody>
                  <a:tcPr marL="45767" marR="45767" marT="22883" marB="22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68FF"/>
                    </a:solidFill>
                  </a:tcPr>
                </a:tc>
                <a:extLst>
                  <a:ext uri="{0D108BD9-81ED-4DB2-BD59-A6C34878D82A}">
                    <a16:rowId xmlns:a16="http://schemas.microsoft.com/office/drawing/2014/main" val="3099888555"/>
                  </a:ext>
                </a:extLst>
              </a:tr>
              <a:tr h="564827">
                <a:tc>
                  <a:txBody>
                    <a:bodyPr/>
                    <a:lstStyle/>
                    <a:p>
                      <a:pPr marL="0" algn="l" rtl="0" eaLnBrk="1" fontAlgn="t" latinLnBrk="0" hangingPunct="1">
                        <a:spcBef>
                          <a:spcPts val="0"/>
                        </a:spcBef>
                        <a:spcAft>
                          <a:spcPts val="0"/>
                        </a:spcAft>
                      </a:pPr>
                      <a:r>
                        <a:rPr lang="en-US" sz="2000" b="0" i="0" u="none" strike="noStrike" kern="1200" dirty="0">
                          <a:solidFill>
                            <a:srgbClr val="000000"/>
                          </a:solidFill>
                          <a:effectLst/>
                          <a:latin typeface="Tenorite" panose="020F0502020204030204" pitchFamily="2" charset="0"/>
                        </a:rPr>
                        <a:t>Products</a:t>
                      </a:r>
                      <a:endParaRPr lang="en-US" sz="2000" b="0" i="0" u="none" strike="noStrike" dirty="0">
                        <a:effectLst/>
                        <a:latin typeface="Arial" panose="020B0604020202020204" pitchFamily="34" charset="0"/>
                      </a:endParaRPr>
                    </a:p>
                  </a:txBody>
                  <a:tcPr marL="45767" marR="45767" marT="22883" marB="22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rtl="0" eaLnBrk="1" fontAlgn="t" latinLnBrk="0" hangingPunct="1">
                        <a:spcBef>
                          <a:spcPts val="0"/>
                        </a:spcBef>
                        <a:spcAft>
                          <a:spcPts val="0"/>
                        </a:spcAft>
                      </a:pPr>
                      <a:r>
                        <a:rPr lang="en-US" sz="2000" b="0" i="0" u="heavy" strike="noStrike" kern="1200" dirty="0" err="1">
                          <a:solidFill>
                            <a:srgbClr val="000000"/>
                          </a:solidFill>
                          <a:effectLst/>
                          <a:latin typeface="Tenorite" panose="020F0502020204030204" pitchFamily="2" charset="0"/>
                        </a:rPr>
                        <a:t>ProductID</a:t>
                      </a:r>
                      <a:endParaRPr lang="en-US" sz="20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2000" b="0" i="0" u="none" strike="noStrike" kern="1200" dirty="0">
                          <a:solidFill>
                            <a:srgbClr val="000000"/>
                          </a:solidFill>
                          <a:effectLst/>
                          <a:latin typeface="Tenorite" panose="020F0502020204030204" pitchFamily="2" charset="0"/>
                        </a:rPr>
                        <a:t>ProductName</a:t>
                      </a:r>
                      <a:endParaRPr lang="en-US" sz="20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2000" b="0" i="0" u="none" strike="noStrike" kern="1200" dirty="0">
                          <a:solidFill>
                            <a:srgbClr val="000000"/>
                          </a:solidFill>
                          <a:effectLst/>
                          <a:latin typeface="Tenorite" panose="020F0502020204030204" pitchFamily="2" charset="0"/>
                        </a:rPr>
                        <a:t>Price</a:t>
                      </a:r>
                      <a:endParaRPr lang="en-US" sz="2000" b="0" i="0" u="none" strike="noStrike" dirty="0">
                        <a:effectLst/>
                        <a:latin typeface="Arial" panose="020B0604020202020204" pitchFamily="34" charset="0"/>
                      </a:endParaRPr>
                    </a:p>
                  </a:txBody>
                  <a:tcPr marL="45767" marR="45767" marT="22883" marB="22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1392479"/>
                  </a:ext>
                </a:extLst>
              </a:tr>
              <a:tr h="734276">
                <a:tc>
                  <a:txBody>
                    <a:bodyPr/>
                    <a:lstStyle/>
                    <a:p>
                      <a:pPr marL="0" marR="0" indent="0" algn="l" rtl="0" eaLnBrk="1" fontAlgn="auto" latinLnBrk="0" hangingPunct="1">
                        <a:spcBef>
                          <a:spcPts val="0"/>
                        </a:spcBef>
                        <a:spcAft>
                          <a:spcPts val="0"/>
                        </a:spcAft>
                      </a:pPr>
                      <a:r>
                        <a:rPr lang="en-US" sz="2000" b="0" i="0" u="none" strike="noStrike" kern="1200">
                          <a:solidFill>
                            <a:srgbClr val="000000"/>
                          </a:solidFill>
                          <a:effectLst/>
                          <a:latin typeface="Tenorite" panose="020F0502020204030204" pitchFamily="2" charset="0"/>
                        </a:rPr>
                        <a:t>Customers</a:t>
                      </a:r>
                      <a:endParaRPr lang="en-US" sz="2000" b="0" i="0" u="none" strike="noStrike">
                        <a:effectLst/>
                        <a:latin typeface="Arial" panose="020B0604020202020204" pitchFamily="34" charset="0"/>
                      </a:endParaRPr>
                    </a:p>
                  </a:txBody>
                  <a:tcPr marL="45767" marR="45767" marT="22883" marB="22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rtl="0" eaLnBrk="1" fontAlgn="t" latinLnBrk="0" hangingPunct="1">
                        <a:spcBef>
                          <a:spcPts val="0"/>
                        </a:spcBef>
                        <a:spcAft>
                          <a:spcPts val="0"/>
                        </a:spcAft>
                      </a:pPr>
                      <a:r>
                        <a:rPr lang="en-US" sz="2000" b="0" i="0" u="heavy" strike="noStrike" kern="1200">
                          <a:solidFill>
                            <a:srgbClr val="000000"/>
                          </a:solidFill>
                          <a:effectLst/>
                          <a:latin typeface="Tenorite" panose="020F0502020204030204" pitchFamily="2" charset="0"/>
                        </a:rPr>
                        <a:t>CustomerID</a:t>
                      </a:r>
                      <a:endParaRPr lang="en-US" sz="2000" b="0" i="0" u="none" strike="noStrike">
                        <a:effectLst/>
                        <a:latin typeface="Arial" panose="020B0604020202020204" pitchFamily="34" charset="0"/>
                      </a:endParaRPr>
                    </a:p>
                    <a:p>
                      <a:pPr marL="0" algn="l" rtl="0" eaLnBrk="1" fontAlgn="t" latinLnBrk="0" hangingPunct="1">
                        <a:spcBef>
                          <a:spcPts val="0"/>
                        </a:spcBef>
                        <a:spcAft>
                          <a:spcPts val="0"/>
                        </a:spcAft>
                      </a:pPr>
                      <a:r>
                        <a:rPr lang="en-US" sz="2000" b="0" i="0" u="none" strike="noStrike" kern="1200">
                          <a:solidFill>
                            <a:srgbClr val="000000"/>
                          </a:solidFill>
                          <a:effectLst/>
                          <a:latin typeface="Tenorite" panose="020F0502020204030204" pitchFamily="2" charset="0"/>
                        </a:rPr>
                        <a:t>Name</a:t>
                      </a:r>
                      <a:endParaRPr lang="en-US" sz="2000" b="0" i="0" u="none" strike="noStrike">
                        <a:effectLst/>
                        <a:latin typeface="Arial" panose="020B0604020202020204" pitchFamily="34" charset="0"/>
                      </a:endParaRPr>
                    </a:p>
                    <a:p>
                      <a:pPr marL="0" algn="l" rtl="0" eaLnBrk="1" fontAlgn="t" latinLnBrk="0" hangingPunct="1">
                        <a:spcBef>
                          <a:spcPts val="0"/>
                        </a:spcBef>
                        <a:spcAft>
                          <a:spcPts val="0"/>
                        </a:spcAft>
                      </a:pPr>
                      <a:r>
                        <a:rPr lang="en-US" sz="2000" b="0" i="0" u="none" strike="noStrike" kern="1200">
                          <a:solidFill>
                            <a:srgbClr val="000000"/>
                          </a:solidFill>
                          <a:effectLst/>
                          <a:latin typeface="Tenorite" panose="020F0502020204030204" pitchFamily="2" charset="0"/>
                        </a:rPr>
                        <a:t>Email</a:t>
                      </a:r>
                      <a:endParaRPr lang="en-US" sz="2000" b="0" i="0" u="none" strike="noStrike">
                        <a:effectLst/>
                        <a:latin typeface="Arial" panose="020B0604020202020204" pitchFamily="34" charset="0"/>
                      </a:endParaRPr>
                    </a:p>
                    <a:p>
                      <a:pPr marL="0" algn="l" rtl="0" eaLnBrk="1" fontAlgn="t" latinLnBrk="0" hangingPunct="1">
                        <a:spcBef>
                          <a:spcPts val="0"/>
                        </a:spcBef>
                        <a:spcAft>
                          <a:spcPts val="0"/>
                        </a:spcAft>
                      </a:pPr>
                      <a:r>
                        <a:rPr lang="en-US" sz="2000" b="0" i="0" u="none" strike="noStrike" kern="1200">
                          <a:solidFill>
                            <a:srgbClr val="000000"/>
                          </a:solidFill>
                          <a:effectLst/>
                          <a:latin typeface="Tenorite" panose="020F0502020204030204" pitchFamily="2" charset="0"/>
                        </a:rPr>
                        <a:t>Address</a:t>
                      </a:r>
                      <a:endParaRPr lang="en-US" sz="2000" b="0" i="0" u="none" strike="noStrike">
                        <a:effectLst/>
                        <a:latin typeface="Arial" panose="020B0604020202020204" pitchFamily="34" charset="0"/>
                      </a:endParaRPr>
                    </a:p>
                  </a:txBody>
                  <a:tcPr marL="45767" marR="45767" marT="22883" marB="22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07950499"/>
                  </a:ext>
                </a:extLst>
              </a:tr>
              <a:tr h="903724">
                <a:tc>
                  <a:txBody>
                    <a:bodyPr/>
                    <a:lstStyle/>
                    <a:p>
                      <a:pPr marL="0" algn="l" rtl="0" eaLnBrk="1" fontAlgn="t" latinLnBrk="0" hangingPunct="1">
                        <a:spcBef>
                          <a:spcPts val="0"/>
                        </a:spcBef>
                        <a:spcAft>
                          <a:spcPts val="0"/>
                        </a:spcAft>
                      </a:pPr>
                      <a:r>
                        <a:rPr lang="en-US" sz="2000" b="0" i="0" u="none" strike="noStrike" kern="1200">
                          <a:solidFill>
                            <a:srgbClr val="000000"/>
                          </a:solidFill>
                          <a:effectLst/>
                          <a:latin typeface="Tenorite" panose="020F0502020204030204" pitchFamily="2" charset="0"/>
                        </a:rPr>
                        <a:t>Orders</a:t>
                      </a:r>
                      <a:endParaRPr lang="en-US" sz="2000" b="0" i="0" u="none" strike="noStrike">
                        <a:effectLst/>
                        <a:latin typeface="Arial" panose="020B0604020202020204" pitchFamily="34" charset="0"/>
                      </a:endParaRPr>
                    </a:p>
                  </a:txBody>
                  <a:tcPr marL="45767" marR="45767" marT="22883" marB="22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rtl="0" eaLnBrk="1" fontAlgn="t" latinLnBrk="0" hangingPunct="1">
                        <a:spcBef>
                          <a:spcPts val="0"/>
                        </a:spcBef>
                        <a:spcAft>
                          <a:spcPts val="0"/>
                        </a:spcAft>
                      </a:pPr>
                      <a:r>
                        <a:rPr lang="en-US" sz="2000" b="0" i="0" u="heavy" strike="noStrike" kern="1200">
                          <a:solidFill>
                            <a:srgbClr val="000000"/>
                          </a:solidFill>
                          <a:effectLst/>
                          <a:latin typeface="Tenorite" panose="020F0502020204030204" pitchFamily="2" charset="0"/>
                        </a:rPr>
                        <a:t>OrderID</a:t>
                      </a:r>
                      <a:endParaRPr lang="en-US" sz="2000" b="0" i="0" u="none" strike="noStrike">
                        <a:effectLst/>
                        <a:latin typeface="Arial" panose="020B0604020202020204" pitchFamily="34" charset="0"/>
                      </a:endParaRPr>
                    </a:p>
                    <a:p>
                      <a:pPr marL="0" algn="l" rtl="0" eaLnBrk="1" fontAlgn="t" latinLnBrk="0" hangingPunct="1">
                        <a:spcBef>
                          <a:spcPts val="0"/>
                        </a:spcBef>
                        <a:spcAft>
                          <a:spcPts val="0"/>
                        </a:spcAft>
                      </a:pPr>
                      <a:r>
                        <a:rPr lang="en-US" sz="2000" b="0" i="0" u="none" strike="noStrike" kern="1200">
                          <a:solidFill>
                            <a:srgbClr val="000000"/>
                          </a:solidFill>
                          <a:effectLst/>
                          <a:latin typeface="Tenorite" panose="020F0502020204030204" pitchFamily="2" charset="0"/>
                        </a:rPr>
                        <a:t>CustomerID</a:t>
                      </a:r>
                      <a:endParaRPr lang="en-US" sz="2000" b="0" i="0" u="none" strike="noStrike">
                        <a:effectLst/>
                        <a:latin typeface="Arial" panose="020B0604020202020204" pitchFamily="34" charset="0"/>
                      </a:endParaRPr>
                    </a:p>
                    <a:p>
                      <a:pPr marL="0" algn="l" rtl="0" eaLnBrk="1" fontAlgn="t" latinLnBrk="0" hangingPunct="1">
                        <a:spcBef>
                          <a:spcPts val="0"/>
                        </a:spcBef>
                        <a:spcAft>
                          <a:spcPts val="0"/>
                        </a:spcAft>
                      </a:pPr>
                      <a:r>
                        <a:rPr lang="en-US" sz="2000" b="0" i="0" u="none" strike="noStrike" kern="1200">
                          <a:solidFill>
                            <a:srgbClr val="000000"/>
                          </a:solidFill>
                          <a:effectLst/>
                          <a:latin typeface="Tenorite" panose="020F0502020204030204" pitchFamily="2" charset="0"/>
                        </a:rPr>
                        <a:t>ProductID (FK)</a:t>
                      </a:r>
                      <a:endParaRPr lang="en-US" sz="2000" b="0" i="0" u="none" strike="noStrike">
                        <a:effectLst/>
                        <a:latin typeface="Arial" panose="020B0604020202020204" pitchFamily="34" charset="0"/>
                      </a:endParaRPr>
                    </a:p>
                    <a:p>
                      <a:pPr marL="0" algn="l" rtl="0" eaLnBrk="1" fontAlgn="t" latinLnBrk="0" hangingPunct="1">
                        <a:spcBef>
                          <a:spcPts val="0"/>
                        </a:spcBef>
                        <a:spcAft>
                          <a:spcPts val="0"/>
                        </a:spcAft>
                      </a:pPr>
                      <a:r>
                        <a:rPr lang="en-US" sz="2000" b="0" i="0" u="none" strike="noStrike" kern="1200">
                          <a:solidFill>
                            <a:srgbClr val="000000"/>
                          </a:solidFill>
                          <a:effectLst/>
                          <a:latin typeface="Tenorite" panose="020F0502020204030204" pitchFamily="2" charset="0"/>
                        </a:rPr>
                        <a:t>Quantity</a:t>
                      </a:r>
                      <a:endParaRPr lang="en-US" sz="2000" b="0" i="0" u="none" strike="noStrike">
                        <a:effectLst/>
                        <a:latin typeface="Arial" panose="020B0604020202020204" pitchFamily="34" charset="0"/>
                      </a:endParaRPr>
                    </a:p>
                    <a:p>
                      <a:pPr marL="0" algn="l" rtl="0" eaLnBrk="1" fontAlgn="t" latinLnBrk="0" hangingPunct="1">
                        <a:spcBef>
                          <a:spcPts val="0"/>
                        </a:spcBef>
                        <a:spcAft>
                          <a:spcPts val="0"/>
                        </a:spcAft>
                      </a:pPr>
                      <a:r>
                        <a:rPr lang="en-US" sz="2000" b="0" i="0" u="none" strike="noStrike" kern="1200">
                          <a:solidFill>
                            <a:srgbClr val="000000"/>
                          </a:solidFill>
                          <a:effectLst/>
                          <a:latin typeface="Tenorite" panose="020F0502020204030204" pitchFamily="2" charset="0"/>
                        </a:rPr>
                        <a:t>OrderDate</a:t>
                      </a:r>
                      <a:endParaRPr lang="en-US" sz="2000" b="0" i="0" u="none" strike="noStrike">
                        <a:effectLst/>
                        <a:latin typeface="Arial" panose="020B0604020202020204" pitchFamily="34" charset="0"/>
                      </a:endParaRPr>
                    </a:p>
                  </a:txBody>
                  <a:tcPr marL="45767" marR="45767" marT="22883" marB="22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59313190"/>
                  </a:ext>
                </a:extLst>
              </a:tr>
              <a:tr h="715291">
                <a:tc>
                  <a:txBody>
                    <a:bodyPr/>
                    <a:lstStyle/>
                    <a:p>
                      <a:pPr marL="0" algn="l" rtl="0" eaLnBrk="1" fontAlgn="t" latinLnBrk="0" hangingPunct="1">
                        <a:spcBef>
                          <a:spcPts val="0"/>
                        </a:spcBef>
                        <a:spcAft>
                          <a:spcPts val="0"/>
                        </a:spcAft>
                      </a:pPr>
                      <a:r>
                        <a:rPr lang="en-US" sz="2000" b="0" i="0" u="none" strike="noStrike" kern="1200">
                          <a:solidFill>
                            <a:srgbClr val="000000"/>
                          </a:solidFill>
                          <a:effectLst/>
                          <a:latin typeface="Tenorite" panose="020F0502020204030204" pitchFamily="2" charset="0"/>
                        </a:rPr>
                        <a:t>Inventory</a:t>
                      </a:r>
                      <a:endParaRPr lang="en-US" sz="2000" b="0" i="0" u="none" strike="noStrike">
                        <a:effectLst/>
                        <a:latin typeface="Arial" panose="020B0604020202020204" pitchFamily="34" charset="0"/>
                      </a:endParaRPr>
                    </a:p>
                  </a:txBody>
                  <a:tcPr marL="45767" marR="45767" marT="22883" marB="22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rtl="0" eaLnBrk="1" fontAlgn="t" latinLnBrk="0" hangingPunct="1">
                        <a:spcBef>
                          <a:spcPts val="0"/>
                        </a:spcBef>
                        <a:spcAft>
                          <a:spcPts val="0"/>
                        </a:spcAft>
                      </a:pPr>
                      <a:r>
                        <a:rPr lang="en-US" sz="2000" b="0" i="0" u="heavy" strike="noStrike" kern="1200">
                          <a:solidFill>
                            <a:srgbClr val="000000"/>
                          </a:solidFill>
                          <a:effectLst/>
                          <a:latin typeface="Tenorite" panose="020F0502020204030204" pitchFamily="2" charset="0"/>
                        </a:rPr>
                        <a:t>ProductID (FK)</a:t>
                      </a:r>
                      <a:endParaRPr lang="en-US" sz="2000" b="0" i="0" u="none" strike="noStrike">
                        <a:effectLst/>
                        <a:latin typeface="Arial" panose="020B0604020202020204" pitchFamily="34" charset="0"/>
                      </a:endParaRPr>
                    </a:p>
                    <a:p>
                      <a:pPr marL="0" algn="l" rtl="0" eaLnBrk="1" fontAlgn="t" latinLnBrk="0" hangingPunct="1">
                        <a:spcBef>
                          <a:spcPts val="0"/>
                        </a:spcBef>
                        <a:spcAft>
                          <a:spcPts val="0"/>
                        </a:spcAft>
                      </a:pPr>
                      <a:r>
                        <a:rPr lang="en-US" sz="2000" b="0" i="0" u="none" strike="noStrike" kern="1200">
                          <a:solidFill>
                            <a:srgbClr val="000000"/>
                          </a:solidFill>
                          <a:effectLst/>
                          <a:latin typeface="Tenorite" panose="020F0502020204030204" pitchFamily="2" charset="0"/>
                        </a:rPr>
                        <a:t>QuantityInStock</a:t>
                      </a:r>
                      <a:endParaRPr lang="en-US" sz="2000" b="0" i="0" u="none" strike="noStrike">
                        <a:effectLst/>
                        <a:latin typeface="Arial" panose="020B0604020202020204" pitchFamily="34" charset="0"/>
                      </a:endParaRPr>
                    </a:p>
                  </a:txBody>
                  <a:tcPr marL="45767" marR="45767" marT="22883" marB="22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3969865"/>
                  </a:ext>
                </a:extLst>
              </a:tr>
              <a:tr h="903724">
                <a:tc>
                  <a:txBody>
                    <a:bodyPr/>
                    <a:lstStyle/>
                    <a:p>
                      <a:pPr marL="0" algn="l" rtl="0" eaLnBrk="1" fontAlgn="t" latinLnBrk="0" hangingPunct="1">
                        <a:spcBef>
                          <a:spcPts val="0"/>
                        </a:spcBef>
                        <a:spcAft>
                          <a:spcPts val="0"/>
                        </a:spcAft>
                      </a:pPr>
                      <a:r>
                        <a:rPr lang="en-US" sz="2000" b="0" i="0" u="none" strike="noStrike" kern="1200">
                          <a:solidFill>
                            <a:srgbClr val="000000"/>
                          </a:solidFill>
                          <a:effectLst/>
                          <a:latin typeface="Tenorite" panose="020F0502020204030204" pitchFamily="2" charset="0"/>
                        </a:rPr>
                        <a:t>Sales</a:t>
                      </a:r>
                      <a:endParaRPr lang="en-US" sz="2000" b="0" i="0" u="none" strike="noStrike">
                        <a:effectLst/>
                        <a:latin typeface="Arial" panose="020B0604020202020204" pitchFamily="34" charset="0"/>
                      </a:endParaRPr>
                    </a:p>
                  </a:txBody>
                  <a:tcPr marL="45767" marR="45767" marT="22883" marB="22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rtl="0" eaLnBrk="1" fontAlgn="t" latinLnBrk="0" hangingPunct="1">
                        <a:spcBef>
                          <a:spcPts val="0"/>
                        </a:spcBef>
                        <a:spcAft>
                          <a:spcPts val="0"/>
                        </a:spcAft>
                      </a:pPr>
                      <a:r>
                        <a:rPr lang="en-US" sz="2000" b="0" i="0" u="heavy" strike="noStrike" kern="1200" dirty="0" err="1">
                          <a:solidFill>
                            <a:srgbClr val="000000"/>
                          </a:solidFill>
                          <a:effectLst/>
                          <a:latin typeface="Tenorite" panose="020F0502020204030204" pitchFamily="2" charset="0"/>
                        </a:rPr>
                        <a:t>SaleID</a:t>
                      </a:r>
                      <a:r>
                        <a:rPr lang="en-US" sz="2000" b="0" i="0" u="heavy" strike="noStrike" kern="1200" dirty="0">
                          <a:solidFill>
                            <a:srgbClr val="000000"/>
                          </a:solidFill>
                          <a:effectLst/>
                          <a:latin typeface="Tenorite" panose="020F0502020204030204" pitchFamily="2" charset="0"/>
                        </a:rPr>
                        <a:t> </a:t>
                      </a:r>
                      <a:r>
                        <a:rPr lang="en-US" sz="2000" b="0" i="0" u="none" strike="noStrike" kern="1200" dirty="0" err="1">
                          <a:solidFill>
                            <a:srgbClr val="000000"/>
                          </a:solidFill>
                          <a:effectLst/>
                          <a:latin typeface="Tenorite" panose="020F0502020204030204" pitchFamily="2" charset="0"/>
                        </a:rPr>
                        <a:t>OrderID</a:t>
                      </a:r>
                      <a:r>
                        <a:rPr lang="en-US" sz="2000" b="0" i="0" u="none" strike="noStrike" kern="1200" dirty="0">
                          <a:solidFill>
                            <a:srgbClr val="000000"/>
                          </a:solidFill>
                          <a:effectLst/>
                          <a:latin typeface="Tenorite" panose="020F0502020204030204" pitchFamily="2" charset="0"/>
                        </a:rPr>
                        <a:t> (FK)</a:t>
                      </a:r>
                      <a:endParaRPr lang="en-US" sz="20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2000" b="0" i="0" u="none" strike="noStrike" kern="1200" dirty="0" err="1">
                          <a:solidFill>
                            <a:srgbClr val="000000"/>
                          </a:solidFill>
                          <a:effectLst/>
                          <a:latin typeface="Tenorite" panose="020F0502020204030204" pitchFamily="2" charset="0"/>
                        </a:rPr>
                        <a:t>ProductID</a:t>
                      </a:r>
                      <a:r>
                        <a:rPr lang="en-US" sz="2000" b="0" i="0" u="none" strike="noStrike" kern="1200" dirty="0">
                          <a:solidFill>
                            <a:srgbClr val="000000"/>
                          </a:solidFill>
                          <a:effectLst/>
                          <a:latin typeface="Tenorite" panose="020F0502020204030204" pitchFamily="2" charset="0"/>
                        </a:rPr>
                        <a:t> (FK)</a:t>
                      </a:r>
                      <a:endParaRPr lang="en-US" sz="20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2000" b="0" i="0" u="none" strike="noStrike" kern="1200" dirty="0" err="1">
                          <a:solidFill>
                            <a:srgbClr val="000000"/>
                          </a:solidFill>
                          <a:effectLst/>
                          <a:latin typeface="Tenorite" panose="020F0502020204030204" pitchFamily="2" charset="0"/>
                        </a:rPr>
                        <a:t>CustomerID</a:t>
                      </a:r>
                      <a:r>
                        <a:rPr lang="en-US" sz="2000" b="0" i="0" u="none" strike="noStrike" kern="1200" dirty="0">
                          <a:solidFill>
                            <a:srgbClr val="000000"/>
                          </a:solidFill>
                          <a:effectLst/>
                          <a:latin typeface="Tenorite" panose="020F0502020204030204" pitchFamily="2" charset="0"/>
                        </a:rPr>
                        <a:t> (FK)</a:t>
                      </a:r>
                      <a:endParaRPr lang="en-US" sz="2000" b="0" i="0" u="none" strike="noStrike" dirty="0">
                        <a:effectLst/>
                        <a:latin typeface="Arial" panose="020B0604020202020204" pitchFamily="34" charset="0"/>
                      </a:endParaRPr>
                    </a:p>
                  </a:txBody>
                  <a:tcPr marL="45767" marR="45767" marT="22883" marB="22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00295944"/>
                  </a:ext>
                </a:extLst>
              </a:tr>
            </a:tbl>
          </a:graphicData>
        </a:graphic>
      </p:graphicFrame>
    </p:spTree>
    <p:extLst>
      <p:ext uri="{BB962C8B-B14F-4D97-AF65-F5344CB8AC3E}">
        <p14:creationId xmlns:p14="http://schemas.microsoft.com/office/powerpoint/2010/main" val="2652102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253093" y="-14749"/>
            <a:ext cx="10577543" cy="639097"/>
          </a:xfrm>
        </p:spPr>
        <p:txBody>
          <a:bodyPr anchor="b">
            <a:normAutofit/>
          </a:bodyPr>
          <a:lstStyle/>
          <a:p>
            <a:r>
              <a:rPr lang="en-US" dirty="0"/>
              <a:t>ER Diagram:</a:t>
            </a:r>
          </a:p>
        </p:txBody>
      </p:sp>
      <p:pic>
        <p:nvPicPr>
          <p:cNvPr id="12" name="Content Placeholder 11" descr="A diagram of a company&#10;&#10;Description automatically generated">
            <a:extLst>
              <a:ext uri="{FF2B5EF4-FFF2-40B4-BE49-F238E27FC236}">
                <a16:creationId xmlns:a16="http://schemas.microsoft.com/office/drawing/2014/main" id="{03DE651E-0D16-C3A5-1DAC-818C92EE5762}"/>
              </a:ext>
            </a:extLst>
          </p:cNvPr>
          <p:cNvPicPr>
            <a:picLocks noGrp="1" noChangeAspect="1"/>
          </p:cNvPicPr>
          <p:nvPr>
            <p:ph idx="1"/>
          </p:nvPr>
        </p:nvPicPr>
        <p:blipFill>
          <a:blip r:embed="rId3"/>
          <a:stretch>
            <a:fillRect/>
          </a:stretch>
        </p:blipFill>
        <p:spPr>
          <a:xfrm>
            <a:off x="796413" y="776748"/>
            <a:ext cx="10034223" cy="5771536"/>
          </a:xfrm>
        </p:spPr>
      </p:pic>
    </p:spTree>
    <p:extLst>
      <p:ext uri="{BB962C8B-B14F-4D97-AF65-F5344CB8AC3E}">
        <p14:creationId xmlns:p14="http://schemas.microsoft.com/office/powerpoint/2010/main" val="1265939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02FA0-5805-E9D5-E5A1-5B4B485CB096}"/>
              </a:ext>
            </a:extLst>
          </p:cNvPr>
          <p:cNvSpPr>
            <a:spLocks noGrp="1"/>
          </p:cNvSpPr>
          <p:nvPr>
            <p:ph type="title"/>
          </p:nvPr>
        </p:nvSpPr>
        <p:spPr>
          <a:xfrm>
            <a:off x="1167492" y="136526"/>
            <a:ext cx="4417231" cy="571397"/>
          </a:xfrm>
        </p:spPr>
        <p:txBody>
          <a:bodyPr anchor="b">
            <a:normAutofit fontScale="90000"/>
          </a:bodyPr>
          <a:lstStyle/>
          <a:p>
            <a:r>
              <a:rPr lang="en-US" dirty="0"/>
              <a:t>Tables:</a:t>
            </a:r>
          </a:p>
        </p:txBody>
      </p:sp>
      <p:pic>
        <p:nvPicPr>
          <p:cNvPr id="10" name="Content Placeholder 9" descr="A screenshot of a computer&#10;&#10;Description automatically generated">
            <a:extLst>
              <a:ext uri="{FF2B5EF4-FFF2-40B4-BE49-F238E27FC236}">
                <a16:creationId xmlns:a16="http://schemas.microsoft.com/office/drawing/2014/main" id="{716622F7-DDD7-515D-FF02-C233DD8F56F6}"/>
              </a:ext>
            </a:extLst>
          </p:cNvPr>
          <p:cNvPicPr>
            <a:picLocks noGrp="1" noChangeAspect="1"/>
          </p:cNvPicPr>
          <p:nvPr>
            <p:ph idx="1"/>
          </p:nvPr>
        </p:nvPicPr>
        <p:blipFill>
          <a:blip r:embed="rId3"/>
          <a:stretch>
            <a:fillRect/>
          </a:stretch>
        </p:blipFill>
        <p:spPr>
          <a:xfrm>
            <a:off x="528996" y="1228931"/>
            <a:ext cx="2324301" cy="1265030"/>
          </a:xfrm>
        </p:spPr>
      </p:pic>
      <p:pic>
        <p:nvPicPr>
          <p:cNvPr id="8" name="Content Placeholder 7" descr="A screenshot of a computer&#10;&#10;Description automatically generated">
            <a:extLst>
              <a:ext uri="{FF2B5EF4-FFF2-40B4-BE49-F238E27FC236}">
                <a16:creationId xmlns:a16="http://schemas.microsoft.com/office/drawing/2014/main" id="{F95E29AD-E5DA-E9AE-F022-D47B606F208F}"/>
              </a:ext>
            </a:extLst>
          </p:cNvPr>
          <p:cNvPicPr>
            <a:picLocks noGrp="1" noChangeAspect="1"/>
          </p:cNvPicPr>
          <p:nvPr>
            <p:ph idx="10"/>
          </p:nvPr>
        </p:nvPicPr>
        <p:blipFill>
          <a:blip r:embed="rId4"/>
          <a:stretch>
            <a:fillRect/>
          </a:stretch>
        </p:blipFill>
        <p:spPr>
          <a:xfrm>
            <a:off x="6507088" y="707923"/>
            <a:ext cx="4347406" cy="4881128"/>
          </a:xfrm>
          <a:noFill/>
        </p:spPr>
      </p:pic>
      <p:pic>
        <p:nvPicPr>
          <p:cNvPr id="12" name="Picture 11" descr="A screenshot of a computer&#10;&#10;Description automatically generated">
            <a:extLst>
              <a:ext uri="{FF2B5EF4-FFF2-40B4-BE49-F238E27FC236}">
                <a16:creationId xmlns:a16="http://schemas.microsoft.com/office/drawing/2014/main" id="{2E5A760A-6DD6-CF55-DDC7-1CE0E661C609}"/>
              </a:ext>
            </a:extLst>
          </p:cNvPr>
          <p:cNvPicPr>
            <a:picLocks noChangeAspect="1"/>
          </p:cNvPicPr>
          <p:nvPr/>
        </p:nvPicPr>
        <p:blipFill>
          <a:blip r:embed="rId5"/>
          <a:stretch>
            <a:fillRect/>
          </a:stretch>
        </p:blipFill>
        <p:spPr>
          <a:xfrm>
            <a:off x="528996" y="2975829"/>
            <a:ext cx="2902462" cy="1234547"/>
          </a:xfrm>
          <a:prstGeom prst="rect">
            <a:avLst/>
          </a:prstGeom>
        </p:spPr>
      </p:pic>
      <p:pic>
        <p:nvPicPr>
          <p:cNvPr id="14" name="Picture 13" descr="A screenshot of a computer&#10;&#10;Description automatically generated">
            <a:extLst>
              <a:ext uri="{FF2B5EF4-FFF2-40B4-BE49-F238E27FC236}">
                <a16:creationId xmlns:a16="http://schemas.microsoft.com/office/drawing/2014/main" id="{02861068-2F63-9CA5-B429-14F4A791F8EF}"/>
              </a:ext>
            </a:extLst>
          </p:cNvPr>
          <p:cNvPicPr>
            <a:picLocks noChangeAspect="1"/>
          </p:cNvPicPr>
          <p:nvPr/>
        </p:nvPicPr>
        <p:blipFill>
          <a:blip r:embed="rId6"/>
          <a:stretch>
            <a:fillRect/>
          </a:stretch>
        </p:blipFill>
        <p:spPr>
          <a:xfrm>
            <a:off x="528996" y="4794599"/>
            <a:ext cx="3124471" cy="1219306"/>
          </a:xfrm>
          <a:prstGeom prst="rect">
            <a:avLst/>
          </a:prstGeom>
        </p:spPr>
      </p:pic>
      <p:pic>
        <p:nvPicPr>
          <p:cNvPr id="16" name="Picture 15" descr="A screenshot of a computer&#10;&#10;Description automatically generated">
            <a:extLst>
              <a:ext uri="{FF2B5EF4-FFF2-40B4-BE49-F238E27FC236}">
                <a16:creationId xmlns:a16="http://schemas.microsoft.com/office/drawing/2014/main" id="{2878DD7F-BFE0-7724-E078-5E74C8F1C77D}"/>
              </a:ext>
            </a:extLst>
          </p:cNvPr>
          <p:cNvPicPr>
            <a:picLocks noChangeAspect="1"/>
          </p:cNvPicPr>
          <p:nvPr/>
        </p:nvPicPr>
        <p:blipFill>
          <a:blip r:embed="rId7"/>
          <a:stretch>
            <a:fillRect/>
          </a:stretch>
        </p:blipFill>
        <p:spPr>
          <a:xfrm>
            <a:off x="4186525" y="1140290"/>
            <a:ext cx="1582994" cy="1265030"/>
          </a:xfrm>
          <a:prstGeom prst="rect">
            <a:avLst/>
          </a:prstGeom>
        </p:spPr>
      </p:pic>
      <p:pic>
        <p:nvPicPr>
          <p:cNvPr id="18" name="Picture 17" descr="A screenshot of a computer&#10;&#10;Description automatically generated">
            <a:extLst>
              <a:ext uri="{FF2B5EF4-FFF2-40B4-BE49-F238E27FC236}">
                <a16:creationId xmlns:a16="http://schemas.microsoft.com/office/drawing/2014/main" id="{4ACAC70C-6030-6DAA-41C0-9F19E04A904D}"/>
              </a:ext>
            </a:extLst>
          </p:cNvPr>
          <p:cNvPicPr>
            <a:picLocks noChangeAspect="1"/>
          </p:cNvPicPr>
          <p:nvPr/>
        </p:nvPicPr>
        <p:blipFill>
          <a:blip r:embed="rId8"/>
          <a:stretch>
            <a:fillRect/>
          </a:stretch>
        </p:blipFill>
        <p:spPr>
          <a:xfrm>
            <a:off x="3900459" y="2975829"/>
            <a:ext cx="2377646" cy="1158340"/>
          </a:xfrm>
          <a:prstGeom prst="rect">
            <a:avLst/>
          </a:prstGeom>
        </p:spPr>
      </p:pic>
      <p:sp>
        <p:nvSpPr>
          <p:cNvPr id="19" name="TextBox 18">
            <a:extLst>
              <a:ext uri="{FF2B5EF4-FFF2-40B4-BE49-F238E27FC236}">
                <a16:creationId xmlns:a16="http://schemas.microsoft.com/office/drawing/2014/main" id="{9D0C5C0A-D0AD-9179-4BD7-8707376F4F08}"/>
              </a:ext>
            </a:extLst>
          </p:cNvPr>
          <p:cNvSpPr txBox="1"/>
          <p:nvPr/>
        </p:nvSpPr>
        <p:spPr>
          <a:xfrm>
            <a:off x="409913" y="690405"/>
            <a:ext cx="1691149" cy="369332"/>
          </a:xfrm>
          <a:prstGeom prst="rect">
            <a:avLst/>
          </a:prstGeom>
          <a:noFill/>
        </p:spPr>
        <p:txBody>
          <a:bodyPr wrap="square" rtlCol="0">
            <a:spAutoFit/>
          </a:bodyPr>
          <a:lstStyle/>
          <a:p>
            <a:r>
              <a:rPr lang="en-US" dirty="0"/>
              <a:t>Products</a:t>
            </a:r>
            <a:endParaRPr lang="en-IN" dirty="0"/>
          </a:p>
        </p:txBody>
      </p:sp>
      <p:sp>
        <p:nvSpPr>
          <p:cNvPr id="20" name="TextBox 19">
            <a:extLst>
              <a:ext uri="{FF2B5EF4-FFF2-40B4-BE49-F238E27FC236}">
                <a16:creationId xmlns:a16="http://schemas.microsoft.com/office/drawing/2014/main" id="{8E0E57AA-9435-4EC7-66DB-12B708166D5A}"/>
              </a:ext>
            </a:extLst>
          </p:cNvPr>
          <p:cNvSpPr txBox="1"/>
          <p:nvPr/>
        </p:nvSpPr>
        <p:spPr>
          <a:xfrm>
            <a:off x="409913" y="2539947"/>
            <a:ext cx="1572066" cy="369332"/>
          </a:xfrm>
          <a:prstGeom prst="rect">
            <a:avLst/>
          </a:prstGeom>
          <a:noFill/>
        </p:spPr>
        <p:txBody>
          <a:bodyPr wrap="square" rtlCol="0">
            <a:spAutoFit/>
          </a:bodyPr>
          <a:lstStyle/>
          <a:p>
            <a:r>
              <a:rPr lang="en-US" dirty="0"/>
              <a:t>Customers</a:t>
            </a:r>
            <a:endParaRPr lang="en-IN" dirty="0"/>
          </a:p>
        </p:txBody>
      </p:sp>
      <p:sp>
        <p:nvSpPr>
          <p:cNvPr id="21" name="TextBox 20">
            <a:extLst>
              <a:ext uri="{FF2B5EF4-FFF2-40B4-BE49-F238E27FC236}">
                <a16:creationId xmlns:a16="http://schemas.microsoft.com/office/drawing/2014/main" id="{0DD25395-138E-B54C-25E7-7BBCE8F9A4AA}"/>
              </a:ext>
            </a:extLst>
          </p:cNvPr>
          <p:cNvSpPr txBox="1"/>
          <p:nvPr/>
        </p:nvSpPr>
        <p:spPr>
          <a:xfrm>
            <a:off x="409913" y="4276926"/>
            <a:ext cx="1761920" cy="369332"/>
          </a:xfrm>
          <a:prstGeom prst="rect">
            <a:avLst/>
          </a:prstGeom>
          <a:noFill/>
        </p:spPr>
        <p:txBody>
          <a:bodyPr wrap="square" rtlCol="0">
            <a:spAutoFit/>
          </a:bodyPr>
          <a:lstStyle/>
          <a:p>
            <a:r>
              <a:rPr lang="en-US" dirty="0"/>
              <a:t>Orders</a:t>
            </a:r>
            <a:endParaRPr lang="en-IN" dirty="0"/>
          </a:p>
        </p:txBody>
      </p:sp>
      <p:sp>
        <p:nvSpPr>
          <p:cNvPr id="22" name="TextBox 21">
            <a:extLst>
              <a:ext uri="{FF2B5EF4-FFF2-40B4-BE49-F238E27FC236}">
                <a16:creationId xmlns:a16="http://schemas.microsoft.com/office/drawing/2014/main" id="{68964C4F-0AB0-BBDB-6220-5CC42EF0A29E}"/>
              </a:ext>
            </a:extLst>
          </p:cNvPr>
          <p:cNvSpPr txBox="1"/>
          <p:nvPr/>
        </p:nvSpPr>
        <p:spPr>
          <a:xfrm>
            <a:off x="3913331" y="690405"/>
            <a:ext cx="1260529" cy="369332"/>
          </a:xfrm>
          <a:prstGeom prst="rect">
            <a:avLst/>
          </a:prstGeom>
          <a:noFill/>
        </p:spPr>
        <p:txBody>
          <a:bodyPr wrap="square" rtlCol="0">
            <a:spAutoFit/>
          </a:bodyPr>
          <a:lstStyle/>
          <a:p>
            <a:r>
              <a:rPr lang="en-US" dirty="0"/>
              <a:t>Inventory</a:t>
            </a:r>
            <a:endParaRPr lang="en-IN" dirty="0"/>
          </a:p>
        </p:txBody>
      </p:sp>
      <p:sp>
        <p:nvSpPr>
          <p:cNvPr id="23" name="TextBox 22">
            <a:extLst>
              <a:ext uri="{FF2B5EF4-FFF2-40B4-BE49-F238E27FC236}">
                <a16:creationId xmlns:a16="http://schemas.microsoft.com/office/drawing/2014/main" id="{48C48DE4-B85F-F606-4D3E-A15E9926683F}"/>
              </a:ext>
            </a:extLst>
          </p:cNvPr>
          <p:cNvSpPr txBox="1"/>
          <p:nvPr/>
        </p:nvSpPr>
        <p:spPr>
          <a:xfrm>
            <a:off x="4011559" y="2532353"/>
            <a:ext cx="1356851" cy="369332"/>
          </a:xfrm>
          <a:prstGeom prst="rect">
            <a:avLst/>
          </a:prstGeom>
          <a:noFill/>
        </p:spPr>
        <p:txBody>
          <a:bodyPr wrap="square" rtlCol="0">
            <a:spAutoFit/>
          </a:bodyPr>
          <a:lstStyle/>
          <a:p>
            <a:r>
              <a:rPr lang="en-US" dirty="0"/>
              <a:t>Sales</a:t>
            </a:r>
            <a:endParaRPr lang="en-IN" dirty="0"/>
          </a:p>
        </p:txBody>
      </p:sp>
    </p:spTree>
    <p:extLst>
      <p:ext uri="{BB962C8B-B14F-4D97-AF65-F5344CB8AC3E}">
        <p14:creationId xmlns:p14="http://schemas.microsoft.com/office/powerpoint/2010/main" val="907915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C00FF-6B42-7D84-7831-AACC4E189E93}"/>
              </a:ext>
            </a:extLst>
          </p:cNvPr>
          <p:cNvSpPr>
            <a:spLocks noGrp="1"/>
          </p:cNvSpPr>
          <p:nvPr>
            <p:ph type="title"/>
          </p:nvPr>
        </p:nvSpPr>
        <p:spPr>
          <a:xfrm>
            <a:off x="765574" y="98323"/>
            <a:ext cx="9779183" cy="755055"/>
          </a:xfrm>
        </p:spPr>
        <p:txBody>
          <a:bodyPr anchor="b">
            <a:normAutofit/>
          </a:bodyPr>
          <a:lstStyle/>
          <a:p>
            <a:r>
              <a:rPr lang="en-US" dirty="0"/>
              <a:t>Queries:</a:t>
            </a:r>
          </a:p>
        </p:txBody>
      </p:sp>
      <p:pic>
        <p:nvPicPr>
          <p:cNvPr id="3077" name="Picture 12">
            <a:extLst>
              <a:ext uri="{FF2B5EF4-FFF2-40B4-BE49-F238E27FC236}">
                <a16:creationId xmlns:a16="http://schemas.microsoft.com/office/drawing/2014/main" id="{CC67E84F-7FD0-E440-EEE6-FE80A84DDA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8394" y="168462"/>
            <a:ext cx="3382963" cy="159226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13" descr="A screenshot of a computer&#10;&#10;Description automatically generated">
            <a:extLst>
              <a:ext uri="{FF2B5EF4-FFF2-40B4-BE49-F238E27FC236}">
                <a16:creationId xmlns:a16="http://schemas.microsoft.com/office/drawing/2014/main" id="{B13174EA-D1E6-0CEB-9919-1A58E580B1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8394" y="2148682"/>
            <a:ext cx="3916363" cy="62547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14" descr="A screenshot of a computer&#10;&#10;Description automatically generated">
            <a:extLst>
              <a:ext uri="{FF2B5EF4-FFF2-40B4-BE49-F238E27FC236}">
                <a16:creationId xmlns:a16="http://schemas.microsoft.com/office/drawing/2014/main" id="{57EE6470-DE3D-4FE1-E905-9536C42078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8394" y="3048795"/>
            <a:ext cx="3717925" cy="792162"/>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15">
            <a:extLst>
              <a:ext uri="{FF2B5EF4-FFF2-40B4-BE49-F238E27FC236}">
                <a16:creationId xmlns:a16="http://schemas.microsoft.com/office/drawing/2014/main" id="{8F8F59E0-0A61-2109-D8D3-8C1313DACF7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8394" y="4111452"/>
            <a:ext cx="4068763" cy="1031441"/>
          </a:xfrm>
          <a:prstGeom prst="rect">
            <a:avLst/>
          </a:prstGeom>
          <a:noFill/>
          <a:extLst>
            <a:ext uri="{909E8E84-426E-40DD-AFC4-6F175D3DCCD1}">
              <a14:hiddenFill xmlns:a14="http://schemas.microsoft.com/office/drawing/2010/main">
                <a:solidFill>
                  <a:srgbClr val="FFFFFF"/>
                </a:solidFill>
              </a14:hiddenFill>
            </a:ext>
          </a:extLst>
        </p:spPr>
      </p:pic>
      <p:pic>
        <p:nvPicPr>
          <p:cNvPr id="3073" name="Picture 16" descr="A screenshot of a computer&#10;&#10;Description automatically generated">
            <a:extLst>
              <a:ext uri="{FF2B5EF4-FFF2-40B4-BE49-F238E27FC236}">
                <a16:creationId xmlns:a16="http://schemas.microsoft.com/office/drawing/2014/main" id="{AEEB32EE-87B7-38F7-309B-ABFE8C8503B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88719" y="5418239"/>
            <a:ext cx="3856038" cy="134143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BA0D77C6-E0E2-C6D6-0B5E-C299B77D3DDC}"/>
              </a:ext>
            </a:extLst>
          </p:cNvPr>
          <p:cNvSpPr>
            <a:spLocks noChangeArrowheads="1"/>
          </p:cNvSpPr>
          <p:nvPr/>
        </p:nvSpPr>
        <p:spPr bwMode="auto">
          <a:xfrm>
            <a:off x="0" y="1985676"/>
            <a:ext cx="627298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SELECT * FROM Customers WHERE Email = 'chinni@gmail.com';</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id="{281D7E28-FA35-BB6C-49C3-B85CAF538A93}"/>
              </a:ext>
            </a:extLst>
          </p:cNvPr>
          <p:cNvSpPr>
            <a:spLocks noChangeArrowheads="1"/>
          </p:cNvSpPr>
          <p:nvPr/>
        </p:nvSpPr>
        <p:spPr bwMode="auto">
          <a:xfrm>
            <a:off x="0" y="3152488"/>
            <a:ext cx="513243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SELECT * FROM Orders WHERE </a:t>
            </a:r>
            <a:r>
              <a:rPr kumimoji="0" lang="en-US" altLang="en-US" sz="1600" b="0" i="0" u="none" strike="noStrike" cap="none" normalizeH="0" baseline="0" dirty="0" err="1">
                <a:ln>
                  <a:noFill/>
                </a:ln>
                <a:solidFill>
                  <a:schemeClr val="tx1"/>
                </a:solidFill>
                <a:effectLst/>
                <a:latin typeface="Cambria" panose="02040503050406030204" pitchFamily="18" charset="0"/>
                <a:ea typeface="Calibri" panose="020F0502020204030204" pitchFamily="34" charset="0"/>
              </a:rPr>
              <a:t>CustomerID</a:t>
            </a: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 = 2;</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0F303BF6-7328-1F20-2AD5-9A5AE02B6A50}"/>
              </a:ext>
            </a:extLst>
          </p:cNvPr>
          <p:cNvSpPr>
            <a:spLocks noChangeArrowheads="1"/>
          </p:cNvSpPr>
          <p:nvPr/>
        </p:nvSpPr>
        <p:spPr bwMode="auto">
          <a:xfrm>
            <a:off x="0" y="4317713"/>
            <a:ext cx="406803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SELECT * FROM Sales WHERE </a:t>
            </a:r>
            <a:r>
              <a:rPr kumimoji="0" lang="en-US" altLang="en-US" sz="1600" b="0" i="0" u="none" strike="noStrike" cap="none" normalizeH="0" baseline="0" dirty="0" err="1">
                <a:ln>
                  <a:noFill/>
                </a:ln>
                <a:solidFill>
                  <a:schemeClr val="tx1"/>
                </a:solidFill>
                <a:effectLst/>
                <a:latin typeface="Cambria" panose="02040503050406030204" pitchFamily="18" charset="0"/>
                <a:ea typeface="Calibri" panose="020F0502020204030204" pitchFamily="34" charset="0"/>
              </a:rPr>
              <a:t>OrderID</a:t>
            </a: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 = 3;</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AE385C4-5D63-2664-B0FA-0D976FA86032}"/>
              </a:ext>
            </a:extLst>
          </p:cNvPr>
          <p:cNvSpPr>
            <a:spLocks noChangeArrowheads="1"/>
          </p:cNvSpPr>
          <p:nvPr/>
        </p:nvSpPr>
        <p:spPr bwMode="auto">
          <a:xfrm>
            <a:off x="0" y="5786284"/>
            <a:ext cx="454226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SELECT * FROM Inventory WHERE </a:t>
            </a:r>
            <a:r>
              <a:rPr kumimoji="0" lang="en-US" altLang="en-US" sz="1600" b="0" i="0" u="none" strike="noStrike" cap="none" normalizeH="0" baseline="0" dirty="0" err="1">
                <a:ln>
                  <a:noFill/>
                </a:ln>
                <a:solidFill>
                  <a:schemeClr val="tx1"/>
                </a:solidFill>
                <a:effectLst/>
                <a:latin typeface="Cambria" panose="02040503050406030204" pitchFamily="18" charset="0"/>
                <a:ea typeface="Calibri" panose="020F0502020204030204" pitchFamily="34" charset="0"/>
              </a:rPr>
              <a:t>ProductID</a:t>
            </a: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 = 1;</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11">
            <a:extLst>
              <a:ext uri="{FF2B5EF4-FFF2-40B4-BE49-F238E27FC236}">
                <a16:creationId xmlns:a16="http://schemas.microsoft.com/office/drawing/2014/main" id="{B39990E7-1FFE-761B-3F7A-1CE49CBAF962}"/>
              </a:ext>
            </a:extLst>
          </p:cNvPr>
          <p:cNvSpPr>
            <a:spLocks noChangeArrowheads="1"/>
          </p:cNvSpPr>
          <p:nvPr/>
        </p:nvSpPr>
        <p:spPr bwMode="auto">
          <a:xfrm>
            <a:off x="0" y="79549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cs typeface="Calibri" panose="020F050202020403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B0117146-88CB-1A5C-DD43-4903DBDD65DA}"/>
              </a:ext>
            </a:extLst>
          </p:cNvPr>
          <p:cNvSpPr txBox="1"/>
          <p:nvPr/>
        </p:nvSpPr>
        <p:spPr>
          <a:xfrm>
            <a:off x="98323" y="1071716"/>
            <a:ext cx="4572000" cy="646331"/>
          </a:xfrm>
          <a:prstGeom prst="rect">
            <a:avLst/>
          </a:prstGeom>
          <a:noFill/>
        </p:spPr>
        <p:txBody>
          <a:bodyPr wrap="square" rtlCol="0">
            <a:spAutoFit/>
          </a:bodyPr>
          <a:lstStyle/>
          <a:p>
            <a:r>
              <a:rPr lang="en-US" sz="1800" dirty="0">
                <a:effectLst/>
                <a:latin typeface="Cambria" panose="02040503050406030204" pitchFamily="18" charset="0"/>
                <a:ea typeface="Calibri" panose="020F0502020204030204" pitchFamily="34" charset="0"/>
              </a:rPr>
              <a:t>SELECT * FROM Products;</a:t>
            </a:r>
            <a:endParaRPr lang="en-IN" sz="18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853261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0786E-306F-FA21-4F87-81A032C68696}"/>
              </a:ext>
            </a:extLst>
          </p:cNvPr>
          <p:cNvSpPr>
            <a:spLocks noGrp="1"/>
          </p:cNvSpPr>
          <p:nvPr>
            <p:ph type="title"/>
          </p:nvPr>
        </p:nvSpPr>
        <p:spPr>
          <a:xfrm>
            <a:off x="253092" y="68260"/>
            <a:ext cx="9779183" cy="819152"/>
          </a:xfrm>
        </p:spPr>
        <p:txBody>
          <a:bodyPr/>
          <a:lstStyle/>
          <a:p>
            <a:r>
              <a:rPr lang="en-US" dirty="0"/>
              <a:t>Views:</a:t>
            </a:r>
          </a:p>
        </p:txBody>
      </p:sp>
      <p:pic>
        <p:nvPicPr>
          <p:cNvPr id="4101" name="Picture 17" descr="A screenshot of a computer&#10;&#10;Description automatically generated">
            <a:extLst>
              <a:ext uri="{FF2B5EF4-FFF2-40B4-BE49-F238E27FC236}">
                <a16:creationId xmlns:a16="http://schemas.microsoft.com/office/drawing/2014/main" id="{AF7F909D-4538-436B-2224-9C6B89677E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9639" y="734348"/>
            <a:ext cx="4229100" cy="128746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A screenshot of a computer screen&#10;&#10;Description automatically generated">
            <a:extLst>
              <a:ext uri="{FF2B5EF4-FFF2-40B4-BE49-F238E27FC236}">
                <a16:creationId xmlns:a16="http://schemas.microsoft.com/office/drawing/2014/main" id="{F2A0B1E9-16A5-B309-6CB4-DB00A81DB7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20143" y="2671098"/>
            <a:ext cx="4457700" cy="1554162"/>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A screenshot of a computer&#10;&#10;Description automatically generated">
            <a:extLst>
              <a:ext uri="{FF2B5EF4-FFF2-40B4-BE49-F238E27FC236}">
                <a16:creationId xmlns:a16="http://schemas.microsoft.com/office/drawing/2014/main" id="{0EEB3D26-602A-9402-0D3B-58559A07B85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85896" y="4687927"/>
            <a:ext cx="4326195" cy="147002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7">
            <a:extLst>
              <a:ext uri="{FF2B5EF4-FFF2-40B4-BE49-F238E27FC236}">
                <a16:creationId xmlns:a16="http://schemas.microsoft.com/office/drawing/2014/main" id="{7BF59E3D-D9CF-822B-8867-A7D8AA02AD38}"/>
              </a:ext>
            </a:extLst>
          </p:cNvPr>
          <p:cNvSpPr>
            <a:spLocks noChangeArrowheads="1"/>
          </p:cNvSpPr>
          <p:nvPr/>
        </p:nvSpPr>
        <p:spPr bwMode="auto">
          <a:xfrm>
            <a:off x="199593" y="713002"/>
            <a:ext cx="6883038"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CREATE VIEW </a:t>
            </a:r>
            <a:r>
              <a:rPr kumimoji="0" lang="en-US" altLang="en-US" sz="1600" b="0" i="0" u="none" strike="noStrike" cap="none" normalizeH="0" baseline="0" dirty="0" err="1">
                <a:ln>
                  <a:noFill/>
                </a:ln>
                <a:solidFill>
                  <a:schemeClr val="tx1"/>
                </a:solidFill>
                <a:effectLst/>
                <a:latin typeface="Cambria" panose="02040503050406030204" pitchFamily="18" charset="0"/>
                <a:ea typeface="Calibri" panose="020F0502020204030204" pitchFamily="34" charset="0"/>
              </a:rPr>
              <a:t>SalesWithProductDetails</a:t>
            </a: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 AS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    SELECT </a:t>
            </a:r>
            <a:r>
              <a:rPr kumimoji="0" lang="en-US" altLang="en-US" sz="1600" b="0" i="0" u="none" strike="noStrike" cap="none" normalizeH="0" baseline="0" dirty="0" err="1">
                <a:ln>
                  <a:noFill/>
                </a:ln>
                <a:solidFill>
                  <a:schemeClr val="tx1"/>
                </a:solidFill>
                <a:effectLst/>
                <a:latin typeface="Cambria" panose="02040503050406030204" pitchFamily="18" charset="0"/>
                <a:ea typeface="Calibri" panose="020F0502020204030204" pitchFamily="34" charset="0"/>
              </a:rPr>
              <a:t>S.SaleID</a:t>
            </a: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 </a:t>
            </a:r>
            <a:r>
              <a:rPr kumimoji="0" lang="en-US" altLang="en-US" sz="1600" b="0" i="0" u="none" strike="noStrike" cap="none" normalizeH="0" baseline="0" dirty="0" err="1">
                <a:ln>
                  <a:noFill/>
                </a:ln>
                <a:solidFill>
                  <a:schemeClr val="tx1"/>
                </a:solidFill>
                <a:effectLst/>
                <a:latin typeface="Cambria" panose="02040503050406030204" pitchFamily="18" charset="0"/>
                <a:ea typeface="Calibri" panose="020F0502020204030204" pitchFamily="34" charset="0"/>
              </a:rPr>
              <a:t>S.OrderID</a:t>
            </a: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 </a:t>
            </a:r>
            <a:r>
              <a:rPr kumimoji="0" lang="en-US" altLang="en-US" sz="1600" b="0" i="0" u="none" strike="noStrike" cap="none" normalizeH="0" baseline="0" dirty="0" err="1">
                <a:ln>
                  <a:noFill/>
                </a:ln>
                <a:solidFill>
                  <a:schemeClr val="tx1"/>
                </a:solidFill>
                <a:effectLst/>
                <a:latin typeface="Cambria" panose="02040503050406030204" pitchFamily="18" charset="0"/>
                <a:ea typeface="Calibri" panose="020F0502020204030204" pitchFamily="34" charset="0"/>
              </a:rPr>
              <a:t>P.ProductID</a:t>
            </a: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 </a:t>
            </a:r>
            <a:r>
              <a:rPr kumimoji="0" lang="en-US" altLang="en-US" sz="1600" b="0" i="0" u="none" strike="noStrike" cap="none" normalizeH="0" baseline="0" dirty="0" err="1">
                <a:ln>
                  <a:noFill/>
                </a:ln>
                <a:solidFill>
                  <a:schemeClr val="tx1"/>
                </a:solidFill>
                <a:effectLst/>
                <a:latin typeface="Cambria" panose="02040503050406030204" pitchFamily="18" charset="0"/>
                <a:ea typeface="Calibri" panose="020F0502020204030204" pitchFamily="34" charset="0"/>
              </a:rPr>
              <a:t>P.ProductName</a:t>
            </a: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 </a:t>
            </a:r>
            <a:r>
              <a:rPr kumimoji="0" lang="en-US" altLang="en-US" sz="1600" b="0" i="0" u="none" strike="noStrike" cap="none" normalizeH="0" baseline="0" dirty="0" err="1">
                <a:ln>
                  <a:noFill/>
                </a:ln>
                <a:solidFill>
                  <a:schemeClr val="tx1"/>
                </a:solidFill>
                <a:effectLst/>
                <a:latin typeface="Cambria" panose="02040503050406030204" pitchFamily="18" charset="0"/>
                <a:ea typeface="Calibri" panose="020F0502020204030204" pitchFamily="34" charset="0"/>
              </a:rPr>
              <a:t>P.Price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    FROM Sales 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    JOIN Products P ON </a:t>
            </a:r>
            <a:r>
              <a:rPr kumimoji="0" lang="en-US" altLang="en-US" sz="1600" b="0" i="0" u="none" strike="noStrike" cap="none" normalizeH="0" baseline="0" dirty="0" err="1">
                <a:ln>
                  <a:noFill/>
                </a:ln>
                <a:solidFill>
                  <a:schemeClr val="tx1"/>
                </a:solidFill>
                <a:effectLst/>
                <a:latin typeface="Cambria" panose="02040503050406030204" pitchFamily="18" charset="0"/>
                <a:ea typeface="Calibri" panose="020F0502020204030204" pitchFamily="34" charset="0"/>
              </a:rPr>
              <a:t>S.ProductID</a:t>
            </a: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 = </a:t>
            </a:r>
            <a:r>
              <a:rPr kumimoji="0" lang="en-US" altLang="en-US" sz="1600" b="0" i="0" u="none" strike="noStrike" cap="none" normalizeH="0" baseline="0" dirty="0" err="1">
                <a:ln>
                  <a:noFill/>
                </a:ln>
                <a:solidFill>
                  <a:schemeClr val="tx1"/>
                </a:solidFill>
                <a:effectLst/>
                <a:latin typeface="Cambria" panose="02040503050406030204" pitchFamily="18" charset="0"/>
                <a:ea typeface="Calibri" panose="020F0502020204030204" pitchFamily="34" charset="0"/>
              </a:rPr>
              <a:t>P.ProductID</a:t>
            </a: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SELECT * FROM   </a:t>
            </a:r>
            <a:r>
              <a:rPr kumimoji="0" lang="en-US" altLang="en-US" sz="1600" b="0" i="0" u="none" strike="noStrike" cap="none" normalizeH="0" baseline="0" dirty="0" err="1">
                <a:ln>
                  <a:noFill/>
                </a:ln>
                <a:solidFill>
                  <a:schemeClr val="tx1"/>
                </a:solidFill>
                <a:effectLst/>
                <a:latin typeface="Cambria" panose="02040503050406030204" pitchFamily="18" charset="0"/>
                <a:ea typeface="Calibri" panose="020F0502020204030204" pitchFamily="34" charset="0"/>
              </a:rPr>
              <a:t>SalesWithProductDetails</a:t>
            </a: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Cambria" panose="02040503050406030204" pitchFamily="18"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CREATE VIEW </a:t>
            </a:r>
            <a:r>
              <a:rPr kumimoji="0" lang="en-US" altLang="en-US" sz="1600" b="0" i="0" u="none" strike="noStrike" cap="none" normalizeH="0" baseline="0" dirty="0" err="1">
                <a:ln>
                  <a:noFill/>
                </a:ln>
                <a:solidFill>
                  <a:schemeClr val="tx1"/>
                </a:solidFill>
                <a:effectLst/>
                <a:latin typeface="Cambria" panose="02040503050406030204" pitchFamily="18" charset="0"/>
                <a:ea typeface="Calibri" panose="020F0502020204030204" pitchFamily="34" charset="0"/>
              </a:rPr>
              <a:t>ProductsWithInventory</a:t>
            </a: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 AS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    SELECT </a:t>
            </a:r>
            <a:r>
              <a:rPr kumimoji="0" lang="en-US" altLang="en-US" sz="1600" b="0" i="0" u="none" strike="noStrike" cap="none" normalizeH="0" baseline="0" dirty="0" err="1">
                <a:ln>
                  <a:noFill/>
                </a:ln>
                <a:solidFill>
                  <a:schemeClr val="tx1"/>
                </a:solidFill>
                <a:effectLst/>
                <a:latin typeface="Cambria" panose="02040503050406030204" pitchFamily="18" charset="0"/>
                <a:ea typeface="Calibri" panose="020F0502020204030204" pitchFamily="34" charset="0"/>
              </a:rPr>
              <a:t>P.ProductID</a:t>
            </a: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 </a:t>
            </a:r>
            <a:r>
              <a:rPr kumimoji="0" lang="en-US" altLang="en-US" sz="1600" b="0" i="0" u="none" strike="noStrike" cap="none" normalizeH="0" baseline="0" dirty="0" err="1">
                <a:ln>
                  <a:noFill/>
                </a:ln>
                <a:solidFill>
                  <a:schemeClr val="tx1"/>
                </a:solidFill>
                <a:effectLst/>
                <a:latin typeface="Cambria" panose="02040503050406030204" pitchFamily="18" charset="0"/>
                <a:ea typeface="Calibri" panose="020F0502020204030204" pitchFamily="34" charset="0"/>
              </a:rPr>
              <a:t>P.ProductName</a:t>
            </a: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 </a:t>
            </a:r>
            <a:r>
              <a:rPr kumimoji="0" lang="en-US" altLang="en-US" sz="1600" b="0" i="0" u="none" strike="noStrike" cap="none" normalizeH="0" baseline="0" dirty="0" err="1">
                <a:ln>
                  <a:noFill/>
                </a:ln>
                <a:solidFill>
                  <a:schemeClr val="tx1"/>
                </a:solidFill>
                <a:effectLst/>
                <a:latin typeface="Cambria" panose="02040503050406030204" pitchFamily="18" charset="0"/>
                <a:ea typeface="Calibri" panose="020F0502020204030204" pitchFamily="34" charset="0"/>
              </a:rPr>
              <a:t>P.Price</a:t>
            </a: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 </a:t>
            </a:r>
            <a:r>
              <a:rPr kumimoji="0" lang="en-US" altLang="en-US" sz="1600" b="0" i="0" u="none" strike="noStrike" cap="none" normalizeH="0" baseline="0" dirty="0" err="1">
                <a:ln>
                  <a:noFill/>
                </a:ln>
                <a:solidFill>
                  <a:schemeClr val="tx1"/>
                </a:solidFill>
                <a:effectLst/>
                <a:latin typeface="Cambria" panose="02040503050406030204" pitchFamily="18" charset="0"/>
                <a:ea typeface="Calibri" panose="020F0502020204030204" pitchFamily="34" charset="0"/>
              </a:rPr>
              <a:t>I.QuantityInStock</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    FROM Products P</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    JOIN Inventory I ON </a:t>
            </a:r>
            <a:r>
              <a:rPr kumimoji="0" lang="en-US" altLang="en-US" sz="1600" b="0" i="0" u="none" strike="noStrike" cap="none" normalizeH="0" baseline="0" dirty="0" err="1">
                <a:ln>
                  <a:noFill/>
                </a:ln>
                <a:solidFill>
                  <a:schemeClr val="tx1"/>
                </a:solidFill>
                <a:effectLst/>
                <a:latin typeface="Cambria" panose="02040503050406030204" pitchFamily="18" charset="0"/>
                <a:ea typeface="Calibri" panose="020F0502020204030204" pitchFamily="34" charset="0"/>
              </a:rPr>
              <a:t>P.ProductID</a:t>
            </a: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 = </a:t>
            </a:r>
            <a:r>
              <a:rPr kumimoji="0" lang="en-US" altLang="en-US" sz="1600" b="0" i="0" u="none" strike="noStrike" cap="none" normalizeH="0" baseline="0" dirty="0" err="1">
                <a:ln>
                  <a:noFill/>
                </a:ln>
                <a:solidFill>
                  <a:schemeClr val="tx1"/>
                </a:solidFill>
                <a:effectLst/>
                <a:latin typeface="Cambria" panose="02040503050406030204" pitchFamily="18" charset="0"/>
                <a:ea typeface="Calibri" panose="020F0502020204030204" pitchFamily="34" charset="0"/>
              </a:rPr>
              <a:t>I.ProductID</a:t>
            </a: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8">
            <a:extLst>
              <a:ext uri="{FF2B5EF4-FFF2-40B4-BE49-F238E27FC236}">
                <a16:creationId xmlns:a16="http://schemas.microsoft.com/office/drawing/2014/main" id="{99B02E8A-EC51-8F49-0D2D-574411605897}"/>
              </a:ext>
            </a:extLst>
          </p:cNvPr>
          <p:cNvSpPr>
            <a:spLocks noChangeArrowheads="1"/>
          </p:cNvSpPr>
          <p:nvPr/>
        </p:nvSpPr>
        <p:spPr bwMode="auto">
          <a:xfrm>
            <a:off x="0" y="4646324"/>
            <a:ext cx="735765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CREATE VIEW </a:t>
            </a:r>
            <a:r>
              <a:rPr kumimoji="0" lang="en-US" altLang="en-US" sz="1600" b="0" i="0" u="none" strike="noStrike" cap="none" normalizeH="0" baseline="0" dirty="0" err="1">
                <a:ln>
                  <a:noFill/>
                </a:ln>
                <a:solidFill>
                  <a:schemeClr val="tx1"/>
                </a:solidFill>
                <a:effectLst/>
                <a:latin typeface="Cambria" panose="02040503050406030204" pitchFamily="18" charset="0"/>
                <a:ea typeface="Calibri" panose="020F0502020204030204" pitchFamily="34" charset="0"/>
              </a:rPr>
              <a:t>CustomersAndOrders</a:t>
            </a: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 AS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    SELECT </a:t>
            </a:r>
            <a:r>
              <a:rPr kumimoji="0" lang="en-US" altLang="en-US" sz="1600" b="0" i="0" u="none" strike="noStrike" cap="none" normalizeH="0" baseline="0" dirty="0" err="1">
                <a:ln>
                  <a:noFill/>
                </a:ln>
                <a:solidFill>
                  <a:schemeClr val="tx1"/>
                </a:solidFill>
                <a:effectLst/>
                <a:latin typeface="Cambria" panose="02040503050406030204" pitchFamily="18" charset="0"/>
                <a:ea typeface="Calibri" panose="020F0502020204030204" pitchFamily="34" charset="0"/>
              </a:rPr>
              <a:t>C.CustomerID</a:t>
            </a: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 </a:t>
            </a:r>
            <a:r>
              <a:rPr kumimoji="0" lang="en-US" altLang="en-US" sz="1600" b="0" i="0" u="none" strike="noStrike" cap="none" normalizeH="0" baseline="0" dirty="0" err="1">
                <a:ln>
                  <a:noFill/>
                </a:ln>
                <a:solidFill>
                  <a:schemeClr val="tx1"/>
                </a:solidFill>
                <a:effectLst/>
                <a:latin typeface="Cambria" panose="02040503050406030204" pitchFamily="18" charset="0"/>
                <a:ea typeface="Calibri" panose="020F0502020204030204" pitchFamily="34" charset="0"/>
              </a:rPr>
              <a:t>C.Name</a:t>
            </a: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 </a:t>
            </a:r>
            <a:r>
              <a:rPr kumimoji="0" lang="en-US" altLang="en-US" sz="1600" b="0" i="0" u="none" strike="noStrike" cap="none" normalizeH="0" baseline="0" dirty="0" err="1">
                <a:ln>
                  <a:noFill/>
                </a:ln>
                <a:solidFill>
                  <a:schemeClr val="tx1"/>
                </a:solidFill>
                <a:effectLst/>
                <a:latin typeface="Cambria" panose="02040503050406030204" pitchFamily="18" charset="0"/>
                <a:ea typeface="Calibri" panose="020F0502020204030204" pitchFamily="34" charset="0"/>
              </a:rPr>
              <a:t>O.OrderID</a:t>
            </a: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 </a:t>
            </a:r>
            <a:r>
              <a:rPr kumimoji="0" lang="en-US" altLang="en-US" sz="1600" b="0" i="0" u="none" strike="noStrike" cap="none" normalizeH="0" baseline="0" dirty="0" err="1">
                <a:ln>
                  <a:noFill/>
                </a:ln>
                <a:solidFill>
                  <a:schemeClr val="tx1"/>
                </a:solidFill>
                <a:effectLst/>
                <a:latin typeface="Cambria" panose="02040503050406030204" pitchFamily="18" charset="0"/>
                <a:ea typeface="Calibri" panose="020F0502020204030204" pitchFamily="34" charset="0"/>
              </a:rPr>
              <a:t>O.ProductID</a:t>
            </a: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 </a:t>
            </a:r>
            <a:r>
              <a:rPr kumimoji="0" lang="en-US" altLang="en-US" sz="1600" b="0" i="0" u="none" strike="noStrike" cap="none" normalizeH="0" baseline="0" dirty="0" err="1">
                <a:ln>
                  <a:noFill/>
                </a:ln>
                <a:solidFill>
                  <a:schemeClr val="tx1"/>
                </a:solidFill>
                <a:effectLst/>
                <a:latin typeface="Cambria" panose="02040503050406030204" pitchFamily="18" charset="0"/>
                <a:ea typeface="Calibri" panose="020F0502020204030204" pitchFamily="34" charset="0"/>
              </a:rPr>
              <a:t>O.Quantity</a:t>
            </a: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 </a:t>
            </a:r>
            <a:r>
              <a:rPr kumimoji="0" lang="en-US" altLang="en-US" sz="1600" b="0" i="0" u="none" strike="noStrike" cap="none" normalizeH="0" baseline="0" dirty="0" err="1">
                <a:ln>
                  <a:noFill/>
                </a:ln>
                <a:solidFill>
                  <a:schemeClr val="tx1"/>
                </a:solidFill>
                <a:effectLst/>
                <a:latin typeface="Cambria" panose="02040503050406030204" pitchFamily="18" charset="0"/>
                <a:ea typeface="Calibri" panose="020F0502020204030204" pitchFamily="34" charset="0"/>
              </a:rPr>
              <a:t>O.OrderDate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    FROM Customers C</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    JOIN Orders O ON </a:t>
            </a:r>
            <a:r>
              <a:rPr kumimoji="0" lang="en-US" altLang="en-US" sz="1600" b="0" i="0" u="none" strike="noStrike" cap="none" normalizeH="0" baseline="0" dirty="0" err="1">
                <a:ln>
                  <a:noFill/>
                </a:ln>
                <a:solidFill>
                  <a:schemeClr val="tx1"/>
                </a:solidFill>
                <a:effectLst/>
                <a:latin typeface="Cambria" panose="02040503050406030204" pitchFamily="18" charset="0"/>
                <a:ea typeface="Calibri" panose="020F0502020204030204" pitchFamily="34" charset="0"/>
              </a:rPr>
              <a:t>C.CustomerID</a:t>
            </a: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 = </a:t>
            </a:r>
            <a:r>
              <a:rPr kumimoji="0" lang="en-US" altLang="en-US" sz="1600" b="0" i="0" u="none" strike="noStrike" cap="none" normalizeH="0" baseline="0" dirty="0" err="1">
                <a:ln>
                  <a:noFill/>
                </a:ln>
                <a:solidFill>
                  <a:schemeClr val="tx1"/>
                </a:solidFill>
                <a:effectLst/>
                <a:latin typeface="Cambria" panose="02040503050406030204" pitchFamily="18" charset="0"/>
                <a:ea typeface="Calibri" panose="020F0502020204030204" pitchFamily="34" charset="0"/>
              </a:rPr>
              <a:t>O.CustomerID</a:t>
            </a: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1">
            <a:extLst>
              <a:ext uri="{FF2B5EF4-FFF2-40B4-BE49-F238E27FC236}">
                <a16:creationId xmlns:a16="http://schemas.microsoft.com/office/drawing/2014/main" id="{C26425B5-E2B6-0756-ED70-4C756FE4F266}"/>
              </a:ext>
            </a:extLst>
          </p:cNvPr>
          <p:cNvSpPr>
            <a:spLocks noChangeArrowheads="1"/>
          </p:cNvSpPr>
          <p:nvPr/>
        </p:nvSpPr>
        <p:spPr bwMode="auto">
          <a:xfrm>
            <a:off x="0" y="79073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cs typeface="Calibri" panose="020F050202020403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78163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08628512-AC2F-21D0-DF17-89E36093C0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1574" y="946730"/>
            <a:ext cx="5000266" cy="1249363"/>
          </a:xfrm>
          <a:prstGeom prst="rect">
            <a:avLst/>
          </a:prstGeom>
          <a:noFill/>
          <a:extLst>
            <a:ext uri="{909E8E84-426E-40DD-AFC4-6F175D3DCCD1}">
              <a14:hiddenFill xmlns:a14="http://schemas.microsoft.com/office/drawing/2010/main">
                <a:solidFill>
                  <a:srgbClr val="FFFFFF"/>
                </a:solidFill>
              </a14:hiddenFill>
            </a:ext>
          </a:extLst>
        </p:spPr>
      </p:pic>
      <p:pic>
        <p:nvPicPr>
          <p:cNvPr id="5121" name="Picture 1" descr="A screenshot of a product list&#10;&#10;Description automatically generated">
            <a:extLst>
              <a:ext uri="{FF2B5EF4-FFF2-40B4-BE49-F238E27FC236}">
                <a16:creationId xmlns:a16="http://schemas.microsoft.com/office/drawing/2014/main" id="{DE10E5B9-E2BD-28CC-9694-13420D1DD8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1342" y="3469432"/>
            <a:ext cx="4410330" cy="14319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DAC61F6-C96F-619B-68B8-71024B3C3847}"/>
              </a:ext>
            </a:extLst>
          </p:cNvPr>
          <p:cNvSpPr>
            <a:spLocks noChangeArrowheads="1"/>
          </p:cNvSpPr>
          <p:nvPr/>
        </p:nvSpPr>
        <p:spPr bwMode="auto">
          <a:xfrm>
            <a:off x="-570272" y="185368"/>
            <a:ext cx="8426246" cy="2954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37936" tIns="914112" rIns="418968" bIns="7617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CREATE VIEW </a:t>
            </a:r>
            <a:r>
              <a:rPr kumimoji="0" lang="en-US" altLang="en-US" sz="1600" b="0" i="0" u="none" strike="noStrike" cap="none" normalizeH="0" baseline="0" dirty="0" err="1">
                <a:ln>
                  <a:noFill/>
                </a:ln>
                <a:solidFill>
                  <a:schemeClr val="tx1"/>
                </a:solidFill>
                <a:effectLst/>
                <a:latin typeface="Cambria" panose="02040503050406030204" pitchFamily="18" charset="0"/>
                <a:ea typeface="Calibri" panose="020F0502020204030204" pitchFamily="34" charset="0"/>
              </a:rPr>
              <a:t>SalesWithCustomerDetails</a:t>
            </a: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 AS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    SELECT </a:t>
            </a:r>
            <a:r>
              <a:rPr kumimoji="0" lang="en-US" altLang="en-US" sz="1600" b="0" i="0" u="none" strike="noStrike" cap="none" normalizeH="0" baseline="0" dirty="0" err="1">
                <a:ln>
                  <a:noFill/>
                </a:ln>
                <a:solidFill>
                  <a:schemeClr val="tx1"/>
                </a:solidFill>
                <a:effectLst/>
                <a:latin typeface="Cambria" panose="02040503050406030204" pitchFamily="18" charset="0"/>
                <a:ea typeface="Calibri" panose="020F0502020204030204" pitchFamily="34" charset="0"/>
              </a:rPr>
              <a:t>S.SaleID</a:t>
            </a: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 </a:t>
            </a:r>
            <a:r>
              <a:rPr kumimoji="0" lang="en-US" altLang="en-US" sz="1600" b="0" i="0" u="none" strike="noStrike" cap="none" normalizeH="0" baseline="0" dirty="0" err="1">
                <a:ln>
                  <a:noFill/>
                </a:ln>
                <a:solidFill>
                  <a:schemeClr val="tx1"/>
                </a:solidFill>
                <a:effectLst/>
                <a:latin typeface="Cambria" panose="02040503050406030204" pitchFamily="18" charset="0"/>
                <a:ea typeface="Calibri" panose="020F0502020204030204" pitchFamily="34" charset="0"/>
              </a:rPr>
              <a:t>S.OrderID</a:t>
            </a: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 </a:t>
            </a:r>
            <a:r>
              <a:rPr kumimoji="0" lang="en-US" altLang="en-US" sz="1600" b="0" i="0" u="none" strike="noStrike" cap="none" normalizeH="0" baseline="0" dirty="0" err="1">
                <a:ln>
                  <a:noFill/>
                </a:ln>
                <a:solidFill>
                  <a:schemeClr val="tx1"/>
                </a:solidFill>
                <a:effectLst/>
                <a:latin typeface="Cambria" panose="02040503050406030204" pitchFamily="18" charset="0"/>
                <a:ea typeface="Calibri" panose="020F0502020204030204" pitchFamily="34" charset="0"/>
              </a:rPr>
              <a:t>C.CustomerID</a:t>
            </a: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 </a:t>
            </a:r>
            <a:r>
              <a:rPr kumimoji="0" lang="en-US" altLang="en-US" sz="1600" b="0" i="0" u="none" strike="noStrike" cap="none" normalizeH="0" baseline="0" dirty="0" err="1">
                <a:ln>
                  <a:noFill/>
                </a:ln>
                <a:solidFill>
                  <a:schemeClr val="tx1"/>
                </a:solidFill>
                <a:effectLst/>
                <a:latin typeface="Cambria" panose="02040503050406030204" pitchFamily="18" charset="0"/>
                <a:ea typeface="Calibri" panose="020F0502020204030204" pitchFamily="34" charset="0"/>
              </a:rPr>
              <a:t>C.Name</a:t>
            </a: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 </a:t>
            </a:r>
            <a:r>
              <a:rPr kumimoji="0" lang="en-US" altLang="en-US" sz="1600" b="0" i="0" u="none" strike="noStrike" cap="none" normalizeH="0" baseline="0" dirty="0" err="1">
                <a:ln>
                  <a:noFill/>
                </a:ln>
                <a:solidFill>
                  <a:schemeClr val="tx1"/>
                </a:solidFill>
                <a:effectLst/>
                <a:latin typeface="Cambria" panose="02040503050406030204" pitchFamily="18" charset="0"/>
                <a:ea typeface="Calibri" panose="020F0502020204030204" pitchFamily="34" charset="0"/>
              </a:rPr>
              <a:t>C.Email</a:t>
            </a: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 </a:t>
            </a:r>
            <a:r>
              <a:rPr kumimoji="0" lang="en-US" altLang="en-US" sz="1600" b="0" i="0" u="none" strike="noStrike" cap="none" normalizeH="0" baseline="0" dirty="0" err="1">
                <a:ln>
                  <a:noFill/>
                </a:ln>
                <a:solidFill>
                  <a:schemeClr val="tx1"/>
                </a:solidFill>
                <a:effectLst/>
                <a:latin typeface="Cambria" panose="02040503050406030204" pitchFamily="18" charset="0"/>
                <a:ea typeface="Calibri" panose="020F0502020204030204" pitchFamily="34" charset="0"/>
              </a:rPr>
              <a:t>C.Address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    FROM Sales 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    JOIN Customers C ON </a:t>
            </a:r>
            <a:r>
              <a:rPr kumimoji="0" lang="en-US" altLang="en-US" sz="1600" b="0" i="0" u="none" strike="noStrike" cap="none" normalizeH="0" baseline="0" dirty="0" err="1">
                <a:ln>
                  <a:noFill/>
                </a:ln>
                <a:solidFill>
                  <a:schemeClr val="tx1"/>
                </a:solidFill>
                <a:effectLst/>
                <a:latin typeface="Cambria" panose="02040503050406030204" pitchFamily="18" charset="0"/>
                <a:ea typeface="Calibri" panose="020F0502020204030204" pitchFamily="34" charset="0"/>
              </a:rPr>
              <a:t>S.CustomerID</a:t>
            </a: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 = </a:t>
            </a:r>
            <a:r>
              <a:rPr kumimoji="0" lang="en-US" altLang="en-US" sz="1600" b="0" i="0" u="none" strike="noStrike" cap="none" normalizeH="0" baseline="0" dirty="0" err="1">
                <a:ln>
                  <a:noFill/>
                </a:ln>
                <a:solidFill>
                  <a:schemeClr val="tx1"/>
                </a:solidFill>
                <a:effectLst/>
                <a:latin typeface="Cambria" panose="02040503050406030204" pitchFamily="18" charset="0"/>
                <a:ea typeface="Calibri" panose="020F0502020204030204" pitchFamily="34" charset="0"/>
              </a:rPr>
              <a:t>C.CustomerID</a:t>
            </a: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9398CD1E-25E8-940F-6D7F-54B75CB722EA}"/>
              </a:ext>
            </a:extLst>
          </p:cNvPr>
          <p:cNvSpPr>
            <a:spLocks noChangeArrowheads="1"/>
          </p:cNvSpPr>
          <p:nvPr/>
        </p:nvSpPr>
        <p:spPr bwMode="auto">
          <a:xfrm>
            <a:off x="-515235" y="2752222"/>
            <a:ext cx="8316172" cy="3272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37936" tIns="914112" rIns="418968" bIns="7109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CREATE VIEW </a:t>
            </a:r>
            <a:r>
              <a:rPr kumimoji="0" lang="en-US" altLang="en-US" sz="1600" b="0" i="0" u="none" strike="noStrike" cap="none" normalizeH="0" baseline="0" dirty="0" err="1">
                <a:ln>
                  <a:noFill/>
                </a:ln>
                <a:solidFill>
                  <a:schemeClr val="tx1"/>
                </a:solidFill>
                <a:effectLst/>
                <a:latin typeface="Cambria" panose="02040503050406030204" pitchFamily="18" charset="0"/>
                <a:ea typeface="Calibri" panose="020F0502020204030204" pitchFamily="34" charset="0"/>
              </a:rPr>
              <a:t>OrdersWithDetails</a:t>
            </a: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 AS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    SELECT </a:t>
            </a:r>
            <a:r>
              <a:rPr kumimoji="0" lang="en-US" altLang="en-US" sz="1600" b="0" i="0" u="none" strike="noStrike" cap="none" normalizeH="0" baseline="0" dirty="0" err="1">
                <a:ln>
                  <a:noFill/>
                </a:ln>
                <a:solidFill>
                  <a:schemeClr val="tx1"/>
                </a:solidFill>
                <a:effectLst/>
                <a:latin typeface="Cambria" panose="02040503050406030204" pitchFamily="18" charset="0"/>
                <a:ea typeface="Calibri" panose="020F0502020204030204" pitchFamily="34" charset="0"/>
              </a:rPr>
              <a:t>O.OrderID</a:t>
            </a: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 </a:t>
            </a:r>
            <a:r>
              <a:rPr kumimoji="0" lang="en-US" altLang="en-US" sz="1600" b="0" i="0" u="none" strike="noStrike" cap="none" normalizeH="0" baseline="0" dirty="0" err="1">
                <a:ln>
                  <a:noFill/>
                </a:ln>
                <a:solidFill>
                  <a:schemeClr val="tx1"/>
                </a:solidFill>
                <a:effectLst/>
                <a:latin typeface="Cambria" panose="02040503050406030204" pitchFamily="18" charset="0"/>
                <a:ea typeface="Calibri" panose="020F0502020204030204" pitchFamily="34" charset="0"/>
              </a:rPr>
              <a:t>P.ProductID</a:t>
            </a: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 </a:t>
            </a:r>
            <a:r>
              <a:rPr kumimoji="0" lang="en-US" altLang="en-US" sz="1600" b="0" i="0" u="none" strike="noStrike" cap="none" normalizeH="0" baseline="0" dirty="0" err="1">
                <a:ln>
                  <a:noFill/>
                </a:ln>
                <a:solidFill>
                  <a:schemeClr val="tx1"/>
                </a:solidFill>
                <a:effectLst/>
                <a:latin typeface="Cambria" panose="02040503050406030204" pitchFamily="18" charset="0"/>
                <a:ea typeface="Calibri" panose="020F0502020204030204" pitchFamily="34" charset="0"/>
              </a:rPr>
              <a:t>P.ProductName</a:t>
            </a: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 </a:t>
            </a:r>
            <a:r>
              <a:rPr kumimoji="0" lang="en-US" altLang="en-US" sz="1600" b="0" i="0" u="none" strike="noStrike" cap="none" normalizeH="0" baseline="0" dirty="0" err="1">
                <a:ln>
                  <a:noFill/>
                </a:ln>
                <a:solidFill>
                  <a:schemeClr val="tx1"/>
                </a:solidFill>
                <a:effectLst/>
                <a:latin typeface="Cambria" panose="02040503050406030204" pitchFamily="18" charset="0"/>
                <a:ea typeface="Calibri" panose="020F0502020204030204" pitchFamily="34" charset="0"/>
              </a:rPr>
              <a:t>P.Price</a:t>
            </a: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 </a:t>
            </a:r>
            <a:r>
              <a:rPr kumimoji="0" lang="en-US" altLang="en-US" sz="1600" b="0" i="0" u="none" strike="noStrike" cap="none" normalizeH="0" baseline="0" dirty="0" err="1">
                <a:ln>
                  <a:noFill/>
                </a:ln>
                <a:solidFill>
                  <a:schemeClr val="tx1"/>
                </a:solidFill>
                <a:effectLst/>
                <a:latin typeface="Cambria" panose="02040503050406030204" pitchFamily="18" charset="0"/>
                <a:ea typeface="Calibri" panose="020F0502020204030204" pitchFamily="34" charset="0"/>
              </a:rPr>
              <a:t>C.CustomerID</a:t>
            </a: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 </a:t>
            </a:r>
            <a:r>
              <a:rPr kumimoji="0" lang="en-US" altLang="en-US" sz="1600" b="0" i="0" u="none" strike="noStrike" cap="none" normalizeH="0" baseline="0" dirty="0" err="1">
                <a:ln>
                  <a:noFill/>
                </a:ln>
                <a:solidFill>
                  <a:schemeClr val="tx1"/>
                </a:solidFill>
                <a:effectLst/>
                <a:latin typeface="Cambria" panose="02040503050406030204" pitchFamily="18" charset="0"/>
                <a:ea typeface="Calibri" panose="020F0502020204030204" pitchFamily="34" charset="0"/>
              </a:rPr>
              <a:t>C.Name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    FROM Orders O</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    JOIN Products P ON </a:t>
            </a:r>
            <a:r>
              <a:rPr kumimoji="0" lang="en-US" altLang="en-US" sz="1600" b="0" i="0" u="none" strike="noStrike" cap="none" normalizeH="0" baseline="0" dirty="0" err="1">
                <a:ln>
                  <a:noFill/>
                </a:ln>
                <a:solidFill>
                  <a:schemeClr val="tx1"/>
                </a:solidFill>
                <a:effectLst/>
                <a:latin typeface="Cambria" panose="02040503050406030204" pitchFamily="18" charset="0"/>
                <a:ea typeface="Calibri" panose="020F0502020204030204" pitchFamily="34" charset="0"/>
              </a:rPr>
              <a:t>O.ProductID</a:t>
            </a: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 = </a:t>
            </a:r>
            <a:r>
              <a:rPr kumimoji="0" lang="en-US" altLang="en-US" sz="1600" b="0" i="0" u="none" strike="noStrike" cap="none" normalizeH="0" baseline="0" dirty="0" err="1">
                <a:ln>
                  <a:noFill/>
                </a:ln>
                <a:solidFill>
                  <a:schemeClr val="tx1"/>
                </a:solidFill>
                <a:effectLst/>
                <a:latin typeface="Cambria" panose="02040503050406030204" pitchFamily="18" charset="0"/>
                <a:ea typeface="Calibri" panose="020F0502020204030204" pitchFamily="34" charset="0"/>
              </a:rPr>
              <a:t>P.ProductID</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    JOIN Customers C ON </a:t>
            </a:r>
            <a:r>
              <a:rPr kumimoji="0" lang="en-US" altLang="en-US" sz="1600" b="0" i="0" u="none" strike="noStrike" cap="none" normalizeH="0" baseline="0" dirty="0" err="1">
                <a:ln>
                  <a:noFill/>
                </a:ln>
                <a:solidFill>
                  <a:schemeClr val="tx1"/>
                </a:solidFill>
                <a:effectLst/>
                <a:latin typeface="Cambria" panose="02040503050406030204" pitchFamily="18" charset="0"/>
                <a:ea typeface="Calibri" panose="020F0502020204030204" pitchFamily="34" charset="0"/>
              </a:rPr>
              <a:t>O.CustomerID</a:t>
            </a: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 = </a:t>
            </a:r>
            <a:r>
              <a:rPr kumimoji="0" lang="en-US" altLang="en-US" sz="1600" b="0" i="0" u="none" strike="noStrike" cap="none" normalizeH="0" baseline="0" dirty="0" err="1">
                <a:ln>
                  <a:noFill/>
                </a:ln>
                <a:solidFill>
                  <a:schemeClr val="tx1"/>
                </a:solidFill>
                <a:effectLst/>
                <a:latin typeface="Cambria" panose="02040503050406030204" pitchFamily="18" charset="0"/>
                <a:ea typeface="Calibri" panose="020F0502020204030204" pitchFamily="34" charset="0"/>
              </a:rPr>
              <a:t>C.CustomerID</a:t>
            </a:r>
            <a:r>
              <a:rPr kumimoji="0" lang="en-US" altLang="en-US" sz="1600" b="0" i="0" u="none" strike="noStrike" cap="none" normalizeH="0" baseline="0" dirty="0">
                <a:ln>
                  <a:noFill/>
                </a:ln>
                <a:solidFill>
                  <a:schemeClr val="tx1"/>
                </a:solidFill>
                <a:effectLst/>
                <a:latin typeface="Cambria" panose="02040503050406030204" pitchFamily="18" charset="0"/>
                <a:ea typeface="Calibri" panose="020F0502020204030204" pitchFamily="34"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579EA10B-8AE7-4985-14BF-274A2016C965}"/>
              </a:ext>
            </a:extLst>
          </p:cNvPr>
          <p:cNvSpPr>
            <a:spLocks noChangeArrowheads="1"/>
          </p:cNvSpPr>
          <p:nvPr/>
        </p:nvSpPr>
        <p:spPr bwMode="auto">
          <a:xfrm>
            <a:off x="285135" y="502628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cs typeface="Calibri" panose="020F050202020403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9945906"/>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3.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53</TotalTime>
  <Words>466</Words>
  <Application>Microsoft Office PowerPoint</Application>
  <PresentationFormat>Widescreen</PresentationFormat>
  <Paragraphs>94</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Cambria</vt:lpstr>
      <vt:lpstr>Tenorite</vt:lpstr>
      <vt:lpstr>Trebuchet MS</vt:lpstr>
      <vt:lpstr>Custom</vt:lpstr>
      <vt:lpstr>eCommerce website</vt:lpstr>
      <vt:lpstr>Agenda</vt:lpstr>
      <vt:lpstr>INTRODUCTION:  The aim of this project is to design and implement a comprehensive and scalable e-commerce database system that efficiently manages product information, customer details, transaction data, inventory management, and sales tracking.    The primary objective of maintaining a database for an eCommerce website is to streamline the management of product inventory, customer information, and transaction details. This makes it easier for both the customers and the business to track orders, update product listings, and handle customer service inquiries.   </vt:lpstr>
      <vt:lpstr>ENTITIES AND ATTRIBUTES:</vt:lpstr>
      <vt:lpstr>ER Diagram:</vt:lpstr>
      <vt:lpstr>Tables:</vt:lpstr>
      <vt:lpstr>Queries:</vt:lpstr>
      <vt:lpstr>Views: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website</dc:title>
  <dc:creator>Yarra Krishna Teja</dc:creator>
  <cp:lastModifiedBy>Yarra Krishna Teja</cp:lastModifiedBy>
  <cp:revision>1</cp:revision>
  <dcterms:created xsi:type="dcterms:W3CDTF">2024-04-24T14:27:49Z</dcterms:created>
  <dcterms:modified xsi:type="dcterms:W3CDTF">2024-04-24T15:21:35Z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