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83" r:id="rId6"/>
    <p:sldId id="265" r:id="rId7"/>
    <p:sldId id="266" r:id="rId8"/>
    <p:sldId id="267" r:id="rId9"/>
    <p:sldId id="268" r:id="rId10"/>
    <p:sldId id="269" r:id="rId11"/>
    <p:sldId id="271" r:id="rId12"/>
    <p:sldId id="282" r:id="rId13"/>
    <p:sldId id="273" r:id="rId14"/>
    <p:sldId id="285" r:id="rId15"/>
    <p:sldId id="286" r:id="rId16"/>
    <p:sldId id="287" r:id="rId17"/>
    <p:sldId id="288" r:id="rId18"/>
    <p:sldId id="289" r:id="rId19"/>
    <p:sldId id="291" r:id="rId20"/>
    <p:sldId id="290" r:id="rId21"/>
    <p:sldId id="275" r:id="rId22"/>
    <p:sldId id="276" r:id="rId23"/>
    <p:sldId id="284" r:id="rId24"/>
    <p:sldId id="281"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2D98C8-E5EF-4A63-9EFE-B93F0B717BC0}"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2D98C8-E5EF-4A63-9EFE-B93F0B717BC0}"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2D98C8-E5EF-4A63-9EFE-B93F0B717BC0}"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11-02-2023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2D98C8-E5EF-4A63-9EFE-B93F0B717BC0}" type="datetimeFigureOut">
              <a:rPr lang="en-IN" smtClean="0"/>
              <a:t>11-02-2023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11-02-2023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A2D98C8-E5EF-4A63-9EFE-B93F0B717BC0}" type="datetimeFigureOut">
              <a:rPr lang="en-IN" smtClean="0"/>
              <a:t>11-02-2023</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3714A1E7-41FE-4DE0-A0BB-56E3AA803B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68144" y="5301208"/>
            <a:ext cx="2666157" cy="882119"/>
          </a:xfrm>
        </p:spPr>
        <p:txBody>
          <a:bodyPr>
            <a:normAutofit fontScale="77500" lnSpcReduction="20000"/>
          </a:bodyPr>
          <a:lstStyle/>
          <a:p>
            <a:pPr algn="just"/>
            <a:r>
              <a:rPr lang="en-IN" sz="2000" dirty="0">
                <a:solidFill>
                  <a:schemeClr val="tx1"/>
                </a:solidFill>
                <a:latin typeface="Arial" panose="020B0604020202020204" pitchFamily="34" charset="0"/>
                <a:cs typeface="Arial" panose="020B0604020202020204" pitchFamily="34" charset="0"/>
              </a:rPr>
              <a:t>Submitted by:</a:t>
            </a:r>
          </a:p>
          <a:p>
            <a:pPr algn="just"/>
            <a:r>
              <a:rPr lang="en-IN" b="1" dirty="0">
                <a:solidFill>
                  <a:schemeClr val="tx1"/>
                </a:solidFill>
                <a:latin typeface="Arial" panose="020B0604020202020204" pitchFamily="34" charset="0"/>
                <a:cs typeface="Arial" panose="020B0604020202020204" pitchFamily="34" charset="0"/>
              </a:rPr>
              <a:t>MAHESHKUMAR OTA</a:t>
            </a:r>
          </a:p>
          <a:p>
            <a:endParaRPr lang="en-IN"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899592" y="2492896"/>
            <a:ext cx="7175351" cy="1793167"/>
          </a:xfrm>
        </p:spPr>
        <p:txBody>
          <a:bodyPr>
            <a:noAutofit/>
          </a:bodyPr>
          <a:lstStyle/>
          <a:p>
            <a:pPr marL="182880" indent="0" algn="ctr">
              <a:buNone/>
            </a:pPr>
            <a:r>
              <a:rPr lang="en-US" sz="4400" i="1" dirty="0">
                <a:solidFill>
                  <a:schemeClr val="tx1"/>
                </a:solidFill>
                <a:latin typeface="Arial" panose="020B0604020202020204" pitchFamily="34" charset="0"/>
                <a:cs typeface="Arial" panose="020B0604020202020204" pitchFamily="34" charset="0"/>
              </a:rPr>
              <a:t>FAKE NEWS DETECTION</a:t>
            </a:r>
            <a:br>
              <a:rPr lang="en-US" sz="4400" i="1" dirty="0">
                <a:solidFill>
                  <a:schemeClr val="tx1"/>
                </a:solidFill>
                <a:latin typeface="Arial" panose="020B0604020202020204" pitchFamily="34" charset="0"/>
                <a:cs typeface="Arial" panose="020B0604020202020204" pitchFamily="34" charset="0"/>
              </a:rPr>
            </a:br>
            <a:r>
              <a:rPr lang="en-US" sz="4400" i="1" dirty="0">
                <a:solidFill>
                  <a:schemeClr val="tx1"/>
                </a:solidFill>
                <a:latin typeface="Arial" panose="020B0604020202020204" pitchFamily="34" charset="0"/>
                <a:cs typeface="Arial" panose="020B0604020202020204" pitchFamily="34" charset="0"/>
              </a:rPr>
              <a:t>PROJECT</a:t>
            </a:r>
            <a:endParaRPr lang="en-IN" sz="8000" i="1" dirty="0">
              <a:solidFill>
                <a:schemeClr val="tx1"/>
              </a:solidFill>
              <a:latin typeface="Arial" panose="020B0604020202020204" pitchFamily="34" charset="0"/>
              <a:cs typeface="Arial" panose="020B0604020202020204" pitchFamily="34" charset="0"/>
            </a:endParaRPr>
          </a:p>
        </p:txBody>
      </p:sp>
      <p:pic>
        <p:nvPicPr>
          <p:cNvPr id="4" name="Picture 1"/>
          <p:cNvPicPr>
            <a:picLocks noChangeAspect="1" noChangeArrowheads="1"/>
          </p:cNvPicPr>
          <p:nvPr/>
        </p:nvPicPr>
        <p:blipFill>
          <a:blip r:embed="rId2"/>
          <a:srcRect/>
          <a:stretch>
            <a:fillRect/>
          </a:stretch>
        </p:blipFill>
        <p:spPr bwMode="auto">
          <a:xfrm>
            <a:off x="1907704" y="548680"/>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92696"/>
            <a:ext cx="7416942" cy="1728192"/>
          </a:xfrm>
        </p:spPr>
        <p:txBody>
          <a:bodyPr>
            <a:noAutofit/>
          </a:bodyPr>
          <a:lstStyle/>
          <a:p>
            <a:pPr algn="l"/>
            <a:r>
              <a:rPr lang="en-IN" sz="2400" dirty="0">
                <a:solidFill>
                  <a:schemeClr val="tx1"/>
                </a:solidFill>
                <a:latin typeface="Arial" panose="020B0604020202020204" pitchFamily="34" charset="0"/>
                <a:cs typeface="Arial" panose="020B0604020202020204" pitchFamily="34" charset="0"/>
              </a:rPr>
              <a:t>Training Classifier: </a:t>
            </a:r>
            <a:br>
              <a:rPr lang="en-IN" sz="2400" dirty="0">
                <a:solidFill>
                  <a:schemeClr val="tx1"/>
                </a:solidFill>
                <a:latin typeface="Arial" panose="020B0604020202020204" pitchFamily="34" charset="0"/>
                <a:cs typeface="Arial" panose="020B0604020202020204" pitchFamily="34" charset="0"/>
              </a:rPr>
            </a:br>
            <a:r>
              <a:rPr lang="en-IN" sz="2400" dirty="0">
                <a:solidFill>
                  <a:schemeClr val="tx1"/>
                </a:solidFill>
                <a:latin typeface="Arial" panose="020B0604020202020204" pitchFamily="34" charset="0"/>
                <a:cs typeface="Arial" panose="020B0604020202020204" pitchFamily="34" charset="0"/>
              </a:rPr>
              <a:t>We converted all the comment text into vectors , using TF-IDF. Then we have split features and label.</a:t>
            </a:r>
            <a:br>
              <a:rPr lang="en-IN" sz="2400" dirty="0">
                <a:solidFill>
                  <a:schemeClr val="tx1"/>
                </a:solidFill>
                <a:latin typeface="Arial" panose="020B0604020202020204" pitchFamily="34" charset="0"/>
                <a:cs typeface="Arial" panose="020B0604020202020204" pitchFamily="34" charset="0"/>
              </a:rPr>
            </a:br>
            <a:endParaRPr lang="en-IN" sz="2400" dirty="0">
              <a:solidFill>
                <a:schemeClr val="tx1"/>
              </a:solidFill>
              <a:latin typeface="Arial" panose="020B0604020202020204" pitchFamily="34" charset="0"/>
              <a:cs typeface="Arial" panose="020B0604020202020204" pitchFamily="34" charset="0"/>
            </a:endParaRPr>
          </a:p>
        </p:txBody>
      </p:sp>
      <p:pic>
        <p:nvPicPr>
          <p:cNvPr id="7" name="Content Placeholder 6"/>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3608" y="2852936"/>
            <a:ext cx="6777037" cy="3024336"/>
          </a:xfrm>
          <a:prstGeom prst="rect">
            <a:avLst/>
          </a:prstGeom>
        </p:spPr>
      </p:pic>
    </p:spTree>
    <p:extLst>
      <p:ext uri="{BB962C8B-B14F-4D97-AF65-F5344CB8AC3E}">
        <p14:creationId xmlns:p14="http://schemas.microsoft.com/office/powerpoint/2010/main" val="202136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496944" cy="1512168"/>
          </a:xfrm>
        </p:spPr>
        <p:txBody>
          <a:bodyPr>
            <a:noAutofit/>
          </a:bodyPr>
          <a:lstStyle/>
          <a:p>
            <a:pPr algn="l"/>
            <a:r>
              <a:rPr lang="en-US" sz="4800" b="1" u="sng" dirty="0">
                <a:solidFill>
                  <a:schemeClr val="tx1"/>
                </a:solidFill>
                <a:latin typeface="Arial" panose="020B0604020202020204" pitchFamily="34" charset="0"/>
                <a:ea typeface="Calibri" panose="020F0502020204030204" pitchFamily="34" charset="0"/>
                <a:cs typeface="Arial" panose="020B0604020202020204" pitchFamily="34" charset="0"/>
              </a:rPr>
              <a:t>Model Building &amp; </a:t>
            </a:r>
            <a:r>
              <a:rPr lang="en-US" sz="4800" b="1" dirty="0">
                <a:solidFill>
                  <a:schemeClr val="tx1"/>
                </a:solidFill>
                <a:latin typeface="Arial" panose="020B0604020202020204" pitchFamily="34" charset="0"/>
                <a:ea typeface="Calibri" panose="020F0502020204030204" pitchFamily="34" charset="0"/>
                <a:cs typeface="Arial" panose="020B0604020202020204" pitchFamily="34" charset="0"/>
              </a:rPr>
              <a:t>Performance</a:t>
            </a:r>
            <a:b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36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2492896"/>
            <a:ext cx="8136904" cy="3960440"/>
          </a:xfrm>
        </p:spPr>
        <p:txBody>
          <a:bodyPr>
            <a:normAutofit/>
          </a:bodyPr>
          <a:lstStyle/>
          <a:p>
            <a:pP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it’s a binary classification type problem </a:t>
            </a:r>
            <a:r>
              <a:rPr lang="en-IN" sz="2400" b="1" dirty="0">
                <a:solidFill>
                  <a:schemeClr val="tx1"/>
                </a:solidFill>
                <a:latin typeface="Arial" panose="020B0604020202020204" pitchFamily="34" charset="0"/>
                <a:ea typeface="Calibri" panose="020F0502020204030204" pitchFamily="34" charset="0"/>
                <a:cs typeface="Arial" panose="020B0604020202020204" pitchFamily="34" charset="0"/>
              </a:rPr>
              <a:t>and below models were used:</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LogisticRegression</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DecisionTreeClassifier</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RandomForestClassifier</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AdaBoostClassifier</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MultinomialNB</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XGBoost</a:t>
            </a:r>
            <a:r>
              <a:rPr lang="en-IN" sz="2400" dirty="0">
                <a:solidFill>
                  <a:schemeClr val="tx1"/>
                </a:solidFill>
                <a:latin typeface="Arial" panose="020B0604020202020204" pitchFamily="34" charset="0"/>
                <a:cs typeface="Arial" panose="020B0604020202020204" pitchFamily="34" charset="0"/>
              </a:rPr>
              <a:t> Classifier</a:t>
            </a:r>
          </a:p>
        </p:txBody>
      </p:sp>
    </p:spTree>
    <p:extLst>
      <p:ext uri="{BB962C8B-B14F-4D97-AF65-F5344CB8AC3E}">
        <p14:creationId xmlns:p14="http://schemas.microsoft.com/office/powerpoint/2010/main" val="56567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5589240"/>
            <a:ext cx="7024744" cy="961176"/>
          </a:xfrm>
        </p:spPr>
        <p:txBody>
          <a:bodyPr>
            <a:noAutofit/>
          </a:bodyPr>
          <a:lstStyle/>
          <a:p>
            <a:pPr marL="91440" lvl="0" indent="-127000">
              <a:lnSpc>
                <a:spcPct val="90000"/>
              </a:lnSpc>
              <a:spcBef>
                <a:spcPts val="0"/>
              </a:spcBef>
            </a:pPr>
            <a:r>
              <a:rPr lang="en-IN" sz="4000" b="1" dirty="0">
                <a:solidFill>
                  <a:schemeClr val="tx1"/>
                </a:solidFill>
                <a:latin typeface="Arial" panose="020B0604020202020204" pitchFamily="34" charset="0"/>
                <a:cs typeface="Arial" panose="020B0604020202020204" pitchFamily="34" charset="0"/>
              </a:rPr>
              <a:t>Evaluation Matrices</a:t>
            </a:r>
            <a:br>
              <a:rPr lang="en-IN" sz="4000" b="1" dirty="0">
                <a:solidFill>
                  <a:schemeClr val="tx1"/>
                </a:solidFill>
                <a:latin typeface="Arial" panose="020B0604020202020204" pitchFamily="34" charset="0"/>
                <a:cs typeface="Arial" panose="020B0604020202020204" pitchFamily="34" charset="0"/>
              </a:rPr>
            </a:br>
            <a:endParaRPr lang="en-IN" sz="40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11560" y="731520"/>
            <a:ext cx="8208912" cy="3474720"/>
          </a:xfrm>
        </p:spPr>
        <p:txBody>
          <a:bodyPr>
            <a:noAutofit/>
          </a:bodyPr>
          <a:lstStyle/>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Accuracy </a:t>
            </a:r>
            <a:r>
              <a:rPr lang="en-IN" sz="2000" dirty="0">
                <a:solidFill>
                  <a:schemeClr val="tx1"/>
                </a:solidFill>
                <a:latin typeface="Arial" panose="020B0604020202020204" pitchFamily="34" charset="0"/>
                <a:cs typeface="Arial" panose="020B0604020202020204" pitchFamily="34" charset="0"/>
              </a:rPr>
              <a:t>- it determines how often a model predicts default and non default correctly.</a:t>
            </a:r>
            <a:br>
              <a:rPr lang="en-IN" sz="2000" dirty="0">
                <a:solidFill>
                  <a:schemeClr val="tx1"/>
                </a:solidFill>
                <a:latin typeface="Arial" panose="020B0604020202020204" pitchFamily="34" charset="0"/>
                <a:cs typeface="Arial" panose="020B0604020202020204" pitchFamily="34" charset="0"/>
              </a:rPr>
            </a:br>
            <a:r>
              <a:rPr lang="en-IN" sz="2000" b="1" dirty="0">
                <a:solidFill>
                  <a:schemeClr val="tx1"/>
                </a:solidFill>
                <a:latin typeface="Arial" panose="020B0604020202020204" pitchFamily="34" charset="0"/>
                <a:cs typeface="Arial" panose="020B0604020202020204" pitchFamily="34" charset="0"/>
              </a:rPr>
              <a:t>Confusion matrices</a:t>
            </a:r>
            <a:r>
              <a:rPr lang="en-IN" sz="2000" dirty="0">
                <a:solidFill>
                  <a:schemeClr val="tx1"/>
                </a:solidFill>
                <a:latin typeface="Arial" panose="020B0604020202020204" pitchFamily="34" charset="0"/>
                <a:cs typeface="Arial" panose="020B0604020202020204" pitchFamily="34" charset="0"/>
              </a:rPr>
              <a:t> :It gives direct comparisons of values like True Positives, False Positives, True Negatives and False Negatives</a:t>
            </a:r>
            <a:endParaRPr lang="en-IN" sz="2000" b="1" dirty="0">
              <a:solidFill>
                <a:schemeClr val="tx1"/>
              </a:solidFill>
              <a:latin typeface="Arial" panose="020B0604020202020204" pitchFamily="34" charset="0"/>
              <a:cs typeface="Arial" panose="020B0604020202020204" pitchFamily="34" charset="0"/>
            </a:endParaRPr>
          </a:p>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classification report</a:t>
            </a:r>
            <a:r>
              <a:rPr lang="en-IN" sz="2000" dirty="0">
                <a:solidFill>
                  <a:schemeClr val="tx1"/>
                </a:solidFill>
                <a:latin typeface="Arial" panose="020B0604020202020204" pitchFamily="34" charset="0"/>
                <a:cs typeface="Arial" panose="020B0604020202020204" pitchFamily="34" charset="0"/>
              </a:rPr>
              <a:t> :It displays the precision, recall, F1, and support scores for the model</a:t>
            </a:r>
          </a:p>
          <a:p>
            <a:pPr>
              <a:buFont typeface="Wingdings" pitchFamily="2" charset="2"/>
              <a:buChar char="v"/>
            </a:pPr>
            <a:r>
              <a:rPr lang="en-IN" sz="2000" b="1" dirty="0">
                <a:solidFill>
                  <a:schemeClr val="tx1"/>
                </a:solidFill>
                <a:latin typeface="Arial" panose="020B0604020202020204" pitchFamily="34" charset="0"/>
                <a:cs typeface="Arial" panose="020B0604020202020204" pitchFamily="34" charset="0"/>
              </a:rPr>
              <a:t>F1 score </a:t>
            </a:r>
            <a:r>
              <a:rPr lang="en-IN" sz="2000" dirty="0">
                <a:solidFill>
                  <a:schemeClr val="tx1"/>
                </a:solidFill>
                <a:latin typeface="Arial" panose="020B0604020202020204" pitchFamily="34" charset="0"/>
                <a:cs typeface="Arial" panose="020B0604020202020204" pitchFamily="34" charset="0"/>
              </a:rPr>
              <a:t>- the F1-score, is a measure of a model's accuracy on a dataset. It is used to evaluate binary classification systems, which classify examples into 'positive' or 'negative'.</a:t>
            </a:r>
            <a:br>
              <a:rPr lang="en-IN" sz="2000" dirty="0">
                <a:solidFill>
                  <a:schemeClr val="tx1"/>
                </a:solidFill>
                <a:latin typeface="Arial" panose="020B0604020202020204" pitchFamily="34" charset="0"/>
                <a:cs typeface="Arial" panose="020B0604020202020204" pitchFamily="34" charset="0"/>
              </a:rPr>
            </a:br>
            <a:r>
              <a:rPr lang="en-IN" sz="2000" b="1" dirty="0">
                <a:solidFill>
                  <a:schemeClr val="tx1"/>
                </a:solidFill>
                <a:latin typeface="Arial" panose="020B0604020202020204" pitchFamily="34" charset="0"/>
                <a:cs typeface="Arial" panose="020B0604020202020204" pitchFamily="34" charset="0"/>
              </a:rPr>
              <a:t>AUC: </a:t>
            </a:r>
            <a:r>
              <a:rPr lang="en-IN" sz="2000" dirty="0">
                <a:solidFill>
                  <a:schemeClr val="tx1"/>
                </a:solidFill>
                <a:latin typeface="Arial" panose="020B0604020202020204" pitchFamily="34" charset="0"/>
                <a:cs typeface="Arial" panose="020B0604020202020204" pitchFamily="34" charset="0"/>
              </a:rPr>
              <a:t>It</a:t>
            </a:r>
            <a:r>
              <a:rPr lang="en-IN" sz="2000" b="1" dirty="0">
                <a:solidFill>
                  <a:schemeClr val="tx1"/>
                </a:solidFill>
                <a:latin typeface="Arial" panose="020B0604020202020204" pitchFamily="34" charset="0"/>
                <a:cs typeface="Arial" panose="020B0604020202020204" pitchFamily="34" charset="0"/>
              </a:rPr>
              <a:t> </a:t>
            </a:r>
            <a:r>
              <a:rPr lang="en-IN" sz="2000" dirty="0">
                <a:solidFill>
                  <a:schemeClr val="tx1"/>
                </a:solidFill>
                <a:latin typeface="Arial" panose="020B0604020202020204" pitchFamily="34" charset="0"/>
                <a:cs typeface="Arial" panose="020B0604020202020204" pitchFamily="34" charset="0"/>
              </a:rPr>
              <a:t> represents the degree or measure of </a:t>
            </a:r>
            <a:r>
              <a:rPr lang="en-IN" sz="2000" dirty="0" err="1">
                <a:solidFill>
                  <a:schemeClr val="tx1"/>
                </a:solidFill>
                <a:latin typeface="Arial" panose="020B0604020202020204" pitchFamily="34" charset="0"/>
                <a:cs typeface="Arial" panose="020B0604020202020204" pitchFamily="34" charset="0"/>
              </a:rPr>
              <a:t>separability</a:t>
            </a:r>
            <a:r>
              <a:rPr lang="en-IN" sz="2000" dirty="0">
                <a:solidFill>
                  <a:schemeClr val="tx1"/>
                </a:solidFill>
                <a:latin typeface="Arial" panose="020B0604020202020204" pitchFamily="34" charset="0"/>
                <a:cs typeface="Arial" panose="020B0604020202020204" pitchFamily="34" charset="0"/>
              </a:rPr>
              <a:t>. It tells how much the model is capable of distinguishing between</a:t>
            </a:r>
          </a:p>
          <a:p>
            <a:pPr>
              <a:buFont typeface="Wingdings" pitchFamily="2" charset="2"/>
              <a:buChar char="v"/>
            </a:pPr>
            <a:r>
              <a:rPr lang="en-IN" sz="2000" b="1" dirty="0" err="1">
                <a:solidFill>
                  <a:schemeClr val="tx1"/>
                </a:solidFill>
                <a:latin typeface="Arial" panose="020B0604020202020204" pitchFamily="34" charset="0"/>
                <a:cs typeface="Arial" panose="020B0604020202020204" pitchFamily="34" charset="0"/>
              </a:rPr>
              <a:t>Log_Loss</a:t>
            </a:r>
            <a:r>
              <a:rPr lang="en-IN" sz="2000" dirty="0" err="1">
                <a:solidFill>
                  <a:schemeClr val="tx1"/>
                </a:solidFill>
                <a:latin typeface="Arial" panose="020B0604020202020204" pitchFamily="34" charset="0"/>
                <a:cs typeface="Arial" panose="020B0604020202020204" pitchFamily="34" charset="0"/>
              </a:rPr>
              <a:t>:For</a:t>
            </a:r>
            <a:r>
              <a:rPr lang="en-IN" sz="2000" dirty="0">
                <a:solidFill>
                  <a:schemeClr val="tx1"/>
                </a:solidFill>
                <a:latin typeface="Arial" panose="020B0604020202020204" pitchFamily="34" charset="0"/>
                <a:cs typeface="Arial" panose="020B0604020202020204" pitchFamily="34" charset="0"/>
              </a:rPr>
              <a:t> any given problem, a lower </a:t>
            </a:r>
            <a:r>
              <a:rPr lang="en-IN" sz="2000" b="1" dirty="0">
                <a:solidFill>
                  <a:schemeClr val="tx1"/>
                </a:solidFill>
                <a:latin typeface="Arial" panose="020B0604020202020204" pitchFamily="34" charset="0"/>
                <a:cs typeface="Arial" panose="020B0604020202020204" pitchFamily="34" charset="0"/>
              </a:rPr>
              <a:t>log loss</a:t>
            </a:r>
            <a:r>
              <a:rPr lang="en-IN" sz="2000" dirty="0">
                <a:solidFill>
                  <a:schemeClr val="tx1"/>
                </a:solidFill>
                <a:latin typeface="Arial" panose="020B0604020202020204" pitchFamily="34" charset="0"/>
                <a:cs typeface="Arial" panose="020B0604020202020204" pitchFamily="34" charset="0"/>
              </a:rPr>
              <a:t> value means better predictions</a:t>
            </a:r>
          </a:p>
        </p:txBody>
      </p:sp>
    </p:spTree>
    <p:extLst>
      <p:ext uri="{BB962C8B-B14F-4D97-AF65-F5344CB8AC3E}">
        <p14:creationId xmlns:p14="http://schemas.microsoft.com/office/powerpoint/2010/main" val="2859818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7" name="Picture 6"/>
          <p:cNvPicPr/>
          <p:nvPr/>
        </p:nvPicPr>
        <p:blipFill>
          <a:blip r:embed="rId2"/>
          <a:stretch>
            <a:fillRect/>
          </a:stretch>
        </p:blipFill>
        <p:spPr>
          <a:xfrm>
            <a:off x="395536" y="1268760"/>
            <a:ext cx="5731510" cy="1679575"/>
          </a:xfrm>
          <a:prstGeom prst="rect">
            <a:avLst/>
          </a:prstGeom>
        </p:spPr>
      </p:pic>
      <p:pic>
        <p:nvPicPr>
          <p:cNvPr id="8" name="Picture 7"/>
          <p:cNvPicPr/>
          <p:nvPr/>
        </p:nvPicPr>
        <p:blipFill>
          <a:blip r:embed="rId3"/>
          <a:stretch>
            <a:fillRect/>
          </a:stretch>
        </p:blipFill>
        <p:spPr>
          <a:xfrm>
            <a:off x="2555776" y="3284984"/>
            <a:ext cx="5731510" cy="3185795"/>
          </a:xfrm>
          <a:prstGeom prst="rect">
            <a:avLst/>
          </a:prstGeom>
        </p:spPr>
      </p:pic>
    </p:spTree>
    <p:extLst>
      <p:ext uri="{BB962C8B-B14F-4D97-AF65-F5344CB8AC3E}">
        <p14:creationId xmlns:p14="http://schemas.microsoft.com/office/powerpoint/2010/main" val="2345858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5" name="Picture 4"/>
          <p:cNvPicPr/>
          <p:nvPr/>
        </p:nvPicPr>
        <p:blipFill>
          <a:blip r:embed="rId2"/>
          <a:stretch>
            <a:fillRect/>
          </a:stretch>
        </p:blipFill>
        <p:spPr>
          <a:xfrm>
            <a:off x="285549" y="1036082"/>
            <a:ext cx="5731510" cy="1960870"/>
          </a:xfrm>
          <a:prstGeom prst="rect">
            <a:avLst/>
          </a:prstGeom>
        </p:spPr>
      </p:pic>
      <p:pic>
        <p:nvPicPr>
          <p:cNvPr id="6" name="Picture 5"/>
          <p:cNvPicPr/>
          <p:nvPr/>
        </p:nvPicPr>
        <p:blipFill>
          <a:blip r:embed="rId3"/>
          <a:stretch>
            <a:fillRect/>
          </a:stretch>
        </p:blipFill>
        <p:spPr>
          <a:xfrm>
            <a:off x="3635896" y="3140968"/>
            <a:ext cx="5227454" cy="3646944"/>
          </a:xfrm>
          <a:prstGeom prst="rect">
            <a:avLst/>
          </a:prstGeom>
        </p:spPr>
      </p:pic>
    </p:spTree>
    <p:extLst>
      <p:ext uri="{BB962C8B-B14F-4D97-AF65-F5344CB8AC3E}">
        <p14:creationId xmlns:p14="http://schemas.microsoft.com/office/powerpoint/2010/main" val="251580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7" name="Picture 6"/>
          <p:cNvPicPr/>
          <p:nvPr/>
        </p:nvPicPr>
        <p:blipFill>
          <a:blip r:embed="rId2"/>
          <a:stretch>
            <a:fillRect/>
          </a:stretch>
        </p:blipFill>
        <p:spPr>
          <a:xfrm>
            <a:off x="395536" y="1268760"/>
            <a:ext cx="5112568" cy="2880320"/>
          </a:xfrm>
          <a:prstGeom prst="rect">
            <a:avLst/>
          </a:prstGeom>
        </p:spPr>
      </p:pic>
      <p:pic>
        <p:nvPicPr>
          <p:cNvPr id="8" name="Picture 7"/>
          <p:cNvPicPr/>
          <p:nvPr/>
        </p:nvPicPr>
        <p:blipFill>
          <a:blip r:embed="rId3"/>
          <a:stretch>
            <a:fillRect/>
          </a:stretch>
        </p:blipFill>
        <p:spPr>
          <a:xfrm>
            <a:off x="4283968" y="4149080"/>
            <a:ext cx="4860032" cy="2696344"/>
          </a:xfrm>
          <a:prstGeom prst="rect">
            <a:avLst/>
          </a:prstGeom>
        </p:spPr>
      </p:pic>
    </p:spTree>
    <p:extLst>
      <p:ext uri="{BB962C8B-B14F-4D97-AF65-F5344CB8AC3E}">
        <p14:creationId xmlns:p14="http://schemas.microsoft.com/office/powerpoint/2010/main" val="3844562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5" name="Picture 4"/>
          <p:cNvPicPr/>
          <p:nvPr/>
        </p:nvPicPr>
        <p:blipFill>
          <a:blip r:embed="rId2"/>
          <a:stretch>
            <a:fillRect/>
          </a:stretch>
        </p:blipFill>
        <p:spPr>
          <a:xfrm>
            <a:off x="395537" y="1124744"/>
            <a:ext cx="4896543" cy="2808312"/>
          </a:xfrm>
          <a:prstGeom prst="rect">
            <a:avLst/>
          </a:prstGeom>
        </p:spPr>
      </p:pic>
      <p:pic>
        <p:nvPicPr>
          <p:cNvPr id="6" name="Picture 5"/>
          <p:cNvPicPr/>
          <p:nvPr/>
        </p:nvPicPr>
        <p:blipFill>
          <a:blip r:embed="rId3"/>
          <a:stretch>
            <a:fillRect/>
          </a:stretch>
        </p:blipFill>
        <p:spPr>
          <a:xfrm>
            <a:off x="4211960" y="4077072"/>
            <a:ext cx="4964048" cy="2780928"/>
          </a:xfrm>
          <a:prstGeom prst="rect">
            <a:avLst/>
          </a:prstGeom>
        </p:spPr>
      </p:pic>
    </p:spTree>
    <p:extLst>
      <p:ext uri="{BB962C8B-B14F-4D97-AF65-F5344CB8AC3E}">
        <p14:creationId xmlns:p14="http://schemas.microsoft.com/office/powerpoint/2010/main" val="172868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7" name="Picture 6"/>
          <p:cNvPicPr/>
          <p:nvPr/>
        </p:nvPicPr>
        <p:blipFill>
          <a:blip r:embed="rId2"/>
          <a:stretch>
            <a:fillRect/>
          </a:stretch>
        </p:blipFill>
        <p:spPr>
          <a:xfrm>
            <a:off x="1706245" y="1096645"/>
            <a:ext cx="5731510" cy="4664710"/>
          </a:xfrm>
          <a:prstGeom prst="rect">
            <a:avLst/>
          </a:prstGeom>
        </p:spPr>
      </p:pic>
    </p:spTree>
    <p:extLst>
      <p:ext uri="{BB962C8B-B14F-4D97-AF65-F5344CB8AC3E}">
        <p14:creationId xmlns:p14="http://schemas.microsoft.com/office/powerpoint/2010/main" val="2786268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4" name="Picture 3"/>
          <p:cNvPicPr/>
          <p:nvPr/>
        </p:nvPicPr>
        <p:blipFill>
          <a:blip r:embed="rId2"/>
          <a:stretch>
            <a:fillRect/>
          </a:stretch>
        </p:blipFill>
        <p:spPr>
          <a:xfrm>
            <a:off x="1763688" y="1556792"/>
            <a:ext cx="5731510" cy="4290060"/>
          </a:xfrm>
          <a:prstGeom prst="rect">
            <a:avLst/>
          </a:prstGeom>
        </p:spPr>
      </p:pic>
    </p:spTree>
    <p:extLst>
      <p:ext uri="{BB962C8B-B14F-4D97-AF65-F5344CB8AC3E}">
        <p14:creationId xmlns:p14="http://schemas.microsoft.com/office/powerpoint/2010/main" val="341585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3" name="Picture 2"/>
          <p:cNvPicPr/>
          <p:nvPr/>
        </p:nvPicPr>
        <p:blipFill>
          <a:blip r:embed="rId2"/>
          <a:stretch>
            <a:fillRect/>
          </a:stretch>
        </p:blipFill>
        <p:spPr>
          <a:xfrm>
            <a:off x="1706245" y="1410970"/>
            <a:ext cx="5731510" cy="4036060"/>
          </a:xfrm>
          <a:prstGeom prst="rect">
            <a:avLst/>
          </a:prstGeom>
        </p:spPr>
      </p:pic>
    </p:spTree>
    <p:extLst>
      <p:ext uri="{BB962C8B-B14F-4D97-AF65-F5344CB8AC3E}">
        <p14:creationId xmlns:p14="http://schemas.microsoft.com/office/powerpoint/2010/main" val="385810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517232"/>
            <a:ext cx="6512511" cy="1143000"/>
          </a:xfrm>
        </p:spPr>
        <p:txBody>
          <a:bodyPr/>
          <a:lstStyle/>
          <a:p>
            <a:r>
              <a:rPr lang="en-IN" sz="4400" dirty="0">
                <a:solidFill>
                  <a:schemeClr val="tx1"/>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sz="quarter" idx="13"/>
          </p:nvPr>
        </p:nvSpPr>
        <p:spPr>
          <a:xfrm>
            <a:off x="539552" y="731520"/>
            <a:ext cx="8136904" cy="3474720"/>
          </a:xfrm>
        </p:spPr>
        <p:txBody>
          <a:bodyPr>
            <a:noAutofit/>
          </a:bodyPr>
          <a:lstStyle/>
          <a:p>
            <a:r>
              <a:rPr lang="en-IN" sz="2400" dirty="0">
                <a:solidFill>
                  <a:schemeClr val="tx1"/>
                </a:solidFill>
                <a:latin typeface="Arial" panose="020B0604020202020204" pitchFamily="34" charset="0"/>
                <a:cs typeface="Arial" panose="020B0604020202020204" pitchFamily="34" charset="0"/>
              </a:rPr>
              <a:t>Fake news is a form of news consisting of deliberate disinformation or hoaxes spread via traditional news media or online social media. Such news items may contain false and/or exaggerated claims, and may end up being vitalized by algorithms, and users may end up in a filter bubble.</a:t>
            </a:r>
          </a:p>
          <a:p>
            <a:r>
              <a:rPr lang="en-IN" sz="2400" dirty="0">
                <a:solidFill>
                  <a:schemeClr val="tx1"/>
                </a:solidFill>
                <a:latin typeface="Arial" panose="020B0604020202020204" pitchFamily="34" charset="0"/>
                <a:cs typeface="Arial" panose="020B0604020202020204" pitchFamily="34" charset="0"/>
              </a:rPr>
              <a:t>Fake news is not a recent concept, but it is a commonly occurring phenomenon in current times. .With the widespread dissemination of information via digital media platforms, it is of utmost importance for individuals and societies to be able to judge the credibility of it.</a:t>
            </a:r>
          </a:p>
        </p:txBody>
      </p:sp>
    </p:spTree>
    <p:extLst>
      <p:ext uri="{BB962C8B-B14F-4D97-AF65-F5344CB8AC3E}">
        <p14:creationId xmlns:p14="http://schemas.microsoft.com/office/powerpoint/2010/main" val="3511077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3" name="Picture 2"/>
          <p:cNvPicPr/>
          <p:nvPr/>
        </p:nvPicPr>
        <p:blipFill>
          <a:blip r:embed="rId2"/>
          <a:stretch>
            <a:fillRect/>
          </a:stretch>
        </p:blipFill>
        <p:spPr>
          <a:xfrm>
            <a:off x="1706245" y="1308417"/>
            <a:ext cx="5731510" cy="4241165"/>
          </a:xfrm>
          <a:prstGeom prst="rect">
            <a:avLst/>
          </a:prstGeom>
        </p:spPr>
      </p:pic>
    </p:spTree>
    <p:extLst>
      <p:ext uri="{BB962C8B-B14F-4D97-AF65-F5344CB8AC3E}">
        <p14:creationId xmlns:p14="http://schemas.microsoft.com/office/powerpoint/2010/main" val="1006349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2660" y="3573016"/>
            <a:ext cx="8208912" cy="1143000"/>
          </a:xfrm>
        </p:spPr>
        <p:txBody>
          <a:bodyPr>
            <a:noAutofit/>
          </a:bodyPr>
          <a:lstStyle/>
          <a:p>
            <a:pPr algn="l" latinLnBrk="1"/>
            <a:r>
              <a:rPr lang="en-IN" sz="2000" dirty="0">
                <a:solidFill>
                  <a:schemeClr val="tx1"/>
                </a:solidFill>
                <a:latin typeface="Arial" panose="020B0604020202020204" pitchFamily="34" charset="0"/>
                <a:cs typeface="Arial" panose="020B0604020202020204" pitchFamily="34" charset="0"/>
              </a:rPr>
              <a:t>Result = </a:t>
            </a:r>
            <a:r>
              <a:rPr lang="en-IN" sz="2000" dirty="0" err="1">
                <a:solidFill>
                  <a:schemeClr val="tx1"/>
                </a:solidFill>
                <a:latin typeface="Arial" panose="020B0604020202020204" pitchFamily="34" charset="0"/>
                <a:cs typeface="Arial" panose="020B0604020202020204" pitchFamily="34" charset="0"/>
              </a:rPr>
              <a:t>pd.DataFrame</a:t>
            </a:r>
            <a:r>
              <a:rPr lang="en-IN" sz="2000" dirty="0">
                <a:solidFill>
                  <a:schemeClr val="tx1"/>
                </a:solidFill>
                <a:latin typeface="Arial" panose="020B0604020202020204" pitchFamily="34" charset="0"/>
                <a:cs typeface="Arial" panose="020B0604020202020204" pitchFamily="34" charset="0"/>
              </a:rPr>
              <a:t>({'Model': </a:t>
            </a:r>
            <a:r>
              <a:rPr lang="en-IN" sz="2000" dirty="0" err="1">
                <a:solidFill>
                  <a:schemeClr val="tx1"/>
                </a:solidFill>
                <a:latin typeface="Arial" panose="020B0604020202020204" pitchFamily="34" charset="0"/>
                <a:cs typeface="Arial" panose="020B0604020202020204" pitchFamily="34" charset="0"/>
              </a:rPr>
              <a:t>model_list</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Accuracy_score</a:t>
            </a:r>
            <a:r>
              <a:rPr lang="en-IN" sz="2000" dirty="0">
                <a:solidFill>
                  <a:schemeClr val="tx1"/>
                </a:solidFill>
                <a:latin typeface="Arial" panose="020B0604020202020204" pitchFamily="34" charset="0"/>
                <a:cs typeface="Arial" panose="020B0604020202020204" pitchFamily="34" charset="0"/>
              </a:rPr>
              <a:t>': score, 'Cross_val_score':</a:t>
            </a:r>
            <a:r>
              <a:rPr lang="en-IN" sz="2000" dirty="0" err="1">
                <a:solidFill>
                  <a:schemeClr val="tx1"/>
                </a:solidFill>
                <a:latin typeface="Arial" panose="020B0604020202020204" pitchFamily="34" charset="0"/>
                <a:cs typeface="Arial" panose="020B0604020202020204" pitchFamily="34" charset="0"/>
              </a:rPr>
              <a:t>cvs</a:t>
            </a:r>
            <a:r>
              <a:rPr lang="en-IN" sz="2000" dirty="0">
                <a:solidFill>
                  <a:schemeClr val="tx1"/>
                </a:solidFill>
                <a:latin typeface="Arial" panose="020B0604020202020204" pitchFamily="34" charset="0"/>
                <a:cs typeface="Arial" panose="020B0604020202020204" pitchFamily="34" charset="0"/>
              </a:rPr>
              <a:t>,'</a:t>
            </a:r>
            <a:r>
              <a:rPr lang="en-IN" sz="2000" dirty="0" err="1">
                <a:solidFill>
                  <a:schemeClr val="tx1"/>
                </a:solidFill>
                <a:latin typeface="Arial" panose="020B0604020202020204" pitchFamily="34" charset="0"/>
                <a:cs typeface="Arial" panose="020B0604020202020204" pitchFamily="34" charset="0"/>
              </a:rPr>
              <a:t>Roc_auc_score</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rocscore</a:t>
            </a:r>
            <a:r>
              <a:rPr lang="en-IN" sz="2000" dirty="0">
                <a:solidFill>
                  <a:schemeClr val="tx1"/>
                </a:solidFill>
                <a:latin typeface="Arial" panose="020B0604020202020204" pitchFamily="34" charset="0"/>
                <a:cs typeface="Arial" panose="020B0604020202020204" pitchFamily="34" charset="0"/>
              </a:rPr>
              <a:t>,'Log_Loss':</a:t>
            </a:r>
            <a:r>
              <a:rPr lang="en-IN" sz="2000" dirty="0" err="1">
                <a:solidFill>
                  <a:schemeClr val="tx1"/>
                </a:solidFill>
                <a:latin typeface="Arial" panose="020B0604020202020204" pitchFamily="34" charset="0"/>
                <a:cs typeface="Arial" panose="020B0604020202020204" pitchFamily="34" charset="0"/>
              </a:rPr>
              <a:t>logloss</a:t>
            </a:r>
            <a:r>
              <a:rPr lang="en-IN" sz="2000" dirty="0">
                <a:solidFill>
                  <a:schemeClr val="tx1"/>
                </a:solidFill>
                <a:latin typeface="Arial" panose="020B0604020202020204" pitchFamily="34" charset="0"/>
                <a:cs typeface="Arial" panose="020B0604020202020204" pitchFamily="34" charset="0"/>
              </a:rPr>
              <a:t>})</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result</a:t>
            </a:r>
          </a:p>
        </p:txBody>
      </p:sp>
      <p:sp>
        <p:nvSpPr>
          <p:cNvPr id="7" name="Rectangle 6"/>
          <p:cNvSpPr/>
          <p:nvPr/>
        </p:nvSpPr>
        <p:spPr>
          <a:xfrm>
            <a:off x="700672" y="5085184"/>
            <a:ext cx="7992888" cy="1569660"/>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We choose </a:t>
            </a:r>
            <a:r>
              <a:rPr lang="en-IN" sz="2400" b="1" i="1" dirty="0" err="1">
                <a:latin typeface="Arial" panose="020B0604020202020204" pitchFamily="34" charset="0"/>
                <a:cs typeface="Arial" panose="020B0604020202020204" pitchFamily="34" charset="0"/>
              </a:rPr>
              <a:t>XGBoost</a:t>
            </a:r>
            <a:r>
              <a:rPr lang="en-IN" sz="2400" b="1" i="1" dirty="0">
                <a:latin typeface="Arial" panose="020B0604020202020204" pitchFamily="34" charset="0"/>
                <a:cs typeface="Arial" panose="020B0604020202020204" pitchFamily="34" charset="0"/>
              </a:rPr>
              <a:t> Classifier model as the final one, as it gives </a:t>
            </a:r>
            <a:r>
              <a:rPr lang="en-IN" sz="2400" b="1" i="1" dirty="0" err="1">
                <a:latin typeface="Arial" panose="020B0604020202020204" pitchFamily="34" charset="0"/>
                <a:cs typeface="Arial" panose="020B0604020202020204" pitchFamily="34" charset="0"/>
              </a:rPr>
              <a:t>hightest</a:t>
            </a:r>
            <a:r>
              <a:rPr lang="en-IN" sz="2400" b="1" i="1" dirty="0">
                <a:latin typeface="Arial" panose="020B0604020202020204" pitchFamily="34" charset="0"/>
                <a:cs typeface="Arial" panose="020B0604020202020204" pitchFamily="34" charset="0"/>
              </a:rPr>
              <a:t> accuracy score &amp; also </a:t>
            </a:r>
            <a:r>
              <a:rPr lang="en-IN" sz="2400" b="1" i="1" dirty="0" err="1">
                <a:latin typeface="Arial" panose="020B0604020202020204" pitchFamily="34" charset="0"/>
                <a:cs typeface="Arial" panose="020B0604020202020204" pitchFamily="34" charset="0"/>
              </a:rPr>
              <a:t>log_loss</a:t>
            </a:r>
            <a:r>
              <a:rPr lang="en-IN" sz="2400" b="1" i="1" dirty="0">
                <a:latin typeface="Arial" panose="020B0604020202020204" pitchFamily="34" charset="0"/>
                <a:cs typeface="Arial" panose="020B0604020202020204" pitchFamily="34" charset="0"/>
              </a:rPr>
              <a:t> value is minimum which indicates better prediction.</a:t>
            </a:r>
          </a:p>
        </p:txBody>
      </p:sp>
      <p:pic>
        <p:nvPicPr>
          <p:cNvPr id="6" name="Picture 5"/>
          <p:cNvPicPr/>
          <p:nvPr/>
        </p:nvPicPr>
        <p:blipFill>
          <a:blip r:embed="rId2"/>
          <a:stretch>
            <a:fillRect/>
          </a:stretch>
        </p:blipFill>
        <p:spPr>
          <a:xfrm>
            <a:off x="728120" y="404664"/>
            <a:ext cx="8164360" cy="2952328"/>
          </a:xfrm>
          <a:prstGeom prst="rect">
            <a:avLst/>
          </a:prstGeom>
        </p:spPr>
      </p:pic>
    </p:spTree>
    <p:extLst>
      <p:ext uri="{BB962C8B-B14F-4D97-AF65-F5344CB8AC3E}">
        <p14:creationId xmlns:p14="http://schemas.microsoft.com/office/powerpoint/2010/main" val="3839297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241484"/>
            <a:ext cx="2376264"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Final Model</a:t>
            </a:r>
          </a:p>
        </p:txBody>
      </p:sp>
      <p:pic>
        <p:nvPicPr>
          <p:cNvPr id="5" name="Picture 4"/>
          <p:cNvPicPr/>
          <p:nvPr/>
        </p:nvPicPr>
        <p:blipFill>
          <a:blip r:embed="rId2"/>
          <a:stretch>
            <a:fillRect/>
          </a:stretch>
        </p:blipFill>
        <p:spPr>
          <a:xfrm>
            <a:off x="1547664" y="1412776"/>
            <a:ext cx="5731510" cy="3672840"/>
          </a:xfrm>
          <a:prstGeom prst="rect">
            <a:avLst/>
          </a:prstGeom>
        </p:spPr>
      </p:pic>
    </p:spTree>
    <p:extLst>
      <p:ext uri="{BB962C8B-B14F-4D97-AF65-F5344CB8AC3E}">
        <p14:creationId xmlns:p14="http://schemas.microsoft.com/office/powerpoint/2010/main" val="399391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241484"/>
            <a:ext cx="2376264"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Final Model</a:t>
            </a:r>
          </a:p>
        </p:txBody>
      </p:sp>
      <p:pic>
        <p:nvPicPr>
          <p:cNvPr id="4" name="Picture 3"/>
          <p:cNvPicPr/>
          <p:nvPr/>
        </p:nvPicPr>
        <p:blipFill>
          <a:blip r:embed="rId2"/>
          <a:stretch>
            <a:fillRect/>
          </a:stretch>
        </p:blipFill>
        <p:spPr>
          <a:xfrm>
            <a:off x="1704975" y="1177290"/>
            <a:ext cx="5734050" cy="4503420"/>
          </a:xfrm>
          <a:prstGeom prst="rect">
            <a:avLst/>
          </a:prstGeom>
        </p:spPr>
      </p:pic>
    </p:spTree>
    <p:extLst>
      <p:ext uri="{BB962C8B-B14F-4D97-AF65-F5344CB8AC3E}">
        <p14:creationId xmlns:p14="http://schemas.microsoft.com/office/powerpoint/2010/main" val="2267356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332656"/>
            <a:ext cx="3999813" cy="523220"/>
          </a:xfrm>
          <a:prstGeom prst="rect">
            <a:avLst/>
          </a:prstGeom>
        </p:spPr>
        <p:txBody>
          <a:bodyPr wrap="none">
            <a:spAutoFit/>
          </a:bodyPr>
          <a:lstStyle/>
          <a:p>
            <a:pPr lvl="0"/>
            <a:r>
              <a:rPr lang="en-IN" sz="2800" b="1" dirty="0">
                <a:latin typeface="Arial" panose="020B0604020202020204" pitchFamily="34" charset="0"/>
                <a:cs typeface="Arial" panose="020B0604020202020204" pitchFamily="34" charset="0"/>
              </a:rPr>
              <a:t>Saving the best model</a:t>
            </a:r>
            <a:endParaRPr lang="en-IN" sz="2800"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539552" y="1043568"/>
            <a:ext cx="4069080" cy="5372100"/>
          </a:xfrm>
          <a:prstGeom prst="rect">
            <a:avLst/>
          </a:prstGeom>
        </p:spPr>
      </p:pic>
      <p:pic>
        <p:nvPicPr>
          <p:cNvPr id="7" name="Picture 6"/>
          <p:cNvPicPr/>
          <p:nvPr/>
        </p:nvPicPr>
        <p:blipFill>
          <a:blip r:embed="rId3"/>
          <a:stretch>
            <a:fillRect/>
          </a:stretch>
        </p:blipFill>
        <p:spPr>
          <a:xfrm>
            <a:off x="4484493" y="3760470"/>
            <a:ext cx="4640580" cy="662940"/>
          </a:xfrm>
          <a:prstGeom prst="rect">
            <a:avLst/>
          </a:prstGeom>
        </p:spPr>
      </p:pic>
    </p:spTree>
    <p:extLst>
      <p:ext uri="{BB962C8B-B14F-4D97-AF65-F5344CB8AC3E}">
        <p14:creationId xmlns:p14="http://schemas.microsoft.com/office/powerpoint/2010/main" val="3899700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5517232"/>
            <a:ext cx="6512511" cy="1143000"/>
          </a:xfrm>
        </p:spPr>
        <p:txBody>
          <a:bodyPr>
            <a:noAutofit/>
          </a:bodyPr>
          <a:lstStyle/>
          <a:p>
            <a:r>
              <a:rPr lang="en-US" sz="4400" spc="-50" dirty="0">
                <a:solidFill>
                  <a:schemeClr val="tx1"/>
                </a:solidFill>
                <a:latin typeface="Arial" panose="020B0604020202020204" pitchFamily="34" charset="0"/>
                <a:cs typeface="Arial" panose="020B0604020202020204" pitchFamily="34" charset="0"/>
              </a:rPr>
              <a:t>Conclusion</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467544" y="404664"/>
            <a:ext cx="8208912" cy="4896544"/>
          </a:xfrm>
        </p:spPr>
        <p:txBody>
          <a:bodyPr>
            <a:noAutofit/>
          </a:bodyPr>
          <a:lstStyle/>
          <a:p>
            <a:pPr>
              <a:lnSpc>
                <a:spcPct val="90000"/>
              </a:lnSpc>
              <a:buClrTx/>
            </a:pPr>
            <a:r>
              <a:rPr lang="en-US" sz="2800" dirty="0">
                <a:solidFill>
                  <a:schemeClr val="tx1"/>
                </a:solidFill>
                <a:latin typeface="Arial" panose="020B0604020202020204" pitchFamily="34" charset="0"/>
                <a:cs typeface="Arial" panose="020B0604020202020204" pitchFamily="34" charset="0"/>
              </a:rPr>
              <a:t>Machine Learning Algorithms like </a:t>
            </a:r>
            <a:r>
              <a:rPr lang="en-US" sz="2800" dirty="0" err="1">
                <a:solidFill>
                  <a:schemeClr val="tx1"/>
                </a:solidFill>
                <a:latin typeface="Arial" panose="020B0604020202020204" pitchFamily="34" charset="0"/>
                <a:cs typeface="Arial" panose="020B0604020202020204" pitchFamily="34" charset="0"/>
              </a:rPr>
              <a:t>XGBoost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Adaboost</a:t>
            </a:r>
            <a:r>
              <a:rPr lang="en-US" sz="2800" dirty="0">
                <a:solidFill>
                  <a:schemeClr val="tx1"/>
                </a:solidFill>
                <a:latin typeface="Arial" panose="020B0604020202020204" pitchFamily="34" charset="0"/>
                <a:cs typeface="Arial" panose="020B0604020202020204" pitchFamily="34" charset="0"/>
              </a:rPr>
              <a:t> and </a:t>
            </a:r>
            <a:r>
              <a:rPr lang="en-US" sz="2800" dirty="0" err="1">
                <a:solidFill>
                  <a:schemeClr val="tx1"/>
                </a:solidFill>
                <a:latin typeface="Arial" panose="020B0604020202020204" pitchFamily="34" charset="0"/>
                <a:cs typeface="Arial" panose="020B0604020202020204" pitchFamily="34" charset="0"/>
              </a:rPr>
              <a:t>Randomforest</a:t>
            </a:r>
            <a:r>
              <a:rPr lang="en-US" sz="2800" dirty="0">
                <a:solidFill>
                  <a:schemeClr val="tx1"/>
                </a:solidFill>
                <a:latin typeface="Arial" panose="020B0604020202020204" pitchFamily="34" charset="0"/>
                <a:cs typeface="Arial" panose="020B0604020202020204" pitchFamily="34" charset="0"/>
              </a:rPr>
              <a:t> Classifier took 	an enormous amount of time to build the model. Using Hyper-parameter tuning for XGB would have resulted in some more accuracy.</a:t>
            </a:r>
          </a:p>
          <a:p>
            <a:pPr>
              <a:lnSpc>
                <a:spcPct val="90000"/>
              </a:lnSpc>
              <a:buClrTx/>
            </a:pPr>
            <a:r>
              <a:rPr lang="en-US" sz="2800" dirty="0">
                <a:solidFill>
                  <a:schemeClr val="tx1"/>
                </a:solidFill>
                <a:latin typeface="Arial" panose="020B0604020202020204" pitchFamily="34" charset="0"/>
                <a:cs typeface="Arial" panose="020B0604020202020204" pitchFamily="34" charset="0"/>
              </a:rPr>
              <a:t>The saved model now can help to give an estimate of probability about the type of news being fake or real.</a:t>
            </a:r>
          </a:p>
          <a:p>
            <a:pPr>
              <a:lnSpc>
                <a:spcPct val="90000"/>
              </a:lnSpc>
              <a:buClrTx/>
            </a:pPr>
            <a:r>
              <a:rPr lang="en-US" sz="2800" dirty="0">
                <a:solidFill>
                  <a:schemeClr val="tx1"/>
                </a:solidFill>
                <a:latin typeface="Arial" panose="020B0604020202020204" pitchFamily="34" charset="0"/>
                <a:cs typeface="Arial" panose="020B0604020202020204" pitchFamily="34" charset="0"/>
              </a:rPr>
              <a:t> It was overall a nice experience on working on a real time project of NLP domain  to see how data science and machine learning is useful in this field.</a:t>
            </a:r>
          </a:p>
          <a:p>
            <a:pPr>
              <a:lnSpc>
                <a:spcPct val="90000"/>
              </a:lnSpc>
              <a:buClrTx/>
            </a:pPr>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175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5589240"/>
            <a:ext cx="6512511" cy="1143000"/>
          </a:xfrm>
        </p:spPr>
        <p:txBody>
          <a:bodyPr>
            <a:noAutofit/>
          </a:bodyPr>
          <a:lstStyle/>
          <a:p>
            <a:r>
              <a:rPr lang="en-US" altLang="en-US" sz="4400" dirty="0">
                <a:solidFill>
                  <a:schemeClr val="tx1"/>
                </a:solidFill>
                <a:latin typeface="Arial" panose="020B0604020202020204" pitchFamily="34" charset="0"/>
                <a:cs typeface="Arial" panose="020B0604020202020204" pitchFamily="34" charset="0"/>
              </a:rPr>
              <a:t>Problem statement</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323528" y="731520"/>
            <a:ext cx="8136904" cy="3474720"/>
          </a:xfrm>
        </p:spPr>
        <p:txBody>
          <a:bodyPr>
            <a:noAutofit/>
          </a:bodyPr>
          <a:lstStyle/>
          <a:p>
            <a:r>
              <a:rPr lang="en-IN" sz="2400" dirty="0">
                <a:solidFill>
                  <a:schemeClr val="tx1"/>
                </a:solidFill>
                <a:latin typeface="Arial" panose="020B0604020202020204" pitchFamily="34" charset="0"/>
                <a:cs typeface="Arial" panose="020B0604020202020204" pitchFamily="34" charset="0"/>
              </a:rPr>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a:t>
            </a:r>
          </a:p>
          <a:p>
            <a:r>
              <a:rPr lang="en-IN" sz="2400" dirty="0">
                <a:solidFill>
                  <a:schemeClr val="tx1"/>
                </a:solidFill>
                <a:latin typeface="Arial" panose="020B0604020202020204" pitchFamily="34" charset="0"/>
                <a:cs typeface="Arial" panose="020B0604020202020204" pitchFamily="34" charset="0"/>
              </a:rPr>
              <a:t>The goal of this project is to use natural language processing techniques to automate stance detection, since it is not practical for humans to fact check every piece of information produced by the media</a:t>
            </a:r>
          </a:p>
          <a:p>
            <a:endParaRPr lang="en-IN" sz="2400" dirty="0">
              <a:solidFill>
                <a:schemeClr val="tx1"/>
              </a:solidFill>
              <a:latin typeface="Arial" panose="020B0604020202020204" pitchFamily="34" charset="0"/>
              <a:cs typeface="Arial" panose="020B0604020202020204" pitchFamily="34" charset="0"/>
            </a:endParaRPr>
          </a:p>
          <a:p>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624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1700808"/>
            <a:ext cx="8064896" cy="5472608"/>
          </a:xfrm>
        </p:spPr>
        <p:txBody>
          <a:bodyPr>
            <a:noAutofit/>
          </a:bodyPr>
          <a:lstStyle/>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shape of data.</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data types of each features using dataframe.info() function.</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for null values in each </a:t>
            </a:r>
            <a:r>
              <a:rPr lang="en-US" sz="2400" dirty="0" err="1">
                <a:solidFill>
                  <a:schemeClr val="tx1"/>
                </a:solidFill>
                <a:latin typeface="Arial" panose="020B0604020202020204" pitchFamily="34" charset="0"/>
                <a:cs typeface="Arial" panose="020B0604020202020204" pitchFamily="34" charset="0"/>
              </a:rPr>
              <a:t>column,and</a:t>
            </a:r>
            <a:r>
              <a:rPr lang="en-US" sz="2400" dirty="0">
                <a:solidFill>
                  <a:schemeClr val="tx1"/>
                </a:solidFill>
                <a:latin typeface="Arial" panose="020B0604020202020204" pitchFamily="34" charset="0"/>
                <a:cs typeface="Arial" panose="020B0604020202020204" pitchFamily="34" charset="0"/>
              </a:rPr>
              <a:t> treating them.</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Pointing out irrelevant features in dataset like ‘id’,unnamed:0’.</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Addition of new features to check the length of headline and news before and after preprocessing.</a:t>
            </a:r>
          </a:p>
          <a:p>
            <a:pPr marL="285750" indent="-285750">
              <a:lnSpc>
                <a:spcPct val="90000"/>
              </a:lnSpc>
              <a:buClrTx/>
              <a:buFont typeface="Wingdings" pitchFamily="2" charset="2"/>
              <a:buChar char="v"/>
            </a:pPr>
            <a:r>
              <a:rPr lang="en-IN" sz="2400" dirty="0">
                <a:solidFill>
                  <a:schemeClr val="tx1"/>
                </a:solidFill>
                <a:latin typeface="Arial" pitchFamily="34" charset="0"/>
                <a:cs typeface="Arial" pitchFamily="34" charset="0"/>
              </a:rPr>
              <a:t>Cleaning the raw data-It involves deletion of words or special characters that do not add meaning to the text.</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1142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1700808"/>
            <a:ext cx="8064896" cy="4896544"/>
          </a:xfrm>
        </p:spPr>
        <p:txBody>
          <a:bodyPr>
            <a:noAutofit/>
          </a:bodyPr>
          <a:lstStyle/>
          <a:p>
            <a:pPr marL="285750" indent="-285750">
              <a:lnSpc>
                <a:spcPct val="90000"/>
              </a:lnSpc>
              <a:buClrTx/>
              <a:buFont typeface="Wingdings" pitchFamily="2" charset="2"/>
              <a:buChar char="v"/>
            </a:pPr>
            <a:endParaRPr lang="en-IN" sz="2400" dirty="0">
              <a:solidFill>
                <a:schemeClr val="tx1"/>
              </a:solidFill>
              <a:latin typeface="Arial" pitchFamily="34" charset="0"/>
              <a:cs typeface="Arial" pitchFamily="34" charset="0"/>
            </a:endParaRPr>
          </a:p>
          <a:p>
            <a:pPr lvl="0">
              <a:buFont typeface="Wingdings" pitchFamily="2" charset="2"/>
              <a:buChar char="v"/>
            </a:pPr>
            <a:r>
              <a:rPr lang="en-IN" sz="2400" dirty="0">
                <a:solidFill>
                  <a:schemeClr val="tx1"/>
                </a:solidFill>
                <a:latin typeface="Arial" pitchFamily="34" charset="0"/>
                <a:cs typeface="Arial" pitchFamily="34" charset="0"/>
              </a:rPr>
              <a:t>     </a:t>
            </a:r>
            <a:r>
              <a:rPr lang="en-IN" sz="2400" b="1" dirty="0">
                <a:solidFill>
                  <a:schemeClr val="tx1"/>
                </a:solidFill>
                <a:latin typeface="Arial" panose="020B0604020202020204" pitchFamily="34" charset="0"/>
                <a:cs typeface="Arial" panose="020B0604020202020204" pitchFamily="34" charset="0"/>
              </a:rPr>
              <a:t>Important cleaning steps are:</a:t>
            </a:r>
          </a:p>
          <a:p>
            <a:pPr lvl="0"/>
            <a:r>
              <a:rPr lang="en-IN" sz="2400" dirty="0">
                <a:solidFill>
                  <a:schemeClr val="tx1"/>
                </a:solidFill>
                <a:latin typeface="Arial" panose="020B0604020202020204" pitchFamily="34" charset="0"/>
                <a:cs typeface="Arial" panose="020B0604020202020204" pitchFamily="34" charset="0"/>
              </a:rPr>
              <a:t>Lowering case</a:t>
            </a:r>
          </a:p>
          <a:p>
            <a:pPr lvl="0"/>
            <a:r>
              <a:rPr lang="en-IN" sz="2400" dirty="0">
                <a:solidFill>
                  <a:schemeClr val="tx1"/>
                </a:solidFill>
                <a:latin typeface="Arial" panose="020B0604020202020204" pitchFamily="34" charset="0"/>
                <a:cs typeface="Arial" panose="020B0604020202020204" pitchFamily="34" charset="0"/>
              </a:rPr>
              <a:t>Handling of special characters</a:t>
            </a:r>
          </a:p>
          <a:p>
            <a:pPr lvl="0"/>
            <a:r>
              <a:rPr lang="en-IN" sz="2400" dirty="0">
                <a:solidFill>
                  <a:schemeClr val="tx1"/>
                </a:solidFill>
                <a:latin typeface="Arial" panose="020B0604020202020204" pitchFamily="34" charset="0"/>
                <a:cs typeface="Arial" panose="020B0604020202020204" pitchFamily="34" charset="0"/>
              </a:rPr>
              <a:t>Removal of </a:t>
            </a:r>
            <a:r>
              <a:rPr lang="en-IN" sz="2400" dirty="0" err="1">
                <a:solidFill>
                  <a:schemeClr val="tx1"/>
                </a:solidFill>
                <a:latin typeface="Arial" panose="020B0604020202020204" pitchFamily="34" charset="0"/>
                <a:cs typeface="Arial" panose="020B0604020202020204" pitchFamily="34" charset="0"/>
              </a:rPr>
              <a:t>stopwords</a:t>
            </a:r>
            <a:endParaRPr lang="en-IN" sz="2400" dirty="0">
              <a:solidFill>
                <a:schemeClr val="tx1"/>
              </a:solidFill>
              <a:latin typeface="Arial" panose="020B0604020202020204" pitchFamily="34" charset="0"/>
              <a:cs typeface="Arial" panose="020B0604020202020204" pitchFamily="34" charset="0"/>
            </a:endParaRPr>
          </a:p>
          <a:p>
            <a:pPr lvl="0"/>
            <a:r>
              <a:rPr lang="en-IN" sz="2400" dirty="0">
                <a:solidFill>
                  <a:schemeClr val="tx1"/>
                </a:solidFill>
                <a:latin typeface="Arial" panose="020B0604020202020204" pitchFamily="34" charset="0"/>
                <a:cs typeface="Arial" panose="020B0604020202020204" pitchFamily="34" charset="0"/>
              </a:rPr>
              <a:t>Handling of hyperlinks</a:t>
            </a:r>
          </a:p>
          <a:p>
            <a:pPr lvl="0"/>
            <a:r>
              <a:rPr lang="en-IN" sz="2400" dirty="0">
                <a:solidFill>
                  <a:schemeClr val="tx1"/>
                </a:solidFill>
                <a:latin typeface="Arial" panose="020B0604020202020204" pitchFamily="34" charset="0"/>
                <a:cs typeface="Arial" panose="020B0604020202020204" pitchFamily="34" charset="0"/>
              </a:rPr>
              <a:t>Removing leading and trailing white space</a:t>
            </a:r>
          </a:p>
          <a:p>
            <a:pPr lvl="0"/>
            <a:r>
              <a:rPr lang="en-IN" sz="2400" dirty="0">
                <a:solidFill>
                  <a:schemeClr val="tx1"/>
                </a:solidFill>
                <a:latin typeface="Arial" panose="020B0604020202020204" pitchFamily="34" charset="0"/>
                <a:cs typeface="Arial" panose="020B0604020202020204" pitchFamily="34" charset="0"/>
              </a:rPr>
              <a:t>Replacing </a:t>
            </a:r>
            <a:r>
              <a:rPr lang="en-IN" sz="2400" dirty="0" err="1">
                <a:solidFill>
                  <a:schemeClr val="tx1"/>
                </a:solidFill>
                <a:latin typeface="Arial" panose="020B0604020202020204" pitchFamily="34" charset="0"/>
                <a:cs typeface="Arial" panose="020B0604020202020204" pitchFamily="34" charset="0"/>
              </a:rPr>
              <a:t>urls</a:t>
            </a:r>
            <a:r>
              <a:rPr lang="en-IN" sz="2400" dirty="0">
                <a:solidFill>
                  <a:schemeClr val="tx1"/>
                </a:solidFill>
                <a:latin typeface="Arial" panose="020B0604020202020204" pitchFamily="34" charset="0"/>
                <a:cs typeface="Arial" panose="020B0604020202020204" pitchFamily="34" charset="0"/>
              </a:rPr>
              <a:t> with web address</a:t>
            </a:r>
          </a:p>
          <a:p>
            <a:pPr lvl="0"/>
            <a:r>
              <a:rPr lang="en-IN" sz="2400" dirty="0">
                <a:solidFill>
                  <a:schemeClr val="tx1"/>
                </a:solidFill>
                <a:latin typeface="Arial" panose="020B0604020202020204" pitchFamily="34" charset="0"/>
                <a:cs typeface="Arial" panose="020B0604020202020204" pitchFamily="34" charset="0"/>
              </a:rPr>
              <a:t>Converted words to most suitable base form by using lemmatization</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614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2339752" y="1216769"/>
            <a:ext cx="3508375" cy="3508375"/>
          </a:xfrm>
          <a:prstGeom prst="rect">
            <a:avLst/>
          </a:prstGeom>
        </p:spPr>
      </p:pic>
      <p:sp>
        <p:nvSpPr>
          <p:cNvPr id="6" name="Rectangle 5"/>
          <p:cNvSpPr/>
          <p:nvPr/>
        </p:nvSpPr>
        <p:spPr>
          <a:xfrm>
            <a:off x="395536" y="4725144"/>
            <a:ext cx="8136904" cy="1569660"/>
          </a:xfrm>
          <a:prstGeom prst="rect">
            <a:avLst/>
          </a:prstGeom>
        </p:spPr>
        <p:txBody>
          <a:bodyPr wrap="square">
            <a:spAutoFit/>
          </a:bodyPr>
          <a:lstStyle/>
          <a:p>
            <a:pPr lvl="0"/>
            <a:r>
              <a:rPr lang="en-IN" sz="2400" dirty="0">
                <a:latin typeface="Arial" panose="020B0604020202020204" pitchFamily="34" charset="0"/>
                <a:cs typeface="Arial" panose="020B0604020202020204" pitchFamily="34" charset="0"/>
              </a:rPr>
              <a:t>We see that both news are equally distributed .</a:t>
            </a:r>
            <a:r>
              <a:rPr lang="en-IN" sz="2400" dirty="0" err="1">
                <a:latin typeface="Arial" panose="020B0604020202020204" pitchFamily="34" charset="0"/>
                <a:cs typeface="Arial" panose="020B0604020202020204" pitchFamily="34" charset="0"/>
              </a:rPr>
              <a:t>ie</a:t>
            </a:r>
            <a:r>
              <a:rPr lang="en-IN" sz="2400" dirty="0">
                <a:latin typeface="Arial" panose="020B0604020202020204" pitchFamily="34" charset="0"/>
                <a:cs typeface="Arial" panose="020B0604020202020204" pitchFamily="34" charset="0"/>
              </a:rPr>
              <a:t>  dataset is balanced which is good as it will help our model to classify more accurately, so we should expect good accuracy score.</a:t>
            </a:r>
          </a:p>
        </p:txBody>
      </p:sp>
      <p:sp>
        <p:nvSpPr>
          <p:cNvPr id="8" name="Rectangle 7"/>
          <p:cNvSpPr/>
          <p:nvPr/>
        </p:nvSpPr>
        <p:spPr>
          <a:xfrm>
            <a:off x="683568" y="680753"/>
            <a:ext cx="6624736" cy="461665"/>
          </a:xfrm>
          <a:prstGeom prst="rect">
            <a:avLst/>
          </a:prstGeom>
        </p:spPr>
        <p:txBody>
          <a:bodyPr wrap="square">
            <a:spAutoFit/>
          </a:bodyPr>
          <a:lstStyle/>
          <a:p>
            <a:pPr lvl="0"/>
            <a:r>
              <a:rPr lang="en-IN" sz="2400" b="1" dirty="0">
                <a:latin typeface="Arial" panose="020B0604020202020204" pitchFamily="34" charset="0"/>
                <a:cs typeface="Arial" panose="020B0604020202020204" pitchFamily="34" charset="0"/>
              </a:rPr>
              <a:t>Checking distribution of fake and real news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263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116632"/>
            <a:ext cx="8280920" cy="1143000"/>
          </a:xfrm>
        </p:spPr>
        <p:txBody>
          <a:bodyPr>
            <a:normAutofit/>
          </a:bodyPr>
          <a:lstStyle/>
          <a:p>
            <a:pPr algn="l"/>
            <a:r>
              <a:rPr lang="en-IN" sz="2800" b="1" dirty="0">
                <a:solidFill>
                  <a:schemeClr val="tx1"/>
                </a:solidFill>
                <a:latin typeface="Arial" panose="020B0604020202020204" pitchFamily="34" charset="0"/>
                <a:cs typeface="Arial" panose="020B0604020202020204" pitchFamily="34" charset="0"/>
              </a:rPr>
              <a:t>graph to show distribution of word count before cleaning  and after cleaning</a:t>
            </a:r>
            <a:endParaRPr lang="en-IN" sz="2800"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5422" y="1153329"/>
            <a:ext cx="4233907" cy="2365553"/>
          </a:xfrm>
          <a:prstGeom prst="rect">
            <a:avLst/>
          </a:prstGeom>
        </p:spPr>
      </p:pic>
      <p:sp>
        <p:nvSpPr>
          <p:cNvPr id="6" name="Rectangle 5"/>
          <p:cNvSpPr/>
          <p:nvPr/>
        </p:nvSpPr>
        <p:spPr>
          <a:xfrm>
            <a:off x="4860032" y="1391721"/>
            <a:ext cx="2592288" cy="369332"/>
          </a:xfrm>
          <a:prstGeom prst="rect">
            <a:avLst/>
          </a:prstGeom>
        </p:spPr>
        <p:txBody>
          <a:bodyPr wrap="square">
            <a:spAutoFit/>
          </a:bodyPr>
          <a:lstStyle/>
          <a:p>
            <a:r>
              <a:rPr lang="en-IN" b="1" dirty="0"/>
              <a:t>News Before cleaning</a:t>
            </a:r>
            <a:endParaRPr lang="en-IN" dirty="0"/>
          </a:p>
        </p:txBody>
      </p:sp>
      <p:sp>
        <p:nvSpPr>
          <p:cNvPr id="8" name="Rectangle 7"/>
          <p:cNvSpPr/>
          <p:nvPr/>
        </p:nvSpPr>
        <p:spPr>
          <a:xfrm>
            <a:off x="953068" y="4149080"/>
            <a:ext cx="2610819" cy="369332"/>
          </a:xfrm>
          <a:prstGeom prst="rect">
            <a:avLst/>
          </a:prstGeom>
        </p:spPr>
        <p:txBody>
          <a:bodyPr wrap="square">
            <a:spAutoFit/>
          </a:bodyPr>
          <a:lstStyle/>
          <a:p>
            <a:r>
              <a:rPr lang="en-IN" b="1" dirty="0"/>
              <a:t>News After cleaning</a:t>
            </a:r>
            <a:endParaRPr lang="en-IN"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427984" y="3284984"/>
            <a:ext cx="4233907" cy="2088232"/>
          </a:xfrm>
          <a:prstGeom prst="rect">
            <a:avLst/>
          </a:prstGeom>
        </p:spPr>
      </p:pic>
      <p:sp>
        <p:nvSpPr>
          <p:cNvPr id="9" name="Rectangle 8"/>
          <p:cNvSpPr/>
          <p:nvPr/>
        </p:nvSpPr>
        <p:spPr>
          <a:xfrm>
            <a:off x="323528" y="5399144"/>
            <a:ext cx="8568952" cy="1015663"/>
          </a:xfrm>
          <a:prstGeom prst="rect">
            <a:avLst/>
          </a:prstGeom>
        </p:spPr>
        <p:txBody>
          <a:bodyPr wrap="square">
            <a:spAutoFit/>
          </a:bodyPr>
          <a:lstStyle/>
          <a:p>
            <a:pPr algn="just"/>
            <a:r>
              <a:rPr lang="en-IN" sz="2000" dirty="0">
                <a:latin typeface="Arial" panose="020B0604020202020204" pitchFamily="34" charset="0"/>
                <a:cs typeface="Arial" panose="020B0604020202020204" pitchFamily="34" charset="0"/>
              </a:rPr>
              <a:t>To get better view of words contained in news. A word dictionary (</a:t>
            </a:r>
            <a:r>
              <a:rPr lang="en-IN" sz="2000" dirty="0" err="1">
                <a:latin typeface="Arial" panose="020B0604020202020204" pitchFamily="34" charset="0"/>
                <a:cs typeface="Arial" panose="020B0604020202020204" pitchFamily="34" charset="0"/>
              </a:rPr>
              <a:t>wordcloud</a:t>
            </a:r>
            <a:r>
              <a:rPr lang="en-IN" sz="2000" dirty="0">
                <a:latin typeface="Arial" panose="020B0604020202020204" pitchFamily="34" charset="0"/>
                <a:cs typeface="Arial" panose="020B0604020202020204" pitchFamily="34" charset="0"/>
              </a:rPr>
              <a:t>) was made showing the first 200 words highly occurred  in fake and real news for both headline and news column.</a:t>
            </a:r>
          </a:p>
        </p:txBody>
      </p:sp>
    </p:spTree>
    <p:extLst>
      <p:ext uri="{BB962C8B-B14F-4D97-AF65-F5344CB8AC3E}">
        <p14:creationId xmlns:p14="http://schemas.microsoft.com/office/powerpoint/2010/main" val="2129790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9592" y="1412776"/>
            <a:ext cx="3024336" cy="817160"/>
          </a:xfrm>
        </p:spPr>
        <p:txBody>
          <a:bodyPr>
            <a:noAutofit/>
          </a:bodyPr>
          <a:lstStyle/>
          <a:p>
            <a:pPr marL="0" indent="0">
              <a:buNone/>
            </a:pPr>
            <a:r>
              <a:rPr lang="en-IN" sz="2400" b="1" i="1" dirty="0">
                <a:solidFill>
                  <a:schemeClr val="tx1"/>
                </a:solidFill>
                <a:latin typeface="Arial" panose="020B0604020202020204" pitchFamily="34" charset="0"/>
                <a:cs typeface="Arial" panose="020B0604020202020204" pitchFamily="34" charset="0"/>
              </a:rPr>
              <a:t>loud </a:t>
            </a:r>
            <a:r>
              <a:rPr lang="en-IN" sz="2400" i="1" dirty="0">
                <a:solidFill>
                  <a:schemeClr val="tx1"/>
                </a:solidFill>
                <a:latin typeface="Arial" panose="020B0604020202020204" pitchFamily="34" charset="0"/>
                <a:ea typeface="+mn-ea"/>
                <a:cs typeface="Arial" panose="020B0604020202020204" pitchFamily="34" charset="0"/>
              </a:rPr>
              <a:t>words</a:t>
            </a:r>
            <a:r>
              <a:rPr lang="en-IN" sz="2400" b="1" i="1" dirty="0">
                <a:solidFill>
                  <a:schemeClr val="tx1"/>
                </a:solidFill>
                <a:latin typeface="Arial" panose="020B0604020202020204" pitchFamily="34" charset="0"/>
                <a:cs typeface="Arial" panose="020B0604020202020204" pitchFamily="34" charset="0"/>
              </a:rPr>
              <a:t> in real News - Headline</a:t>
            </a:r>
            <a:br>
              <a:rPr lang="en-IN" sz="2400" b="1" dirty="0">
                <a:solidFill>
                  <a:schemeClr val="tx1"/>
                </a:solidFill>
                <a:latin typeface="Arial" panose="020B0604020202020204" pitchFamily="34" charset="0"/>
                <a:cs typeface="Arial" panose="020B0604020202020204" pitchFamily="34" charset="0"/>
              </a:rPr>
            </a:br>
            <a:endParaRPr lang="en-IN" sz="2400" b="1"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427984" y="408769"/>
            <a:ext cx="4320480" cy="3141330"/>
          </a:xfrm>
          <a:prstGeom prst="rect">
            <a:avLst/>
          </a:prstGeom>
        </p:spPr>
      </p:pic>
      <p:sp>
        <p:nvSpPr>
          <p:cNvPr id="5" name="Rectangle 4"/>
          <p:cNvSpPr/>
          <p:nvPr/>
        </p:nvSpPr>
        <p:spPr>
          <a:xfrm>
            <a:off x="5436096" y="4221088"/>
            <a:ext cx="3096344" cy="1200329"/>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fake News - Headline</a:t>
            </a:r>
            <a:br>
              <a:rPr lang="en-IN" sz="2400" b="1" i="1" dirty="0">
                <a:latin typeface="Arial" panose="020B0604020202020204" pitchFamily="34" charset="0"/>
                <a:cs typeface="Arial" panose="020B0604020202020204" pitchFamily="34" charset="0"/>
              </a:rPr>
            </a:br>
            <a:endParaRPr lang="en-IN" sz="2400" i="1" dirty="0">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39552" y="3573016"/>
            <a:ext cx="4320480" cy="2933700"/>
          </a:xfrm>
          <a:prstGeom prst="rect">
            <a:avLst/>
          </a:prstGeom>
        </p:spPr>
      </p:pic>
    </p:spTree>
    <p:extLst>
      <p:ext uri="{BB962C8B-B14F-4D97-AF65-F5344CB8AC3E}">
        <p14:creationId xmlns:p14="http://schemas.microsoft.com/office/powerpoint/2010/main" val="204490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5536" y="1196752"/>
            <a:ext cx="3960440" cy="830997"/>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Not Fake News - Articles</a:t>
            </a:r>
            <a:endParaRPr lang="en-IN" sz="2400" b="1" dirty="0">
              <a:latin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355976" y="332656"/>
            <a:ext cx="4680520" cy="2793060"/>
          </a:xfrm>
          <a:prstGeom prst="rect">
            <a:avLst/>
          </a:prstGeom>
        </p:spPr>
      </p:pic>
      <p:sp>
        <p:nvSpPr>
          <p:cNvPr id="4" name="Rectangle 3"/>
          <p:cNvSpPr/>
          <p:nvPr/>
        </p:nvSpPr>
        <p:spPr>
          <a:xfrm>
            <a:off x="5724128" y="4296203"/>
            <a:ext cx="3265340" cy="830997"/>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Fake News - Articles</a:t>
            </a:r>
            <a:endParaRPr lang="en-IN" sz="2400" b="1" dirty="0">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39552" y="3356992"/>
            <a:ext cx="4752528" cy="3261764"/>
          </a:xfrm>
          <a:prstGeom prst="rect">
            <a:avLst/>
          </a:prstGeom>
        </p:spPr>
      </p:pic>
    </p:spTree>
    <p:extLst>
      <p:ext uri="{BB962C8B-B14F-4D97-AF65-F5344CB8AC3E}">
        <p14:creationId xmlns:p14="http://schemas.microsoft.com/office/powerpoint/2010/main" val="2263917272"/>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2211</TotalTime>
  <Words>872</Words>
  <Application>Microsoft Office PowerPoint</Application>
  <PresentationFormat>On-screen Show (4:3)</PresentationFormat>
  <Paragraphs>67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Georgia</vt:lpstr>
      <vt:lpstr>Trebuchet MS</vt:lpstr>
      <vt:lpstr>Wingdings</vt:lpstr>
      <vt:lpstr>Slipstream</vt:lpstr>
      <vt:lpstr>FAKE NEWS DETECTION PROJECT</vt:lpstr>
      <vt:lpstr>Introduction</vt:lpstr>
      <vt:lpstr>Problem statement</vt:lpstr>
      <vt:lpstr>Exploratory Data Analysis </vt:lpstr>
      <vt:lpstr>Exploratory Data Analysis </vt:lpstr>
      <vt:lpstr>PowerPoint Presentation</vt:lpstr>
      <vt:lpstr>graph to show distribution of word count before cleaning  and after cleaning</vt:lpstr>
      <vt:lpstr>loud words in real News - Headline </vt:lpstr>
      <vt:lpstr>PowerPoint Presentation</vt:lpstr>
      <vt:lpstr>Training Classifier:  We converted all the comment text into vectors , using TF-IDF. Then we have split features and label. </vt:lpstr>
      <vt:lpstr>Model Building &amp; Performance </vt:lpstr>
      <vt:lpstr>Evaluation Matrices </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Result = pd.DataFrame({'Model': model_list, 'Accuracy_score': score, 'Cross_val_score':cvs,'Roc_auc_score': rocscore,'Log_Loss':logloss}) result</vt:lpstr>
      <vt:lpstr>PowerPoint Presentation</vt:lpstr>
      <vt:lpstr>PowerPoint Presentation</vt:lpstr>
      <vt:lpstr>PowerPoint Presentation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mahesh ota</cp:lastModifiedBy>
  <cp:revision>79</cp:revision>
  <dcterms:created xsi:type="dcterms:W3CDTF">2021-05-06T05:43:56Z</dcterms:created>
  <dcterms:modified xsi:type="dcterms:W3CDTF">2023-02-11T16:42:16Z</dcterms:modified>
</cp:coreProperties>
</file>