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65"/>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69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512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8895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24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41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07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125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545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12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697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11/18/2022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44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11/18/2022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98381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investing/090314/just-what-factors-value-your-used-car.asp" TargetMode="External"/><Relationship Id="rId2" Type="http://schemas.openxmlformats.org/officeDocument/2006/relationships/hyperlink" Target="https://www.moneycrashers.com/factors-affect-used-cars-resale-value/" TargetMode="External"/><Relationship Id="rId1" Type="http://schemas.openxmlformats.org/officeDocument/2006/relationships/slideLayout" Target="../slideLayouts/slideLayout2.xml"/><Relationship Id="rId4" Type="http://schemas.openxmlformats.org/officeDocument/2006/relationships/hyperlink" Target="https://autoportal.com/articles/factors-which-affect-used-car-valuation-price-6446.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oo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a:ln>
            <a:noFill/>
          </a:ln>
          <a:effectLst/>
          <a:scene3d>
            <a:camera prst="orthographicFront">
              <a:rot lat="0" lon="0" rev="0"/>
            </a:camera>
            <a:lightRig rig="contrasting" dir="t">
              <a:rot lat="0" lon="0" rev="7800000"/>
            </a:lightRig>
          </a:scene3d>
          <a:sp3d>
            <a:bevelT w="139700" h="139700"/>
          </a:sp3d>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4000" dirty="0"/>
              <a:t>Used Car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4094028"/>
            <a:ext cx="3485072" cy="1026544"/>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algn="l"/>
            <a:r>
              <a:rPr lang="en-US" sz="2300" dirty="0">
                <a:solidFill>
                  <a:schemeClr val="bg1"/>
                </a:solidFill>
              </a:rPr>
              <a:t>By:</a:t>
            </a:r>
          </a:p>
          <a:p>
            <a:pPr algn="l"/>
            <a:r>
              <a:rPr lang="en-US" sz="2300" dirty="0">
                <a:solidFill>
                  <a:schemeClr val="bg1"/>
                </a:solidFill>
              </a:rPr>
              <a:t>Maheshkumar Ota</a:t>
            </a:r>
          </a:p>
        </p:txBody>
      </p:sp>
      <p:pic>
        <p:nvPicPr>
          <p:cNvPr id="6" name="Picture 5">
            <a:extLst>
              <a:ext uri="{FF2B5EF4-FFF2-40B4-BE49-F238E27FC236}">
                <a16:creationId xmlns:a16="http://schemas.microsoft.com/office/drawing/2014/main" id="{919CBFA0-85A9-4FB9-90D5-CA7721AE8E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4275" y="353684"/>
            <a:ext cx="2929890" cy="21336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55FF-8F38-4BE3-882D-CCB4B8DA8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4129D6-5444-4E38-B6A0-FD8065CAAF54}"/>
              </a:ext>
            </a:extLst>
          </p:cNvPr>
          <p:cNvSpPr>
            <a:spLocks noGrp="1"/>
          </p:cNvSpPr>
          <p:nvPr>
            <p:ph idx="1"/>
          </p:nvPr>
        </p:nvSpPr>
        <p:spPr/>
        <p:txBody>
          <a:bodyPr>
            <a:normAutofit/>
          </a:bodyPr>
          <a:lstStyle/>
          <a:p>
            <a:pPr lvl="2"/>
            <a:r>
              <a:rPr lang="en-US" dirty="0">
                <a:latin typeface="Arial" panose="020B0604020202020204" pitchFamily="34" charset="0"/>
                <a:cs typeface="Arial" panose="020B0604020202020204" pitchFamily="34" charset="0"/>
              </a:rPr>
              <a:t>Location: Availability Location of Car</a:t>
            </a:r>
          </a:p>
          <a:p>
            <a:pPr lvl="2"/>
            <a:r>
              <a:rPr lang="en-US" dirty="0">
                <a:latin typeface="Arial" panose="020B0604020202020204" pitchFamily="34" charset="0"/>
                <a:cs typeface="Arial" panose="020B0604020202020204" pitchFamily="34" charset="0"/>
              </a:rPr>
              <a:t>Transmission: Power Transmission type of the car</a:t>
            </a:r>
          </a:p>
          <a:p>
            <a:pPr lvl="2"/>
            <a:r>
              <a:rPr lang="en-US" dirty="0">
                <a:latin typeface="Arial" panose="020B0604020202020204" pitchFamily="34" charset="0"/>
                <a:cs typeface="Arial" panose="020B0604020202020204" pitchFamily="34" charset="0"/>
              </a:rPr>
              <a:t>Seating Capacity: Total number of passengers that the car can </a:t>
            </a:r>
            <a:r>
              <a:rPr lang="en-US" dirty="0" err="1">
                <a:latin typeface="Arial" panose="020B0604020202020204" pitchFamily="34" charset="0"/>
                <a:cs typeface="Arial" panose="020B0604020202020204" pitchFamily="34" charset="0"/>
              </a:rPr>
              <a:t>accomodate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Mileage: Mileage of the Car</a:t>
            </a:r>
          </a:p>
          <a:p>
            <a:endParaRPr lang="en-US" dirty="0"/>
          </a:p>
          <a:p>
            <a:pPr lvl="1"/>
            <a:r>
              <a:rPr lang="en-US" sz="1800" dirty="0">
                <a:latin typeface="Arial" panose="020B0604020202020204" pitchFamily="34" charset="0"/>
                <a:cs typeface="Arial" panose="020B0604020202020204" pitchFamily="34" charset="0"/>
              </a:rPr>
              <a:t>Target / Label Column:</a:t>
            </a:r>
          </a:p>
          <a:p>
            <a:pPr lvl="2"/>
            <a:r>
              <a:rPr lang="en-US" dirty="0">
                <a:latin typeface="Arial" panose="020B0604020202020204" pitchFamily="34" charset="0"/>
                <a:cs typeface="Arial" panose="020B0604020202020204" pitchFamily="34" charset="0"/>
              </a:rPr>
              <a:t>Price: Selling Price of the Car</a:t>
            </a:r>
          </a:p>
          <a:p>
            <a:pPr marL="36900" indent="0">
              <a:buNone/>
            </a:pPr>
            <a:endParaRPr lang="en-IN" dirty="0"/>
          </a:p>
        </p:txBody>
      </p:sp>
    </p:spTree>
    <p:extLst>
      <p:ext uri="{BB962C8B-B14F-4D97-AF65-F5344CB8AC3E}">
        <p14:creationId xmlns:p14="http://schemas.microsoft.com/office/powerpoint/2010/main" val="400839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D46D-9A82-48C7-85C6-54D6A06AF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17879-A426-4281-926E-CEEF08EDFBB7}"/>
              </a:ext>
            </a:extLst>
          </p:cNvPr>
          <p:cNvSpPr>
            <a:spLocks noGrp="1"/>
          </p:cNvSpPr>
          <p:nvPr>
            <p:ph idx="1"/>
          </p:nvPr>
        </p:nvSpPr>
        <p:spPr/>
        <p:txBody>
          <a:bodyPr>
            <a:normAutofit fontScale="92500" lnSpcReduction="20000"/>
          </a:bodyPr>
          <a:lstStyle/>
          <a:p>
            <a:pPr marL="36900" indent="0">
              <a:buNone/>
            </a:pPr>
            <a:r>
              <a:rPr lang="en-IN" sz="2200" b="1" dirty="0">
                <a:effectLst/>
                <a:latin typeface="Arial" panose="020B0604020202020204" pitchFamily="34" charset="0"/>
                <a:ea typeface="Calibri" panose="020F0502020204030204" pitchFamily="34" charset="0"/>
                <a:cs typeface="Times New Roman" panose="02020603050405020304" pitchFamily="18" charset="0"/>
              </a:rPr>
              <a:t>Data </a:t>
            </a:r>
            <a:r>
              <a:rPr lang="en-IN" sz="2200" b="1" dirty="0" err="1">
                <a:effectLst/>
                <a:latin typeface="Arial" panose="020B0604020202020204" pitchFamily="34" charset="0"/>
                <a:ea typeface="Calibri" panose="020F0502020204030204" pitchFamily="34" charset="0"/>
                <a:cs typeface="Times New Roman" panose="02020603050405020304" pitchFamily="18" charset="0"/>
              </a:rPr>
              <a:t>Preprocessing</a:t>
            </a:r>
            <a:r>
              <a:rPr lang="en-IN" sz="2200" b="1" dirty="0">
                <a:effectLst/>
                <a:latin typeface="Arial" panose="020B0604020202020204" pitchFamily="34" charset="0"/>
                <a:ea typeface="Calibri" panose="020F0502020204030204" pitchFamily="34" charset="0"/>
                <a:cs typeface="Times New Roman" panose="02020603050405020304" pitchFamily="18" charset="0"/>
              </a:rPr>
              <a:t> Done</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Rows containing incorrectly entered data were removed first.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in columns: Seating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Capacity,Mileage,Price,Total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Driven,Year</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converted to int64 / float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were rows containing a character: ‘-‘ as data. These entries were first converted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NaN</a:t>
            </a:r>
            <a:r>
              <a:rPr lang="en-IN" sz="1800" dirty="0">
                <a:effectLst/>
                <a:latin typeface="Arial" panose="020B0604020202020204" pitchFamily="34" charset="0"/>
                <a:ea typeface="Calibri" panose="020F0502020204030204" pitchFamily="34" charset="0"/>
                <a:cs typeface="Times New Roman" panose="02020603050405020304" pitchFamily="18" charset="0"/>
              </a:rPr>
              <a:t> values and then imputed with data using most frequently occurring value imputation and KNN imputation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Duplicate data elements which had their starting letters in upper case and lower case were converted to data elements starting with uppercase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44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B72-5A34-4252-839C-8BAE61D3C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F74B6-98D0-4656-9DA4-688BDBFABD3F}"/>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Car price and Car attributes,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Brand’,’Model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and ‘Variant’ columns were created based on data of existing columns: ‘Brand Name’ and ‘Model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 ‘Car Age’ was created based on data from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880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468-80E2-4364-96E4-268C1A37A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D52C7-A026-47A5-9683-E067903DE2CD}"/>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Datasets consist mainly of Float and Object data type variables. The relationships between the independent variables and dependent variable were analysed.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9774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925-3775-4BE9-8701-CAC04016C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2F1D1A-E5AD-44F3-949B-8ABF84CCDC17}"/>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Hardware</a:t>
            </a:r>
            <a:r>
              <a:rPr lang="en-IN" sz="1800" b="1" dirty="0">
                <a:effectLst/>
                <a:latin typeface="Arial" panose="020B0604020202020204" pitchFamily="34" charset="0"/>
                <a:ea typeface="Calibri" panose="020F0502020204030204" pitchFamily="34" charset="0"/>
                <a:cs typeface="Times New Roman" panose="02020603050405020304" pitchFamily="18" charset="0"/>
              </a:rPr>
              <a:t> and Software Requirements and Tools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6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96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AB83-E951-4372-B980-D23F453D0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F623D9-2DD1-41BD-92DC-8F82783496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Software Used:</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8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152F-9A89-4E2C-B2F5-2770C78E7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D38EE-1FE6-4ECC-A2FC-D9C55A87418C}"/>
              </a:ext>
            </a:extLst>
          </p:cNvPr>
          <p:cNvSpPr>
            <a:spLocks noGrp="1"/>
          </p:cNvSpPr>
          <p:nvPr>
            <p:ph idx="1"/>
          </p:nvPr>
        </p:nvSpPr>
        <p:spPr/>
        <p:txBody>
          <a:bodyPr/>
          <a:lstStyle/>
          <a:p>
            <a:pPr lvl="1"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lvl="1"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73570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B3C0-2DF1-4E39-BAB9-4DF1BC2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C9D1B-69B2-425E-834A-5A2D2C7194CE}"/>
              </a:ext>
            </a:extLst>
          </p:cNvPr>
          <p:cNvSpPr>
            <a:spLocks noGrp="1"/>
          </p:cNvSpPr>
          <p:nvPr>
            <p:ph idx="1"/>
          </p:nvPr>
        </p:nvSpPr>
        <p:spPr/>
        <p:txBody>
          <a:bodyPr/>
          <a:lstStyle/>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 Libraries used:</a:t>
            </a:r>
          </a:p>
          <a:p>
            <a:pPr marL="1048950" lvl="2" indent="-285750">
              <a:lnSpc>
                <a:spcPct val="107000"/>
              </a:lnSpc>
              <a:buFont typeface="Arial" panose="020B0604020202020204" pitchFamily="34" charset="0"/>
              <a:buChar char="•"/>
            </a:pPr>
            <a:r>
              <a:rPr lang="en-IN" dirty="0">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Numpy</a:t>
            </a:r>
            <a:r>
              <a:rPr lang="en-IN" dirty="0">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matplotlib.pyplot</a:t>
            </a:r>
            <a:r>
              <a:rPr lang="en-IN" dirty="0">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Scipy</a:t>
            </a:r>
            <a:r>
              <a:rPr lang="en-IN" dirty="0">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Statsmodels</a:t>
            </a:r>
            <a:r>
              <a:rPr lang="en-IN" dirty="0">
                <a:effectLst/>
                <a:latin typeface="Arial" panose="020B0604020202020204" pitchFamily="34" charset="0"/>
                <a:ea typeface="Calibri" panose="020F0502020204030204" pitchFamily="34" charset="0"/>
                <a:cs typeface="Arial" panose="020B0604020202020204" pitchFamily="34" charset="0"/>
              </a:rPr>
              <a:t>: For performing statistical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6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A997-ECCD-4304-BB4A-85B11B9DD0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EC8047-C815-4726-A473-D874197DDC4A}"/>
              </a:ext>
            </a:extLst>
          </p:cNvPr>
          <p:cNvSpPr>
            <a:spLocks noGrp="1"/>
          </p:cNvSpPr>
          <p:nvPr>
            <p:ph idx="1"/>
          </p:nvPr>
        </p:nvSpPr>
        <p:spPr/>
        <p:txBody>
          <a:bodyPr/>
          <a:lstStyle/>
          <a:p>
            <a:pPr lvl="1">
              <a:buFont typeface="Arial" panose="020B0604020202020204" pitchFamily="34" charset="0"/>
              <a:buChar char="•"/>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Data Encoding, Evaluation metrics, Data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Transformation,Data</a:t>
            </a:r>
            <a:r>
              <a:rPr lang="en-IN" sz="1600" dirty="0">
                <a:effectLst/>
                <a:latin typeface="Arial" panose="020B0604020202020204" pitchFamily="34" charset="0"/>
                <a:ea typeface="Calibri" panose="020F0502020204030204" pitchFamily="34" charset="0"/>
                <a:cs typeface="Times New Roman" panose="02020603050405020304" pitchFamily="18" charset="0"/>
              </a:rPr>
              <a:t> Scaling, Component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analysis,Feature</a:t>
            </a:r>
            <a:r>
              <a:rPr lang="en-IN" sz="1600" dirty="0">
                <a:effectLst/>
                <a:latin typeface="Arial" panose="020B0604020202020204" pitchFamily="34" charset="0"/>
                <a:ea typeface="Calibri" panose="020F0502020204030204" pitchFamily="34" charset="0"/>
                <a:cs typeface="Times New Roman" panose="02020603050405020304" pitchFamily="18" charset="0"/>
              </a:rPr>
              <a:t> selection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Exploratory Data Analysis</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Barplots,Distplots,Boxplots,Countplots,lineplots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visualise the data of all the columns and their relationships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rPr>
              <a:t>with Target variable.</a:t>
            </a:r>
            <a:r>
              <a:rPr lang="en-IN" sz="1600" dirty="0">
                <a:effectLst/>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b="1" dirty="0">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91223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9AA-DBB5-43A7-92F1-831D64E1CB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460C6AF-A4CA-4B9D-B501-306F3C74B006}"/>
              </a:ext>
            </a:extLst>
          </p:cNvPr>
          <p:cNvSpPr>
            <a:spLocks noGrp="1"/>
          </p:cNvSpPr>
          <p:nvPr>
            <p:ph idx="1"/>
          </p:nvPr>
        </p:nvSpPr>
        <p:spPr>
          <a:xfrm>
            <a:off x="913794" y="2076450"/>
            <a:ext cx="10668605" cy="4285021"/>
          </a:xfrm>
        </p:spPr>
        <p:txBody>
          <a:bodyPr>
            <a:normAutofit fontScale="85000" lnSpcReduction="10000"/>
          </a:bodyPr>
          <a:lstStyle/>
          <a:p>
            <a:pPr marL="36900" indent="0">
              <a:lnSpc>
                <a:spcPct val="107000"/>
              </a:lnSpc>
              <a:spcAft>
                <a:spcPts val="800"/>
              </a:spcAft>
              <a:buNone/>
            </a:pPr>
            <a:r>
              <a:rPr lang="en-IN" sz="2100" b="1" dirty="0">
                <a:effectLst/>
                <a:latin typeface="Arial" panose="020B0604020202020204" pitchFamily="34" charset="0"/>
                <a:ea typeface="Calibri" panose="020F0502020204030204" pitchFamily="34" charset="0"/>
                <a:cs typeface="Arial" panose="020B0604020202020204" pitchFamily="34" charset="0"/>
              </a:rPr>
              <a:t>Univariate Analysis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100" b="1" dirty="0" err="1">
                <a:effectLst/>
                <a:latin typeface="Arial" panose="020B0604020202020204" pitchFamily="34" charset="0"/>
                <a:ea typeface="Calibri" panose="020F0502020204030204" pitchFamily="34" charset="0"/>
                <a:cs typeface="Arial" panose="020B0604020202020204" pitchFamily="34" charset="0"/>
              </a:rPr>
              <a:t>Analyzing</a:t>
            </a:r>
            <a:r>
              <a:rPr lang="en-IN" sz="2100" b="1" dirty="0">
                <a:effectLst/>
                <a:latin typeface="Arial" panose="020B0604020202020204" pitchFamily="34" charset="0"/>
                <a:ea typeface="Calibri" panose="020F0502020204030204" pitchFamily="34" charset="0"/>
                <a:cs typeface="Arial" panose="020B0604020202020204" pitchFamily="34" charset="0"/>
              </a:rPr>
              <a:t> the Target Class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 above it is observed that the Price data forms a continuous distribution and the distribution is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C1AAF12-E5F8-4DE7-BED6-043291ED0EF7}"/>
              </a:ext>
            </a:extLst>
          </p:cNvPr>
          <p:cNvPicPr>
            <a:picLocks noChangeAspect="1"/>
          </p:cNvPicPr>
          <p:nvPr/>
        </p:nvPicPr>
        <p:blipFill>
          <a:blip r:embed="rId2"/>
          <a:stretch>
            <a:fillRect/>
          </a:stretch>
        </p:blipFill>
        <p:spPr>
          <a:xfrm>
            <a:off x="4024830" y="3056418"/>
            <a:ext cx="3182215" cy="2279355"/>
          </a:xfrm>
          <a:prstGeom prst="rect">
            <a:avLst/>
          </a:prstGeom>
        </p:spPr>
      </p:pic>
    </p:spTree>
    <p:extLst>
      <p:ext uri="{BB962C8B-B14F-4D97-AF65-F5344CB8AC3E}">
        <p14:creationId xmlns:p14="http://schemas.microsoft.com/office/powerpoint/2010/main" val="2468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0E96-9D86-437B-972C-3FD1C75B531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21DF410F-473A-476D-9F8F-376011198471}"/>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Used Car Price Prediction using machine learning algorithms. I acknowledge my indebtedness to the authors of online articles titled: “Factors which affect used car valuation price” and “Just What Factors Into The Value Of Your Used Car?” for providing me with invaluable insights and knowledge of the various factors that determine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72563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AE86-EFA0-4541-A795-DBC6ACF93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8D6DA1-D245-4D7C-B6ED-FF79C54AA1D0}"/>
              </a:ext>
            </a:extLst>
          </p:cNvPr>
          <p:cNvSpPr>
            <a:spLocks noGrp="1"/>
          </p:cNvSpPr>
          <p:nvPr>
            <p:ph idx="1"/>
          </p:nvPr>
        </p:nvSpPr>
        <p:spPr>
          <a:xfrm>
            <a:off x="913795" y="2076450"/>
            <a:ext cx="10353762" cy="4442337"/>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Year and Mileage columns look normally distributed, while Total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and Seating Capacity are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id="{D94D15BB-F0D1-47D1-98A3-6317B339F7D5}"/>
              </a:ext>
            </a:extLst>
          </p:cNvPr>
          <p:cNvPicPr>
            <a:picLocks noChangeAspect="1"/>
          </p:cNvPicPr>
          <p:nvPr/>
        </p:nvPicPr>
        <p:blipFill>
          <a:blip r:embed="rId2"/>
          <a:stretch>
            <a:fillRect/>
          </a:stretch>
        </p:blipFill>
        <p:spPr>
          <a:xfrm>
            <a:off x="2618033" y="2760797"/>
            <a:ext cx="6503650" cy="2614599"/>
          </a:xfrm>
          <a:prstGeom prst="rect">
            <a:avLst/>
          </a:prstGeom>
        </p:spPr>
      </p:pic>
    </p:spTree>
    <p:extLst>
      <p:ext uri="{BB962C8B-B14F-4D97-AF65-F5344CB8AC3E}">
        <p14:creationId xmlns:p14="http://schemas.microsoft.com/office/powerpoint/2010/main" val="2878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9ED1E-A2E0-4977-95FB-66A6AE5A8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572709"/>
            <a:ext cx="5731510" cy="5220970"/>
          </a:xfrm>
          <a:prstGeom prst="rect">
            <a:avLst/>
          </a:prstGeom>
        </p:spPr>
      </p:pic>
    </p:spTree>
    <p:extLst>
      <p:ext uri="{BB962C8B-B14F-4D97-AF65-F5344CB8AC3E}">
        <p14:creationId xmlns:p14="http://schemas.microsoft.com/office/powerpoint/2010/main" val="37766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84503-EB08-49FD-B031-29C21EB0853E}"/>
              </a:ext>
            </a:extLst>
          </p:cNvPr>
          <p:cNvSpPr>
            <a:spLocks noGrp="1"/>
          </p:cNvSpPr>
          <p:nvPr>
            <p:ph idx="1"/>
          </p:nvPr>
        </p:nvSpPr>
        <p:spPr>
          <a:xfrm>
            <a:off x="619432" y="540774"/>
            <a:ext cx="11110452" cy="5909187"/>
          </a:xfrm>
        </p:spPr>
        <p:txBody>
          <a:bodyPr/>
          <a:lstStyle/>
          <a:p>
            <a:endParaRPr lang="en-IN"/>
          </a:p>
        </p:txBody>
      </p:sp>
      <p:pic>
        <p:nvPicPr>
          <p:cNvPr id="4" name="Picture 3">
            <a:extLst>
              <a:ext uri="{FF2B5EF4-FFF2-40B4-BE49-F238E27FC236}">
                <a16:creationId xmlns:a16="http://schemas.microsoft.com/office/drawing/2014/main" id="{F4961987-A06F-4CEE-BE32-D8886D36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174" y="997667"/>
            <a:ext cx="7881252" cy="1440734"/>
          </a:xfrm>
          <a:prstGeom prst="rect">
            <a:avLst/>
          </a:prstGeom>
        </p:spPr>
      </p:pic>
      <p:pic>
        <p:nvPicPr>
          <p:cNvPr id="5" name="Picture 4">
            <a:extLst>
              <a:ext uri="{FF2B5EF4-FFF2-40B4-BE49-F238E27FC236}">
                <a16:creationId xmlns:a16="http://schemas.microsoft.com/office/drawing/2014/main" id="{6B67A710-F812-417D-A6D0-3A57AE380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5174" y="2438401"/>
            <a:ext cx="7881252" cy="1440734"/>
          </a:xfrm>
          <a:prstGeom prst="rect">
            <a:avLst/>
          </a:prstGeom>
        </p:spPr>
      </p:pic>
      <p:pic>
        <p:nvPicPr>
          <p:cNvPr id="6" name="Picture 5">
            <a:extLst>
              <a:ext uri="{FF2B5EF4-FFF2-40B4-BE49-F238E27FC236}">
                <a16:creationId xmlns:a16="http://schemas.microsoft.com/office/drawing/2014/main" id="{6ACC8203-9334-4E2A-B6F3-6C12F42541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5174" y="3879135"/>
            <a:ext cx="7881252" cy="1451212"/>
          </a:xfrm>
          <a:prstGeom prst="rect">
            <a:avLst/>
          </a:prstGeom>
        </p:spPr>
      </p:pic>
    </p:spTree>
    <p:extLst>
      <p:ext uri="{BB962C8B-B14F-4D97-AF65-F5344CB8AC3E}">
        <p14:creationId xmlns:p14="http://schemas.microsoft.com/office/powerpoint/2010/main" val="188474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8F4C-78F0-46E8-8D2F-82C4EFEFCBFE}"/>
              </a:ext>
            </a:extLst>
          </p:cNvPr>
          <p:cNvSpPr>
            <a:spLocks noGrp="1"/>
          </p:cNvSpPr>
          <p:nvPr>
            <p:ph idx="1"/>
          </p:nvPr>
        </p:nvSpPr>
        <p:spPr>
          <a:xfrm>
            <a:off x="639097" y="580103"/>
            <a:ext cx="10894142" cy="5722373"/>
          </a:xfrm>
        </p:spPr>
        <p:txBody>
          <a:bodyPr/>
          <a:lstStyle/>
          <a:p>
            <a:endParaRPr lang="en-IN" dirty="0"/>
          </a:p>
        </p:txBody>
      </p:sp>
      <p:pic>
        <p:nvPicPr>
          <p:cNvPr id="4" name="Picture 3">
            <a:extLst>
              <a:ext uri="{FF2B5EF4-FFF2-40B4-BE49-F238E27FC236}">
                <a16:creationId xmlns:a16="http://schemas.microsoft.com/office/drawing/2014/main" id="{B3537CF6-8742-4143-A500-378F446ABF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032" y="732196"/>
            <a:ext cx="7988820" cy="1460398"/>
          </a:xfrm>
          <a:prstGeom prst="rect">
            <a:avLst/>
          </a:prstGeom>
        </p:spPr>
      </p:pic>
      <p:pic>
        <p:nvPicPr>
          <p:cNvPr id="5" name="Picture 4">
            <a:extLst>
              <a:ext uri="{FF2B5EF4-FFF2-40B4-BE49-F238E27FC236}">
                <a16:creationId xmlns:a16="http://schemas.microsoft.com/office/drawing/2014/main" id="{5AB97B1F-296A-4680-A0B3-C0A059C7A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032" y="2192593"/>
            <a:ext cx="7988814" cy="1460397"/>
          </a:xfrm>
          <a:prstGeom prst="rect">
            <a:avLst/>
          </a:prstGeom>
        </p:spPr>
      </p:pic>
      <p:pic>
        <p:nvPicPr>
          <p:cNvPr id="6" name="Picture 5">
            <a:extLst>
              <a:ext uri="{FF2B5EF4-FFF2-40B4-BE49-F238E27FC236}">
                <a16:creationId xmlns:a16="http://schemas.microsoft.com/office/drawing/2014/main" id="{6E34CA55-711B-40A7-A98B-D9D19529E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9026" y="3652989"/>
            <a:ext cx="7988814" cy="1460397"/>
          </a:xfrm>
          <a:prstGeom prst="rect">
            <a:avLst/>
          </a:prstGeom>
        </p:spPr>
      </p:pic>
    </p:spTree>
    <p:extLst>
      <p:ext uri="{BB962C8B-B14F-4D97-AF65-F5344CB8AC3E}">
        <p14:creationId xmlns:p14="http://schemas.microsoft.com/office/powerpoint/2010/main" val="2669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9EC4-FDFF-45CC-B832-B4586D48A9DF}"/>
              </a:ext>
            </a:extLst>
          </p:cNvPr>
          <p:cNvSpPr>
            <a:spLocks noGrp="1"/>
          </p:cNvSpPr>
          <p:nvPr>
            <p:ph idx="1"/>
          </p:nvPr>
        </p:nvSpPr>
        <p:spPr>
          <a:xfrm>
            <a:off x="845574" y="737419"/>
            <a:ext cx="10923639" cy="5624051"/>
          </a:xfrm>
        </p:spPr>
        <p:txBody>
          <a:bodyPr/>
          <a:lstStyle/>
          <a:p>
            <a:endParaRPr lang="en-IN" dirty="0"/>
          </a:p>
        </p:txBody>
      </p:sp>
      <p:pic>
        <p:nvPicPr>
          <p:cNvPr id="4" name="Picture 3">
            <a:extLst>
              <a:ext uri="{FF2B5EF4-FFF2-40B4-BE49-F238E27FC236}">
                <a16:creationId xmlns:a16="http://schemas.microsoft.com/office/drawing/2014/main" id="{82445BD8-17E6-48A3-B8E1-2171A99B86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729932"/>
            <a:ext cx="5971378" cy="5624051"/>
          </a:xfrm>
          <a:prstGeom prst="rect">
            <a:avLst/>
          </a:prstGeom>
        </p:spPr>
      </p:pic>
    </p:spTree>
    <p:extLst>
      <p:ext uri="{BB962C8B-B14F-4D97-AF65-F5344CB8AC3E}">
        <p14:creationId xmlns:p14="http://schemas.microsoft.com/office/powerpoint/2010/main" val="380836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2E62-0D1B-44BA-9731-4449696B19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9EBB42-6D51-4F6A-B033-6A7F8E2DF5B2}"/>
              </a:ext>
            </a:extLst>
          </p:cNvPr>
          <p:cNvSpPr>
            <a:spLocks noGrp="1"/>
          </p:cNvSpPr>
          <p:nvPr>
            <p:ph idx="1"/>
          </p:nvPr>
        </p:nvSpPr>
        <p:spPr/>
        <p:txBody>
          <a:bodyPr>
            <a:normAutofit fontScale="92500"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graphs it is observed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Swift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DZire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VXi,Wagon</a:t>
            </a:r>
            <a:r>
              <a:rPr lang="en-IN" sz="1800" dirty="0">
                <a:effectLst/>
                <a:latin typeface="Arial" panose="020B0604020202020204" pitchFamily="34" charset="0"/>
                <a:ea typeface="Calibri" panose="020F0502020204030204" pitchFamily="34" charset="0"/>
                <a:cs typeface="Times New Roman" panose="02020603050405020304" pitchFamily="18" charset="0"/>
              </a:rPr>
              <a:t> 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LXi,Alto</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t>
            </a:r>
            <a:r>
              <a:rPr lang="en-IN" sz="1800" dirty="0">
                <a:effectLst/>
                <a:latin typeface="Arial" panose="020B0604020202020204" pitchFamily="34" charset="0"/>
                <a:ea typeface="Calibri" panose="020F0502020204030204" pitchFamily="34" charset="0"/>
                <a:cs typeface="Times New Roman" panose="02020603050405020304" pitchFamily="18" charset="0"/>
              </a:rPr>
              <a:t>  are the most common used cars on sale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Maruti and Hyundai are the most common brands of used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Manual Transmission is the most common amongst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are located in Delhi and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have only had 1 owner before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Petrol and Diesel are the most common fuel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en-IN" sz="1800" dirty="0" err="1">
                <a:effectLst/>
                <a:latin typeface="Arial" panose="020B0604020202020204" pitchFamily="34" charset="0"/>
                <a:ea typeface="Calibri" panose="020F0502020204030204" pitchFamily="34" charset="0"/>
                <a:cs typeface="Times New Roman" panose="02020603050405020304" pitchFamily="18" charset="0"/>
              </a:rPr>
              <a:t>Hatchback,Sedan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SUV are the most common Car types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7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ECCA-30EC-46B4-A6F1-07E0FDD19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29836-BE2A-4437-A526-9D1A0D82AA90}"/>
              </a:ext>
            </a:extLst>
          </p:cNvPr>
          <p:cNvSpPr>
            <a:spLocks noGrp="1"/>
          </p:cNvSpPr>
          <p:nvPr>
            <p:ph idx="1"/>
          </p:nvPr>
        </p:nvSpPr>
        <p:spPr>
          <a:xfrm>
            <a:off x="913794" y="2076450"/>
            <a:ext cx="10580115" cy="41719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Interpreting Relationship between Dependent Variable and Independent Variable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AC8F402-F202-498E-A457-FFAD584E36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076" y="3660927"/>
            <a:ext cx="8305760" cy="2130272"/>
          </a:xfrm>
          <a:prstGeom prst="rect">
            <a:avLst/>
          </a:prstGeom>
        </p:spPr>
      </p:pic>
    </p:spTree>
    <p:extLst>
      <p:ext uri="{BB962C8B-B14F-4D97-AF65-F5344CB8AC3E}">
        <p14:creationId xmlns:p14="http://schemas.microsoft.com/office/powerpoint/2010/main" val="8583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F941-1142-44E4-9052-8C1FA6E49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15F021-2A1F-4786-9B22-D78F8E48948E}"/>
              </a:ext>
            </a:extLst>
          </p:cNvPr>
          <p:cNvSpPr>
            <a:spLocks noGrp="1"/>
          </p:cNvSpPr>
          <p:nvPr>
            <p:ph idx="1"/>
          </p:nvPr>
        </p:nvSpPr>
        <p:spPr/>
        <p:txBody>
          <a:bodyPr/>
          <a:lstStyle/>
          <a:p>
            <a:pPr marL="151200" indent="0">
              <a:lnSpc>
                <a:spcPct val="107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494100" indent="-3429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There is a negative correlation between Total </a:t>
            </a:r>
            <a:r>
              <a:rPr lang="en-IN" sz="1800" dirty="0" err="1">
                <a:effectLst/>
                <a:latin typeface="Arial" panose="020B0604020202020204" pitchFamily="34" charset="0"/>
                <a:ea typeface="Calibri" panose="020F0502020204030204" pitchFamily="34" charset="0"/>
                <a:cs typeface="Arial" panose="020B0604020202020204" pitchFamily="34" charset="0"/>
              </a:rPr>
              <a:t>Kilometers</a:t>
            </a:r>
            <a:r>
              <a:rPr lang="en-IN" sz="1800" dirty="0">
                <a:effectLst/>
                <a:latin typeface="Arial" panose="020B0604020202020204" pitchFamily="34" charset="0"/>
                <a:ea typeface="Calibri" panose="020F0502020204030204" pitchFamily="34" charset="0"/>
                <a:cs typeface="Arial" panose="020B0604020202020204" pitchFamily="34" charset="0"/>
              </a:rPr>
              <a:t> Driven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Cars with Mileage between 14 km/l and 19 km/l have the highest prices</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negative correlation between Car Age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positive correlation between Seating capacity and Price</a:t>
            </a:r>
          </a:p>
          <a:p>
            <a:endParaRPr lang="en-IN" dirty="0"/>
          </a:p>
        </p:txBody>
      </p:sp>
    </p:spTree>
    <p:extLst>
      <p:ext uri="{BB962C8B-B14F-4D97-AF65-F5344CB8AC3E}">
        <p14:creationId xmlns:p14="http://schemas.microsoft.com/office/powerpoint/2010/main" val="255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C9F2-646F-4836-A434-9538F9AD3B67}"/>
              </a:ext>
            </a:extLst>
          </p:cNvPr>
          <p:cNvSpPr>
            <a:spLocks noGrp="1"/>
          </p:cNvSpPr>
          <p:nvPr>
            <p:ph idx="1"/>
          </p:nvPr>
        </p:nvSpPr>
        <p:spPr>
          <a:xfrm>
            <a:off x="913794" y="462116"/>
            <a:ext cx="11066712" cy="6395884"/>
          </a:xfrm>
        </p:spPr>
        <p:txBody>
          <a:bodyPr/>
          <a:lstStyle/>
          <a:p>
            <a:endParaRPr lang="en-IN" dirty="0"/>
          </a:p>
        </p:txBody>
      </p:sp>
      <p:pic>
        <p:nvPicPr>
          <p:cNvPr id="4" name="Picture 3">
            <a:extLst>
              <a:ext uri="{FF2B5EF4-FFF2-40B4-BE49-F238E27FC236}">
                <a16:creationId xmlns:a16="http://schemas.microsoft.com/office/drawing/2014/main" id="{45D40632-2E78-4B94-A283-CD844CB30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525" y="652850"/>
            <a:ext cx="6453694" cy="1978437"/>
          </a:xfrm>
          <a:prstGeom prst="rect">
            <a:avLst/>
          </a:prstGeom>
        </p:spPr>
      </p:pic>
      <p:pic>
        <p:nvPicPr>
          <p:cNvPr id="5" name="Picture 4">
            <a:extLst>
              <a:ext uri="{FF2B5EF4-FFF2-40B4-BE49-F238E27FC236}">
                <a16:creationId xmlns:a16="http://schemas.microsoft.com/office/drawing/2014/main" id="{46E973BE-1B25-4E74-BF42-74558A123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525" y="2631287"/>
            <a:ext cx="6442076" cy="2078365"/>
          </a:xfrm>
          <a:prstGeom prst="rect">
            <a:avLst/>
          </a:prstGeom>
        </p:spPr>
      </p:pic>
      <p:pic>
        <p:nvPicPr>
          <p:cNvPr id="6" name="Picture 5">
            <a:extLst>
              <a:ext uri="{FF2B5EF4-FFF2-40B4-BE49-F238E27FC236}">
                <a16:creationId xmlns:a16="http://schemas.microsoft.com/office/drawing/2014/main" id="{9B42C22C-7E4B-4E12-B262-56443202BD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525" y="4709651"/>
            <a:ext cx="6453694" cy="2056373"/>
          </a:xfrm>
          <a:prstGeom prst="rect">
            <a:avLst/>
          </a:prstGeom>
        </p:spPr>
      </p:pic>
    </p:spTree>
    <p:extLst>
      <p:ext uri="{BB962C8B-B14F-4D97-AF65-F5344CB8AC3E}">
        <p14:creationId xmlns:p14="http://schemas.microsoft.com/office/powerpoint/2010/main" val="312539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67DE-8324-4EA8-B704-9D0EC5A3F0A5}"/>
              </a:ext>
            </a:extLst>
          </p:cNvPr>
          <p:cNvSpPr>
            <a:spLocks noGrp="1"/>
          </p:cNvSpPr>
          <p:nvPr>
            <p:ph idx="1"/>
          </p:nvPr>
        </p:nvSpPr>
        <p:spPr>
          <a:xfrm>
            <a:off x="317241" y="214604"/>
            <a:ext cx="11467322" cy="6419461"/>
          </a:xfrm>
        </p:spPr>
        <p:txBody>
          <a:bodyPr/>
          <a:lstStyle/>
          <a:p>
            <a:endParaRPr lang="en-IN" dirty="0"/>
          </a:p>
        </p:txBody>
      </p:sp>
      <p:pic>
        <p:nvPicPr>
          <p:cNvPr id="4" name="Picture 3">
            <a:extLst>
              <a:ext uri="{FF2B5EF4-FFF2-40B4-BE49-F238E27FC236}">
                <a16:creationId xmlns:a16="http://schemas.microsoft.com/office/drawing/2014/main" id="{3B1C76C1-0A6C-4E15-9CC3-6346561E07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407" y="603625"/>
            <a:ext cx="7501185" cy="2242211"/>
          </a:xfrm>
          <a:prstGeom prst="rect">
            <a:avLst/>
          </a:prstGeom>
        </p:spPr>
      </p:pic>
      <p:pic>
        <p:nvPicPr>
          <p:cNvPr id="5" name="Picture 4">
            <a:extLst>
              <a:ext uri="{FF2B5EF4-FFF2-40B4-BE49-F238E27FC236}">
                <a16:creationId xmlns:a16="http://schemas.microsoft.com/office/drawing/2014/main" id="{8DF1E99E-28C0-4ED0-BBC8-62F9B598B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406" y="2845836"/>
            <a:ext cx="7501185" cy="2316176"/>
          </a:xfrm>
          <a:prstGeom prst="rect">
            <a:avLst/>
          </a:prstGeom>
        </p:spPr>
      </p:pic>
    </p:spTree>
    <p:extLst>
      <p:ext uri="{BB962C8B-B14F-4D97-AF65-F5344CB8AC3E}">
        <p14:creationId xmlns:p14="http://schemas.microsoft.com/office/powerpoint/2010/main" val="3506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DB2-CC77-443F-A2DC-A68616B6A619}"/>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43CC258E-0642-4E5A-B057-8378C862C1BE}"/>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there have been lot of changes in the car market. Now some cars are in demand hence making them costly and some are not in demand hence cheaper. With the change in market due to covid 19 impact, our client there is a need for new machine learning models from new data. Therefore, new car price valuation model is required to be made. </a:t>
            </a:r>
          </a:p>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Regression algorithms are some of the machine learning techniques used for predicting Used Car prices. Identifying various relevant features of a car, its present condition, ownership and total usage by previous owner(s) are crucial for working on the project as they determine its 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80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252F7-E5C0-4192-9B78-5BEB84774D83}"/>
              </a:ext>
            </a:extLst>
          </p:cNvPr>
          <p:cNvSpPr>
            <a:spLocks noGrp="1"/>
          </p:cNvSpPr>
          <p:nvPr>
            <p:ph idx="1"/>
          </p:nvPr>
        </p:nvSpPr>
        <p:spPr>
          <a:xfrm>
            <a:off x="447868" y="279918"/>
            <a:ext cx="11318033" cy="6260841"/>
          </a:xfrm>
        </p:spPr>
        <p:txBody>
          <a:bodyPr/>
          <a:lstStyle/>
          <a:p>
            <a:endParaRPr lang="en-IN" dirty="0"/>
          </a:p>
        </p:txBody>
      </p:sp>
      <p:pic>
        <p:nvPicPr>
          <p:cNvPr id="4" name="Picture 3">
            <a:extLst>
              <a:ext uri="{FF2B5EF4-FFF2-40B4-BE49-F238E27FC236}">
                <a16:creationId xmlns:a16="http://schemas.microsoft.com/office/drawing/2014/main" id="{95134366-74CB-4384-A798-CAD642675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20" y="431997"/>
            <a:ext cx="3450728" cy="5805142"/>
          </a:xfrm>
          <a:prstGeom prst="rect">
            <a:avLst/>
          </a:prstGeom>
        </p:spPr>
      </p:pic>
    </p:spTree>
    <p:extLst>
      <p:ext uri="{BB962C8B-B14F-4D97-AF65-F5344CB8AC3E}">
        <p14:creationId xmlns:p14="http://schemas.microsoft.com/office/powerpoint/2010/main" val="2118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802B-11F5-4D65-A123-C21D5E4D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702" y="252114"/>
            <a:ext cx="3728596" cy="6353771"/>
          </a:xfrm>
          <a:prstGeom prst="rect">
            <a:avLst/>
          </a:prstGeom>
        </p:spPr>
      </p:pic>
    </p:spTree>
    <p:extLst>
      <p:ext uri="{BB962C8B-B14F-4D97-AF65-F5344CB8AC3E}">
        <p14:creationId xmlns:p14="http://schemas.microsoft.com/office/powerpoint/2010/main" val="158082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C8CA-9FD8-4F84-9716-6BE9B09A0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B81405-EC0B-4758-96E1-002C9907D4EA}"/>
              </a:ext>
            </a:extLst>
          </p:cNvPr>
          <p:cNvSpPr>
            <a:spLocks noGrp="1"/>
          </p:cNvSpPr>
          <p:nvPr>
            <p:ph idx="1"/>
          </p:nvPr>
        </p:nvSpPr>
        <p:spPr>
          <a:xfrm>
            <a:off x="913794" y="2076450"/>
            <a:ext cx="10758801" cy="4408326"/>
          </a:xfrm>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SUV,MUV,Pickup</a:t>
            </a:r>
            <a:r>
              <a:rPr lang="en-IN" sz="1800" dirty="0">
                <a:effectLst/>
                <a:latin typeface="Arial" panose="020B0604020202020204" pitchFamily="34" charset="0"/>
                <a:ea typeface="Calibri" panose="020F0502020204030204" pitchFamily="34" charset="0"/>
                <a:cs typeface="Arial" panose="020B0604020202020204" pitchFamily="34" charset="0"/>
              </a:rPr>
              <a:t> and Crossover type Cars have the highest Prices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Hybrid Fuel Type Cars are the costliest </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As the Number of previous owners increases, the price of used car decreases, so there is a negative correlation between ownership and Car Price</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Automatic Cars have the highest prices </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Kia,MG,Isuzu</a:t>
            </a:r>
            <a:r>
              <a:rPr lang="en-IN" sz="1800" dirty="0">
                <a:effectLst/>
                <a:latin typeface="Arial" panose="020B0604020202020204" pitchFamily="34" charset="0"/>
                <a:ea typeface="Calibri" panose="020F0502020204030204" pitchFamily="34" charset="0"/>
                <a:cs typeface="Arial" panose="020B0604020202020204" pitchFamily="34" charset="0"/>
              </a:rPr>
              <a:t> and Jeep are amongst the most expensive Car Brands while </a:t>
            </a:r>
            <a:r>
              <a:rPr lang="en-IN" sz="1800" dirty="0" err="1">
                <a:effectLst/>
                <a:latin typeface="Arial" panose="020B0604020202020204" pitchFamily="34" charset="0"/>
                <a:ea typeface="Calibri" panose="020F0502020204030204" pitchFamily="34" charset="0"/>
                <a:cs typeface="Arial" panose="020B0604020202020204" pitchFamily="34" charset="0"/>
              </a:rPr>
              <a:t>Maruti,Volkswagen,Chevrolet,Opel,Tata,Honda,Fiat</a:t>
            </a:r>
            <a:r>
              <a:rPr lang="en-IN" sz="1800" dirty="0">
                <a:effectLst/>
                <a:latin typeface="Arial" panose="020B0604020202020204" pitchFamily="34" charset="0"/>
                <a:ea typeface="Calibri" panose="020F0502020204030204" pitchFamily="34" charset="0"/>
                <a:cs typeface="Arial" panose="020B0604020202020204" pitchFamily="34" charset="0"/>
              </a:rPr>
              <a:t> and Ford are the most affordable Car Brands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Car Prices are highest in </a:t>
            </a:r>
            <a:r>
              <a:rPr lang="en-IN" sz="1800" dirty="0" err="1">
                <a:effectLst/>
                <a:latin typeface="Arial" panose="020B0604020202020204" pitchFamily="34" charset="0"/>
                <a:ea typeface="Calibri" panose="020F0502020204030204" pitchFamily="34" charset="0"/>
                <a:cs typeface="Arial" panose="020B0604020202020204" pitchFamily="34" charset="0"/>
              </a:rPr>
              <a:t>Lucknow,Rajkot,Bhubhaneshwar,Kohlapur,Ahmedabad</a:t>
            </a:r>
            <a:r>
              <a:rPr lang="en-IN" sz="1800" dirty="0">
                <a:effectLst/>
                <a:latin typeface="Arial" panose="020B0604020202020204" pitchFamily="34" charset="0"/>
                <a:ea typeface="Calibri" panose="020F0502020204030204" pitchFamily="34" charset="0"/>
                <a:cs typeface="Arial" panose="020B0604020202020204" pitchFamily="34" charset="0"/>
              </a:rPr>
              <a:t> and </a:t>
            </a:r>
            <a:r>
              <a:rPr lang="en-IN" sz="1800" dirty="0" err="1">
                <a:effectLst/>
                <a:latin typeface="Arial" panose="020B0604020202020204" pitchFamily="34" charset="0"/>
                <a:ea typeface="Calibri" panose="020F0502020204030204" pitchFamily="34" charset="0"/>
                <a:cs typeface="Arial" panose="020B0604020202020204" pitchFamily="34" charset="0"/>
              </a:rPr>
              <a:t>Haflong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Creta,Fortuner,Tucson,Seltos,Xuv500,Thar,Innova </a:t>
            </a:r>
            <a:r>
              <a:rPr lang="en-IN" sz="1800" dirty="0" err="1">
                <a:effectLst/>
                <a:latin typeface="Arial" panose="020B0604020202020204" pitchFamily="34" charset="0"/>
                <a:ea typeface="Calibri" panose="020F0502020204030204" pitchFamily="34" charset="0"/>
                <a:cs typeface="Arial" panose="020B0604020202020204" pitchFamily="34" charset="0"/>
              </a:rPr>
              <a:t>Crysta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expensive car models, while </a:t>
            </a:r>
            <a:r>
              <a:rPr lang="en-IN" sz="1800" dirty="0" err="1">
                <a:effectLst/>
                <a:latin typeface="Arial" panose="020B0604020202020204" pitchFamily="34" charset="0"/>
                <a:ea typeface="Calibri" panose="020F0502020204030204" pitchFamily="34" charset="0"/>
                <a:cs typeface="Arial" panose="020B0604020202020204" pitchFamily="34" charset="0"/>
              </a:rPr>
              <a:t>Beat,Punto,Wagon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R,Santro</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Xing,Alto,Fiesta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affordable</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301518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8559C-82D3-4656-8D7B-A6F0C352C5F8}"/>
              </a:ext>
            </a:extLst>
          </p:cNvPr>
          <p:cNvSpPr>
            <a:spLocks noGrp="1"/>
          </p:cNvSpPr>
          <p:nvPr>
            <p:ph idx="1"/>
          </p:nvPr>
        </p:nvSpPr>
        <p:spPr>
          <a:xfrm>
            <a:off x="345233" y="289250"/>
            <a:ext cx="11551298" cy="62888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Multivariate Analysis</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9DDCABC-23A3-4CB5-9E6B-04580D263545}"/>
              </a:ext>
            </a:extLst>
          </p:cNvPr>
          <p:cNvPicPr>
            <a:picLocks noChangeAspect="1"/>
          </p:cNvPicPr>
          <p:nvPr/>
        </p:nvPicPr>
        <p:blipFill>
          <a:blip r:embed="rId2"/>
          <a:stretch>
            <a:fillRect/>
          </a:stretch>
        </p:blipFill>
        <p:spPr>
          <a:xfrm>
            <a:off x="3146546" y="1385213"/>
            <a:ext cx="5189781" cy="3527737"/>
          </a:xfrm>
          <a:prstGeom prst="rect">
            <a:avLst/>
          </a:prstGeom>
        </p:spPr>
      </p:pic>
    </p:spTree>
    <p:extLst>
      <p:ext uri="{BB962C8B-B14F-4D97-AF65-F5344CB8AC3E}">
        <p14:creationId xmlns:p14="http://schemas.microsoft.com/office/powerpoint/2010/main" val="331824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44EE2-D559-4153-B1FE-446D609AF18F}"/>
              </a:ext>
            </a:extLst>
          </p:cNvPr>
          <p:cNvPicPr>
            <a:picLocks noGrp="1" noChangeAspect="1"/>
          </p:cNvPicPr>
          <p:nvPr>
            <p:ph idx="1"/>
          </p:nvPr>
        </p:nvPicPr>
        <p:blipFill>
          <a:blip r:embed="rId2"/>
          <a:stretch>
            <a:fillRect/>
          </a:stretch>
        </p:blipFill>
        <p:spPr>
          <a:xfrm>
            <a:off x="3382861" y="1496582"/>
            <a:ext cx="5426277" cy="3586861"/>
          </a:xfrm>
        </p:spPr>
      </p:pic>
    </p:spTree>
    <p:extLst>
      <p:ext uri="{BB962C8B-B14F-4D97-AF65-F5344CB8AC3E}">
        <p14:creationId xmlns:p14="http://schemas.microsoft.com/office/powerpoint/2010/main" val="23405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802B99-8007-4E81-9390-E9052DD9B287}"/>
              </a:ext>
            </a:extLst>
          </p:cNvPr>
          <p:cNvPicPr>
            <a:picLocks noGrp="1" noChangeAspect="1"/>
          </p:cNvPicPr>
          <p:nvPr>
            <p:ph idx="1"/>
          </p:nvPr>
        </p:nvPicPr>
        <p:blipFill>
          <a:blip r:embed="rId2"/>
          <a:stretch>
            <a:fillRect/>
          </a:stretch>
        </p:blipFill>
        <p:spPr>
          <a:xfrm>
            <a:off x="3621488" y="1691435"/>
            <a:ext cx="5110949" cy="3521168"/>
          </a:xfrm>
        </p:spPr>
      </p:pic>
    </p:spTree>
    <p:extLst>
      <p:ext uri="{BB962C8B-B14F-4D97-AF65-F5344CB8AC3E}">
        <p14:creationId xmlns:p14="http://schemas.microsoft.com/office/powerpoint/2010/main" val="10577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C4F818-943D-40A0-9D56-7E96E20C3922}"/>
              </a:ext>
            </a:extLst>
          </p:cNvPr>
          <p:cNvPicPr>
            <a:picLocks noGrp="1" noChangeAspect="1"/>
          </p:cNvPicPr>
          <p:nvPr>
            <p:ph idx="1"/>
          </p:nvPr>
        </p:nvPicPr>
        <p:blipFill>
          <a:blip r:embed="rId2"/>
          <a:stretch>
            <a:fillRect/>
          </a:stretch>
        </p:blipFill>
        <p:spPr>
          <a:xfrm>
            <a:off x="3210324" y="1185783"/>
            <a:ext cx="6109489" cy="4664234"/>
          </a:xfrm>
        </p:spPr>
      </p:pic>
    </p:spTree>
    <p:extLst>
      <p:ext uri="{BB962C8B-B14F-4D97-AF65-F5344CB8AC3E}">
        <p14:creationId xmlns:p14="http://schemas.microsoft.com/office/powerpoint/2010/main" val="144750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FDB-0FD8-48F2-9D36-42E9615FD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E2FB5E-DBFB-4FA0-8234-F5C96F6F8748}"/>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Following Observations are made from graphs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SUV and MUV cars with Automatic Transmission are the costliest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Cars with Manual Transmission have the highest price followed by Diesel and Petrol cars with Automatic Transmission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Type Hatchback and SUV Cars are the most expensive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Transmission Variants are the most expensive cars of most car brands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Diesel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Variants,followed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Petrol Variants are the most expensive cars of most car brands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42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392-7374-48C7-B329-C647F356C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926BE-96EE-45EB-A91D-45A083E3C68E}"/>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rPr>
              <a:t>Checking for Outliers</a:t>
            </a: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pPr marL="4369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3.82%, which is within acceptable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AD43956-E820-4C15-AC0F-8C1A75283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449" y="2883223"/>
            <a:ext cx="9536454" cy="1257299"/>
          </a:xfrm>
          <a:prstGeom prst="rect">
            <a:avLst/>
          </a:prstGeom>
        </p:spPr>
      </p:pic>
    </p:spTree>
    <p:extLst>
      <p:ext uri="{BB962C8B-B14F-4D97-AF65-F5344CB8AC3E}">
        <p14:creationId xmlns:p14="http://schemas.microsoft.com/office/powerpoint/2010/main" val="132939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0C78-A508-4216-8498-0F872D2CCC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2202D9F-FF49-4266-A301-34C12ED9DF7F}"/>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Encoding Categorical Columns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Categorical Columns were encoded using Label Encoding technique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get_dummies</a:t>
            </a:r>
            <a:r>
              <a:rPr lang="en-IN" sz="1800" dirty="0">
                <a:effectLst/>
                <a:latin typeface="Arial" panose="020B0604020202020204" pitchFamily="34" charset="0"/>
                <a:ea typeface="Calibri" panose="020F0502020204030204" pitchFamily="34" charset="0"/>
                <a:cs typeface="Times New Roman" panose="02020603050405020304" pitchFamily="18" charset="0"/>
              </a:rPr>
              <a:t>()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466-64B2-4098-B7B8-62063A70F0A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8BEC8383-20FB-4991-9D5D-B865CBA64749}"/>
              </a:ext>
            </a:extLst>
          </p:cNvPr>
          <p:cNvSpPr>
            <a:spLocks noGrp="1"/>
          </p:cNvSpPr>
          <p:nvPr>
            <p:ph idx="1"/>
          </p:nvPr>
        </p:nvSpPr>
        <p:spPr/>
        <p:txBody>
          <a:bodyPr>
            <a:normAutofit fontScale="92500" lnSpcReduction="10000"/>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 of Literature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3 Online Articles, namely: “Factors which affect used car valuation price” and “Just What Factors Into The Value Of Your Used Car?” were reviewed and studied to gain insights into all the attributes that contribute to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Economic Factors,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Make,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Class and Body 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Mileage,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Transmission Type and technology are some the most important factors that determine a used car’s 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https://www.moneycrashers.com/factors-affect-used-cars-resale-value/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https://www.investopedia.com/articles/investing/090314/just-what-factors-value-your-used-car.asp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hlinkClick r:id="rId4"/>
              </a:rPr>
              <a:t>https://autoportal.com/articles/factors-which-affect-used-car-valuation-price-6446.html</a:t>
            </a:r>
            <a:endParaRPr lang="en-IN" dirty="0"/>
          </a:p>
        </p:txBody>
      </p:sp>
    </p:spTree>
    <p:extLst>
      <p:ext uri="{BB962C8B-B14F-4D97-AF65-F5344CB8AC3E}">
        <p14:creationId xmlns:p14="http://schemas.microsoft.com/office/powerpoint/2010/main" val="143539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2245C-0A8D-4B10-B53B-CAA3F1F782A2}"/>
              </a:ext>
            </a:extLst>
          </p:cNvPr>
          <p:cNvSpPr>
            <a:spLocks noGrp="1"/>
          </p:cNvSpPr>
          <p:nvPr>
            <p:ph idx="1"/>
          </p:nvPr>
        </p:nvSpPr>
        <p:spPr>
          <a:xfrm>
            <a:off x="625151" y="578498"/>
            <a:ext cx="11252718" cy="6055567"/>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 between Feature and Target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6" name="Picture 5">
            <a:extLst>
              <a:ext uri="{FF2B5EF4-FFF2-40B4-BE49-F238E27FC236}">
                <a16:creationId xmlns:a16="http://schemas.microsoft.com/office/drawing/2014/main" id="{A7471A4E-94A1-4CDF-9A40-6E93DC9740C2}"/>
              </a:ext>
            </a:extLst>
          </p:cNvPr>
          <p:cNvPicPr>
            <a:picLocks noChangeAspect="1"/>
          </p:cNvPicPr>
          <p:nvPr/>
        </p:nvPicPr>
        <p:blipFill>
          <a:blip r:embed="rId2"/>
          <a:stretch>
            <a:fillRect/>
          </a:stretch>
        </p:blipFill>
        <p:spPr>
          <a:xfrm>
            <a:off x="3671912" y="1021336"/>
            <a:ext cx="5228274" cy="5192852"/>
          </a:xfrm>
          <a:prstGeom prst="rect">
            <a:avLst/>
          </a:prstGeom>
        </p:spPr>
      </p:pic>
    </p:spTree>
    <p:extLst>
      <p:ext uri="{BB962C8B-B14F-4D97-AF65-F5344CB8AC3E}">
        <p14:creationId xmlns:p14="http://schemas.microsoft.com/office/powerpoint/2010/main" val="164110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0D8BF-4A73-4C57-9C4D-FE2DAFF7C6F2}"/>
              </a:ext>
            </a:extLst>
          </p:cNvPr>
          <p:cNvSpPr>
            <a:spLocks noGrp="1"/>
          </p:cNvSpPr>
          <p:nvPr>
            <p:ph idx="1"/>
          </p:nvPr>
        </p:nvSpPr>
        <p:spPr>
          <a:xfrm>
            <a:off x="811762" y="671804"/>
            <a:ext cx="10674221" cy="5561045"/>
          </a:xfrm>
        </p:spPr>
        <p:txBody>
          <a:bodyPr>
            <a:normAutofit lnSpcReduction="10000"/>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Type, Seating Capacity have the strongest positive correlation with Price while Car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Age,Total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Driven,Owner</a:t>
            </a:r>
            <a:r>
              <a:rPr lang="en-IN" sz="1800" dirty="0">
                <a:effectLst/>
                <a:latin typeface="Arial" panose="020B0604020202020204" pitchFamily="34" charset="0"/>
                <a:ea typeface="Calibri" panose="020F0502020204030204" pitchFamily="34" charset="0"/>
                <a:cs typeface="Times New Roman" panose="02020603050405020304" pitchFamily="18" charset="0"/>
              </a:rPr>
              <a:t> and Fuel Type have the strongest negative correlation with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334A399-3110-4937-B1F0-A3F7DF00AE83}"/>
              </a:ext>
            </a:extLst>
          </p:cNvPr>
          <p:cNvPicPr>
            <a:picLocks noChangeAspect="1"/>
          </p:cNvPicPr>
          <p:nvPr/>
        </p:nvPicPr>
        <p:blipFill>
          <a:blip r:embed="rId2"/>
          <a:stretch>
            <a:fillRect/>
          </a:stretch>
        </p:blipFill>
        <p:spPr>
          <a:xfrm>
            <a:off x="2530795" y="1028556"/>
            <a:ext cx="6943796" cy="3606569"/>
          </a:xfrm>
          <a:prstGeom prst="rect">
            <a:avLst/>
          </a:prstGeom>
        </p:spPr>
      </p:pic>
    </p:spTree>
    <p:extLst>
      <p:ext uri="{BB962C8B-B14F-4D97-AF65-F5344CB8AC3E}">
        <p14:creationId xmlns:p14="http://schemas.microsoft.com/office/powerpoint/2010/main" val="3336480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05A-D063-4879-8CED-CC161FD8863B}"/>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D3F3388-66B6-4BA6-9F42-B0962B017C7E}"/>
              </a:ext>
            </a:extLst>
          </p:cNvPr>
          <p:cNvSpPr>
            <a:spLocks noGrp="1"/>
          </p:cNvSpPr>
          <p:nvPr>
            <p:ph idx="1"/>
          </p:nvPr>
        </p:nvSpPr>
        <p:spPr>
          <a:xfrm>
            <a:off x="913794" y="2076450"/>
            <a:ext cx="10788579" cy="4664818"/>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Selection</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Features were first checked for presence of multicollinearity and then based on respective ANOVA f-score values, the feature columns 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selected that would best predict the Target variable, to train and test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398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8A617-C25D-43ED-8720-89B1661AEA94}"/>
              </a:ext>
            </a:extLst>
          </p:cNvPr>
          <p:cNvSpPr>
            <a:spLocks noGrp="1"/>
          </p:cNvSpPr>
          <p:nvPr>
            <p:ph idx="1"/>
          </p:nvPr>
        </p:nvSpPr>
        <p:spPr>
          <a:xfrm>
            <a:off x="700391" y="865762"/>
            <a:ext cx="10567166" cy="4925437"/>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is no Multicollinearity among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F90D3FB-6A6B-4241-A9A4-00B7E5D6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252" y="865762"/>
            <a:ext cx="2447099" cy="3657600"/>
          </a:xfrm>
          <a:prstGeom prst="rect">
            <a:avLst/>
          </a:prstGeom>
        </p:spPr>
      </p:pic>
    </p:spTree>
    <p:extLst>
      <p:ext uri="{BB962C8B-B14F-4D97-AF65-F5344CB8AC3E}">
        <p14:creationId xmlns:p14="http://schemas.microsoft.com/office/powerpoint/2010/main" val="2684280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6B4DE-DD52-4175-9366-5C57FE6BEF86}"/>
              </a:ext>
            </a:extLst>
          </p:cNvPr>
          <p:cNvSpPr>
            <a:spLocks noGrp="1"/>
          </p:cNvSpPr>
          <p:nvPr>
            <p:ph idx="1"/>
          </p:nvPr>
        </p:nvSpPr>
        <p:spPr>
          <a:xfrm>
            <a:off x="564204" y="408562"/>
            <a:ext cx="11371634" cy="6177064"/>
          </a:xfrm>
        </p:spPr>
        <p:txBody>
          <a:bodyPr/>
          <a:lstStyle/>
          <a:p>
            <a:endParaRPr lang="en-IN" dirty="0"/>
          </a:p>
        </p:txBody>
      </p:sp>
      <p:pic>
        <p:nvPicPr>
          <p:cNvPr id="4" name="Picture 3">
            <a:extLst>
              <a:ext uri="{FF2B5EF4-FFF2-40B4-BE49-F238E27FC236}">
                <a16:creationId xmlns:a16="http://schemas.microsoft.com/office/drawing/2014/main" id="{7DE633B5-BAD4-403A-8ED1-31721DA3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082" y="573350"/>
            <a:ext cx="4529871" cy="5545347"/>
          </a:xfrm>
          <a:prstGeom prst="rect">
            <a:avLst/>
          </a:prstGeom>
        </p:spPr>
      </p:pic>
    </p:spTree>
    <p:extLst>
      <p:ext uri="{BB962C8B-B14F-4D97-AF65-F5344CB8AC3E}">
        <p14:creationId xmlns:p14="http://schemas.microsoft.com/office/powerpoint/2010/main" val="3028263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33C-FEC3-4DE8-AAD3-BFF40C8D80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315CE2-50A3-4360-AD1E-C15D89A46C18}"/>
              </a:ext>
            </a:extLst>
          </p:cNvPr>
          <p:cNvSpPr>
            <a:spLocks noGrp="1"/>
          </p:cNvSpPr>
          <p:nvPr>
            <p:ph idx="1"/>
          </p:nvPr>
        </p:nvSpPr>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SelectKBest</a:t>
            </a:r>
            <a:r>
              <a:rPr lang="en-IN" sz="1800" dirty="0">
                <a:effectLst/>
                <a:latin typeface="Arial" panose="020B0604020202020204" pitchFamily="34" charset="0"/>
                <a:ea typeface="Calibri" panose="020F0502020204030204" pitchFamily="34" charset="0"/>
                <a:cs typeface="Times New Roman" panose="02020603050405020304" pitchFamily="18" charset="0"/>
              </a:rPr>
              <a:t>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f_classif</a:t>
            </a:r>
            <a:r>
              <a:rPr lang="en-IN" sz="1800" dirty="0">
                <a:effectLst/>
                <a:latin typeface="Arial" panose="020B0604020202020204" pitchFamily="34" charset="0"/>
                <a:ea typeface="Calibri" panose="020F0502020204030204" pitchFamily="34" charset="0"/>
                <a:cs typeface="Times New Roman" panose="02020603050405020304" pitchFamily="18" charset="0"/>
              </a:rPr>
              <a:t> for measuring the respective ANOVA f-score values of the columns, the best features were selected.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features were scaled by resizing the distribution values so that mean of the observed values in each feature column is 0 and standard deviation is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sklearn.model_selection’s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train_test_split</a:t>
            </a:r>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divided into train and test data. Training data comprised 75% of total data where as test data comprised 25% based on the best random state that would result in best model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3260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F846-BA75-4C5A-B069-D41615CB6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90BBE7-82CA-4CAE-93DC-378EE362702E}"/>
              </a:ext>
            </a:extLst>
          </p:cNvPr>
          <p:cNvSpPr>
            <a:spLocks noGrp="1"/>
          </p:cNvSpPr>
          <p:nvPr>
            <p:ph idx="1"/>
          </p:nvPr>
        </p:nvSpPr>
        <p:spPr/>
        <p:txBody>
          <a:bodyPr>
            <a:normAutofit fontScale="92500"/>
          </a:bodyPr>
          <a:lstStyle/>
          <a:p>
            <a:pPr marL="151200" indent="0">
              <a:lnSpc>
                <a:spcPct val="107000"/>
              </a:lnSpc>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Ridge: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202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C5F3-CCDF-450D-9700-4B71B49A6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01FBA-8FAB-4BAD-906E-E13247DFAF67}"/>
              </a:ext>
            </a:extLst>
          </p:cNvPr>
          <p:cNvSpPr>
            <a:spLocks noGrp="1"/>
          </p:cNvSpPr>
          <p:nvPr>
            <p:ph idx="1"/>
          </p:nvPr>
        </p:nvSpPr>
        <p:spPr/>
        <p:txBody>
          <a:bodyPr/>
          <a:lstStyle/>
          <a:p>
            <a:pPr marL="285750" indent="-285750">
              <a:lnSpc>
                <a:spcPct val="107000"/>
              </a:lnSpc>
            </a:pPr>
            <a:r>
              <a:rPr lang="en-IN" sz="1800" dirty="0" err="1">
                <a:effectLst/>
                <a:latin typeface="Arial" panose="020B0604020202020204" pitchFamily="34" charset="0"/>
                <a:ea typeface="Calibri" panose="020F0502020204030204" pitchFamily="34" charset="0"/>
                <a:cs typeface="Times New Roman" panose="02020603050405020304" pitchFamily="18" charset="0"/>
              </a:rPr>
              <a:t>XGBRegressor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processing,supports</a:t>
            </a:r>
            <a:r>
              <a:rPr lang="en-IN" sz="1800" dirty="0">
                <a:effectLst/>
                <a:latin typeface="Arial" panose="020B0604020202020204" pitchFamily="34" charset="0"/>
                <a:ea typeface="Calibri" panose="020F0502020204030204" pitchFamily="34" charset="0"/>
                <a:cs typeface="Times New Roman" panose="02020603050405020304" pitchFamily="18" charset="0"/>
              </a:rPr>
              <a:t> regularization, and works well in small to medium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684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C22F-EB7D-465C-A6D4-C87AED6558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1053D-D288-4DEA-A3B5-73FA928BE214}"/>
              </a:ext>
            </a:extLst>
          </p:cNvPr>
          <p:cNvSpPr>
            <a:spLocks noGrp="1"/>
          </p:cNvSpPr>
          <p:nvPr>
            <p:ph idx="1"/>
          </p:nvPr>
        </p:nvSpPr>
        <p:spPr/>
        <p:txBody>
          <a:bodyPr>
            <a:normAutofit fontScale="77500" lnSpcReduction="20000"/>
          </a:bodyPr>
          <a:lstStyle/>
          <a:p>
            <a:r>
              <a:rPr lang="en-US" sz="2100" dirty="0">
                <a:latin typeface="Arial" panose="020B0604020202020204" pitchFamily="34" charset="0"/>
                <a:cs typeface="Arial" panose="020B0604020202020204" pitchFamily="34" charset="0"/>
              </a:rPr>
              <a:t>Support Vector Regressor: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p>
          <a:p>
            <a:r>
              <a:rPr lang="en-US" sz="2100" dirty="0">
                <a:latin typeface="Arial" panose="020B0604020202020204" pitchFamily="34" charset="0"/>
                <a:cs typeface="Arial" panose="020B0604020202020204" pitchFamily="34" charset="0"/>
              </a:rPr>
              <a:t>K-Nearest Neighbor Regressor: It is a lazy learning, non-parametric algorithm. It uses data with several classes to predict the classification of the new sample point. KNN is non-parametric since it doesn’t make any assumptions on the data being studied. The Training phase is fast. KNN Regressor keeps all training data since they are needed during testing phase. KNN algorithm fairs across all parameters of considerations. But mostly, it is used due to its ease of interpretation and low calculation time.</a:t>
            </a:r>
          </a:p>
          <a:p>
            <a:endParaRPr lang="en-IN" dirty="0"/>
          </a:p>
        </p:txBody>
      </p:sp>
    </p:spTree>
    <p:extLst>
      <p:ext uri="{BB962C8B-B14F-4D97-AF65-F5344CB8AC3E}">
        <p14:creationId xmlns:p14="http://schemas.microsoft.com/office/powerpoint/2010/main" val="7983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1103-EE7A-476E-934C-6471A70EAC17}"/>
              </a:ext>
            </a:extLst>
          </p:cNvPr>
          <p:cNvSpPr>
            <a:spLocks noGrp="1"/>
          </p:cNvSpPr>
          <p:nvPr>
            <p:ph type="title"/>
          </p:nvPr>
        </p:nvSpPr>
        <p:spPr/>
        <p:txBody>
          <a:bodyPr/>
          <a:lstStyle/>
          <a:p>
            <a:r>
              <a:rPr lang="en-IN" dirty="0"/>
              <a:t>Regression Model Building</a:t>
            </a:r>
          </a:p>
        </p:txBody>
      </p:sp>
      <p:sp>
        <p:nvSpPr>
          <p:cNvPr id="3" name="Content Placeholder 2">
            <a:extLst>
              <a:ext uri="{FF2B5EF4-FFF2-40B4-BE49-F238E27FC236}">
                <a16:creationId xmlns:a16="http://schemas.microsoft.com/office/drawing/2014/main" id="{0EB8DF81-39EC-4B75-9D5F-8989777C6F31}"/>
              </a:ext>
            </a:extLst>
          </p:cNvPr>
          <p:cNvSpPr>
            <a:spLocks noGrp="1"/>
          </p:cNvSpPr>
          <p:nvPr>
            <p:ph idx="1"/>
          </p:nvPr>
        </p:nvSpPr>
        <p:spPr>
          <a:xfrm>
            <a:off x="913795" y="2076450"/>
            <a:ext cx="10652392" cy="493719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639DD444-8E47-49A4-818D-74440C4B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346006"/>
            <a:ext cx="5731510" cy="3175635"/>
          </a:xfrm>
          <a:prstGeom prst="rect">
            <a:avLst/>
          </a:prstGeom>
        </p:spPr>
      </p:pic>
      <p:pic>
        <p:nvPicPr>
          <p:cNvPr id="5" name="Picture 4">
            <a:extLst>
              <a:ext uri="{FF2B5EF4-FFF2-40B4-BE49-F238E27FC236}">
                <a16:creationId xmlns:a16="http://schemas.microsoft.com/office/drawing/2014/main" id="{6BC57EFA-D7A4-4A71-AF61-CA4556CA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921" y="5532767"/>
            <a:ext cx="5731510" cy="860425"/>
          </a:xfrm>
          <a:prstGeom prst="rect">
            <a:avLst/>
          </a:prstGeom>
        </p:spPr>
      </p:pic>
    </p:spTree>
    <p:extLst>
      <p:ext uri="{BB962C8B-B14F-4D97-AF65-F5344CB8AC3E}">
        <p14:creationId xmlns:p14="http://schemas.microsoft.com/office/powerpoint/2010/main" val="19992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D6B-0A8A-4FC3-A32E-23CB53EE7CAC}"/>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9BDF8681-B067-42E0-B4D2-CEF707E1CDC9}"/>
              </a:ext>
            </a:extLst>
          </p:cNvPr>
          <p:cNvSpPr>
            <a:spLocks noGrp="1"/>
          </p:cNvSpPr>
          <p:nvPr>
            <p:ph idx="1"/>
          </p:nvPr>
        </p:nvSpPr>
        <p:spPr/>
        <p:txBody>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we have seen lot of changes in the car market. Now there is a boom in demand for cars in the market, hence making them costly, while some are not in demand hence cheaper. There is a need for building machine learning models from new data that would help accurately predict the valuation of used cars based on various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1357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43DA-2105-42AC-B7DE-2C273557EDEE}"/>
              </a:ext>
            </a:extLst>
          </p:cNvPr>
          <p:cNvSpPr>
            <a:spLocks noGrp="1"/>
          </p:cNvSpPr>
          <p:nvPr>
            <p:ph idx="1"/>
          </p:nvPr>
        </p:nvSpPr>
        <p:spPr>
          <a:xfrm>
            <a:off x="622570" y="719848"/>
            <a:ext cx="11001983" cy="5632314"/>
          </a:xfrm>
        </p:spPr>
        <p:txBody>
          <a:bodyPr/>
          <a:lstStyle/>
          <a:p>
            <a:endParaRPr lang="en-IN" dirty="0"/>
          </a:p>
        </p:txBody>
      </p:sp>
      <p:pic>
        <p:nvPicPr>
          <p:cNvPr id="5" name="Picture 4">
            <a:extLst>
              <a:ext uri="{FF2B5EF4-FFF2-40B4-BE49-F238E27FC236}">
                <a16:creationId xmlns:a16="http://schemas.microsoft.com/office/drawing/2014/main" id="{C3554DF8-12E6-49A8-8C34-A38936709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209" y="1595336"/>
            <a:ext cx="3228922" cy="3009130"/>
          </a:xfrm>
          <a:prstGeom prst="rect">
            <a:avLst/>
          </a:prstGeom>
        </p:spPr>
      </p:pic>
    </p:spTree>
    <p:extLst>
      <p:ext uri="{BB962C8B-B14F-4D97-AF65-F5344CB8AC3E}">
        <p14:creationId xmlns:p14="http://schemas.microsoft.com/office/powerpoint/2010/main" val="44649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1F4D6-4E37-42CD-8D8C-0B8437E01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40" y="350304"/>
            <a:ext cx="2969260" cy="4795520"/>
          </a:xfrm>
          <a:prstGeom prst="rect">
            <a:avLst/>
          </a:prstGeom>
        </p:spPr>
      </p:pic>
      <p:pic>
        <p:nvPicPr>
          <p:cNvPr id="5" name="Content Placeholder 4">
            <a:extLst>
              <a:ext uri="{FF2B5EF4-FFF2-40B4-BE49-F238E27FC236}">
                <a16:creationId xmlns:a16="http://schemas.microsoft.com/office/drawing/2014/main" id="{4FEC7E23-8B5C-4FEE-8611-6CDF4277CB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8400" y="350304"/>
            <a:ext cx="3232090" cy="4795520"/>
          </a:xfrm>
          <a:prstGeom prst="rect">
            <a:avLst/>
          </a:prstGeom>
        </p:spPr>
      </p:pic>
      <p:pic>
        <p:nvPicPr>
          <p:cNvPr id="6" name="Picture 5">
            <a:extLst>
              <a:ext uri="{FF2B5EF4-FFF2-40B4-BE49-F238E27FC236}">
                <a16:creationId xmlns:a16="http://schemas.microsoft.com/office/drawing/2014/main" id="{1BDDE3EF-AFE5-4530-9492-E17482D73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490" y="350304"/>
            <a:ext cx="3626509" cy="4795520"/>
          </a:xfrm>
          <a:prstGeom prst="rect">
            <a:avLst/>
          </a:prstGeom>
        </p:spPr>
      </p:pic>
    </p:spTree>
    <p:extLst>
      <p:ext uri="{BB962C8B-B14F-4D97-AF65-F5344CB8AC3E}">
        <p14:creationId xmlns:p14="http://schemas.microsoft.com/office/powerpoint/2010/main" val="1696042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0A1F8-884A-4646-AB42-153F3A24673F}"/>
              </a:ext>
            </a:extLst>
          </p:cNvPr>
          <p:cNvSpPr>
            <a:spLocks noGrp="1"/>
          </p:cNvSpPr>
          <p:nvPr>
            <p:ph idx="1"/>
          </p:nvPr>
        </p:nvSpPr>
        <p:spPr>
          <a:xfrm>
            <a:off x="1031131" y="233464"/>
            <a:ext cx="11070078" cy="6624536"/>
          </a:xfrm>
        </p:spPr>
        <p:txBody>
          <a:bodyPr/>
          <a:lstStyle/>
          <a:p>
            <a:endParaRPr lang="en-IN" dirty="0"/>
          </a:p>
        </p:txBody>
      </p:sp>
      <p:pic>
        <p:nvPicPr>
          <p:cNvPr id="5" name="Picture 4">
            <a:extLst>
              <a:ext uri="{FF2B5EF4-FFF2-40B4-BE49-F238E27FC236}">
                <a16:creationId xmlns:a16="http://schemas.microsoft.com/office/drawing/2014/main" id="{AA6B8C7E-4803-4C3C-B82B-35F8E0431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26" y="287656"/>
            <a:ext cx="2535831" cy="4025323"/>
          </a:xfrm>
          <a:prstGeom prst="rect">
            <a:avLst/>
          </a:prstGeom>
        </p:spPr>
      </p:pic>
      <p:pic>
        <p:nvPicPr>
          <p:cNvPr id="6" name="Picture 5">
            <a:extLst>
              <a:ext uri="{FF2B5EF4-FFF2-40B4-BE49-F238E27FC236}">
                <a16:creationId xmlns:a16="http://schemas.microsoft.com/office/drawing/2014/main" id="{51C6A602-AD19-424A-9E17-211766EB9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959" y="287656"/>
            <a:ext cx="4147954" cy="3904965"/>
          </a:xfrm>
          <a:prstGeom prst="rect">
            <a:avLst/>
          </a:prstGeom>
        </p:spPr>
      </p:pic>
      <p:pic>
        <p:nvPicPr>
          <p:cNvPr id="7" name="Picture 6">
            <a:extLst>
              <a:ext uri="{FF2B5EF4-FFF2-40B4-BE49-F238E27FC236}">
                <a16:creationId xmlns:a16="http://schemas.microsoft.com/office/drawing/2014/main" id="{F77E9E47-C2E3-4388-8170-A9B704457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86" y="318693"/>
            <a:ext cx="2844505" cy="1500380"/>
          </a:xfrm>
          <a:prstGeom prst="rect">
            <a:avLst/>
          </a:prstGeom>
        </p:spPr>
      </p:pic>
      <p:pic>
        <p:nvPicPr>
          <p:cNvPr id="8" name="Picture 7">
            <a:extLst>
              <a:ext uri="{FF2B5EF4-FFF2-40B4-BE49-F238E27FC236}">
                <a16:creationId xmlns:a16="http://schemas.microsoft.com/office/drawing/2014/main" id="{66D36264-605A-4B8C-A82C-A28DDC3AD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0885" y="1819073"/>
            <a:ext cx="2854223" cy="2373548"/>
          </a:xfrm>
          <a:prstGeom prst="rect">
            <a:avLst/>
          </a:prstGeom>
        </p:spPr>
      </p:pic>
    </p:spTree>
    <p:extLst>
      <p:ext uri="{BB962C8B-B14F-4D97-AF65-F5344CB8AC3E}">
        <p14:creationId xmlns:p14="http://schemas.microsoft.com/office/powerpoint/2010/main" val="588561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4EC4-EFC5-4769-A1AD-398A0626F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4AA071-0D4C-4264-A95A-F7E0EA461AED}"/>
              </a:ext>
            </a:extLst>
          </p:cNvPr>
          <p:cNvSpPr>
            <a:spLocks noGrp="1"/>
          </p:cNvSpPr>
          <p:nvPr>
            <p:ph idx="1"/>
          </p:nvPr>
        </p:nvSpPr>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78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6D49-8160-45DB-BDEA-59DB49D3CE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D3B5F-B5B5-4372-AE85-9C72E4F965B6}"/>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it is determined that XGB Regressor is the best model. It also has the lowest Root Mean Squared Error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850162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C41-A45B-4165-8D8F-404BE9851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B8669-279B-4F9A-8162-9D4D79E96CB5}"/>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XGB Regressor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289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BF6EC-A99A-4F6D-BA50-7109AABE8923}"/>
              </a:ext>
            </a:extLst>
          </p:cNvPr>
          <p:cNvSpPr>
            <a:spLocks noGrp="1"/>
          </p:cNvSpPr>
          <p:nvPr>
            <p:ph idx="1"/>
          </p:nvPr>
        </p:nvSpPr>
        <p:spPr>
          <a:xfrm>
            <a:off x="564204" y="252920"/>
            <a:ext cx="11108987" cy="6147880"/>
          </a:xfrm>
        </p:spPr>
        <p:txBody>
          <a:bodyPr/>
          <a:lstStyle/>
          <a:p>
            <a:endParaRPr lang="en-IN" dirty="0"/>
          </a:p>
        </p:txBody>
      </p:sp>
      <p:pic>
        <p:nvPicPr>
          <p:cNvPr id="4" name="Picture 3">
            <a:extLst>
              <a:ext uri="{FF2B5EF4-FFF2-40B4-BE49-F238E27FC236}">
                <a16:creationId xmlns:a16="http://schemas.microsoft.com/office/drawing/2014/main" id="{901F128E-3700-479B-AAA3-671FEDB9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355" y="661004"/>
            <a:ext cx="6496259" cy="4151387"/>
          </a:xfrm>
          <a:prstGeom prst="rect">
            <a:avLst/>
          </a:prstGeom>
        </p:spPr>
      </p:pic>
      <p:pic>
        <p:nvPicPr>
          <p:cNvPr id="6" name="Picture 5">
            <a:extLst>
              <a:ext uri="{FF2B5EF4-FFF2-40B4-BE49-F238E27FC236}">
                <a16:creationId xmlns:a16="http://schemas.microsoft.com/office/drawing/2014/main" id="{8304B364-24A8-4892-BEDE-BCA52D5E8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356" y="4790424"/>
            <a:ext cx="6496258" cy="816171"/>
          </a:xfrm>
          <a:prstGeom prst="rect">
            <a:avLst/>
          </a:prstGeom>
        </p:spPr>
      </p:pic>
    </p:spTree>
    <p:extLst>
      <p:ext uri="{BB962C8B-B14F-4D97-AF65-F5344CB8AC3E}">
        <p14:creationId xmlns:p14="http://schemas.microsoft.com/office/powerpoint/2010/main" val="3295366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CB00F-18DA-483B-8506-0776ADD57CCD}"/>
              </a:ext>
            </a:extLst>
          </p:cNvPr>
          <p:cNvSpPr>
            <a:spLocks noGrp="1"/>
          </p:cNvSpPr>
          <p:nvPr>
            <p:ph idx="1"/>
          </p:nvPr>
        </p:nvSpPr>
        <p:spPr>
          <a:xfrm>
            <a:off x="505838" y="214009"/>
            <a:ext cx="11108988" cy="6507803"/>
          </a:xfrm>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XGB Regressor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92.48%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This model was then tested using a scaled Test Dataset comprising of 7207 entries.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069B49B-A097-4DBD-95FF-21068C7D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25" y="2257222"/>
            <a:ext cx="6836031" cy="2771978"/>
          </a:xfrm>
          <a:prstGeom prst="rect">
            <a:avLst/>
          </a:prstGeom>
        </p:spPr>
      </p:pic>
    </p:spTree>
    <p:extLst>
      <p:ext uri="{BB962C8B-B14F-4D97-AF65-F5344CB8AC3E}">
        <p14:creationId xmlns:p14="http://schemas.microsoft.com/office/powerpoint/2010/main" val="3564519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0E9D-0FD4-448D-BB95-9D754357B0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F279C-C6BA-4A73-8D55-9DDABB284EDE}"/>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rPr>
              <a:t>In summary, Based on the visualizations of the feature-column relationships, it is determined that, Features like Type, Seating Capacity have the strongest positive correlation with Price while Car </a:t>
            </a:r>
            <a:r>
              <a:rPr lang="en-IN" sz="1800" dirty="0" err="1">
                <a:solidFill>
                  <a:schemeClr val="tx1"/>
                </a:solidFill>
                <a:effectLst/>
                <a:latin typeface="Arial" panose="020B0604020202020204" pitchFamily="34" charset="0"/>
                <a:ea typeface="Calibri" panose="020F0502020204030204" pitchFamily="34" charset="0"/>
              </a:rPr>
              <a:t>Age,Total</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Kilometers</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Driven,Owner</a:t>
            </a:r>
            <a:r>
              <a:rPr lang="en-IN" sz="1800" dirty="0">
                <a:solidFill>
                  <a:schemeClr val="tx1"/>
                </a:solidFill>
                <a:effectLst/>
                <a:latin typeface="Arial" panose="020B0604020202020204" pitchFamily="34" charset="0"/>
                <a:ea typeface="Calibri" panose="020F0502020204030204" pitchFamily="34" charset="0"/>
              </a:rPr>
              <a:t> and Fuel Type have the strongest negative correlation with Price. and are some of the most important features to predict the label values. XGB Regressor Performed the best out of all the models that were tested. It also worked well with the outlier handling.</a:t>
            </a:r>
            <a:endParaRPr lang="en-IN" dirty="0">
              <a:solidFill>
                <a:schemeClr val="tx1"/>
              </a:solidFill>
            </a:endParaRPr>
          </a:p>
        </p:txBody>
      </p:sp>
    </p:spTree>
    <p:extLst>
      <p:ext uri="{BB962C8B-B14F-4D97-AF65-F5344CB8AC3E}">
        <p14:creationId xmlns:p14="http://schemas.microsoft.com/office/powerpoint/2010/main" val="207121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72EC-C847-4277-93D2-AD3442D0F9AC}"/>
              </a:ext>
            </a:extLst>
          </p:cNvPr>
          <p:cNvSpPr>
            <a:spLocks noGrp="1"/>
          </p:cNvSpPr>
          <p:nvPr>
            <p:ph type="title"/>
          </p:nvPr>
        </p:nvSpPr>
        <p:spPr>
          <a:xfrm>
            <a:off x="917498" y="223736"/>
            <a:ext cx="10353762" cy="1257300"/>
          </a:xfrm>
        </p:spPr>
        <p:txBody>
          <a:bodyPr>
            <a:normAutofit/>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B886D-2835-4382-BA59-A55B1E5FC230}"/>
              </a:ext>
            </a:extLst>
          </p:cNvPr>
          <p:cNvSpPr>
            <a:spLocks noGrp="1"/>
          </p:cNvSpPr>
          <p:nvPr>
            <p:ph idx="1"/>
          </p:nvPr>
        </p:nvSpPr>
        <p:spPr>
          <a:xfrm>
            <a:off x="700392" y="1245140"/>
            <a:ext cx="10787974" cy="5389124"/>
          </a:xfrm>
        </p:spPr>
        <p:txBody>
          <a:bodyPr>
            <a:normAutofit/>
          </a:bodyPr>
          <a:lstStyle/>
          <a:p>
            <a:pPr marL="36900" indent="0">
              <a:lnSpc>
                <a:spcPct val="107000"/>
              </a:lnSpc>
              <a:spcAft>
                <a:spcPts val="800"/>
              </a:spcAft>
              <a:buNone/>
            </a:pPr>
            <a:r>
              <a:rPr lang="en-IN" sz="2000" u="sng" dirty="0">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u="sng" dirty="0">
                <a:effectLst/>
                <a:latin typeface="Arial" panose="020B0604020202020204" pitchFamily="34" charset="0"/>
                <a:ea typeface="Calibri" panose="020F0502020204030204" pitchFamily="34" charset="0"/>
                <a:cs typeface="Times New Roman" panose="02020603050405020304" pitchFamily="18" charset="0"/>
              </a:rPr>
              <a:t>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Based on the in-depth analysis of the Housing Project, The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Exploratory analysis of the datasets, and the analysis of the Outputs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of the models the following observations are made: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Car attributes like </a:t>
            </a:r>
            <a:r>
              <a:rPr lang="en-IN" sz="1600" dirty="0" err="1">
                <a:effectLst/>
                <a:latin typeface="Arial" panose="020B0604020202020204" pitchFamily="34" charset="0"/>
                <a:ea typeface="Calibri" panose="020F0502020204030204" pitchFamily="34" charset="0"/>
                <a:cs typeface="Arial" panose="020B0604020202020204" pitchFamily="34" charset="0"/>
              </a:rPr>
              <a:t>Type,Car</a:t>
            </a:r>
            <a:r>
              <a:rPr lang="en-IN" sz="1600" dirty="0">
                <a:effectLst/>
                <a:latin typeface="Arial" panose="020B0604020202020204" pitchFamily="34" charset="0"/>
                <a:ea typeface="Calibri" panose="020F0502020204030204" pitchFamily="34" charset="0"/>
                <a:cs typeface="Arial" panose="020B0604020202020204" pitchFamily="34" charset="0"/>
              </a:rPr>
              <a:t> Age, Seating </a:t>
            </a:r>
            <a:r>
              <a:rPr lang="en-IN" sz="1600" dirty="0" err="1">
                <a:effectLst/>
                <a:latin typeface="Arial" panose="020B0604020202020204" pitchFamily="34" charset="0"/>
                <a:ea typeface="Calibri" panose="020F0502020204030204" pitchFamily="34" charset="0"/>
                <a:cs typeface="Arial" panose="020B0604020202020204" pitchFamily="34" charset="0"/>
              </a:rPr>
              <a:t>Capacity,Total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Kilometers</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Driven,Transmission,Fuel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Type,Owner</a:t>
            </a:r>
            <a:r>
              <a:rPr lang="en-IN" sz="1600" dirty="0">
                <a:effectLst/>
                <a:latin typeface="Arial" panose="020B0604020202020204" pitchFamily="34" charset="0"/>
                <a:ea typeface="Calibri" panose="020F0502020204030204" pitchFamily="34" charset="0"/>
                <a:cs typeface="Arial" panose="020B0604020202020204" pitchFamily="34" charset="0"/>
              </a:rPr>
              <a:t> and Mileage etc play a big role in influencing the used car price.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Brand Name also has a very important role in determining the used car price.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 Various plots like </a:t>
            </a:r>
            <a:r>
              <a:rPr lang="en-IN" sz="1600" dirty="0" err="1">
                <a:effectLst/>
                <a:latin typeface="Arial" panose="020B0604020202020204" pitchFamily="34" charset="0"/>
                <a:ea typeface="Calibri" panose="020F0502020204030204" pitchFamily="34" charset="0"/>
                <a:cs typeface="Arial" panose="020B0604020202020204" pitchFamily="34" charset="0"/>
              </a:rPr>
              <a:t>Barplots,Countplots</a:t>
            </a:r>
            <a:r>
              <a:rPr lang="en-IN" sz="1600" dirty="0">
                <a:effectLst/>
                <a:latin typeface="Arial" panose="020B0604020202020204" pitchFamily="34" charset="0"/>
                <a:ea typeface="Calibri" panose="020F0502020204030204" pitchFamily="34" charset="0"/>
                <a:cs typeface="Arial" panose="020B0604020202020204" pitchFamily="34" charset="0"/>
              </a:rPr>
              <a:t> and </a:t>
            </a:r>
            <a:r>
              <a:rPr lang="en-IN" sz="1600" dirty="0" err="1">
                <a:effectLst/>
                <a:latin typeface="Arial" panose="020B0604020202020204" pitchFamily="34" charset="0"/>
                <a:ea typeface="Calibri" panose="020F0502020204030204" pitchFamily="34" charset="0"/>
                <a:cs typeface="Arial" panose="020B0604020202020204" pitchFamily="34" charset="0"/>
              </a:rPr>
              <a:t>Lineplots</a:t>
            </a:r>
            <a:r>
              <a:rPr lang="en-IN" sz="1600" dirty="0">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Car features and attributes for estimating Sale Prices.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Due to the Training dataset being very small, the outliers had to be retained for proper training of the models.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Therefore, XGB  Regressor, which uses the power of parallel </a:t>
            </a:r>
            <a:r>
              <a:rPr lang="en-IN" sz="1600" dirty="0" err="1">
                <a:effectLst/>
                <a:latin typeface="Arial" panose="020B0604020202020204" pitchFamily="34" charset="0"/>
                <a:ea typeface="Calibri" panose="020F0502020204030204" pitchFamily="34" charset="0"/>
                <a:cs typeface="Arial" panose="020B0604020202020204" pitchFamily="34" charset="0"/>
              </a:rPr>
              <a:t>processing,supports</a:t>
            </a:r>
            <a:r>
              <a:rPr lang="en-IN" sz="1600" dirty="0">
                <a:effectLst/>
                <a:latin typeface="Arial" panose="020B0604020202020204" pitchFamily="34" charset="0"/>
                <a:ea typeface="Calibri" panose="020F0502020204030204" pitchFamily="34" charset="0"/>
                <a:cs typeface="Arial" panose="020B0604020202020204" pitchFamily="34" charset="0"/>
              </a:rPr>
              <a:t> regularization, and works well in small to medium dataset performed well despite having to work on small dataset.</a:t>
            </a:r>
          </a:p>
          <a:p>
            <a:endParaRPr lang="en-IN" dirty="0"/>
          </a:p>
        </p:txBody>
      </p:sp>
    </p:spTree>
    <p:extLst>
      <p:ext uri="{BB962C8B-B14F-4D97-AF65-F5344CB8AC3E}">
        <p14:creationId xmlns:p14="http://schemas.microsoft.com/office/powerpoint/2010/main" val="50604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893-C002-4348-BE7D-1A2B24BB2E5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AC50139F-4C22-4067-8F75-FBF2E8878BE9}"/>
              </a:ext>
            </a:extLst>
          </p:cNvPr>
          <p:cNvSpPr>
            <a:spLocks noGrp="1"/>
          </p:cNvSpPr>
          <p:nvPr>
            <p:ph idx="1"/>
          </p:nvPr>
        </p:nvSpPr>
        <p:spPr/>
        <p:txBody>
          <a:bodyPr>
            <a:normAutofit fontScale="92500"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Regression analysis techniques were used to build predictive models to understand the relationships that exist between used car price and features and attributes of the car. The Regression analysis models were used to predict the car price value for changes in car attributes. Regression modelling techniques were used in this Problem since Car Price data distribution is continuous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forecast car price, predictive models such as ridge regression Model, Random Forest Regression model, Decision tree Regression Model, Support Vector Machine Regression model, Extreme Gradient Boost Regression and K Nearest Neighbours model were used to describe how the values of Car Price depended on the independent variables of various Car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03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CD8A-9255-4638-AB16-78A97E2DF1D3}"/>
              </a:ext>
            </a:extLst>
          </p:cNvPr>
          <p:cNvSpPr>
            <a:spLocks noGrp="1"/>
          </p:cNvSpPr>
          <p:nvPr>
            <p:ph type="title"/>
          </p:nvPr>
        </p:nvSpPr>
        <p:spPr/>
        <p:txBody>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4F5D6759-CDE5-4954-9CE9-D3F872595EDC}"/>
              </a:ext>
            </a:extLst>
          </p:cNvPr>
          <p:cNvSpPr>
            <a:spLocks noGrp="1"/>
          </p:cNvSpPr>
          <p:nvPr>
            <p:ph idx="1"/>
          </p:nvPr>
        </p:nvSpPr>
        <p:spPr>
          <a:xfrm>
            <a:off x="913794" y="2076450"/>
            <a:ext cx="10642665" cy="4645363"/>
          </a:xfrm>
        </p:spPr>
        <p:txBody>
          <a:bodyPr>
            <a:normAutofit/>
          </a:bodyPr>
          <a:lstStyle/>
          <a:p>
            <a:pPr marL="36900" indent="0">
              <a:lnSpc>
                <a:spcPct val="107000"/>
              </a:lnSpc>
              <a:spcAft>
                <a:spcPts val="800"/>
              </a:spcAft>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plenty of anomalous data from the huge dataset that was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outliers and the relationships between target and feature columns as well as analysing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posed a challenge in building highly accurate models. The presence of anomalous entries in the numbers heavily distorted the data distributions and may have had some impact on model learning. Availability of more features would help build better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51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97E-493F-4B4D-978D-9068E87173F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DA9F250-8A85-4C99-AF40-FDD7FB1119D5}"/>
              </a:ext>
            </a:extLst>
          </p:cNvPr>
          <p:cNvSpPr>
            <a:spLocks noGrp="1"/>
          </p:cNvSpPr>
          <p:nvPr>
            <p:ph idx="1"/>
          </p:nvPr>
        </p:nvSpPr>
        <p:spPr/>
        <p:txBody>
          <a:bodyPr/>
          <a:lstStyle/>
          <a:p>
            <a:pPr marL="36900" indent="0">
              <a:lnSpc>
                <a:spcPct val="107000"/>
              </a:lnSpc>
              <a:spcAft>
                <a:spcPts val="800"/>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Data for various Car attributes and Price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https://droom.in/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Feature and Label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55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B257D-2EDB-46F6-B604-D203846F4D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436" y="1682283"/>
            <a:ext cx="8111172" cy="3493433"/>
          </a:xfrm>
          <a:prstGeom prst="rect">
            <a:avLst/>
          </a:prstGeom>
        </p:spPr>
      </p:pic>
    </p:spTree>
    <p:extLst>
      <p:ext uri="{BB962C8B-B14F-4D97-AF65-F5344CB8AC3E}">
        <p14:creationId xmlns:p14="http://schemas.microsoft.com/office/powerpoint/2010/main" val="333368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A92D-F187-4D97-B8EF-130FFB421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0643F-3644-40EE-A6D0-511D35E6117D}"/>
              </a:ext>
            </a:extLst>
          </p:cNvPr>
          <p:cNvSpPr>
            <a:spLocks noGrp="1"/>
          </p:cNvSpPr>
          <p:nvPr>
            <p:ph idx="1"/>
          </p:nvPr>
        </p:nvSpPr>
        <p:spPr>
          <a:xfrm>
            <a:off x="913794" y="2076450"/>
            <a:ext cx="10544197" cy="4171950"/>
          </a:xfrm>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Dataset Description </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	The Independent Feature columns are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Brand Name: Name of the Car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Model Name: Name of the specific Car Model of a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Year: Year of Manufacture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Type: Car Model Type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Total Kilometers Driven: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Kilometers,for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the car has been so far driven.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 Type of fuel used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Owner: The ordinal number of previous owner</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1186866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118</TotalTime>
  <Words>3135</Words>
  <Application>Microsoft Office PowerPoint</Application>
  <PresentationFormat>Widescreen</PresentationFormat>
  <Paragraphs>207</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Gill Sans MT</vt:lpstr>
      <vt:lpstr>Symbol</vt:lpstr>
      <vt:lpstr>Wingdings</vt:lpstr>
      <vt:lpstr>Gallery</vt:lpstr>
      <vt:lpstr>Used Car Price Prediction</vt:lpstr>
      <vt:lpstr>ACKNOWLEDGMENT</vt:lpstr>
      <vt:lpstr> INTRODUCTION</vt:lpstr>
      <vt:lpstr> INTRODUCTION</vt:lpstr>
      <vt:lpstr> INTRODUCTION</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Regression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SIDXTER N</dc:creator>
  <cp:lastModifiedBy>Maheshkumar</cp:lastModifiedBy>
  <cp:revision>2</cp:revision>
  <dcterms:created xsi:type="dcterms:W3CDTF">2021-11-11T14:35:42Z</dcterms:created>
  <dcterms:modified xsi:type="dcterms:W3CDTF">2022-11-18T15:24:40Z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