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82" d="100"/>
          <a:sy n="82"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34912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76103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82167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4997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5832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69064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0EC7E53-70E8-4F38-A0FF-FFEEF915A57C}" type="datetimeFigureOut">
              <a:rPr lang="en-IN" smtClean="0"/>
              <a:t>13-10-2022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76317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0EC7E53-70E8-4F38-A0FF-FFEEF915A57C}" type="datetimeFigureOut">
              <a:rPr lang="en-IN" smtClean="0"/>
              <a:t>13-10-2022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53842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0EC7E53-70E8-4F38-A0FF-FFEEF915A57C}" type="datetimeFigureOut">
              <a:rPr lang="en-IN" smtClean="0"/>
              <a:t>13-10-2022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1603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EC7E53-70E8-4F38-A0FF-FFEEF915A57C}"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74083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0EC7E53-70E8-4F38-A0FF-FFEEF915A57C}" type="datetimeFigureOut">
              <a:rPr lang="en-IN" smtClean="0"/>
              <a:t>13-10-2022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60438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0EC7E53-70E8-4F38-A0FF-FFEEF915A57C}" type="datetimeFigureOut">
              <a:rPr lang="en-IN" smtClean="0"/>
              <a:t>13-10-2022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8587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0EC7E53-70E8-4F38-A0FF-FFEEF915A57C}" type="datetimeFigureOut">
              <a:rPr lang="en-IN" smtClean="0"/>
              <a:t>13-10-2022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944567427"/>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806246" y="970384"/>
            <a:ext cx="8188464" cy="3080450"/>
          </a:xfrm>
        </p:spPr>
        <p:txBody>
          <a:bodyPr>
            <a:normAutofit fontScale="90000"/>
          </a:bodyP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E-retail</a:t>
            </a:r>
            <a:r>
              <a:rPr lang="en-US" dirty="0">
                <a:solidFill>
                  <a:schemeClr val="tx1"/>
                </a:solidFill>
              </a:rPr>
              <a:t> factors for customer activation and retention: </a:t>
            </a:r>
            <a:br>
              <a:rPr lang="en-US" dirty="0">
                <a:solidFill>
                  <a:schemeClr val="tx1"/>
                </a:solidFill>
              </a:rPr>
            </a:br>
            <a:r>
              <a:rPr lang="en-US" dirty="0">
                <a:solidFill>
                  <a:schemeClr val="tx1"/>
                </a:solidFill>
              </a:rPr>
              <a:t>A case study from Indian e-commerce customers </a:t>
            </a:r>
            <a:endParaRPr lang="en-IN" dirty="0">
              <a:solidFill>
                <a:schemeClr val="tx1"/>
              </a:solidFill>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p:txBody>
          <a:bodyPr/>
          <a:lstStyle/>
          <a:p>
            <a:pPr algn="l"/>
            <a:r>
              <a:rPr lang="en-IN" dirty="0">
                <a:solidFill>
                  <a:schemeClr val="tx1"/>
                </a:solidFill>
              </a:rPr>
              <a:t>Author: </a:t>
            </a:r>
            <a:r>
              <a:rPr lang="en-IN" dirty="0">
                <a:solidFill>
                  <a:schemeClr val="tx1"/>
                </a:solidFill>
                <a:latin typeface="Tahoma" panose="020B0604030504040204" pitchFamily="34" charset="0"/>
                <a:ea typeface="Tahoma" panose="020B0604030504040204" pitchFamily="34" charset="0"/>
                <a:cs typeface="Tahoma" panose="020B0604030504040204" pitchFamily="34" charset="0"/>
              </a:rPr>
              <a:t>Maheshkumar</a:t>
            </a:r>
          </a:p>
        </p:txBody>
      </p:sp>
    </p:spTree>
    <p:extLst>
      <p:ext uri="{BB962C8B-B14F-4D97-AF65-F5344CB8AC3E}">
        <p14:creationId xmlns:p14="http://schemas.microsoft.com/office/powerpoint/2010/main" val="12478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3750905" y="4114800"/>
            <a:ext cx="7968343" cy="1879600"/>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It is observed that Amazon is the most popular E commerce website followed by Flipkart.</a:t>
            </a:r>
            <a:endParaRPr lang="en-US" b="0" dirty="0">
              <a:effectLst/>
            </a:endParaRPr>
          </a:p>
          <a:p>
            <a:br>
              <a:rPr lang="en-US" dirty="0"/>
            </a:br>
            <a:endParaRPr lang="en-IN" dirty="0"/>
          </a:p>
        </p:txBody>
      </p:sp>
      <p:pic>
        <p:nvPicPr>
          <p:cNvPr id="7" name="Picture 6">
            <a:extLst>
              <a:ext uri="{FF2B5EF4-FFF2-40B4-BE49-F238E27FC236}">
                <a16:creationId xmlns:a16="http://schemas.microsoft.com/office/drawing/2014/main" id="{123E83E0-C5B8-4B26-9460-8734AA21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2" y="564199"/>
            <a:ext cx="8266923" cy="3194788"/>
          </a:xfrm>
          <a:prstGeom prst="rect">
            <a:avLst/>
          </a:prstGeom>
        </p:spPr>
      </p:pic>
    </p:spTree>
    <p:extLst>
      <p:ext uri="{BB962C8B-B14F-4D97-AF65-F5344CB8AC3E}">
        <p14:creationId xmlns:p14="http://schemas.microsoft.com/office/powerpoint/2010/main" val="27389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a:xfrm>
            <a:off x="3869268" y="737118"/>
            <a:ext cx="7315200" cy="2286131"/>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3424428"/>
            <a:ext cx="3416058" cy="2286131"/>
          </a:xfrm>
          <a:prstGeom prst="rect">
            <a:avLst/>
          </a:prstGeom>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144" y="3428638"/>
            <a:ext cx="2272993" cy="1911679"/>
          </a:xfrm>
          <a:prstGeom prst="rect">
            <a:avLst/>
          </a:prstGeom>
        </p:spPr>
      </p:pic>
    </p:spTree>
    <p:extLst>
      <p:ext uri="{BB962C8B-B14F-4D97-AF65-F5344CB8AC3E}">
        <p14:creationId xmlns:p14="http://schemas.microsoft.com/office/powerpoint/2010/main" val="232354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A1B77B5F-A3DE-4D6F-B5DB-CCC3D08F4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089" y="810727"/>
            <a:ext cx="6426469" cy="1943510"/>
          </a:xfrm>
        </p:spPr>
      </p:pic>
      <p:pic>
        <p:nvPicPr>
          <p:cNvPr id="7" name="Picture 6">
            <a:extLst>
              <a:ext uri="{FF2B5EF4-FFF2-40B4-BE49-F238E27FC236}">
                <a16:creationId xmlns:a16="http://schemas.microsoft.com/office/drawing/2014/main" id="{7868AEC3-B752-4681-A622-648C24895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550" y="3795540"/>
            <a:ext cx="6325008" cy="1929480"/>
          </a:xfrm>
          <a:prstGeom prst="rect">
            <a:avLst/>
          </a:prstGeom>
        </p:spPr>
      </p:pic>
    </p:spTree>
    <p:extLst>
      <p:ext uri="{BB962C8B-B14F-4D97-AF65-F5344CB8AC3E}">
        <p14:creationId xmlns:p14="http://schemas.microsoft.com/office/powerpoint/2010/main" val="37849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4540" y="2196156"/>
            <a:ext cx="4274884" cy="2632056"/>
          </a:xfrm>
        </p:spPr>
      </p:pic>
    </p:spTree>
    <p:extLst>
      <p:ext uri="{BB962C8B-B14F-4D97-AF65-F5344CB8AC3E}">
        <p14:creationId xmlns:p14="http://schemas.microsoft.com/office/powerpoint/2010/main" val="72140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of the participants hail from </a:t>
            </a:r>
            <a:r>
              <a:rPr lang="en-US" sz="1800" b="0" i="0" u="none" strike="noStrike" dirty="0" err="1">
                <a:solidFill>
                  <a:srgbClr val="000000"/>
                </a:solidFill>
                <a:effectLst/>
                <a:latin typeface="Arial" panose="020B0604020202020204" pitchFamily="34" charset="0"/>
              </a:rPr>
              <a:t>Delhi,Greater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Noida,Noida</a:t>
            </a:r>
            <a:r>
              <a:rPr lang="en-US" sz="1800" b="0" i="0" u="none" strike="noStrike" dirty="0">
                <a:solidFill>
                  <a:srgbClr val="000000"/>
                </a:solidFill>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Of those who hailed from Delhi and Noida, the majority were Male. While of those who hailed from Greater </a:t>
            </a:r>
            <a:r>
              <a:rPr lang="en-US" sz="1800" b="0" i="0" u="none" strike="noStrike" dirty="0" err="1">
                <a:solidFill>
                  <a:srgbClr val="000000"/>
                </a:solidFill>
                <a:effectLst/>
                <a:latin typeface="Arial" panose="020B0604020202020204" pitchFamily="34" charset="0"/>
              </a:rPr>
              <a:t>Noida,Bangalore</a:t>
            </a:r>
            <a:r>
              <a:rPr lang="en-US" sz="1800" b="0" i="0" u="none" strike="noStrike" dirty="0">
                <a:solidFill>
                  <a:srgbClr val="000000"/>
                </a:solidFill>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age distribution of the majority of the participants lies in the range of 21-40 </a:t>
            </a:r>
            <a:r>
              <a:rPr lang="en-US" sz="1800" b="0" i="0" u="none" strike="noStrike" dirty="0" err="1">
                <a:solidFill>
                  <a:srgbClr val="000000"/>
                </a:solidFill>
                <a:effectLst/>
                <a:latin typeface="Arial" panose="020B0604020202020204" pitchFamily="34" charset="0"/>
              </a:rPr>
              <a:t>years,with</a:t>
            </a:r>
            <a:r>
              <a:rPr lang="en-US" sz="1800" b="0" i="0" u="none" strike="noStrike" dirty="0">
                <a:solidFill>
                  <a:srgbClr val="000000"/>
                </a:solidFill>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p:txBody>
          <a:bodyPr>
            <a:normAutofit/>
          </a:bodyPr>
          <a:lstStyle/>
          <a:p>
            <a:r>
              <a:rPr lang="en-US" b="1" dirty="0">
                <a:solidFill>
                  <a:schemeClr val="tx1"/>
                </a:solidFill>
              </a:rPr>
              <a:t>Consumer online shopping activities and preferences</a:t>
            </a:r>
            <a:endParaRPr lang="en-IN" b="1" dirty="0">
              <a:solidFill>
                <a:schemeClr val="tx1"/>
              </a:solidFill>
            </a:endParaRPr>
          </a:p>
        </p:txBody>
      </p:sp>
      <p:pic>
        <p:nvPicPr>
          <p:cNvPr id="19" name="Content Placeholder 18">
            <a:extLst>
              <a:ext uri="{FF2B5EF4-FFF2-40B4-BE49-F238E27FC236}">
                <a16:creationId xmlns:a16="http://schemas.microsoft.com/office/drawing/2014/main" id="{B572902F-8E0D-4D08-A6EE-B96BCD94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9073" y="1108936"/>
            <a:ext cx="2397810" cy="1616058"/>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694" y="1076385"/>
            <a:ext cx="5360584" cy="166204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416" y="3189252"/>
            <a:ext cx="2128467" cy="140583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302" y="3129126"/>
            <a:ext cx="2207299" cy="1464963"/>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3993" y="3063552"/>
            <a:ext cx="2253285" cy="1484672"/>
          </a:xfrm>
          <a:prstGeom prst="rect">
            <a:avLst/>
          </a:prstGeom>
        </p:spPr>
      </p:pic>
      <p:pic>
        <p:nvPicPr>
          <p:cNvPr id="29" name="Picture 28">
            <a:extLst>
              <a:ext uri="{FF2B5EF4-FFF2-40B4-BE49-F238E27FC236}">
                <a16:creationId xmlns:a16="http://schemas.microsoft.com/office/drawing/2014/main" id="{D38D0E09-04B6-477F-AFB3-1748C993B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0433" y="4759585"/>
            <a:ext cx="4835036" cy="1471533"/>
          </a:xfrm>
          <a:prstGeom prst="rect">
            <a:avLst/>
          </a:prstGeom>
        </p:spPr>
      </p:pic>
    </p:spTree>
    <p:extLst>
      <p:ext uri="{BB962C8B-B14F-4D97-AF65-F5344CB8AC3E}">
        <p14:creationId xmlns:p14="http://schemas.microsoft.com/office/powerpoint/2010/main" val="16511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normAutofit/>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Various factors/reasons which contributed to consumers’  hesitation to complete a purchase online were </a:t>
            </a:r>
            <a:r>
              <a:rPr lang="en-US" sz="1800" b="0" i="0" u="none" strike="noStrike" dirty="0" err="1">
                <a:solidFill>
                  <a:srgbClr val="000000"/>
                </a:solidFill>
                <a:effectLst/>
                <a:latin typeface="Arial" panose="020B0604020202020204" pitchFamily="34" charset="0"/>
              </a:rPr>
              <a:t>analysed</a:t>
            </a:r>
            <a:r>
              <a:rPr lang="en-US" sz="1800" b="0" i="0" u="none" strike="noStrike" dirty="0">
                <a:solidFill>
                  <a:srgbClr val="000000"/>
                </a:solidFill>
                <a:effectLst/>
                <a:latin typeface="Arial" panose="020B0604020202020204" pitchFamily="34" charset="0"/>
              </a:rPr>
              <a:t> from the data provided under the columns of the </a:t>
            </a:r>
            <a:r>
              <a:rPr lang="en-US" sz="1800" b="0" i="0" u="none" strike="noStrike" dirty="0" err="1">
                <a:solidFill>
                  <a:srgbClr val="000000"/>
                </a:solidFill>
                <a:effectLst/>
                <a:latin typeface="Arial" panose="020B0604020202020204" pitchFamily="34" charset="0"/>
              </a:rPr>
              <a:t>dataframe</a:t>
            </a:r>
            <a:r>
              <a:rPr lang="en-US" sz="1800" b="0" i="0" u="none" strike="noStrike" dirty="0">
                <a:solidFill>
                  <a:srgbClr val="000000"/>
                </a:solidFill>
                <a:effectLst/>
                <a:latin typeface="Arial" panose="020B0604020202020204" pitchFamily="34" charset="0"/>
              </a:rPr>
              <a:t>.</a:t>
            </a:r>
          </a:p>
          <a:p>
            <a:endParaRPr lang="en-US" sz="1800" b="0" i="0" u="none" strike="noStrike" dirty="0">
              <a:solidFill>
                <a:srgbClr val="000000"/>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FCEDDE8-BF66-4DAB-A361-5E9BAB6F3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047" y="3923259"/>
            <a:ext cx="4135863" cy="1801761"/>
          </a:xfrm>
          <a:prstGeom prst="rect">
            <a:avLst/>
          </a:prstGeom>
        </p:spPr>
      </p:pic>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32" y="3980801"/>
            <a:ext cx="3770102" cy="1623184"/>
          </a:xfrm>
          <a:prstGeom prst="rect">
            <a:avLst/>
          </a:prstGeom>
        </p:spPr>
      </p:pic>
    </p:spTree>
    <p:extLst>
      <p:ext uri="{BB962C8B-B14F-4D97-AF65-F5344CB8AC3E}">
        <p14:creationId xmlns:p14="http://schemas.microsoft.com/office/powerpoint/2010/main" val="238484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Interface of the website must be user friendly</a:t>
            </a:r>
          </a:p>
          <a:p>
            <a:endParaRPr lang="en-IN" dirty="0"/>
          </a:p>
        </p:txBody>
      </p:sp>
    </p:spTree>
    <p:extLst>
      <p:ext uri="{BB962C8B-B14F-4D97-AF65-F5344CB8AC3E}">
        <p14:creationId xmlns:p14="http://schemas.microsoft.com/office/powerpoint/2010/main" val="15593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p:txBody>
          <a:bodyPr>
            <a:normAutofit/>
          </a:bodyPr>
          <a:lstStyle/>
          <a:p>
            <a:r>
              <a:rPr lang="en-IN" sz="3200" b="1"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079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lstStyle/>
          <a:p>
            <a:r>
              <a:rPr lang="en-US" sz="1800" b="0" i="0" u="none" strike="noStrike" dirty="0">
                <a:solidFill>
                  <a:srgbClr val="000000"/>
                </a:solidFill>
                <a:effectLst/>
                <a:latin typeface="Open Sans"/>
              </a:rPr>
              <a:t>Analyzing the Preferences and opinions of the participants regarding the e-commerce websites</a:t>
            </a:r>
            <a:r>
              <a:rPr lang="en-US" sz="1800" b="0" i="0" u="none" strike="noStrike" dirty="0">
                <a:solidFill>
                  <a:srgbClr val="000000"/>
                </a:solidFill>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Paytm.com have the fastest loading speed while Flipkart is regarded by very few as being quick to load</a:t>
            </a:r>
          </a:p>
          <a:p>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173" y="838004"/>
            <a:ext cx="5555225" cy="5525473"/>
          </a:xfrm>
        </p:spPr>
      </p:pic>
    </p:spTree>
    <p:extLst>
      <p:ext uri="{BB962C8B-B14F-4D97-AF65-F5344CB8AC3E}">
        <p14:creationId xmlns:p14="http://schemas.microsoft.com/office/powerpoint/2010/main" val="59110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2177" y="1216938"/>
            <a:ext cx="6188321" cy="4414598"/>
          </a:xfrm>
        </p:spPr>
      </p:pic>
    </p:spTree>
    <p:extLst>
      <p:ext uri="{BB962C8B-B14F-4D97-AF65-F5344CB8AC3E}">
        <p14:creationId xmlns:p14="http://schemas.microsoft.com/office/powerpoint/2010/main" val="3649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p:txBody>
          <a:bodyPr/>
          <a:lstStyle/>
          <a:p>
            <a:r>
              <a:rPr lang="en-IN" b="1" dirty="0">
                <a:solidFill>
                  <a:schemeClr val="tx1"/>
                </a:solidFill>
              </a:rPr>
              <a:t>Executive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p:txBody>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549" y="2369858"/>
            <a:ext cx="5833577" cy="2108759"/>
          </a:xfrm>
        </p:spPr>
      </p:pic>
    </p:spTree>
    <p:extLst>
      <p:ext uri="{BB962C8B-B14F-4D97-AF65-F5344CB8AC3E}">
        <p14:creationId xmlns:p14="http://schemas.microsoft.com/office/powerpoint/2010/main" val="394121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699" y="671166"/>
            <a:ext cx="6204154" cy="5300426"/>
          </a:xfrm>
        </p:spPr>
      </p:pic>
    </p:spTree>
    <p:extLst>
      <p:ext uri="{BB962C8B-B14F-4D97-AF65-F5344CB8AC3E}">
        <p14:creationId xmlns:p14="http://schemas.microsoft.com/office/powerpoint/2010/main" val="107835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longest delivery Periods when they purchase on Amazon.in, followed by flipkart.com and </a:t>
            </a:r>
            <a:r>
              <a:rPr lang="en-US" sz="1800" b="0" i="0" u="none" strike="noStrike" dirty="0" err="1">
                <a:solidFill>
                  <a:srgbClr val="000000"/>
                </a:solidFill>
                <a:effectLst/>
                <a:latin typeface="Arial" panose="020B0604020202020204" pitchFamily="34" charset="0"/>
              </a:rPr>
              <a:t>paytm</a:t>
            </a:r>
            <a:r>
              <a:rPr lang="en-US" sz="1800" b="0" i="0" u="none" strike="noStrike" dirty="0">
                <a:solidFill>
                  <a:srgbClr val="000000"/>
                </a:solidFill>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p:txBody>
          <a:bodyPr>
            <a:normAutofit/>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9574" y="654446"/>
            <a:ext cx="4498798" cy="3881437"/>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01" y="4795974"/>
            <a:ext cx="4468271" cy="929046"/>
          </a:xfrm>
          <a:prstGeom prst="rect">
            <a:avLst/>
          </a:prstGeom>
        </p:spPr>
      </p:pic>
    </p:spTree>
    <p:extLst>
      <p:ext uri="{BB962C8B-B14F-4D97-AF65-F5344CB8AC3E}">
        <p14:creationId xmlns:p14="http://schemas.microsoft.com/office/powerpoint/2010/main" val="188455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404" y="726751"/>
            <a:ext cx="5174166" cy="4519561"/>
          </a:xfrm>
          <a:prstGeom prst="rect">
            <a:avLst/>
          </a:prstGeom>
        </p:spPr>
      </p:pic>
    </p:spTree>
    <p:extLst>
      <p:ext uri="{BB962C8B-B14F-4D97-AF65-F5344CB8AC3E}">
        <p14:creationId xmlns:p14="http://schemas.microsoft.com/office/powerpoint/2010/main" val="65377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a:t>
            </a:r>
            <a:r>
              <a:rPr lang="en-US" sz="1800" b="0" i="0" u="none" strike="noStrike" dirty="0" err="1">
                <a:solidFill>
                  <a:srgbClr val="000000"/>
                </a:solidFill>
                <a:effectLst/>
                <a:latin typeface="Arial" panose="020B0604020202020204" pitchFamily="34" charset="0"/>
              </a:rPr>
              <a:t>Myntra.com,paytm.com</a:t>
            </a:r>
            <a:r>
              <a:rPr lang="en-US" sz="1800" b="0" i="0" u="none" strike="noStrike" dirty="0">
                <a:solidFill>
                  <a:srgbClr val="000000"/>
                </a:solidFill>
                <a:effectLst/>
                <a:latin typeface="Arial" panose="020B0604020202020204" pitchFamily="34" charset="0"/>
              </a:rPr>
              <a:t>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br>
              <a:rPr lang="en-US" dirty="0"/>
            </a:br>
            <a:endParaRPr lang="en-IN" dirty="0"/>
          </a:p>
        </p:txBody>
      </p:sp>
    </p:spTree>
    <p:extLst>
      <p:ext uri="{BB962C8B-B14F-4D97-AF65-F5344CB8AC3E}">
        <p14:creationId xmlns:p14="http://schemas.microsoft.com/office/powerpoint/2010/main" val="205183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Utilitarian values are based on rational </a:t>
            </a:r>
            <a:r>
              <a:rPr lang="en-US" sz="1800" b="0" i="0" u="none" strike="noStrike" dirty="0" err="1">
                <a:solidFill>
                  <a:srgbClr val="000000"/>
                </a:solidFill>
                <a:effectLst/>
                <a:latin typeface="Arial" panose="020B0604020202020204" pitchFamily="34" charset="0"/>
              </a:rPr>
              <a:t>decisions,are</a:t>
            </a:r>
            <a:r>
              <a:rPr lang="en-US" sz="1800" b="0" i="0" u="none" strike="noStrike" dirty="0">
                <a:solidFill>
                  <a:srgbClr val="000000"/>
                </a:solidFill>
                <a:effectLst/>
                <a:latin typeface="Arial" panose="020B0604020202020204" pitchFamily="34" charset="0"/>
              </a:rPr>
              <a:t> goal related and give importance to functional values of products / transactions on websites that are aimed at enhancing customer satisfaction through meaningful online transactions.</a:t>
            </a:r>
            <a:endParaRPr lang="en-US" b="0" dirty="0">
              <a:effectLst/>
            </a:endParaRPr>
          </a:p>
          <a:p>
            <a:r>
              <a:rPr lang="en-US" dirty="0" err="1"/>
              <a:t>Coulmns</a:t>
            </a:r>
            <a:r>
              <a:rPr lang="en-US" dirty="0"/>
              <a:t> that represent Product information, Monetary saving and </a:t>
            </a:r>
            <a:r>
              <a:rPr lang="en-US" dirty="0" err="1"/>
              <a:t>benefits,net</a:t>
            </a:r>
            <a:r>
              <a:rPr lang="en-US" dirty="0"/>
              <a:t> </a:t>
            </a:r>
            <a:r>
              <a:rPr lang="en-US" dirty="0" err="1"/>
              <a:t>benefits,Payment</a:t>
            </a:r>
            <a:r>
              <a:rPr lang="en-US" dirty="0"/>
              <a:t> convenience, ease of browsing the website, Wide variety of products in several </a:t>
            </a:r>
            <a:r>
              <a:rPr lang="en-US" dirty="0" err="1"/>
              <a:t>categories,Return</a:t>
            </a:r>
            <a:r>
              <a:rPr lang="en-US" dirty="0"/>
              <a:t>/replacement policies, delivery time </a:t>
            </a:r>
            <a:r>
              <a:rPr lang="en-US" dirty="0" err="1"/>
              <a:t>etc</a:t>
            </a:r>
            <a:r>
              <a:rPr lang="en-US" dirty="0"/>
              <a:t> are Utilitarian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b="0" dirty="0">
              <a:effectLst/>
            </a:endParaRPr>
          </a:p>
          <a:p>
            <a:br>
              <a:rPr lang="en-US" dirty="0"/>
            </a:br>
            <a:br>
              <a:rPr lang="en-US" dirty="0"/>
            </a:br>
            <a:endParaRPr lang="en-IN" dirty="0"/>
          </a:p>
        </p:txBody>
      </p:sp>
    </p:spTree>
    <p:extLst>
      <p:ext uri="{BB962C8B-B14F-4D97-AF65-F5344CB8AC3E}">
        <p14:creationId xmlns:p14="http://schemas.microsoft.com/office/powerpoint/2010/main" val="367110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897230"/>
            <a:ext cx="7315200" cy="505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894651"/>
            <a:ext cx="7315200" cy="505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870370"/>
            <a:ext cx="7315200" cy="510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910055"/>
            <a:ext cx="7315200" cy="502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900829"/>
            <a:ext cx="7315200" cy="504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877464"/>
            <a:ext cx="7315200" cy="509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847511"/>
            <a:ext cx="7315200" cy="315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p:txBody>
          <a:bodyPr/>
          <a:lstStyle/>
          <a:p>
            <a:r>
              <a:rPr lang="en-IN" b="1" dirty="0">
                <a:solidFill>
                  <a:schemeClr val="tx1"/>
                </a:solidFill>
              </a:rPr>
              <a:t>Theoretical Background</a:t>
            </a: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7640" y="737118"/>
            <a:ext cx="7884367" cy="5191734"/>
          </a:xfrm>
          <a:prstGeom prst="rect">
            <a:avLst/>
          </a:prstGeom>
          <a:noFill/>
          <a:ln>
            <a:noFill/>
          </a:ln>
        </p:spPr>
      </p:pic>
    </p:spTree>
    <p:extLst>
      <p:ext uri="{BB962C8B-B14F-4D97-AF65-F5344CB8AC3E}">
        <p14:creationId xmlns:p14="http://schemas.microsoft.com/office/powerpoint/2010/main" val="1781959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3705006" y="3093649"/>
            <a:ext cx="7519721"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006" y="625214"/>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9019" y="718457"/>
            <a:ext cx="8173577" cy="545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E6C3-60CF-46DF-B2D7-63D83A00C3E5}"/>
              </a:ext>
            </a:extLst>
          </p:cNvPr>
          <p:cNvSpPr>
            <a:spLocks noGrp="1"/>
          </p:cNvSpPr>
          <p:nvPr>
            <p:ph type="title"/>
          </p:nvPr>
        </p:nvSpPr>
        <p:spPr/>
        <p:txBody>
          <a:bodyPr>
            <a:normAutofit/>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86707D74-EB76-467D-8E21-A9F353B2D407}"/>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Next step was to find the strength of correlation, both positive and negative between the feature columns and Target column.</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 object type columns were encoded using </a:t>
            </a:r>
            <a:r>
              <a:rPr lang="en-US" sz="1800" b="0" i="0" u="none" strike="noStrike" dirty="0" err="1">
                <a:solidFill>
                  <a:srgbClr val="000000"/>
                </a:solidFill>
                <a:effectLst/>
                <a:latin typeface="Arial" panose="020B0604020202020204" pitchFamily="34" charset="0"/>
              </a:rPr>
              <a:t>LabelEncoder</a:t>
            </a:r>
            <a:r>
              <a:rPr lang="en-US" sz="1800" b="0" i="0" u="none" strike="noStrike" dirty="0">
                <a:solidFill>
                  <a:srgbClr val="000000"/>
                </a:solidFill>
                <a:effectLst/>
                <a:latin typeface="Arial" panose="020B0604020202020204" pitchFamily="34" charset="0"/>
              </a:rPr>
              <a:t> technique and the correlations between the feature columns and label column were determined and </a:t>
            </a:r>
            <a:r>
              <a:rPr lang="en-US" sz="1800" b="0" i="0" u="none" strike="noStrike" dirty="0" err="1">
                <a:solidFill>
                  <a:srgbClr val="000000"/>
                </a:solidFill>
                <a:effectLst/>
                <a:latin typeface="Arial" panose="020B0604020202020204" pitchFamily="34" charset="0"/>
              </a:rPr>
              <a:t>visualised</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96129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4EE-4C45-4458-8C55-6D7D5F66D439}"/>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pic>
        <p:nvPicPr>
          <p:cNvPr id="11266" name="Picture 2">
            <a:extLst>
              <a:ext uri="{FF2B5EF4-FFF2-40B4-BE49-F238E27FC236}">
                <a16:creationId xmlns:a16="http://schemas.microsoft.com/office/drawing/2014/main" id="{EDA2E91E-705A-4F38-84BB-3C03E3CDD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519736"/>
            <a:ext cx="7315200" cy="380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76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9E31-67C6-4C4F-B6B8-FB46394130B4}"/>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9DCD48E0-381F-40A6-AFD2-A93F15412FA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chart above it is observed that Complete product </a:t>
            </a:r>
            <a:r>
              <a:rPr lang="en-US" sz="1800" b="0" i="0" u="none" strike="noStrike" dirty="0" err="1">
                <a:solidFill>
                  <a:srgbClr val="000000"/>
                </a:solidFill>
                <a:effectLst/>
                <a:latin typeface="Arial" panose="020B0604020202020204" pitchFamily="34" charset="0"/>
              </a:rPr>
              <a:t>information,Website</a:t>
            </a:r>
            <a:r>
              <a:rPr lang="en-US" sz="1800" b="0" i="0" u="none" strike="noStrike" dirty="0">
                <a:solidFill>
                  <a:srgbClr val="000000"/>
                </a:solidFill>
                <a:effectLst/>
                <a:latin typeface="Arial" panose="020B0604020202020204" pitchFamily="34" charset="0"/>
              </a:rPr>
              <a:t>/application </a:t>
            </a:r>
            <a:r>
              <a:rPr lang="en-US" sz="1800" b="0" i="0" u="none" strike="noStrike" dirty="0" err="1">
                <a:solidFill>
                  <a:srgbClr val="000000"/>
                </a:solidFill>
                <a:effectLst/>
                <a:latin typeface="Arial" panose="020B0604020202020204" pitchFamily="34" charset="0"/>
              </a:rPr>
              <a:t>reliability,ease</a:t>
            </a:r>
            <a:r>
              <a:rPr lang="en-US" sz="1800" b="0" i="0" u="none" strike="noStrike" dirty="0">
                <a:solidFill>
                  <a:srgbClr val="000000"/>
                </a:solidFill>
                <a:effectLst/>
                <a:latin typeface="Arial" panose="020B0604020202020204" pitchFamily="34" charset="0"/>
              </a:rPr>
              <a:t> of using website/</a:t>
            </a:r>
            <a:r>
              <a:rPr lang="en-US" sz="1800" b="0" i="0" u="none" strike="noStrike" dirty="0" err="1">
                <a:solidFill>
                  <a:srgbClr val="000000"/>
                </a:solidFill>
                <a:effectLst/>
                <a:latin typeface="Arial" panose="020B0604020202020204" pitchFamily="34" charset="0"/>
              </a:rPr>
              <a:t>application,customer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support,variety</a:t>
            </a:r>
            <a:r>
              <a:rPr lang="en-US" sz="1800" b="0" i="0" u="none" strike="noStrike" dirty="0">
                <a:solidFill>
                  <a:srgbClr val="000000"/>
                </a:solidFill>
                <a:effectLst/>
                <a:latin typeface="Arial" panose="020B0604020202020204" pitchFamily="34" charset="0"/>
              </a:rPr>
              <a:t> of payment </a:t>
            </a:r>
            <a:r>
              <a:rPr lang="en-US" sz="1800" b="0" i="0" u="none" strike="noStrike" dirty="0" err="1">
                <a:solidFill>
                  <a:srgbClr val="000000"/>
                </a:solidFill>
                <a:effectLst/>
                <a:latin typeface="Arial" panose="020B0604020202020204" pitchFamily="34" charset="0"/>
              </a:rPr>
              <a:t>options,Trustworthiness,Delivery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Period,Getting</a:t>
            </a:r>
            <a:r>
              <a:rPr lang="en-US" sz="1800" b="0" i="0" u="none" strike="noStrike" dirty="0">
                <a:solidFill>
                  <a:srgbClr val="000000"/>
                </a:solidFill>
                <a:effectLst/>
                <a:latin typeface="Arial" panose="020B0604020202020204" pitchFamily="34" charset="0"/>
              </a:rPr>
              <a:t> value for money </a:t>
            </a:r>
            <a:r>
              <a:rPr lang="en-US" sz="1800" b="0" i="0" u="none" strike="noStrike" dirty="0" err="1">
                <a:solidFill>
                  <a:srgbClr val="000000"/>
                </a:solidFill>
                <a:effectLst/>
                <a:latin typeface="Arial" panose="020B0604020202020204" pitchFamily="34" charset="0"/>
              </a:rPr>
              <a:t>spend,enjoyment</a:t>
            </a:r>
            <a:r>
              <a:rPr lang="en-US" sz="1800" b="0" i="0" u="none" strike="noStrike" dirty="0">
                <a:solidFill>
                  <a:srgbClr val="000000"/>
                </a:solidFill>
                <a:effectLst/>
                <a:latin typeface="Arial" panose="020B0604020202020204" pitchFamily="34" charset="0"/>
              </a:rPr>
              <a:t> derived from </a:t>
            </a:r>
            <a:r>
              <a:rPr lang="en-US" sz="1800" b="0" i="0" u="none" strike="noStrike" dirty="0" err="1">
                <a:solidFill>
                  <a:srgbClr val="000000"/>
                </a:solidFill>
                <a:effectLst/>
                <a:latin typeface="Arial" panose="020B0604020202020204" pitchFamily="34" charset="0"/>
              </a:rPr>
              <a:t>shopping,website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efficiency,visual</a:t>
            </a:r>
            <a:r>
              <a:rPr lang="en-US" sz="1800" b="0" i="0" u="none" strike="noStrike" dirty="0">
                <a:solidFill>
                  <a:srgbClr val="000000"/>
                </a:solidFill>
                <a:effectLst/>
                <a:latin typeface="Arial" panose="020B0604020202020204" pitchFamily="34" charset="0"/>
              </a:rPr>
              <a:t> appeal of website </a:t>
            </a:r>
            <a:r>
              <a:rPr lang="en-US" sz="1800" b="0" i="0" u="none" strike="noStrike" dirty="0" err="1">
                <a:solidFill>
                  <a:srgbClr val="000000"/>
                </a:solidFill>
                <a:effectLst/>
                <a:latin typeface="Arial" panose="020B0604020202020204" pitchFamily="34" charset="0"/>
              </a:rPr>
              <a:t>layout,Gratification</a:t>
            </a:r>
            <a:r>
              <a:rPr lang="en-US" sz="1800" b="0" i="0" u="none" strike="noStrike" dirty="0">
                <a:solidFill>
                  <a:srgbClr val="000000"/>
                </a:solidFill>
                <a:effectLst/>
                <a:latin typeface="Arial" panose="020B0604020202020204" pitchFamily="34" charset="0"/>
              </a:rPr>
              <a:t> from shopping </a:t>
            </a:r>
            <a:r>
              <a:rPr lang="en-US" sz="1800" b="0" i="0" u="none" strike="noStrike" dirty="0" err="1">
                <a:solidFill>
                  <a:srgbClr val="000000"/>
                </a:solidFill>
                <a:effectLst/>
                <a:latin typeface="Arial" panose="020B0604020202020204" pitchFamily="34" charset="0"/>
              </a:rPr>
              <a:t>online,Loyalty</a:t>
            </a:r>
            <a:r>
              <a:rPr lang="en-US" sz="1800" b="0" i="0" u="none" strike="noStrike" dirty="0">
                <a:solidFill>
                  <a:srgbClr val="000000"/>
                </a:solidFill>
                <a:effectLst/>
                <a:latin typeface="Arial" panose="020B0604020202020204" pitchFamily="34" charset="0"/>
              </a:rPr>
              <a:t> program access,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positive correlation with customer retention, speedy order </a:t>
            </a:r>
            <a:r>
              <a:rPr lang="en-US" sz="1800" b="0" i="0" u="none" strike="noStrike" dirty="0" err="1">
                <a:solidFill>
                  <a:srgbClr val="000000"/>
                </a:solidFill>
                <a:effectLst/>
                <a:latin typeface="Arial" panose="020B0604020202020204" pitchFamily="34" charset="0"/>
              </a:rPr>
              <a:t>delivery,longer</a:t>
            </a:r>
            <a:r>
              <a:rPr lang="en-US" sz="1800" b="0" i="0" u="none" strike="noStrike" dirty="0">
                <a:solidFill>
                  <a:srgbClr val="000000"/>
                </a:solidFill>
                <a:effectLst/>
                <a:latin typeface="Arial" panose="020B0604020202020204" pitchFamily="34" charset="0"/>
              </a:rPr>
              <a:t> loading time of </a:t>
            </a:r>
            <a:r>
              <a:rPr lang="en-US" sz="1800" b="0" i="0" u="none" strike="noStrike" dirty="0" err="1">
                <a:solidFill>
                  <a:srgbClr val="000000"/>
                </a:solidFill>
                <a:effectLst/>
                <a:latin typeface="Arial" panose="020B0604020202020204" pitchFamily="34" charset="0"/>
              </a:rPr>
              <a:t>website,provision</a:t>
            </a:r>
            <a:r>
              <a:rPr lang="en-US" sz="1800" b="0" i="0" u="none" strike="noStrike" dirty="0">
                <a:solidFill>
                  <a:srgbClr val="000000"/>
                </a:solidFill>
                <a:effectLst/>
                <a:latin typeface="Arial" panose="020B0604020202020204" pitchFamily="34" charset="0"/>
              </a:rPr>
              <a:t> of complete relevant information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correlation with customer retention.</a:t>
            </a:r>
            <a:endParaRPr lang="en-US" b="0" dirty="0">
              <a:effectLst/>
            </a:endParaRPr>
          </a:p>
          <a:p>
            <a:br>
              <a:rPr lang="en-US" dirty="0"/>
            </a:br>
            <a:endParaRPr lang="en-IN" dirty="0"/>
          </a:p>
        </p:txBody>
      </p:sp>
    </p:spTree>
    <p:extLst>
      <p:ext uri="{BB962C8B-B14F-4D97-AF65-F5344CB8AC3E}">
        <p14:creationId xmlns:p14="http://schemas.microsoft.com/office/powerpoint/2010/main" val="1001422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a:bodyPr>
          <a:lstStyle/>
          <a:p>
            <a:r>
              <a:rPr lang="en-US" sz="1800" b="0" i="0" u="none" strike="noStrike" dirty="0">
                <a:solidFill>
                  <a:srgbClr val="000000"/>
                </a:solidFill>
                <a:effectLst/>
                <a:latin typeface="Open Sans"/>
              </a:rPr>
              <a:t>From the above Exploratory Data Analysis, it is determined that for any website to retain </a:t>
            </a:r>
            <a:r>
              <a:rPr lang="en-US" sz="1800" b="0" i="0" u="none" strike="noStrike" dirty="0" err="1">
                <a:solidFill>
                  <a:srgbClr val="000000"/>
                </a:solidFill>
                <a:effectLst/>
                <a:latin typeface="Open Sans"/>
              </a:rPr>
              <a:t>customers,for</a:t>
            </a:r>
            <a:r>
              <a:rPr lang="en-US" sz="1800" b="0" i="0" u="none" strike="noStrike" dirty="0">
                <a:solidFill>
                  <a:srgbClr val="000000"/>
                </a:solidFill>
                <a:effectLst/>
                <a:latin typeface="Open Sans"/>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000000"/>
                </a:solidFill>
                <a:effectLst/>
                <a:latin typeface="Open Sans"/>
              </a:rPr>
              <a:t>optimised</a:t>
            </a:r>
            <a:r>
              <a:rPr lang="en-US" sz="1800" b="0" i="0" u="none" strike="noStrike" dirty="0">
                <a:solidFill>
                  <a:srgbClr val="000000"/>
                </a:solidFill>
                <a:effectLst/>
                <a:latin typeface="Open Sans"/>
              </a:rPr>
              <a:t> website processes that universally load in optimal time on all types of platforms and systems, faster delivery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85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a:t>
            </a:r>
            <a:r>
              <a:rPr lang="en-US" dirty="0" err="1"/>
              <a:t>categorised</a:t>
            </a:r>
            <a:r>
              <a:rPr lang="en-US" dirty="0"/>
              <a:t>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a:t>
            </a:r>
            <a:r>
              <a:rPr lang="en-US" dirty="0" err="1"/>
              <a:t>store,because</a:t>
            </a:r>
            <a:r>
              <a:rPr lang="en-US" dirty="0"/>
              <a:t>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a:bodyPr>
          <a:lstStyle/>
          <a:p>
            <a:pPr rtl="0">
              <a:spcBef>
                <a:spcPts val="1200"/>
              </a:spcBef>
              <a:spcAft>
                <a:spcPts val="1200"/>
              </a:spcAft>
            </a:pPr>
            <a:r>
              <a:rPr kumimoji="0" lang="en-IN" sz="3600" b="1" i="0" u="none" strike="noStrike" kern="1200" cap="none" spc="0" normalizeH="0" baseline="0" noProof="0" dirty="0">
                <a:ln>
                  <a:noFill/>
                </a:ln>
                <a:solidFill>
                  <a:prstClr val="black"/>
                </a:solidFill>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individual columns of the dataset were first </a:t>
            </a:r>
            <a:r>
              <a:rPr lang="en-US" sz="1800" b="0" i="0" u="none" strike="noStrike" dirty="0" err="1">
                <a:solidFill>
                  <a:srgbClr val="000000"/>
                </a:solidFill>
                <a:effectLst/>
                <a:latin typeface="Arial" panose="020B0604020202020204" pitchFamily="34" charset="0"/>
              </a:rPr>
              <a:t>analysed</a:t>
            </a:r>
            <a:r>
              <a:rPr lang="en-US" sz="1800" b="0" i="0" u="none" strike="noStrike" dirty="0">
                <a:solidFill>
                  <a:srgbClr val="000000"/>
                </a:solidFill>
                <a:effectLst/>
                <a:latin typeface="Arial" panose="020B0604020202020204" pitchFamily="34" charset="0"/>
              </a:rPr>
              <a:t> to study their composition and then, with reference to the diagram and the theoretical background of the case study, the relationships between various columns were understood through data visualization using </a:t>
            </a:r>
            <a:r>
              <a:rPr lang="en-US" sz="1800" b="0" i="0" u="none" strike="noStrike" dirty="0" err="1">
                <a:solidFill>
                  <a:srgbClr val="000000"/>
                </a:solidFill>
                <a:effectLst/>
                <a:latin typeface="Arial" panose="020B0604020202020204" pitchFamily="34" charset="0"/>
              </a:rPr>
              <a:t>Countplots</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54317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lstStyle/>
          <a:p>
            <a:r>
              <a:rPr lang="en-US" sz="1800" b="1" i="0" u="none" strike="noStrike" dirty="0">
                <a:solidFill>
                  <a:srgbClr val="000000"/>
                </a:solidFill>
                <a:effectLst/>
                <a:latin typeface="Arial" panose="020B0604020202020204" pitchFamily="34" charset="0"/>
              </a:rPr>
              <a:t>Underlying Assumptions</a:t>
            </a:r>
            <a:r>
              <a:rPr lang="en-US" sz="1800" i="0" u="none" strike="noStrike" dirty="0">
                <a:solidFill>
                  <a:srgbClr val="000000"/>
                </a:solidFill>
                <a:effectLst/>
                <a:latin typeface="Arial" panose="020B0604020202020204" pitchFamily="34" charset="0"/>
              </a:rPr>
              <a:t>:</a:t>
            </a:r>
          </a:p>
          <a:p>
            <a:r>
              <a:rPr lang="en-US" sz="1800"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dirty="0">
              <a:effectLst/>
            </a:endParaRPr>
          </a:p>
          <a:p>
            <a:endParaRPr lang="en-IN" dirty="0"/>
          </a:p>
        </p:txBody>
      </p:sp>
    </p:spTree>
    <p:extLst>
      <p:ext uri="{BB962C8B-B14F-4D97-AF65-F5344CB8AC3E}">
        <p14:creationId xmlns:p14="http://schemas.microsoft.com/office/powerpoint/2010/main" val="167176560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ustom 1">
      <a:majorFont>
        <a:latin typeface="Tahoma"/>
        <a:ea typeface=""/>
        <a:cs typeface=""/>
      </a:majorFont>
      <a:minorFont>
        <a:latin typeface="Tahoma"/>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362</TotalTime>
  <Words>4234</Words>
  <Application>Microsoft Office PowerPoint</Application>
  <PresentationFormat>Widescreen</PresentationFormat>
  <Paragraphs>229</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Open Sans</vt:lpstr>
      <vt:lpstr>Tahoma</vt:lpstr>
      <vt:lpstr>Trebuchet MS</vt:lpstr>
      <vt:lpstr>Wingdings 2</vt:lpstr>
      <vt:lpstr>Frame</vt:lpstr>
      <vt:lpstr>E-retail factors for customer activation and retention:  A case study from Indian e-commerce customers </vt:lpstr>
      <vt:lpstr>Introduction</vt:lpstr>
      <vt:lpstr>Executive Summary:</vt:lpstr>
      <vt:lpstr>About the Dataset: </vt:lpstr>
      <vt:lpstr>Theoretical Background</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 </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Hedonic Value </vt:lpstr>
      <vt:lpstr>Analysing Relationship between Customer retention and Hedonic Value </vt:lpstr>
      <vt:lpstr>Analysing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 </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Finding the correlation between Customer Retention and Perceived Risks </vt:lpstr>
      <vt:lpstr>Finding the correlation between Customer Retention and Perceived Risks </vt:lpstr>
      <vt:lpstr>Finding the correlation between Customer Retention and Perceived Risks </vt:lpstr>
      <vt:lpstr>Concluding Remarks.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SIDXTER N</dc:creator>
  <cp:lastModifiedBy>Maheshkumar</cp:lastModifiedBy>
  <cp:revision>4</cp:revision>
  <dcterms:created xsi:type="dcterms:W3CDTF">2021-09-22T12:03:41Z</dcterms:created>
  <dcterms:modified xsi:type="dcterms:W3CDTF">2022-10-13T02:08:49Z</dcterms:modified>
</cp:coreProperties>
</file>