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6" r:id="rId21"/>
    <p:sldId id="287" r:id="rId22"/>
    <p:sldId id="288" r:id="rId23"/>
    <p:sldId id="277" r:id="rId24"/>
    <p:sldId id="278" r:id="rId25"/>
    <p:sldId id="279" r:id="rId26"/>
    <p:sldId id="280" r:id="rId27"/>
    <p:sldId id="281" r:id="rId28"/>
    <p:sldId id="282" r:id="rId29"/>
    <p:sldId id="283" r:id="rId30"/>
    <p:sldId id="284" r:id="rId31"/>
    <p:sldId id="289" r:id="rId32"/>
    <p:sldId id="290" r:id="rId33"/>
    <p:sldId id="291" r:id="rId34"/>
    <p:sldId id="292" r:id="rId35"/>
    <p:sldId id="293" r:id="rId36"/>
    <p:sldId id="294" r:id="rId37"/>
    <p:sldId id="295" r:id="rId38"/>
    <p:sldId id="296" r:id="rId39"/>
    <p:sldId id="329" r:id="rId40"/>
    <p:sldId id="297" r:id="rId41"/>
    <p:sldId id="298" r:id="rId42"/>
    <p:sldId id="299" r:id="rId43"/>
    <p:sldId id="285" r:id="rId44"/>
    <p:sldId id="300" r:id="rId45"/>
    <p:sldId id="301" r:id="rId46"/>
    <p:sldId id="302" r:id="rId47"/>
    <p:sldId id="303" r:id="rId48"/>
    <p:sldId id="304" r:id="rId49"/>
    <p:sldId id="305" r:id="rId50"/>
    <p:sldId id="306" r:id="rId51"/>
    <p:sldId id="307" r:id="rId52"/>
    <p:sldId id="308" r:id="rId53"/>
    <p:sldId id="309" r:id="rId54"/>
    <p:sldId id="310"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30" r:id="rId73"/>
    <p:sldId id="331" r:id="rId74"/>
    <p:sldId id="340" r:id="rId75"/>
    <p:sldId id="332" r:id="rId76"/>
    <p:sldId id="333" r:id="rId77"/>
    <p:sldId id="334" r:id="rId78"/>
    <p:sldId id="335" r:id="rId79"/>
    <p:sldId id="336" r:id="rId80"/>
    <p:sldId id="337" r:id="rId81"/>
    <p:sldId id="338" r:id="rId82"/>
    <p:sldId id="341" r:id="rId83"/>
    <p:sldId id="342" r:id="rId84"/>
    <p:sldId id="346" r:id="rId85"/>
    <p:sldId id="343" r:id="rId86"/>
    <p:sldId id="345" r:id="rId87"/>
    <p:sldId id="347"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88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656122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217945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4804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05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9313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7530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2342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10/22/2022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723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10/22/2022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2406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4687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10/22/2022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52535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96000" y="1374462"/>
            <a:ext cx="4775075" cy="1630907"/>
          </a:xfrm>
        </p:spPr>
        <p:txBody>
          <a:bodyPr>
            <a:normAutofit/>
          </a:bodyPr>
          <a:lstStyle/>
          <a:p>
            <a:pPr algn="ctr">
              <a:lnSpc>
                <a:spcPct val="107000"/>
              </a:lnSpc>
              <a:spcAft>
                <a:spcPts val="800"/>
              </a:spcAft>
            </a:pPr>
            <a:r>
              <a:rPr lang="en-IN" sz="4400" b="1"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HOUSING: PRICE PREDICTION</a:t>
            </a:r>
            <a:endParaRPr lang="en-IN" sz="2400" b="1"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16038" y="2869344"/>
            <a:ext cx="4775075" cy="559656"/>
          </a:xfrm>
        </p:spPr>
        <p:txBody>
          <a:bodyPr>
            <a:noAutofit/>
          </a:bodyPr>
          <a:lstStyle/>
          <a:p>
            <a:pPr algn="ctr">
              <a:lnSpc>
                <a:spcPct val="107000"/>
              </a:lnSpc>
              <a:spcAft>
                <a:spcPts val="800"/>
              </a:spcAft>
            </a:pPr>
            <a:r>
              <a:rPr lang="en-IN" sz="3200"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By : </a:t>
            </a:r>
            <a:r>
              <a:rPr lang="en-IN" sz="320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MAHESHKUMAR</a:t>
            </a:r>
            <a:endParaRPr lang="en-IN" sz="32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C75E13F-53C9-4D99-84DA-03531F407B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49718" y="1374462"/>
            <a:ext cx="2929890"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2AF650F-DC32-45D2-A8B7-7260FBC0D5E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39666" y="2343392"/>
            <a:ext cx="8572993" cy="3028467"/>
          </a:xfrm>
          <a:prstGeom prst="rect">
            <a:avLst/>
          </a:prstGeom>
        </p:spPr>
      </p:pic>
    </p:spTree>
    <p:extLst>
      <p:ext uri="{BB962C8B-B14F-4D97-AF65-F5344CB8AC3E}">
        <p14:creationId xmlns:p14="http://schemas.microsoft.com/office/powerpoint/2010/main" val="74310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58AE94-E6D7-471E-AEAB-75A4626AF80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23956" y="1891638"/>
            <a:ext cx="7276027" cy="3389489"/>
          </a:xfrm>
          <a:prstGeom prst="rect">
            <a:avLst/>
          </a:prstGeom>
        </p:spPr>
      </p:pic>
    </p:spTree>
    <p:extLst>
      <p:ext uri="{BB962C8B-B14F-4D97-AF65-F5344CB8AC3E}">
        <p14:creationId xmlns:p14="http://schemas.microsoft.com/office/powerpoint/2010/main" val="204541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818-6A7F-4207-8825-EE977EA2A622}"/>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IN" dirty="0"/>
          </a:p>
        </p:txBody>
      </p:sp>
      <p:sp>
        <p:nvSpPr>
          <p:cNvPr id="3" name="Content Placeholder 2">
            <a:extLst>
              <a:ext uri="{FF2B5EF4-FFF2-40B4-BE49-F238E27FC236}">
                <a16:creationId xmlns:a16="http://schemas.microsoft.com/office/drawing/2014/main" id="{58FA7CF9-DD4F-4C60-88BC-702B40781BAE}"/>
              </a:ext>
            </a:extLst>
          </p:cNvPr>
          <p:cNvSpPr>
            <a:spLocks noGrp="1"/>
          </p:cNvSpPr>
          <p:nvPr>
            <p:ph idx="1"/>
          </p:nvPr>
        </p:nvSpPr>
        <p:spPr/>
        <p:txBody>
          <a:bodyPr>
            <a:normAutofit fontScale="85000" lnSpcReduction="20000"/>
          </a:bodyPr>
          <a:lstStyle/>
          <a:p>
            <a:pPr marL="457200">
              <a:lnSpc>
                <a:spcPct val="107000"/>
              </a:lnSpc>
              <a:spcAft>
                <a:spcPts val="800"/>
              </a:spcAft>
            </a:pPr>
            <a:r>
              <a:rPr lang="en-IN" sz="1900" b="1" u="sng" dirty="0">
                <a:effectLst/>
                <a:latin typeface="Calibri" panose="020F0502020204030204" pitchFamily="34" charset="0"/>
                <a:ea typeface="Calibri" panose="020F0502020204030204" pitchFamily="34" charset="0"/>
                <a:cs typeface="Calibri" panose="020F0502020204030204" pitchFamily="34" charset="0"/>
              </a:rPr>
              <a:t>Dataset Description</a:t>
            </a:r>
            <a:endParaRPr lang="en-IN" sz="1900" u="sng"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700" b="1" dirty="0">
                <a:effectLst/>
                <a:latin typeface="Calibri" panose="020F0502020204030204" pitchFamily="34" charset="0"/>
                <a:ea typeface="Calibri" panose="020F0502020204030204" pitchFamily="34" charset="0"/>
                <a:cs typeface="Calibri" panose="020F0502020204030204" pitchFamily="34" charset="0"/>
              </a:rPr>
              <a:t>The Independent Feature columns are: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MSSubClass</a:t>
            </a:r>
            <a:r>
              <a:rPr lang="en-IN" sz="1600" dirty="0">
                <a:effectLst/>
                <a:latin typeface="Calibri" panose="020F0502020204030204" pitchFamily="34" charset="0"/>
                <a:ea typeface="Calibri" panose="020F0502020204030204" pitchFamily="34" charset="0"/>
                <a:cs typeface="Calibri" panose="020F0502020204030204" pitchFamily="34" charset="0"/>
              </a:rPr>
              <a:t>: Identifies the type of dwelling involved in the 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MSZoning</a:t>
            </a:r>
            <a:r>
              <a:rPr lang="en-IN" sz="1600" dirty="0">
                <a:effectLst/>
                <a:latin typeface="Calibri" panose="020F0502020204030204" pitchFamily="34" charset="0"/>
                <a:ea typeface="Calibri" panose="020F0502020204030204" pitchFamily="34" charset="0"/>
                <a:cs typeface="Calibri" panose="020F0502020204030204" pitchFamily="34" charset="0"/>
              </a:rPr>
              <a:t>: Identifies the general zoning classification of the 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LotFrontage</a:t>
            </a:r>
            <a:r>
              <a:rPr lang="en-IN" sz="1600" dirty="0">
                <a:effectLst/>
                <a:latin typeface="Calibri" panose="020F0502020204030204" pitchFamily="34" charset="0"/>
                <a:ea typeface="Calibri" panose="020F0502020204030204" pitchFamily="34" charset="0"/>
                <a:cs typeface="Calibri" panose="020F0502020204030204" pitchFamily="34" charset="0"/>
              </a:rPr>
              <a:t>: Linear feet of street connected to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LotArea</a:t>
            </a:r>
            <a:r>
              <a:rPr lang="en-IN" sz="1600" dirty="0">
                <a:effectLst/>
                <a:latin typeface="Calibri" panose="020F0502020204030204" pitchFamily="34" charset="0"/>
                <a:ea typeface="Calibri" panose="020F0502020204030204" pitchFamily="34" charset="0"/>
                <a:cs typeface="Calibri" panose="020F0502020204030204" pitchFamily="34" charset="0"/>
              </a:rPr>
              <a:t>: Lot size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Street: Type of road access to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Alley: Type of alley access to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LotShape</a:t>
            </a:r>
            <a:r>
              <a:rPr lang="en-IN" sz="1600" dirty="0">
                <a:effectLst/>
                <a:latin typeface="Calibri" panose="020F0502020204030204" pitchFamily="34" charset="0"/>
                <a:ea typeface="Calibri" panose="020F0502020204030204" pitchFamily="34" charset="0"/>
                <a:cs typeface="Calibri" panose="020F0502020204030204" pitchFamily="34" charset="0"/>
              </a:rPr>
              <a:t>: General shape of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LandContour</a:t>
            </a:r>
            <a:r>
              <a:rPr lang="en-IN" sz="1600" dirty="0">
                <a:effectLst/>
                <a:latin typeface="Calibri" panose="020F0502020204030204" pitchFamily="34" charset="0"/>
                <a:ea typeface="Calibri" panose="020F0502020204030204" pitchFamily="34" charset="0"/>
                <a:cs typeface="Calibri" panose="020F0502020204030204" pitchFamily="34" charset="0"/>
              </a:rPr>
              <a:t>: Flatness of the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Utilities: Type of utilities available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LotConfig</a:t>
            </a:r>
            <a:r>
              <a:rPr lang="en-IN" sz="1600" dirty="0">
                <a:effectLst/>
                <a:latin typeface="Calibri" panose="020F0502020204030204" pitchFamily="34" charset="0"/>
                <a:ea typeface="Calibri" panose="020F0502020204030204" pitchFamily="34" charset="0"/>
                <a:cs typeface="Calibri" panose="020F0502020204030204" pitchFamily="34" charset="0"/>
              </a:rPr>
              <a:t>: Lot configuration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LandSlope</a:t>
            </a:r>
            <a:r>
              <a:rPr lang="en-IN" sz="1600" dirty="0">
                <a:effectLst/>
                <a:latin typeface="Calibri" panose="020F0502020204030204" pitchFamily="34" charset="0"/>
                <a:ea typeface="Calibri" panose="020F0502020204030204" pitchFamily="34" charset="0"/>
                <a:cs typeface="Calibri" panose="020F0502020204030204" pitchFamily="34" charset="0"/>
              </a:rPr>
              <a:t>: Slope of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Neighborhood</a:t>
            </a:r>
            <a:r>
              <a:rPr lang="en-IN" sz="1600" dirty="0">
                <a:effectLst/>
                <a:latin typeface="Calibri" panose="020F0502020204030204" pitchFamily="34" charset="0"/>
                <a:ea typeface="Calibri" panose="020F0502020204030204" pitchFamily="34" charset="0"/>
                <a:cs typeface="Calibri" panose="020F0502020204030204" pitchFamily="34" charset="0"/>
              </a:rPr>
              <a:t>: Physical locations within Ames city limits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067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4D0A-F89A-4ED2-94BA-4B9BB7D46E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091187-2131-42D6-9A22-26FA3B35D01A}"/>
              </a:ext>
            </a:extLst>
          </p:cNvPr>
          <p:cNvSpPr>
            <a:spLocks noGrp="1"/>
          </p:cNvSpPr>
          <p:nvPr>
            <p:ph idx="1"/>
          </p:nvPr>
        </p:nvSpPr>
        <p:spPr/>
        <p:txBody>
          <a:bodyPr>
            <a:normAutofit lnSpcReduction="10000"/>
          </a:bodyPr>
          <a:lstStyle/>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Condition1: Proximity to various conditions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Condition2: Proximity to various conditions (if more than one is present)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BldgType</a:t>
            </a:r>
            <a:r>
              <a:rPr lang="en-IN" sz="1600" dirty="0">
                <a:effectLst/>
                <a:latin typeface="Calibri" panose="020F0502020204030204" pitchFamily="34" charset="0"/>
                <a:ea typeface="Calibri" panose="020F0502020204030204" pitchFamily="34" charset="0"/>
                <a:cs typeface="Calibri" panose="020F0502020204030204" pitchFamily="34" charset="0"/>
              </a:rPr>
              <a:t>: Type of dwelling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HouseStyle</a:t>
            </a:r>
            <a:r>
              <a:rPr lang="en-IN" sz="1600" dirty="0">
                <a:effectLst/>
                <a:latin typeface="Calibri" panose="020F0502020204030204" pitchFamily="34" charset="0"/>
                <a:ea typeface="Calibri" panose="020F0502020204030204" pitchFamily="34" charset="0"/>
                <a:cs typeface="Calibri" panose="020F0502020204030204" pitchFamily="34" charset="0"/>
              </a:rPr>
              <a:t>: Style of dwelling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OverallQual</a:t>
            </a:r>
            <a:r>
              <a:rPr lang="en-IN" sz="1600" dirty="0">
                <a:effectLst/>
                <a:latin typeface="Calibri" panose="020F0502020204030204" pitchFamily="34" charset="0"/>
                <a:ea typeface="Calibri" panose="020F0502020204030204" pitchFamily="34" charset="0"/>
                <a:cs typeface="Calibri" panose="020F0502020204030204" pitchFamily="34" charset="0"/>
              </a:rPr>
              <a:t>: Rates the overall material and finish of the house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OverallCond</a:t>
            </a:r>
            <a:r>
              <a:rPr lang="en-IN" sz="1600" dirty="0">
                <a:effectLst/>
                <a:latin typeface="Calibri" panose="020F0502020204030204" pitchFamily="34" charset="0"/>
                <a:ea typeface="Calibri" panose="020F0502020204030204" pitchFamily="34" charset="0"/>
                <a:cs typeface="Calibri" panose="020F0502020204030204" pitchFamily="34" charset="0"/>
              </a:rPr>
              <a:t>: Rates the overall condition of the house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YearBuilt</a:t>
            </a:r>
            <a:r>
              <a:rPr lang="en-IN" sz="1600" dirty="0">
                <a:effectLst/>
                <a:latin typeface="Calibri" panose="020F0502020204030204" pitchFamily="34" charset="0"/>
                <a:ea typeface="Calibri" panose="020F0502020204030204" pitchFamily="34" charset="0"/>
                <a:cs typeface="Calibri" panose="020F0502020204030204" pitchFamily="34" charset="0"/>
              </a:rPr>
              <a:t>: Original construction date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YearRemodAdd</a:t>
            </a:r>
            <a:r>
              <a:rPr lang="en-IN" sz="1600" dirty="0">
                <a:effectLst/>
                <a:latin typeface="Calibri" panose="020F0502020204030204" pitchFamily="34" charset="0"/>
                <a:ea typeface="Calibri" panose="020F0502020204030204" pitchFamily="34" charset="0"/>
                <a:cs typeface="Calibri" panose="020F0502020204030204" pitchFamily="34" charset="0"/>
              </a:rPr>
              <a:t>: Remodel date (same as construction date if no </a:t>
            </a:r>
            <a:r>
              <a:rPr lang="en-IN" sz="1600" dirty="0" err="1">
                <a:effectLst/>
                <a:latin typeface="Calibri" panose="020F0502020204030204" pitchFamily="34" charset="0"/>
                <a:ea typeface="Calibri" panose="020F0502020204030204" pitchFamily="34" charset="0"/>
                <a:cs typeface="Calibri" panose="020F0502020204030204" pitchFamily="34" charset="0"/>
              </a:rPr>
              <a:t>remodeling</a:t>
            </a:r>
            <a:r>
              <a:rPr lang="en-IN" sz="1600" dirty="0">
                <a:effectLst/>
                <a:latin typeface="Calibri" panose="020F0502020204030204" pitchFamily="34" charset="0"/>
                <a:ea typeface="Calibri" panose="020F0502020204030204" pitchFamily="34" charset="0"/>
                <a:cs typeface="Calibri" panose="020F0502020204030204" pitchFamily="34" charset="0"/>
              </a:rPr>
              <a:t> or additions)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RoofStyle</a:t>
            </a:r>
            <a:r>
              <a:rPr lang="en-IN" sz="1600" dirty="0">
                <a:effectLst/>
                <a:latin typeface="Calibri" panose="020F0502020204030204" pitchFamily="34" charset="0"/>
                <a:ea typeface="Calibri" panose="020F0502020204030204" pitchFamily="34" charset="0"/>
                <a:cs typeface="Calibri" panose="020F0502020204030204" pitchFamily="34" charset="0"/>
              </a:rPr>
              <a:t>: Type of roof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RoofMatl</a:t>
            </a:r>
            <a:r>
              <a:rPr lang="en-IN" sz="1600" dirty="0">
                <a:effectLst/>
                <a:latin typeface="Calibri" panose="020F0502020204030204" pitchFamily="34" charset="0"/>
                <a:ea typeface="Calibri" panose="020F0502020204030204" pitchFamily="34" charset="0"/>
                <a:cs typeface="Calibri" panose="020F0502020204030204" pitchFamily="34" charset="0"/>
              </a:rPr>
              <a:t>: Roof material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Exterior1st: Exterior covering on house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Exterior2nd: Exterior covering on house (if more than one material)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773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9EF1-F62E-4F1C-83F5-23BD1B0820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C014FC-9F5B-4D03-B48D-3328E7B07463}"/>
              </a:ext>
            </a:extLst>
          </p:cNvPr>
          <p:cNvSpPr>
            <a:spLocks noGrp="1"/>
          </p:cNvSpPr>
          <p:nvPr>
            <p:ph idx="1"/>
          </p:nvPr>
        </p:nvSpPr>
        <p:spPr/>
        <p:txBody>
          <a:bodyPr>
            <a:normAutofit fontScale="55000" lnSpcReduction="20000"/>
          </a:bodyPr>
          <a:lstStyle/>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MasVnrType</a:t>
            </a:r>
            <a:r>
              <a:rPr lang="en-IN" sz="1900" dirty="0">
                <a:effectLst/>
                <a:latin typeface="Calibri" panose="020F0502020204030204" pitchFamily="34" charset="0"/>
                <a:ea typeface="Calibri" panose="020F0502020204030204" pitchFamily="34" charset="0"/>
                <a:cs typeface="Calibri" panose="020F0502020204030204" pitchFamily="34" charset="0"/>
              </a:rPr>
              <a:t>: Masonry veneer type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MasVnrArea</a:t>
            </a:r>
            <a:r>
              <a:rPr lang="en-IN" sz="1900" dirty="0">
                <a:effectLst/>
                <a:latin typeface="Calibri" panose="020F0502020204030204" pitchFamily="34" charset="0"/>
                <a:ea typeface="Calibri" panose="020F0502020204030204" pitchFamily="34" charset="0"/>
                <a:cs typeface="Calibri" panose="020F0502020204030204" pitchFamily="34" charset="0"/>
              </a:rPr>
              <a:t>: Masonry veneer area in square feet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ExterQual</a:t>
            </a:r>
            <a:r>
              <a:rPr lang="en-IN" sz="1900" dirty="0">
                <a:effectLst/>
                <a:latin typeface="Calibri" panose="020F0502020204030204" pitchFamily="34" charset="0"/>
                <a:ea typeface="Calibri" panose="020F0502020204030204" pitchFamily="34" charset="0"/>
                <a:cs typeface="Calibri" panose="020F0502020204030204" pitchFamily="34" charset="0"/>
              </a:rPr>
              <a:t>: Evaluates the quality of the material on the exterior</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ExterCond</a:t>
            </a:r>
            <a:r>
              <a:rPr lang="en-IN" sz="1900" dirty="0">
                <a:effectLst/>
                <a:latin typeface="Calibri" panose="020F0502020204030204" pitchFamily="34" charset="0"/>
                <a:ea typeface="Calibri" panose="020F0502020204030204" pitchFamily="34" charset="0"/>
                <a:cs typeface="Calibri" panose="020F0502020204030204" pitchFamily="34" charset="0"/>
              </a:rPr>
              <a:t>: Evaluates the present condition of the material on the exterior</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Foundation: Type of foundation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BsmtQual</a:t>
            </a:r>
            <a:r>
              <a:rPr lang="en-IN" sz="1900" dirty="0">
                <a:effectLst/>
                <a:latin typeface="Calibri" panose="020F0502020204030204" pitchFamily="34" charset="0"/>
                <a:ea typeface="Calibri" panose="020F0502020204030204" pitchFamily="34" charset="0"/>
                <a:cs typeface="Calibri" panose="020F0502020204030204" pitchFamily="34" charset="0"/>
              </a:rPr>
              <a:t>: Evaluates the height of the basement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BsmtCond</a:t>
            </a:r>
            <a:r>
              <a:rPr lang="en-IN" sz="1900" dirty="0">
                <a:effectLst/>
                <a:latin typeface="Calibri" panose="020F0502020204030204" pitchFamily="34" charset="0"/>
                <a:ea typeface="Calibri" panose="020F0502020204030204" pitchFamily="34" charset="0"/>
                <a:cs typeface="Calibri" panose="020F0502020204030204" pitchFamily="34" charset="0"/>
              </a:rPr>
              <a:t>: Evaluates the general condition of the basement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BsmtExposure</a:t>
            </a:r>
            <a:r>
              <a:rPr lang="en-IN" sz="1900" dirty="0">
                <a:effectLst/>
                <a:latin typeface="Calibri" panose="020F0502020204030204" pitchFamily="34" charset="0"/>
                <a:ea typeface="Calibri" panose="020F0502020204030204" pitchFamily="34" charset="0"/>
                <a:cs typeface="Calibri" panose="020F0502020204030204" pitchFamily="34" charset="0"/>
              </a:rPr>
              <a:t>: Refers to walkout or garden level walls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BsmtFinType1: Rating of basement finished area</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BsmtFinSF1: Type 1 finished square feet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BsmtFinType2: Rating of basement finished area (if multiple types)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BsmtFinSF2: Type 2 finished square feet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BsmtUnfSF</a:t>
            </a:r>
            <a:r>
              <a:rPr lang="en-IN" sz="1900" dirty="0">
                <a:effectLst/>
                <a:latin typeface="Calibri" panose="020F0502020204030204" pitchFamily="34" charset="0"/>
                <a:ea typeface="Calibri" panose="020F0502020204030204" pitchFamily="34" charset="0"/>
                <a:cs typeface="Calibri" panose="020F0502020204030204" pitchFamily="34" charset="0"/>
              </a:rPr>
              <a:t>: Unfinished square feet of basement area</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TotalBsmtSF</a:t>
            </a:r>
            <a:r>
              <a:rPr lang="en-IN" sz="1900" dirty="0">
                <a:effectLst/>
                <a:latin typeface="Calibri" panose="020F0502020204030204" pitchFamily="34" charset="0"/>
                <a:ea typeface="Calibri" panose="020F0502020204030204" pitchFamily="34" charset="0"/>
                <a:cs typeface="Calibri" panose="020F0502020204030204" pitchFamily="34" charset="0"/>
              </a:rPr>
              <a:t>: Total square feet of basement area</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Heating: Type of heating</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HeatingQC</a:t>
            </a:r>
            <a:r>
              <a:rPr lang="en-IN" sz="1900" dirty="0">
                <a:effectLst/>
                <a:latin typeface="Calibri" panose="020F0502020204030204" pitchFamily="34" charset="0"/>
                <a:ea typeface="Calibri" panose="020F0502020204030204" pitchFamily="34" charset="0"/>
                <a:cs typeface="Calibri" panose="020F0502020204030204" pitchFamily="34" charset="0"/>
              </a:rPr>
              <a:t>: Heating quality and condition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CentralAir</a:t>
            </a:r>
            <a:r>
              <a:rPr lang="en-IN" sz="1900" dirty="0">
                <a:effectLst/>
                <a:latin typeface="Calibri" panose="020F0502020204030204" pitchFamily="34" charset="0"/>
                <a:ea typeface="Calibri" panose="020F0502020204030204" pitchFamily="34" charset="0"/>
                <a:cs typeface="Calibri" panose="020F0502020204030204" pitchFamily="34" charset="0"/>
              </a:rPr>
              <a:t>: Central air conditioning</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Electrical: Electrical system</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355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308A-19C5-40EB-90DE-866A692372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F12760-E4EB-40CF-B666-80B33CABC762}"/>
              </a:ext>
            </a:extLst>
          </p:cNvPr>
          <p:cNvSpPr>
            <a:spLocks noGrp="1"/>
          </p:cNvSpPr>
          <p:nvPr>
            <p:ph idx="1"/>
          </p:nvPr>
        </p:nvSpPr>
        <p:spPr/>
        <p:txBody>
          <a:bodyPr>
            <a:normAutofit fontScale="85000" lnSpcReduction="20000"/>
          </a:bodyPr>
          <a:lstStyle/>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1stFlrSF: First Floor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2ndFlrSF: Second floor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LowQualFinSF</a:t>
            </a:r>
            <a:r>
              <a:rPr lang="en-IN" sz="1700" dirty="0">
                <a:effectLst/>
                <a:latin typeface="Calibri" panose="020F0502020204030204" pitchFamily="34" charset="0"/>
                <a:ea typeface="Calibri" panose="020F0502020204030204" pitchFamily="34" charset="0"/>
                <a:cs typeface="Calibri" panose="020F0502020204030204" pitchFamily="34" charset="0"/>
              </a:rPr>
              <a:t>: Low quality finished square feet (all floors)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GrLivArea</a:t>
            </a:r>
            <a:r>
              <a:rPr lang="en-IN" sz="1700" dirty="0">
                <a:effectLst/>
                <a:latin typeface="Calibri" panose="020F0502020204030204" pitchFamily="34" charset="0"/>
                <a:ea typeface="Calibri" panose="020F0502020204030204" pitchFamily="34" charset="0"/>
                <a:cs typeface="Calibri" panose="020F0502020204030204" pitchFamily="34" charset="0"/>
              </a:rPr>
              <a:t>: Above grade (ground) living area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BsmtFullBath</a:t>
            </a:r>
            <a:r>
              <a:rPr lang="en-IN" sz="1700" dirty="0">
                <a:effectLst/>
                <a:latin typeface="Calibri" panose="020F0502020204030204" pitchFamily="34" charset="0"/>
                <a:ea typeface="Calibri" panose="020F0502020204030204" pitchFamily="34" charset="0"/>
                <a:cs typeface="Calibri" panose="020F0502020204030204" pitchFamily="34" charset="0"/>
              </a:rPr>
              <a:t>: Basement full bathrooms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BsmtHalfBath</a:t>
            </a:r>
            <a:r>
              <a:rPr lang="en-IN" sz="1700" dirty="0">
                <a:effectLst/>
                <a:latin typeface="Calibri" panose="020F0502020204030204" pitchFamily="34" charset="0"/>
                <a:ea typeface="Calibri" panose="020F0502020204030204" pitchFamily="34" charset="0"/>
                <a:cs typeface="Calibri" panose="020F0502020204030204" pitchFamily="34" charset="0"/>
              </a:rPr>
              <a:t>: Basement half bathrooms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FullBath</a:t>
            </a:r>
            <a:r>
              <a:rPr lang="en-IN" sz="1700" dirty="0">
                <a:effectLst/>
                <a:latin typeface="Calibri" panose="020F0502020204030204" pitchFamily="34" charset="0"/>
                <a:ea typeface="Calibri" panose="020F0502020204030204" pitchFamily="34" charset="0"/>
                <a:cs typeface="Calibri" panose="020F0502020204030204" pitchFamily="34" charset="0"/>
              </a:rPr>
              <a:t>: Full bathrooms above grade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HalfBath</a:t>
            </a:r>
            <a:r>
              <a:rPr lang="en-IN" sz="1700" dirty="0">
                <a:effectLst/>
                <a:latin typeface="Calibri" panose="020F0502020204030204" pitchFamily="34" charset="0"/>
                <a:ea typeface="Calibri" panose="020F0502020204030204" pitchFamily="34" charset="0"/>
                <a:cs typeface="Calibri" panose="020F0502020204030204" pitchFamily="34" charset="0"/>
              </a:rPr>
              <a:t>: Half baths above grade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Bedroom: Bedrooms above grade (does NOT include basement bedrooms)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Kitchen: Kitchens above grade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KitchenQual</a:t>
            </a:r>
            <a:r>
              <a:rPr lang="en-IN" sz="1700" dirty="0">
                <a:effectLst/>
                <a:latin typeface="Calibri" panose="020F0502020204030204" pitchFamily="34" charset="0"/>
                <a:ea typeface="Calibri" panose="020F0502020204030204" pitchFamily="34" charset="0"/>
                <a:cs typeface="Calibri" panose="020F0502020204030204" pitchFamily="34" charset="0"/>
              </a:rPr>
              <a:t>: Kitchen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TotRmsAbvGrd</a:t>
            </a:r>
            <a:r>
              <a:rPr lang="en-IN" sz="1700" dirty="0">
                <a:effectLst/>
                <a:latin typeface="Calibri" panose="020F0502020204030204" pitchFamily="34" charset="0"/>
                <a:ea typeface="Calibri" panose="020F0502020204030204" pitchFamily="34" charset="0"/>
                <a:cs typeface="Calibri" panose="020F0502020204030204" pitchFamily="34" charset="0"/>
              </a:rPr>
              <a:t>: Total rooms above grade (does not include bathrooms)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Functional: Home functionality (Assume typical unless deductions are warranted)</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Fireplaces: Number of fireplaces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FireplaceQu</a:t>
            </a:r>
            <a:r>
              <a:rPr lang="en-IN" sz="1700" dirty="0">
                <a:effectLst/>
                <a:latin typeface="Calibri" panose="020F0502020204030204" pitchFamily="34" charset="0"/>
                <a:ea typeface="Calibri" panose="020F0502020204030204" pitchFamily="34" charset="0"/>
                <a:cs typeface="Calibri" panose="020F0502020204030204" pitchFamily="34" charset="0"/>
              </a:rPr>
              <a:t>: Fireplace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86264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73C9-5107-4308-8604-0D99AF0B82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DE6F35-0313-4EEA-B4C4-4709003D28FE}"/>
              </a:ext>
            </a:extLst>
          </p:cNvPr>
          <p:cNvSpPr>
            <a:spLocks noGrp="1"/>
          </p:cNvSpPr>
          <p:nvPr>
            <p:ph idx="1"/>
          </p:nvPr>
        </p:nvSpPr>
        <p:spPr/>
        <p:txBody>
          <a:bodyPr>
            <a:normAutofit/>
          </a:bodyPr>
          <a:lstStyle/>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GarageType</a:t>
            </a:r>
            <a:r>
              <a:rPr lang="en-IN" sz="1600" dirty="0">
                <a:effectLst/>
                <a:latin typeface="Calibri" panose="020F0502020204030204" pitchFamily="34" charset="0"/>
                <a:ea typeface="Calibri" panose="020F0502020204030204" pitchFamily="34" charset="0"/>
                <a:cs typeface="Calibri" panose="020F0502020204030204" pitchFamily="34" charset="0"/>
              </a:rPr>
              <a:t>: Garage location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GarageYrBlt</a:t>
            </a:r>
            <a:r>
              <a:rPr lang="en-IN" sz="1600" dirty="0">
                <a:effectLst/>
                <a:latin typeface="Calibri" panose="020F0502020204030204" pitchFamily="34" charset="0"/>
                <a:ea typeface="Calibri" panose="020F0502020204030204" pitchFamily="34" charset="0"/>
                <a:cs typeface="Calibri" panose="020F0502020204030204" pitchFamily="34" charset="0"/>
              </a:rPr>
              <a:t>: Year garage was built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GarageFinish</a:t>
            </a:r>
            <a:r>
              <a:rPr lang="en-IN" sz="1600" dirty="0">
                <a:effectLst/>
                <a:latin typeface="Calibri" panose="020F0502020204030204" pitchFamily="34" charset="0"/>
                <a:ea typeface="Calibri" panose="020F0502020204030204" pitchFamily="34" charset="0"/>
                <a:cs typeface="Calibri" panose="020F0502020204030204" pitchFamily="34" charset="0"/>
              </a:rPr>
              <a:t>: Interior finish of the garage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GarageCars</a:t>
            </a:r>
            <a:r>
              <a:rPr lang="en-IN" sz="1600" dirty="0">
                <a:effectLst/>
                <a:latin typeface="Calibri" panose="020F0502020204030204" pitchFamily="34" charset="0"/>
                <a:ea typeface="Calibri" panose="020F0502020204030204" pitchFamily="34" charset="0"/>
                <a:cs typeface="Calibri" panose="020F0502020204030204" pitchFamily="34" charset="0"/>
              </a:rPr>
              <a:t>: Size of garage in car capacity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GarageArea</a:t>
            </a:r>
            <a:r>
              <a:rPr lang="en-IN" sz="1600" dirty="0">
                <a:effectLst/>
                <a:latin typeface="Calibri" panose="020F0502020204030204" pitchFamily="34" charset="0"/>
                <a:ea typeface="Calibri" panose="020F0502020204030204" pitchFamily="34" charset="0"/>
                <a:cs typeface="Calibri" panose="020F0502020204030204" pitchFamily="34" charset="0"/>
              </a:rPr>
              <a:t>: Size of garage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GarageQual</a:t>
            </a:r>
            <a:r>
              <a:rPr lang="en-IN" sz="1600" dirty="0">
                <a:effectLst/>
                <a:latin typeface="Calibri" panose="020F0502020204030204" pitchFamily="34" charset="0"/>
                <a:ea typeface="Calibri" panose="020F0502020204030204" pitchFamily="34" charset="0"/>
                <a:cs typeface="Calibri" panose="020F0502020204030204" pitchFamily="34" charset="0"/>
              </a:rPr>
              <a:t>: Garage quality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GarageCond</a:t>
            </a:r>
            <a:r>
              <a:rPr lang="en-IN" sz="1600" dirty="0">
                <a:effectLst/>
                <a:latin typeface="Calibri" panose="020F0502020204030204" pitchFamily="34" charset="0"/>
                <a:ea typeface="Calibri" panose="020F0502020204030204" pitchFamily="34" charset="0"/>
                <a:cs typeface="Calibri" panose="020F0502020204030204" pitchFamily="34" charset="0"/>
              </a:rPr>
              <a:t>: Garage condition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PavedDrive</a:t>
            </a:r>
            <a:r>
              <a:rPr lang="en-IN" sz="1600" dirty="0">
                <a:effectLst/>
                <a:latin typeface="Calibri" panose="020F0502020204030204" pitchFamily="34" charset="0"/>
                <a:ea typeface="Calibri" panose="020F0502020204030204" pitchFamily="34" charset="0"/>
                <a:cs typeface="Calibri" panose="020F0502020204030204" pitchFamily="34" charset="0"/>
              </a:rPr>
              <a:t>: Paved driveway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WoodDeckSF</a:t>
            </a:r>
            <a:r>
              <a:rPr lang="en-IN" sz="1600" dirty="0">
                <a:effectLst/>
                <a:latin typeface="Calibri" panose="020F0502020204030204" pitchFamily="34" charset="0"/>
                <a:ea typeface="Calibri" panose="020F0502020204030204" pitchFamily="34" charset="0"/>
                <a:cs typeface="Calibri" panose="020F0502020204030204" pitchFamily="34" charset="0"/>
              </a:rPr>
              <a:t>: Wood deck area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OpenPorchSF</a:t>
            </a:r>
            <a:r>
              <a:rPr lang="en-IN" sz="1600" dirty="0">
                <a:effectLst/>
                <a:latin typeface="Calibri" panose="020F0502020204030204" pitchFamily="34" charset="0"/>
                <a:ea typeface="Calibri" panose="020F0502020204030204" pitchFamily="34" charset="0"/>
                <a:cs typeface="Calibri" panose="020F0502020204030204" pitchFamily="34" charset="0"/>
              </a:rPr>
              <a:t>: Open porch area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13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1D25-FC24-465A-BF70-35728F1075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1A8644-05EF-439B-BD8C-C92FEEA335D7}"/>
              </a:ext>
            </a:extLst>
          </p:cNvPr>
          <p:cNvSpPr>
            <a:spLocks noGrp="1"/>
          </p:cNvSpPr>
          <p:nvPr>
            <p:ph idx="1"/>
          </p:nvPr>
        </p:nvSpPr>
        <p:spPr/>
        <p:txBody>
          <a:bodyPr>
            <a:normAutofit fontScale="77500" lnSpcReduction="20000"/>
          </a:bodyPr>
          <a:lstStyle/>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EnclosedPorch</a:t>
            </a:r>
            <a:r>
              <a:rPr lang="en-IN" sz="1700" dirty="0">
                <a:effectLst/>
                <a:latin typeface="Calibri" panose="020F0502020204030204" pitchFamily="34" charset="0"/>
                <a:ea typeface="Calibri" panose="020F0502020204030204" pitchFamily="34" charset="0"/>
                <a:cs typeface="Calibri" panose="020F0502020204030204" pitchFamily="34" charset="0"/>
              </a:rPr>
              <a:t>: Enclosed porch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3SsnPorch: Three season porch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ScreenPorch</a:t>
            </a:r>
            <a:r>
              <a:rPr lang="en-IN" sz="1700" dirty="0">
                <a:effectLst/>
                <a:latin typeface="Calibri" panose="020F0502020204030204" pitchFamily="34" charset="0"/>
                <a:ea typeface="Calibri" panose="020F0502020204030204" pitchFamily="34" charset="0"/>
                <a:cs typeface="Calibri" panose="020F0502020204030204" pitchFamily="34" charset="0"/>
              </a:rPr>
              <a:t>: Screen porch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PoolArea</a:t>
            </a:r>
            <a:r>
              <a:rPr lang="en-IN" sz="1700" dirty="0">
                <a:effectLst/>
                <a:latin typeface="Calibri" panose="020F0502020204030204" pitchFamily="34" charset="0"/>
                <a:ea typeface="Calibri" panose="020F0502020204030204" pitchFamily="34" charset="0"/>
                <a:cs typeface="Calibri" panose="020F0502020204030204" pitchFamily="34" charset="0"/>
              </a:rPr>
              <a:t>: Pool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PoolQC</a:t>
            </a:r>
            <a:r>
              <a:rPr lang="en-IN" sz="1700" dirty="0">
                <a:effectLst/>
                <a:latin typeface="Calibri" panose="020F0502020204030204" pitchFamily="34" charset="0"/>
                <a:ea typeface="Calibri" panose="020F0502020204030204" pitchFamily="34" charset="0"/>
                <a:cs typeface="Calibri" panose="020F0502020204030204" pitchFamily="34" charset="0"/>
              </a:rPr>
              <a:t>: Pool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Fence: Fence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MiscFeature</a:t>
            </a:r>
            <a:r>
              <a:rPr lang="en-IN" sz="1700" dirty="0">
                <a:effectLst/>
                <a:latin typeface="Calibri" panose="020F0502020204030204" pitchFamily="34" charset="0"/>
                <a:ea typeface="Calibri" panose="020F0502020204030204" pitchFamily="34" charset="0"/>
                <a:cs typeface="Calibri" panose="020F0502020204030204" pitchFamily="34" charset="0"/>
              </a:rPr>
              <a:t>: Miscellaneous feature not covered in other categories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MiscVal</a:t>
            </a:r>
            <a:r>
              <a:rPr lang="en-IN" sz="1700" dirty="0">
                <a:effectLst/>
                <a:latin typeface="Calibri" panose="020F0502020204030204" pitchFamily="34" charset="0"/>
                <a:ea typeface="Calibri" panose="020F0502020204030204" pitchFamily="34" charset="0"/>
                <a:cs typeface="Calibri" panose="020F0502020204030204" pitchFamily="34" charset="0"/>
              </a:rPr>
              <a:t>: $Value of miscellaneous feature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MoSold</a:t>
            </a:r>
            <a:r>
              <a:rPr lang="en-IN" sz="1700" dirty="0">
                <a:effectLst/>
                <a:latin typeface="Calibri" panose="020F0502020204030204" pitchFamily="34" charset="0"/>
                <a:ea typeface="Calibri" panose="020F0502020204030204" pitchFamily="34" charset="0"/>
                <a:cs typeface="Calibri" panose="020F0502020204030204" pitchFamily="34" charset="0"/>
              </a:rPr>
              <a:t>: Month Sold (MM)</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YrSold</a:t>
            </a:r>
            <a:r>
              <a:rPr lang="en-IN" sz="1700" dirty="0">
                <a:effectLst/>
                <a:latin typeface="Calibri" panose="020F0502020204030204" pitchFamily="34" charset="0"/>
                <a:ea typeface="Calibri" panose="020F0502020204030204" pitchFamily="34" charset="0"/>
                <a:cs typeface="Calibri" panose="020F0502020204030204" pitchFamily="34" charset="0"/>
              </a:rPr>
              <a:t>: Year Sold (YYYY)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SaleType</a:t>
            </a:r>
            <a:r>
              <a:rPr lang="en-IN" sz="1700" dirty="0">
                <a:effectLst/>
                <a:latin typeface="Calibri" panose="020F0502020204030204" pitchFamily="34" charset="0"/>
                <a:ea typeface="Calibri" panose="020F0502020204030204" pitchFamily="34" charset="0"/>
                <a:cs typeface="Calibri" panose="020F0502020204030204" pitchFamily="34" charset="0"/>
              </a:rPr>
              <a:t>: Type of sale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SaleCondition</a:t>
            </a:r>
            <a:r>
              <a:rPr lang="en-IN" sz="1700" dirty="0">
                <a:effectLst/>
                <a:latin typeface="Calibri" panose="020F0502020204030204" pitchFamily="34" charset="0"/>
                <a:ea typeface="Calibri" panose="020F0502020204030204" pitchFamily="34" charset="0"/>
                <a:cs typeface="Calibri" panose="020F0502020204030204" pitchFamily="34" charset="0"/>
              </a:rPr>
              <a:t>: Condition of sale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700" b="1" dirty="0">
                <a:effectLst/>
                <a:latin typeface="Calibri" panose="020F0502020204030204" pitchFamily="34" charset="0"/>
                <a:ea typeface="Calibri" panose="020F0502020204030204" pitchFamily="34" charset="0"/>
                <a:cs typeface="Calibri" panose="020F0502020204030204" pitchFamily="34" charset="0"/>
              </a:rPr>
              <a:t>Target Column: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700" dirty="0" err="1">
                <a:effectLst/>
                <a:latin typeface="Calibri" panose="020F0502020204030204" pitchFamily="34" charset="0"/>
                <a:ea typeface="Calibri" panose="020F0502020204030204" pitchFamily="34" charset="0"/>
                <a:cs typeface="Calibri" panose="020F0502020204030204" pitchFamily="34" charset="0"/>
              </a:rPr>
              <a:t>SalePrice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460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EA58-1CC7-40B6-87CF-C591552698B2}"/>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IN" dirty="0"/>
          </a:p>
        </p:txBody>
      </p:sp>
      <p:sp>
        <p:nvSpPr>
          <p:cNvPr id="3" name="Content Placeholder 2">
            <a:extLst>
              <a:ext uri="{FF2B5EF4-FFF2-40B4-BE49-F238E27FC236}">
                <a16:creationId xmlns:a16="http://schemas.microsoft.com/office/drawing/2014/main" id="{40F5987A-72A3-4BF4-9CD1-57AA488D4E39}"/>
              </a:ext>
            </a:extLst>
          </p:cNvPr>
          <p:cNvSpPr>
            <a:spLocks noGrp="1"/>
          </p:cNvSpPr>
          <p:nvPr>
            <p:ph idx="1"/>
          </p:nvPr>
        </p:nvSpPr>
        <p:spPr/>
        <p:txBody>
          <a:bodyPr/>
          <a:lstStyle/>
          <a:p>
            <a:pPr marL="0" indent="0">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Data </a:t>
            </a:r>
            <a:r>
              <a:rPr lang="en-IN" sz="1800" u="sng" dirty="0" err="1">
                <a:effectLst/>
                <a:latin typeface="Calibri" panose="020F0502020204030204" pitchFamily="34" charset="0"/>
                <a:ea typeface="Calibri" panose="020F0502020204030204" pitchFamily="34" charset="0"/>
                <a:cs typeface="Calibri" panose="020F0502020204030204" pitchFamily="34" charset="0"/>
              </a:rPr>
              <a:t>Preprocessing</a:t>
            </a:r>
            <a:r>
              <a:rPr lang="en-IN" sz="1800" u="sng" dirty="0">
                <a:effectLst/>
                <a:latin typeface="Calibri" panose="020F0502020204030204" pitchFamily="34" charset="0"/>
                <a:ea typeface="Calibri" panose="020F0502020204030204" pitchFamily="34" charset="0"/>
                <a:cs typeface="Calibri" panose="020F0502020204030204" pitchFamily="34" charset="0"/>
              </a:rPr>
              <a:t> Done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effectLst/>
                <a:latin typeface="Calibri" panose="020F0502020204030204" pitchFamily="34" charset="0"/>
                <a:ea typeface="Calibri" panose="020F0502020204030204" pitchFamily="34" charset="0"/>
                <a:cs typeface="Calibri" panose="020F0502020204030204" pitchFamily="34" charset="0"/>
              </a:rPr>
              <a:t>Checking for null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dirty="0">
                <a:effectLst/>
                <a:latin typeface="Calibri" panose="020F0502020204030204" pitchFamily="34" charset="0"/>
                <a:ea typeface="Calibri" panose="020F0502020204030204" pitchFamily="34" charset="0"/>
                <a:cs typeface="Calibri" panose="020F0502020204030204" pitchFamily="34" charset="0"/>
              </a:rPr>
              <a:t>It’s observed that there are 18 columns in train </a:t>
            </a:r>
            <a:r>
              <a:rPr lang="en-IN" sz="1600" dirty="0" err="1">
                <a:effectLst/>
                <a:latin typeface="Calibri" panose="020F0502020204030204" pitchFamily="34" charset="0"/>
                <a:ea typeface="Calibri" panose="020F0502020204030204" pitchFamily="34" charset="0"/>
                <a:cs typeface="Calibri" panose="020F0502020204030204" pitchFamily="34" charset="0"/>
              </a:rPr>
              <a:t>dataframe</a:t>
            </a:r>
            <a:r>
              <a:rPr lang="en-IN" sz="1600" dirty="0">
                <a:effectLst/>
                <a:latin typeface="Calibri" panose="020F0502020204030204" pitchFamily="34" charset="0"/>
                <a:ea typeface="Calibri" panose="020F0502020204030204" pitchFamily="34" charset="0"/>
                <a:cs typeface="Calibri" panose="020F0502020204030204" pitchFamily="34" charset="0"/>
              </a:rPr>
              <a:t> with null values and 19 columns in test </a:t>
            </a:r>
            <a:r>
              <a:rPr lang="en-IN" sz="1600" dirty="0" err="1">
                <a:effectLst/>
                <a:latin typeface="Calibri" panose="020F0502020204030204" pitchFamily="34" charset="0"/>
                <a:ea typeface="Calibri" panose="020F0502020204030204" pitchFamily="34" charset="0"/>
                <a:cs typeface="Calibri" panose="020F0502020204030204" pitchFamily="34" charset="0"/>
              </a:rPr>
              <a:t>dataframe</a:t>
            </a:r>
            <a:r>
              <a:rPr lang="en-IN" sz="1600" dirty="0">
                <a:effectLst/>
                <a:latin typeface="Calibri" panose="020F0502020204030204" pitchFamily="34" charset="0"/>
                <a:ea typeface="Calibri" panose="020F0502020204030204" pitchFamily="34" charset="0"/>
                <a:cs typeface="Calibri" panose="020F0502020204030204" pitchFamily="34" charset="0"/>
              </a:rPr>
              <a:t> with null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500" dirty="0"/>
          </a:p>
        </p:txBody>
      </p:sp>
      <p:pic>
        <p:nvPicPr>
          <p:cNvPr id="4" name="Picture 3">
            <a:extLst>
              <a:ext uri="{FF2B5EF4-FFF2-40B4-BE49-F238E27FC236}">
                <a16:creationId xmlns:a16="http://schemas.microsoft.com/office/drawing/2014/main" id="{5914EC44-59FB-4518-9C52-E80EAFCE3282}"/>
              </a:ext>
            </a:extLst>
          </p:cNvPr>
          <p:cNvPicPr/>
          <p:nvPr/>
        </p:nvPicPr>
        <p:blipFill>
          <a:blip r:embed="rId2">
            <a:extLst>
              <a:ext uri="{28A0092B-C50C-407E-A947-70E740481C1C}">
                <a14:useLocalDpi xmlns:a14="http://schemas.microsoft.com/office/drawing/2010/main" val="0"/>
              </a:ext>
            </a:extLst>
          </a:blip>
          <a:stretch>
            <a:fillRect/>
          </a:stretch>
        </p:blipFill>
        <p:spPr>
          <a:xfrm>
            <a:off x="2017264" y="3429000"/>
            <a:ext cx="6884139" cy="2446395"/>
          </a:xfrm>
          <a:prstGeom prst="rect">
            <a:avLst/>
          </a:prstGeom>
        </p:spPr>
      </p:pic>
    </p:spTree>
    <p:extLst>
      <p:ext uri="{BB962C8B-B14F-4D97-AF65-F5344CB8AC3E}">
        <p14:creationId xmlns:p14="http://schemas.microsoft.com/office/powerpoint/2010/main" val="1398260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B8DB-6630-4C87-A730-F9FD15455D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6536D8-60F1-41E0-A96D-D2E5CB894EBB}"/>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Plotting a heatmap of null values revealed that in both training and testing datasets, Columns titled: Alley, </a:t>
            </a:r>
            <a:r>
              <a:rPr lang="en-IN" sz="1600" dirty="0" err="1">
                <a:effectLst/>
                <a:latin typeface="Calibri" panose="020F0502020204030204" pitchFamily="34" charset="0"/>
                <a:ea typeface="Calibri" panose="020F0502020204030204" pitchFamily="34" charset="0"/>
                <a:cs typeface="Calibri" panose="020F0502020204030204" pitchFamily="34" charset="0"/>
              </a:rPr>
              <a:t>PoolQC,MiscFeature,FireplaceQu,Fence</a:t>
            </a:r>
            <a:r>
              <a:rPr lang="en-IN" sz="1600" dirty="0">
                <a:effectLst/>
                <a:latin typeface="Calibri" panose="020F0502020204030204" pitchFamily="34" charset="0"/>
                <a:ea typeface="Calibri" panose="020F0502020204030204" pitchFamily="34" charset="0"/>
                <a:cs typeface="Calibri" panose="020F0502020204030204" pitchFamily="34" charset="0"/>
              </a:rPr>
              <a:t> have extremely sparse data with overwhelmingly high percentage of null values and therefore must be dropped.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BC18080-E31E-475F-BBD6-C92C00B89119}"/>
              </a:ext>
            </a:extLst>
          </p:cNvPr>
          <p:cNvPicPr/>
          <p:nvPr/>
        </p:nvPicPr>
        <p:blipFill>
          <a:blip r:embed="rId2">
            <a:extLst>
              <a:ext uri="{28A0092B-C50C-407E-A947-70E740481C1C}">
                <a14:useLocalDpi xmlns:a14="http://schemas.microsoft.com/office/drawing/2010/main" val="0"/>
              </a:ext>
            </a:extLst>
          </a:blip>
          <a:stretch>
            <a:fillRect/>
          </a:stretch>
        </p:blipFill>
        <p:spPr>
          <a:xfrm>
            <a:off x="3962238" y="3102797"/>
            <a:ext cx="3521075" cy="2798445"/>
          </a:xfrm>
          <a:prstGeom prst="rect">
            <a:avLst/>
          </a:prstGeom>
        </p:spPr>
      </p:pic>
    </p:spTree>
    <p:extLst>
      <p:ext uri="{BB962C8B-B14F-4D97-AF65-F5344CB8AC3E}">
        <p14:creationId xmlns:p14="http://schemas.microsoft.com/office/powerpoint/2010/main" val="340835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E9DF-B382-4711-A040-C587C5F8E5C0}"/>
              </a:ext>
            </a:extLst>
          </p:cNvPr>
          <p:cNvSpPr>
            <a:spLocks noGrp="1"/>
          </p:cNvSpPr>
          <p:nvPr>
            <p:ph type="title"/>
          </p:nvPr>
        </p:nvSpPr>
        <p:spPr/>
        <p:txBody>
          <a:bodyPr>
            <a:normAutofit fontScale="90000"/>
          </a:body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Calibri" panose="020F0502020204030204" pitchFamily="34" charset="0"/>
              </a:rPr>
              <a:t>ACKNOWLEDGMENT</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B4ABC15-12A7-47C2-8702-8D465EB89C98}"/>
              </a:ext>
            </a:extLst>
          </p:cNvPr>
          <p:cNvSpPr>
            <a:spLocks noGrp="1"/>
          </p:cNvSpPr>
          <p:nvPr>
            <p:ph idx="1"/>
          </p:nvPr>
        </p:nvSpPr>
        <p:spPr/>
        <p:txBody>
          <a:bodyPr/>
          <a:lstStyle/>
          <a:p>
            <a:pPr>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 express my sincere gratitude to Flip Robo Technologies for giving me the opportunity to work on this project on Housing Price prediction using machine learning algorithms. I would also like to thank Flip Robo Technologies for providing me with the requisite datasets to work with.</a:t>
            </a:r>
            <a:r>
              <a:rPr lang="en-IN"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 acknowledge my indebtedness to the authors of papers titled: “House Price Prediction using a Machine Learning Model: A Survey of Literature” and “The impact of housing quality on house prices in eight capital cities, Australia” for providing me with invaluable insights and knowledge of the dynamic relationships that exist in the economics of real estate and housing markets.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081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023F-9C44-4F11-8688-5990966952D5}"/>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IN" dirty="0"/>
          </a:p>
        </p:txBody>
      </p:sp>
      <p:sp>
        <p:nvSpPr>
          <p:cNvPr id="3" name="Content Placeholder 2">
            <a:extLst>
              <a:ext uri="{FF2B5EF4-FFF2-40B4-BE49-F238E27FC236}">
                <a16:creationId xmlns:a16="http://schemas.microsoft.com/office/drawing/2014/main" id="{84E45A29-521C-42BF-8A64-5FFB6A552B69}"/>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The ID columns from test and train datasets were also dropped since they don't contribute to building a good model for predicting the target variable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Calibri" panose="020F0502020204030204" pitchFamily="34" charset="0"/>
              </a:rPr>
              <a:t>Finding the null value percentage in each of the columns in Train and Test datasets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C399ECC-9B21-4DDD-AD20-E2DD8CEF1E50}"/>
              </a:ext>
            </a:extLst>
          </p:cNvPr>
          <p:cNvPicPr/>
          <p:nvPr/>
        </p:nvPicPr>
        <p:blipFill>
          <a:blip r:embed="rId2">
            <a:extLst>
              <a:ext uri="{28A0092B-C50C-407E-A947-70E740481C1C}">
                <a14:useLocalDpi xmlns:a14="http://schemas.microsoft.com/office/drawing/2010/main" val="0"/>
              </a:ext>
            </a:extLst>
          </a:blip>
          <a:stretch>
            <a:fillRect/>
          </a:stretch>
        </p:blipFill>
        <p:spPr>
          <a:xfrm>
            <a:off x="3590154" y="2912394"/>
            <a:ext cx="4219568" cy="3059197"/>
          </a:xfrm>
          <a:prstGeom prst="rect">
            <a:avLst/>
          </a:prstGeom>
        </p:spPr>
      </p:pic>
    </p:spTree>
    <p:extLst>
      <p:ext uri="{BB962C8B-B14F-4D97-AF65-F5344CB8AC3E}">
        <p14:creationId xmlns:p14="http://schemas.microsoft.com/office/powerpoint/2010/main" val="1272223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7CCA00-81D4-4986-A433-7520A23A04D3}"/>
              </a:ext>
            </a:extLst>
          </p:cNvPr>
          <p:cNvPicPr/>
          <p:nvPr/>
        </p:nvPicPr>
        <p:blipFill>
          <a:blip r:embed="rId2">
            <a:extLst>
              <a:ext uri="{28A0092B-C50C-407E-A947-70E740481C1C}">
                <a14:useLocalDpi xmlns:a14="http://schemas.microsoft.com/office/drawing/2010/main" val="0"/>
              </a:ext>
            </a:extLst>
          </a:blip>
          <a:stretch>
            <a:fillRect/>
          </a:stretch>
        </p:blipFill>
        <p:spPr>
          <a:xfrm>
            <a:off x="3592616" y="2161941"/>
            <a:ext cx="4459702" cy="3007217"/>
          </a:xfrm>
          <a:prstGeom prst="rect">
            <a:avLst/>
          </a:prstGeom>
        </p:spPr>
      </p:pic>
    </p:spTree>
    <p:extLst>
      <p:ext uri="{BB962C8B-B14F-4D97-AF65-F5344CB8AC3E}">
        <p14:creationId xmlns:p14="http://schemas.microsoft.com/office/powerpoint/2010/main" val="3059201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841A-0AA1-42FD-8844-CF8B347CAF00}"/>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IN" dirty="0"/>
          </a:p>
        </p:txBody>
      </p:sp>
      <p:sp>
        <p:nvSpPr>
          <p:cNvPr id="3" name="Content Placeholder 2">
            <a:extLst>
              <a:ext uri="{FF2B5EF4-FFF2-40B4-BE49-F238E27FC236}">
                <a16:creationId xmlns:a16="http://schemas.microsoft.com/office/drawing/2014/main" id="{D002D06B-641D-4D79-BFD2-6CAD0D5FFFCA}"/>
              </a:ext>
            </a:extLst>
          </p:cNvPr>
          <p:cNvSpPr>
            <a:spLocks noGrp="1"/>
          </p:cNvSpPr>
          <p:nvPr>
            <p:ph idx="1"/>
          </p:nvPr>
        </p:nvSpPr>
        <p:spPr/>
        <p:txBody>
          <a:bodyPr>
            <a:normAutofit/>
          </a:bodyPr>
          <a:lstStyle/>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KNN imputation technique was used to impute values to missing data in </a:t>
            </a:r>
            <a:r>
              <a:rPr lang="en-IN" sz="1600" dirty="0" err="1">
                <a:effectLst/>
                <a:latin typeface="Calibri" panose="020F0502020204030204" pitchFamily="34" charset="0"/>
                <a:ea typeface="Calibri" panose="020F0502020204030204" pitchFamily="34" charset="0"/>
                <a:cs typeface="Calibri" panose="020F0502020204030204" pitchFamily="34" charset="0"/>
              </a:rPr>
              <a:t>LotFrontage</a:t>
            </a:r>
            <a:r>
              <a:rPr lang="en-IN" sz="1600" dirty="0">
                <a:effectLst/>
                <a:latin typeface="Calibri" panose="020F0502020204030204" pitchFamily="34" charset="0"/>
                <a:ea typeface="Calibri" panose="020F0502020204030204" pitchFamily="34" charset="0"/>
                <a:cs typeface="Calibri" panose="020F0502020204030204" pitchFamily="34" charset="0"/>
              </a:rPr>
              <a:t>, while the missing values in the rest of the columns were imputed with the most frequently occurring values of their respective columns.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Data Inputs- Logic- Output Relationships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The Datasets consist mainly of object data type variables and a few float and int data type variables. The relationships between the independent variables and dependent variable were analysed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Features like Lot area, Lot Frontage, Overall Quality, Overall Condition, Basement Finishing, Total Basement Surface Area, first and 2</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nd</a:t>
            </a:r>
            <a:r>
              <a:rPr lang="en-IN" sz="1600" dirty="0">
                <a:effectLst/>
                <a:latin typeface="Calibri" panose="020F0502020204030204" pitchFamily="34" charset="0"/>
                <a:ea typeface="Calibri" panose="020F0502020204030204" pitchFamily="34" charset="0"/>
                <a:cs typeface="Calibri" panose="020F0502020204030204" pitchFamily="34" charset="0"/>
              </a:rPr>
              <a:t> Floor square feet, Garage </a:t>
            </a:r>
            <a:r>
              <a:rPr lang="en-IN" sz="1600" dirty="0" err="1">
                <a:effectLst/>
                <a:latin typeface="Calibri" panose="020F0502020204030204" pitchFamily="34" charset="0"/>
                <a:ea typeface="Calibri" panose="020F0502020204030204" pitchFamily="34" charset="0"/>
                <a:cs typeface="Calibri" panose="020F0502020204030204" pitchFamily="34" charset="0"/>
              </a:rPr>
              <a:t>capacity,Total</a:t>
            </a:r>
            <a:r>
              <a:rPr lang="en-IN" sz="1600" dirty="0">
                <a:effectLst/>
                <a:latin typeface="Calibri" panose="020F0502020204030204" pitchFamily="34" charset="0"/>
                <a:ea typeface="Calibri" panose="020F0502020204030204" pitchFamily="34" charset="0"/>
                <a:cs typeface="Calibri" panose="020F0502020204030204" pitchFamily="34" charset="0"/>
              </a:rPr>
              <a:t> rooms have a positive linear relationship, therefore increase in their values leads to increase in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 Whereas Age of </a:t>
            </a:r>
            <a:r>
              <a:rPr lang="en-IN" sz="1600" dirty="0" err="1">
                <a:effectLst/>
                <a:latin typeface="Calibri" panose="020F0502020204030204" pitchFamily="34" charset="0"/>
                <a:ea typeface="Calibri" panose="020F0502020204030204" pitchFamily="34" charset="0"/>
                <a:cs typeface="Calibri" panose="020F0502020204030204" pitchFamily="34" charset="0"/>
              </a:rPr>
              <a:t>Housem</a:t>
            </a:r>
            <a:r>
              <a:rPr lang="en-IN" sz="1600" dirty="0">
                <a:effectLst/>
                <a:latin typeface="Calibri" panose="020F0502020204030204" pitchFamily="34" charset="0"/>
                <a:ea typeface="Calibri" panose="020F0502020204030204" pitchFamily="34" charset="0"/>
                <a:cs typeface="Calibri" panose="020F0502020204030204" pitchFamily="34" charset="0"/>
              </a:rPr>
              <a:t> </a:t>
            </a:r>
            <a:r>
              <a:rPr lang="en-IN" sz="1600" dirty="0" err="1">
                <a:effectLst/>
                <a:latin typeface="Calibri" panose="020F0502020204030204" pitchFamily="34" charset="0"/>
                <a:ea typeface="Calibri" panose="020F0502020204030204" pitchFamily="34" charset="0"/>
                <a:cs typeface="Calibri" panose="020F0502020204030204" pitchFamily="34" charset="0"/>
              </a:rPr>
              <a:t>Remodellling</a:t>
            </a:r>
            <a:r>
              <a:rPr lang="en-IN" sz="1600" dirty="0">
                <a:effectLst/>
                <a:latin typeface="Calibri" panose="020F0502020204030204" pitchFamily="34" charset="0"/>
                <a:ea typeface="Calibri" panose="020F0502020204030204" pitchFamily="34" charset="0"/>
                <a:cs typeface="Calibri" panose="020F0502020204030204" pitchFamily="34" charset="0"/>
              </a:rPr>
              <a:t> age </a:t>
            </a:r>
            <a:r>
              <a:rPr lang="en-IN" sz="1600" dirty="0" err="1">
                <a:effectLst/>
                <a:latin typeface="Calibri" panose="020F0502020204030204" pitchFamily="34" charset="0"/>
                <a:ea typeface="Calibri" panose="020F0502020204030204" pitchFamily="34" charset="0"/>
                <a:cs typeface="Calibri" panose="020F0502020204030204" pitchFamily="34" charset="0"/>
              </a:rPr>
              <a:t>Garrage</a:t>
            </a:r>
            <a:r>
              <a:rPr lang="en-IN" sz="1600" dirty="0">
                <a:effectLst/>
                <a:latin typeface="Calibri" panose="020F0502020204030204" pitchFamily="34" charset="0"/>
                <a:ea typeface="Calibri" panose="020F0502020204030204" pitchFamily="34" charset="0"/>
                <a:cs typeface="Calibri" panose="020F0502020204030204" pitchFamily="34" charset="0"/>
              </a:rPr>
              <a:t> age have a linear negative relationship and therefore increase in their values leads to a decrease in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2050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082B-B833-43ED-874D-6C99578F2C2C}"/>
              </a:ext>
            </a:extLst>
          </p:cNvPr>
          <p:cNvSpPr>
            <a:spLocks noGrp="1"/>
          </p:cNvSpPr>
          <p:nvPr>
            <p:ph type="title"/>
          </p:nvPr>
        </p:nvSpPr>
        <p:spPr/>
        <p:txBody>
          <a:bodyPr/>
          <a:lstStyle/>
          <a:p>
            <a:r>
              <a:rPr lang="en-IN" b="1" dirty="0"/>
              <a:t>Underlying Assumptions</a:t>
            </a:r>
          </a:p>
        </p:txBody>
      </p:sp>
      <p:pic>
        <p:nvPicPr>
          <p:cNvPr id="4" name="Picture 3">
            <a:extLst>
              <a:ext uri="{FF2B5EF4-FFF2-40B4-BE49-F238E27FC236}">
                <a16:creationId xmlns:a16="http://schemas.microsoft.com/office/drawing/2014/main" id="{00DFA664-2DEB-4637-B447-F273F397570C}"/>
              </a:ext>
            </a:extLst>
          </p:cNvPr>
          <p:cNvPicPr/>
          <p:nvPr/>
        </p:nvPicPr>
        <p:blipFill>
          <a:blip r:embed="rId2">
            <a:extLst>
              <a:ext uri="{28A0092B-C50C-407E-A947-70E740481C1C}">
                <a14:useLocalDpi xmlns:a14="http://schemas.microsoft.com/office/drawing/2010/main" val="0"/>
              </a:ext>
            </a:extLst>
          </a:blip>
          <a:stretch>
            <a:fillRect/>
          </a:stretch>
        </p:blipFill>
        <p:spPr>
          <a:xfrm>
            <a:off x="2090057" y="2164701"/>
            <a:ext cx="6885992" cy="2425959"/>
          </a:xfrm>
          <a:prstGeom prst="rect">
            <a:avLst/>
          </a:prstGeom>
        </p:spPr>
      </p:pic>
    </p:spTree>
    <p:extLst>
      <p:ext uri="{BB962C8B-B14F-4D97-AF65-F5344CB8AC3E}">
        <p14:creationId xmlns:p14="http://schemas.microsoft.com/office/powerpoint/2010/main" val="12139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4EE3-52EF-40E1-A784-B0E59C36EED4}"/>
              </a:ext>
            </a:extLst>
          </p:cNvPr>
          <p:cNvSpPr>
            <a:spLocks noGrp="1"/>
          </p:cNvSpPr>
          <p:nvPr>
            <p:ph type="title"/>
          </p:nvPr>
        </p:nvSpPr>
        <p:spPr/>
        <p:txBody>
          <a:bodyPr/>
          <a:lstStyle/>
          <a:p>
            <a:r>
              <a:rPr lang="en-IN" b="1" dirty="0"/>
              <a:t>Underlying Assumptions</a:t>
            </a:r>
            <a:endParaRPr lang="en-IN" dirty="0"/>
          </a:p>
        </p:txBody>
      </p:sp>
      <p:sp>
        <p:nvSpPr>
          <p:cNvPr id="3" name="Content Placeholder 2">
            <a:extLst>
              <a:ext uri="{FF2B5EF4-FFF2-40B4-BE49-F238E27FC236}">
                <a16:creationId xmlns:a16="http://schemas.microsoft.com/office/drawing/2014/main" id="{4B74FB52-0135-43F9-8429-2DB6FDF9799F}"/>
              </a:ext>
            </a:extLst>
          </p:cNvPr>
          <p:cNvSpPr>
            <a:spLocks noGrp="1"/>
          </p:cNvSpPr>
          <p:nvPr>
            <p:ph idx="1"/>
          </p:nvPr>
        </p:nvSpPr>
        <p:spPr/>
        <p:txBody>
          <a:bodyPr>
            <a:normAutofit/>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Based on the statistical information above, the following observations were made: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Big difference between max value and 75% in SalePrice,MSSubClass,LotFrontage,LotArea,BsmtFinSF1,BsmtFinSF2, etc indicates presence of outliers.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 higher std than mean in columns: MasVnrArea,BsmtFinSF1,BsmtFinSF2,WoodDeckSF,OpenPorchSF,EnclosedPorch,3SsnPorch etc indicates presence of skewness.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An Anomaly is displayed in the relationship between age of house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 There is a general negative relationship between House age and Sale Price, </a:t>
            </a:r>
            <a:r>
              <a:rPr lang="en-IN" sz="1600" dirty="0" err="1">
                <a:effectLst/>
                <a:latin typeface="Calibri" panose="020F0502020204030204" pitchFamily="34" charset="0"/>
                <a:ea typeface="Calibri" panose="020F0502020204030204" pitchFamily="34" charset="0"/>
                <a:cs typeface="Calibri" panose="020F0502020204030204" pitchFamily="34" charset="0"/>
              </a:rPr>
              <a:t>ie</a:t>
            </a:r>
            <a:r>
              <a:rPr lang="en-IN" sz="1600" dirty="0">
                <a:effectLst/>
                <a:latin typeface="Calibri" panose="020F0502020204030204" pitchFamily="34" charset="0"/>
                <a:ea typeface="Calibri" panose="020F0502020204030204" pitchFamily="34" charset="0"/>
                <a:cs typeface="Calibri" panose="020F0502020204030204" pitchFamily="34" charset="0"/>
              </a:rPr>
              <a:t>. increase in age leads to a decrease in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 however,</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houses built between 1880 and 1900 sold for the highest. The assumption made in this regard is that  those houses were sold for the highest amount because of their antiquity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8155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21D7-73A4-4C62-B36A-CCBE68AB966D}"/>
              </a:ext>
            </a:extLst>
          </p:cNvPr>
          <p:cNvSpPr>
            <a:spLocks noGrp="1"/>
          </p:cNvSpPr>
          <p:nvPr>
            <p:ph type="title"/>
          </p:nvPr>
        </p:nvSpPr>
        <p:spPr/>
        <p:txBody>
          <a:bodyPr/>
          <a:lstStyle/>
          <a:p>
            <a:r>
              <a:rPr lang="en-IN" b="1" dirty="0"/>
              <a:t>Exploratory Data Analysis</a:t>
            </a:r>
          </a:p>
        </p:txBody>
      </p:sp>
      <p:sp>
        <p:nvSpPr>
          <p:cNvPr id="3" name="Content Placeholder 2">
            <a:extLst>
              <a:ext uri="{FF2B5EF4-FFF2-40B4-BE49-F238E27FC236}">
                <a16:creationId xmlns:a16="http://schemas.microsoft.com/office/drawing/2014/main" id="{B40C8340-C9E3-4EEB-8021-23F3835F5CA0}"/>
              </a:ext>
            </a:extLst>
          </p:cNvPr>
          <p:cNvSpPr>
            <a:spLocks noGrp="1"/>
          </p:cNvSpPr>
          <p:nvPr>
            <p:ph idx="1"/>
          </p:nvPr>
        </p:nvSpPr>
        <p:spPr/>
        <p:txBody>
          <a:bodyPr/>
          <a:lstStyle/>
          <a:p>
            <a:pPr marL="0" indent="0">
              <a:buNone/>
            </a:pPr>
            <a:r>
              <a:rPr lang="en-IN" b="1" u="sng" dirty="0"/>
              <a:t>Univariate Analysis</a:t>
            </a:r>
          </a:p>
          <a:p>
            <a:pPr marL="0" indent="0">
              <a:buNone/>
            </a:pPr>
            <a:r>
              <a:rPr lang="en-IN" sz="18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Analyzing</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Target Class</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u="sng" dirty="0"/>
          </a:p>
        </p:txBody>
      </p:sp>
      <p:pic>
        <p:nvPicPr>
          <p:cNvPr id="4" name="Picture 3">
            <a:extLst>
              <a:ext uri="{FF2B5EF4-FFF2-40B4-BE49-F238E27FC236}">
                <a16:creationId xmlns:a16="http://schemas.microsoft.com/office/drawing/2014/main" id="{D34CD8F7-16AB-4198-83CE-5661AA11412B}"/>
              </a:ext>
            </a:extLst>
          </p:cNvPr>
          <p:cNvPicPr/>
          <p:nvPr/>
        </p:nvPicPr>
        <p:blipFill>
          <a:blip r:embed="rId2">
            <a:extLst>
              <a:ext uri="{28A0092B-C50C-407E-A947-70E740481C1C}">
                <a14:useLocalDpi xmlns:a14="http://schemas.microsoft.com/office/drawing/2010/main" val="0"/>
              </a:ext>
            </a:extLst>
          </a:blip>
          <a:stretch>
            <a:fillRect/>
          </a:stretch>
        </p:blipFill>
        <p:spPr>
          <a:xfrm>
            <a:off x="3698939" y="2922745"/>
            <a:ext cx="4670619" cy="2880895"/>
          </a:xfrm>
          <a:prstGeom prst="rect">
            <a:avLst/>
          </a:prstGeom>
        </p:spPr>
      </p:pic>
    </p:spTree>
    <p:extLst>
      <p:ext uri="{BB962C8B-B14F-4D97-AF65-F5344CB8AC3E}">
        <p14:creationId xmlns:p14="http://schemas.microsoft.com/office/powerpoint/2010/main" val="342254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2F90-30B1-4A88-AD43-12527AB0D4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795347-D6C9-476D-AB08-150E18D3B846}"/>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From the graph above it is observed that the Price data forms a continuous distribution with mean of 181477.00 and tails off from 400000 mark.</a:t>
            </a:r>
          </a:p>
          <a:p>
            <a:r>
              <a:rPr lang="en-IN" sz="1600" dirty="0">
                <a:solidFill>
                  <a:srgbClr val="000000"/>
                </a:solidFill>
                <a:effectLst/>
                <a:latin typeface="Calibri" panose="020F0502020204030204" pitchFamily="34" charset="0"/>
                <a:ea typeface="Calibri" panose="020F0502020204030204" pitchFamily="34" charset="0"/>
              </a:rPr>
              <a:t>Distribution is skewed and contains outliers</a:t>
            </a: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E44C923-04B0-4471-8429-2CA35EFD5EDD}"/>
              </a:ext>
            </a:extLst>
          </p:cNvPr>
          <p:cNvPicPr/>
          <p:nvPr/>
        </p:nvPicPr>
        <p:blipFill>
          <a:blip r:embed="rId2">
            <a:extLst>
              <a:ext uri="{28A0092B-C50C-407E-A947-70E740481C1C}">
                <a14:useLocalDpi xmlns:a14="http://schemas.microsoft.com/office/drawing/2010/main" val="0"/>
              </a:ext>
            </a:extLst>
          </a:blip>
          <a:stretch>
            <a:fillRect/>
          </a:stretch>
        </p:blipFill>
        <p:spPr>
          <a:xfrm>
            <a:off x="3797313" y="3275070"/>
            <a:ext cx="3555210" cy="2397943"/>
          </a:xfrm>
          <a:prstGeom prst="rect">
            <a:avLst/>
          </a:prstGeom>
        </p:spPr>
      </p:pic>
    </p:spTree>
    <p:extLst>
      <p:ext uri="{BB962C8B-B14F-4D97-AF65-F5344CB8AC3E}">
        <p14:creationId xmlns:p14="http://schemas.microsoft.com/office/powerpoint/2010/main" val="14720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9E1C-2D34-476A-8DC6-F30A275B35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C2BE10-F557-419B-AEF5-2F65B7A625E5}"/>
              </a:ext>
            </a:extLst>
          </p:cNvPr>
          <p:cNvSpPr>
            <a:spLocks noGrp="1"/>
          </p:cNvSpPr>
          <p:nvPr>
            <p:ph idx="1"/>
          </p:nvPr>
        </p:nvSpPr>
        <p:spPr/>
        <p:txBody>
          <a:bodyPr/>
          <a:lstStyle/>
          <a:p>
            <a:pPr marL="0" indent="0">
              <a:buNone/>
            </a:pPr>
            <a:r>
              <a:rPr lang="en-IN" sz="1800" b="1" dirty="0" err="1">
                <a:effectLst/>
                <a:latin typeface="Calibri" panose="020F0502020204030204" pitchFamily="34" charset="0"/>
                <a:ea typeface="Calibri" panose="020F0502020204030204" pitchFamily="34" charset="0"/>
                <a:cs typeface="Calibri" panose="020F0502020204030204" pitchFamily="34" charset="0"/>
              </a:rPr>
              <a:t>Analyzing</a:t>
            </a:r>
            <a:r>
              <a:rPr lang="en-IN" sz="1800" b="1" dirty="0">
                <a:effectLst/>
                <a:latin typeface="Calibri" panose="020F0502020204030204" pitchFamily="34" charset="0"/>
                <a:ea typeface="Calibri" panose="020F0502020204030204" pitchFamily="34" charset="0"/>
                <a:cs typeface="Calibri" panose="020F0502020204030204" pitchFamily="34" charset="0"/>
              </a:rPr>
              <a:t> the Feature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E904D48-3EF9-4EC0-B3B7-1FC5400B7446}"/>
              </a:ext>
            </a:extLst>
          </p:cNvPr>
          <p:cNvPicPr/>
          <p:nvPr/>
        </p:nvPicPr>
        <p:blipFill>
          <a:blip r:embed="rId2">
            <a:extLst>
              <a:ext uri="{28A0092B-C50C-407E-A947-70E740481C1C}">
                <a14:useLocalDpi xmlns:a14="http://schemas.microsoft.com/office/drawing/2010/main" val="0"/>
              </a:ext>
            </a:extLst>
          </a:blip>
          <a:stretch>
            <a:fillRect/>
          </a:stretch>
        </p:blipFill>
        <p:spPr>
          <a:xfrm>
            <a:off x="3230245" y="2211705"/>
            <a:ext cx="5731510" cy="4100195"/>
          </a:xfrm>
          <a:prstGeom prst="rect">
            <a:avLst/>
          </a:prstGeom>
        </p:spPr>
      </p:pic>
    </p:spTree>
    <p:extLst>
      <p:ext uri="{BB962C8B-B14F-4D97-AF65-F5344CB8AC3E}">
        <p14:creationId xmlns:p14="http://schemas.microsoft.com/office/powerpoint/2010/main" val="4285632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DD83-8291-4807-9836-A44E4B8AC0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14B32F-5428-47BA-9A7A-491A77A1C63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1A44AD3-AD85-4507-9C6C-FBA0C9869920}"/>
              </a:ext>
            </a:extLst>
          </p:cNvPr>
          <p:cNvPicPr/>
          <p:nvPr/>
        </p:nvPicPr>
        <p:blipFill>
          <a:blip r:embed="rId2">
            <a:extLst>
              <a:ext uri="{28A0092B-C50C-407E-A947-70E740481C1C}">
                <a14:useLocalDpi xmlns:a14="http://schemas.microsoft.com/office/drawing/2010/main" val="0"/>
              </a:ext>
            </a:extLst>
          </a:blip>
          <a:stretch>
            <a:fillRect/>
          </a:stretch>
        </p:blipFill>
        <p:spPr>
          <a:xfrm>
            <a:off x="3230245" y="2183129"/>
            <a:ext cx="6445600" cy="3051343"/>
          </a:xfrm>
          <a:prstGeom prst="rect">
            <a:avLst/>
          </a:prstGeom>
        </p:spPr>
      </p:pic>
    </p:spTree>
    <p:extLst>
      <p:ext uri="{BB962C8B-B14F-4D97-AF65-F5344CB8AC3E}">
        <p14:creationId xmlns:p14="http://schemas.microsoft.com/office/powerpoint/2010/main" val="3683298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2612-6391-43FB-BED6-DED9405054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B39560-37D8-466B-A275-DFBA5D5A7130}"/>
              </a:ext>
            </a:extLst>
          </p:cNvPr>
          <p:cNvSpPr>
            <a:spLocks noGrp="1"/>
          </p:cNvSpPr>
          <p:nvPr>
            <p:ph idx="1"/>
          </p:nvPr>
        </p:nvSpPr>
        <p:spPr/>
        <p:txBody>
          <a:bodyPr/>
          <a:lstStyle/>
          <a:p>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LotFrontage,LotArea,MasVnrArea,BsmtFinSF1,BsmtFinSF2,BsmtUnFSF,TotalBsmtSF,1stFlrSF,2ndFlrSF,GrLivArea,WoodDeckSF,OpenPorchSF,EnclosedPorch are skewed and contain outliers and </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Considerable skewness exists in columns.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20BA045-C235-46E9-B017-49F1B45ED850}"/>
              </a:ext>
            </a:extLst>
          </p:cNvPr>
          <p:cNvPicPr/>
          <p:nvPr/>
        </p:nvPicPr>
        <p:blipFill>
          <a:blip r:embed="rId2">
            <a:extLst>
              <a:ext uri="{28A0092B-C50C-407E-A947-70E740481C1C}">
                <a14:useLocalDpi xmlns:a14="http://schemas.microsoft.com/office/drawing/2010/main" val="0"/>
              </a:ext>
            </a:extLst>
          </a:blip>
          <a:stretch>
            <a:fillRect/>
          </a:stretch>
        </p:blipFill>
        <p:spPr>
          <a:xfrm>
            <a:off x="1336810" y="2400300"/>
            <a:ext cx="1742292" cy="4092575"/>
          </a:xfrm>
          <a:prstGeom prst="rect">
            <a:avLst/>
          </a:prstGeom>
        </p:spPr>
      </p:pic>
    </p:spTree>
    <p:extLst>
      <p:ext uri="{BB962C8B-B14F-4D97-AF65-F5344CB8AC3E}">
        <p14:creationId xmlns:p14="http://schemas.microsoft.com/office/powerpoint/2010/main" val="16911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16FF-7BA2-4A95-BF10-29508E47EB29}"/>
              </a:ext>
            </a:extLst>
          </p:cNvPr>
          <p:cNvSpPr>
            <a:spLocks noGrp="1"/>
          </p:cNvSpPr>
          <p:nvPr>
            <p:ph type="title"/>
          </p:nvPr>
        </p:nvSpPr>
        <p:spPr/>
        <p:txBody>
          <a:bodyPr>
            <a:normAutofit fontScale="90000"/>
          </a:bodyPr>
          <a:lstStyle/>
          <a:p>
            <a:pPr marL="457200">
              <a:lnSpc>
                <a:spcPct val="107000"/>
              </a:lnSpc>
              <a:spcAft>
                <a:spcPts val="800"/>
              </a:spcAft>
              <a:tabLst>
                <a:tab pos="2340610" algn="l"/>
              </a:tabLst>
            </a:pPr>
            <a:r>
              <a:rPr lang="en-IN" sz="4400" b="1" dirty="0">
                <a:effectLst/>
                <a:latin typeface="Calibri" panose="020F0502020204030204" pitchFamily="34" charset="0"/>
                <a:ea typeface="Calibri" panose="020F0502020204030204" pitchFamily="34" charset="0"/>
                <a:cs typeface="Calibri" panose="020F0502020204030204" pitchFamily="34" charset="0"/>
              </a:rPr>
              <a:t>INTRODUCTION</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E8BFA90-4EFD-42F7-8EDD-BD67186D6040}"/>
              </a:ext>
            </a:extLst>
          </p:cNvPr>
          <p:cNvSpPr>
            <a:spLocks noGrp="1"/>
          </p:cNvSpPr>
          <p:nvPr>
            <p:ph idx="1"/>
          </p:nvPr>
        </p:nvSpPr>
        <p:spPr/>
        <p:txBody>
          <a:bodyPr>
            <a:normAutofit fontScale="77500" lnSpcReduction="20000"/>
          </a:bodyPr>
          <a:lstStyle/>
          <a:p>
            <a:pPr marL="0" indent="0" algn="just">
              <a:lnSpc>
                <a:spcPct val="107000"/>
              </a:lnSpc>
              <a:spcAft>
                <a:spcPts val="800"/>
              </a:spcAft>
              <a:buNone/>
            </a:pPr>
            <a:r>
              <a:rPr lang="en-IN" sz="2100" u="sng" dirty="0">
                <a:effectLst/>
                <a:latin typeface="Calibri" panose="020F0502020204030204" pitchFamily="34" charset="0"/>
                <a:ea typeface="Calibri" panose="020F0502020204030204" pitchFamily="34" charset="0"/>
                <a:cs typeface="Calibri" panose="020F0502020204030204" pitchFamily="34" charset="0"/>
              </a:rPr>
              <a:t>Business Problem Framing</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 Which variables are important to predict the price of variable?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 How do these variables describe the price of the house?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3086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0799-A7AF-442B-B2AC-368D33E5BB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0DF2F5-1A21-460B-903B-210C72236873}"/>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There is a considerable number of outliers in the columns. However, they will not be removed, since we have a very small dataset to work with and removing outliers results in 13.86% of loss in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06FBC1F-1384-4FFA-8863-291A8A1E8488}"/>
              </a:ext>
            </a:extLst>
          </p:cNvPr>
          <p:cNvPicPr/>
          <p:nvPr/>
        </p:nvPicPr>
        <p:blipFill>
          <a:blip r:embed="rId2">
            <a:extLst>
              <a:ext uri="{28A0092B-C50C-407E-A947-70E740481C1C}">
                <a14:useLocalDpi xmlns:a14="http://schemas.microsoft.com/office/drawing/2010/main" val="0"/>
              </a:ext>
            </a:extLst>
          </a:blip>
          <a:stretch>
            <a:fillRect/>
          </a:stretch>
        </p:blipFill>
        <p:spPr>
          <a:xfrm>
            <a:off x="2905857" y="2538606"/>
            <a:ext cx="6380286" cy="4123450"/>
          </a:xfrm>
          <a:prstGeom prst="rect">
            <a:avLst/>
          </a:prstGeom>
        </p:spPr>
      </p:pic>
    </p:spTree>
    <p:extLst>
      <p:ext uri="{BB962C8B-B14F-4D97-AF65-F5344CB8AC3E}">
        <p14:creationId xmlns:p14="http://schemas.microsoft.com/office/powerpoint/2010/main" val="2276541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1FED-DAD7-4446-9408-BF9159434F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66C463-392E-49F0-B428-EADFB7EA6868}"/>
              </a:ext>
            </a:extLst>
          </p:cNvPr>
          <p:cNvSpPr>
            <a:spLocks noGrp="1"/>
          </p:cNvSpPr>
          <p:nvPr>
            <p:ph idx="1"/>
          </p:nvPr>
        </p:nvSpPr>
        <p:spPr/>
        <p:txBody>
          <a:bodyPr/>
          <a:lstStyle/>
          <a:p>
            <a:pPr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Normalizing Data Distribution using </a:t>
            </a:r>
            <a:r>
              <a:rPr lang="en-IN" sz="1800" b="1" dirty="0" err="1">
                <a:effectLst/>
                <a:latin typeface="Calibri" panose="020F0502020204030204" pitchFamily="34" charset="0"/>
                <a:ea typeface="Calibri" panose="020F0502020204030204" pitchFamily="34" charset="0"/>
                <a:cs typeface="Calibri" panose="020F0502020204030204" pitchFamily="34" charset="0"/>
              </a:rPr>
              <a:t>PowerTransformer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skewness in Data Distributions of the feature columns was reduced using the Yeo-Johnson Power transformer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633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5E0D-FD06-4D7B-97F6-F96190D68D75}"/>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520D13D3-5E45-4A70-B3FC-3623019DF20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96463" y="1933022"/>
            <a:ext cx="4601904" cy="3823965"/>
          </a:xfrm>
          <a:prstGeom prst="rect">
            <a:avLst/>
          </a:prstGeom>
        </p:spPr>
      </p:pic>
      <p:pic>
        <p:nvPicPr>
          <p:cNvPr id="5" name="Picture 4">
            <a:extLst>
              <a:ext uri="{FF2B5EF4-FFF2-40B4-BE49-F238E27FC236}">
                <a16:creationId xmlns:a16="http://schemas.microsoft.com/office/drawing/2014/main" id="{AB97959E-2E15-4049-BF9B-77D93886BC4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60163" y="1933022"/>
            <a:ext cx="4880792" cy="3711998"/>
          </a:xfrm>
          <a:prstGeom prst="rect">
            <a:avLst/>
          </a:prstGeom>
        </p:spPr>
      </p:pic>
    </p:spTree>
    <p:extLst>
      <p:ext uri="{BB962C8B-B14F-4D97-AF65-F5344CB8AC3E}">
        <p14:creationId xmlns:p14="http://schemas.microsoft.com/office/powerpoint/2010/main" val="1303232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504A-BE8A-478D-86F0-EB5475AA32B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2D59B18E-2E16-407C-9839-ECE79CDC6F5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14490" y="1991962"/>
            <a:ext cx="4642498" cy="3653058"/>
          </a:xfrm>
          <a:prstGeom prst="rect">
            <a:avLst/>
          </a:prstGeom>
        </p:spPr>
      </p:pic>
      <p:pic>
        <p:nvPicPr>
          <p:cNvPr id="5" name="Picture 4">
            <a:extLst>
              <a:ext uri="{FF2B5EF4-FFF2-40B4-BE49-F238E27FC236}">
                <a16:creationId xmlns:a16="http://schemas.microsoft.com/office/drawing/2014/main" id="{603A95EB-772B-47D7-9EC3-791DB1246354}"/>
              </a:ext>
            </a:extLst>
          </p:cNvPr>
          <p:cNvPicPr/>
          <p:nvPr/>
        </p:nvPicPr>
        <p:blipFill>
          <a:blip r:embed="rId3">
            <a:extLst>
              <a:ext uri="{28A0092B-C50C-407E-A947-70E740481C1C}">
                <a14:useLocalDpi xmlns:a14="http://schemas.microsoft.com/office/drawing/2010/main" val="0"/>
              </a:ext>
            </a:extLst>
          </a:blip>
          <a:stretch>
            <a:fillRect/>
          </a:stretch>
        </p:blipFill>
        <p:spPr>
          <a:xfrm>
            <a:off x="5756988" y="2061210"/>
            <a:ext cx="4758612" cy="3583810"/>
          </a:xfrm>
          <a:prstGeom prst="rect">
            <a:avLst/>
          </a:prstGeom>
        </p:spPr>
      </p:pic>
    </p:spTree>
    <p:extLst>
      <p:ext uri="{BB962C8B-B14F-4D97-AF65-F5344CB8AC3E}">
        <p14:creationId xmlns:p14="http://schemas.microsoft.com/office/powerpoint/2010/main" val="1064596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7DFFB-7A79-43BC-86BA-1F270595F5F5}"/>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21C3BE6C-6CB1-4DD0-89EA-B5C37910C97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12844" y="1952918"/>
            <a:ext cx="5021426" cy="4000013"/>
          </a:xfrm>
          <a:prstGeom prst="rect">
            <a:avLst/>
          </a:prstGeom>
        </p:spPr>
      </p:pic>
      <p:pic>
        <p:nvPicPr>
          <p:cNvPr id="5" name="Picture 4">
            <a:extLst>
              <a:ext uri="{FF2B5EF4-FFF2-40B4-BE49-F238E27FC236}">
                <a16:creationId xmlns:a16="http://schemas.microsoft.com/office/drawing/2014/main" id="{DB425456-9829-408D-AE9C-5012518CDAE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08913" y="1825625"/>
            <a:ext cx="4945225" cy="4127306"/>
          </a:xfrm>
          <a:prstGeom prst="rect">
            <a:avLst/>
          </a:prstGeom>
        </p:spPr>
      </p:pic>
    </p:spTree>
    <p:extLst>
      <p:ext uri="{BB962C8B-B14F-4D97-AF65-F5344CB8AC3E}">
        <p14:creationId xmlns:p14="http://schemas.microsoft.com/office/powerpoint/2010/main" val="4277170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2D76-2643-4600-B4B1-1CE8DAB03497}"/>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C2C49206-CDBC-4B58-BCEC-40BF6BCAD76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79369" y="1968370"/>
            <a:ext cx="4988598" cy="3919246"/>
          </a:xfrm>
          <a:prstGeom prst="rect">
            <a:avLst/>
          </a:prstGeom>
        </p:spPr>
      </p:pic>
      <p:pic>
        <p:nvPicPr>
          <p:cNvPr id="5" name="Picture 4">
            <a:extLst>
              <a:ext uri="{FF2B5EF4-FFF2-40B4-BE49-F238E27FC236}">
                <a16:creationId xmlns:a16="http://schemas.microsoft.com/office/drawing/2014/main" id="{24049BCA-7C9D-4B8C-AA07-91308A76E29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02262" y="1968370"/>
            <a:ext cx="5551538" cy="3919246"/>
          </a:xfrm>
          <a:prstGeom prst="rect">
            <a:avLst/>
          </a:prstGeom>
        </p:spPr>
      </p:pic>
    </p:spTree>
    <p:extLst>
      <p:ext uri="{BB962C8B-B14F-4D97-AF65-F5344CB8AC3E}">
        <p14:creationId xmlns:p14="http://schemas.microsoft.com/office/powerpoint/2010/main" val="2512876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3056-8D65-483D-83DD-4C879F272B01}"/>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E29FC086-3E68-4DE6-BEB3-D262A18C3D8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95795" y="1997405"/>
            <a:ext cx="5100205" cy="3946195"/>
          </a:xfrm>
          <a:prstGeom prst="rect">
            <a:avLst/>
          </a:prstGeom>
        </p:spPr>
      </p:pic>
      <p:pic>
        <p:nvPicPr>
          <p:cNvPr id="5" name="Picture 4">
            <a:extLst>
              <a:ext uri="{FF2B5EF4-FFF2-40B4-BE49-F238E27FC236}">
                <a16:creationId xmlns:a16="http://schemas.microsoft.com/office/drawing/2014/main" id="{FD3A810C-80F6-4D55-9C21-D546E525A64B}"/>
              </a:ext>
            </a:extLst>
          </p:cNvPr>
          <p:cNvPicPr/>
          <p:nvPr/>
        </p:nvPicPr>
        <p:blipFill>
          <a:blip r:embed="rId3">
            <a:extLst>
              <a:ext uri="{28A0092B-C50C-407E-A947-70E740481C1C}">
                <a14:useLocalDpi xmlns:a14="http://schemas.microsoft.com/office/drawing/2010/main" val="0"/>
              </a:ext>
            </a:extLst>
          </a:blip>
          <a:stretch>
            <a:fillRect/>
          </a:stretch>
        </p:blipFill>
        <p:spPr>
          <a:xfrm>
            <a:off x="6096000" y="1997405"/>
            <a:ext cx="4839478" cy="3946195"/>
          </a:xfrm>
          <a:prstGeom prst="rect">
            <a:avLst/>
          </a:prstGeom>
        </p:spPr>
      </p:pic>
    </p:spTree>
    <p:extLst>
      <p:ext uri="{BB962C8B-B14F-4D97-AF65-F5344CB8AC3E}">
        <p14:creationId xmlns:p14="http://schemas.microsoft.com/office/powerpoint/2010/main" val="1625334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4DFD-75EE-4261-B355-F14DAC2ACF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84C730-BDD0-4F13-BB23-4C22A7048718}"/>
              </a:ext>
            </a:extLst>
          </p:cNvPr>
          <p:cNvSpPr>
            <a:spLocks noGrp="1"/>
          </p:cNvSpPr>
          <p:nvPr>
            <p:ph idx="1"/>
          </p:nvPr>
        </p:nvSpPr>
        <p:spPr/>
        <p:txBody>
          <a:bodyPr>
            <a:normAutofit/>
          </a:bodyPr>
          <a:lstStyle/>
          <a:p>
            <a:pPr marL="0" indent="0">
              <a:buNone/>
            </a:pPr>
            <a:r>
              <a:rPr lang="en-US" sz="1800" u="sng" dirty="0"/>
              <a:t>Following observations are made from above graphs:</a:t>
            </a: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Residential Low Density is the most common </a:t>
            </a:r>
            <a:r>
              <a:rPr lang="en-IN" sz="1600" dirty="0" err="1">
                <a:effectLst/>
                <a:latin typeface="Calibri" panose="020F0502020204030204" pitchFamily="34" charset="0"/>
                <a:ea typeface="Calibri" panose="020F0502020204030204" pitchFamily="34" charset="0"/>
                <a:cs typeface="Calibri" panose="020F0502020204030204" pitchFamily="34" charset="0"/>
              </a:rPr>
              <a:t>zoing</a:t>
            </a:r>
            <a:r>
              <a:rPr lang="en-IN" sz="1600" dirty="0">
                <a:effectLst/>
                <a:latin typeface="Calibri" panose="020F0502020204030204" pitchFamily="34" charset="0"/>
                <a:ea typeface="Calibri" panose="020F0502020204030204" pitchFamily="34" charset="0"/>
                <a:cs typeface="Calibri" panose="020F0502020204030204" pitchFamily="34" charset="0"/>
              </a:rPr>
              <a:t> classification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common Street Type is 'Pave'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Regular is the most common </a:t>
            </a:r>
            <a:r>
              <a:rPr lang="en-IN" sz="1600" dirty="0" err="1">
                <a:effectLst/>
                <a:latin typeface="Calibri" panose="020F0502020204030204" pitchFamily="34" charset="0"/>
                <a:ea typeface="Calibri" panose="020F0502020204030204" pitchFamily="34" charset="0"/>
                <a:cs typeface="Calibri" panose="020F0502020204030204" pitchFamily="34" charset="0"/>
              </a:rPr>
              <a:t>LotShape</a:t>
            </a:r>
            <a:r>
              <a:rPr lang="en-IN" sz="1600" dirty="0">
                <a:effectLst/>
                <a:latin typeface="Calibri" panose="020F0502020204030204" pitchFamily="34" charset="0"/>
                <a:ea typeface="Calibri" panose="020F0502020204030204" pitchFamily="34" charset="0"/>
                <a:cs typeface="Calibri" panose="020F0502020204030204" pitchFamily="34" charset="0"/>
              </a:rPr>
              <a:t>, followed by Slightly irregular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Properties have Near Flat/Level </a:t>
            </a:r>
            <a:r>
              <a:rPr lang="en-IN" sz="1600" dirty="0" err="1">
                <a:effectLst/>
                <a:latin typeface="Calibri" panose="020F0502020204030204" pitchFamily="34" charset="0"/>
                <a:ea typeface="Calibri" panose="020F0502020204030204" pitchFamily="34" charset="0"/>
                <a:cs typeface="Calibri" panose="020F0502020204030204" pitchFamily="34" charset="0"/>
              </a:rPr>
              <a:t>LandContour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All public Utilities are available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Inside lot is the most common Lot configuration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Slope of property land is most commonly gentle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are situated in </a:t>
            </a:r>
            <a:r>
              <a:rPr lang="en-IN" sz="1600" dirty="0" err="1">
                <a:effectLst/>
                <a:latin typeface="Calibri" panose="020F0502020204030204" pitchFamily="34" charset="0"/>
                <a:ea typeface="Calibri" panose="020F0502020204030204" pitchFamily="34" charset="0"/>
                <a:cs typeface="Calibri" panose="020F0502020204030204" pitchFamily="34" charset="0"/>
              </a:rPr>
              <a:t>Neighborhoods</a:t>
            </a:r>
            <a:r>
              <a:rPr lang="en-IN" sz="1600" dirty="0">
                <a:effectLst/>
                <a:latin typeface="Calibri" panose="020F0502020204030204" pitchFamily="34" charset="0"/>
                <a:ea typeface="Calibri" panose="020F0502020204030204" pitchFamily="34" charset="0"/>
                <a:cs typeface="Calibri" panose="020F0502020204030204" pitchFamily="34" charset="0"/>
              </a:rPr>
              <a:t> of North Ames, followed by College </a:t>
            </a:r>
            <a:r>
              <a:rPr lang="en-IN" sz="1600" dirty="0" err="1">
                <a:effectLst/>
                <a:latin typeface="Calibri" panose="020F0502020204030204" pitchFamily="34" charset="0"/>
                <a:ea typeface="Calibri" panose="020F0502020204030204" pitchFamily="34" charset="0"/>
                <a:cs typeface="Calibri" panose="020F0502020204030204" pitchFamily="34" charset="0"/>
              </a:rPr>
              <a:t>Creek,Edwards</a:t>
            </a:r>
            <a:r>
              <a:rPr lang="en-IN" sz="1600" dirty="0">
                <a:effectLst/>
                <a:latin typeface="Calibri" panose="020F0502020204030204" pitchFamily="34" charset="0"/>
                <a:ea typeface="Calibri" panose="020F0502020204030204" pitchFamily="34" charset="0"/>
                <a:cs typeface="Calibri" panose="020F0502020204030204" pitchFamily="34" charset="0"/>
              </a:rPr>
              <a:t> and Old Town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3369168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1EE6-A836-4404-9086-6EA36E8197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164AC4-09EC-4499-BCE3-0F51398D7E56}"/>
              </a:ext>
            </a:extLst>
          </p:cNvPr>
          <p:cNvSpPr>
            <a:spLocks noGrp="1"/>
          </p:cNvSpPr>
          <p:nvPr>
            <p:ph idx="1"/>
          </p:nvPr>
        </p:nvSpPr>
        <p:spPr/>
        <p:txBody>
          <a:bodyPr>
            <a:normAutofit/>
          </a:bodyPr>
          <a:lstStyle/>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are in proximity to Normal conditions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are of Single-family Detached type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1 storied and 2 storied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have Gable roof style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have roofs made of Standard (Composite) Shingle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Vinyl Siding is the most common exterior covering used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don't have a Masonry veneer type while some have Brick Face</a:t>
            </a: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 quality of the material on the exterior is most commonly average/typical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 present condition of the material on the exterior is most commonly average/typical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Two of the most common foundation types are Cinder Block and Poured Concrete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09199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F6B0-859D-41A4-9B9D-E25467D6D6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B84194-7216-48AB-A2AD-66224F74087D}"/>
              </a:ext>
            </a:extLst>
          </p:cNvPr>
          <p:cNvSpPr>
            <a:spLocks noGrp="1"/>
          </p:cNvSpPr>
          <p:nvPr>
            <p:ph idx="1"/>
          </p:nvPr>
        </p:nvSpPr>
        <p:spPr/>
        <p:txBody>
          <a:bodyPr>
            <a:normAutofit fontScale="85000" lnSpcReduction="10000"/>
          </a:bodyPr>
          <a:lstStyle/>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 height of the basement is usually either Typical (80-89 inches) or Good (90-99 inches)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 general condition of the basement is commonly Typical with slight dampness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Basements most commonly have no exposure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Basements that are usually unfinished followed by houses with basements having Good Living Quarters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Gas forced warm air furnace heating arrangement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Excellent Heating quality and condition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Central air conditioning</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Standard Circuit Breakers &amp; Romex Electrical system</a:t>
            </a: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Most houses have Typical/Average and Good Kitchen quality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Typical Functionality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a Garage Attached to home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an Unfinished garage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Garage is usually Typical/Average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642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3B5B-FA02-48BB-9321-9ABC1A9EE57A}"/>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C6424DD6-93A3-4878-851F-8C930DD1BB52}"/>
              </a:ext>
            </a:extLst>
          </p:cNvPr>
          <p:cNvSpPr>
            <a:spLocks noGrp="1"/>
          </p:cNvSpPr>
          <p:nvPr>
            <p:ph idx="1"/>
          </p:nvPr>
        </p:nvSpPr>
        <p:spPr/>
        <p:txBody>
          <a:bodyPr/>
          <a:lstStyle/>
          <a:p>
            <a:pPr marL="0" indent="0">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Conceptual Background of the Domain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Predictive modelling, Market mix modelling, recommendation systems are some of the machine learning techniques used for achieving the business goals for housing companies.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Hedonic Characteristics of Housing Price: A Hedonic approach is preferred for predicting the sale prices in the housing market because the market displays resilience, flexibility and spatial fixity.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Housing Attributes: Studying the structural, locational, and economic attributes of housing properties is crucial in understanding their mutually inclusive relationships with their pricing.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87190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ED264-5892-4B76-A99A-D7899DA794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509715-7C9A-4861-B301-D844741AA434}"/>
              </a:ext>
            </a:extLst>
          </p:cNvPr>
          <p:cNvSpPr>
            <a:spLocks noGrp="1"/>
          </p:cNvSpPr>
          <p:nvPr>
            <p:ph idx="1"/>
          </p:nvPr>
        </p:nvSpPr>
        <p:spPr/>
        <p:txBody>
          <a:bodyPr/>
          <a:lstStyle/>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Garage condition is usually Typical/Average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have a Paved driveway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Warranty Deed - Conventional is the most common Type of 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Condition of sale is most commonly a Normal 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58696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D69C-0C76-4973-A77D-BD1055607A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A57CFE-306D-4680-9A1D-321404A4C1AA}"/>
              </a:ext>
            </a:extLst>
          </p:cNvPr>
          <p:cNvSpPr>
            <a:spLocks noGrp="1"/>
          </p:cNvSpPr>
          <p:nvPr>
            <p:ph idx="1"/>
          </p:nvPr>
        </p:nvSpPr>
        <p:spPr/>
        <p:txBody>
          <a:bodyPr/>
          <a:lstStyle/>
          <a:p>
            <a:pPr marL="0" indent="0">
              <a:buNone/>
            </a:pPr>
            <a:r>
              <a:rPr lang="en-IN" sz="2800" b="1" u="sng" dirty="0">
                <a:effectLst/>
                <a:latin typeface="Calibri" panose="020F0502020204030204" pitchFamily="34" charset="0"/>
                <a:ea typeface="Calibri" panose="020F0502020204030204" pitchFamily="34" charset="0"/>
                <a:cs typeface="Calibri" panose="020F0502020204030204" pitchFamily="34" charset="0"/>
              </a:rPr>
              <a:t>Bivariate Analysis</a:t>
            </a:r>
            <a:endParaRPr lang="en-IN" sz="28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u="sng" dirty="0">
                <a:effectLst/>
                <a:latin typeface="Calibri" panose="020F0502020204030204" pitchFamily="34" charset="0"/>
                <a:ea typeface="Calibri" panose="020F0502020204030204" pitchFamily="34" charset="0"/>
                <a:cs typeface="Calibri" panose="020F0502020204030204" pitchFamily="34" charset="0"/>
              </a:rPr>
              <a:t>Interpreting Relationship between Dependent Variable and Independent Variable Columns</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BBE1EA7E-B6B1-4050-93F6-039167636F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8505" y="3000077"/>
            <a:ext cx="3648140" cy="3083482"/>
          </a:xfrm>
          <a:prstGeom prst="rect">
            <a:avLst/>
          </a:prstGeom>
          <a:noFill/>
          <a:ln>
            <a:noFill/>
          </a:ln>
        </p:spPr>
      </p:pic>
      <p:pic>
        <p:nvPicPr>
          <p:cNvPr id="5" name="Picture 4">
            <a:extLst>
              <a:ext uri="{FF2B5EF4-FFF2-40B4-BE49-F238E27FC236}">
                <a16:creationId xmlns:a16="http://schemas.microsoft.com/office/drawing/2014/main" id="{7CD8944B-CD18-408C-8AFA-25DE0192A3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06950" y="3068689"/>
            <a:ext cx="3973156" cy="3083482"/>
          </a:xfrm>
          <a:prstGeom prst="rect">
            <a:avLst/>
          </a:prstGeom>
          <a:noFill/>
          <a:ln>
            <a:noFill/>
          </a:ln>
        </p:spPr>
      </p:pic>
    </p:spTree>
    <p:extLst>
      <p:ext uri="{BB962C8B-B14F-4D97-AF65-F5344CB8AC3E}">
        <p14:creationId xmlns:p14="http://schemas.microsoft.com/office/powerpoint/2010/main" val="1629530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9714-1569-4CBD-B3F6-3BE242C544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D6967B-602D-4BE7-B91C-85437BDE541A}"/>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159BC601-EAFC-49C7-9DCA-9C46B07DF0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8366" y="2142649"/>
            <a:ext cx="3788825" cy="3166469"/>
          </a:xfrm>
          <a:prstGeom prst="rect">
            <a:avLst/>
          </a:prstGeom>
          <a:noFill/>
          <a:ln>
            <a:noFill/>
          </a:ln>
        </p:spPr>
      </p:pic>
      <p:pic>
        <p:nvPicPr>
          <p:cNvPr id="5" name="Picture 4">
            <a:extLst>
              <a:ext uri="{FF2B5EF4-FFF2-40B4-BE49-F238E27FC236}">
                <a16:creationId xmlns:a16="http://schemas.microsoft.com/office/drawing/2014/main" id="{B2A8C7D6-DB2B-402E-BE04-D677BF7199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5031" y="2220686"/>
            <a:ext cx="4282904" cy="3088432"/>
          </a:xfrm>
          <a:prstGeom prst="rect">
            <a:avLst/>
          </a:prstGeom>
          <a:noFill/>
          <a:ln>
            <a:noFill/>
          </a:ln>
        </p:spPr>
      </p:pic>
    </p:spTree>
    <p:extLst>
      <p:ext uri="{BB962C8B-B14F-4D97-AF65-F5344CB8AC3E}">
        <p14:creationId xmlns:p14="http://schemas.microsoft.com/office/powerpoint/2010/main" val="3556767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24B4-7BF9-4F28-B591-781D5FB518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0BCC1B-7961-415A-BD29-456616DF57DE}"/>
              </a:ext>
            </a:extLst>
          </p:cNvPr>
          <p:cNvSpPr>
            <a:spLocks noGrp="1"/>
          </p:cNvSpPr>
          <p:nvPr>
            <p:ph idx="1"/>
          </p:nvPr>
        </p:nvSpPr>
        <p:spPr/>
        <p:txBody>
          <a:bodyPr/>
          <a:lstStyle/>
          <a:p>
            <a:pPr marL="0" indent="0">
              <a:buNone/>
            </a:pPr>
            <a:r>
              <a:rPr lang="en-IN"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graph above, it is observed that:</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peaked between 2006 and 2007 and there has been a general downward trend in sales price since then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is higher for houses built after 1990s implying the lesser the age of the house, the higher its value, however houses built between 1880 and 1900 sold for the highest, this could be because of their antiquity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is higher for houses which were remodelled more recently.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is higher for houses whose Garage was built more recently.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5133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0B833C-A8F7-46CE-A33D-C15A3CB42A18}"/>
              </a:ext>
            </a:extLst>
          </p:cNvPr>
          <p:cNvPicPr/>
          <p:nvPr/>
        </p:nvPicPr>
        <p:blipFill>
          <a:blip r:embed="rId2">
            <a:extLst>
              <a:ext uri="{28A0092B-C50C-407E-A947-70E740481C1C}">
                <a14:useLocalDpi xmlns:a14="http://schemas.microsoft.com/office/drawing/2010/main" val="0"/>
              </a:ext>
            </a:extLst>
          </a:blip>
          <a:stretch>
            <a:fillRect/>
          </a:stretch>
        </p:blipFill>
        <p:spPr>
          <a:xfrm>
            <a:off x="1660850" y="270588"/>
            <a:ext cx="8089640" cy="6494106"/>
          </a:xfrm>
          <a:prstGeom prst="rect">
            <a:avLst/>
          </a:prstGeom>
        </p:spPr>
      </p:pic>
    </p:spTree>
    <p:extLst>
      <p:ext uri="{BB962C8B-B14F-4D97-AF65-F5344CB8AC3E}">
        <p14:creationId xmlns:p14="http://schemas.microsoft.com/office/powerpoint/2010/main" val="2442533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381626-F1F9-4AE3-9F33-3643D9502ECE}"/>
              </a:ext>
            </a:extLst>
          </p:cNvPr>
          <p:cNvPicPr/>
          <p:nvPr/>
        </p:nvPicPr>
        <p:blipFill>
          <a:blip r:embed="rId2">
            <a:extLst>
              <a:ext uri="{28A0092B-C50C-407E-A947-70E740481C1C}">
                <a14:useLocalDpi xmlns:a14="http://schemas.microsoft.com/office/drawing/2010/main" val="0"/>
              </a:ext>
            </a:extLst>
          </a:blip>
          <a:stretch>
            <a:fillRect/>
          </a:stretch>
        </p:blipFill>
        <p:spPr>
          <a:xfrm>
            <a:off x="2453951" y="1408924"/>
            <a:ext cx="7427167" cy="3666930"/>
          </a:xfrm>
          <a:prstGeom prst="rect">
            <a:avLst/>
          </a:prstGeom>
        </p:spPr>
      </p:pic>
    </p:spTree>
    <p:extLst>
      <p:ext uri="{BB962C8B-B14F-4D97-AF65-F5344CB8AC3E}">
        <p14:creationId xmlns:p14="http://schemas.microsoft.com/office/powerpoint/2010/main" val="2680669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B65E-D822-4274-8FED-95F6E0C533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612DBA-E4DF-45EB-B059-5E2D99223E5F}"/>
              </a:ext>
            </a:extLst>
          </p:cNvPr>
          <p:cNvSpPr>
            <a:spLocks noGrp="1"/>
          </p:cNvSpPr>
          <p:nvPr>
            <p:ph idx="1"/>
          </p:nvPr>
        </p:nvSpPr>
        <p:spPr/>
        <p:txBody>
          <a:bodyPr>
            <a:normAutofit/>
          </a:bodyPr>
          <a:lstStyle/>
          <a:p>
            <a:pPr marL="0" indent="0">
              <a:buNone/>
            </a:pPr>
            <a:r>
              <a:rPr lang="en-IN" sz="1800" b="1" dirty="0">
                <a:effectLst/>
                <a:latin typeface="Calibri" panose="020F0502020204030204" pitchFamily="34" charset="0"/>
                <a:ea typeface="Calibri" panose="020F0502020204030204" pitchFamily="34" charset="0"/>
                <a:cs typeface="Calibri" panose="020F0502020204030204" pitchFamily="34" charset="0"/>
              </a:rPr>
              <a:t>Following Observations are made from graphs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1 story and 2 and 2.5 story houses built in 1946 and newer fetch the highest amount in sales.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Houses with </a:t>
            </a:r>
            <a:r>
              <a:rPr lang="en-IN" sz="1600" dirty="0" err="1">
                <a:effectLst/>
                <a:latin typeface="Calibri" panose="020F0502020204030204" pitchFamily="34" charset="0"/>
                <a:ea typeface="Calibri" panose="020F0502020204030204" pitchFamily="34" charset="0"/>
                <a:cs typeface="Calibri" panose="020F0502020204030204" pitchFamily="34" charset="0"/>
              </a:rPr>
              <a:t>LotFrontage</a:t>
            </a:r>
            <a:r>
              <a:rPr lang="en-IN" sz="1600" dirty="0">
                <a:effectLst/>
                <a:latin typeface="Calibri" panose="020F0502020204030204" pitchFamily="34" charset="0"/>
                <a:ea typeface="Calibri" panose="020F0502020204030204" pitchFamily="34" charset="0"/>
                <a:cs typeface="Calibri" panose="020F0502020204030204" pitchFamily="34" charset="0"/>
              </a:rPr>
              <a:t> between 100 ft and 200 ft are sold for the highest amount.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Houses </a:t>
            </a:r>
            <a:r>
              <a:rPr lang="en-IN" sz="1600" dirty="0" err="1">
                <a:effectLst/>
                <a:latin typeface="Calibri" panose="020F0502020204030204" pitchFamily="34" charset="0"/>
                <a:ea typeface="Calibri" panose="020F0502020204030204" pitchFamily="34" charset="0"/>
                <a:cs typeface="Calibri" panose="020F0502020204030204" pitchFamily="34" charset="0"/>
              </a:rPr>
              <a:t>wtih</a:t>
            </a:r>
            <a:r>
              <a:rPr lang="en-IN" sz="1600" dirty="0">
                <a:effectLst/>
                <a:latin typeface="Calibri" panose="020F0502020204030204" pitchFamily="34" charset="0"/>
                <a:ea typeface="Calibri" panose="020F0502020204030204" pitchFamily="34" charset="0"/>
                <a:cs typeface="Calibri" panose="020F0502020204030204" pitchFamily="34" charset="0"/>
              </a:rPr>
              <a:t> Lot area </a:t>
            </a:r>
            <a:r>
              <a:rPr lang="en-IN" sz="1600" dirty="0" err="1">
                <a:effectLst/>
                <a:latin typeface="Calibri" panose="020F0502020204030204" pitchFamily="34" charset="0"/>
                <a:ea typeface="Calibri" panose="020F0502020204030204" pitchFamily="34" charset="0"/>
                <a:cs typeface="Calibri" panose="020F0502020204030204" pitchFamily="34" charset="0"/>
              </a:rPr>
              <a:t>upto</a:t>
            </a:r>
            <a:r>
              <a:rPr lang="en-IN" sz="1600" dirty="0">
                <a:effectLst/>
                <a:latin typeface="Calibri" panose="020F0502020204030204" pitchFamily="34" charset="0"/>
                <a:ea typeface="Calibri" panose="020F0502020204030204" pitchFamily="34" charset="0"/>
                <a:cs typeface="Calibri" panose="020F0502020204030204" pitchFamily="34" charset="0"/>
              </a:rPr>
              <a:t> 25000 </a:t>
            </a:r>
            <a:r>
              <a:rPr lang="en-IN" sz="1600" dirty="0" err="1">
                <a:effectLst/>
                <a:latin typeface="Calibri" panose="020F0502020204030204" pitchFamily="34" charset="0"/>
                <a:ea typeface="Calibri" panose="020F0502020204030204" pitchFamily="34" charset="0"/>
                <a:cs typeface="Calibri" panose="020F0502020204030204" pitchFamily="34" charset="0"/>
              </a:rPr>
              <a:t>sqft</a:t>
            </a:r>
            <a:r>
              <a:rPr lang="en-IN" sz="1600" dirty="0">
                <a:effectLst/>
                <a:latin typeface="Calibri" panose="020F0502020204030204" pitchFamily="34" charset="0"/>
                <a:ea typeface="Calibri" panose="020F0502020204030204" pitchFamily="34" charset="0"/>
                <a:cs typeface="Calibri" panose="020F0502020204030204" pitchFamily="34" charset="0"/>
              </a:rPr>
              <a:t> fetch the highest amount.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Overall Quality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Overall Condition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Masonry veneer area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Sales were done for Type 1 Finished basement with area </a:t>
            </a:r>
            <a:r>
              <a:rPr lang="en-IN" sz="1600" dirty="0" err="1">
                <a:effectLst/>
                <a:latin typeface="Calibri" panose="020F0502020204030204" pitchFamily="34" charset="0"/>
                <a:ea typeface="Calibri" panose="020F0502020204030204" pitchFamily="34" charset="0"/>
                <a:cs typeface="Calibri" panose="020F0502020204030204" pitchFamily="34" charset="0"/>
              </a:rPr>
              <a:t>upto</a:t>
            </a:r>
            <a:r>
              <a:rPr lang="en-IN" sz="1600" dirty="0">
                <a:effectLst/>
                <a:latin typeface="Calibri" panose="020F0502020204030204" pitchFamily="34" charset="0"/>
                <a:ea typeface="Calibri" panose="020F0502020204030204" pitchFamily="34" charset="0"/>
                <a:cs typeface="Calibri" panose="020F0502020204030204" pitchFamily="34" charset="0"/>
              </a:rPr>
              <a:t> 2500 </a:t>
            </a:r>
            <a:r>
              <a:rPr lang="en-IN" sz="1600" dirty="0" err="1">
                <a:effectLst/>
                <a:latin typeface="Calibri" panose="020F0502020204030204" pitchFamily="34" charset="0"/>
                <a:ea typeface="Calibri" panose="020F0502020204030204" pitchFamily="34" charset="0"/>
                <a:cs typeface="Calibri" panose="020F0502020204030204" pitchFamily="34" charset="0"/>
              </a:rPr>
              <a:t>sqft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Type 2 Finished basement area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Total Basement area and </a:t>
            </a:r>
            <a:r>
              <a:rPr lang="en-IN" sz="18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Total 1st area and 2nd floor area and </a:t>
            </a:r>
            <a:r>
              <a:rPr lang="en-IN" sz="18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2262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C9E2-CFAA-4C8A-8555-C6C329F7D7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2286BB-D757-492B-AEAA-3824BA5E0315}"/>
              </a:ext>
            </a:extLst>
          </p:cNvPr>
          <p:cNvSpPr>
            <a:spLocks noGrp="1"/>
          </p:cNvSpPr>
          <p:nvPr>
            <p:ph idx="1"/>
          </p:nvPr>
        </p:nvSpPr>
        <p:spPr/>
        <p:txBody>
          <a:bodyPr>
            <a:normAutofit fontScale="77500" lnSpcReduction="20000"/>
          </a:bodyPr>
          <a:lstStyle/>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low Quality finished square feet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Above grade living area square feet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negative relation between </a:t>
            </a:r>
            <a:r>
              <a:rPr lang="en-IN" sz="1700" dirty="0" err="1">
                <a:effectLst/>
                <a:latin typeface="Calibri" panose="020F0502020204030204" pitchFamily="34" charset="0"/>
                <a:ea typeface="Calibri" panose="020F0502020204030204" pitchFamily="34" charset="0"/>
                <a:cs typeface="Calibri" panose="020F0502020204030204" pitchFamily="34" charset="0"/>
              </a:rPr>
              <a:t>basment</a:t>
            </a:r>
            <a:r>
              <a:rPr lang="en-IN" sz="1700" dirty="0">
                <a:effectLst/>
                <a:latin typeface="Calibri" panose="020F0502020204030204" pitchFamily="34" charset="0"/>
                <a:ea typeface="Calibri" panose="020F0502020204030204" pitchFamily="34" charset="0"/>
                <a:cs typeface="Calibri" panose="020F0502020204030204" pitchFamily="34" charset="0"/>
              </a:rPr>
              <a:t> half bath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Full Bathroom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Total rooms above grade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Fireplaces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Garage Car capacity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Garage area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Prices peaked between 0-400 square feet area for Wooden Deck</a:t>
            </a: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Prices peaked between 0-300 square feet area for Open Porch</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Enclosed Porch area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3 season Porch area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screen Porch area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Month Sold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Month Sold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12227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D81C-DB7D-406E-885D-66783465BC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DC0F59-D85B-4F86-A09C-CEC8F97AF24D}"/>
              </a:ext>
            </a:extLst>
          </p:cNvPr>
          <p:cNvSpPr>
            <a:spLocks noGrp="1"/>
          </p:cNvSpPr>
          <p:nvPr>
            <p:ph idx="1"/>
          </p:nvPr>
        </p:nvSpPr>
        <p:spPr/>
        <p:txBody>
          <a:bodyPr/>
          <a:lstStyle/>
          <a:p>
            <a:pPr marL="742950" lvl="1" indent="-285750">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Sales Price and house age have a negative 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Sales Price and remodelling age have a negative 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Sales Price and Garage age have a negative 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7489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A1591D-8D95-4A2C-8E37-3FE5050C049E}"/>
              </a:ext>
            </a:extLst>
          </p:cNvPr>
          <p:cNvPicPr/>
          <p:nvPr/>
        </p:nvPicPr>
        <p:blipFill>
          <a:blip r:embed="rId2">
            <a:extLst>
              <a:ext uri="{28A0092B-C50C-407E-A947-70E740481C1C}">
                <a14:useLocalDpi xmlns:a14="http://schemas.microsoft.com/office/drawing/2010/main" val="0"/>
              </a:ext>
            </a:extLst>
          </a:blip>
          <a:stretch>
            <a:fillRect/>
          </a:stretch>
        </p:blipFill>
        <p:spPr>
          <a:xfrm>
            <a:off x="1968759" y="307911"/>
            <a:ext cx="7483151" cy="6148874"/>
          </a:xfrm>
          <a:prstGeom prst="rect">
            <a:avLst/>
          </a:prstGeom>
        </p:spPr>
      </p:pic>
    </p:spTree>
    <p:extLst>
      <p:ext uri="{BB962C8B-B14F-4D97-AF65-F5344CB8AC3E}">
        <p14:creationId xmlns:p14="http://schemas.microsoft.com/office/powerpoint/2010/main" val="369302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88BE-0011-49BF-9B7D-559526E2325A}"/>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35987425-DFA3-43CC-9D5A-5669EAAE9CA4}"/>
              </a:ext>
            </a:extLst>
          </p:cNvPr>
          <p:cNvSpPr>
            <a:spLocks noGrp="1"/>
          </p:cNvSpPr>
          <p:nvPr>
            <p:ph idx="1"/>
          </p:nvPr>
        </p:nvSpPr>
        <p:spPr/>
        <p:txBody>
          <a:bodyPr>
            <a:normAutofit/>
          </a:bodyPr>
          <a:lstStyle/>
          <a:p>
            <a:pPr marL="0" indent="0">
              <a:lnSpc>
                <a:spcPct val="107000"/>
              </a:lnSpc>
              <a:spcAft>
                <a:spcPts val="800"/>
              </a:spcAft>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Review of Literature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2 research papers, namely: “House Price Prediction using a Machine Learning Model: A Survey of Literature” and “The impact of housing quality on house prices in eight capital cities, Australia” were reviewed and evaluated to gain insights into all the attributes that influence the price of house.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From studying the papers and analysing the research work it, is learnt that locational attributes and structural attributes are prominent factors in predicting house prices. Studies suggest that there exists a close relationship between House pricing and locational attributes such as distance from the closest shopping </a:t>
            </a:r>
            <a:r>
              <a:rPr lang="en-IN" sz="1600" dirty="0" err="1">
                <a:effectLst/>
                <a:latin typeface="Calibri" panose="020F0502020204030204" pitchFamily="34" charset="0"/>
                <a:ea typeface="Calibri" panose="020F0502020204030204" pitchFamily="34" charset="0"/>
                <a:cs typeface="Calibri" panose="020F0502020204030204" pitchFamily="34" charset="0"/>
              </a:rPr>
              <a:t>center</a:t>
            </a:r>
            <a:r>
              <a:rPr lang="en-IN" sz="1600" dirty="0">
                <a:effectLst/>
                <a:latin typeface="Calibri" panose="020F0502020204030204" pitchFamily="34" charset="0"/>
                <a:ea typeface="Calibri" panose="020F0502020204030204" pitchFamily="34" charset="0"/>
                <a:cs typeface="Calibri" panose="020F0502020204030204" pitchFamily="34" charset="0"/>
              </a:rPr>
              <a:t>, train station, position offering views of hills or shore, the </a:t>
            </a:r>
            <a:r>
              <a:rPr lang="en-IN" sz="1600" dirty="0" err="1">
                <a:effectLst/>
                <a:latin typeface="Calibri" panose="020F0502020204030204" pitchFamily="34" charset="0"/>
                <a:ea typeface="Calibri" panose="020F0502020204030204" pitchFamily="34" charset="0"/>
                <a:cs typeface="Calibri" panose="020F0502020204030204" pitchFamily="34" charset="0"/>
              </a:rPr>
              <a:t>neighborhood</a:t>
            </a:r>
            <a:r>
              <a:rPr lang="en-IN" sz="1600" dirty="0">
                <a:effectLst/>
                <a:latin typeface="Calibri" panose="020F0502020204030204" pitchFamily="34" charset="0"/>
                <a:ea typeface="Calibri" panose="020F0502020204030204" pitchFamily="34" charset="0"/>
                <a:cs typeface="Calibri" panose="020F0502020204030204" pitchFamily="34" charset="0"/>
              </a:rPr>
              <a:t> in which the property is situated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Structural attributes of the house like lot size, lot shape, quality and condition of the house, garage capacity, rooms, Lot frontage, number of bedrooms, bathrooms, overall finishing of the house etc play a big role in influencing the house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87154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AABF35-2748-4B6B-98C2-3D039DD86BD8}"/>
              </a:ext>
            </a:extLst>
          </p:cNvPr>
          <p:cNvPicPr/>
          <p:nvPr/>
        </p:nvPicPr>
        <p:blipFill>
          <a:blip r:embed="rId2">
            <a:extLst>
              <a:ext uri="{28A0092B-C50C-407E-A947-70E740481C1C}">
                <a14:useLocalDpi xmlns:a14="http://schemas.microsoft.com/office/drawing/2010/main" val="0"/>
              </a:ext>
            </a:extLst>
          </a:blip>
          <a:stretch>
            <a:fillRect/>
          </a:stretch>
        </p:blipFill>
        <p:spPr>
          <a:xfrm>
            <a:off x="2519265" y="466531"/>
            <a:ext cx="7100596" cy="6158204"/>
          </a:xfrm>
          <a:prstGeom prst="rect">
            <a:avLst/>
          </a:prstGeom>
        </p:spPr>
      </p:pic>
    </p:spTree>
    <p:extLst>
      <p:ext uri="{BB962C8B-B14F-4D97-AF65-F5344CB8AC3E}">
        <p14:creationId xmlns:p14="http://schemas.microsoft.com/office/powerpoint/2010/main" val="2139674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E1E08-85F7-48F9-9DA2-AACBF0679426}"/>
              </a:ext>
            </a:extLst>
          </p:cNvPr>
          <p:cNvSpPr>
            <a:spLocks noGrp="1"/>
          </p:cNvSpPr>
          <p:nvPr>
            <p:ph idx="1"/>
          </p:nvPr>
        </p:nvSpPr>
        <p:spPr/>
        <p:txBody>
          <a:bodyPr/>
          <a:lstStyle/>
          <a:p>
            <a:pPr marL="0" indent="0">
              <a:buNone/>
            </a:pPr>
            <a:endParaRPr lang="en-IN" sz="1800" b="1" dirty="0">
              <a:solidFill>
                <a:srgbClr val="000000"/>
              </a:solidFill>
              <a:effectLst/>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effectLst/>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effectLst/>
              <a:latin typeface="Calibri" panose="020F0502020204030204" pitchFamily="34"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20F8C7B-0FDF-4C3B-87FE-9E4D2D68A5D4}"/>
              </a:ext>
            </a:extLst>
          </p:cNvPr>
          <p:cNvPicPr/>
          <p:nvPr/>
        </p:nvPicPr>
        <p:blipFill>
          <a:blip r:embed="rId2">
            <a:extLst>
              <a:ext uri="{28A0092B-C50C-407E-A947-70E740481C1C}">
                <a14:useLocalDpi xmlns:a14="http://schemas.microsoft.com/office/drawing/2010/main" val="0"/>
              </a:ext>
            </a:extLst>
          </a:blip>
          <a:stretch>
            <a:fillRect/>
          </a:stretch>
        </p:blipFill>
        <p:spPr>
          <a:xfrm>
            <a:off x="2183363" y="2416629"/>
            <a:ext cx="7828384" cy="2948473"/>
          </a:xfrm>
          <a:prstGeom prst="rect">
            <a:avLst/>
          </a:prstGeom>
        </p:spPr>
      </p:pic>
    </p:spTree>
    <p:extLst>
      <p:ext uri="{BB962C8B-B14F-4D97-AF65-F5344CB8AC3E}">
        <p14:creationId xmlns:p14="http://schemas.microsoft.com/office/powerpoint/2010/main" val="2348439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80955D-4FF0-4BAD-B86A-17035704EC1C}"/>
              </a:ext>
            </a:extLst>
          </p:cNvPr>
          <p:cNvSpPr>
            <a:spLocks noGrp="1"/>
          </p:cNvSpPr>
          <p:nvPr>
            <p:ph idx="1"/>
          </p:nvPr>
        </p:nvSpPr>
        <p:spPr/>
        <p:txBody>
          <a:bodyPr>
            <a:normAutofit fontScale="92500" lnSpcReduction="10000"/>
          </a:bodyPr>
          <a:lstStyle/>
          <a:p>
            <a:pPr marL="0" indent="0">
              <a:buNone/>
            </a:pPr>
            <a:r>
              <a:rPr lang="en-US" sz="1800" b="1" dirty="0"/>
              <a:t>Following Observations are made from graphs above:</a:t>
            </a:r>
          </a:p>
          <a:p>
            <a:r>
              <a:rPr lang="en-US" sz="1600" dirty="0" err="1"/>
              <a:t>Saleprice</a:t>
            </a:r>
            <a:r>
              <a:rPr lang="en-US" sz="1600" dirty="0"/>
              <a:t> is highest for Floating Village and Low density Residential zones</a:t>
            </a:r>
          </a:p>
          <a:p>
            <a:r>
              <a:rPr lang="en-US" sz="1600" dirty="0" err="1"/>
              <a:t>Saleprice</a:t>
            </a:r>
            <a:r>
              <a:rPr lang="en-US" sz="1600" dirty="0"/>
              <a:t> is highest for housing properties near paved streets</a:t>
            </a:r>
          </a:p>
          <a:p>
            <a:r>
              <a:rPr lang="en-US" sz="1600" dirty="0" err="1"/>
              <a:t>Saleprice</a:t>
            </a:r>
            <a:r>
              <a:rPr lang="en-US" sz="1600" dirty="0"/>
              <a:t> is highest for irregular lot shapes</a:t>
            </a:r>
          </a:p>
          <a:p>
            <a:r>
              <a:rPr lang="en-US" sz="1600" dirty="0"/>
              <a:t>Hill side properties sell for the highest amount</a:t>
            </a:r>
          </a:p>
          <a:p>
            <a:r>
              <a:rPr lang="en-US" sz="1600" dirty="0"/>
              <a:t>Utilities &amp; </a:t>
            </a:r>
            <a:r>
              <a:rPr lang="en-US" sz="1600" dirty="0" err="1"/>
              <a:t>Landslope</a:t>
            </a:r>
            <a:r>
              <a:rPr lang="en-US" sz="1600" dirty="0"/>
              <a:t> columns </a:t>
            </a:r>
            <a:r>
              <a:rPr lang="en-US" sz="1600" dirty="0" err="1"/>
              <a:t>don'tshow</a:t>
            </a:r>
            <a:r>
              <a:rPr lang="en-US" sz="1600" dirty="0"/>
              <a:t> a strong relationship  with Sales Price</a:t>
            </a:r>
          </a:p>
          <a:p>
            <a:r>
              <a:rPr lang="en-US" sz="1600" dirty="0"/>
              <a:t>Housing Properties in Northridge, Stone </a:t>
            </a:r>
            <a:r>
              <a:rPr lang="en-US" sz="1600" dirty="0" err="1"/>
              <a:t>Brook,Northridge</a:t>
            </a:r>
            <a:r>
              <a:rPr lang="en-US" sz="1600" dirty="0"/>
              <a:t> </a:t>
            </a:r>
            <a:r>
              <a:rPr lang="en-US" sz="1600" dirty="0" err="1"/>
              <a:t>Heights,Timberland</a:t>
            </a:r>
            <a:r>
              <a:rPr lang="en-US" sz="1600" dirty="0"/>
              <a:t>, </a:t>
            </a:r>
            <a:r>
              <a:rPr lang="en-US" sz="1600" dirty="0" err="1"/>
              <a:t>Somerset,Veenker</a:t>
            </a:r>
            <a:r>
              <a:rPr lang="en-US" sz="1600" dirty="0"/>
              <a:t> fetch the highest Sales amount</a:t>
            </a:r>
          </a:p>
          <a:p>
            <a:r>
              <a:rPr lang="en-US" sz="1600" dirty="0"/>
              <a:t>Cul-de-sac and 3 sided frontage lot configurations fetch the highest Sales amount</a:t>
            </a:r>
          </a:p>
          <a:p>
            <a:r>
              <a:rPr lang="en-US" sz="1600" dirty="0"/>
              <a:t>Proximity to Railroads, Off-site features like parks </a:t>
            </a:r>
            <a:r>
              <a:rPr lang="en-US" sz="1600" dirty="0" err="1"/>
              <a:t>etc</a:t>
            </a:r>
            <a:r>
              <a:rPr lang="en-US" sz="1600" dirty="0"/>
              <a:t> fetch the highest Sales amount</a:t>
            </a:r>
          </a:p>
          <a:p>
            <a:r>
              <a:rPr lang="en-US" sz="1600" dirty="0"/>
              <a:t>Townhouse and Single-family Detached are the most valued</a:t>
            </a:r>
          </a:p>
          <a:p>
            <a:r>
              <a:rPr lang="en-US" sz="1600" dirty="0"/>
              <a:t>Two story and Two and one-half story: 2nd level finished sell for the highest amount</a:t>
            </a:r>
          </a:p>
          <a:p>
            <a:endParaRPr lang="en-US" sz="1600" dirty="0"/>
          </a:p>
          <a:p>
            <a:endParaRPr lang="en-IN" dirty="0"/>
          </a:p>
        </p:txBody>
      </p:sp>
    </p:spTree>
    <p:extLst>
      <p:ext uri="{BB962C8B-B14F-4D97-AF65-F5344CB8AC3E}">
        <p14:creationId xmlns:p14="http://schemas.microsoft.com/office/powerpoint/2010/main" val="3683862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3C941-B314-4675-AEC2-128BA770667E}"/>
              </a:ext>
            </a:extLst>
          </p:cNvPr>
          <p:cNvSpPr>
            <a:spLocks noGrp="1"/>
          </p:cNvSpPr>
          <p:nvPr>
            <p:ph idx="1"/>
          </p:nvPr>
        </p:nvSpPr>
        <p:spPr/>
        <p:txBody>
          <a:bodyPr>
            <a:normAutofit fontScale="85000" lnSpcReduction="20000"/>
          </a:bodyPr>
          <a:lstStyle/>
          <a:p>
            <a:r>
              <a:rPr lang="en-US" sz="1700" dirty="0"/>
              <a:t>Houses with Wood Shingle Roofs sell for the highest amount</a:t>
            </a:r>
          </a:p>
          <a:p>
            <a:r>
              <a:rPr lang="en-US" sz="1700" dirty="0"/>
              <a:t>Houses with Exterior covering of Cement </a:t>
            </a:r>
            <a:r>
              <a:rPr lang="en-US" sz="1700" dirty="0" err="1"/>
              <a:t>Board,Stone,Imitation</a:t>
            </a:r>
            <a:r>
              <a:rPr lang="en-US" sz="1700" dirty="0"/>
              <a:t> Stucco sell for the highest amount</a:t>
            </a:r>
          </a:p>
          <a:p>
            <a:r>
              <a:rPr lang="en-US" sz="1700" dirty="0"/>
              <a:t>Houses with Stone Mason veneer type sell for the highest amount</a:t>
            </a:r>
          </a:p>
          <a:p>
            <a:r>
              <a:rPr lang="en-US" sz="1700" dirty="0"/>
              <a:t>Houses with Excellent exterior material quality sell for the highest amount</a:t>
            </a:r>
          </a:p>
          <a:p>
            <a:r>
              <a:rPr lang="en-US" sz="1700" dirty="0"/>
              <a:t>Houses with Excellent exterior material condition  sell for the highest amount</a:t>
            </a:r>
          </a:p>
          <a:p>
            <a:r>
              <a:rPr lang="en-US" sz="1700" dirty="0"/>
              <a:t>Houses with Poured </a:t>
            </a:r>
            <a:r>
              <a:rPr lang="en-US" sz="1700" dirty="0" err="1"/>
              <a:t>Contrete</a:t>
            </a:r>
            <a:r>
              <a:rPr lang="en-US" sz="1700" dirty="0"/>
              <a:t> and stone foundation types sell for the highest amount</a:t>
            </a:r>
          </a:p>
          <a:p>
            <a:r>
              <a:rPr lang="en-US" sz="1700" dirty="0"/>
              <a:t>Houses with Excellent (100+ inches) height of the basement sell for the highest amount</a:t>
            </a:r>
          </a:p>
          <a:p>
            <a:r>
              <a:rPr lang="en-US" sz="1700" dirty="0"/>
              <a:t>Houses with Excellent Basement Condition sell for the highest amount</a:t>
            </a:r>
          </a:p>
          <a:p>
            <a:r>
              <a:rPr lang="en-US" sz="1700" dirty="0"/>
              <a:t>Houses with Good Basement Exposure sell for the highest          amount</a:t>
            </a:r>
          </a:p>
          <a:p>
            <a:r>
              <a:rPr lang="en-US" sz="1700" dirty="0"/>
              <a:t>Houses with Good and Average Living Quarters in Basement sell for the highest amount</a:t>
            </a:r>
          </a:p>
          <a:p>
            <a:r>
              <a:rPr lang="en-US" sz="1700" dirty="0"/>
              <a:t>Houses with Gas forced warm air furnace and Gas hot water heating systems sell for the highest amount</a:t>
            </a:r>
          </a:p>
          <a:p>
            <a:r>
              <a:rPr lang="en-US" sz="1700" dirty="0"/>
              <a:t>Houses with Excellent Heating quality and condition sell for the highest amount</a:t>
            </a:r>
          </a:p>
          <a:p>
            <a:endParaRPr lang="en-US" sz="1700" dirty="0"/>
          </a:p>
          <a:p>
            <a:endParaRPr lang="en-IN" dirty="0"/>
          </a:p>
        </p:txBody>
      </p:sp>
    </p:spTree>
    <p:extLst>
      <p:ext uri="{BB962C8B-B14F-4D97-AF65-F5344CB8AC3E}">
        <p14:creationId xmlns:p14="http://schemas.microsoft.com/office/powerpoint/2010/main" val="42031287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0286EA-3D76-4955-8583-B4C632DD13FC}"/>
              </a:ext>
            </a:extLst>
          </p:cNvPr>
          <p:cNvSpPr>
            <a:spLocks noGrp="1"/>
          </p:cNvSpPr>
          <p:nvPr>
            <p:ph idx="1"/>
          </p:nvPr>
        </p:nvSpPr>
        <p:spPr/>
        <p:txBody>
          <a:bodyPr>
            <a:normAutofit/>
          </a:bodyPr>
          <a:lstStyle/>
          <a:p>
            <a:r>
              <a:rPr lang="en-US" sz="1600" dirty="0"/>
              <a:t>Houses with Central Air Conditioning sell for the highest amount</a:t>
            </a:r>
          </a:p>
          <a:p>
            <a:r>
              <a:rPr lang="en-US" sz="1600" dirty="0"/>
              <a:t>Houses with Standard Circuit Breakers &amp; Romex sell for the highest amount</a:t>
            </a:r>
          </a:p>
          <a:p>
            <a:r>
              <a:rPr lang="en-US" sz="1600" dirty="0"/>
              <a:t>Houses with Excellent Kitchen Quality sell for the highest amount</a:t>
            </a:r>
          </a:p>
          <a:p>
            <a:r>
              <a:rPr lang="en-US" sz="1600" dirty="0"/>
              <a:t>Houses with Built in Garages sell for the highest amount</a:t>
            </a:r>
          </a:p>
          <a:p>
            <a:r>
              <a:rPr lang="en-US" sz="1600" dirty="0"/>
              <a:t>Houses with Good / Typical Garage condition sell for the highest amount</a:t>
            </a:r>
          </a:p>
          <a:p>
            <a:r>
              <a:rPr lang="en-US" sz="1600" dirty="0"/>
              <a:t>Houses with Finished Garage sell for the highest amount</a:t>
            </a:r>
          </a:p>
          <a:p>
            <a:r>
              <a:rPr lang="en-US" sz="1600" dirty="0"/>
              <a:t>Houses with excellent Garage Quality sell for the highest amount</a:t>
            </a:r>
          </a:p>
          <a:p>
            <a:r>
              <a:rPr lang="en-US" sz="1600" dirty="0"/>
              <a:t>Houses with Paved Driveway sell for the highest amount </a:t>
            </a:r>
          </a:p>
          <a:p>
            <a:r>
              <a:rPr lang="en-US" sz="1600" dirty="0"/>
              <a:t>Homes just constructed and sold, Contract 15% Down payment regular terms sell for the highest amount </a:t>
            </a:r>
          </a:p>
          <a:p>
            <a:r>
              <a:rPr lang="en-US" sz="1600" dirty="0"/>
              <a:t>New Homes(not completed when last assessed) sell for the highest amount </a:t>
            </a:r>
          </a:p>
          <a:p>
            <a:endParaRPr lang="en-US" sz="1600" dirty="0"/>
          </a:p>
          <a:p>
            <a:endParaRPr lang="en-IN" dirty="0"/>
          </a:p>
        </p:txBody>
      </p:sp>
    </p:spTree>
    <p:extLst>
      <p:ext uri="{BB962C8B-B14F-4D97-AF65-F5344CB8AC3E}">
        <p14:creationId xmlns:p14="http://schemas.microsoft.com/office/powerpoint/2010/main" val="1102967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2ECD-341B-4D40-9134-742D9980508F}"/>
              </a:ext>
            </a:extLst>
          </p:cNvPr>
          <p:cNvSpPr>
            <a:spLocks noGrp="1"/>
          </p:cNvSpPr>
          <p:nvPr>
            <p:ph idx="1"/>
          </p:nvPr>
        </p:nvSpPr>
        <p:spPr/>
        <p:txBody>
          <a:bodyPr/>
          <a:lstStyle/>
          <a:p>
            <a:r>
              <a:rPr lang="en-IN" b="1" u="sng" dirty="0"/>
              <a:t>Multivariate Analysis</a:t>
            </a:r>
          </a:p>
          <a:p>
            <a:pPr marL="0" indent="0">
              <a:buNone/>
            </a:pPr>
            <a:endParaRPr lang="en-IN" b="1" u="sng" dirty="0"/>
          </a:p>
        </p:txBody>
      </p:sp>
      <p:pic>
        <p:nvPicPr>
          <p:cNvPr id="4" name="Picture 3">
            <a:extLst>
              <a:ext uri="{FF2B5EF4-FFF2-40B4-BE49-F238E27FC236}">
                <a16:creationId xmlns:a16="http://schemas.microsoft.com/office/drawing/2014/main" id="{0E2DFBBA-3032-466A-9F2F-9CC962D6D42E}"/>
              </a:ext>
            </a:extLst>
          </p:cNvPr>
          <p:cNvPicPr/>
          <p:nvPr/>
        </p:nvPicPr>
        <p:blipFill>
          <a:blip r:embed="rId2">
            <a:extLst>
              <a:ext uri="{28A0092B-C50C-407E-A947-70E740481C1C}">
                <a14:useLocalDpi xmlns:a14="http://schemas.microsoft.com/office/drawing/2010/main" val="0"/>
              </a:ext>
            </a:extLst>
          </a:blip>
          <a:stretch>
            <a:fillRect/>
          </a:stretch>
        </p:blipFill>
        <p:spPr>
          <a:xfrm>
            <a:off x="838200" y="2720499"/>
            <a:ext cx="3519196" cy="2168742"/>
          </a:xfrm>
          <a:prstGeom prst="rect">
            <a:avLst/>
          </a:prstGeom>
        </p:spPr>
      </p:pic>
      <p:pic>
        <p:nvPicPr>
          <p:cNvPr id="5" name="Picture 4">
            <a:extLst>
              <a:ext uri="{FF2B5EF4-FFF2-40B4-BE49-F238E27FC236}">
                <a16:creationId xmlns:a16="http://schemas.microsoft.com/office/drawing/2014/main" id="{FFA9AA13-A545-4EBD-8623-EC2034F927F8}"/>
              </a:ext>
            </a:extLst>
          </p:cNvPr>
          <p:cNvPicPr/>
          <p:nvPr/>
        </p:nvPicPr>
        <p:blipFill>
          <a:blip r:embed="rId3">
            <a:extLst>
              <a:ext uri="{28A0092B-C50C-407E-A947-70E740481C1C}">
                <a14:useLocalDpi xmlns:a14="http://schemas.microsoft.com/office/drawing/2010/main" val="0"/>
              </a:ext>
            </a:extLst>
          </a:blip>
          <a:stretch>
            <a:fillRect/>
          </a:stretch>
        </p:blipFill>
        <p:spPr>
          <a:xfrm>
            <a:off x="4074691" y="2801937"/>
            <a:ext cx="2988582" cy="2087304"/>
          </a:xfrm>
          <a:prstGeom prst="rect">
            <a:avLst/>
          </a:prstGeom>
        </p:spPr>
      </p:pic>
      <p:pic>
        <p:nvPicPr>
          <p:cNvPr id="6" name="Picture 5">
            <a:extLst>
              <a:ext uri="{FF2B5EF4-FFF2-40B4-BE49-F238E27FC236}">
                <a16:creationId xmlns:a16="http://schemas.microsoft.com/office/drawing/2014/main" id="{4F181B55-F391-4870-90E6-F7F92EF2CC12}"/>
              </a:ext>
            </a:extLst>
          </p:cNvPr>
          <p:cNvPicPr/>
          <p:nvPr/>
        </p:nvPicPr>
        <p:blipFill>
          <a:blip r:embed="rId4">
            <a:extLst>
              <a:ext uri="{28A0092B-C50C-407E-A947-70E740481C1C}">
                <a14:useLocalDpi xmlns:a14="http://schemas.microsoft.com/office/drawing/2010/main" val="0"/>
              </a:ext>
            </a:extLst>
          </a:blip>
          <a:stretch>
            <a:fillRect/>
          </a:stretch>
        </p:blipFill>
        <p:spPr>
          <a:xfrm>
            <a:off x="7063273" y="2806602"/>
            <a:ext cx="3079103" cy="2082639"/>
          </a:xfrm>
          <a:prstGeom prst="rect">
            <a:avLst/>
          </a:prstGeom>
        </p:spPr>
      </p:pic>
    </p:spTree>
    <p:extLst>
      <p:ext uri="{BB962C8B-B14F-4D97-AF65-F5344CB8AC3E}">
        <p14:creationId xmlns:p14="http://schemas.microsoft.com/office/powerpoint/2010/main" val="3795435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A0EF1C-86BD-40D1-9BBB-0A60CCE9140F}"/>
              </a:ext>
            </a:extLst>
          </p:cNvPr>
          <p:cNvPicPr/>
          <p:nvPr/>
        </p:nvPicPr>
        <p:blipFill>
          <a:blip r:embed="rId2">
            <a:extLst>
              <a:ext uri="{28A0092B-C50C-407E-A947-70E740481C1C}">
                <a14:useLocalDpi xmlns:a14="http://schemas.microsoft.com/office/drawing/2010/main" val="0"/>
              </a:ext>
            </a:extLst>
          </a:blip>
          <a:stretch>
            <a:fillRect/>
          </a:stretch>
        </p:blipFill>
        <p:spPr>
          <a:xfrm>
            <a:off x="3040527" y="2062065"/>
            <a:ext cx="5776901" cy="2062065"/>
          </a:xfrm>
          <a:prstGeom prst="rect">
            <a:avLst/>
          </a:prstGeom>
        </p:spPr>
      </p:pic>
      <p:pic>
        <p:nvPicPr>
          <p:cNvPr id="5" name="Picture 4">
            <a:extLst>
              <a:ext uri="{FF2B5EF4-FFF2-40B4-BE49-F238E27FC236}">
                <a16:creationId xmlns:a16="http://schemas.microsoft.com/office/drawing/2014/main" id="{419546E5-EBCC-4347-A2E3-B363661D53D0}"/>
              </a:ext>
            </a:extLst>
          </p:cNvPr>
          <p:cNvPicPr/>
          <p:nvPr/>
        </p:nvPicPr>
        <p:blipFill>
          <a:blip r:embed="rId3">
            <a:extLst>
              <a:ext uri="{28A0092B-C50C-407E-A947-70E740481C1C}">
                <a14:useLocalDpi xmlns:a14="http://schemas.microsoft.com/office/drawing/2010/main" val="0"/>
              </a:ext>
            </a:extLst>
          </a:blip>
          <a:stretch>
            <a:fillRect/>
          </a:stretch>
        </p:blipFill>
        <p:spPr>
          <a:xfrm>
            <a:off x="838200" y="4124129"/>
            <a:ext cx="10097278" cy="2528597"/>
          </a:xfrm>
          <a:prstGeom prst="rect">
            <a:avLst/>
          </a:prstGeom>
        </p:spPr>
      </p:pic>
    </p:spTree>
    <p:extLst>
      <p:ext uri="{BB962C8B-B14F-4D97-AF65-F5344CB8AC3E}">
        <p14:creationId xmlns:p14="http://schemas.microsoft.com/office/powerpoint/2010/main" val="38331782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5003-F55B-4175-8E0D-BA43467CBE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EA8DEE-5BAC-44C8-8E84-86F3B381AF6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44518F6-031C-4F52-B35B-7C6616AB0413}"/>
              </a:ext>
            </a:extLst>
          </p:cNvPr>
          <p:cNvPicPr/>
          <p:nvPr/>
        </p:nvPicPr>
        <p:blipFill>
          <a:blip r:embed="rId2">
            <a:extLst>
              <a:ext uri="{28A0092B-C50C-407E-A947-70E740481C1C}">
                <a14:useLocalDpi xmlns:a14="http://schemas.microsoft.com/office/drawing/2010/main" val="0"/>
              </a:ext>
            </a:extLst>
          </a:blip>
          <a:stretch>
            <a:fillRect/>
          </a:stretch>
        </p:blipFill>
        <p:spPr>
          <a:xfrm>
            <a:off x="2139820" y="2435290"/>
            <a:ext cx="8360229" cy="2808514"/>
          </a:xfrm>
          <a:prstGeom prst="rect">
            <a:avLst/>
          </a:prstGeom>
        </p:spPr>
      </p:pic>
    </p:spTree>
    <p:extLst>
      <p:ext uri="{BB962C8B-B14F-4D97-AF65-F5344CB8AC3E}">
        <p14:creationId xmlns:p14="http://schemas.microsoft.com/office/powerpoint/2010/main" val="2075365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99F915-091B-4E06-9BC9-979797E9E85F}"/>
              </a:ext>
            </a:extLst>
          </p:cNvPr>
          <p:cNvPicPr/>
          <p:nvPr/>
        </p:nvPicPr>
        <p:blipFill>
          <a:blip r:embed="rId2">
            <a:extLst>
              <a:ext uri="{28A0092B-C50C-407E-A947-70E740481C1C}">
                <a14:useLocalDpi xmlns:a14="http://schemas.microsoft.com/office/drawing/2010/main" val="0"/>
              </a:ext>
            </a:extLst>
          </a:blip>
          <a:stretch>
            <a:fillRect/>
          </a:stretch>
        </p:blipFill>
        <p:spPr>
          <a:xfrm>
            <a:off x="1791479" y="2068221"/>
            <a:ext cx="8341566" cy="3399518"/>
          </a:xfrm>
          <a:prstGeom prst="rect">
            <a:avLst/>
          </a:prstGeom>
        </p:spPr>
      </p:pic>
    </p:spTree>
    <p:extLst>
      <p:ext uri="{BB962C8B-B14F-4D97-AF65-F5344CB8AC3E}">
        <p14:creationId xmlns:p14="http://schemas.microsoft.com/office/powerpoint/2010/main" val="34086479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A1794A-0D65-4033-B695-95BBC7E97ADA}"/>
              </a:ext>
            </a:extLst>
          </p:cNvPr>
          <p:cNvPicPr/>
          <p:nvPr/>
        </p:nvPicPr>
        <p:blipFill>
          <a:blip r:embed="rId2">
            <a:extLst>
              <a:ext uri="{28A0092B-C50C-407E-A947-70E740481C1C}">
                <a14:useLocalDpi xmlns:a14="http://schemas.microsoft.com/office/drawing/2010/main" val="0"/>
              </a:ext>
            </a:extLst>
          </a:blip>
          <a:stretch>
            <a:fillRect/>
          </a:stretch>
        </p:blipFill>
        <p:spPr>
          <a:xfrm>
            <a:off x="1352939" y="1073021"/>
            <a:ext cx="9078685" cy="4105469"/>
          </a:xfrm>
          <a:prstGeom prst="rect">
            <a:avLst/>
          </a:prstGeom>
        </p:spPr>
      </p:pic>
    </p:spTree>
    <p:extLst>
      <p:ext uri="{BB962C8B-B14F-4D97-AF65-F5344CB8AC3E}">
        <p14:creationId xmlns:p14="http://schemas.microsoft.com/office/powerpoint/2010/main" val="143011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78D2-0D9E-49F1-AA3E-DF8A1D6857CA}"/>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1B61F1E3-DCDC-4FBA-B195-495A47B89A9F}"/>
              </a:ext>
            </a:extLst>
          </p:cNvPr>
          <p:cNvSpPr>
            <a:spLocks noGrp="1"/>
          </p:cNvSpPr>
          <p:nvPr>
            <p:ph idx="1"/>
          </p:nvPr>
        </p:nvSpPr>
        <p:spPr/>
        <p:txBody>
          <a:bodyPr>
            <a:normAutofit fontScale="55000" lnSpcReduction="20000"/>
          </a:bodyPr>
          <a:lstStyle/>
          <a:p>
            <a:pPr marL="228600">
              <a:lnSpc>
                <a:spcPct val="107000"/>
              </a:lnSpc>
              <a:spcAft>
                <a:spcPts val="800"/>
              </a:spcAft>
            </a:pPr>
            <a:r>
              <a:rPr lang="en-IN" sz="2900" dirty="0">
                <a:effectLst/>
                <a:latin typeface="Calibri" panose="020F0502020204030204" pitchFamily="34" charset="0"/>
                <a:ea typeface="Calibri" panose="020F0502020204030204" pitchFamily="34" charset="0"/>
                <a:cs typeface="Calibri" panose="020F0502020204030204" pitchFamily="34" charset="0"/>
              </a:rPr>
              <a:t>Neighbourhood qualities can be included in deciding house price. Factors like efficiency of public education, community social status, the socio-cultural demographics improve the worth of a property. </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900" dirty="0">
                <a:effectLst/>
                <a:latin typeface="Calibri" panose="020F0502020204030204" pitchFamily="34" charset="0"/>
                <a:ea typeface="Calibri" panose="020F0502020204030204" pitchFamily="34" charset="0"/>
                <a:cs typeface="Calibri" panose="020F0502020204030204" pitchFamily="34" charset="0"/>
              </a:rPr>
              <a:t>The demand side of the housing market is also a necessary component. Although population growth is widely known as a driver in housing demand, the key issue lies in the proportion of people with abundant financial resources. </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900" dirty="0">
                <a:effectLst/>
                <a:latin typeface="Calibri" panose="020F0502020204030204" pitchFamily="34" charset="0"/>
                <a:ea typeface="Calibri" panose="020F0502020204030204" pitchFamily="34" charset="0"/>
                <a:cs typeface="Calibri" panose="020F0502020204030204" pitchFamily="34" charset="0"/>
              </a:rPr>
              <a:t>Variables representing land value such as rents and material costs also demonstrate their influence in explaining house prices, which are positively related to housing prices.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900" dirty="0">
                <a:effectLst/>
                <a:latin typeface="Calibri" panose="020F0502020204030204" pitchFamily="34" charset="0"/>
                <a:ea typeface="Calibri" panose="020F0502020204030204" pitchFamily="34" charset="0"/>
                <a:cs typeface="Calibri" panose="020F0502020204030204" pitchFamily="34" charset="0"/>
              </a:rPr>
              <a:t>Multiple regression analysis models allow to ascertain price predictions by capturing independent and dependent variable data. In Using multiple regression modelling techniques, we can describe changes brought to a dependent variable with changes in the independent variables. </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900" dirty="0">
                <a:effectLst/>
                <a:latin typeface="Calibri" panose="020F0502020204030204" pitchFamily="34" charset="0"/>
                <a:ea typeface="Calibri" panose="020F0502020204030204" pitchFamily="34" charset="0"/>
                <a:cs typeface="Calibri" panose="020F0502020204030204" pitchFamily="34" charset="0"/>
              </a:rPr>
              <a:t>In this research, various models were built in which the house Sale Price is projected as separate and dependent variable while locational, structural and various other attributes of housing properties were treated as independent variables. Therefore, the house price is set as a target or dependency variable, while other attributes are set as independent variables to determine the main variables by identifying the correlation coefficient of each attribute.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1593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E70D-81C2-46DA-920F-27944F505A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BA6AA8-3208-49EC-9497-76ADB4A59E2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B2E9C379-570B-46FB-A7CB-FA26BF4B4353}"/>
              </a:ext>
            </a:extLst>
          </p:cNvPr>
          <p:cNvPicPr/>
          <p:nvPr/>
        </p:nvPicPr>
        <p:blipFill>
          <a:blip r:embed="rId2">
            <a:extLst>
              <a:ext uri="{28A0092B-C50C-407E-A947-70E740481C1C}">
                <a14:useLocalDpi xmlns:a14="http://schemas.microsoft.com/office/drawing/2010/main" val="0"/>
              </a:ext>
            </a:extLst>
          </a:blip>
          <a:stretch>
            <a:fillRect/>
          </a:stretch>
        </p:blipFill>
        <p:spPr>
          <a:xfrm>
            <a:off x="1810139" y="2498842"/>
            <a:ext cx="4285861" cy="2465044"/>
          </a:xfrm>
          <a:prstGeom prst="rect">
            <a:avLst/>
          </a:prstGeom>
        </p:spPr>
      </p:pic>
      <p:pic>
        <p:nvPicPr>
          <p:cNvPr id="5" name="Picture 4">
            <a:extLst>
              <a:ext uri="{FF2B5EF4-FFF2-40B4-BE49-F238E27FC236}">
                <a16:creationId xmlns:a16="http://schemas.microsoft.com/office/drawing/2014/main" id="{B3BE51EC-08ED-4C58-B40F-088C6CEE1F20}"/>
              </a:ext>
            </a:extLst>
          </p:cNvPr>
          <p:cNvPicPr/>
          <p:nvPr/>
        </p:nvPicPr>
        <p:blipFill>
          <a:blip r:embed="rId3">
            <a:extLst>
              <a:ext uri="{28A0092B-C50C-407E-A947-70E740481C1C}">
                <a14:useLocalDpi xmlns:a14="http://schemas.microsoft.com/office/drawing/2010/main" val="0"/>
              </a:ext>
            </a:extLst>
          </a:blip>
          <a:stretch>
            <a:fillRect/>
          </a:stretch>
        </p:blipFill>
        <p:spPr>
          <a:xfrm>
            <a:off x="5960498" y="2498842"/>
            <a:ext cx="4285861" cy="2381068"/>
          </a:xfrm>
          <a:prstGeom prst="rect">
            <a:avLst/>
          </a:prstGeom>
        </p:spPr>
      </p:pic>
    </p:spTree>
    <p:extLst>
      <p:ext uri="{BB962C8B-B14F-4D97-AF65-F5344CB8AC3E}">
        <p14:creationId xmlns:p14="http://schemas.microsoft.com/office/powerpoint/2010/main" val="26485863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AB92-E7AB-4B96-B739-2D0BA2DFD2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BA94BE-270C-422C-9671-68474270C96D}"/>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DD092D04-2FA1-42BE-ABF4-37A79154A46D}"/>
              </a:ext>
            </a:extLst>
          </p:cNvPr>
          <p:cNvPicPr/>
          <p:nvPr/>
        </p:nvPicPr>
        <p:blipFill>
          <a:blip r:embed="rId2">
            <a:extLst>
              <a:ext uri="{28A0092B-C50C-407E-A947-70E740481C1C}">
                <a14:useLocalDpi xmlns:a14="http://schemas.microsoft.com/office/drawing/2010/main" val="0"/>
              </a:ext>
            </a:extLst>
          </a:blip>
          <a:stretch>
            <a:fillRect/>
          </a:stretch>
        </p:blipFill>
        <p:spPr>
          <a:xfrm>
            <a:off x="2304661" y="2341985"/>
            <a:ext cx="7184572" cy="3107094"/>
          </a:xfrm>
          <a:prstGeom prst="rect">
            <a:avLst/>
          </a:prstGeom>
        </p:spPr>
      </p:pic>
    </p:spTree>
    <p:extLst>
      <p:ext uri="{BB962C8B-B14F-4D97-AF65-F5344CB8AC3E}">
        <p14:creationId xmlns:p14="http://schemas.microsoft.com/office/powerpoint/2010/main" val="3524942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82A6-E04D-4119-9078-CB511BEB80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9DEA22-DBF0-4526-86CA-BB840C4661B5}"/>
              </a:ext>
            </a:extLst>
          </p:cNvPr>
          <p:cNvSpPr>
            <a:spLocks noGrp="1"/>
          </p:cNvSpPr>
          <p:nvPr>
            <p:ph idx="1"/>
          </p:nvPr>
        </p:nvSpPr>
        <p:spPr/>
        <p:txBody>
          <a:bodyPr>
            <a:normAutofit fontScale="92500"/>
          </a:bodyPr>
          <a:lstStyle/>
          <a:p>
            <a:r>
              <a:rPr lang="en-IN" sz="1800" b="1" dirty="0">
                <a:solidFill>
                  <a:srgbClr val="000000"/>
                </a:solidFill>
                <a:effectLst/>
                <a:latin typeface="Calibri" panose="020F0502020204030204" pitchFamily="34" charset="0"/>
                <a:ea typeface="Times New Roman" panose="02020603050405020304" pitchFamily="18" charset="0"/>
              </a:rPr>
              <a:t>Following Observations are made from graphs above: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New Homes are the most popular in all types of zoning</a:t>
            </a:r>
            <a:endParaRPr lang="en-IN" sz="1600" dirty="0">
              <a:effectLst/>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New houses and Low interest contract are the most popular sale types in low density, medium density and floating village residentials</a:t>
            </a:r>
            <a:endParaRPr lang="en-IN" sz="1600" dirty="0">
              <a:effectLst/>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Partially irregular and irregular plot shapes are most popular in low and medium residential zones</a:t>
            </a:r>
            <a:endParaRPr lang="en-IN" sz="16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Low density and medium density zones settled near hillsides and depressions are mostly sold at higher prices, whereas floating villages are settled in flat regions, and high density zones settle near banked regions sell for the highest prices</a:t>
            </a:r>
            <a:endParaRPr lang="en-IN" sz="1600" dirty="0">
              <a:effectLst/>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IN" sz="1600" dirty="0">
                <a:solidFill>
                  <a:srgbClr val="000000"/>
                </a:solidFill>
                <a:effectLst/>
                <a:ea typeface="Times New Roman" panose="02020603050405020304" pitchFamily="18" charset="0"/>
              </a:rPr>
              <a:t>Most housing properties established in levelled regions in North Ridge sell for the highest.</a:t>
            </a:r>
          </a:p>
          <a:p>
            <a:pPr marL="342900" lvl="0" indent="-342900">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Housing properties in levelled regions of Stone Brook sell for highest followed by banked region and hillsides.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Houses in levelled region of </a:t>
            </a:r>
            <a:r>
              <a:rPr lang="en-IN" sz="1600" dirty="0" err="1">
                <a:solidFill>
                  <a:srgbClr val="000000"/>
                </a:solidFill>
                <a:effectLst/>
                <a:latin typeface="Calibri" panose="020F0502020204030204" pitchFamily="34" charset="0"/>
                <a:ea typeface="Times New Roman" panose="02020603050405020304" pitchFamily="18" charset="0"/>
              </a:rPr>
              <a:t>NorthRidge</a:t>
            </a:r>
            <a:r>
              <a:rPr lang="en-IN" sz="1600" dirty="0">
                <a:solidFill>
                  <a:srgbClr val="000000"/>
                </a:solidFill>
                <a:effectLst/>
                <a:latin typeface="Calibri" panose="020F0502020204030204" pitchFamily="34" charset="0"/>
                <a:ea typeface="Times New Roman" panose="02020603050405020304" pitchFamily="18" charset="0"/>
              </a:rPr>
              <a:t> heights sell for the most while housing properties in depressed regions of Veenker sell for the highest prices.</a:t>
            </a:r>
            <a:endParaRPr lang="en-IN" sz="1600" dirty="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pPr>
            <a:endParaRPr lang="en-IN" sz="16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814663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250B-5D1E-40A6-849C-1EDEBA4D05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4AE1B7-7184-46B4-B32B-AAD39E856C06}"/>
              </a:ext>
            </a:extLst>
          </p:cNvPr>
          <p:cNvSpPr>
            <a:spLocks noGrp="1"/>
          </p:cNvSpPr>
          <p:nvPr>
            <p:ph idx="1"/>
          </p:nvPr>
        </p:nvSpPr>
        <p:spPr/>
        <p:txBody>
          <a:bodyPr>
            <a:normAutofit lnSpcReduction="10000"/>
          </a:bodyPr>
          <a:lstStyle/>
          <a:p>
            <a:pPr marL="342900" lvl="0" indent="-342900">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housing properties that are newly established in </a:t>
            </a:r>
            <a:r>
              <a:rPr lang="en-IN" sz="1600" dirty="0" err="1">
                <a:solidFill>
                  <a:srgbClr val="000000"/>
                </a:solidFill>
                <a:effectLst/>
                <a:latin typeface="Calibri" panose="020F0502020204030204" pitchFamily="34" charset="0"/>
                <a:ea typeface="Times New Roman" panose="02020603050405020304" pitchFamily="18" charset="0"/>
              </a:rPr>
              <a:t>Crawford,Stone</a:t>
            </a:r>
            <a:r>
              <a:rPr lang="en-IN" sz="1600" dirty="0">
                <a:solidFill>
                  <a:srgbClr val="000000"/>
                </a:solidFill>
                <a:effectLst/>
                <a:latin typeface="Calibri" panose="020F0502020204030204" pitchFamily="34" charset="0"/>
                <a:ea typeface="Times New Roman" panose="02020603050405020304" pitchFamily="18" charset="0"/>
              </a:rPr>
              <a:t> Brook, </a:t>
            </a:r>
            <a:r>
              <a:rPr lang="en-IN" sz="1600" dirty="0" err="1">
                <a:solidFill>
                  <a:srgbClr val="000000"/>
                </a:solidFill>
                <a:effectLst/>
                <a:latin typeface="Calibri" panose="020F0502020204030204" pitchFamily="34" charset="0"/>
                <a:ea typeface="Times New Roman" panose="02020603050405020304" pitchFamily="18" charset="0"/>
              </a:rPr>
              <a:t>Timberlane,North</a:t>
            </a:r>
            <a:r>
              <a:rPr lang="en-IN" sz="1600" dirty="0">
                <a:solidFill>
                  <a:srgbClr val="000000"/>
                </a:solidFill>
                <a:effectLst/>
                <a:latin typeface="Calibri" panose="020F0502020204030204" pitchFamily="34" charset="0"/>
                <a:ea typeface="Times New Roman" panose="02020603050405020304" pitchFamily="18" charset="0"/>
              </a:rPr>
              <a:t> Ridge </a:t>
            </a:r>
            <a:r>
              <a:rPr lang="en-IN" sz="1600" dirty="0" err="1">
                <a:solidFill>
                  <a:srgbClr val="000000"/>
                </a:solidFill>
                <a:effectLst/>
                <a:latin typeface="Calibri" panose="020F0502020204030204" pitchFamily="34" charset="0"/>
                <a:ea typeface="Times New Roman" panose="02020603050405020304" pitchFamily="18" charset="0"/>
              </a:rPr>
              <a:t>Heights,Bloomington</a:t>
            </a:r>
            <a:r>
              <a:rPr lang="en-IN" sz="1600" dirty="0">
                <a:solidFill>
                  <a:srgbClr val="000000"/>
                </a:solidFill>
                <a:effectLst/>
                <a:latin typeface="Calibri" panose="020F0502020204030204" pitchFamily="34" charset="0"/>
                <a:ea typeface="Times New Roman" panose="02020603050405020304" pitchFamily="18" charset="0"/>
              </a:rPr>
              <a:t> Heights sell for the highest.</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Housing properties in North Ridge sell for trade, foreclosure, short sale and normal sale in North Ridge.</a:t>
            </a:r>
            <a:endParaRPr lang="en-IN" sz="1600" dirty="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houses sold in North </a:t>
            </a:r>
            <a:r>
              <a:rPr lang="en-IN" sz="1600" dirty="0" err="1">
                <a:solidFill>
                  <a:srgbClr val="000000"/>
                </a:solidFill>
                <a:effectLst/>
                <a:latin typeface="Calibri" panose="020F0502020204030204" pitchFamily="34" charset="0"/>
                <a:ea typeface="Times New Roman" panose="02020603050405020304" pitchFamily="18" charset="0"/>
              </a:rPr>
              <a:t>Ridge,North</a:t>
            </a:r>
            <a:r>
              <a:rPr lang="en-IN" sz="1600" dirty="0">
                <a:solidFill>
                  <a:srgbClr val="000000"/>
                </a:solidFill>
                <a:effectLst/>
                <a:latin typeface="Calibri" panose="020F0502020204030204" pitchFamily="34" charset="0"/>
                <a:ea typeface="Times New Roman" panose="02020603050405020304" pitchFamily="18" charset="0"/>
              </a:rPr>
              <a:t> Ridge Heights, </a:t>
            </a:r>
            <a:r>
              <a:rPr lang="en-IN" sz="1600" dirty="0" err="1">
                <a:solidFill>
                  <a:srgbClr val="000000"/>
                </a:solidFill>
                <a:effectLst/>
                <a:latin typeface="Calibri" panose="020F0502020204030204" pitchFamily="34" charset="0"/>
                <a:ea typeface="Times New Roman" panose="02020603050405020304" pitchFamily="18" charset="0"/>
              </a:rPr>
              <a:t>Somerset,TimberLane,Veenker</a:t>
            </a:r>
            <a:r>
              <a:rPr lang="en-IN" sz="1600" dirty="0">
                <a:solidFill>
                  <a:srgbClr val="000000"/>
                </a:solidFill>
                <a:effectLst/>
                <a:latin typeface="Calibri" panose="020F0502020204030204" pitchFamily="34" charset="0"/>
                <a:ea typeface="Times New Roman" panose="02020603050405020304" pitchFamily="18" charset="0"/>
              </a:rPr>
              <a:t>, Bloomington Heights are in low density residential zones.</a:t>
            </a:r>
          </a:p>
          <a:p>
            <a:pPr marL="342900" lvl="0" indent="-342900">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North Ames has more houses sold in High density residential zones, while Crawford has more houses sold in medium density residential zones.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Warranty Deed -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Conventional,Home</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just constructed and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sold,Contract</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Low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InterestCourt</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Officer Deed/Estate are the most common sale types.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Excelent</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quality of Gas forced warm air furnace and Gas hot water heating systems fetches the highest amount of money.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sided Frontage properties with Regular plot shape sell for the highest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191489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60B0-82EB-4F66-A2F4-964BA647DB7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E2161A7-7A8C-491C-A555-05B7F1FFE816}"/>
              </a:ext>
            </a:extLst>
          </p:cNvPr>
          <p:cNvSpPr>
            <a:spLocks noGrp="1"/>
          </p:cNvSpPr>
          <p:nvPr>
            <p:ph idx="1"/>
          </p:nvPr>
        </p:nvSpPr>
        <p:spPr/>
        <p:txBody>
          <a:bodyPr/>
          <a:lstStyle/>
          <a:p>
            <a:pPr marL="342900" lvl="0" indent="-342900">
              <a:lnSpc>
                <a:spcPct val="107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Two and one-half story: 2nd level finished housing properties sell for the highest.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Single-family Detached housing properties sell for the highest in most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neighborhoods</a:t>
            </a:r>
            <a:endPar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Courier New" panose="02070309020205020404" pitchFamily="49" charset="0"/>
              <a:buChar char="o"/>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85329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EAFD-B5DA-47EE-9161-93D2AA3A93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BECF67-31BC-484C-BFF7-9C2CD523DF08}"/>
              </a:ext>
            </a:extLst>
          </p:cNvPr>
          <p:cNvSpPr>
            <a:spLocks noGrp="1"/>
          </p:cNvSpPr>
          <p:nvPr>
            <p:ph idx="1"/>
          </p:nvPr>
        </p:nvSpPr>
        <p:spPr/>
        <p:txBody>
          <a:bodyPr/>
          <a:lstStyle/>
          <a:p>
            <a:pPr marL="0" indent="0">
              <a:buNone/>
            </a:pPr>
            <a:r>
              <a:rPr lang="en-US" u="sng" dirty="0"/>
              <a:t>Visualizing correlation of Feature Columns with Label Column</a:t>
            </a:r>
          </a:p>
          <a:p>
            <a:pPr marL="0" indent="0">
              <a:buNone/>
            </a:pPr>
            <a:endParaRPr lang="en-IN" dirty="0"/>
          </a:p>
        </p:txBody>
      </p:sp>
      <p:pic>
        <p:nvPicPr>
          <p:cNvPr id="4" name="Picture 3">
            <a:extLst>
              <a:ext uri="{FF2B5EF4-FFF2-40B4-BE49-F238E27FC236}">
                <a16:creationId xmlns:a16="http://schemas.microsoft.com/office/drawing/2014/main" id="{80BE0F14-6FF5-4F7E-9D58-0D948FB2095D}"/>
              </a:ext>
            </a:extLst>
          </p:cNvPr>
          <p:cNvPicPr/>
          <p:nvPr/>
        </p:nvPicPr>
        <p:blipFill>
          <a:blip r:embed="rId2">
            <a:extLst>
              <a:ext uri="{28A0092B-C50C-407E-A947-70E740481C1C}">
                <a14:useLocalDpi xmlns:a14="http://schemas.microsoft.com/office/drawing/2010/main" val="0"/>
              </a:ext>
            </a:extLst>
          </a:blip>
          <a:stretch>
            <a:fillRect/>
          </a:stretch>
        </p:blipFill>
        <p:spPr>
          <a:xfrm>
            <a:off x="1035699" y="2258008"/>
            <a:ext cx="9769150" cy="4053893"/>
          </a:xfrm>
          <a:prstGeom prst="rect">
            <a:avLst/>
          </a:prstGeom>
        </p:spPr>
      </p:pic>
    </p:spTree>
    <p:extLst>
      <p:ext uri="{BB962C8B-B14F-4D97-AF65-F5344CB8AC3E}">
        <p14:creationId xmlns:p14="http://schemas.microsoft.com/office/powerpoint/2010/main" val="3269148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2F29-1F5A-4266-873E-8C2C99A9CF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8799FD-6442-41BD-A496-4B80F60FAE8B}"/>
              </a:ext>
            </a:extLst>
          </p:cNvPr>
          <p:cNvSpPr>
            <a:spLocks noGrp="1"/>
          </p:cNvSpPr>
          <p:nvPr>
            <p:ph idx="1"/>
          </p:nvPr>
        </p:nvSpPr>
        <p:spPr/>
        <p:txBody>
          <a:bodyPr>
            <a:normAutofit/>
          </a:bodyPr>
          <a:lstStyle/>
          <a:p>
            <a:r>
              <a:rPr lang="en-IN" sz="1800" dirty="0"/>
              <a:t>OverallQual,GrLiveArea,GarageCars,GarageArea,TotalBsmtSF,1stFlrSF,FullBath,TotRmsAbvGrd,MasVnrArea,FirePlaces have the strongest positive correlation with </a:t>
            </a:r>
            <a:r>
              <a:rPr lang="en-IN" sz="1800" dirty="0" err="1"/>
              <a:t>SalePrice</a:t>
            </a:r>
            <a:r>
              <a:rPr lang="en-IN" sz="1800" dirty="0"/>
              <a:t> while BsmtQual,ExterQual,KitchenQual,GarageFinish,House_age,Remod_age,HeatingQC,Garage_age have the strongest negative correlation with </a:t>
            </a:r>
            <a:r>
              <a:rPr lang="en-IN" sz="1800" dirty="0" err="1"/>
              <a:t>SalePrice</a:t>
            </a:r>
            <a:r>
              <a:rPr lang="en-IN" sz="1800" dirty="0"/>
              <a:t>.</a:t>
            </a:r>
          </a:p>
        </p:txBody>
      </p:sp>
    </p:spTree>
    <p:extLst>
      <p:ext uri="{BB962C8B-B14F-4D97-AF65-F5344CB8AC3E}">
        <p14:creationId xmlns:p14="http://schemas.microsoft.com/office/powerpoint/2010/main" val="938670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2267-6372-48E4-A0C1-1383F3CD469F}"/>
              </a:ext>
            </a:extLst>
          </p:cNvPr>
          <p:cNvSpPr>
            <a:spLocks noGrp="1"/>
          </p:cNvSpPr>
          <p:nvPr>
            <p:ph type="title"/>
          </p:nvPr>
        </p:nvSpPr>
        <p:spPr/>
        <p:txBody>
          <a:bodyPr/>
          <a:lstStyle/>
          <a:p>
            <a:r>
              <a:rPr lang="en-IN" b="1" dirty="0"/>
              <a:t>Model Development and Evaluation </a:t>
            </a:r>
          </a:p>
        </p:txBody>
      </p:sp>
      <p:sp>
        <p:nvSpPr>
          <p:cNvPr id="3" name="Content Placeholder 2">
            <a:extLst>
              <a:ext uri="{FF2B5EF4-FFF2-40B4-BE49-F238E27FC236}">
                <a16:creationId xmlns:a16="http://schemas.microsoft.com/office/drawing/2014/main" id="{9B22851E-2E9C-4B6C-A9E7-53F448C20476}"/>
              </a:ext>
            </a:extLst>
          </p:cNvPr>
          <p:cNvSpPr>
            <a:spLocks noGrp="1"/>
          </p:cNvSpPr>
          <p:nvPr>
            <p:ph idx="1"/>
          </p:nvPr>
        </p:nvSpPr>
        <p:spPr/>
        <p:txBody>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Feature 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Features were first checked for presence of multicollinearity and then based on Principle Component Analysis and based on the respective ANOVA f-score values, the feature columns were selected that would best predict the Target variable, to train and test machine learning models.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Based on The Principle Component Analysis it was determined that 70 components explain around 95% variance in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71717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BF05-AA5A-4182-9939-E195329B7DF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D2EF92D-3BE5-469E-AD34-EA8967FEB68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427988" y="2120034"/>
            <a:ext cx="3396350" cy="3475182"/>
          </a:xfrm>
          <a:prstGeom prst="rect">
            <a:avLst/>
          </a:prstGeom>
        </p:spPr>
      </p:pic>
    </p:spTree>
    <p:extLst>
      <p:ext uri="{BB962C8B-B14F-4D97-AF65-F5344CB8AC3E}">
        <p14:creationId xmlns:p14="http://schemas.microsoft.com/office/powerpoint/2010/main" val="1296818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7612-7B8A-45E3-9187-537CB9245D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5136A-058D-4C43-A7DE-EDC23D7E2626}"/>
              </a:ext>
            </a:extLst>
          </p:cNvPr>
          <p:cNvSpPr>
            <a:spLocks noGrp="1"/>
          </p:cNvSpPr>
          <p:nvPr>
            <p:ph idx="1"/>
          </p:nvPr>
        </p:nvSpPr>
        <p:spPr/>
        <p:txBody>
          <a:bodyPr/>
          <a:lstStyle/>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Using </a:t>
            </a:r>
            <a:r>
              <a:rPr lang="en-IN" sz="1600" dirty="0" err="1">
                <a:effectLst/>
                <a:latin typeface="Calibri" panose="020F0502020204030204" pitchFamily="34" charset="0"/>
                <a:ea typeface="Calibri" panose="020F0502020204030204" pitchFamily="34" charset="0"/>
                <a:cs typeface="Calibri" panose="020F0502020204030204" pitchFamily="34" charset="0"/>
              </a:rPr>
              <a:t>SelectKBest</a:t>
            </a:r>
            <a:r>
              <a:rPr lang="en-IN" sz="1600" dirty="0">
                <a:effectLst/>
                <a:latin typeface="Calibri" panose="020F0502020204030204" pitchFamily="34" charset="0"/>
                <a:ea typeface="Calibri" panose="020F0502020204030204" pitchFamily="34" charset="0"/>
                <a:cs typeface="Calibri" panose="020F0502020204030204" pitchFamily="34" charset="0"/>
              </a:rPr>
              <a:t> and </a:t>
            </a:r>
            <a:r>
              <a:rPr lang="en-IN" sz="1600" dirty="0" err="1">
                <a:effectLst/>
                <a:latin typeface="Calibri" panose="020F0502020204030204" pitchFamily="34" charset="0"/>
                <a:ea typeface="Calibri" panose="020F0502020204030204" pitchFamily="34" charset="0"/>
                <a:cs typeface="Calibri" panose="020F0502020204030204" pitchFamily="34" charset="0"/>
              </a:rPr>
              <a:t>f_classif</a:t>
            </a:r>
            <a:r>
              <a:rPr lang="en-IN" sz="1600" dirty="0">
                <a:effectLst/>
                <a:latin typeface="Calibri" panose="020F0502020204030204" pitchFamily="34" charset="0"/>
                <a:ea typeface="Calibri" panose="020F0502020204030204" pitchFamily="34" charset="0"/>
                <a:cs typeface="Calibri" panose="020F0502020204030204" pitchFamily="34" charset="0"/>
              </a:rPr>
              <a:t> for measuring the respective ANOVA f-score values of the columns, the best 70 features were selected.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Using </a:t>
            </a:r>
            <a:r>
              <a:rPr lang="en-IN" sz="1600" dirty="0" err="1">
                <a:effectLst/>
                <a:latin typeface="Calibri" panose="020F0502020204030204" pitchFamily="34" charset="0"/>
                <a:ea typeface="Calibri" panose="020F0502020204030204" pitchFamily="34" charset="0"/>
                <a:cs typeface="Calibri" panose="020F0502020204030204" pitchFamily="34" charset="0"/>
              </a:rPr>
              <a:t>StandardScaler</a:t>
            </a:r>
            <a:r>
              <a:rPr lang="en-IN" sz="1600" dirty="0">
                <a:effectLst/>
                <a:latin typeface="Calibri" panose="020F0502020204030204" pitchFamily="34" charset="0"/>
                <a:ea typeface="Calibri" panose="020F0502020204030204" pitchFamily="34" charset="0"/>
                <a:cs typeface="Calibri" panose="020F0502020204030204" pitchFamily="34" charset="0"/>
              </a:rPr>
              <a:t>, the features were scaled by resizing the distribution values so that mean of the observed values in each feature column is 0 and standard deviation is 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From </a:t>
            </a:r>
            <a:r>
              <a:rPr lang="en-IN" sz="1600" dirty="0" err="1">
                <a:effectLst/>
                <a:latin typeface="Calibri" panose="020F0502020204030204" pitchFamily="34" charset="0"/>
                <a:ea typeface="Calibri" panose="020F0502020204030204" pitchFamily="34" charset="0"/>
                <a:cs typeface="Calibri" panose="020F0502020204030204" pitchFamily="34" charset="0"/>
              </a:rPr>
              <a:t>sklearn.model_selection’s</a:t>
            </a:r>
            <a:r>
              <a:rPr lang="en-IN" sz="1600" dirty="0">
                <a:effectLst/>
                <a:latin typeface="Calibri" panose="020F0502020204030204" pitchFamily="34" charset="0"/>
                <a:ea typeface="Calibri" panose="020F0502020204030204" pitchFamily="34" charset="0"/>
                <a:cs typeface="Calibri" panose="020F0502020204030204" pitchFamily="34" charset="0"/>
              </a:rPr>
              <a:t> </a:t>
            </a:r>
            <a:r>
              <a:rPr lang="en-IN" sz="1600" dirty="0" err="1">
                <a:effectLst/>
                <a:latin typeface="Calibri" panose="020F0502020204030204" pitchFamily="34" charset="0"/>
                <a:ea typeface="Calibri" panose="020F0502020204030204" pitchFamily="34" charset="0"/>
                <a:cs typeface="Calibri" panose="020F0502020204030204" pitchFamily="34" charset="0"/>
              </a:rPr>
              <a:t>train_test_split</a:t>
            </a:r>
            <a:r>
              <a:rPr lang="en-IN" sz="1600" dirty="0">
                <a:effectLst/>
                <a:latin typeface="Calibri" panose="020F0502020204030204" pitchFamily="34" charset="0"/>
                <a:ea typeface="Calibri" panose="020F0502020204030204" pitchFamily="34" charset="0"/>
                <a:cs typeface="Calibri" panose="020F0502020204030204" pitchFamily="34" charset="0"/>
              </a:rPr>
              <a:t>, the data was divided into train and test data. Training data comprised 75% of total data where as test data comprised 25% based on the best random state that would result in best model 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818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0312-5D3D-49FE-9AB0-EE7058A4CAD0}"/>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71960311-6561-46D0-BBDA-E83EE9D942C8}"/>
              </a:ext>
            </a:extLst>
          </p:cNvPr>
          <p:cNvSpPr>
            <a:spLocks noGrp="1"/>
          </p:cNvSpPr>
          <p:nvPr>
            <p:ph idx="1"/>
          </p:nvPr>
        </p:nvSpPr>
        <p:spPr/>
        <p:txBody>
          <a:bodyPr>
            <a:normAutofit/>
          </a:bodyPr>
          <a:lstStyle/>
          <a:p>
            <a:pPr marL="0" indent="0">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Motivation for the Problem Undertaken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Calibri" panose="020F0502020204030204" pitchFamily="34" charset="0"/>
                <a:ea typeface="Calibri" panose="020F0502020204030204" pitchFamily="34" charset="0"/>
                <a:cs typeface="Calibri" panose="020F0502020204030204" pitchFamily="34" charset="0"/>
              </a:rPr>
              <a:t>There is a steady rise in house demand with every passing year, and consequently the house prices are rising every year. The problem arises when there are numerous variables such as location and property demand that influence the pricing. Therefore, buyers, sellers, developers and the real estate industry are keen to know the most important factors influencing the house price to help investors make sound decisions and help house builders set the optimal house price. There are many benefits that home buyers, property investors, and house builders can reap from the house-price model. This model aims to serve as a repository of such information and gainful insights to home buyers, property investors and house builders, that will help them determine best house prices. This model can be useful for potential buyers in deciding the characteristics of a house they want that best fits their budget and will be of tremendous benefit, especially to housing developers and researchers, to ascertain the most significant attributes to determine house prices and to acknowledge the best machine learning model to be used to conduct a study in this field.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813633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E4A0-59E4-47FB-945F-C5102FF147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F7D79F-AEBE-44F7-9B42-B9FE7716112F}"/>
              </a:ext>
            </a:extLst>
          </p:cNvPr>
          <p:cNvSpPr>
            <a:spLocks noGrp="1"/>
          </p:cNvSpPr>
          <p:nvPr>
            <p:ph idx="1"/>
          </p:nvPr>
        </p:nvSpPr>
        <p:spPr>
          <a:xfrm>
            <a:off x="838200" y="1834956"/>
            <a:ext cx="10515600" cy="4351338"/>
          </a:xfrm>
        </p:spPr>
        <p:txBody>
          <a:bodyPr/>
          <a:lstStyle/>
          <a:p>
            <a:r>
              <a:rPr lang="en-IN" sz="1600" dirty="0" err="1">
                <a:effectLst/>
                <a:latin typeface="Calibri" panose="020F0502020204030204" pitchFamily="34" charset="0"/>
                <a:ea typeface="Calibri" panose="020F0502020204030204" pitchFamily="34" charset="0"/>
                <a:cs typeface="Calibri" panose="020F0502020204030204" pitchFamily="34" charset="0"/>
              </a:rPr>
              <a:t>Inorder</a:t>
            </a:r>
            <a:r>
              <a:rPr lang="en-IN" sz="1600" dirty="0">
                <a:effectLst/>
                <a:latin typeface="Calibri" panose="020F0502020204030204" pitchFamily="34" charset="0"/>
                <a:ea typeface="Calibri" panose="020F0502020204030204" pitchFamily="34" charset="0"/>
                <a:cs typeface="Calibri" panose="020F0502020204030204" pitchFamily="34" charset="0"/>
              </a:rPr>
              <a:t> to find the best random state for the train and test split, the following code was used:</a:t>
            </a: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Best Accuracy was: 0.9174093624145732 on </a:t>
            </a:r>
            <a:r>
              <a:rPr lang="en-IN" sz="1800" dirty="0" err="1">
                <a:effectLst/>
                <a:latin typeface="Calibri" panose="020F0502020204030204" pitchFamily="34" charset="0"/>
                <a:ea typeface="Calibri" panose="020F0502020204030204" pitchFamily="34" charset="0"/>
                <a:cs typeface="Calibri" panose="020F0502020204030204" pitchFamily="34" charset="0"/>
              </a:rPr>
              <a:t>random_state</a:t>
            </a:r>
            <a:r>
              <a:rPr lang="en-IN" sz="1800" dirty="0">
                <a:effectLst/>
                <a:latin typeface="Calibri" panose="020F0502020204030204" pitchFamily="34" charset="0"/>
                <a:ea typeface="Calibri" panose="020F0502020204030204" pitchFamily="34" charset="0"/>
                <a:cs typeface="Calibri" panose="020F0502020204030204" pitchFamily="34" charset="0"/>
              </a:rPr>
              <a:t>: 72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A02CEF0B-EA64-45BC-8E59-F5B0228C92B8}"/>
              </a:ext>
            </a:extLst>
          </p:cNvPr>
          <p:cNvPicPr/>
          <p:nvPr/>
        </p:nvPicPr>
        <p:blipFill>
          <a:blip r:embed="rId2">
            <a:extLst>
              <a:ext uri="{28A0092B-C50C-407E-A947-70E740481C1C}">
                <a14:useLocalDpi xmlns:a14="http://schemas.microsoft.com/office/drawing/2010/main" val="0"/>
              </a:ext>
            </a:extLst>
          </a:blip>
          <a:stretch>
            <a:fillRect/>
          </a:stretch>
        </p:blipFill>
        <p:spPr>
          <a:xfrm>
            <a:off x="1159510" y="2239327"/>
            <a:ext cx="7704572" cy="1996771"/>
          </a:xfrm>
          <a:prstGeom prst="rect">
            <a:avLst/>
          </a:prstGeom>
        </p:spPr>
      </p:pic>
      <p:pic>
        <p:nvPicPr>
          <p:cNvPr id="7" name="Picture 6">
            <a:extLst>
              <a:ext uri="{FF2B5EF4-FFF2-40B4-BE49-F238E27FC236}">
                <a16:creationId xmlns:a16="http://schemas.microsoft.com/office/drawing/2014/main" id="{146F7E75-6918-4F48-8DA3-67DE9DD8A50D}"/>
              </a:ext>
            </a:extLst>
          </p:cNvPr>
          <p:cNvPicPr/>
          <p:nvPr/>
        </p:nvPicPr>
        <p:blipFill>
          <a:blip r:embed="rId3">
            <a:extLst>
              <a:ext uri="{28A0092B-C50C-407E-A947-70E740481C1C}">
                <a14:useLocalDpi xmlns:a14="http://schemas.microsoft.com/office/drawing/2010/main" val="0"/>
              </a:ext>
            </a:extLst>
          </a:blip>
          <a:stretch>
            <a:fillRect/>
          </a:stretch>
        </p:blipFill>
        <p:spPr>
          <a:xfrm>
            <a:off x="1069891" y="4259592"/>
            <a:ext cx="7794191" cy="545673"/>
          </a:xfrm>
          <a:prstGeom prst="rect">
            <a:avLst/>
          </a:prstGeom>
        </p:spPr>
      </p:pic>
    </p:spTree>
    <p:extLst>
      <p:ext uri="{BB962C8B-B14F-4D97-AF65-F5344CB8AC3E}">
        <p14:creationId xmlns:p14="http://schemas.microsoft.com/office/powerpoint/2010/main" val="5122379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52A8-72B4-43B8-90D1-7C0C1394026B}"/>
              </a:ext>
            </a:extLst>
          </p:cNvPr>
          <p:cNvSpPr>
            <a:spLocks noGrp="1"/>
          </p:cNvSpPr>
          <p:nvPr>
            <p:ph type="title"/>
          </p:nvPr>
        </p:nvSpPr>
        <p:spPr/>
        <p:txBody>
          <a:bodyPr/>
          <a:lstStyle/>
          <a:p>
            <a:r>
              <a:rPr lang="en-IN" sz="2400" u="sng" dirty="0">
                <a:effectLst/>
                <a:latin typeface="Calibri" panose="020F0502020204030204" pitchFamily="34" charset="0"/>
                <a:ea typeface="Calibri" panose="020F0502020204030204" pitchFamily="34" charset="0"/>
                <a:cs typeface="Calibri" panose="020F0502020204030204" pitchFamily="34" charset="0"/>
              </a:rPr>
              <a:t>The model algorithms used were as follows</a:t>
            </a:r>
            <a:r>
              <a:rPr lang="en-IN" sz="2400" dirty="0">
                <a:effectLst/>
                <a:latin typeface="Calibri" panose="020F0502020204030204" pitchFamily="34" charset="0"/>
                <a:ea typeface="Calibri" panose="020F0502020204030204" pitchFamily="34" charset="0"/>
                <a:cs typeface="Calibri" panose="020F0502020204030204" pitchFamily="34" charset="0"/>
              </a:rPr>
              <a:t>:</a:t>
            </a:r>
            <a:br>
              <a:rPr lang="en-IN" sz="4400" dirty="0">
                <a:effectLst/>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78153C74-C89C-4DF1-AC4E-94736B8014F8}"/>
              </a:ext>
            </a:extLst>
          </p:cNvPr>
          <p:cNvSpPr>
            <a:spLocks noGrp="1"/>
          </p:cNvSpPr>
          <p:nvPr>
            <p:ph idx="1"/>
          </p:nvPr>
        </p:nvSpPr>
        <p:spPr/>
        <p:txBody>
          <a:bodyPr>
            <a:normAutofit fontScale="55000" lnSpcReduction="20000"/>
          </a:bodyPr>
          <a:lstStyle/>
          <a:p>
            <a:pPr marL="342900" lvl="0" indent="-342900">
              <a:lnSpc>
                <a:spcPct val="107000"/>
              </a:lnSpc>
              <a:buFont typeface="Symbol" panose="05050102010706020507" pitchFamily="18" charset="2"/>
              <a:buChar char=""/>
            </a:pPr>
            <a:r>
              <a:rPr lang="en-IN" sz="2300" b="1" dirty="0">
                <a:effectLst/>
                <a:latin typeface="Calibri" panose="020F0502020204030204" pitchFamily="34" charset="0"/>
                <a:ea typeface="Calibri" panose="020F0502020204030204" pitchFamily="34" charset="0"/>
                <a:cs typeface="Calibri" panose="020F0502020204030204" pitchFamily="34" charset="0"/>
              </a:rPr>
              <a:t>Ridge</a:t>
            </a:r>
            <a:r>
              <a:rPr lang="en-IN" sz="2300" dirty="0">
                <a:effectLst/>
                <a:latin typeface="Calibri" panose="020F0502020204030204" pitchFamily="34" charset="0"/>
                <a:ea typeface="Calibri" panose="020F0502020204030204" pitchFamily="34" charset="0"/>
                <a:cs typeface="Calibri" panose="020F0502020204030204" pitchFamily="34" charset="0"/>
              </a:rPr>
              <a:t>: Ridge regression is a model tuning method that is used to analyse any data that suffers from multicollinearity. This method performs L2 regularization. Since the features have multicollinearity occurs, least-squares are unbiased, and variances are large, this results in predicted values to be far away from the actual values. Ridge shrinks the parameters. Therefore, it is used to prevent multicollinearity.</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300" b="1" dirty="0" err="1">
                <a:effectLst/>
                <a:latin typeface="Calibri" panose="020F0502020204030204" pitchFamily="34" charset="0"/>
                <a:ea typeface="Calibri" panose="020F0502020204030204" pitchFamily="34" charset="0"/>
                <a:cs typeface="Calibri" panose="020F0502020204030204" pitchFamily="34" charset="0"/>
              </a:rPr>
              <a:t>DecisionTreeRegressor</a:t>
            </a:r>
            <a:r>
              <a:rPr lang="en-IN" sz="2300" dirty="0">
                <a:effectLst/>
                <a:latin typeface="Calibri" panose="020F0502020204030204" pitchFamily="34" charset="0"/>
                <a:ea typeface="Calibri" panose="020F0502020204030204" pitchFamily="34" charset="0"/>
                <a:cs typeface="Calibri" panose="020F0502020204030204" pitchFamily="34" charset="0"/>
              </a:rPr>
              <a:t>:  Decision Tree solves the problem of machine learning by transforming the data into a tree representation. Each internal node of the tree representation denotes an attribute and each leaf node denotes a class </a:t>
            </a:r>
            <a:r>
              <a:rPr lang="en-IN" sz="2300" dirty="0" err="1">
                <a:effectLst/>
                <a:latin typeface="Calibri" panose="020F0502020204030204" pitchFamily="34" charset="0"/>
                <a:ea typeface="Calibri" panose="020F0502020204030204" pitchFamily="34" charset="0"/>
                <a:cs typeface="Calibri" panose="020F0502020204030204" pitchFamily="34" charset="0"/>
              </a:rPr>
              <a:t>label.A</a:t>
            </a:r>
            <a:r>
              <a:rPr lang="en-IN" sz="2300" dirty="0">
                <a:effectLst/>
                <a:latin typeface="Calibri" panose="020F0502020204030204" pitchFamily="34" charset="0"/>
                <a:ea typeface="Calibri" panose="020F0502020204030204" pitchFamily="34" charset="0"/>
                <a:cs typeface="Calibri" panose="020F0502020204030204" pitchFamily="34" charset="0"/>
              </a:rPr>
              <a:t> decision tree does not require normalization of data.</a:t>
            </a:r>
            <a:r>
              <a:rPr lang="en-IN" sz="2300" spc="-5" dirty="0">
                <a:solidFill>
                  <a:srgbClr val="292929"/>
                </a:solidFill>
                <a:effectLst/>
                <a:latin typeface="Georgia" panose="02040502050405020303" pitchFamily="18" charset="0"/>
                <a:ea typeface="Calibri" panose="020F0502020204030204" pitchFamily="34" charset="0"/>
                <a:cs typeface="Segoe UI" panose="020B0502040204020203" pitchFamily="34" charset="0"/>
              </a:rPr>
              <a:t> </a:t>
            </a:r>
            <a:r>
              <a:rPr lang="en-IN" sz="2300" dirty="0">
                <a:effectLst/>
                <a:latin typeface="Calibri" panose="020F0502020204030204" pitchFamily="34" charset="0"/>
                <a:ea typeface="Calibri" panose="020F0502020204030204" pitchFamily="34" charset="0"/>
                <a:cs typeface="Calibri" panose="020F0502020204030204" pitchFamily="34" charset="0"/>
              </a:rPr>
              <a:t>A decision tree does not require normalization of data.</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300" b="1" dirty="0" err="1">
                <a:effectLst/>
                <a:latin typeface="Calibri" panose="020F0502020204030204" pitchFamily="34" charset="0"/>
                <a:ea typeface="Calibri" panose="020F0502020204030204" pitchFamily="34" charset="0"/>
                <a:cs typeface="Calibri" panose="020F0502020204030204" pitchFamily="34" charset="0"/>
              </a:rPr>
              <a:t>XGBRegressor</a:t>
            </a:r>
            <a:r>
              <a:rPr lang="en-IN" sz="2300" dirty="0">
                <a:effectLst/>
                <a:latin typeface="Calibri" panose="020F0502020204030204" pitchFamily="34" charset="0"/>
                <a:ea typeface="Calibri" panose="020F0502020204030204" pitchFamily="34" charset="0"/>
                <a:cs typeface="Calibri" panose="020F0502020204030204" pitchFamily="34" charset="0"/>
              </a:rPr>
              <a:t>: </a:t>
            </a:r>
            <a:r>
              <a:rPr lang="en-IN" sz="2300" dirty="0" err="1">
                <a:effectLst/>
                <a:latin typeface="Calibri" panose="020F0502020204030204" pitchFamily="34" charset="0"/>
                <a:ea typeface="Calibri" panose="020F0502020204030204" pitchFamily="34" charset="0"/>
                <a:cs typeface="Calibri" panose="020F0502020204030204" pitchFamily="34" charset="0"/>
              </a:rPr>
              <a:t>XGBoost</a:t>
            </a:r>
            <a:r>
              <a:rPr lang="en-IN" sz="2300" dirty="0">
                <a:effectLst/>
                <a:latin typeface="Calibri" panose="020F0502020204030204" pitchFamily="34" charset="0"/>
                <a:ea typeface="Calibri" panose="020F0502020204030204" pitchFamily="34" charset="0"/>
                <a:cs typeface="Calibri" panose="020F0502020204030204" pitchFamily="34" charset="0"/>
              </a:rPr>
              <a:t> uses decision trees as base learners; combining many weak learners to make a strong learner. As a result it is referred to as an ensemble learning method since it uses the output of many models in the final prediction. It uses the power of parallel processing,</a:t>
            </a:r>
            <a:r>
              <a:rPr lang="en-IN" sz="23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2300" dirty="0">
                <a:effectLst/>
                <a:latin typeface="Calibri" panose="020F0502020204030204" pitchFamily="34" charset="0"/>
                <a:ea typeface="Calibri" panose="020F0502020204030204" pitchFamily="34" charset="0"/>
                <a:cs typeface="Calibri" panose="020F0502020204030204" pitchFamily="34" charset="0"/>
              </a:rPr>
              <a:t>supports regularization, and</a:t>
            </a:r>
            <a:r>
              <a:rPr lang="en-IN" sz="23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2300" dirty="0">
                <a:effectLst/>
                <a:latin typeface="Calibri" panose="020F0502020204030204" pitchFamily="34" charset="0"/>
                <a:ea typeface="Calibri" panose="020F0502020204030204" pitchFamily="34" charset="0"/>
                <a:cs typeface="Calibri" panose="020F0502020204030204" pitchFamily="34" charset="0"/>
              </a:rPr>
              <a:t>works well in small to medium dataset.</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300" b="1" dirty="0" err="1">
                <a:effectLst/>
                <a:latin typeface="Calibri" panose="020F0502020204030204" pitchFamily="34" charset="0"/>
                <a:ea typeface="Calibri" panose="020F0502020204030204" pitchFamily="34" charset="0"/>
                <a:cs typeface="Calibri" panose="020F0502020204030204" pitchFamily="34" charset="0"/>
              </a:rPr>
              <a:t>RandomForestRegressor</a:t>
            </a:r>
            <a:r>
              <a:rPr lang="en-IN" sz="2300" dirty="0">
                <a:effectLst/>
                <a:latin typeface="Calibri" panose="020F0502020204030204" pitchFamily="34" charset="0"/>
                <a:ea typeface="Calibri" panose="020F0502020204030204" pitchFamily="34" charset="0"/>
                <a:cs typeface="Calibri" panose="020F0502020204030204" pitchFamily="34"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300" b="1" dirty="0">
                <a:effectLst/>
                <a:latin typeface="Calibri" panose="020F0502020204030204" pitchFamily="34" charset="0"/>
                <a:ea typeface="Calibri" panose="020F0502020204030204" pitchFamily="34" charset="0"/>
                <a:cs typeface="Calibri" panose="020F0502020204030204" pitchFamily="34" charset="0"/>
              </a:rPr>
              <a:t>Support Vector Regressor</a:t>
            </a:r>
            <a:r>
              <a:rPr lang="en-IN" sz="2300" dirty="0">
                <a:effectLst/>
                <a:latin typeface="Calibri" panose="020F0502020204030204" pitchFamily="34" charset="0"/>
                <a:ea typeface="Calibri" panose="020F0502020204030204" pitchFamily="34" charset="0"/>
                <a:cs typeface="Calibri" panose="020F0502020204030204" pitchFamily="34" charset="0"/>
              </a:rPr>
              <a:t>: SVR works on the principle of SVM with few minor differences. Given data points, it tries to find the curve. But since it is a regression algorithm instead of using the curve as a decision boundary it uses the curve to find the match between the vector and position of the curve. Support Vectors helps in determining the closest match between the data points and the function which is used to represent them. SVR is robust to the outliers. SVR performs lower computation compared to other regression techniques.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5521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B646-505D-48A1-A262-1D774CFF33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B932B0-076F-4B4B-A04F-62EC6314A36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12B6759-FE3A-480E-AB72-15369385672C}"/>
              </a:ext>
            </a:extLst>
          </p:cNvPr>
          <p:cNvPicPr/>
          <p:nvPr/>
        </p:nvPicPr>
        <p:blipFill>
          <a:blip r:embed="rId2">
            <a:extLst>
              <a:ext uri="{28A0092B-C50C-407E-A947-70E740481C1C}">
                <a14:useLocalDpi xmlns:a14="http://schemas.microsoft.com/office/drawing/2010/main" val="0"/>
              </a:ext>
            </a:extLst>
          </a:blip>
          <a:stretch>
            <a:fillRect/>
          </a:stretch>
        </p:blipFill>
        <p:spPr>
          <a:xfrm>
            <a:off x="1123315" y="1906101"/>
            <a:ext cx="7395534" cy="2861841"/>
          </a:xfrm>
          <a:prstGeom prst="rect">
            <a:avLst/>
          </a:prstGeom>
        </p:spPr>
      </p:pic>
    </p:spTree>
    <p:extLst>
      <p:ext uri="{BB962C8B-B14F-4D97-AF65-F5344CB8AC3E}">
        <p14:creationId xmlns:p14="http://schemas.microsoft.com/office/powerpoint/2010/main" val="18197819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36FB-8101-42C9-820B-FC32EBBE02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2B2A7E-B1DF-46E2-B09F-FD8C60A0FD8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5B2804D-4C10-4FC0-87EA-CF14EC217728}"/>
              </a:ext>
            </a:extLst>
          </p:cNvPr>
          <p:cNvPicPr/>
          <p:nvPr/>
        </p:nvPicPr>
        <p:blipFill>
          <a:blip r:embed="rId2">
            <a:extLst>
              <a:ext uri="{28A0092B-C50C-407E-A947-70E740481C1C}">
                <a14:useLocalDpi xmlns:a14="http://schemas.microsoft.com/office/drawing/2010/main" val="0"/>
              </a:ext>
            </a:extLst>
          </a:blip>
          <a:stretch>
            <a:fillRect/>
          </a:stretch>
        </p:blipFill>
        <p:spPr>
          <a:xfrm>
            <a:off x="3514524" y="1870074"/>
            <a:ext cx="5060309" cy="4101517"/>
          </a:xfrm>
          <a:prstGeom prst="rect">
            <a:avLst/>
          </a:prstGeom>
        </p:spPr>
      </p:pic>
    </p:spTree>
    <p:extLst>
      <p:ext uri="{BB962C8B-B14F-4D97-AF65-F5344CB8AC3E}">
        <p14:creationId xmlns:p14="http://schemas.microsoft.com/office/powerpoint/2010/main" val="25771490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A01A69-2858-4B98-8A81-E71D62510EE2}"/>
              </a:ext>
            </a:extLst>
          </p:cNvPr>
          <p:cNvPicPr/>
          <p:nvPr/>
        </p:nvPicPr>
        <p:blipFill>
          <a:blip r:embed="rId2">
            <a:extLst>
              <a:ext uri="{28A0092B-C50C-407E-A947-70E740481C1C}">
                <a14:useLocalDpi xmlns:a14="http://schemas.microsoft.com/office/drawing/2010/main" val="0"/>
              </a:ext>
            </a:extLst>
          </a:blip>
          <a:stretch>
            <a:fillRect/>
          </a:stretch>
        </p:blipFill>
        <p:spPr>
          <a:xfrm>
            <a:off x="4482484" y="459629"/>
            <a:ext cx="2608781" cy="5941171"/>
          </a:xfrm>
          <a:prstGeom prst="rect">
            <a:avLst/>
          </a:prstGeom>
        </p:spPr>
      </p:pic>
    </p:spTree>
    <p:extLst>
      <p:ext uri="{BB962C8B-B14F-4D97-AF65-F5344CB8AC3E}">
        <p14:creationId xmlns:p14="http://schemas.microsoft.com/office/powerpoint/2010/main" val="2210226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59447E-754B-45DC-8A89-674B6B75204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240605" y="1846263"/>
            <a:ext cx="1771116" cy="4022725"/>
          </a:xfrm>
          <a:prstGeom prst="rect">
            <a:avLst/>
          </a:prstGeom>
        </p:spPr>
      </p:pic>
    </p:spTree>
    <p:extLst>
      <p:ext uri="{BB962C8B-B14F-4D97-AF65-F5344CB8AC3E}">
        <p14:creationId xmlns:p14="http://schemas.microsoft.com/office/powerpoint/2010/main" val="41513551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3ADDFB-D996-4400-9141-16277AD19666}"/>
              </a:ext>
            </a:extLst>
          </p:cNvPr>
          <p:cNvPicPr/>
          <p:nvPr/>
        </p:nvPicPr>
        <p:blipFill>
          <a:blip r:embed="rId2">
            <a:extLst>
              <a:ext uri="{28A0092B-C50C-407E-A947-70E740481C1C}">
                <a14:useLocalDpi xmlns:a14="http://schemas.microsoft.com/office/drawing/2010/main" val="0"/>
              </a:ext>
            </a:extLst>
          </a:blip>
          <a:stretch>
            <a:fillRect/>
          </a:stretch>
        </p:blipFill>
        <p:spPr>
          <a:xfrm>
            <a:off x="4235410" y="833417"/>
            <a:ext cx="3658287" cy="5390101"/>
          </a:xfrm>
          <a:prstGeom prst="rect">
            <a:avLst/>
          </a:prstGeom>
        </p:spPr>
      </p:pic>
    </p:spTree>
    <p:extLst>
      <p:ext uri="{BB962C8B-B14F-4D97-AF65-F5344CB8AC3E}">
        <p14:creationId xmlns:p14="http://schemas.microsoft.com/office/powerpoint/2010/main" val="1823180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1A40-77EA-46B6-8AE9-298294995F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DE6869-1691-4101-8128-56D2C28ABF42}"/>
              </a:ext>
            </a:extLst>
          </p:cNvPr>
          <p:cNvSpPr>
            <a:spLocks noGrp="1"/>
          </p:cNvSpPr>
          <p:nvPr>
            <p:ph idx="1"/>
          </p:nvPr>
        </p:nvSpPr>
        <p:spPr/>
        <p:txBody>
          <a:bodyPr>
            <a:normAutofit/>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Mean Squared Error and Root Mean Squared Error metrics were used to evaluate the Model performance. The advantage of MSE and RMSE being that it is easier to compute the gradient.</a:t>
            </a:r>
            <a:r>
              <a:rPr lang="en-IN" sz="16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As, we take square of the error, the effect of larger errors become more pronounced than smaller error, hence the model can now focus more on the larger errors.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Cross validation is a technique for assessing how the statistical analysis generalises to an independent data </a:t>
            </a:r>
            <a:r>
              <a:rPr lang="en-IN" sz="1800" dirty="0" err="1">
                <a:effectLst/>
                <a:latin typeface="Calibri" panose="020F0502020204030204" pitchFamily="34" charset="0"/>
                <a:ea typeface="Calibri" panose="020F0502020204030204" pitchFamily="34" charset="0"/>
                <a:cs typeface="Calibri" panose="020F0502020204030204" pitchFamily="34" charset="0"/>
              </a:rPr>
              <a:t>set.It</a:t>
            </a:r>
            <a:r>
              <a:rPr lang="en-IN" sz="1800" dirty="0">
                <a:effectLst/>
                <a:latin typeface="Calibri" panose="020F0502020204030204" pitchFamily="34" charset="0"/>
                <a:ea typeface="Calibri" panose="020F0502020204030204" pitchFamily="34" charset="0"/>
                <a:cs typeface="Calibri" panose="020F0502020204030204" pitchFamily="34"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17738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ED289A-BF45-4002-B10E-D474C3584FCF}"/>
              </a:ext>
            </a:extLst>
          </p:cNvPr>
          <p:cNvPicPr/>
          <p:nvPr/>
        </p:nvPicPr>
        <p:blipFill>
          <a:blip r:embed="rId2">
            <a:extLst>
              <a:ext uri="{28A0092B-C50C-407E-A947-70E740481C1C}">
                <a14:useLocalDpi xmlns:a14="http://schemas.microsoft.com/office/drawing/2010/main" val="0"/>
              </a:ext>
            </a:extLst>
          </a:blip>
          <a:stretch>
            <a:fillRect/>
          </a:stretch>
        </p:blipFill>
        <p:spPr>
          <a:xfrm>
            <a:off x="3582955" y="877078"/>
            <a:ext cx="5029200" cy="5187820"/>
          </a:xfrm>
          <a:prstGeom prst="rect">
            <a:avLst/>
          </a:prstGeom>
        </p:spPr>
      </p:pic>
    </p:spTree>
    <p:extLst>
      <p:ext uri="{BB962C8B-B14F-4D97-AF65-F5344CB8AC3E}">
        <p14:creationId xmlns:p14="http://schemas.microsoft.com/office/powerpoint/2010/main" val="33865830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D32C-3C7F-4838-ADE6-EF63C3565CF5}"/>
              </a:ext>
            </a:extLst>
          </p:cNvPr>
          <p:cNvSpPr>
            <a:spLocks noGrp="1"/>
          </p:cNvSpPr>
          <p:nvPr>
            <p:ph type="title"/>
          </p:nvPr>
        </p:nvSpPr>
        <p:spPr>
          <a:xfrm>
            <a:off x="838200" y="346464"/>
            <a:ext cx="10515600" cy="1325563"/>
          </a:xfrm>
        </p:spPr>
        <p:txBody>
          <a:bodyPr/>
          <a:lstStyle/>
          <a:p>
            <a:r>
              <a:rPr lang="en-IN" b="1" u="sng" dirty="0"/>
              <a:t>Interpretation of the Results</a:t>
            </a:r>
          </a:p>
        </p:txBody>
      </p:sp>
      <p:sp>
        <p:nvSpPr>
          <p:cNvPr id="3" name="Content Placeholder 2">
            <a:extLst>
              <a:ext uri="{FF2B5EF4-FFF2-40B4-BE49-F238E27FC236}">
                <a16:creationId xmlns:a16="http://schemas.microsoft.com/office/drawing/2014/main" id="{2F584A19-790B-4D20-91D8-58B30BF75CD3}"/>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Based on comparing Accuracy Score results with Cross Validation results, it is determined that Random Forest Regressor is the best model. It also has the lowest Root Mean Squared Error score.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u="sng" dirty="0"/>
              <a:t>Hyper Parameter Tuning</a:t>
            </a:r>
          </a:p>
          <a:p>
            <a:r>
              <a:rPr lang="en-IN" sz="1600" dirty="0" err="1">
                <a:effectLst/>
                <a:latin typeface="Calibri" panose="020F0502020204030204" pitchFamily="34" charset="0"/>
                <a:ea typeface="Calibri" panose="020F0502020204030204" pitchFamily="34" charset="0"/>
                <a:cs typeface="Calibri" panose="020F0502020204030204" pitchFamily="34" charset="0"/>
              </a:rPr>
              <a:t>GridSearchCV</a:t>
            </a:r>
            <a:r>
              <a:rPr lang="en-IN" sz="1600" dirty="0">
                <a:effectLst/>
                <a:latin typeface="Calibri" panose="020F0502020204030204" pitchFamily="34" charset="0"/>
                <a:ea typeface="Calibri" panose="020F0502020204030204" pitchFamily="34" charset="0"/>
                <a:cs typeface="Calibri" panose="020F0502020204030204" pitchFamily="34" charset="0"/>
              </a:rPr>
              <a:t> was used for Hyper Parameter Tuning of the Random Forest Regressor model.</a:t>
            </a:r>
          </a:p>
          <a:p>
            <a:r>
              <a:rPr lang="en-IN" sz="1800" dirty="0">
                <a:effectLst/>
                <a:latin typeface="Calibri" panose="020F0502020204030204" pitchFamily="34" charset="0"/>
                <a:ea typeface="Calibri" panose="020F0502020204030204" pitchFamily="34" charset="0"/>
                <a:cs typeface="Calibri" panose="020F0502020204030204" pitchFamily="34" charset="0"/>
              </a:rPr>
              <a:t>Based on the input parameter values and after fitting the train datasets</a:t>
            </a:r>
          </a:p>
          <a:p>
            <a:r>
              <a:rPr lang="en-IN" sz="1800" dirty="0">
                <a:effectLst/>
                <a:latin typeface="Calibri" panose="020F0502020204030204" pitchFamily="34" charset="0"/>
                <a:ea typeface="Calibri" panose="020F0502020204030204" pitchFamily="34" charset="0"/>
                <a:cs typeface="Calibri" panose="020F0502020204030204" pitchFamily="34" charset="0"/>
              </a:rPr>
              <a:t>The Random Forest Regressor model  was further tuned based on the parameter values yielded from </a:t>
            </a:r>
            <a:r>
              <a:rPr lang="en-IN" sz="1800" dirty="0" err="1">
                <a:effectLst/>
                <a:latin typeface="Calibri" panose="020F0502020204030204" pitchFamily="34" charset="0"/>
                <a:ea typeface="Calibri" panose="020F0502020204030204" pitchFamily="34" charset="0"/>
                <a:cs typeface="Calibri" panose="020F0502020204030204" pitchFamily="34" charset="0"/>
              </a:rPr>
              <a:t>GridsearchCV</a:t>
            </a:r>
            <a:r>
              <a:rPr lang="en-IN" sz="1800" dirty="0">
                <a:effectLst/>
                <a:latin typeface="Calibri" panose="020F0502020204030204" pitchFamily="34" charset="0"/>
                <a:ea typeface="Calibri" panose="020F0502020204030204" pitchFamily="34" charset="0"/>
                <a:cs typeface="Calibri" panose="020F0502020204030204" pitchFamily="34" charset="0"/>
              </a:rPr>
              <a:t>.</a:t>
            </a:r>
          </a:p>
          <a:p>
            <a:r>
              <a:rPr lang="en-IN" sz="1800" dirty="0">
                <a:effectLst/>
                <a:latin typeface="Calibri" panose="020F0502020204030204" pitchFamily="34" charset="0"/>
                <a:ea typeface="Calibri" panose="020F0502020204030204" pitchFamily="34" charset="0"/>
                <a:cs typeface="Calibri" panose="020F0502020204030204" pitchFamily="34" charset="0"/>
              </a:rPr>
              <a:t>The Random Forest Regressor model displayed an accuracy of 91.11%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u="sng" dirty="0"/>
          </a:p>
        </p:txBody>
      </p:sp>
    </p:spTree>
    <p:extLst>
      <p:ext uri="{BB962C8B-B14F-4D97-AF65-F5344CB8AC3E}">
        <p14:creationId xmlns:p14="http://schemas.microsoft.com/office/powerpoint/2010/main" val="352426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89C0-3748-4AA4-9916-D9EF1F2FA0D8}"/>
              </a:ext>
            </a:extLst>
          </p:cNvPr>
          <p:cNvSpPr>
            <a:spLocks noGrp="1"/>
          </p:cNvSpPr>
          <p:nvPr>
            <p:ph type="title"/>
          </p:nvPr>
        </p:nvSpPr>
        <p:spPr/>
        <p:txBody>
          <a:bodyPr>
            <a:normAutofit fontScale="90000"/>
          </a:body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AADF225-F6C4-4021-836E-938508C2232C}"/>
              </a:ext>
            </a:extLst>
          </p:cNvPr>
          <p:cNvSpPr>
            <a:spLocks noGrp="1"/>
          </p:cNvSpPr>
          <p:nvPr>
            <p:ph idx="1"/>
          </p:nvPr>
        </p:nvSpPr>
        <p:spPr/>
        <p:txBody>
          <a:bodyPr/>
          <a:lstStyle/>
          <a:p>
            <a:pPr marL="228600">
              <a:lnSpc>
                <a:spcPct val="107000"/>
              </a:lnSpc>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rPr>
              <a:t>Mathematical/ Analytical </a:t>
            </a:r>
            <a:r>
              <a:rPr lang="en-IN" sz="1800" u="sng" dirty="0" err="1">
                <a:effectLst/>
                <a:latin typeface="Calibri" panose="020F0502020204030204" pitchFamily="34" charset="0"/>
                <a:ea typeface="Calibri" panose="020F0502020204030204" pitchFamily="34" charset="0"/>
                <a:cs typeface="Calibri" panose="020F0502020204030204" pitchFamily="34" charset="0"/>
              </a:rPr>
              <a:t>Modeling</a:t>
            </a:r>
            <a:r>
              <a:rPr lang="en-IN" sz="1800" u="sng" dirty="0">
                <a:effectLst/>
                <a:latin typeface="Calibri" panose="020F0502020204030204" pitchFamily="34" charset="0"/>
                <a:ea typeface="Calibri" panose="020F0502020204030204" pitchFamily="34" charset="0"/>
                <a:cs typeface="Calibri" panose="020F0502020204030204" pitchFamily="34" charset="0"/>
              </a:rPr>
              <a:t> of the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Various Regression analysis techniques were used to build predictive models to understand the relationships that exist between Housing sales prices and various Housing property attributes. The Regression analysis models were used to predict the Sale price value for changes in Housing property attributes.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Regression modelling techniques were used in this Problem since Sales Price data distribution is continuous in nature.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order to forecast house price, predictive models such as ridge regression Model, Random Forest Regression model, Decision tree Regression Model, Support Vector Machine Regression model, Extreme Gradient Boost Regression were used to describe how the values of Sale Price depended on the independent variables of various Housing property attributes.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921621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85C89B-E749-4ACA-8AC2-9541755D5DC9}"/>
              </a:ext>
            </a:extLst>
          </p:cNvPr>
          <p:cNvPicPr/>
          <p:nvPr/>
        </p:nvPicPr>
        <p:blipFill>
          <a:blip r:embed="rId2">
            <a:extLst>
              <a:ext uri="{28A0092B-C50C-407E-A947-70E740481C1C}">
                <a14:useLocalDpi xmlns:a14="http://schemas.microsoft.com/office/drawing/2010/main" val="0"/>
              </a:ext>
            </a:extLst>
          </a:blip>
          <a:stretch>
            <a:fillRect/>
          </a:stretch>
        </p:blipFill>
        <p:spPr>
          <a:xfrm>
            <a:off x="2186473" y="709126"/>
            <a:ext cx="7819053" cy="5589037"/>
          </a:xfrm>
          <a:prstGeom prst="rect">
            <a:avLst/>
          </a:prstGeom>
        </p:spPr>
      </p:pic>
    </p:spTree>
    <p:extLst>
      <p:ext uri="{BB962C8B-B14F-4D97-AF65-F5344CB8AC3E}">
        <p14:creationId xmlns:p14="http://schemas.microsoft.com/office/powerpoint/2010/main" val="40373523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B19F-6EC0-488D-A568-D0166CA9C6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DBCDF1-054F-4518-BD88-AAC2FFD428E4}"/>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This model was then tested using a scaled Test Dataset comprising of 292 entries for 80 features. The model performed with good amount of 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5A7D558-AED0-4463-ACAF-37D92C8E5F23}"/>
              </a:ext>
            </a:extLst>
          </p:cNvPr>
          <p:cNvPicPr/>
          <p:nvPr/>
        </p:nvPicPr>
        <p:blipFill>
          <a:blip r:embed="rId2">
            <a:extLst>
              <a:ext uri="{28A0092B-C50C-407E-A947-70E740481C1C}">
                <a14:useLocalDpi xmlns:a14="http://schemas.microsoft.com/office/drawing/2010/main" val="0"/>
              </a:ext>
            </a:extLst>
          </a:blip>
          <a:stretch>
            <a:fillRect/>
          </a:stretch>
        </p:blipFill>
        <p:spPr>
          <a:xfrm>
            <a:off x="3354250" y="2491273"/>
            <a:ext cx="5761757" cy="3442996"/>
          </a:xfrm>
          <a:prstGeom prst="rect">
            <a:avLst/>
          </a:prstGeom>
        </p:spPr>
      </p:pic>
    </p:spTree>
    <p:extLst>
      <p:ext uri="{BB962C8B-B14F-4D97-AF65-F5344CB8AC3E}">
        <p14:creationId xmlns:p14="http://schemas.microsoft.com/office/powerpoint/2010/main" val="27799800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DBEC-A7DF-41F7-8A56-461EF412CC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AB31A3-2F9E-427A-AACE-EB8A67DB87A0}"/>
              </a:ext>
            </a:extLst>
          </p:cNvPr>
          <p:cNvSpPr>
            <a:spLocks noGrp="1"/>
          </p:cNvSpPr>
          <p:nvPr>
            <p:ph idx="1"/>
          </p:nvPr>
        </p:nvSpPr>
        <p:spPr/>
        <p:txBody>
          <a:bodyPr/>
          <a:lstStyle/>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summary, Based on the visualizations of the feature-column relationships, it is determined that, Features like OverallQual,</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GrLiveArea,MiscVal,ExterQual,KitchenQual,GarageCars,GarageArea,TotalBsmtSF,1stFlrSF,FullBath,TotRmsAbvGrd,MasVnrArea,FirePlaces have the strongest positive correlation with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SalePrice</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are some of the most important features to predict the label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Regressor Performed the best out of all the models that were tested. It also worked well with the outlier handling.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67209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F914-988C-48B4-BD58-C08A077EB875}"/>
              </a:ext>
            </a:extLst>
          </p:cNvPr>
          <p:cNvSpPr>
            <a:spLocks noGrp="1"/>
          </p:cNvSpPr>
          <p:nvPr>
            <p:ph type="title"/>
          </p:nvPr>
        </p:nvSpPr>
        <p:spPr/>
        <p:txBody>
          <a:bodyPr/>
          <a:lstStyle/>
          <a:p>
            <a:r>
              <a:rPr lang="en-IN" b="1" dirty="0"/>
              <a:t>CONCLUSION</a:t>
            </a:r>
            <a:r>
              <a:rPr lang="en-IN" dirty="0"/>
              <a:t> </a:t>
            </a:r>
          </a:p>
        </p:txBody>
      </p:sp>
      <p:sp>
        <p:nvSpPr>
          <p:cNvPr id="3" name="Content Placeholder 2">
            <a:extLst>
              <a:ext uri="{FF2B5EF4-FFF2-40B4-BE49-F238E27FC236}">
                <a16:creationId xmlns:a16="http://schemas.microsoft.com/office/drawing/2014/main" id="{FC08A0A6-F6C2-49A3-935E-0DD9AAFDFFAF}"/>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Key Findings and Conclusions of the Study and Learning Outcomes with respect to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Based on the in-depth analysis of the Housing Project, The Exploratory analysis of the datasets, and the analysis of the Outputs of the models the following observations are made: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971550" lvl="1" indent="-28575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Structural attributes of the house Structural attributes of the house like lot size, lot shape, quality and condition of the house, garage capacity, rooms, Lot frontage, number of bedrooms, bathrooms, overall finishing of the house etc play a big role in influencing the house price.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971550" lvl="1" indent="-28575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Neighbourhood qualities can be included in deciding house price. </a:t>
            </a:r>
          </a:p>
          <a:p>
            <a:pPr marL="971550" lvl="1" indent="-28575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Various plots like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Barplots,Countplots</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Lineplots</a:t>
            </a:r>
            <a:r>
              <a:rPr lang="en-US" sz="1600" dirty="0">
                <a:effectLst/>
                <a:latin typeface="Calibri" panose="020F0502020204030204" pitchFamily="34" charset="0"/>
                <a:ea typeface="Calibri" panose="020F0502020204030204" pitchFamily="34" charset="0"/>
                <a:cs typeface="Times New Roman" panose="02020603050405020304" pitchFamily="18" charset="0"/>
              </a:rPr>
              <a:t> helped in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visualising</a:t>
            </a:r>
            <a:r>
              <a:rPr lang="en-US" sz="1600" dirty="0">
                <a:effectLst/>
                <a:latin typeface="Calibri" panose="020F0502020204030204" pitchFamily="34" charset="0"/>
                <a:ea typeface="Calibri" panose="020F0502020204030204" pitchFamily="34" charset="0"/>
                <a:cs typeface="Times New Roman" panose="02020603050405020304" pitchFamily="18" charset="0"/>
              </a:rPr>
              <a:t> the Feature-label relationships which corroborated the importance of structural and locational attributes for estimating Sale Prices.</a:t>
            </a:r>
          </a:p>
          <a:p>
            <a:pPr marL="971550" lvl="1" indent="-28575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Due to the Training dataset being very small, the outliers had to be retained for proper training of the models.</a:t>
            </a:r>
          </a:p>
          <a:p>
            <a:pPr marL="971550" lvl="1" indent="-28575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Therefore, Random Forest Regressor, being robust to outliers and being indifferent to non linear features, performed well despite having to work on small dataset.</a:t>
            </a:r>
          </a:p>
          <a:p>
            <a:pPr marL="971550" lvl="1" indent="-285750">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82742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3B45-E1DE-47BC-8231-A5F6A7B67967}"/>
              </a:ext>
            </a:extLst>
          </p:cNvPr>
          <p:cNvSpPr>
            <a:spLocks noGrp="1"/>
          </p:cNvSpPr>
          <p:nvPr>
            <p:ph type="title"/>
          </p:nvPr>
        </p:nvSpPr>
        <p:spPr/>
        <p:txBody>
          <a:bodyPr/>
          <a:lstStyle/>
          <a:p>
            <a:r>
              <a:rPr lang="en-US" b="1" dirty="0"/>
              <a:t>Limitations of this work and Scope for Future Work</a:t>
            </a:r>
            <a:endParaRPr lang="en-IN" b="1" dirty="0"/>
          </a:p>
        </p:txBody>
      </p:sp>
      <p:sp>
        <p:nvSpPr>
          <p:cNvPr id="3" name="Content Placeholder 2">
            <a:extLst>
              <a:ext uri="{FF2B5EF4-FFF2-40B4-BE49-F238E27FC236}">
                <a16:creationId xmlns:a16="http://schemas.microsoft.com/office/drawing/2014/main" id="{6E99A256-71E1-4F10-9E9B-9977E9B9736F}"/>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While features that focus on structural and locational attributes of housing properties are crucial for estimating the Sale Price of Housing properties, they aren’t the only factors that influence the value in the housing market. Data on Demographics(</a:t>
            </a:r>
            <a:r>
              <a:rPr lang="en-IN" sz="1600" dirty="0" err="1">
                <a:effectLst/>
                <a:latin typeface="Calibri" panose="020F0502020204030204" pitchFamily="34" charset="0"/>
                <a:ea typeface="Calibri" panose="020F0502020204030204" pitchFamily="34" charset="0"/>
                <a:cs typeface="Calibri" panose="020F0502020204030204" pitchFamily="34" charset="0"/>
              </a:rPr>
              <a:t>Age,Income,Regional</a:t>
            </a:r>
            <a:r>
              <a:rPr lang="en-IN" sz="1600" dirty="0">
                <a:effectLst/>
                <a:latin typeface="Calibri" panose="020F0502020204030204" pitchFamily="34" charset="0"/>
                <a:ea typeface="Calibri" panose="020F0502020204030204" pitchFamily="34" charset="0"/>
                <a:cs typeface="Calibri" panose="020F0502020204030204" pitchFamily="34" charset="0"/>
              </a:rPr>
              <a:t> preferences of buyers, purpose of buying a property) is very important for understanding the Housing market. Interest Rates too impact the price and demand of houses. Economic cycles also influence Real Estate prices. Government Policies, Regulations, Legalizations are also important factors that may influence the sales of houses. The availability of data on above features would help build a predictive model that would more accurately understand the relationship between the features and target variable and yield more accurate predictions.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0691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A4C0-6DA3-4956-B029-AA756DA4D129}"/>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IN" dirty="0"/>
          </a:p>
        </p:txBody>
      </p:sp>
      <p:sp>
        <p:nvSpPr>
          <p:cNvPr id="3" name="Content Placeholder 2">
            <a:extLst>
              <a:ext uri="{FF2B5EF4-FFF2-40B4-BE49-F238E27FC236}">
                <a16:creationId xmlns:a16="http://schemas.microsoft.com/office/drawing/2014/main" id="{386016F6-D775-4D87-AA35-D07FB304611B}"/>
              </a:ext>
            </a:extLst>
          </p:cNvPr>
          <p:cNvSpPr>
            <a:spLocks noGrp="1"/>
          </p:cNvSpPr>
          <p:nvPr>
            <p:ph idx="1"/>
          </p:nvPr>
        </p:nvSpPr>
        <p:spPr/>
        <p:txBody>
          <a:bodyPr/>
          <a:lstStyle/>
          <a:p>
            <a:pPr marL="0" indent="0">
              <a:buNone/>
            </a:pPr>
            <a:r>
              <a:rPr lang="en-US" sz="1800" u="sng" dirty="0"/>
              <a:t>Data Sources and their formats</a:t>
            </a:r>
          </a:p>
          <a:p>
            <a:r>
              <a:rPr lang="en-US" sz="1600" dirty="0"/>
              <a:t>The dataset was compiled by a US-based housing company named Surprise Housing. The company has collected a data set from the sale of houses in Australia. The dataset was made available in .csv file format.</a:t>
            </a:r>
          </a:p>
          <a:p>
            <a:r>
              <a:rPr lang="en-US" sz="1600" dirty="0"/>
              <a:t>There are 2 datasets: One for training the predictive machine learning models and the second one to be used by the models for predicting the </a:t>
            </a:r>
            <a:r>
              <a:rPr lang="en-US" sz="1600" dirty="0" err="1"/>
              <a:t>SalePrice</a:t>
            </a:r>
            <a:r>
              <a:rPr lang="en-US" sz="1600" dirty="0"/>
              <a:t>(target variable).</a:t>
            </a:r>
          </a:p>
          <a:p>
            <a:r>
              <a:rPr lang="en-IN" sz="1600" dirty="0">
                <a:effectLst/>
                <a:ea typeface="Calibri" panose="020F0502020204030204" pitchFamily="34" charset="0"/>
                <a:cs typeface="Calibri" panose="020F0502020204030204" pitchFamily="34" charset="0"/>
              </a:rPr>
              <a:t>Training Dataset contains 1168 entries and 81 variables, while Test Dataset contains 292 entries and 80 variables.</a:t>
            </a:r>
            <a:endParaRPr lang="en-IN" sz="16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3706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Template>
  <TotalTime>357</TotalTime>
  <Words>5370</Words>
  <Application>Microsoft Office PowerPoint</Application>
  <PresentationFormat>Widescreen</PresentationFormat>
  <Paragraphs>330</Paragraphs>
  <Slides>84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Calibri</vt:lpstr>
      <vt:lpstr>Calibri Light</vt:lpstr>
      <vt:lpstr>Courier New</vt:lpstr>
      <vt:lpstr>Georgia</vt:lpstr>
      <vt:lpstr>Helvetica</vt:lpstr>
      <vt:lpstr>Symbol</vt:lpstr>
      <vt:lpstr>Times New Roman</vt:lpstr>
      <vt:lpstr>Retrospect</vt:lpstr>
      <vt:lpstr>HOUSING: PRICE PREDICTION</vt:lpstr>
      <vt:lpstr>ACKNOWLEDGMENT </vt:lpstr>
      <vt:lpstr>INTRODUCTION </vt:lpstr>
      <vt:lpstr>INTRODUCTION</vt:lpstr>
      <vt:lpstr>INTRODUCTION</vt:lpstr>
      <vt:lpstr>INTRODUCTION</vt:lpstr>
      <vt:lpstr>INTRODUCTION</vt:lpstr>
      <vt:lpstr>Analytical Problem Framing </vt:lpstr>
      <vt:lpstr>Analytical Problem Framing</vt:lpstr>
      <vt:lpstr>PowerPoint Presentation</vt:lpstr>
      <vt:lpstr>PowerPoint Presentation</vt:lpstr>
      <vt:lpstr>Analytical Problem Framing</vt:lpstr>
      <vt:lpstr>PowerPoint Presentation</vt:lpstr>
      <vt:lpstr>PowerPoint Presentation</vt:lpstr>
      <vt:lpstr>PowerPoint Presentation</vt:lpstr>
      <vt:lpstr>PowerPoint Presentation</vt:lpstr>
      <vt:lpstr>PowerPoint Presentation</vt:lpstr>
      <vt:lpstr>Analytical Problem Framing</vt:lpstr>
      <vt:lpstr>PowerPoint Presentation</vt:lpstr>
      <vt:lpstr>Analytical Problem Framing</vt:lpstr>
      <vt:lpstr>PowerPoint Presentation</vt:lpstr>
      <vt:lpstr>Analytical Problem Framing</vt:lpstr>
      <vt:lpstr>Underlying Assumptions</vt:lpstr>
      <vt:lpstr>Underlying Assumptions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Development and Evaluation </vt:lpstr>
      <vt:lpstr>PowerPoint Presentation</vt:lpstr>
      <vt:lpstr>PowerPoint Presentation</vt:lpstr>
      <vt:lpstr>PowerPoint Presentation</vt:lpstr>
      <vt:lpstr>The model algorithms used were as follows: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of the Results</vt:lpstr>
      <vt:lpstr>PowerPoint Presentation</vt:lpstr>
      <vt:lpstr>PowerPoint Presentation</vt:lpstr>
      <vt:lpstr>PowerPoint Presentation</vt:lpstr>
      <vt:lpstr>CONCLUSION </vt:lpstr>
      <vt:lpstr>Limitations of this work and 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SIDXTER N</dc:creator>
  <cp:lastModifiedBy>Maheshkumar</cp:lastModifiedBy>
  <cp:revision>6</cp:revision>
  <dcterms:created xsi:type="dcterms:W3CDTF">2021-10-08T05:11:17Z</dcterms:created>
  <dcterms:modified xsi:type="dcterms:W3CDTF">2022-10-22T02:43:51Z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