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71" r:id="rId3"/>
    <p:sldId id="259" r:id="rId4"/>
    <p:sldId id="272" r:id="rId5"/>
    <p:sldId id="261" r:id="rId6"/>
    <p:sldId id="262" r:id="rId7"/>
    <p:sldId id="263" r:id="rId8"/>
    <p:sldId id="264" r:id="rId9"/>
    <p:sldId id="265" r:id="rId10"/>
    <p:sldId id="266" r:id="rId11"/>
    <p:sldId id="267" r:id="rId12"/>
    <p:sldId id="268" r:id="rId13"/>
    <p:sldId id="269" r:id="rId14"/>
    <p:sldId id="270"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2845-499A-96E1-1780B8D5666E}"/>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2845-499A-96E1-1780B8D5666E}"/>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2845-499A-96E1-1780B8D5666E}"/>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2845-499A-96E1-1780B8D5666E}"/>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2845-499A-96E1-1780B8D5666E}"/>
            </c:ext>
          </c:extLst>
        </c:ser>
        <c:dLbls>
          <c:showLegendKey val="0"/>
          <c:showVal val="0"/>
          <c:showCatName val="0"/>
          <c:showSerName val="0"/>
          <c:showPercent val="0"/>
          <c:showBubbleSize val="0"/>
        </c:dLbls>
        <c:gapWidth val="219"/>
        <c:overlap val="-27"/>
        <c:axId val="57930112"/>
        <c:axId val="57931648"/>
      </c:barChart>
      <c:catAx>
        <c:axId val="57930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931648"/>
        <c:crosses val="autoZero"/>
        <c:auto val="1"/>
        <c:lblAlgn val="ctr"/>
        <c:lblOffset val="100"/>
        <c:noMultiLvlLbl val="0"/>
      </c:catAx>
      <c:valAx>
        <c:axId val="57931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930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0FC7-43C7-A174-71977AFE8DEA}"/>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0FC7-43C7-A174-71977AFE8DEA}"/>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0FC7-43C7-A174-71977AFE8DEA}"/>
            </c:ext>
          </c:extLst>
        </c:ser>
        <c:dLbls>
          <c:showLegendKey val="0"/>
          <c:showVal val="0"/>
          <c:showCatName val="0"/>
          <c:showSerName val="0"/>
          <c:showPercent val="0"/>
          <c:showBubbleSize val="0"/>
        </c:dLbls>
        <c:gapWidth val="219"/>
        <c:overlap val="-27"/>
        <c:axId val="59912960"/>
        <c:axId val="59914496"/>
      </c:barChart>
      <c:catAx>
        <c:axId val="5991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14496"/>
        <c:crosses val="autoZero"/>
        <c:auto val="1"/>
        <c:lblAlgn val="ctr"/>
        <c:lblOffset val="100"/>
        <c:noMultiLvlLbl val="0"/>
      </c:catAx>
      <c:valAx>
        <c:axId val="599144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12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c:ext xmlns:c16="http://schemas.microsoft.com/office/drawing/2014/chart" uri="{C3380CC4-5D6E-409C-BE32-E72D297353CC}">
              <c16:uniqueId val="{00000000-615E-46B5-8225-C64BAF33C496}"/>
            </c:ext>
          </c:extLst>
        </c:ser>
        <c:ser>
          <c:idx val="1"/>
          <c:order val="1"/>
          <c:tx>
            <c:strRef>
              <c:f>Sheet1!$C$1</c:f>
              <c:strCache>
                <c:ptCount val="1"/>
                <c:pt idx="0">
                  <c:v>2022</c:v>
                </c:pt>
              </c:strCache>
            </c:strRef>
          </c:tx>
          <c:spPr>
            <a:solidFill>
              <a:schemeClr val="accent2"/>
            </a:solidFill>
            <a:ln>
              <a:noFill/>
            </a:ln>
            <a:effectLst/>
          </c:spPr>
          <c:invertIfNegative val="0"/>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c:ext xmlns:c16="http://schemas.microsoft.com/office/drawing/2014/chart" uri="{C3380CC4-5D6E-409C-BE32-E72D297353CC}">
              <c16:uniqueId val="{00000001-615E-46B5-8225-C64BAF33C49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c:ext xmlns:c16="http://schemas.microsoft.com/office/drawing/2014/chart" uri="{C3380CC4-5D6E-409C-BE32-E72D297353CC}">
              <c16:uniqueId val="{00000002-615E-46B5-8225-C64BAF33C496}"/>
            </c:ext>
          </c:extLst>
        </c:ser>
        <c:dLbls>
          <c:showLegendKey val="0"/>
          <c:showVal val="0"/>
          <c:showCatName val="0"/>
          <c:showSerName val="0"/>
          <c:showPercent val="0"/>
          <c:showBubbleSize val="0"/>
        </c:dLbls>
        <c:gapWidth val="219"/>
        <c:overlap val="-27"/>
        <c:axId val="59957248"/>
        <c:axId val="59958784"/>
      </c:barChart>
      <c:catAx>
        <c:axId val="5995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58784"/>
        <c:crosses val="autoZero"/>
        <c:auto val="1"/>
        <c:lblAlgn val="ctr"/>
        <c:lblOffset val="100"/>
        <c:noMultiLvlLbl val="0"/>
      </c:catAx>
      <c:valAx>
        <c:axId val="59958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57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pPr/>
              <a:t>6/17/2023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615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35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3257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27300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282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698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067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pPr/>
              <a:t>6/17/2023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603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pPr/>
              <a:t>6/17/2023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850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pPr/>
              <a:t>6/17/2023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0760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726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pPr/>
              <a:t>6/17/2023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709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pPr/>
              <a:t>6/17/2023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58824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305783" y="1163763"/>
            <a:ext cx="6253317" cy="2444711"/>
          </a:xfrm>
        </p:spPr>
        <p:txBody>
          <a:bodyPr>
            <a:normAutofit/>
          </a:bodyPr>
          <a:lstStyle/>
          <a:p>
            <a:r>
              <a:rPr lang="en-US" sz="5400" dirty="0"/>
              <a:t>Presentation On</a:t>
            </a:r>
            <a:br>
              <a:rPr lang="en-US" sz="5400" dirty="0"/>
            </a:br>
            <a:r>
              <a:rPr lang="en-US" sz="5400" dirty="0"/>
              <a:t>TechifyIndia         Organization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568353" y="5183488"/>
            <a:ext cx="2623647" cy="1021498"/>
          </a:xfrm>
        </p:spPr>
        <p:txBody>
          <a:bodyPr>
            <a:normAutofit lnSpcReduction="10000"/>
          </a:bodyPr>
          <a:lstStyle/>
          <a:p>
            <a:r>
              <a:rPr lang="en-US" sz="2400" dirty="0">
                <a:solidFill>
                  <a:schemeClr val="tx1">
                    <a:lumMod val="85000"/>
                    <a:lumOff val="15000"/>
                  </a:schemeClr>
                </a:solidFill>
              </a:rPr>
              <a:t>AKASH TORAVI</a:t>
            </a:r>
          </a:p>
          <a:p>
            <a:r>
              <a:rPr lang="en-US" dirty="0">
                <a:solidFill>
                  <a:schemeClr val="tx1">
                    <a:lumMod val="85000"/>
                    <a:lumOff val="15000"/>
                  </a:schemeClr>
                </a:solidFill>
              </a:rPr>
              <a:t>393CS20002</a:t>
            </a:r>
            <a:endParaRPr lang="en-US" sz="2400" dirty="0">
              <a:solidFill>
                <a:schemeClr val="tx1">
                  <a:lumMod val="85000"/>
                  <a:lumOff val="15000"/>
                </a:schemeClr>
              </a:solidFill>
            </a:endParaRPr>
          </a:p>
        </p:txBody>
      </p:sp>
      <p:pic>
        <p:nvPicPr>
          <p:cNvPr id="6" name="Picture 5">
            <a:extLst>
              <a:ext uri="{FF2B5EF4-FFF2-40B4-BE49-F238E27FC236}">
                <a16:creationId xmlns:a16="http://schemas.microsoft.com/office/drawing/2014/main" id="{AA665AD0-47BF-450C-B53E-9842BC919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79" y="176472"/>
            <a:ext cx="3252528" cy="3252528"/>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9787E14-8BE9-4BEE-A21F-FDDC7BAD48F5}"/>
              </a:ext>
            </a:extLst>
          </p:cNvPr>
          <p:cNvGraphicFramePr/>
          <p:nvPr>
            <p:extLst>
              <p:ext uri="{D42A27DB-BD31-4B8C-83A1-F6EECF244321}">
                <p14:modId xmlns:p14="http://schemas.microsoft.com/office/powerpoint/2010/main" val="250553106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749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497114A-5A35-40DE-B480-61FAD36596C9}"/>
              </a:ext>
            </a:extLst>
          </p:cNvPr>
          <p:cNvGraphicFramePr/>
          <p:nvPr>
            <p:extLst>
              <p:ext uri="{D42A27DB-BD31-4B8C-83A1-F6EECF244321}">
                <p14:modId xmlns:p14="http://schemas.microsoft.com/office/powerpoint/2010/main" val="164169592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277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A5C0B5C-8B80-476D-8BC0-ECB7F4640061}"/>
              </a:ext>
            </a:extLst>
          </p:cNvPr>
          <p:cNvGraphicFramePr/>
          <p:nvPr>
            <p:extLst>
              <p:ext uri="{D42A27DB-BD31-4B8C-83A1-F6EECF244321}">
                <p14:modId xmlns:p14="http://schemas.microsoft.com/office/powerpoint/2010/main" val="170951532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3069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913090-2DC0-4C1D-9768-1DCA696589A7}"/>
              </a:ext>
            </a:extLst>
          </p:cNvPr>
          <p:cNvPicPr>
            <a:picLocks noChangeAspect="1"/>
          </p:cNvPicPr>
          <p:nvPr/>
        </p:nvPicPr>
        <p:blipFill>
          <a:blip r:embed="rId2"/>
          <a:stretch>
            <a:fillRect/>
          </a:stretch>
        </p:blipFill>
        <p:spPr>
          <a:xfrm>
            <a:off x="1468735" y="357823"/>
            <a:ext cx="9254530" cy="5468586"/>
          </a:xfrm>
          <a:prstGeom prst="rect">
            <a:avLst/>
          </a:prstGeom>
        </p:spPr>
      </p:pic>
    </p:spTree>
    <p:extLst>
      <p:ext uri="{BB962C8B-B14F-4D97-AF65-F5344CB8AC3E}">
        <p14:creationId xmlns:p14="http://schemas.microsoft.com/office/powerpoint/2010/main" val="408908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33CD-FE5C-4C3C-B939-4343818F08F2}"/>
              </a:ext>
            </a:extLst>
          </p:cNvPr>
          <p:cNvSpPr>
            <a:spLocks noGrp="1"/>
          </p:cNvSpPr>
          <p:nvPr>
            <p:ph type="title"/>
          </p:nvPr>
        </p:nvSpPr>
        <p:spPr/>
        <p:txBody>
          <a:bodyPr/>
          <a:lstStyle/>
          <a:p>
            <a:r>
              <a:rPr kumimoji="0" lang="en-IN" sz="47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CONCLUSION</a:t>
            </a:r>
            <a:endParaRPr lang="en-IN" dirty="0"/>
          </a:p>
        </p:txBody>
      </p:sp>
      <p:sp>
        <p:nvSpPr>
          <p:cNvPr id="3" name="Content Placeholder 2">
            <a:extLst>
              <a:ext uri="{FF2B5EF4-FFF2-40B4-BE49-F238E27FC236}">
                <a16:creationId xmlns:a16="http://schemas.microsoft.com/office/drawing/2014/main" id="{A14C2FDD-2360-4DA1-B211-60808A87DB8F}"/>
              </a:ext>
            </a:extLst>
          </p:cNvPr>
          <p:cNvSpPr>
            <a:spLocks noGrp="1"/>
          </p:cNvSpPr>
          <p:nvPr>
            <p:ph idx="1"/>
          </p:nvPr>
        </p:nvSpPr>
        <p:spPr/>
        <p:txBody>
          <a:bodyPr>
            <a:normAutofit fontScale="92500" lnSpcReduction="20000"/>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Arial" panose="020B0604020202020204" pitchFamily="34" charset="0"/>
              <a:buChar char="•"/>
              <a:tabLst/>
              <a:defRPr/>
            </a:pPr>
            <a:r>
              <a:rPr kumimoji="0" lang="en-GB" sz="1900" b="0" i="0" u="none" strike="noStrike" kern="1200" cap="none" spc="0" normalizeH="0" baseline="0" noProof="0" dirty="0">
                <a:ln>
                  <a:noFill/>
                </a:ln>
                <a:solidFill>
                  <a:srgbClr val="000000"/>
                </a:solidFill>
                <a:effectLst/>
                <a:uLnTx/>
                <a:uFillTx/>
                <a:latin typeface="Franklin Gothic Book" panose="020F0502020204030204"/>
                <a:ea typeface="+mn-ea"/>
                <a:cs typeface="+mn-cs"/>
              </a:rPr>
              <a:t>In conclusion, I hope that this presentation has given you a clear understanding of our company and the value that we can bring to your business. Our team is dedicated to providing high-quality products/services, excellent customer service, and innovative solutions to meet your needs.</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Arial" panose="020B0604020202020204" pitchFamily="34" charset="0"/>
              <a:buChar char="•"/>
              <a:tabLst/>
              <a:defRPr/>
            </a:pPr>
            <a:endParaRPr kumimoji="0" lang="en-GB" sz="1900" b="0" i="0" u="none" strike="noStrike" kern="1200" cap="none" spc="0" normalizeH="0" baseline="0" noProof="0" dirty="0">
              <a:ln>
                <a:noFill/>
              </a:ln>
              <a:solidFill>
                <a:srgbClr val="000000"/>
              </a:solidFill>
              <a:effectLst/>
              <a:uLnTx/>
              <a:uFillTx/>
              <a:latin typeface="Franklin Gothic Book" panose="020F0502020204030204"/>
              <a:ea typeface="+mn-ea"/>
              <a:cs typeface="+mn-cs"/>
            </a:endParaRP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Arial" panose="020B0604020202020204" pitchFamily="34" charset="0"/>
              <a:buChar char="•"/>
              <a:tabLst/>
              <a:defRPr/>
            </a:pPr>
            <a:r>
              <a:rPr kumimoji="0" lang="en-GB" sz="1900" b="0" i="0" u="none" strike="noStrike" kern="1200" cap="none" spc="0" normalizeH="0" baseline="0" noProof="0" dirty="0">
                <a:ln>
                  <a:noFill/>
                </a:ln>
                <a:solidFill>
                  <a:srgbClr val="000000"/>
                </a:solidFill>
                <a:effectLst/>
                <a:uLnTx/>
                <a:uFillTx/>
                <a:latin typeface="Franklin Gothic Book" panose="020F0502020204030204"/>
                <a:ea typeface="+mn-ea"/>
                <a:cs typeface="+mn-cs"/>
              </a:rPr>
              <a:t>We believe that by working together, we can achieve great success and create a long-lasting partnership. We are committed to earning your trust and delivering results that exceed your expectations.</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Arial" panose="020B0604020202020204" pitchFamily="34" charset="0"/>
              <a:buChar char="•"/>
              <a:tabLst/>
              <a:defRPr/>
            </a:pPr>
            <a:endParaRPr kumimoji="0" lang="en-GB" sz="1900" b="0" i="0" u="none" strike="noStrike" kern="1200" cap="none" spc="0" normalizeH="0" baseline="0" noProof="0" dirty="0">
              <a:ln>
                <a:noFill/>
              </a:ln>
              <a:solidFill>
                <a:srgbClr val="000000"/>
              </a:solidFill>
              <a:effectLst/>
              <a:uLnTx/>
              <a:uFillTx/>
              <a:latin typeface="Franklin Gothic Book" panose="020F0502020204030204"/>
              <a:ea typeface="+mn-ea"/>
              <a:cs typeface="+mn-cs"/>
            </a:endParaRP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Arial" panose="020B0604020202020204" pitchFamily="34" charset="0"/>
              <a:buChar char="•"/>
              <a:tabLst/>
              <a:defRPr/>
            </a:pPr>
            <a:r>
              <a:rPr kumimoji="0" lang="en-GB" sz="1900" b="0" i="0" u="none" strike="noStrike" kern="1200" cap="none" spc="0" normalizeH="0" baseline="0" noProof="0" dirty="0">
                <a:ln>
                  <a:noFill/>
                </a:ln>
                <a:solidFill>
                  <a:srgbClr val="000000"/>
                </a:solidFill>
                <a:effectLst/>
                <a:uLnTx/>
                <a:uFillTx/>
                <a:latin typeface="Franklin Gothic Book" panose="020F0502020204030204"/>
                <a:ea typeface="+mn-ea"/>
                <a:cs typeface="+mn-cs"/>
              </a:rPr>
              <a:t>Thank you for your time and consideration, and we look forward to the opportunity to work with you.</a:t>
            </a:r>
          </a:p>
          <a:p>
            <a:endParaRPr lang="en-IN" dirty="0"/>
          </a:p>
        </p:txBody>
      </p:sp>
    </p:spTree>
    <p:extLst>
      <p:ext uri="{BB962C8B-B14F-4D97-AF65-F5344CB8AC3E}">
        <p14:creationId xmlns:p14="http://schemas.microsoft.com/office/powerpoint/2010/main" val="1981002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chemeClr val="tx2"/>
                </a:solidFill>
              </a:rPr>
              <a:t>				Thank You</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latin typeface="Times New Roman" pitchFamily="18" charset="0"/>
                <a:cs typeface="Times New Roman" pitchFamily="18" charset="0"/>
              </a:rPr>
              <a:t>C</a:t>
            </a:r>
            <a:r>
              <a:rPr lang="en-IN" sz="4000" b="1" dirty="0">
                <a:latin typeface="Times New Roman" pitchFamily="18" charset="0"/>
                <a:cs typeface="Times New Roman" pitchFamily="18" charset="0"/>
              </a:rPr>
              <a:t>ONTENTS</a:t>
            </a:r>
            <a:endParaRPr lang="en-US" sz="4000" dirty="0"/>
          </a:p>
        </p:txBody>
      </p:sp>
      <p:sp>
        <p:nvSpPr>
          <p:cNvPr id="3" name="Content Placeholder 2"/>
          <p:cNvSpPr>
            <a:spLocks noGrp="1"/>
          </p:cNvSpPr>
          <p:nvPr>
            <p:ph idx="1"/>
          </p:nvPr>
        </p:nvSpPr>
        <p:spPr/>
        <p:txBody>
          <a:bodyPr>
            <a:normAutofit fontScale="92500" lnSpcReduction="20000"/>
          </a:bodyPr>
          <a:lstStyle/>
          <a:p>
            <a:pPr marL="285750" indent="-285750">
              <a:lnSpc>
                <a:spcPct val="170000"/>
              </a:lnSpc>
              <a:buFont typeface="Wingdings" pitchFamily="2" charset="2"/>
              <a:buChar char="q"/>
            </a:pPr>
            <a:r>
              <a:rPr lang="en-US" dirty="0">
                <a:latin typeface="Times New Roman" pitchFamily="18" charset="0"/>
                <a:cs typeface="Times New Roman" pitchFamily="18" charset="0"/>
              </a:rPr>
              <a:t>Overview of organization</a:t>
            </a:r>
            <a:endParaRPr lang="en-US" sz="1600" dirty="0">
              <a:latin typeface="Times New Roman" pitchFamily="18" charset="0"/>
              <a:cs typeface="Times New Roman" pitchFamily="18" charset="0"/>
            </a:endParaRPr>
          </a:p>
          <a:p>
            <a:pPr marL="285750" indent="-285750">
              <a:lnSpc>
                <a:spcPct val="170000"/>
              </a:lnSpc>
              <a:buFont typeface="Wingdings" pitchFamily="2" charset="2"/>
              <a:buChar char="q"/>
            </a:pPr>
            <a:r>
              <a:rPr lang="en-US" dirty="0">
                <a:latin typeface="Times New Roman" pitchFamily="18" charset="0"/>
                <a:cs typeface="Times New Roman" pitchFamily="18" charset="0"/>
              </a:rPr>
              <a:t>Vision and mission of the organization</a:t>
            </a:r>
          </a:p>
          <a:p>
            <a:pPr marL="285750" indent="-285750">
              <a:lnSpc>
                <a:spcPct val="170000"/>
              </a:lnSpc>
              <a:buFont typeface="Wingdings" pitchFamily="2" charset="2"/>
              <a:buChar char="q"/>
            </a:pPr>
            <a:r>
              <a:rPr lang="en-IN" dirty="0">
                <a:latin typeface="Times New Roman" pitchFamily="18" charset="0"/>
                <a:cs typeface="Times New Roman" pitchFamily="18" charset="0"/>
              </a:rPr>
              <a:t>Organization structure</a:t>
            </a:r>
          </a:p>
          <a:p>
            <a:pPr marL="285750" indent="-285750">
              <a:lnSpc>
                <a:spcPct val="170000"/>
              </a:lnSpc>
              <a:buFont typeface="Wingdings" pitchFamily="2" charset="2"/>
              <a:buChar char="q"/>
            </a:pPr>
            <a:r>
              <a:rPr lang="en-US" dirty="0">
                <a:latin typeface="Times New Roman" pitchFamily="18" charset="0"/>
                <a:cs typeface="Times New Roman" pitchFamily="18" charset="0"/>
              </a:rPr>
              <a:t>Roles and Responsibilities of personnel in the organization</a:t>
            </a:r>
          </a:p>
          <a:p>
            <a:pPr marL="285750" indent="-285750">
              <a:lnSpc>
                <a:spcPct val="170000"/>
              </a:lnSpc>
              <a:buFont typeface="Wingdings" pitchFamily="2" charset="2"/>
              <a:buChar char="q"/>
            </a:pPr>
            <a:r>
              <a:rPr lang="en-IN" dirty="0">
                <a:latin typeface="Times New Roman" pitchFamily="18" charset="0"/>
                <a:cs typeface="Times New Roman" pitchFamily="18" charset="0"/>
              </a:rPr>
              <a:t>Products and market performance</a:t>
            </a:r>
          </a:p>
          <a:p>
            <a:pPr marL="285750" indent="-285750">
              <a:lnSpc>
                <a:spcPct val="170000"/>
              </a:lnSpc>
              <a:buFont typeface="Wingdings" pitchFamily="2" charset="2"/>
              <a:buChar char="q"/>
            </a:pPr>
            <a:r>
              <a:rPr lang="en-US" dirty="0">
                <a:latin typeface="Times New Roman" pitchFamily="18" charset="0"/>
                <a:cs typeface="Times New Roman" pitchFamily="18" charset="0"/>
              </a:rPr>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4AB3-C3EC-4122-8A2E-CB877A539E24}"/>
              </a:ext>
            </a:extLst>
          </p:cNvPr>
          <p:cNvSpPr>
            <a:spLocks noGrp="1"/>
          </p:cNvSpPr>
          <p:nvPr>
            <p:ph type="title"/>
          </p:nvPr>
        </p:nvSpPr>
        <p:spPr/>
        <p:txBody>
          <a:bodyPr>
            <a:normAutofit/>
          </a:bodyPr>
          <a:lstStyle/>
          <a:p>
            <a:r>
              <a:rPr kumimoji="0" lang="en-IN" sz="44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Overview of the Organization:</a:t>
            </a:r>
            <a:endParaRPr lang="en-IN" sz="4400" dirty="0"/>
          </a:p>
        </p:txBody>
      </p:sp>
      <p:sp>
        <p:nvSpPr>
          <p:cNvPr id="3" name="Content Placeholder 2">
            <a:extLst>
              <a:ext uri="{FF2B5EF4-FFF2-40B4-BE49-F238E27FC236}">
                <a16:creationId xmlns:a16="http://schemas.microsoft.com/office/drawing/2014/main" id="{0D8ECB2E-528F-4C4B-96FC-5EA7A4F4ECB5}"/>
              </a:ext>
            </a:extLst>
          </p:cNvPr>
          <p:cNvSpPr>
            <a:spLocks noGrp="1"/>
          </p:cNvSpPr>
          <p:nvPr>
            <p:ph idx="1"/>
          </p:nvPr>
        </p:nvSpPr>
        <p:spPr/>
        <p:txBody>
          <a:bodyPr>
            <a:normAutofit fontScale="85000" lnSpcReduction="10000"/>
          </a:bodyPr>
          <a:lstStyle/>
          <a:p>
            <a:r>
              <a:rPr lang="en-GB" dirty="0" err="1"/>
              <a:t>TechifyIndia</a:t>
            </a:r>
            <a:r>
              <a:rPr lang="en-GB" dirty="0"/>
              <a:t> is a start-up for providing IT solutions, building innovative IoT products providing systems integration solutions and technology provider, established to provide leading edge intelligent technical solutions and consulting services to businesses</a:t>
            </a:r>
          </a:p>
          <a:p>
            <a:endParaRPr lang="en-GB" dirty="0"/>
          </a:p>
          <a:p>
            <a:r>
              <a:rPr lang="en-GB" dirty="0"/>
              <a:t>Since 2017, the company have been providing consulting service like:(website development, design services, IoT, application development and technical      support) to clients in various industries</a:t>
            </a:r>
          </a:p>
          <a:p>
            <a:endParaRPr lang="en-GB" dirty="0"/>
          </a:p>
          <a:p>
            <a:r>
              <a:rPr lang="en-GB" dirty="0"/>
              <a:t>Our creative team brings business to the next level of digitalization with mobile apps and internet marketing to improve branding and lead generation to succeed.</a:t>
            </a:r>
          </a:p>
          <a:p>
            <a:endParaRPr lang="en-IN" dirty="0"/>
          </a:p>
        </p:txBody>
      </p:sp>
    </p:spTree>
    <p:extLst>
      <p:ext uri="{BB962C8B-B14F-4D97-AF65-F5344CB8AC3E}">
        <p14:creationId xmlns:p14="http://schemas.microsoft.com/office/powerpoint/2010/main" val="327360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71474" y="447403"/>
            <a:ext cx="11520488" cy="758824"/>
          </a:xfrm>
        </p:spPr>
        <p:txBody>
          <a:bodyPr>
            <a:normAutofit/>
          </a:bodyPr>
          <a:lstStyle/>
          <a:p>
            <a:r>
              <a:rPr lang="en-US" b="1" dirty="0"/>
              <a:t>	</a:t>
            </a:r>
            <a:r>
              <a:rPr kumimoji="0" lang="en-IN" sz="4000" b="1" i="0" u="none" strike="noStrike" kern="1200" cap="none" spc="-50" normalizeH="0" baseline="0" noProof="0" dirty="0">
                <a:ln>
                  <a:noFill/>
                </a:ln>
                <a:solidFill>
                  <a:srgbClr val="000000">
                    <a:lumMod val="75000"/>
                    <a:lumOff val="25000"/>
                  </a:srgbClr>
                </a:solidFill>
                <a:effectLst/>
                <a:uLnTx/>
                <a:uFillTx/>
                <a:ea typeface="+mj-ea"/>
                <a:cs typeface="+mj-cs"/>
              </a:rPr>
              <a:t>What Techify India do?</a:t>
            </a:r>
            <a:endParaRPr lang="en-US" sz="4000" b="1" dirty="0"/>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a:xfrm>
            <a:off x="11796014" y="6581978"/>
            <a:ext cx="395985" cy="206104"/>
          </a:xfrm>
        </p:spPr>
        <p:txBody>
          <a:bodyPr/>
          <a:lstStyle/>
          <a:p>
            <a:fld id="{03DC2DEF-D2FE-4B45-ABA4-9F153FD1C98A}" type="slidenum">
              <a:rPr lang="en-US" smtClean="0"/>
              <a:pPr/>
              <a:t>4</a:t>
            </a:fld>
            <a:endParaRPr lang="en-US" dirty="0"/>
          </a:p>
        </p:txBody>
      </p:sp>
      <p:pic>
        <p:nvPicPr>
          <p:cNvPr id="23" name="Picture Placeholder 22">
            <a:extLst>
              <a:ext uri="{FF2B5EF4-FFF2-40B4-BE49-F238E27FC236}">
                <a16:creationId xmlns:a16="http://schemas.microsoft.com/office/drawing/2014/main" id="{0A73D31B-4084-45BD-A18C-4153EFA1B81B}"/>
              </a:ext>
            </a:extLst>
          </p:cNvPr>
          <p:cNvPicPr>
            <a:picLocks noGrp="1" noChangeAspect="1"/>
          </p:cNvPicPr>
          <p:nvPr>
            <p:ph type="pic" sz="quarter" idx="13"/>
          </p:nvPr>
        </p:nvPicPr>
        <p:blipFill>
          <a:blip r:embed="rId2"/>
          <a:srcRect l="25" r="25"/>
          <a:stretch>
            <a:fillRect/>
          </a:stretch>
        </p:blipFill>
        <p:spPr/>
      </p:pic>
      <p:pic>
        <p:nvPicPr>
          <p:cNvPr id="25" name="Picture Placeholder 24">
            <a:extLst>
              <a:ext uri="{FF2B5EF4-FFF2-40B4-BE49-F238E27FC236}">
                <a16:creationId xmlns:a16="http://schemas.microsoft.com/office/drawing/2014/main" id="{96BA4573-B347-4CDD-933E-4BAFDA2C3015}"/>
              </a:ext>
            </a:extLst>
          </p:cNvPr>
          <p:cNvPicPr>
            <a:picLocks noGrp="1" noChangeAspect="1"/>
          </p:cNvPicPr>
          <p:nvPr>
            <p:ph type="pic" sz="quarter" idx="21"/>
          </p:nvPr>
        </p:nvPicPr>
        <p:blipFill>
          <a:blip r:embed="rId3"/>
          <a:srcRect t="1454" b="1454"/>
          <a:stretch>
            <a:fillRect/>
          </a:stretch>
        </p:blipFill>
        <p:spPr/>
      </p:pic>
      <p:pic>
        <p:nvPicPr>
          <p:cNvPr id="27" name="Picture Placeholder 26">
            <a:extLst>
              <a:ext uri="{FF2B5EF4-FFF2-40B4-BE49-F238E27FC236}">
                <a16:creationId xmlns:a16="http://schemas.microsoft.com/office/drawing/2014/main" id="{874A7BE1-B66F-42C4-8175-5A2952C24CD4}"/>
              </a:ext>
            </a:extLst>
          </p:cNvPr>
          <p:cNvPicPr>
            <a:picLocks noGrp="1" noChangeAspect="1"/>
          </p:cNvPicPr>
          <p:nvPr>
            <p:ph type="pic" sz="quarter" idx="22"/>
          </p:nvPr>
        </p:nvPicPr>
        <p:blipFill rotWithShape="1">
          <a:blip r:embed="rId4"/>
          <a:srcRect l="18465" r="18465"/>
          <a:stretch/>
        </p:blipFill>
        <p:spPr/>
      </p:pic>
      <p:pic>
        <p:nvPicPr>
          <p:cNvPr id="35" name="Picture Placeholder 34">
            <a:extLst>
              <a:ext uri="{FF2B5EF4-FFF2-40B4-BE49-F238E27FC236}">
                <a16:creationId xmlns:a16="http://schemas.microsoft.com/office/drawing/2014/main" id="{BBB34E6C-0C18-4561-B259-4CFEF7A54A48}"/>
              </a:ext>
            </a:extLst>
          </p:cNvPr>
          <p:cNvPicPr>
            <a:picLocks noGrp="1" noChangeAspect="1"/>
          </p:cNvPicPr>
          <p:nvPr>
            <p:ph type="pic" sz="quarter" idx="23"/>
          </p:nvPr>
        </p:nvPicPr>
        <p:blipFill rotWithShape="1">
          <a:blip r:embed="rId5"/>
          <a:srcRect l="15815" r="15815"/>
          <a:stretch/>
        </p:blipFill>
        <p:spPr/>
      </p:pic>
      <p:sp>
        <p:nvSpPr>
          <p:cNvPr id="2" name="Text Placeholder 1">
            <a:extLst>
              <a:ext uri="{FF2B5EF4-FFF2-40B4-BE49-F238E27FC236}">
                <a16:creationId xmlns:a16="http://schemas.microsoft.com/office/drawing/2014/main" id="{AC8AD2CA-D508-4F09-80F4-12FF4658917F}"/>
              </a:ext>
            </a:extLst>
          </p:cNvPr>
          <p:cNvSpPr>
            <a:spLocks noGrp="1"/>
          </p:cNvSpPr>
          <p:nvPr>
            <p:ph type="body" sz="quarter" idx="20"/>
          </p:nvPr>
        </p:nvSpPr>
        <p:spPr>
          <a:xfrm>
            <a:off x="371473" y="4517346"/>
            <a:ext cx="2686613" cy="666781"/>
          </a:xfrm>
        </p:spPr>
        <p:txBody>
          <a:bodyPr/>
          <a:lstStyle/>
          <a:p>
            <a:r>
              <a:rPr lang="en-IN" dirty="0"/>
              <a:t>Customized-Software’s</a:t>
            </a:r>
          </a:p>
        </p:txBody>
      </p:sp>
      <p:sp>
        <p:nvSpPr>
          <p:cNvPr id="10" name="Text Placeholder 9">
            <a:extLst>
              <a:ext uri="{FF2B5EF4-FFF2-40B4-BE49-F238E27FC236}">
                <a16:creationId xmlns:a16="http://schemas.microsoft.com/office/drawing/2014/main" id="{0846F302-5C33-4F94-83C0-B454A7ED57D6}"/>
              </a:ext>
            </a:extLst>
          </p:cNvPr>
          <p:cNvSpPr>
            <a:spLocks noGrp="1"/>
          </p:cNvSpPr>
          <p:nvPr>
            <p:ph type="body" sz="quarter" idx="24"/>
          </p:nvPr>
        </p:nvSpPr>
        <p:spPr>
          <a:xfrm>
            <a:off x="3316098" y="4517345"/>
            <a:ext cx="2686613" cy="666781"/>
          </a:xfrm>
        </p:spPr>
        <p:txBody>
          <a:bodyPr/>
          <a:lstStyle/>
          <a:p>
            <a:r>
              <a:rPr lang="en-IN" b="1" dirty="0"/>
              <a:t>Mobile-Applications</a:t>
            </a:r>
          </a:p>
        </p:txBody>
      </p:sp>
      <p:sp>
        <p:nvSpPr>
          <p:cNvPr id="12" name="Text Placeholder 11">
            <a:extLst>
              <a:ext uri="{FF2B5EF4-FFF2-40B4-BE49-F238E27FC236}">
                <a16:creationId xmlns:a16="http://schemas.microsoft.com/office/drawing/2014/main" id="{78162207-766B-4DFC-B8B5-60B81643713B}"/>
              </a:ext>
            </a:extLst>
          </p:cNvPr>
          <p:cNvSpPr>
            <a:spLocks noGrp="1"/>
          </p:cNvSpPr>
          <p:nvPr>
            <p:ph type="body" sz="quarter" idx="25"/>
          </p:nvPr>
        </p:nvSpPr>
        <p:spPr>
          <a:xfrm>
            <a:off x="6260723" y="4517344"/>
            <a:ext cx="2686613" cy="666781"/>
          </a:xfrm>
        </p:spPr>
        <p:txBody>
          <a:bodyPr/>
          <a:lstStyle/>
          <a:p>
            <a:r>
              <a:rPr lang="en-IN" dirty="0"/>
              <a:t>Web-Design</a:t>
            </a:r>
          </a:p>
        </p:txBody>
      </p:sp>
      <p:sp>
        <p:nvSpPr>
          <p:cNvPr id="14" name="Text Placeholder 13">
            <a:extLst>
              <a:ext uri="{FF2B5EF4-FFF2-40B4-BE49-F238E27FC236}">
                <a16:creationId xmlns:a16="http://schemas.microsoft.com/office/drawing/2014/main" id="{3558D145-2D12-487E-A0D6-9A70A2D60828}"/>
              </a:ext>
            </a:extLst>
          </p:cNvPr>
          <p:cNvSpPr>
            <a:spLocks noGrp="1"/>
          </p:cNvSpPr>
          <p:nvPr>
            <p:ph type="body" sz="quarter" idx="26"/>
          </p:nvPr>
        </p:nvSpPr>
        <p:spPr>
          <a:xfrm>
            <a:off x="9205349" y="4517344"/>
            <a:ext cx="2686613" cy="666781"/>
          </a:xfrm>
        </p:spPr>
        <p:txBody>
          <a:bodyPr/>
          <a:lstStyle/>
          <a:p>
            <a:r>
              <a:rPr lang="en-IN" sz="1800" b="1" i="0" u="none" strike="noStrike" baseline="0" dirty="0">
                <a:latin typeface="TimesNewRomanPSMT"/>
              </a:rPr>
              <a:t>AI/ML Projects</a:t>
            </a:r>
            <a:endParaRPr lang="en-IN" b="1" dirty="0"/>
          </a:p>
        </p:txBody>
      </p:sp>
      <p:pic>
        <p:nvPicPr>
          <p:cNvPr id="4" name="Picture 3">
            <a:extLst>
              <a:ext uri="{FF2B5EF4-FFF2-40B4-BE49-F238E27FC236}">
                <a16:creationId xmlns:a16="http://schemas.microsoft.com/office/drawing/2014/main" id="{4542D3E7-313E-4344-98EA-D67314BA8371}"/>
              </a:ext>
            </a:extLst>
          </p:cNvPr>
          <p:cNvPicPr>
            <a:picLocks noChangeAspect="1"/>
          </p:cNvPicPr>
          <p:nvPr/>
        </p:nvPicPr>
        <p:blipFill>
          <a:blip r:embed="rId6"/>
          <a:stretch>
            <a:fillRect/>
          </a:stretch>
        </p:blipFill>
        <p:spPr>
          <a:xfrm>
            <a:off x="10942212" y="0"/>
            <a:ext cx="1249788" cy="1152244"/>
          </a:xfrm>
          <a:prstGeom prst="rect">
            <a:avLst/>
          </a:prstGeom>
        </p:spPr>
      </p:pic>
      <p:cxnSp>
        <p:nvCxnSpPr>
          <p:cNvPr id="13" name="Straight Connector 12">
            <a:extLst>
              <a:ext uri="{FF2B5EF4-FFF2-40B4-BE49-F238E27FC236}">
                <a16:creationId xmlns:a16="http://schemas.microsoft.com/office/drawing/2014/main" id="{91316DE3-5333-4618-AA60-8CA4865DE762}"/>
              </a:ext>
            </a:extLst>
          </p:cNvPr>
          <p:cNvCxnSpPr>
            <a:cxnSpLocks/>
          </p:cNvCxnSpPr>
          <p:nvPr/>
        </p:nvCxnSpPr>
        <p:spPr>
          <a:xfrm>
            <a:off x="871088" y="13820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88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1DE2-B62A-4996-B531-A8C4CE5947E2}"/>
              </a:ext>
            </a:extLst>
          </p:cNvPr>
          <p:cNvSpPr>
            <a:spLocks noGrp="1"/>
          </p:cNvSpPr>
          <p:nvPr>
            <p:ph type="title"/>
          </p:nvPr>
        </p:nvSpPr>
        <p:spPr>
          <a:xfrm>
            <a:off x="1451579" y="721392"/>
            <a:ext cx="9603275" cy="1049235"/>
          </a:xfrm>
        </p:spPr>
        <p:txBody>
          <a:bodyPr>
            <a:noAutofit/>
          </a:bodyPr>
          <a:lstStyle/>
          <a:p>
            <a:r>
              <a:rPr kumimoji="0" lang="en-GB" sz="40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Vision and mission of the organization:</a:t>
            </a:r>
            <a:endParaRPr lang="en-IN" sz="4000" dirty="0"/>
          </a:p>
        </p:txBody>
      </p:sp>
      <p:sp>
        <p:nvSpPr>
          <p:cNvPr id="3" name="Content Placeholder 2">
            <a:extLst>
              <a:ext uri="{FF2B5EF4-FFF2-40B4-BE49-F238E27FC236}">
                <a16:creationId xmlns:a16="http://schemas.microsoft.com/office/drawing/2014/main" id="{1C4BC33B-7C4C-49A0-B889-EE5BB2D4ACD7}"/>
              </a:ext>
            </a:extLst>
          </p:cNvPr>
          <p:cNvSpPr>
            <a:spLocks noGrp="1"/>
          </p:cNvSpPr>
          <p:nvPr>
            <p:ph idx="1"/>
          </p:nvPr>
        </p:nvSpPr>
        <p:spPr/>
        <p:txBody>
          <a:bodyPr/>
          <a:lstStyle/>
          <a:p>
            <a:pPr marL="342900" indent="-342900" algn="just"/>
            <a:r>
              <a:rPr lang="en-GB" dirty="0"/>
              <a:t>To produce excellent services in the field of IT Services </a:t>
            </a:r>
          </a:p>
          <a:p>
            <a:pPr marL="342900" indent="-342900" algn="just"/>
            <a:endParaRPr lang="en-GB" dirty="0"/>
          </a:p>
          <a:p>
            <a:pPr marL="342900" indent="-342900" algn="just"/>
            <a:r>
              <a:rPr lang="en-GB" dirty="0"/>
              <a:t>The company's vision and mission is creating a positive impact on the industry and society</a:t>
            </a:r>
          </a:p>
          <a:p>
            <a:endParaRPr lang="en-IN" dirty="0"/>
          </a:p>
        </p:txBody>
      </p:sp>
    </p:spTree>
    <p:extLst>
      <p:ext uri="{BB962C8B-B14F-4D97-AF65-F5344CB8AC3E}">
        <p14:creationId xmlns:p14="http://schemas.microsoft.com/office/powerpoint/2010/main" val="367884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744F-1329-4886-971E-082EEDE891E7}"/>
              </a:ext>
            </a:extLst>
          </p:cNvPr>
          <p:cNvSpPr>
            <a:spLocks noGrp="1"/>
          </p:cNvSpPr>
          <p:nvPr>
            <p:ph type="title"/>
          </p:nvPr>
        </p:nvSpPr>
        <p:spPr/>
        <p:txBody>
          <a:bodyPr/>
          <a:lstStyle/>
          <a:p>
            <a:r>
              <a:rPr kumimoji="0" lang="en-IN" sz="40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Organization</a:t>
            </a:r>
            <a:r>
              <a:rPr kumimoji="0" lang="en-IN"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 structure:</a:t>
            </a:r>
            <a:endParaRPr lang="en-IN" dirty="0"/>
          </a:p>
        </p:txBody>
      </p:sp>
      <p:sp>
        <p:nvSpPr>
          <p:cNvPr id="3" name="Content Placeholder 2">
            <a:extLst>
              <a:ext uri="{FF2B5EF4-FFF2-40B4-BE49-F238E27FC236}">
                <a16:creationId xmlns:a16="http://schemas.microsoft.com/office/drawing/2014/main" id="{9997A50A-93EE-4908-A9D7-DEBF16520FAC}"/>
              </a:ext>
            </a:extLst>
          </p:cNvPr>
          <p:cNvSpPr>
            <a:spLocks noGrp="1"/>
          </p:cNvSpPr>
          <p:nvPr>
            <p:ph idx="1"/>
          </p:nvPr>
        </p:nvSpPr>
        <p:spPr/>
        <p:txBody>
          <a:bodyPr>
            <a:normAutofit/>
          </a:bodyPr>
          <a:lstStyle/>
          <a:p>
            <a:pPr marL="342900" indent="-342900" algn="just"/>
            <a:r>
              <a:rPr lang="en-GB" dirty="0"/>
              <a:t>The executive team consists of 12 members, with the CEO being the highest-ranking member of the organization.</a:t>
            </a:r>
          </a:p>
          <a:p>
            <a:pPr marL="342900" indent="-342900" algn="just"/>
            <a:endParaRPr lang="en-GB" dirty="0"/>
          </a:p>
          <a:p>
            <a:pPr marL="342900" indent="-342900" algn="just"/>
            <a:r>
              <a:rPr lang="en-GB" dirty="0"/>
              <a:t>The organization's structure ensures that each department operates efficiently and effectively while working towards the company's goals.</a:t>
            </a:r>
          </a:p>
          <a:p>
            <a:endParaRPr lang="en-IN" dirty="0"/>
          </a:p>
        </p:txBody>
      </p:sp>
    </p:spTree>
    <p:extLst>
      <p:ext uri="{BB962C8B-B14F-4D97-AF65-F5344CB8AC3E}">
        <p14:creationId xmlns:p14="http://schemas.microsoft.com/office/powerpoint/2010/main" val="64734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EC22-8DD9-451D-BBB1-5E8BF0D534C9}"/>
              </a:ext>
            </a:extLst>
          </p:cNvPr>
          <p:cNvSpPr>
            <a:spLocks noGrp="1"/>
          </p:cNvSpPr>
          <p:nvPr>
            <p:ph type="title"/>
          </p:nvPr>
        </p:nvSpPr>
        <p:spPr>
          <a:xfrm>
            <a:off x="1451579" y="804519"/>
            <a:ext cx="9826021" cy="1585755"/>
          </a:xfrm>
        </p:spPr>
        <p:txBody>
          <a:bodyPr>
            <a:normAutofit fontScale="90000"/>
          </a:bodyPr>
          <a:lstStyle/>
          <a:p>
            <a:r>
              <a:rPr kumimoji="0" lang="en-GB"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Roles and Responsibilities of	</a:t>
            </a:r>
            <a:r>
              <a:rPr kumimoji="0" lang="en-GB" sz="38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 personnel</a:t>
            </a:r>
            <a:br>
              <a:rPr kumimoji="0" lang="en-GB"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br>
            <a:r>
              <a:rPr kumimoji="0" lang="en-GB"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in the organization:</a:t>
            </a:r>
            <a:endParaRPr lang="en-IN" dirty="0"/>
          </a:p>
        </p:txBody>
      </p:sp>
      <p:sp>
        <p:nvSpPr>
          <p:cNvPr id="3" name="Content Placeholder 2">
            <a:extLst>
              <a:ext uri="{FF2B5EF4-FFF2-40B4-BE49-F238E27FC236}">
                <a16:creationId xmlns:a16="http://schemas.microsoft.com/office/drawing/2014/main" id="{352B2168-2D13-4C7D-A246-ABF069ADADB1}"/>
              </a:ext>
            </a:extLst>
          </p:cNvPr>
          <p:cNvSpPr>
            <a:spLocks noGrp="1"/>
          </p:cNvSpPr>
          <p:nvPr>
            <p:ph idx="1"/>
          </p:nvPr>
        </p:nvSpPr>
        <p:spPr>
          <a:xfrm>
            <a:off x="1451579" y="2069432"/>
            <a:ext cx="9603275" cy="3396913"/>
          </a:xfrm>
        </p:spPr>
        <p:txBody>
          <a:bodyPr/>
          <a:lstStyle/>
          <a:p>
            <a:r>
              <a:rPr lang="en-GB" dirty="0"/>
              <a:t>The roles and responsibilities of personnel within the organization vary depending on their job functions and departmental affiliations.</a:t>
            </a:r>
          </a:p>
          <a:p>
            <a:r>
              <a:rPr lang="en-GB" dirty="0"/>
              <a:t>The common roles within the </a:t>
            </a:r>
            <a:r>
              <a:rPr lang="en-GB"/>
              <a:t>organization include   			CEO</a:t>
            </a:r>
            <a:r>
              <a:rPr lang="en-GB" dirty="0"/>
              <a:t>, Marketing management, Developers, H-R management, etc,</a:t>
            </a:r>
          </a:p>
          <a:p>
            <a:endParaRPr lang="en-IN" dirty="0"/>
          </a:p>
        </p:txBody>
      </p:sp>
    </p:spTree>
    <p:extLst>
      <p:ext uri="{BB962C8B-B14F-4D97-AF65-F5344CB8AC3E}">
        <p14:creationId xmlns:p14="http://schemas.microsoft.com/office/powerpoint/2010/main" val="128277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1831-358F-44EE-8DB3-15082F266446}"/>
              </a:ext>
            </a:extLst>
          </p:cNvPr>
          <p:cNvSpPr>
            <a:spLocks noGrp="1"/>
          </p:cNvSpPr>
          <p:nvPr>
            <p:ph type="title"/>
          </p:nvPr>
        </p:nvSpPr>
        <p:spPr>
          <a:xfrm>
            <a:off x="1451579" y="804519"/>
            <a:ext cx="9777895" cy="1049235"/>
          </a:xfrm>
        </p:spPr>
        <p:txBody>
          <a:bodyPr>
            <a:normAutofit/>
          </a:bodyPr>
          <a:lstStyle/>
          <a:p>
            <a:r>
              <a:rPr kumimoji="0" lang="en-IN" sz="40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Products and market performance:</a:t>
            </a:r>
            <a:endParaRPr lang="en-IN" sz="4000" dirty="0"/>
          </a:p>
        </p:txBody>
      </p:sp>
      <p:sp>
        <p:nvSpPr>
          <p:cNvPr id="3" name="Content Placeholder 2">
            <a:extLst>
              <a:ext uri="{FF2B5EF4-FFF2-40B4-BE49-F238E27FC236}">
                <a16:creationId xmlns:a16="http://schemas.microsoft.com/office/drawing/2014/main" id="{4CF1A247-2497-4F79-BC76-C3FAB48FBE4C}"/>
              </a:ext>
            </a:extLst>
          </p:cNvPr>
          <p:cNvSpPr>
            <a:spLocks noGrp="1"/>
          </p:cNvSpPr>
          <p:nvPr>
            <p:ph idx="1"/>
          </p:nvPr>
        </p:nvSpPr>
        <p:spPr/>
        <p:txBody>
          <a:bodyPr>
            <a:normAutofit lnSpcReduction="10000"/>
          </a:bodyPr>
          <a:lstStyle/>
          <a:p>
            <a:r>
              <a:rPr lang="en-GB" dirty="0"/>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r>
              <a:rPr lang="en-GB" dirty="0"/>
              <a:t>Cashew Soft ERP</a:t>
            </a:r>
          </a:p>
          <a:p>
            <a:r>
              <a:rPr lang="en-GB" dirty="0"/>
              <a:t>TAX-E(GST Billing)</a:t>
            </a:r>
          </a:p>
          <a:p>
            <a:r>
              <a:rPr lang="en-GB" dirty="0"/>
              <a:t>CNC Monitoring</a:t>
            </a:r>
          </a:p>
          <a:p>
            <a:r>
              <a:rPr lang="en-GB" dirty="0"/>
              <a:t>IOT Based Smart Bell, etc</a:t>
            </a:r>
          </a:p>
          <a:p>
            <a:endParaRPr lang="en-IN" dirty="0"/>
          </a:p>
        </p:txBody>
      </p:sp>
    </p:spTree>
    <p:extLst>
      <p:ext uri="{BB962C8B-B14F-4D97-AF65-F5344CB8AC3E}">
        <p14:creationId xmlns:p14="http://schemas.microsoft.com/office/powerpoint/2010/main" val="22140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EC539B-559A-4E10-8DA4-F86356B5FE1E}"/>
              </a:ext>
            </a:extLst>
          </p:cNvPr>
          <p:cNvPicPr>
            <a:picLocks noChangeAspect="1"/>
          </p:cNvPicPr>
          <p:nvPr/>
        </p:nvPicPr>
        <p:blipFill>
          <a:blip r:embed="rId2"/>
          <a:stretch>
            <a:fillRect/>
          </a:stretch>
        </p:blipFill>
        <p:spPr>
          <a:xfrm>
            <a:off x="357002" y="442298"/>
            <a:ext cx="5895343" cy="3310415"/>
          </a:xfrm>
          <a:prstGeom prst="rect">
            <a:avLst/>
          </a:prstGeom>
        </p:spPr>
      </p:pic>
      <p:pic>
        <p:nvPicPr>
          <p:cNvPr id="5" name="Picture 4">
            <a:extLst>
              <a:ext uri="{FF2B5EF4-FFF2-40B4-BE49-F238E27FC236}">
                <a16:creationId xmlns:a16="http://schemas.microsoft.com/office/drawing/2014/main" id="{4CBB0DF3-6896-4A08-8888-AF929AA11026}"/>
              </a:ext>
            </a:extLst>
          </p:cNvPr>
          <p:cNvPicPr>
            <a:picLocks noChangeAspect="1"/>
          </p:cNvPicPr>
          <p:nvPr/>
        </p:nvPicPr>
        <p:blipFill>
          <a:blip r:embed="rId3"/>
          <a:stretch>
            <a:fillRect/>
          </a:stretch>
        </p:blipFill>
        <p:spPr>
          <a:xfrm>
            <a:off x="6252345" y="2097505"/>
            <a:ext cx="5291787" cy="3737172"/>
          </a:xfrm>
          <a:prstGeom prst="rect">
            <a:avLst/>
          </a:prstGeom>
        </p:spPr>
      </p:pic>
    </p:spTree>
    <p:extLst>
      <p:ext uri="{BB962C8B-B14F-4D97-AF65-F5344CB8AC3E}">
        <p14:creationId xmlns:p14="http://schemas.microsoft.com/office/powerpoint/2010/main" val="39778521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42</TotalTime>
  <Words>450</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Franklin Gothic Book</vt:lpstr>
      <vt:lpstr>Gill Sans MT</vt:lpstr>
      <vt:lpstr>Times New Roman</vt:lpstr>
      <vt:lpstr>TimesNewRomanPSMT</vt:lpstr>
      <vt:lpstr>Wingdings</vt:lpstr>
      <vt:lpstr>Gallery</vt:lpstr>
      <vt:lpstr>Presentation On TechifyIndia         Organization </vt:lpstr>
      <vt:lpstr>CONTENTS</vt:lpstr>
      <vt:lpstr>Overview of the Organization:</vt:lpstr>
      <vt:lpstr> What Techify India do?</vt:lpstr>
      <vt:lpstr>Vision and mission of the organization:</vt:lpstr>
      <vt:lpstr>Organization structure:</vt:lpstr>
      <vt:lpstr>Roles and Responsibilities of  personnel in the organization:</vt:lpstr>
      <vt:lpstr>Products and market performance:</vt:lpstr>
      <vt:lpstr>PowerPoint Presentation</vt:lpstr>
      <vt:lpstr>PowerPoint Presentation</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8</cp:revision>
  <dcterms:created xsi:type="dcterms:W3CDTF">2023-05-08T05:13:51Z</dcterms:created>
  <dcterms:modified xsi:type="dcterms:W3CDTF">2023-06-17T11:49:18Z</dcterms:modified>
</cp:coreProperties>
</file>