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17"/>
  </p:notesMasterIdLst>
  <p:handoutMasterIdLst>
    <p:handoutMasterId r:id="rId18"/>
  </p:handoutMasterIdLst>
  <p:sldIdLst>
    <p:sldId id="257" r:id="rId2"/>
    <p:sldId id="266" r:id="rId3"/>
    <p:sldId id="304" r:id="rId4"/>
    <p:sldId id="272" r:id="rId5"/>
    <p:sldId id="282" r:id="rId6"/>
    <p:sldId id="273" r:id="rId7"/>
    <p:sldId id="286" r:id="rId8"/>
    <p:sldId id="301" r:id="rId9"/>
    <p:sldId id="289" r:id="rId10"/>
    <p:sldId id="302" r:id="rId11"/>
    <p:sldId id="306" r:id="rId12"/>
    <p:sldId id="307" r:id="rId13"/>
    <p:sldId id="308" r:id="rId14"/>
    <p:sldId id="305"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varScale="1">
        <p:scale>
          <a:sx n="60" d="100"/>
          <a:sy n="60" d="100"/>
        </p:scale>
        <p:origin x="96" y="129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2018</c:v>
                </c:pt>
              </c:strCache>
            </c:strRef>
          </c:tx>
          <c:spPr>
            <a:solidFill>
              <a:schemeClr val="accent1"/>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c:ext xmlns:c16="http://schemas.microsoft.com/office/drawing/2014/chart" uri="{C3380CC4-5D6E-409C-BE32-E72D297353CC}">
              <c16:uniqueId val="{00000000-0AB9-4721-A295-561F008E501D}"/>
            </c:ext>
          </c:extLst>
        </c:ser>
        <c:ser>
          <c:idx val="1"/>
          <c:order val="1"/>
          <c:tx>
            <c:strRef>
              <c:f>Sheet1!$C$1</c:f>
              <c:strCache>
                <c:ptCount val="1"/>
                <c:pt idx="0">
                  <c:v>2019</c:v>
                </c:pt>
              </c:strCache>
            </c:strRef>
          </c:tx>
          <c:spPr>
            <a:solidFill>
              <a:schemeClr val="accent2"/>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c:ext xmlns:c16="http://schemas.microsoft.com/office/drawing/2014/chart" uri="{C3380CC4-5D6E-409C-BE32-E72D297353CC}">
              <c16:uniqueId val="{00000001-0AB9-4721-A295-561F008E501D}"/>
            </c:ext>
          </c:extLst>
        </c:ser>
        <c:ser>
          <c:idx val="2"/>
          <c:order val="2"/>
          <c:tx>
            <c:strRef>
              <c:f>Sheet1!$D$1</c:f>
              <c:strCache>
                <c:ptCount val="1"/>
                <c:pt idx="0">
                  <c:v>2020</c:v>
                </c:pt>
              </c:strCache>
            </c:strRef>
          </c:tx>
          <c:spPr>
            <a:solidFill>
              <a:schemeClr val="accent3"/>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c:ext xmlns:c16="http://schemas.microsoft.com/office/drawing/2014/chart" uri="{C3380CC4-5D6E-409C-BE32-E72D297353CC}">
              <c16:uniqueId val="{00000002-0AB9-4721-A295-561F008E501D}"/>
            </c:ext>
          </c:extLst>
        </c:ser>
        <c:ser>
          <c:idx val="3"/>
          <c:order val="3"/>
          <c:tx>
            <c:strRef>
              <c:f>Sheet1!$E$1</c:f>
              <c:strCache>
                <c:ptCount val="1"/>
                <c:pt idx="0">
                  <c:v>2021</c:v>
                </c:pt>
              </c:strCache>
            </c:strRef>
          </c:tx>
          <c:spPr>
            <a:solidFill>
              <a:schemeClr val="accent4"/>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c:ext xmlns:c16="http://schemas.microsoft.com/office/drawing/2014/chart" uri="{C3380CC4-5D6E-409C-BE32-E72D297353CC}">
              <c16:uniqueId val="{00000004-0AB9-4721-A295-561F008E501D}"/>
            </c:ext>
          </c:extLst>
        </c:ser>
        <c:ser>
          <c:idx val="4"/>
          <c:order val="4"/>
          <c:tx>
            <c:strRef>
              <c:f>Sheet1!$F$1</c:f>
              <c:strCache>
                <c:ptCount val="1"/>
                <c:pt idx="0">
                  <c:v>2022</c:v>
                </c:pt>
              </c:strCache>
            </c:strRef>
          </c:tx>
          <c:spPr>
            <a:solidFill>
              <a:schemeClr val="accent5"/>
            </a:solidFill>
            <a:ln>
              <a:noFill/>
            </a:ln>
            <a:effectLst/>
          </c:spPr>
          <c:invertIfNegative val="0"/>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c:ext xmlns:c16="http://schemas.microsoft.com/office/drawing/2014/chart" uri="{C3380CC4-5D6E-409C-BE32-E72D297353CC}">
              <c16:uniqueId val="{00000005-0AB9-4721-A295-561F008E501D}"/>
            </c:ext>
          </c:extLst>
        </c:ser>
        <c:dLbls>
          <c:showLegendKey val="0"/>
          <c:showVal val="0"/>
          <c:showCatName val="0"/>
          <c:showSerName val="0"/>
          <c:showPercent val="0"/>
          <c:showBubbleSize val="0"/>
        </c:dLbls>
        <c:gapWidth val="219"/>
        <c:overlap val="-27"/>
        <c:axId val="661546015"/>
        <c:axId val="661557663"/>
      </c:barChart>
      <c:catAx>
        <c:axId val="6615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57663"/>
        <c:crosses val="autoZero"/>
        <c:auto val="1"/>
        <c:lblAlgn val="ctr"/>
        <c:lblOffset val="100"/>
        <c:noMultiLvlLbl val="0"/>
      </c:catAx>
      <c:valAx>
        <c:axId val="66155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546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INTERNSHIP Diploma</c:v>
                </c:pt>
              </c:strCache>
            </c:strRef>
          </c:tx>
          <c:spPr>
            <a:solidFill>
              <a:schemeClr val="accent1"/>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c:v>
                </c:pt>
                <c:pt idx="3">
                  <c:v>0.35</c:v>
                </c:pt>
              </c:numCache>
            </c:numRef>
          </c:val>
          <c:extLst>
            <c:ext xmlns:c16="http://schemas.microsoft.com/office/drawing/2014/chart" uri="{C3380CC4-5D6E-409C-BE32-E72D297353CC}">
              <c16:uniqueId val="{00000000-A58A-4E4B-AA75-529A85F31997}"/>
            </c:ext>
          </c:extLst>
        </c:ser>
        <c:ser>
          <c:idx val="1"/>
          <c:order val="1"/>
          <c:tx>
            <c:strRef>
              <c:f>Sheet1!$C$1</c:f>
              <c:strCache>
                <c:ptCount val="1"/>
                <c:pt idx="0">
                  <c:v>INTERNSHIP B.E</c:v>
                </c:pt>
              </c:strCache>
            </c:strRef>
          </c:tx>
          <c:spPr>
            <a:solidFill>
              <a:schemeClr val="accent2"/>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c:v>
                </c:pt>
                <c:pt idx="1">
                  <c:v>0.75</c:v>
                </c:pt>
                <c:pt idx="2">
                  <c:v>0.5</c:v>
                </c:pt>
                <c:pt idx="3">
                  <c:v>0.55000000000000004</c:v>
                </c:pt>
              </c:numCache>
            </c:numRef>
          </c:val>
          <c:extLst>
            <c:ext xmlns:c16="http://schemas.microsoft.com/office/drawing/2014/chart" uri="{C3380CC4-5D6E-409C-BE32-E72D297353CC}">
              <c16:uniqueId val="{00000001-A58A-4E4B-AA75-529A85F31997}"/>
            </c:ext>
          </c:extLst>
        </c:ser>
        <c:ser>
          <c:idx val="2"/>
          <c:order val="2"/>
          <c:tx>
            <c:strRef>
              <c:f>Sheet1!$D$1</c:f>
              <c:strCache>
                <c:ptCount val="1"/>
                <c:pt idx="0">
                  <c:v>INTERNSHIP MCA/M.tech</c:v>
                </c:pt>
              </c:strCache>
            </c:strRef>
          </c:tx>
          <c:spPr>
            <a:solidFill>
              <a:schemeClr val="accent3"/>
            </a:solidFill>
            <a:ln>
              <a:noFill/>
            </a:ln>
            <a:effectLst/>
          </c:spPr>
          <c:invertIfNegative val="0"/>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c:ext xmlns:c16="http://schemas.microsoft.com/office/drawing/2014/chart" uri="{C3380CC4-5D6E-409C-BE32-E72D297353CC}">
              <c16:uniqueId val="{00000002-A58A-4E4B-AA75-529A85F31997}"/>
            </c:ext>
          </c:extLst>
        </c:ser>
        <c:dLbls>
          <c:showLegendKey val="0"/>
          <c:showVal val="0"/>
          <c:showCatName val="0"/>
          <c:showSerName val="0"/>
          <c:showPercent val="0"/>
          <c:showBubbleSize val="0"/>
        </c:dLbls>
        <c:gapWidth val="219"/>
        <c:overlap val="-27"/>
        <c:axId val="749257983"/>
        <c:axId val="749258399"/>
      </c:barChart>
      <c:catAx>
        <c:axId val="749257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8399"/>
        <c:crosses val="autoZero"/>
        <c:auto val="1"/>
        <c:lblAlgn val="ctr"/>
        <c:lblOffset val="100"/>
        <c:noMultiLvlLbl val="0"/>
      </c:catAx>
      <c:valAx>
        <c:axId val="74925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257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2021</c:v>
                </c:pt>
              </c:strCache>
            </c:strRef>
          </c:tx>
          <c:spPr>
            <a:solidFill>
              <a:schemeClr val="accent1"/>
            </a:solidFill>
            <a:ln>
              <a:noFill/>
            </a:ln>
            <a:effectLst/>
          </c:spPr>
          <c:invertIfNegative val="0"/>
          <c:cat>
            <c:strRef>
              <c:f>Sheet1!$A$2:$A$5</c:f>
              <c:strCache>
                <c:ptCount val="4"/>
                <c:pt idx="0">
                  <c:v>Diploma</c:v>
                </c:pt>
                <c:pt idx="1">
                  <c:v>B.E</c:v>
                </c:pt>
                <c:pt idx="2">
                  <c:v>MCA</c:v>
                </c:pt>
                <c:pt idx="3">
                  <c:v>Category 4</c:v>
                </c:pt>
              </c:strCache>
            </c:strRef>
          </c:cat>
          <c:val>
            <c:numRef>
              <c:f>Sheet1!$B$2:$B$5</c:f>
              <c:numCache>
                <c:formatCode>General</c:formatCode>
                <c:ptCount val="4"/>
                <c:pt idx="0">
                  <c:v>5</c:v>
                </c:pt>
                <c:pt idx="1">
                  <c:v>12</c:v>
                </c:pt>
                <c:pt idx="2">
                  <c:v>10</c:v>
                </c:pt>
                <c:pt idx="3">
                  <c:v>4.5</c:v>
                </c:pt>
              </c:numCache>
            </c:numRef>
          </c:val>
          <c:extLst>
            <c:ext xmlns:c16="http://schemas.microsoft.com/office/drawing/2014/chart" uri="{C3380CC4-5D6E-409C-BE32-E72D297353CC}">
              <c16:uniqueId val="{00000000-CBC2-43AC-98D0-9C624FDC69BE}"/>
            </c:ext>
          </c:extLst>
        </c:ser>
        <c:ser>
          <c:idx val="1"/>
          <c:order val="1"/>
          <c:tx>
            <c:strRef>
              <c:f>Sheet1!$C$1</c:f>
              <c:strCache>
                <c:ptCount val="1"/>
                <c:pt idx="0">
                  <c:v>2022</c:v>
                </c:pt>
              </c:strCache>
            </c:strRef>
          </c:tx>
          <c:spPr>
            <a:solidFill>
              <a:schemeClr val="accent2"/>
            </a:solidFill>
            <a:ln>
              <a:noFill/>
            </a:ln>
            <a:effectLst/>
          </c:spPr>
          <c:invertIfNegative val="0"/>
          <c:cat>
            <c:strRef>
              <c:f>Sheet1!$A$2:$A$5</c:f>
              <c:strCache>
                <c:ptCount val="4"/>
                <c:pt idx="0">
                  <c:v>Diploma</c:v>
                </c:pt>
                <c:pt idx="1">
                  <c:v>B.E</c:v>
                </c:pt>
                <c:pt idx="2">
                  <c:v>MCA</c:v>
                </c:pt>
                <c:pt idx="3">
                  <c:v>Category 4</c:v>
                </c:pt>
              </c:strCache>
            </c:strRef>
          </c:cat>
          <c:val>
            <c:numRef>
              <c:f>Sheet1!$C$2:$C$5</c:f>
              <c:numCache>
                <c:formatCode>General</c:formatCode>
                <c:ptCount val="4"/>
                <c:pt idx="0">
                  <c:v>6</c:v>
                </c:pt>
                <c:pt idx="1">
                  <c:v>18</c:v>
                </c:pt>
                <c:pt idx="2">
                  <c:v>11</c:v>
                </c:pt>
                <c:pt idx="3">
                  <c:v>2.8</c:v>
                </c:pt>
              </c:numCache>
            </c:numRef>
          </c:val>
          <c:extLst>
            <c:ext xmlns:c16="http://schemas.microsoft.com/office/drawing/2014/chart" uri="{C3380CC4-5D6E-409C-BE32-E72D297353CC}">
              <c16:uniqueId val="{00000001-CBC2-43AC-98D0-9C624FDC69B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Diploma</c:v>
                </c:pt>
                <c:pt idx="1">
                  <c:v>B.E</c:v>
                </c:pt>
                <c:pt idx="2">
                  <c:v>MCA</c:v>
                </c:pt>
                <c:pt idx="3">
                  <c:v>Category 4</c:v>
                </c:pt>
              </c:strCache>
            </c:strRef>
          </c:cat>
          <c:val>
            <c:numRef>
              <c:f>Sheet1!$D$2:$D$5</c:f>
              <c:numCache>
                <c:formatCode>General</c:formatCode>
                <c:ptCount val="4"/>
                <c:pt idx="1">
                  <c:v>2</c:v>
                </c:pt>
                <c:pt idx="2">
                  <c:v>3</c:v>
                </c:pt>
                <c:pt idx="3">
                  <c:v>5</c:v>
                </c:pt>
              </c:numCache>
            </c:numRef>
          </c:val>
          <c:extLst>
            <c:ext xmlns:c16="http://schemas.microsoft.com/office/drawing/2014/chart" uri="{C3380CC4-5D6E-409C-BE32-E72D297353CC}">
              <c16:uniqueId val="{00000002-CBC2-43AC-98D0-9C624FDC69BE}"/>
            </c:ext>
          </c:extLst>
        </c:ser>
        <c:dLbls>
          <c:showLegendKey val="0"/>
          <c:showVal val="0"/>
          <c:showCatName val="0"/>
          <c:showSerName val="0"/>
          <c:showPercent val="0"/>
          <c:showBubbleSize val="0"/>
        </c:dLbls>
        <c:gapWidth val="219"/>
        <c:overlap val="-27"/>
        <c:axId val="781934015"/>
        <c:axId val="781933183"/>
      </c:barChart>
      <c:catAx>
        <c:axId val="781934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1933183"/>
        <c:crosses val="autoZero"/>
        <c:auto val="1"/>
        <c:lblAlgn val="ctr"/>
        <c:lblOffset val="100"/>
        <c:noMultiLvlLbl val="0"/>
      </c:catAx>
      <c:valAx>
        <c:axId val="781933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1934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6/17/2023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17-06-2023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17-06-2023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798" r:id="rId16"/>
    <p:sldLayoutId id="2147483799" r:id="rId17"/>
    <p:sldLayoutId id="2147483800" r:id="rId18"/>
    <p:sldLayoutId id="2147483759" r:id="rId19"/>
    <p:sldLayoutId id="2147483716" r:id="rId20"/>
    <p:sldLayoutId id="2147483717" r:id="rId21"/>
    <p:sldLayoutId id="2147483649"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78" r:id="rId39"/>
    <p:sldLayoutId id="2147483679" r:id="rId40"/>
    <p:sldLayoutId id="2147483680" r:id="rId41"/>
    <p:sldLayoutId id="2147483653" r:id="rId42"/>
    <p:sldLayoutId id="2147483682" r:id="rId43"/>
    <p:sldLayoutId id="2147483683" r:id="rId44"/>
    <p:sldLayoutId id="2147483685" r:id="rId45"/>
    <p:sldLayoutId id="2147483654" r:id="rId46"/>
    <p:sldLayoutId id="2147483687" r:id="rId47"/>
    <p:sldLayoutId id="2147483689" r:id="rId48"/>
    <p:sldLayoutId id="2147483688" r:id="rId49"/>
    <p:sldLayoutId id="2147483691" r:id="rId50"/>
    <p:sldLayoutId id="2147483692" r:id="rId51"/>
    <p:sldLayoutId id="2147483693" r:id="rId52"/>
    <p:sldLayoutId id="2147483694" r:id="rId53"/>
    <p:sldLayoutId id="2147483696" r:id="rId54"/>
    <p:sldLayoutId id="2147483698" r:id="rId55"/>
    <p:sldLayoutId id="2147483699" r:id="rId56"/>
    <p:sldLayoutId id="2147483700" r:id="rId57"/>
    <p:sldLayoutId id="2147483701" r:id="rId58"/>
    <p:sldLayoutId id="2147483702" r:id="rId5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881142" y="885824"/>
            <a:ext cx="4405234" cy="479118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Presentation on TechifyIndia</a:t>
            </a:r>
            <a:br>
              <a:rPr lang="en-US" sz="6600" dirty="0"/>
            </a:br>
            <a:r>
              <a:rPr lang="en-US" sz="6600" dirty="0"/>
              <a:t>Organization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a:t>
            </a:r>
            <a:r>
              <a:rPr lang="en-US" dirty="0" err="1"/>
              <a:t>Umarbin</a:t>
            </a:r>
            <a:r>
              <a:rPr lang="en-US" dirty="0"/>
              <a:t> </a:t>
            </a:r>
            <a:r>
              <a:rPr lang="en-US" dirty="0" err="1"/>
              <a:t>patil</a:t>
            </a:r>
            <a:r>
              <a:rPr lang="en-US" sz="2000" b="1" dirty="0"/>
              <a:t>				</a:t>
            </a:r>
            <a:r>
              <a:rPr lang="en-US" sz="2000" b="1"/>
              <a:t>    393CS20030</a:t>
            </a:r>
            <a:endParaRPr lang="en-US" sz="2000" b="1" dirty="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3BFBB-331A-46AE-94C1-43012460D8F7}"/>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10</a:t>
            </a:fld>
            <a:endParaRPr lang="en-US" dirty="0"/>
          </a:p>
        </p:txBody>
      </p:sp>
      <p:pic>
        <p:nvPicPr>
          <p:cNvPr id="6" name="Picture 5">
            <a:extLst>
              <a:ext uri="{FF2B5EF4-FFF2-40B4-BE49-F238E27FC236}">
                <a16:creationId xmlns:a16="http://schemas.microsoft.com/office/drawing/2014/main" id="{B128EBCF-0AE7-4A5A-BA21-5FA18EB38F96}"/>
              </a:ext>
            </a:extLst>
          </p:cNvPr>
          <p:cNvPicPr>
            <a:picLocks noChangeAspect="1"/>
          </p:cNvPicPr>
          <p:nvPr/>
        </p:nvPicPr>
        <p:blipFill>
          <a:blip r:embed="rId2"/>
          <a:stretch>
            <a:fillRect/>
          </a:stretch>
        </p:blipFill>
        <p:spPr>
          <a:xfrm>
            <a:off x="1028699" y="946616"/>
            <a:ext cx="9256925" cy="5468471"/>
          </a:xfrm>
          <a:prstGeom prst="rect">
            <a:avLst/>
          </a:prstGeom>
        </p:spPr>
      </p:pic>
      <p:pic>
        <p:nvPicPr>
          <p:cNvPr id="7" name="Picture 6">
            <a:extLst>
              <a:ext uri="{FF2B5EF4-FFF2-40B4-BE49-F238E27FC236}">
                <a16:creationId xmlns:a16="http://schemas.microsoft.com/office/drawing/2014/main" id="{48E9AB5A-FE0C-4C40-B7F4-755AFD42A007}"/>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val="28293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11</a:t>
            </a:fld>
            <a:endParaRPr lang="en-US" dirty="0"/>
          </a:p>
        </p:txBody>
      </p:sp>
      <p:graphicFrame>
        <p:nvGraphicFramePr>
          <p:cNvPr id="5" name="Chart 4">
            <a:extLst>
              <a:ext uri="{FF2B5EF4-FFF2-40B4-BE49-F238E27FC236}">
                <a16:creationId xmlns:a16="http://schemas.microsoft.com/office/drawing/2014/main" id="{E3B914C4-3667-4049-8D9B-3340EEA0EBCF}"/>
              </a:ext>
            </a:extLst>
          </p:cNvPr>
          <p:cNvGraphicFramePr/>
          <p:nvPr>
            <p:extLst>
              <p:ext uri="{D42A27DB-BD31-4B8C-83A1-F6EECF244321}">
                <p14:modId xmlns:p14="http://schemas.microsoft.com/office/powerpoint/2010/main" val="213311192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050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12</a:t>
            </a:fld>
            <a:endParaRPr lang="en-US" dirty="0"/>
          </a:p>
        </p:txBody>
      </p:sp>
      <p:graphicFrame>
        <p:nvGraphicFramePr>
          <p:cNvPr id="5" name="Chart 4">
            <a:extLst>
              <a:ext uri="{FF2B5EF4-FFF2-40B4-BE49-F238E27FC236}">
                <a16:creationId xmlns:a16="http://schemas.microsoft.com/office/drawing/2014/main" id="{654AA569-BA58-4C41-94BB-5F41FDC45724}"/>
              </a:ext>
            </a:extLst>
          </p:cNvPr>
          <p:cNvGraphicFramePr/>
          <p:nvPr>
            <p:extLst>
              <p:ext uri="{D42A27DB-BD31-4B8C-83A1-F6EECF244321}">
                <p14:modId xmlns:p14="http://schemas.microsoft.com/office/powerpoint/2010/main" val="337713900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400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CAEAFE-BDCD-4E39-BEBF-9D6161741424}"/>
              </a:ext>
            </a:extLst>
          </p:cNvPr>
          <p:cNvSpPr>
            <a:spLocks noGrp="1"/>
          </p:cNvSpPr>
          <p:nvPr>
            <p:ph type="sldNum" sz="quarter" idx="12"/>
          </p:nvPr>
        </p:nvSpPr>
        <p:spPr/>
        <p:txBody>
          <a:bodyPr/>
          <a:lstStyle/>
          <a:p>
            <a:fld id="{03DC2DEF-D2FE-4B45-ABA4-9F153FD1C98A}" type="slidenum">
              <a:rPr lang="en-US" smtClean="0"/>
              <a:pPr/>
              <a:t>13</a:t>
            </a:fld>
            <a:endParaRPr lang="en-US" dirty="0"/>
          </a:p>
        </p:txBody>
      </p:sp>
      <p:graphicFrame>
        <p:nvGraphicFramePr>
          <p:cNvPr id="5" name="Chart 4">
            <a:extLst>
              <a:ext uri="{FF2B5EF4-FFF2-40B4-BE49-F238E27FC236}">
                <a16:creationId xmlns:a16="http://schemas.microsoft.com/office/drawing/2014/main" id="{6E5D68E5-71FD-433C-9C86-59360937D335}"/>
              </a:ext>
            </a:extLst>
          </p:cNvPr>
          <p:cNvGraphicFramePr/>
          <p:nvPr>
            <p:extLst>
              <p:ext uri="{D42A27DB-BD31-4B8C-83A1-F6EECF244321}">
                <p14:modId xmlns:p14="http://schemas.microsoft.com/office/powerpoint/2010/main" val="273735147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74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14</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862870"/>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lnSpc>
                <a:spcPct val="170000"/>
              </a:lnSpc>
              <a:buFont typeface="Wingdings" pitchFamily="2" charset="2"/>
              <a:buChar char="q"/>
            </a:pPr>
            <a:r>
              <a:rPr lang="en-GB" sz="2000" dirty="0">
                <a:latin typeface="Bookman Old Style" pitchFamily="18" charset="0"/>
              </a:rPr>
              <a:t>In conclusion, I hope that this presentation has given you a clear understanding of our company and the value that we can bring to your business. </a:t>
            </a:r>
          </a:p>
          <a:p>
            <a:pPr marL="285750" indent="-285750" algn="just">
              <a:lnSpc>
                <a:spcPct val="170000"/>
              </a:lnSpc>
              <a:buFont typeface="Wingdings" pitchFamily="2" charset="2"/>
              <a:buChar char="q"/>
            </a:pPr>
            <a:r>
              <a:rPr lang="en-GB" sz="2000" dirty="0">
                <a:latin typeface="Bookman Old Style" pitchFamily="18" charset="0"/>
              </a:rPr>
              <a:t>We believe that by working together, we can achieve great success and create a long-lasting partnership. We are committed to earning your trust and delivering results that exceed your expectations.</a:t>
            </a:r>
          </a:p>
          <a:p>
            <a:pPr marL="285750" indent="-285750" algn="just">
              <a:lnSpc>
                <a:spcPct val="170000"/>
              </a:lnSpc>
              <a:buFont typeface="Wingdings" pitchFamily="2" charset="2"/>
              <a:buChar char="q"/>
            </a:pPr>
            <a:r>
              <a:rPr lang="en-GB" sz="2000" dirty="0">
                <a:latin typeface="Bookman Old Style" pitchFamily="18" charset="0"/>
              </a:rPr>
              <a:t> Thank you for your time and consideration, and we look forward to             the opportunity to work with you.</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15</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GB" b="1" dirty="0"/>
              <a:t> C</a:t>
            </a:r>
            <a:r>
              <a:rPr lang="en-IN" b="1" dirty="0"/>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3816429"/>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nSpc>
                <a:spcPct val="170000"/>
              </a:lnSpc>
              <a:buFont typeface="Wingdings" pitchFamily="2" charset="2"/>
              <a:buChar char="q"/>
            </a:pPr>
            <a:r>
              <a:rPr lang="en-US" sz="2000" dirty="0">
                <a:latin typeface="Bookman Old Style" pitchFamily="18" charset="0"/>
              </a:rPr>
              <a:t>Overview of organization</a:t>
            </a:r>
            <a:endParaRPr lang="en-US" sz="1600" dirty="0">
              <a:latin typeface="Bookman Old Style" pitchFamily="18" charset="0"/>
            </a:endParaRPr>
          </a:p>
          <a:p>
            <a:pPr marL="285750" indent="-285750">
              <a:lnSpc>
                <a:spcPct val="170000"/>
              </a:lnSpc>
              <a:buFont typeface="Wingdings" pitchFamily="2" charset="2"/>
              <a:buChar char="q"/>
            </a:pPr>
            <a:r>
              <a:rPr lang="en-US" sz="2000" dirty="0">
                <a:latin typeface="Bookman Old Style" pitchFamily="18" charset="0"/>
              </a:rPr>
              <a:t>Vision and mission of the organization</a:t>
            </a:r>
          </a:p>
          <a:p>
            <a:pPr marL="285750" indent="-285750">
              <a:lnSpc>
                <a:spcPct val="170000"/>
              </a:lnSpc>
              <a:buFont typeface="Wingdings" pitchFamily="2" charset="2"/>
              <a:buChar char="q"/>
            </a:pPr>
            <a:r>
              <a:rPr lang="en-IN" sz="2000" dirty="0">
                <a:latin typeface="Bookman Old Style" pitchFamily="18" charset="0"/>
              </a:rPr>
              <a:t>Organization structure</a:t>
            </a:r>
          </a:p>
          <a:p>
            <a:pPr marL="285750" indent="-285750">
              <a:lnSpc>
                <a:spcPct val="170000"/>
              </a:lnSpc>
              <a:buFont typeface="Wingdings" pitchFamily="2" charset="2"/>
              <a:buChar char="q"/>
            </a:pPr>
            <a:r>
              <a:rPr lang="en-US" sz="2000" dirty="0">
                <a:latin typeface="Bookman Old Style" pitchFamily="18" charset="0"/>
              </a:rPr>
              <a:t>Roles and Responsibilities of personnel in the organization</a:t>
            </a:r>
          </a:p>
          <a:p>
            <a:pPr marL="285750" indent="-285750">
              <a:lnSpc>
                <a:spcPct val="170000"/>
              </a:lnSpc>
              <a:buFont typeface="Wingdings" pitchFamily="2" charset="2"/>
              <a:buChar char="q"/>
            </a:pPr>
            <a:r>
              <a:rPr lang="en-IN" sz="2000" dirty="0">
                <a:latin typeface="Bookman Old Style" pitchFamily="18" charset="0"/>
              </a:rPr>
              <a:t>Products and market performance</a:t>
            </a:r>
          </a:p>
          <a:p>
            <a:pPr marL="285750" indent="-285750">
              <a:lnSpc>
                <a:spcPct val="170000"/>
              </a:lnSpc>
              <a:buFont typeface="Wingdings" pitchFamily="2" charset="2"/>
              <a:buChar char="q"/>
            </a:pPr>
            <a:r>
              <a:rPr lang="en-US" sz="2000" dirty="0">
                <a:latin typeface="Bookman Old Style" pitchFamily="18" charset="0"/>
              </a:rPr>
              <a:t>CONCLUSION</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IN"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Overview of the Organization:</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4" y="623249"/>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098" y="4517345"/>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49" y="4517344"/>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4047B-CB70-4525-84CD-D291A6642F3F}"/>
              </a:ext>
            </a:extLst>
          </p:cNvPr>
          <p:cNvSpPr>
            <a:spLocks noGrp="1"/>
          </p:cNvSpPr>
          <p:nvPr>
            <p:ph type="ctrTitle"/>
          </p:nvPr>
        </p:nvSpPr>
        <p:spPr>
          <a:xfrm>
            <a:off x="391886" y="490451"/>
            <a:ext cx="9291864" cy="989213"/>
          </a:xfrm>
        </p:spPr>
        <p:txBody>
          <a:bodyPr>
            <a:normAutofit fontScale="90000"/>
          </a:bodyPr>
          <a:lstStyle/>
          <a:p>
            <a:br>
              <a:rPr lang="en-GB" sz="4400" b="1" dirty="0"/>
            </a:br>
            <a:r>
              <a:rPr kumimoji="0" lang="en-GB" sz="4400" b="1" i="0" u="none" strike="noStrike" kern="1200" cap="none" spc="-50" normalizeH="0" baseline="0" noProof="0" dirty="0">
                <a:ln>
                  <a:noFill/>
                </a:ln>
                <a:effectLst/>
                <a:uLnTx/>
                <a:uFillTx/>
                <a:ea typeface="+mj-ea"/>
                <a:cs typeface="+mj-cs"/>
              </a:rPr>
              <a:t>Vision and mission of the organization:</a:t>
            </a:r>
            <a:endParaRPr lang="en-IN" sz="4400" b="1" dirty="0"/>
          </a:p>
        </p:txBody>
      </p:sp>
      <p:sp>
        <p:nvSpPr>
          <p:cNvPr id="6" name="Subtitle 5">
            <a:extLst>
              <a:ext uri="{FF2B5EF4-FFF2-40B4-BE49-F238E27FC236}">
                <a16:creationId xmlns:a16="http://schemas.microsoft.com/office/drawing/2014/main" id="{C01C482D-8CAA-4BB0-B5AD-52A859E6E08A}"/>
              </a:ext>
            </a:extLst>
          </p:cNvPr>
          <p:cNvSpPr>
            <a:spLocks noGrp="1"/>
          </p:cNvSpPr>
          <p:nvPr>
            <p:ph type="subTitle" idx="1"/>
          </p:nvPr>
        </p:nvSpPr>
        <p:spPr>
          <a:xfrm>
            <a:off x="981075" y="2227186"/>
            <a:ext cx="9686925" cy="3549500"/>
          </a:xfrm>
        </p:spPr>
        <p:txBody>
          <a:bodyPr>
            <a:normAutofit/>
          </a:bodyPr>
          <a:lstStyle/>
          <a:p>
            <a:pPr algn="just"/>
            <a:endParaRPr lang="en-GB" sz="2200" dirty="0"/>
          </a:p>
          <a:p>
            <a:pPr marL="342900" indent="-342900" algn="just">
              <a:buFont typeface="Arial" panose="020B0604020202020204" pitchFamily="34" charset="0"/>
              <a:buChar char="•"/>
            </a:pPr>
            <a:r>
              <a:rPr lang="en-GB" sz="2200" dirty="0"/>
              <a:t>To produce excellent services in the field of IT Services </a:t>
            </a:r>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company's vision and mission is creating a positive impact on the industry and society</a:t>
            </a:r>
          </a:p>
          <a:p>
            <a:endParaRPr lang="en-IN" dirty="0"/>
          </a:p>
        </p:txBody>
      </p:sp>
      <p:pic>
        <p:nvPicPr>
          <p:cNvPr id="2" name="Picture 1">
            <a:extLst>
              <a:ext uri="{FF2B5EF4-FFF2-40B4-BE49-F238E27FC236}">
                <a16:creationId xmlns:a16="http://schemas.microsoft.com/office/drawing/2014/main" id="{5FD40BF2-0EB5-469C-B255-CBDF8519D80A}"/>
              </a:ext>
            </a:extLst>
          </p:cNvPr>
          <p:cNvPicPr>
            <a:picLocks noChangeAspect="1"/>
          </p:cNvPicPr>
          <p:nvPr/>
        </p:nvPicPr>
        <p:blipFill>
          <a:blip r:embed="rId2"/>
          <a:stretch>
            <a:fillRect/>
          </a:stretch>
        </p:blipFill>
        <p:spPr>
          <a:xfrm>
            <a:off x="10942212" y="0"/>
            <a:ext cx="1249788" cy="1152244"/>
          </a:xfrm>
          <a:prstGeom prst="rect">
            <a:avLst/>
          </a:prstGeom>
        </p:spPr>
      </p:pic>
      <p:sp>
        <p:nvSpPr>
          <p:cNvPr id="7" name="Slide Number Placeholder 2">
            <a:extLst>
              <a:ext uri="{FF2B5EF4-FFF2-40B4-BE49-F238E27FC236}">
                <a16:creationId xmlns:a16="http://schemas.microsoft.com/office/drawing/2014/main" id="{534263F4-8325-4C55-A088-98F4AAEC6DD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cxnSp>
        <p:nvCxnSpPr>
          <p:cNvPr id="8" name="Straight Connector 7">
            <a:extLst>
              <a:ext uri="{FF2B5EF4-FFF2-40B4-BE49-F238E27FC236}">
                <a16:creationId xmlns:a16="http://schemas.microsoft.com/office/drawing/2014/main" id="{9544DE49-07B0-46D0-A59E-71D2B072F9C7}"/>
              </a:ext>
            </a:extLst>
          </p:cNvPr>
          <p:cNvCxnSpPr>
            <a:cxnSpLocks/>
          </p:cNvCxnSpPr>
          <p:nvPr/>
        </p:nvCxnSpPr>
        <p:spPr>
          <a:xfrm>
            <a:off x="981075" y="1937525"/>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407324" y="545920"/>
            <a:ext cx="6192981" cy="816335"/>
          </a:xfrm>
        </p:spPr>
        <p:txBody>
          <a:bodyPr>
            <a:normAutofit/>
          </a:bodyPr>
          <a:lstStyle/>
          <a:p>
            <a:r>
              <a:rPr lang="en-US" sz="4000" b="1" dirty="0"/>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organization's structure ensures that each department operates efficiently and effectively while working towards the company's goals.</a:t>
            </a:r>
          </a:p>
          <a:p>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6</a:t>
            </a:fld>
            <a:endParaRPr lang="en-US" dirty="0"/>
          </a:p>
        </p:txBody>
      </p:sp>
      <p:pic>
        <p:nvPicPr>
          <p:cNvPr id="2" name="Picture 1">
            <a:extLst>
              <a:ext uri="{FF2B5EF4-FFF2-40B4-BE49-F238E27FC236}">
                <a16:creationId xmlns:a16="http://schemas.microsoft.com/office/drawing/2014/main" id="{BA51EBA2-2AAF-4986-BCCF-29A968FF511F}"/>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395287"/>
            <a:ext cx="8991600" cy="1528763"/>
          </a:xfrm>
        </p:spPr>
        <p:txBody>
          <a:bodyPr>
            <a:normAutofit fontScale="90000"/>
          </a:bodyPr>
          <a:lstStyle/>
          <a:p>
            <a:br>
              <a:rPr lang="en-GB" b="1" dirty="0"/>
            </a:br>
            <a:r>
              <a:rPr lang="en-GB" b="1" dirty="0"/>
              <a:t>Roles and Responsibilities of personnel </a:t>
            </a:r>
            <a:br>
              <a:rPr lang="en-GB" b="1" dirty="0"/>
            </a:br>
            <a:r>
              <a:rPr lang="en-GB" b="1" dirty="0"/>
              <a:t>in the organization:</a:t>
            </a:r>
            <a:endParaRPr lang="en-US"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p>
          <a:p>
            <a:pPr algn="just"/>
            <a:r>
              <a:rPr lang="en-GB" sz="2400" dirty="0"/>
              <a:t>The roles and responsibilities of personnel within the organization vary depending on their job functions and departmental affiliations.</a:t>
            </a:r>
          </a:p>
          <a:p>
            <a:pPr algn="just"/>
            <a:endParaRPr lang="en-GB" sz="2400" dirty="0"/>
          </a:p>
          <a:p>
            <a:pPr algn="just"/>
            <a:r>
              <a:rPr lang="en-GB" sz="2400" dirty="0"/>
              <a:t>The common roles within the organization include</a:t>
            </a:r>
          </a:p>
          <a:p>
            <a:pPr marL="0" indent="0" algn="just">
              <a:buNone/>
            </a:pPr>
            <a:r>
              <a:rPr lang="en-GB" sz="2400"/>
              <a:t>   	CEO</a:t>
            </a:r>
            <a:r>
              <a:rPr lang="en-GB" sz="2400" dirty="0"/>
              <a:t>,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7</a:t>
            </a:fld>
            <a:endParaRPr lang="en-US" dirty="0"/>
          </a:p>
        </p:txBody>
      </p:sp>
      <p:pic>
        <p:nvPicPr>
          <p:cNvPr id="4" name="Picture 3">
            <a:extLst>
              <a:ext uri="{FF2B5EF4-FFF2-40B4-BE49-F238E27FC236}">
                <a16:creationId xmlns:a16="http://schemas.microsoft.com/office/drawing/2014/main" id="{5AABD8CC-7046-44B0-BD51-C78FDB6CC609}"/>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ADC9A189-DF95-41E3-8587-72F02897FBE1}"/>
              </a:ext>
            </a:extLst>
          </p:cNvPr>
          <p:cNvCxnSpPr>
            <a:cxnSpLocks/>
          </p:cNvCxnSpPr>
          <p:nvPr/>
        </p:nvCxnSpPr>
        <p:spPr>
          <a:xfrm>
            <a:off x="773360" y="21190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fontScale="90000"/>
          </a:bodyPr>
          <a:lstStyle/>
          <a:p>
            <a:br>
              <a:rPr lang="en-GB" dirty="0"/>
            </a:br>
            <a:r>
              <a:rPr lang="en-GB" sz="6000" b="1" dirty="0"/>
              <a:t>Products and market performance:</a:t>
            </a:r>
            <a:endParaRPr lang="en-US" sz="6000"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marL="0" indent="0">
              <a:buNone/>
            </a:pPr>
            <a:endParaRPr lang="en-GB" sz="2400" dirty="0"/>
          </a:p>
          <a:p>
            <a:pPr algn="just"/>
            <a:r>
              <a:rPr lang="en-GB" sz="2200"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t>Cashew Soft ERP</a:t>
            </a:r>
          </a:p>
          <a:p>
            <a:pPr algn="just"/>
            <a:r>
              <a:rPr lang="en-GB" sz="2200" dirty="0"/>
              <a:t>TAX-E(GST Billing)</a:t>
            </a:r>
          </a:p>
          <a:p>
            <a:pPr algn="just"/>
            <a:r>
              <a:rPr lang="en-GB" sz="2200" dirty="0"/>
              <a:t>CNC Monitoring</a:t>
            </a:r>
          </a:p>
          <a:p>
            <a:pPr algn="just"/>
            <a:r>
              <a:rPr lang="en-GB" sz="2200" dirty="0"/>
              <a:t>IOT Based Smart Bell, etc</a:t>
            </a:r>
            <a:endParaRPr lang="en-US" sz="220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8</a:t>
            </a:fld>
            <a:endParaRPr lang="en-US" dirty="0"/>
          </a:p>
        </p:txBody>
      </p:sp>
      <p:pic>
        <p:nvPicPr>
          <p:cNvPr id="4" name="Picture 3">
            <a:extLst>
              <a:ext uri="{FF2B5EF4-FFF2-40B4-BE49-F238E27FC236}">
                <a16:creationId xmlns:a16="http://schemas.microsoft.com/office/drawing/2014/main" id="{9240A8C1-18D7-4432-834C-78A061495EA6}"/>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D54596E0-B99E-4C71-9BFC-90187D2507E3}"/>
              </a:ext>
            </a:extLst>
          </p:cNvPr>
          <p:cNvCxnSpPr>
            <a:cxnSpLocks/>
          </p:cNvCxnSpPr>
          <p:nvPr/>
        </p:nvCxnSpPr>
        <p:spPr>
          <a:xfrm>
            <a:off x="870857" y="208368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9</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pic>
        <p:nvPicPr>
          <p:cNvPr id="2" name="Picture 1">
            <a:extLst>
              <a:ext uri="{FF2B5EF4-FFF2-40B4-BE49-F238E27FC236}">
                <a16:creationId xmlns:a16="http://schemas.microsoft.com/office/drawing/2014/main" id="{45287BBD-9193-4208-83E8-FC4AAC2D88A2}"/>
              </a:ext>
            </a:extLst>
          </p:cNvPr>
          <p:cNvPicPr>
            <a:picLocks noChangeAspect="1"/>
          </p:cNvPicPr>
          <p:nvPr/>
        </p:nvPicPr>
        <p:blipFill>
          <a:blip r:embed="rId4"/>
          <a:stretch>
            <a:fillRect/>
          </a:stretch>
        </p:blipFill>
        <p:spPr>
          <a:xfrm>
            <a:off x="10942212" y="0"/>
            <a:ext cx="1249788" cy="1152244"/>
          </a:xfrm>
          <a:prstGeom prst="rect">
            <a:avLst/>
          </a:prstGeom>
        </p:spPr>
      </p:pic>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434</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Calibri Light</vt:lpstr>
      <vt:lpstr>TimesNewRomanPSMT</vt:lpstr>
      <vt:lpstr>Wingdings</vt:lpstr>
      <vt:lpstr>Office Theme</vt:lpstr>
      <vt:lpstr>Presentation on TechifyIndia Organization </vt:lpstr>
      <vt:lpstr> CONTENTS</vt:lpstr>
      <vt:lpstr> Overview of the Organization:</vt:lpstr>
      <vt:lpstr> What Techify India do?</vt:lpstr>
      <vt:lpstr> Vision and mission of the organization:</vt:lpstr>
      <vt:lpstr>Organization structure:</vt:lpstr>
      <vt:lpstr> Roles and Responsibilities of personnel  in the organization:</vt:lpstr>
      <vt:lpstr> Products and market performance:</vt:lpstr>
      <vt:lpstr>PowerPoint Presentation</vt:lpstr>
      <vt:lpstr>PowerPoint Presentation</vt:lpstr>
      <vt:lpstr>PowerPoint Presentation</vt:lpstr>
      <vt:lpstr>PowerPoint Presentation</vt:lpstr>
      <vt:lpstr>PowerPoint Presentation</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33</cp:revision>
  <dcterms:created xsi:type="dcterms:W3CDTF">2023-05-07T16:14:07Z</dcterms:created>
  <dcterms:modified xsi:type="dcterms:W3CDTF">2023-06-17T11:49:14Z</dcterms:modified>
</cp:coreProperties>
</file>