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7" r:id="rId2"/>
    <p:sldId id="271" r:id="rId3"/>
    <p:sldId id="259" r:id="rId4"/>
    <p:sldId id="261" r:id="rId5"/>
    <p:sldId id="262" r:id="rId6"/>
    <p:sldId id="263" r:id="rId7"/>
    <p:sldId id="264" r:id="rId8"/>
    <p:sldId id="265" r:id="rId9"/>
    <p:sldId id="266" r:id="rId10"/>
    <p:sldId id="267" r:id="rId11"/>
    <p:sldId id="268"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0A6493-9AD3-491B-B915-91B95DBF016F}">
          <p14:sldIdLst>
            <p14:sldId id="257"/>
            <p14:sldId id="271"/>
            <p14:sldId id="259"/>
            <p14:sldId id="261"/>
            <p14:sldId id="262"/>
            <p14:sldId id="263"/>
            <p14:sldId id="264"/>
            <p14:sldId id="265"/>
          </p14:sldIdLst>
        </p14:section>
        <p14:section name="Untitled Section" id="{E628A310-E089-4369-B040-C8D9C0736396}">
          <p14:sldIdLst>
            <p14:sldId id="266"/>
            <p14:sldId id="267"/>
            <p14:sldId id="268"/>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5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FDB"/>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63" d="100"/>
          <a:sy n="63" d="100"/>
        </p:scale>
        <p:origin x="72" y="1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sz="2800" dirty="0"/>
              <a:t>PRODUCT SALES RECORD OF TECHIFYINDIA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5.3313976377952758E-2"/>
          <c:y val="0.11204033805485028"/>
          <c:w val="0.93731102362204721"/>
          <c:h val="0.77481159111641296"/>
        </c:manualLayout>
      </c:layout>
      <c:barChart>
        <c:barDir val="col"/>
        <c:grouping val="clustered"/>
        <c:varyColors val="0"/>
        <c:ser>
          <c:idx val="0"/>
          <c:order val="0"/>
          <c:tx>
            <c:strRef>
              <c:f>Sheet1!$B$1</c:f>
              <c:strCache>
                <c:ptCount val="1"/>
                <c:pt idx="0">
                  <c:v>2018</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2845-499A-96E1-1780B8D5666E}"/>
            </c:ext>
          </c:extLst>
        </c:ser>
        <c:ser>
          <c:idx val="1"/>
          <c:order val="1"/>
          <c:tx>
            <c:strRef>
              <c:f>Sheet1!$C$1</c:f>
              <c:strCache>
                <c:ptCount val="1"/>
                <c:pt idx="0">
                  <c:v>2019</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2845-499A-96E1-1780B8D5666E}"/>
            </c:ext>
          </c:extLst>
        </c:ser>
        <c:ser>
          <c:idx val="2"/>
          <c:order val="2"/>
          <c:tx>
            <c:strRef>
              <c:f>Sheet1!$D$1</c:f>
              <c:strCache>
                <c:ptCount val="1"/>
                <c:pt idx="0">
                  <c:v>2020</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2845-499A-96E1-1780B8D5666E}"/>
            </c:ext>
          </c:extLst>
        </c:ser>
        <c:ser>
          <c:idx val="3"/>
          <c:order val="3"/>
          <c:tx>
            <c:strRef>
              <c:f>Sheet1!$E$1</c:f>
              <c:strCache>
                <c:ptCount val="1"/>
                <c:pt idx="0">
                  <c:v>2021</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2845-499A-96E1-1780B8D5666E}"/>
            </c:ext>
          </c:extLst>
        </c:ser>
        <c:ser>
          <c:idx val="4"/>
          <c:order val="4"/>
          <c:tx>
            <c:strRef>
              <c:f>Sheet1!$F$1</c:f>
              <c:strCache>
                <c:ptCount val="1"/>
                <c:pt idx="0">
                  <c:v>2022</c:v>
                </c:pt>
              </c:strCache>
            </c:strRef>
          </c:tx>
          <c:spPr>
            <a:gradFill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2845-499A-96E1-1780B8D5666E}"/>
            </c:ext>
          </c:extLst>
        </c:ser>
        <c:dLbls>
          <c:showLegendKey val="0"/>
          <c:showVal val="0"/>
          <c:showCatName val="0"/>
          <c:showSerName val="0"/>
          <c:showPercent val="0"/>
          <c:showBubbleSize val="0"/>
        </c:dLbls>
        <c:gapWidth val="100"/>
        <c:overlap val="-24"/>
        <c:axId val="57930112"/>
        <c:axId val="57931648"/>
      </c:barChart>
      <c:catAx>
        <c:axId val="579301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7931648"/>
        <c:crosses val="autoZero"/>
        <c:auto val="1"/>
        <c:lblAlgn val="ctr"/>
        <c:lblOffset val="100"/>
        <c:noMultiLvlLbl val="0"/>
      </c:catAx>
      <c:valAx>
        <c:axId val="5793164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7930112"/>
        <c:crosses val="autoZero"/>
        <c:crossBetween val="between"/>
      </c:valAx>
      <c:spPr>
        <a:noFill/>
        <a:ln>
          <a:noFill/>
        </a:ln>
        <a:effectLst/>
      </c:spPr>
    </c:plotArea>
    <c:legend>
      <c:legendPos val="b"/>
      <c:layout>
        <c:manualLayout>
          <c:xMode val="edge"/>
          <c:yMode val="edge"/>
          <c:x val="0.31982800196850392"/>
          <c:y val="0.94571051093491298"/>
          <c:w val="0.34159399606299212"/>
          <c:h val="4.581475584591395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P L  A C E M  E  N T      R E C O R D</a:t>
            </a:r>
            <a:r>
              <a:rPr lang="en-US" sz="1800" b="0" i="0" baseline="0" dirty="0">
                <a:effectLst/>
              </a:rPr>
              <a:t> </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0FC7-43C7-A174-71977AFE8DEA}"/>
            </c:ext>
          </c:extLst>
        </c:ser>
        <c:ser>
          <c:idx val="1"/>
          <c:order val="1"/>
          <c:tx>
            <c:strRef>
              <c:f>Sheet1!$C$1</c:f>
              <c:strCache>
                <c:ptCount val="1"/>
                <c:pt idx="0">
                  <c:v>INTERNSHIP B.E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0FC7-43C7-A174-71977AFE8DEA}"/>
            </c:ext>
          </c:extLst>
        </c:ser>
        <c:ser>
          <c:idx val="2"/>
          <c:order val="2"/>
          <c:tx>
            <c:strRef>
              <c:f>Sheet1!$D$1</c:f>
              <c:strCache>
                <c:ptCount val="1"/>
                <c:pt idx="0">
                  <c:v>INTERNSHIP MCA/M.tech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0FC7-43C7-A174-71977AFE8DEA}"/>
            </c:ext>
          </c:extLst>
        </c:ser>
        <c:dLbls>
          <c:dLblPos val="outEnd"/>
          <c:showLegendKey val="0"/>
          <c:showVal val="1"/>
          <c:showCatName val="0"/>
          <c:showSerName val="0"/>
          <c:showPercent val="0"/>
          <c:showBubbleSize val="0"/>
        </c:dLbls>
        <c:gapWidth val="219"/>
        <c:overlap val="-27"/>
        <c:axId val="59912960"/>
        <c:axId val="59914496"/>
      </c:barChart>
      <c:catAx>
        <c:axId val="5991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4496"/>
        <c:crosses val="autoZero"/>
        <c:auto val="1"/>
        <c:lblAlgn val="ctr"/>
        <c:lblOffset val="100"/>
        <c:noMultiLvlLbl val="0"/>
      </c:catAx>
      <c:valAx>
        <c:axId val="599144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1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615E-46B5-8225-C64BAF33C496}"/>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615E-46B5-8225-C64BAF33C49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615E-46B5-8225-C64BAF33C496}"/>
            </c:ext>
          </c:extLst>
        </c:ser>
        <c:dLbls>
          <c:showLegendKey val="0"/>
          <c:showVal val="0"/>
          <c:showCatName val="0"/>
          <c:showSerName val="0"/>
          <c:showPercent val="0"/>
          <c:showBubbleSize val="0"/>
        </c:dLbls>
        <c:gapWidth val="219"/>
        <c:overlap val="-27"/>
        <c:axId val="59957248"/>
        <c:axId val="59958784"/>
      </c:barChart>
      <c:catAx>
        <c:axId val="5995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8784"/>
        <c:crosses val="autoZero"/>
        <c:auto val="1"/>
        <c:lblAlgn val="ctr"/>
        <c:lblOffset val="100"/>
        <c:noMultiLvlLbl val="0"/>
      </c:catAx>
      <c:valAx>
        <c:axId val="59958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95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6/23/2023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489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8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198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253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6/23/2023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391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98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6/23/2023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242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6/23/2023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189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6/23/2023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5912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6/23/2023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48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pPr/>
              <a:t>6/23/2023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592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pPr/>
              <a:t>6/23/2023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37413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05783" y="1163763"/>
            <a:ext cx="6253317" cy="2444711"/>
          </a:xfrm>
        </p:spPr>
        <p:txBody>
          <a:bodyPr>
            <a:normAutofit fontScale="90000"/>
          </a:bodyPr>
          <a:lstStyle/>
          <a:p>
            <a:r>
              <a:rPr lang="en-US" sz="5400" dirty="0">
                <a:latin typeface="Times New Roman" panose="02020603050405020304" pitchFamily="18" charset="0"/>
                <a:cs typeface="Times New Roman" panose="02020603050405020304" pitchFamily="18" charset="0"/>
              </a:rPr>
              <a:t>Semester End Examination (SEE) PRESENTATION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568353" y="5061568"/>
            <a:ext cx="2623647" cy="1021498"/>
          </a:xfrm>
        </p:spPr>
        <p:txBody>
          <a:bodyPr>
            <a:normAutofit lnSpcReduction="10000"/>
          </a:bodyPr>
          <a:lstStyle/>
          <a:p>
            <a:pPr algn="just"/>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AKASH TORAVI</a:t>
            </a:r>
          </a:p>
          <a:p>
            <a:pPr algn="just"/>
            <a:r>
              <a:rPr lang="en-US" b="1" dirty="0">
                <a:solidFill>
                  <a:schemeClr val="tx1">
                    <a:lumMod val="85000"/>
                    <a:lumOff val="15000"/>
                  </a:schemeClr>
                </a:solidFill>
                <a:latin typeface="Times New Roman" panose="02020603050405020304" pitchFamily="18" charset="0"/>
                <a:cs typeface="Times New Roman" panose="02020603050405020304" pitchFamily="18" charset="0"/>
              </a:rPr>
              <a:t>393CS20002</a:t>
            </a:r>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A0556E-A0FB-135F-C51A-A307FF1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03" y="281451"/>
            <a:ext cx="3801005" cy="323895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497114A-5A35-40DE-B480-61FAD36596C9}"/>
              </a:ext>
            </a:extLst>
          </p:cNvPr>
          <p:cNvGraphicFramePr/>
          <p:nvPr>
            <p:extLst>
              <p:ext uri="{D42A27DB-BD31-4B8C-83A1-F6EECF244321}">
                <p14:modId xmlns:p14="http://schemas.microsoft.com/office/powerpoint/2010/main" val="44037215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277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A5C0B5C-8B80-476D-8BC0-ECB7F4640061}"/>
              </a:ext>
            </a:extLst>
          </p:cNvPr>
          <p:cNvGraphicFramePr/>
          <p:nvPr>
            <p:extLst>
              <p:ext uri="{D42A27DB-BD31-4B8C-83A1-F6EECF244321}">
                <p14:modId xmlns:p14="http://schemas.microsoft.com/office/powerpoint/2010/main" val="33245498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306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F12B-BEB1-3C82-FB80-6C7DBBE6867B}"/>
              </a:ext>
            </a:extLst>
          </p:cNvPr>
          <p:cNvSpPr>
            <a:spLocks noGrp="1"/>
          </p:cNvSpPr>
          <p:nvPr>
            <p:ph type="title"/>
          </p:nvPr>
        </p:nvSpPr>
        <p:spPr>
          <a:xfrm>
            <a:off x="1485899" y="669471"/>
            <a:ext cx="9568955" cy="1184283"/>
          </a:xfrm>
        </p:spPr>
        <p:txBody>
          <a:bodyPr>
            <a:normAutofit/>
          </a:bodyPr>
          <a:lstStyle/>
          <a:p>
            <a:pPr algn="ctr"/>
            <a:r>
              <a:rPr lang="en-US" sz="4000" b="1" dirty="0">
                <a:latin typeface="Times New Roman" panose="02020603050405020304" pitchFamily="18" charset="0"/>
                <a:cs typeface="Times New Roman" panose="02020603050405020304" pitchFamily="18" charset="0"/>
              </a:rPr>
              <a:t>2. ON JOB TRAINING - 1</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C6785A-A002-07F8-BC3B-3669E59A8379}"/>
              </a:ext>
            </a:extLst>
          </p:cNvPr>
          <p:cNvSpPr>
            <a:spLocks noGrp="1"/>
          </p:cNvSpPr>
          <p:nvPr>
            <p:ph idx="1"/>
          </p:nvPr>
        </p:nvSpPr>
        <p:spPr>
          <a:xfrm>
            <a:off x="898072" y="2015732"/>
            <a:ext cx="10989128" cy="4172797"/>
          </a:xfrm>
        </p:spPr>
        <p:txBody>
          <a:bodyPr>
            <a:normAutofit fontScale="92500"/>
          </a:bodyPr>
          <a:lstStyle/>
          <a:p>
            <a:pPr marL="0" indent="0">
              <a:buNone/>
            </a:pPr>
            <a:r>
              <a:rPr lang="en-US" sz="3900" b="1" dirty="0"/>
              <a:t> </a:t>
            </a:r>
            <a:r>
              <a:rPr lang="en-US" sz="3900" b="1" dirty="0">
                <a:latin typeface="Times New Roman" panose="02020603050405020304" pitchFamily="18" charset="0"/>
                <a:cs typeface="Times New Roman" panose="02020603050405020304" pitchFamily="18" charset="0"/>
              </a:rPr>
              <a:t>PYTHON PROGRAMMING WITH OOP’s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is an high-level, interpreted programming language that emphasize code readability and simplicity.</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endParaRPr lang="en-US" dirty="0"/>
          </a:p>
          <a:p>
            <a:endParaRPr lang="en-IN" dirty="0"/>
          </a:p>
        </p:txBody>
      </p:sp>
    </p:spTree>
    <p:extLst>
      <p:ext uri="{BB962C8B-B14F-4D97-AF65-F5344CB8AC3E}">
        <p14:creationId xmlns:p14="http://schemas.microsoft.com/office/powerpoint/2010/main" val="273570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6882-0DEF-C6AB-2A10-835BABBFD847}"/>
              </a:ext>
            </a:extLst>
          </p:cNvPr>
          <p:cNvSpPr>
            <a:spLocks noGrp="1"/>
          </p:cNvSpPr>
          <p:nvPr>
            <p:ph type="title" idx="4294967295"/>
          </p:nvPr>
        </p:nvSpPr>
        <p:spPr>
          <a:xfrm>
            <a:off x="914400" y="428635"/>
            <a:ext cx="11277600" cy="714366"/>
          </a:xfrm>
        </p:spPr>
        <p:txBody>
          <a:bodyPr>
            <a:noAutofit/>
          </a:bodyPr>
          <a:lstStyle/>
          <a:p>
            <a:r>
              <a:rPr lang="en-US" sz="3600" b="1" dirty="0">
                <a:latin typeface="Times New Roman" panose="02020603050405020304" pitchFamily="18" charset="0"/>
                <a:cs typeface="Times New Roman" panose="02020603050405020304" pitchFamily="18" charset="0"/>
              </a:rPr>
              <a:t>OBJECT ORIENTED PROGRAMMING (OOP)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4EC1F4-A301-B30C-220B-BE97729502E1}"/>
              </a:ext>
            </a:extLst>
          </p:cNvPr>
          <p:cNvSpPr txBox="1"/>
          <p:nvPr/>
        </p:nvSpPr>
        <p:spPr>
          <a:xfrm>
            <a:off x="914400" y="1043249"/>
            <a:ext cx="10485120" cy="528636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a class representation a real-world entity. It defines the structure and behavior that objects of that class will possess. Object is an instance of class representing a specific entity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Encapsulation :  encapsulation is a function principle of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that combines data function into a single unit called a class.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Inheritance : inheritance is a mechanism that allows a class to inherit attribute and method from another class, called the base class or parent class.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Polymorphism: polymorphism is the ability of object of different classes to be treated as object of a common base class. </a:t>
            </a:r>
          </a:p>
        </p:txBody>
      </p:sp>
    </p:spTree>
    <p:extLst>
      <p:ext uri="{BB962C8B-B14F-4D97-AF65-F5344CB8AC3E}">
        <p14:creationId xmlns:p14="http://schemas.microsoft.com/office/powerpoint/2010/main" val="278084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97129-82B1-9B66-E2E0-35D634E7E915}"/>
              </a:ext>
            </a:extLst>
          </p:cNvPr>
          <p:cNvSpPr txBox="1"/>
          <p:nvPr/>
        </p:nvSpPr>
        <p:spPr>
          <a:xfrm>
            <a:off x="1219200" y="533400"/>
            <a:ext cx="109728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IMPLEMENTATION OF OOP IN PYTHON </a:t>
            </a:r>
          </a:p>
        </p:txBody>
      </p:sp>
      <p:sp>
        <p:nvSpPr>
          <p:cNvPr id="6" name="Rectangle 5">
            <a:extLst>
              <a:ext uri="{FF2B5EF4-FFF2-40B4-BE49-F238E27FC236}">
                <a16:creationId xmlns:a16="http://schemas.microsoft.com/office/drawing/2014/main" id="{83350700-4494-5C89-BFE2-A589C15B7F7E}"/>
              </a:ext>
            </a:extLst>
          </p:cNvPr>
          <p:cNvSpPr/>
          <p:nvPr/>
        </p:nvSpPr>
        <p:spPr>
          <a:xfrm>
            <a:off x="1219200" y="1382286"/>
            <a:ext cx="10073640" cy="409342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Classes: Define classes to encapsulate data and behavior.</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Objects: Create objects (instances) of classes to represent specific instances of the data.</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endParaRPr lang="en-US" sz="2000" b="0" i="0" dirty="0">
              <a:solidFill>
                <a:srgbClr val="374151"/>
              </a:solidFill>
              <a:effectLst/>
            </a:endParaRPr>
          </a:p>
        </p:txBody>
      </p:sp>
    </p:spTree>
    <p:extLst>
      <p:ext uri="{BB962C8B-B14F-4D97-AF65-F5344CB8AC3E}">
        <p14:creationId xmlns:p14="http://schemas.microsoft.com/office/powerpoint/2010/main" val="324835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5281AF-42D6-EA2E-33E2-7DC1BF4D8381}"/>
              </a:ext>
            </a:extLst>
          </p:cNvPr>
          <p:cNvSpPr/>
          <p:nvPr/>
        </p:nvSpPr>
        <p:spPr>
          <a:xfrm>
            <a:off x="1951964" y="719859"/>
            <a:ext cx="10148596" cy="830997"/>
          </a:xfrm>
          <a:prstGeom prst="rect">
            <a:avLst/>
          </a:prstGeom>
        </p:spPr>
        <p:txBody>
          <a:bodyPr wrap="square">
            <a:spAutoFit/>
          </a:bodyPr>
          <a:lstStyle/>
          <a:p>
            <a:r>
              <a:rPr lang="en-US" sz="3000" b="1" dirty="0">
                <a:latin typeface="Times New Roman" panose="02020603050405020304" pitchFamily="18" charset="0"/>
                <a:cs typeface="Times New Roman" panose="02020603050405020304" pitchFamily="18" charset="0"/>
              </a:rPr>
              <a:t>BENEFITS OF OOP IN PYTHON </a:t>
            </a:r>
          </a:p>
          <a:p>
            <a:pPr algn="ctr"/>
            <a:endParaRPr lang="en-US" dirty="0"/>
          </a:p>
        </p:txBody>
      </p:sp>
      <p:sp>
        <p:nvSpPr>
          <p:cNvPr id="3" name="Rectangle 2">
            <a:extLst>
              <a:ext uri="{FF2B5EF4-FFF2-40B4-BE49-F238E27FC236}">
                <a16:creationId xmlns:a16="http://schemas.microsoft.com/office/drawing/2014/main" id="{CEE47203-5C59-CD4A-D150-5F70BB299C93}"/>
              </a:ext>
            </a:extLst>
          </p:cNvPr>
          <p:cNvSpPr/>
          <p:nvPr/>
        </p:nvSpPr>
        <p:spPr>
          <a:xfrm>
            <a:off x="1801317" y="1376289"/>
            <a:ext cx="6096000" cy="3416320"/>
          </a:xfrm>
          <a:prstGeom prst="rect">
            <a:avLst/>
          </a:prstGeom>
        </p:spPr>
        <p:txBody>
          <a:bodyPr>
            <a:spAutoFit/>
          </a:bodyPr>
          <a:lstStyle/>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Code reusability</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Encapsulation and data hiding</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Abstraction and simplified complexity</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Inheritance and code reuse</a:t>
            </a:r>
          </a:p>
          <a:p>
            <a:pPr marL="800100" lvl="1"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Polymorphism and flexibility</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18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83268-8F12-71B2-E68F-9F7FC649C212}"/>
              </a:ext>
            </a:extLst>
          </p:cNvPr>
          <p:cNvSpPr/>
          <p:nvPr/>
        </p:nvSpPr>
        <p:spPr>
          <a:xfrm>
            <a:off x="786063" y="732428"/>
            <a:ext cx="10537257" cy="4653646"/>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IMPORTANT FUNCTION OF PYTHON </a:t>
            </a:r>
          </a:p>
          <a:p>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342900" indent="-342900">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342900" indent="-342900">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en-U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49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0D88A9-EF58-40EB-C619-574A66439D70}"/>
              </a:ext>
            </a:extLst>
          </p:cNvPr>
          <p:cNvSpPr/>
          <p:nvPr/>
        </p:nvSpPr>
        <p:spPr>
          <a:xfrm>
            <a:off x="1455352" y="1467693"/>
            <a:ext cx="6412095" cy="1031051"/>
          </a:xfrm>
          <a:prstGeom prst="rect">
            <a:avLst/>
          </a:prstGeom>
        </p:spPr>
        <p:txBody>
          <a:bodyPr wrap="square">
            <a:spAutoFit/>
          </a:bodyPr>
          <a:lstStyle/>
          <a:p>
            <a:endParaRPr lang="en-US" sz="2500" dirty="0"/>
          </a:p>
          <a:p>
            <a:r>
              <a:rPr lang="en-US" sz="3600" dirty="0">
                <a:latin typeface="Times New Roman" panose="02020603050405020304" pitchFamily="18" charset="0"/>
                <a:cs typeface="Times New Roman" panose="02020603050405020304" pitchFamily="18" charset="0"/>
              </a:rPr>
              <a:t>Library Management Application</a:t>
            </a:r>
          </a:p>
        </p:txBody>
      </p:sp>
      <p:sp>
        <p:nvSpPr>
          <p:cNvPr id="8" name="TextBox 7">
            <a:extLst>
              <a:ext uri="{FF2B5EF4-FFF2-40B4-BE49-F238E27FC236}">
                <a16:creationId xmlns:a16="http://schemas.microsoft.com/office/drawing/2014/main" id="{E8FF909F-B84E-4795-4C89-AB9671997E3F}"/>
              </a:ext>
            </a:extLst>
          </p:cNvPr>
          <p:cNvSpPr txBox="1"/>
          <p:nvPr/>
        </p:nvSpPr>
        <p:spPr>
          <a:xfrm>
            <a:off x="3867036" y="409482"/>
            <a:ext cx="3904239"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3.USE CASE -  1</a:t>
            </a:r>
            <a:endParaRPr lang="en-IN" sz="4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393ED4E-42C5-8A6D-53F1-9A9159FD1FAD}"/>
              </a:ext>
            </a:extLst>
          </p:cNvPr>
          <p:cNvSpPr/>
          <p:nvPr/>
        </p:nvSpPr>
        <p:spPr>
          <a:xfrm>
            <a:off x="1051560" y="2531094"/>
            <a:ext cx="9135177" cy="736355"/>
          </a:xfrm>
          <a:prstGeom prst="rect">
            <a:avLst/>
          </a:prstGeom>
        </p:spPr>
        <p:txBody>
          <a:bodyPr wrap="square">
            <a:spAutoFit/>
          </a:bodyPr>
          <a:lstStyle/>
          <a:p>
            <a:pPr marL="800100" indent="-342900">
              <a:lnSpc>
                <a:spcPct val="107000"/>
              </a:lnSpc>
              <a:spcAft>
                <a:spcPts val="800"/>
              </a:spcAft>
              <a:buFont typeface="Wingdings" panose="05000000000000000000" pitchFamily="2" charset="2"/>
              <a:buChar char="Ø"/>
              <a:tabLst>
                <a:tab pos="1057275" algn="l"/>
              </a:tabLst>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 library management system is a software tool that helps libraries  organize and manage their resources efficiently.</a:t>
            </a:r>
          </a:p>
        </p:txBody>
      </p:sp>
      <p:sp>
        <p:nvSpPr>
          <p:cNvPr id="10" name="Rectangle 9">
            <a:extLst>
              <a:ext uri="{FF2B5EF4-FFF2-40B4-BE49-F238E27FC236}">
                <a16:creationId xmlns:a16="http://schemas.microsoft.com/office/drawing/2014/main" id="{19C3FB25-FABC-3898-7009-5F6E66DDE736}"/>
              </a:ext>
            </a:extLst>
          </p:cNvPr>
          <p:cNvSpPr/>
          <p:nvPr/>
        </p:nvSpPr>
        <p:spPr>
          <a:xfrm>
            <a:off x="1451576" y="2810744"/>
            <a:ext cx="8735161" cy="1929503"/>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105727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tabLst>
                <a:tab pos="1057275" algn="l"/>
              </a:tabLst>
            </a:pPr>
            <a:r>
              <a:rPr lang="en-GB" sz="2000" b="1" kern="100" dirty="0">
                <a:latin typeface="Times New Roman" panose="02020603050405020304" pitchFamily="18" charset="0"/>
                <a:ea typeface="Calibri" panose="020F0502020204030204" pitchFamily="34" charset="0"/>
                <a:cs typeface="Times New Roman" panose="02020603050405020304" pitchFamily="18" charset="0"/>
              </a:rPr>
              <a:t>User Interface:</a:t>
            </a:r>
          </a:p>
          <a:p>
            <a:pPr lvl="0" algn="just">
              <a:lnSpc>
                <a:spcPct val="107000"/>
              </a:lnSpc>
              <a:spcAft>
                <a:spcPts val="800"/>
              </a:spcAft>
              <a:tabLst>
                <a:tab pos="1057275" algn="l"/>
              </a:tabLst>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	User Registration: The system allows users, such as students, faculty, 	and staff, to register and obtain a unique identifier, such as a library card 	or username, to access library services.</a:t>
            </a:r>
          </a:p>
        </p:txBody>
      </p:sp>
      <p:sp>
        <p:nvSpPr>
          <p:cNvPr id="11" name="Rectangle 10">
            <a:extLst>
              <a:ext uri="{FF2B5EF4-FFF2-40B4-BE49-F238E27FC236}">
                <a16:creationId xmlns:a16="http://schemas.microsoft.com/office/drawing/2014/main" id="{17E3C2F8-C02B-EE47-F69D-6281856647A7}"/>
              </a:ext>
            </a:extLst>
          </p:cNvPr>
          <p:cNvSpPr/>
          <p:nvPr/>
        </p:nvSpPr>
        <p:spPr>
          <a:xfrm>
            <a:off x="1451576" y="4099020"/>
            <a:ext cx="8735161" cy="2053639"/>
          </a:xfrm>
          <a:prstGeom prst="rect">
            <a:avLst/>
          </a:prstGeom>
        </p:spPr>
        <p:txBody>
          <a:bodyPr wrap="square">
            <a:spAutoFit/>
          </a:bodyPr>
          <a:lstStyle/>
          <a:p>
            <a:pPr marL="342900" indent="-342900" algn="just">
              <a:lnSpc>
                <a:spcPct val="107000"/>
              </a:lnSpc>
              <a:buFont typeface="Arial" panose="020B0604020202020204" pitchFamily="34" charset="0"/>
              <a:buChar char="•"/>
              <a:tabLst>
                <a:tab pos="105727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tabLst>
                <a:tab pos="105727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Ø"/>
              <a:tabLst>
                <a:tab pos="1057275" algn="l"/>
              </a:tabLst>
            </a:pPr>
            <a:r>
              <a:rPr lang="en-GB" sz="2000" b="1" kern="100" dirty="0">
                <a:latin typeface="Times New Roman" panose="02020603050405020304" pitchFamily="18" charset="0"/>
                <a:ea typeface="Calibri" panose="020F0502020204030204" pitchFamily="34" charset="0"/>
                <a:cs typeface="Times New Roman" panose="02020603050405020304" pitchFamily="18" charset="0"/>
              </a:rPr>
              <a:t>Circulation Management:</a:t>
            </a:r>
          </a:p>
          <a:p>
            <a:pPr algn="just">
              <a:lnSpc>
                <a:spcPct val="107000"/>
              </a:lnSpc>
              <a:tabLst>
                <a:tab pos="1057275" algn="l"/>
              </a:tabLst>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	  The circulation module manages the borrowing and returning of 	library items. It tracks the availability of items, handles due 	dates, 	and generates reminders or penalties for late returns.</a:t>
            </a:r>
          </a:p>
        </p:txBody>
      </p:sp>
      <p:sp>
        <p:nvSpPr>
          <p:cNvPr id="12" name="Title 11">
            <a:extLst>
              <a:ext uri="{FF2B5EF4-FFF2-40B4-BE49-F238E27FC236}">
                <a16:creationId xmlns:a16="http://schemas.microsoft.com/office/drawing/2014/main" id="{0B8EB65E-DCB4-4FB5-E549-C10F2AC34325}"/>
              </a:ext>
            </a:extLst>
          </p:cNvPr>
          <p:cNvSpPr>
            <a:spLocks noGrp="1"/>
          </p:cNvSpPr>
          <p:nvPr>
            <p:ph type="title"/>
          </p:nvPr>
        </p:nvSpPr>
        <p:spPr>
          <a:xfrm>
            <a:off x="10067731" y="274321"/>
            <a:ext cx="987123" cy="1579434"/>
          </a:xfrm>
        </p:spPr>
        <p:txBody>
          <a:bodyPr/>
          <a:lstStyle/>
          <a:p>
            <a:br>
              <a:rPr lang="en-US" dirty="0"/>
            </a:br>
            <a:endParaRPr lang="en-IN" dirty="0"/>
          </a:p>
        </p:txBody>
      </p:sp>
    </p:spTree>
    <p:extLst>
      <p:ext uri="{BB962C8B-B14F-4D97-AF65-F5344CB8AC3E}">
        <p14:creationId xmlns:p14="http://schemas.microsoft.com/office/powerpoint/2010/main" val="215934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B2A889-34CE-A3F6-43C0-7105EBC5CAD3}"/>
              </a:ext>
            </a:extLst>
          </p:cNvPr>
          <p:cNvSpPr/>
          <p:nvPr/>
        </p:nvSpPr>
        <p:spPr>
          <a:xfrm>
            <a:off x="884542" y="572899"/>
            <a:ext cx="5744858"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43D20FD4-850C-46A2-BC65-CB35CE06D93C}"/>
              </a:ext>
            </a:extLst>
          </p:cNvPr>
          <p:cNvSpPr/>
          <p:nvPr/>
        </p:nvSpPr>
        <p:spPr>
          <a:xfrm>
            <a:off x="425116" y="1359309"/>
            <a:ext cx="11341768" cy="3785652"/>
          </a:xfrm>
          <a:prstGeom prst="rect">
            <a:avLst/>
          </a:prstGeom>
        </p:spPr>
        <p:txBody>
          <a:bodyPr wrap="square">
            <a:spAutoFit/>
          </a:bodyPr>
          <a:lstStyle/>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Threshold the input image in the HSV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space using predefined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ranges for skin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to accurately detect traffic lights.</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color thresholding.</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931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5AFEDE-A028-B566-3486-CE4BE7F7A670}"/>
              </a:ext>
            </a:extLst>
          </p:cNvPr>
          <p:cNvSpPr/>
          <p:nvPr/>
        </p:nvSpPr>
        <p:spPr>
          <a:xfrm>
            <a:off x="1380731" y="587829"/>
            <a:ext cx="5467937" cy="646331"/>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AI IMPLEMENTATION</a:t>
            </a:r>
          </a:p>
        </p:txBody>
      </p:sp>
      <p:sp>
        <p:nvSpPr>
          <p:cNvPr id="3" name="Rectangle 2">
            <a:extLst>
              <a:ext uri="{FF2B5EF4-FFF2-40B4-BE49-F238E27FC236}">
                <a16:creationId xmlns:a16="http://schemas.microsoft.com/office/drawing/2014/main" id="{F331641D-417C-F2FE-9950-7E761763DF83}"/>
              </a:ext>
            </a:extLst>
          </p:cNvPr>
          <p:cNvSpPr/>
          <p:nvPr/>
        </p:nvSpPr>
        <p:spPr>
          <a:xfrm>
            <a:off x="1240971" y="1539551"/>
            <a:ext cx="9234525" cy="2554545"/>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NLP is used to enable natural language interaction with the system, allowing users to input account numbers through an input function.</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Decision-making is implemented using conditional statements to process and respond to user input.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Automation is achieved by automating banking operations like depositing, withdrawing, and checking account balances, reducing manual intervention.</a:t>
            </a:r>
          </a:p>
        </p:txBody>
      </p:sp>
    </p:spTree>
    <p:extLst>
      <p:ext uri="{BB962C8B-B14F-4D97-AF65-F5344CB8AC3E}">
        <p14:creationId xmlns:p14="http://schemas.microsoft.com/office/powerpoint/2010/main" val="154757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Times New Roman" pitchFamily="18" charset="0"/>
                <a:cs typeface="Times New Roman" pitchFamily="18" charset="0"/>
              </a:rPr>
              <a:t>C</a:t>
            </a:r>
            <a:r>
              <a:rPr lang="en-IN" sz="4000" b="1" dirty="0">
                <a:latin typeface="Times New Roman" pitchFamily="18" charset="0"/>
                <a:cs typeface="Times New Roman" pitchFamily="18" charset="0"/>
              </a:rPr>
              <a:t>ONTENTS</a:t>
            </a:r>
            <a:endParaRPr lang="en-US" sz="4000" dirty="0"/>
          </a:p>
        </p:txBody>
      </p:sp>
      <p:sp>
        <p:nvSpPr>
          <p:cNvPr id="3" name="Content Placeholder 2"/>
          <p:cNvSpPr>
            <a:spLocks noGrp="1"/>
          </p:cNvSpPr>
          <p:nvPr>
            <p:ph idx="1"/>
          </p:nvPr>
        </p:nvSpPr>
        <p:spPr>
          <a:xfrm>
            <a:off x="1451579" y="2015732"/>
            <a:ext cx="9603275" cy="4037749"/>
          </a:xfrm>
        </p:spPr>
        <p:txBody>
          <a:bodyPr>
            <a:normAutofit fontScale="92500" lnSpcReduction="10000"/>
          </a:bodyPr>
          <a:lstStyle/>
          <a:p>
            <a:pPr marL="36900" indent="0">
              <a:buNone/>
            </a:pPr>
            <a:r>
              <a:rPr lang="en-US" sz="3500" dirty="0">
                <a:latin typeface="Times New Roman" panose="02020603050405020304" pitchFamily="18" charset="0"/>
                <a:cs typeface="Times New Roman" panose="02020603050405020304" pitchFamily="18" charset="0"/>
              </a:rPr>
              <a:t>1. Company Description</a:t>
            </a:r>
          </a:p>
          <a:p>
            <a:pPr marL="36900" indent="0">
              <a:buNone/>
            </a:pPr>
            <a:r>
              <a:rPr lang="en-US" sz="3500" dirty="0">
                <a:latin typeface="Times New Roman" panose="02020603050405020304" pitchFamily="18" charset="0"/>
                <a:cs typeface="Times New Roman" panose="02020603050405020304" pitchFamily="18" charset="0"/>
              </a:rPr>
              <a:t>2. On Job Training – 1</a:t>
            </a:r>
          </a:p>
          <a:p>
            <a:pPr marL="36900" indent="0">
              <a:buNone/>
            </a:pPr>
            <a:r>
              <a:rPr lang="en-US" sz="3500" dirty="0">
                <a:latin typeface="Times New Roman" panose="02020603050405020304" pitchFamily="18" charset="0"/>
                <a:cs typeface="Times New Roman" panose="02020603050405020304" pitchFamily="18" charset="0"/>
              </a:rPr>
              <a:t>3. Use Case – 1</a:t>
            </a:r>
          </a:p>
          <a:p>
            <a:pPr marL="36900" indent="0">
              <a:buNone/>
            </a:pPr>
            <a:r>
              <a:rPr lang="en-US" sz="3500" dirty="0">
                <a:latin typeface="Times New Roman" panose="02020603050405020304" pitchFamily="18" charset="0"/>
                <a:cs typeface="Times New Roman" panose="02020603050405020304" pitchFamily="18" charset="0"/>
              </a:rPr>
              <a:t>4. On Job Training – 2</a:t>
            </a:r>
          </a:p>
          <a:p>
            <a:pPr marL="36900" indent="0">
              <a:buNone/>
            </a:pPr>
            <a:r>
              <a:rPr lang="en-US" sz="3500" dirty="0">
                <a:latin typeface="Times New Roman" panose="02020603050405020304" pitchFamily="18" charset="0"/>
                <a:cs typeface="Times New Roman" panose="02020603050405020304" pitchFamily="18" charset="0"/>
              </a:rPr>
              <a:t>5. Use Case – 2</a:t>
            </a:r>
          </a:p>
          <a:p>
            <a:pPr marL="36900" indent="0">
              <a:buNone/>
            </a:pPr>
            <a:r>
              <a:rPr lang="en-US" sz="3500" dirty="0">
                <a:latin typeface="Times New Roman" panose="02020603050405020304" pitchFamily="18" charset="0"/>
                <a:cs typeface="Times New Roman" panose="02020603050405020304" pitchFamily="18" charset="0"/>
              </a:rPr>
              <a:t>6. Conclusion </a:t>
            </a:r>
            <a:endParaRPr lang="en-IN" sz="35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21B6-6A25-7D41-B899-223E3A9C460F}"/>
              </a:ext>
            </a:extLst>
          </p:cNvPr>
          <p:cNvSpPr>
            <a:spLocks noGrp="1"/>
          </p:cNvSpPr>
          <p:nvPr>
            <p:ph type="title"/>
          </p:nvPr>
        </p:nvSpPr>
        <p:spPr>
          <a:xfrm>
            <a:off x="1436339" y="805649"/>
            <a:ext cx="9603275" cy="658521"/>
          </a:xfrm>
        </p:spPr>
        <p:txBody>
          <a:bodyPr>
            <a:normAutofit/>
          </a:bodyPr>
          <a:lstStyle/>
          <a:p>
            <a:pPr algn="ctr"/>
            <a:r>
              <a:rPr lang="en-US" sz="4000" dirty="0">
                <a:latin typeface="Times New Roman" panose="02020603050405020304" pitchFamily="18" charset="0"/>
                <a:cs typeface="Times New Roman" panose="02020603050405020304" pitchFamily="18" charset="0"/>
              </a:rPr>
              <a:t>4. ON JOB TRAINING - 11</a:t>
            </a:r>
            <a:endParaRPr lang="en-IN" sz="4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376F6B9-99DF-92BC-7BF4-412A5258B6BB}"/>
              </a:ext>
            </a:extLst>
          </p:cNvPr>
          <p:cNvSpPr/>
          <p:nvPr/>
        </p:nvSpPr>
        <p:spPr>
          <a:xfrm>
            <a:off x="1310641" y="1859280"/>
            <a:ext cx="10332720" cy="3823739"/>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ARTIFICIAL INTELLIGENCE</a:t>
            </a:r>
            <a:endParaRPr lang="en-GB"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generative or creative tools, automated decision making, and competing at the highest level in strategic game system.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p>
        </p:txBody>
      </p:sp>
    </p:spTree>
    <p:extLst>
      <p:ext uri="{BB962C8B-B14F-4D97-AF65-F5344CB8AC3E}">
        <p14:creationId xmlns:p14="http://schemas.microsoft.com/office/powerpoint/2010/main" val="412115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0F5622-3C5E-E724-BCCB-C19FD7084696}"/>
              </a:ext>
            </a:extLst>
          </p:cNvPr>
          <p:cNvSpPr/>
          <p:nvPr/>
        </p:nvSpPr>
        <p:spPr>
          <a:xfrm>
            <a:off x="1254933" y="394352"/>
            <a:ext cx="3014671"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TYPES OF AI</a:t>
            </a:r>
          </a:p>
        </p:txBody>
      </p:sp>
      <p:sp>
        <p:nvSpPr>
          <p:cNvPr id="4" name="Rectangle 3">
            <a:extLst>
              <a:ext uri="{FF2B5EF4-FFF2-40B4-BE49-F238E27FC236}">
                <a16:creationId xmlns:a16="http://schemas.microsoft.com/office/drawing/2014/main" id="{5EA06E4E-285F-76CC-8AE1-0B096D6F826D}"/>
              </a:ext>
            </a:extLst>
          </p:cNvPr>
          <p:cNvSpPr/>
          <p:nvPr/>
        </p:nvSpPr>
        <p:spPr>
          <a:xfrm>
            <a:off x="881149" y="1040683"/>
            <a:ext cx="10055918" cy="4191981"/>
          </a:xfrm>
          <a:prstGeom prst="rect">
            <a:avLst/>
          </a:prstGeom>
        </p:spPr>
        <p:txBody>
          <a:bodyPr wrap="square">
            <a:spAutoFit/>
          </a:bodyPr>
          <a:lstStyle/>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narrow intelligence: AI designed to complete very specific actions unable to independently learn.</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general intelligence: AI designed to learn, think and perform at similar levels to humans.</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superintelligence: AI able to surpass the knowledge and capabilities of human.</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Reactive machines: AI capable of responding to externals stimuli in real time, unable to build memory or store information for future.</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Theory of mind: AI that can sense and respond to human emotions, plus perform the tasks of limited memory machines. </a:t>
            </a:r>
          </a:p>
        </p:txBody>
      </p:sp>
    </p:spTree>
    <p:extLst>
      <p:ext uri="{BB962C8B-B14F-4D97-AF65-F5344CB8AC3E}">
        <p14:creationId xmlns:p14="http://schemas.microsoft.com/office/powerpoint/2010/main" val="81331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242BC-77D2-0AB4-FEC0-5DA4D41DCD57}"/>
              </a:ext>
            </a:extLst>
          </p:cNvPr>
          <p:cNvSpPr/>
          <p:nvPr/>
        </p:nvSpPr>
        <p:spPr>
          <a:xfrm>
            <a:off x="1130425" y="407408"/>
            <a:ext cx="5070619"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MACHINE LEARNING</a:t>
            </a:r>
          </a:p>
        </p:txBody>
      </p:sp>
      <p:sp>
        <p:nvSpPr>
          <p:cNvPr id="3" name="Rectangle 2">
            <a:extLst>
              <a:ext uri="{FF2B5EF4-FFF2-40B4-BE49-F238E27FC236}">
                <a16:creationId xmlns:a16="http://schemas.microsoft.com/office/drawing/2014/main" id="{D21E55F7-20F8-D3DC-66CA-3DEA24396061}"/>
              </a:ext>
            </a:extLst>
          </p:cNvPr>
          <p:cNvSpPr/>
          <p:nvPr/>
        </p:nvSpPr>
        <p:spPr>
          <a:xfrm>
            <a:off x="1130425" y="1219993"/>
            <a:ext cx="9288379" cy="3731406"/>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31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1FE33-BD1B-3A43-196B-39F9359EFAFE}"/>
              </a:ext>
            </a:extLst>
          </p:cNvPr>
          <p:cNvSpPr/>
          <p:nvPr/>
        </p:nvSpPr>
        <p:spPr>
          <a:xfrm>
            <a:off x="1410175" y="440524"/>
            <a:ext cx="7545655"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MACHINE LEARNING METHODS</a:t>
            </a:r>
          </a:p>
        </p:txBody>
      </p:sp>
      <p:sp>
        <p:nvSpPr>
          <p:cNvPr id="3" name="Rectangle 2">
            <a:extLst>
              <a:ext uri="{FF2B5EF4-FFF2-40B4-BE49-F238E27FC236}">
                <a16:creationId xmlns:a16="http://schemas.microsoft.com/office/drawing/2014/main" id="{726BD678-1969-B6F3-AC49-4ED4C3586FED}"/>
              </a:ext>
            </a:extLst>
          </p:cNvPr>
          <p:cNvSpPr/>
          <p:nvPr/>
        </p:nvSpPr>
        <p:spPr>
          <a:xfrm>
            <a:off x="1410175" y="1086855"/>
            <a:ext cx="9532145" cy="4192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labeled datasets to train algorithms to classify data or predict outcomes accurately.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analyze and cluster unlabeled datasets.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09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55E3D4-676E-D676-E8D2-81068060AD87}"/>
              </a:ext>
            </a:extLst>
          </p:cNvPr>
          <p:cNvSpPr/>
          <p:nvPr/>
        </p:nvSpPr>
        <p:spPr>
          <a:xfrm>
            <a:off x="1427747" y="407588"/>
            <a:ext cx="9336505" cy="4561313"/>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OpenCV</a:t>
            </a:r>
            <a:r>
              <a:rPr lang="en-GB" sz="2400" dirty="0"/>
              <a:t> </a:t>
            </a:r>
          </a:p>
          <a:p>
            <a:endParaRPr lang="en-GB" dirty="0"/>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r>
              <a:rPr lang="en-GB" sz="2000"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is an open-source software library for computer vision and machine learning.</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endParaRPr lang="en-U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36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23719E-63CB-4B40-F0C1-7311047F5B47}"/>
              </a:ext>
            </a:extLst>
          </p:cNvPr>
          <p:cNvSpPr/>
          <p:nvPr/>
        </p:nvSpPr>
        <p:spPr>
          <a:xfrm>
            <a:off x="1507958" y="603158"/>
            <a:ext cx="9176084" cy="3730317"/>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HAAR CASCADE DATASET</a:t>
            </a:r>
          </a:p>
          <a:p>
            <a:endParaRPr lang="en-GB" sz="2400" dirty="0"/>
          </a:p>
          <a:p>
            <a:pPr marL="342900" indent="-342900" algn="just">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is an algorithm that can detect objects in images, irrespective of their scale in image and location.</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algorithm is not so complex and can run in real-time. We can train a </a:t>
            </a:r>
            <a:r>
              <a:rPr lang="en-US" sz="2000" dirty="0" err="1">
                <a:latin typeface="Times New Roman" panose="02020603050405020304" pitchFamily="18" charset="0"/>
                <a:cs typeface="Times New Roman" panose="02020603050405020304" pitchFamily="18" charset="0"/>
              </a:rPr>
              <a:t>haarcascade</a:t>
            </a:r>
            <a:r>
              <a:rPr lang="en-US" sz="2000" dirty="0">
                <a:latin typeface="Times New Roman" panose="02020603050405020304" pitchFamily="18" charset="0"/>
                <a:cs typeface="Times New Roman" panose="02020603050405020304" pitchFamily="18" charset="0"/>
              </a:rPr>
              <a:t> detector to detect various objects like cars, bikes, buildings, fruits, </a:t>
            </a:r>
            <a:r>
              <a:rPr lang="en-US" sz="2000" dirty="0" err="1">
                <a:latin typeface="Times New Roman" panose="02020603050405020304" pitchFamily="18" charset="0"/>
                <a:cs typeface="Times New Roman" panose="02020603050405020304" pitchFamily="18" charset="0"/>
              </a:rPr>
              <a:t>etc</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concept behind the </a:t>
            </a:r>
            <a:r>
              <a:rPr lang="en-US" sz="2000" dirty="0" err="1">
                <a:latin typeface="Times New Roman" panose="02020603050405020304" pitchFamily="18" charset="0"/>
                <a:cs typeface="Times New Roman" panose="02020603050405020304" pitchFamily="18" charset="0"/>
              </a:rPr>
              <a:t>Haarcascade</a:t>
            </a:r>
            <a:r>
              <a:rPr lang="en-US" sz="2000" dirty="0">
                <a:latin typeface="Times New Roman" panose="02020603050405020304" pitchFamily="18" charset="0"/>
                <a:cs typeface="Times New Roman" panose="02020603050405020304" pitchFamily="18" charset="0"/>
              </a:rPr>
              <a:t> algorithm is to train a classifier to identify specific patterns or features in an image that correspond to the object of interest.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6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F4DF-1CDD-85DE-6F5F-5CC69480B572}"/>
              </a:ext>
            </a:extLst>
          </p:cNvPr>
          <p:cNvSpPr>
            <a:spLocks noGrp="1"/>
          </p:cNvSpPr>
          <p:nvPr>
            <p:ph type="title"/>
          </p:nvPr>
        </p:nvSpPr>
        <p:spPr/>
        <p:txBody>
          <a:bodyPr>
            <a:normAutofit/>
          </a:bodyPr>
          <a:lstStyle/>
          <a:p>
            <a:pPr algn="ctr"/>
            <a:r>
              <a:rPr lang="en-US" sz="4000" dirty="0"/>
              <a:t>5.USE CASE-11</a:t>
            </a:r>
            <a:endParaRPr lang="en-IN" sz="4000" dirty="0"/>
          </a:p>
        </p:txBody>
      </p:sp>
      <p:sp>
        <p:nvSpPr>
          <p:cNvPr id="3" name="Rectangle 2">
            <a:extLst>
              <a:ext uri="{FF2B5EF4-FFF2-40B4-BE49-F238E27FC236}">
                <a16:creationId xmlns:a16="http://schemas.microsoft.com/office/drawing/2014/main" id="{4EA991CE-E348-5B30-F5BD-E055779FBB6C}"/>
              </a:ext>
            </a:extLst>
          </p:cNvPr>
          <p:cNvSpPr/>
          <p:nvPr/>
        </p:nvSpPr>
        <p:spPr>
          <a:xfrm>
            <a:off x="1177019" y="2042160"/>
            <a:ext cx="9603275" cy="4001095"/>
          </a:xfrm>
          <a:prstGeom prst="rect">
            <a:avLst/>
          </a:prstGeom>
        </p:spPr>
        <p:txBody>
          <a:bodyPr wrap="square">
            <a:spAutoFit/>
          </a:bodyPr>
          <a:lstStyle/>
          <a:p>
            <a:r>
              <a:rPr lang="en-GB" sz="3600" b="1" dirty="0">
                <a:latin typeface="Times New Roman" panose="02020603050405020304" pitchFamily="18" charset="0"/>
                <a:cs typeface="Times New Roman" panose="02020603050405020304" pitchFamily="18" charset="0"/>
              </a:rPr>
              <a:t>SMART CITY MISSION</a:t>
            </a:r>
            <a:endParaRPr lang="en-GB"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US" sz="2000" dirty="0" err="1">
                <a:latin typeface="Times New Roman" panose="02020603050405020304" pitchFamily="18" charset="0"/>
                <a:cs typeface="Times New Roman" panose="02020603050405020304" pitchFamily="18" charset="0"/>
              </a:rPr>
              <a:t>ruboff</a:t>
            </a:r>
            <a:r>
              <a:rPr lang="en-US" sz="2000" dirty="0">
                <a:latin typeface="Times New Roman" panose="02020603050405020304" pitchFamily="18" charset="0"/>
                <a:cs typeface="Times New Roman" panose="02020603050405020304" pitchFamily="18" charset="0"/>
              </a:rPr>
              <a:t> effect on other parts of the city, and nearby </a:t>
            </a:r>
            <a:r>
              <a:rPr lang="en-US" sz="2000" dirty="0" err="1">
                <a:latin typeface="Times New Roman" panose="02020603050405020304" pitchFamily="18" charset="0"/>
                <a:cs typeface="Times New Roman" panose="02020603050405020304" pitchFamily="18" charset="0"/>
              </a:rPr>
              <a:t>citoes</a:t>
            </a:r>
            <a:r>
              <a:rPr lang="en-US" sz="2000" dirty="0">
                <a:latin typeface="Times New Roman" panose="02020603050405020304" pitchFamily="18" charset="0"/>
                <a:cs typeface="Times New Roman" panose="02020603050405020304" pitchFamily="18" charset="0"/>
              </a:rPr>
              <a:t> and towns.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a:p>
            <a:endParaRPr lang="en-GB" dirty="0"/>
          </a:p>
        </p:txBody>
      </p:sp>
    </p:spTree>
    <p:extLst>
      <p:ext uri="{BB962C8B-B14F-4D97-AF65-F5344CB8AC3E}">
        <p14:creationId xmlns:p14="http://schemas.microsoft.com/office/powerpoint/2010/main" val="36175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ACA94B-2BC4-3F5D-E731-82C82FE0045D}"/>
              </a:ext>
            </a:extLst>
          </p:cNvPr>
          <p:cNvSpPr/>
          <p:nvPr/>
        </p:nvSpPr>
        <p:spPr>
          <a:xfrm>
            <a:off x="1187116" y="698124"/>
            <a:ext cx="10288604" cy="5299977"/>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FEATURES OF SMART CITY MISSION OF INDIA</a:t>
            </a:r>
            <a:endParaRPr lang="en-US" sz="2500" b="1" dirty="0"/>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mission promotes the use of mixed land according to its per-area usage plan. Therefore, this allows the state to have vast land for multi-purposes and make the bye-laws accordingly.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Providing housing choices to everyone is another major goal of the Smart City projects.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mission is set to give the people relief from congestion. Smart City India will also ensure the security of the people, promote communication, and reduce smog at the same time.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Developing recreational spots like gardens, parks, open gyms, playgrounds, and more are other major goals of the mission.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Government-related services are gradually going digital to promote transparency and accountability in the system and the people.</a:t>
            </a:r>
          </a:p>
        </p:txBody>
      </p:sp>
    </p:spTree>
    <p:extLst>
      <p:ext uri="{BB962C8B-B14F-4D97-AF65-F5344CB8AC3E}">
        <p14:creationId xmlns:p14="http://schemas.microsoft.com/office/powerpoint/2010/main" val="1225815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D8E97D-43B1-3BCF-B586-51C89C3929BB}"/>
              </a:ext>
            </a:extLst>
          </p:cNvPr>
          <p:cNvSpPr/>
          <p:nvPr/>
        </p:nvSpPr>
        <p:spPr>
          <a:xfrm>
            <a:off x="1283628" y="523571"/>
            <a:ext cx="5463803" cy="646331"/>
          </a:xfrm>
          <a:prstGeom prst="rect">
            <a:avLst/>
          </a:prstGeom>
        </p:spPr>
        <p:txBody>
          <a:bodyPr wrap="none">
            <a:spAutoFit/>
          </a:bodyPr>
          <a:lstStyle/>
          <a:p>
            <a:r>
              <a:rPr lang="en-GB" sz="3600" b="1" dirty="0">
                <a:latin typeface="Times New Roman" panose="02020603050405020304" pitchFamily="18" charset="0"/>
                <a:cs typeface="Times New Roman" panose="02020603050405020304" pitchFamily="18" charset="0"/>
              </a:rPr>
              <a:t>PROBLEM STATEMENT</a:t>
            </a:r>
          </a:p>
        </p:txBody>
      </p:sp>
      <p:sp>
        <p:nvSpPr>
          <p:cNvPr id="4" name="Rectangle 3">
            <a:extLst>
              <a:ext uri="{FF2B5EF4-FFF2-40B4-BE49-F238E27FC236}">
                <a16:creationId xmlns:a16="http://schemas.microsoft.com/office/drawing/2014/main" id="{3F45B0A0-CC4C-D1A4-E36A-7CF0B746E57A}"/>
              </a:ext>
            </a:extLst>
          </p:cNvPr>
          <p:cNvSpPr/>
          <p:nvPr/>
        </p:nvSpPr>
        <p:spPr>
          <a:xfrm>
            <a:off x="1283628" y="1169902"/>
            <a:ext cx="9079572" cy="4093428"/>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Threshold the input image in the HSV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space using predefined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ranges for skin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to accurately detect Face.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color thresholding.</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p:txBody>
      </p:sp>
    </p:spTree>
    <p:extLst>
      <p:ext uri="{BB962C8B-B14F-4D97-AF65-F5344CB8AC3E}">
        <p14:creationId xmlns:p14="http://schemas.microsoft.com/office/powerpoint/2010/main" val="380795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A1AD33-F51E-CE9F-7A15-E214617EDD22}"/>
              </a:ext>
            </a:extLst>
          </p:cNvPr>
          <p:cNvSpPr/>
          <p:nvPr/>
        </p:nvSpPr>
        <p:spPr>
          <a:xfrm>
            <a:off x="497305" y="456247"/>
            <a:ext cx="11197389" cy="5207644"/>
          </a:xfrm>
          <a:prstGeom prst="rect">
            <a:avLst/>
          </a:prstGeom>
        </p:spPr>
        <p:txBody>
          <a:bodyPr wrap="square">
            <a:spAutoFit/>
          </a:bodyPr>
          <a:lstStyle/>
          <a:p>
            <a:r>
              <a:rPr lang="en-US" sz="3600" dirty="0"/>
              <a:t>CONCLUSION</a:t>
            </a:r>
            <a:endParaRPr lang="en-US" sz="2500" dirty="0"/>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company we trained about Python, OOP’s, Python implementation with OOP, Benefits of OOP in python, important function in python like lambda, map, reduce, filter in internship .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were assigned with Library Management System using python programming language, where we used python oops, python function like map, reduce, lambda. Created an programming which accepts the input as Book Title and search Book’s in library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During the internship we learnt about Artificial Intelligence, types of AI, Machine learning, </a:t>
            </a:r>
            <a:r>
              <a:rPr lang="en-US" sz="2000" dirty="0" err="1">
                <a:latin typeface="Times New Roman" panose="02020603050405020304" pitchFamily="18" charset="0"/>
                <a:cs typeface="Times New Roman" panose="02020603050405020304" pitchFamily="18" charset="0"/>
              </a:rPr>
              <a:t>OpenCv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dataset. We learnt about OpenCV through which the system can detect through its camera like human, human face, moving object, etc.</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Assigned with task which shows Face  detection using OpenCV. Here we created a program that detect the Face.</a:t>
            </a:r>
            <a:endParaRPr lang="en-U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8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4AB3-C3EC-4122-8A2E-CB877A539E24}"/>
              </a:ext>
            </a:extLst>
          </p:cNvPr>
          <p:cNvSpPr>
            <a:spLocks noGrp="1"/>
          </p:cNvSpPr>
          <p:nvPr>
            <p:ph type="title"/>
          </p:nvPr>
        </p:nvSpPr>
        <p:spPr>
          <a:xfrm>
            <a:off x="1451579" y="663203"/>
            <a:ext cx="9603275" cy="1049235"/>
          </a:xfrm>
        </p:spPr>
        <p:txBody>
          <a:bodyPr>
            <a:normAutofit/>
          </a:bodyPr>
          <a:lstStyle/>
          <a:p>
            <a:pPr algn="ctr"/>
            <a:r>
              <a:rPr lang="en-US" sz="4000" b="1" dirty="0">
                <a:latin typeface="Times New Roman" panose="02020603050405020304" pitchFamily="18" charset="0"/>
                <a:cs typeface="Times New Roman" panose="02020603050405020304" pitchFamily="18" charset="0"/>
              </a:rPr>
              <a:t>1.Company description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8ECB2E-528F-4C4B-96FC-5EA7A4F4ECB5}"/>
              </a:ext>
            </a:extLst>
          </p:cNvPr>
          <p:cNvSpPr>
            <a:spLocks noGrp="1"/>
          </p:cNvSpPr>
          <p:nvPr>
            <p:ph idx="1"/>
          </p:nvPr>
        </p:nvSpPr>
        <p:spPr>
          <a:xfrm>
            <a:off x="1451579" y="1961819"/>
            <a:ext cx="9603275" cy="4738238"/>
          </a:xfrm>
        </p:spPr>
        <p:txBody>
          <a:bodyPr>
            <a:normAutofit fontScale="25000" lnSpcReduction="20000"/>
          </a:bodyPr>
          <a:lstStyle/>
          <a:p>
            <a:pPr marL="0" indent="0">
              <a:buNone/>
            </a:pPr>
            <a:r>
              <a:rPr lang="en-US" sz="14400" b="1" dirty="0">
                <a:latin typeface="Times New Roman" panose="02020603050405020304" pitchFamily="18" charset="0"/>
                <a:cs typeface="Times New Roman" panose="02020603050405020304" pitchFamily="18" charset="0"/>
              </a:rPr>
              <a:t>OVERVIEW OF THE ORGANIZATION </a:t>
            </a:r>
            <a:endParaRPr lang="en-GB" sz="14400" b="1"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GB" sz="8000" dirty="0" err="1">
                <a:latin typeface="Times New Roman" panose="02020603050405020304" pitchFamily="18" charset="0"/>
                <a:cs typeface="Times New Roman" panose="02020603050405020304" pitchFamily="18" charset="0"/>
              </a:rPr>
              <a:t>TechifyIndia</a:t>
            </a:r>
            <a:r>
              <a:rPr lang="en-GB" sz="8000" dirty="0">
                <a:latin typeface="Times New Roman" panose="02020603050405020304" pitchFamily="18" charset="0"/>
                <a:cs typeface="Times New Roman" panose="02020603050405020304" pitchFamily="18" charset="0"/>
              </a:rPr>
              <a:t> is a start-up for providing IT solutions, building innovative IoT products providing systems integration solutions and technology provider, established to provide leading edge intelligent technical solutions and consulting services to businesses</a:t>
            </a:r>
          </a:p>
          <a:p>
            <a:pPr algn="just">
              <a:lnSpc>
                <a:spcPct val="170000"/>
              </a:lnSpc>
              <a:buFont typeface="Wingdings" panose="05000000000000000000" pitchFamily="2" charset="2"/>
              <a:buChar char="Ø"/>
            </a:pPr>
            <a:r>
              <a:rPr lang="en-GB" sz="8000" dirty="0">
                <a:latin typeface="Times New Roman" panose="02020603050405020304" pitchFamily="18" charset="0"/>
                <a:cs typeface="Times New Roman" panose="02020603050405020304" pitchFamily="18" charset="0"/>
              </a:rPr>
              <a:t>Since 2017, the company have been providing consulting service like:(website development, design services, IoT, application development and technical      support) to clients in various industries</a:t>
            </a:r>
          </a:p>
          <a:p>
            <a:endParaRPr lang="en-IN" dirty="0"/>
          </a:p>
        </p:txBody>
      </p:sp>
    </p:spTree>
    <p:extLst>
      <p:ext uri="{BB962C8B-B14F-4D97-AF65-F5344CB8AC3E}">
        <p14:creationId xmlns:p14="http://schemas.microsoft.com/office/powerpoint/2010/main" val="3273608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chemeClr val="tx2"/>
                </a:solidFill>
              </a:rPr>
              <a:t>				Thank You</a:t>
            </a: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1DE2-B62A-4996-B531-A8C4CE5947E2}"/>
              </a:ext>
            </a:extLst>
          </p:cNvPr>
          <p:cNvSpPr>
            <a:spLocks noGrp="1"/>
          </p:cNvSpPr>
          <p:nvPr>
            <p:ph type="title" idx="4294967295"/>
          </p:nvPr>
        </p:nvSpPr>
        <p:spPr>
          <a:xfrm>
            <a:off x="1026367" y="746111"/>
            <a:ext cx="11165633" cy="902898"/>
          </a:xfrm>
        </p:spPr>
        <p:txBody>
          <a:bodyPr>
            <a:noAutofit/>
          </a:bodyPr>
          <a:lstStyle/>
          <a:p>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Vision and mission of the organization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4BC33B-7C4C-49A0-B889-EE5BB2D4ACD7}"/>
              </a:ext>
            </a:extLst>
          </p:cNvPr>
          <p:cNvSpPr>
            <a:spLocks noGrp="1"/>
          </p:cNvSpPr>
          <p:nvPr>
            <p:ph idx="4294967295"/>
          </p:nvPr>
        </p:nvSpPr>
        <p:spPr>
          <a:xfrm>
            <a:off x="1026367" y="1457816"/>
            <a:ext cx="9927772" cy="3449638"/>
          </a:xfrm>
        </p:spPr>
        <p:txBody>
          <a:bodyPr>
            <a:normAutofit/>
          </a:bodyPr>
          <a:lstStyle/>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To produce excellent services in the field of IT Services </a:t>
            </a:r>
          </a:p>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company's vision and mission is creating a positive impact on the industry and society</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TECHIFYINDIA is one stop partner where you can outsource all your support services                                                         with complete peace of mind about quality and reliability.</a:t>
            </a:r>
          </a:p>
          <a:p>
            <a:pPr marL="0" indent="0">
              <a:buNone/>
            </a:pPr>
            <a:r>
              <a:rPr lang="en-IN" dirty="0"/>
              <a:t> </a:t>
            </a:r>
          </a:p>
        </p:txBody>
      </p:sp>
    </p:spTree>
    <p:extLst>
      <p:ext uri="{BB962C8B-B14F-4D97-AF65-F5344CB8AC3E}">
        <p14:creationId xmlns:p14="http://schemas.microsoft.com/office/powerpoint/2010/main" val="367884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744F-1329-4886-971E-082EEDE891E7}"/>
              </a:ext>
            </a:extLst>
          </p:cNvPr>
          <p:cNvSpPr>
            <a:spLocks noGrp="1"/>
          </p:cNvSpPr>
          <p:nvPr>
            <p:ph type="title" idx="4294967295"/>
          </p:nvPr>
        </p:nvSpPr>
        <p:spPr>
          <a:xfrm>
            <a:off x="1140823" y="504825"/>
            <a:ext cx="11081658" cy="841837"/>
          </a:xfrm>
        </p:spPr>
        <p:txBody>
          <a:bodyPr>
            <a:normAutofit/>
          </a:bodyPr>
          <a:lstStyle/>
          <a:p>
            <a:r>
              <a:rPr kumimoji="0" lang="en-IN"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Organization structure: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7A50A-93EE-4908-A9D7-DEBF16520FAC}"/>
              </a:ext>
            </a:extLst>
          </p:cNvPr>
          <p:cNvSpPr>
            <a:spLocks noGrp="1"/>
          </p:cNvSpPr>
          <p:nvPr>
            <p:ph idx="4294967295"/>
          </p:nvPr>
        </p:nvSpPr>
        <p:spPr>
          <a:xfrm>
            <a:off x="1140823" y="1346662"/>
            <a:ext cx="9563878" cy="3449638"/>
          </a:xfrm>
        </p:spPr>
        <p:txBody>
          <a:bodyPr>
            <a:normAutofit/>
          </a:bodyPr>
          <a:lstStyle/>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executive team consists of 12 members, with the CEO being the highest-ranking member of the organization.</a:t>
            </a:r>
          </a:p>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organization's structure ensures that each department operates efficiently and effectively while working towards the company's goals.</a:t>
            </a:r>
          </a:p>
          <a:p>
            <a:pPr marL="342900" indent="-342900" algn="just"/>
            <a:endParaRPr lang="en-GB" dirty="0"/>
          </a:p>
          <a:p>
            <a:endParaRPr lang="en-IN" dirty="0"/>
          </a:p>
        </p:txBody>
      </p:sp>
    </p:spTree>
    <p:extLst>
      <p:ext uri="{BB962C8B-B14F-4D97-AF65-F5344CB8AC3E}">
        <p14:creationId xmlns:p14="http://schemas.microsoft.com/office/powerpoint/2010/main" val="64734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EC22-8DD9-451D-BBB1-5E8BF0D534C9}"/>
              </a:ext>
            </a:extLst>
          </p:cNvPr>
          <p:cNvSpPr>
            <a:spLocks noGrp="1"/>
          </p:cNvSpPr>
          <p:nvPr>
            <p:ph type="title" idx="4294967295"/>
          </p:nvPr>
        </p:nvSpPr>
        <p:spPr>
          <a:xfrm>
            <a:off x="1073019" y="484188"/>
            <a:ext cx="11118981" cy="1261485"/>
          </a:xfrm>
        </p:spPr>
        <p:txBody>
          <a:bodyPr>
            <a:normAutofit/>
          </a:bodyPr>
          <a:lstStyle/>
          <a:p>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Roles and Responsibilities of</a:t>
            </a:r>
            <a:r>
              <a:rPr lang="en-GB" sz="3600" b="1" cap="none" spc="-50" dirty="0">
                <a:latin typeface="Times New Roman" panose="02020603050405020304" pitchFamily="18" charset="0"/>
                <a:cs typeface="Times New Roman" panose="02020603050405020304" pitchFamily="18" charset="0"/>
              </a:rPr>
              <a:t> </a:t>
            </a:r>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personnel</a:t>
            </a:r>
            <a:b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br>
            <a:r>
              <a:rPr kumimoji="0" lang="en-GB"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in the organization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2B2168-2D13-4C7D-A246-ABF069ADADB1}"/>
              </a:ext>
            </a:extLst>
          </p:cNvPr>
          <p:cNvSpPr>
            <a:spLocks noGrp="1"/>
          </p:cNvSpPr>
          <p:nvPr>
            <p:ph idx="4294967295"/>
          </p:nvPr>
        </p:nvSpPr>
        <p:spPr>
          <a:xfrm>
            <a:off x="1073019" y="1745673"/>
            <a:ext cx="10002418" cy="3395663"/>
          </a:xfrm>
        </p:spPr>
        <p:txBody>
          <a:bodyPr/>
          <a:lstStyle/>
          <a:p>
            <a:pPr>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roles and responsibilities of personnel within the organization vary depending on their job functions and departmental affiliations.</a:t>
            </a:r>
          </a:p>
          <a:p>
            <a:pPr>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common roles within the organization include CEO, Marketing management, Developers, H-R management, etc,</a:t>
            </a:r>
          </a:p>
          <a:p>
            <a:endParaRPr lang="en-IN" dirty="0"/>
          </a:p>
        </p:txBody>
      </p:sp>
    </p:spTree>
    <p:extLst>
      <p:ext uri="{BB962C8B-B14F-4D97-AF65-F5344CB8AC3E}">
        <p14:creationId xmlns:p14="http://schemas.microsoft.com/office/powerpoint/2010/main" val="128277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1831-358F-44EE-8DB3-15082F266446}"/>
              </a:ext>
            </a:extLst>
          </p:cNvPr>
          <p:cNvSpPr>
            <a:spLocks noGrp="1"/>
          </p:cNvSpPr>
          <p:nvPr>
            <p:ph type="title" idx="4294967295"/>
          </p:nvPr>
        </p:nvSpPr>
        <p:spPr>
          <a:xfrm>
            <a:off x="886407" y="638610"/>
            <a:ext cx="11305593" cy="753628"/>
          </a:xfrm>
        </p:spPr>
        <p:txBody>
          <a:bodyPr>
            <a:normAutofit/>
          </a:bodyPr>
          <a:lstStyle/>
          <a:p>
            <a:r>
              <a:rPr kumimoji="0" lang="en-IN" sz="3600" b="1" i="0" u="none" strike="noStrike" kern="1200" cap="none" spc="-50" normalizeH="0" baseline="0" noProof="0" dirty="0">
                <a:ln>
                  <a:noFill/>
                </a:ln>
                <a:effectLst/>
                <a:uLnTx/>
                <a:uFillTx/>
                <a:latin typeface="Times New Roman" panose="02020603050405020304" pitchFamily="18" charset="0"/>
                <a:cs typeface="Times New Roman" panose="02020603050405020304" pitchFamily="18" charset="0"/>
              </a:rPr>
              <a:t>Products and market performance: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F1A247-2497-4F79-BC76-C3FAB48FBE4C}"/>
              </a:ext>
            </a:extLst>
          </p:cNvPr>
          <p:cNvSpPr>
            <a:spLocks noGrp="1"/>
          </p:cNvSpPr>
          <p:nvPr>
            <p:ph idx="4294967295"/>
          </p:nvPr>
        </p:nvSpPr>
        <p:spPr>
          <a:xfrm>
            <a:off x="886407" y="1467485"/>
            <a:ext cx="10576249" cy="3449638"/>
          </a:xfrm>
        </p:spPr>
        <p:txBody>
          <a:bodyPr>
            <a:normAutofit fontScale="92500" lnSpcReduction="20000"/>
          </a:bodyPr>
          <a:lstStyle/>
          <a:p>
            <a:pPr>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Cashew Soft ERP</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TAX-E(GST Billing)</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CNC Monitoring</a:t>
            </a:r>
          </a:p>
          <a:p>
            <a:pPr lvl="1">
              <a:lnSpc>
                <a:spcPct val="160000"/>
              </a:lnSpc>
              <a:buFont typeface="Wingdings" panose="05000000000000000000" pitchFamily="2" charset="2"/>
              <a:buChar char="Ø"/>
            </a:pPr>
            <a:r>
              <a:rPr lang="en-GB" sz="2200" dirty="0">
                <a:latin typeface="Times New Roman" panose="02020603050405020304" pitchFamily="18" charset="0"/>
                <a:cs typeface="Times New Roman" panose="02020603050405020304" pitchFamily="18" charset="0"/>
              </a:rPr>
              <a:t>IOT Based Smart Bell, etc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0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EC539B-559A-4E10-8DA4-F86356B5FE1E}"/>
              </a:ext>
            </a:extLst>
          </p:cNvPr>
          <p:cNvPicPr>
            <a:picLocks noChangeAspect="1"/>
          </p:cNvPicPr>
          <p:nvPr/>
        </p:nvPicPr>
        <p:blipFill>
          <a:blip r:embed="rId2"/>
          <a:stretch>
            <a:fillRect/>
          </a:stretch>
        </p:blipFill>
        <p:spPr>
          <a:xfrm>
            <a:off x="200657" y="442297"/>
            <a:ext cx="5895343" cy="3310415"/>
          </a:xfrm>
          <a:prstGeom prst="rect">
            <a:avLst/>
          </a:prstGeom>
        </p:spPr>
      </p:pic>
      <p:pic>
        <p:nvPicPr>
          <p:cNvPr id="5" name="Picture 4">
            <a:extLst>
              <a:ext uri="{FF2B5EF4-FFF2-40B4-BE49-F238E27FC236}">
                <a16:creationId xmlns:a16="http://schemas.microsoft.com/office/drawing/2014/main" id="{4CBB0DF3-6896-4A08-8888-AF929AA11026}"/>
              </a:ext>
            </a:extLst>
          </p:cNvPr>
          <p:cNvPicPr>
            <a:picLocks noChangeAspect="1"/>
          </p:cNvPicPr>
          <p:nvPr/>
        </p:nvPicPr>
        <p:blipFill>
          <a:blip r:embed="rId3"/>
          <a:stretch>
            <a:fillRect/>
          </a:stretch>
        </p:blipFill>
        <p:spPr>
          <a:xfrm>
            <a:off x="6252345" y="2097505"/>
            <a:ext cx="5738998" cy="3737172"/>
          </a:xfrm>
          <a:prstGeom prst="rect">
            <a:avLst/>
          </a:prstGeom>
        </p:spPr>
      </p:pic>
    </p:spTree>
    <p:extLst>
      <p:ext uri="{BB962C8B-B14F-4D97-AF65-F5344CB8AC3E}">
        <p14:creationId xmlns:p14="http://schemas.microsoft.com/office/powerpoint/2010/main" val="397785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9787E14-8BE9-4BEE-A21F-FDDC7BAD48F5}"/>
              </a:ext>
            </a:extLst>
          </p:cNvPr>
          <p:cNvGraphicFramePr/>
          <p:nvPr>
            <p:extLst>
              <p:ext uri="{D42A27DB-BD31-4B8C-83A1-F6EECF244321}">
                <p14:modId xmlns:p14="http://schemas.microsoft.com/office/powerpoint/2010/main" val="751415943"/>
              </p:ext>
            </p:extLst>
          </p:nvPr>
        </p:nvGraphicFramePr>
        <p:xfrm>
          <a:off x="2116372" y="615820"/>
          <a:ext cx="8128000" cy="5473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74934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234</TotalTime>
  <Words>2132</Words>
  <Application>Microsoft Office PowerPoint</Application>
  <PresentationFormat>Widescreen</PresentationFormat>
  <Paragraphs>151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Gill Sans MT</vt:lpstr>
      <vt:lpstr>Times New Roman</vt:lpstr>
      <vt:lpstr>Wingdings</vt:lpstr>
      <vt:lpstr>Gallery</vt:lpstr>
      <vt:lpstr>Semester End Examination (SEE) PRESENTATION </vt:lpstr>
      <vt:lpstr>CONTENTS</vt:lpstr>
      <vt:lpstr>1.Company description</vt:lpstr>
      <vt:lpstr>Vision and mission of the organization</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2. ON JOB TRAINING - 1</vt:lpstr>
      <vt:lpstr>OBJECT ORIENTED PROGRAMMING (OOP)       </vt:lpstr>
      <vt:lpstr>PowerPoint Presentation</vt:lpstr>
      <vt:lpstr>PowerPoint Presentation</vt:lpstr>
      <vt:lpstr>PowerPoint Presentation</vt:lpstr>
      <vt:lpstr> </vt:lpstr>
      <vt:lpstr>PowerPoint Presentation</vt:lpstr>
      <vt:lpstr>PowerPoint Presentation</vt:lpstr>
      <vt:lpstr>4. ON JOB TRAINING - 11</vt:lpstr>
      <vt:lpstr>PowerPoint Presentation</vt:lpstr>
      <vt:lpstr>PowerPoint Presentation</vt:lpstr>
      <vt:lpstr>PowerPoint Presentation</vt:lpstr>
      <vt:lpstr>PowerPoint Presentation</vt:lpstr>
      <vt:lpstr>PowerPoint Presentation</vt:lpstr>
      <vt:lpstr>5.USE CASE-11</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25</cp:revision>
  <dcterms:created xsi:type="dcterms:W3CDTF">2023-05-08T05:13:51Z</dcterms:created>
  <dcterms:modified xsi:type="dcterms:W3CDTF">2023-06-22T20:23:53Z</dcterms:modified>
</cp:coreProperties>
</file>