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 id="282" r:id="rId27"/>
    <p:sldId id="283" r:id="rId28"/>
    <p:sldId id="284" r:id="rId29"/>
    <p:sldId id="285" r:id="rId30"/>
    <p:sldId id="286" r:id="rId31"/>
    <p:sldId id="287" r:id="rId32"/>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72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sz="2800" dirty="0"/>
              <a:t>PRODUCT SALES RECORD OF TECHIFYINDIA </a:t>
            </a:r>
          </a:p>
        </c:rich>
      </c:tx>
      <c:overlay val="0"/>
      <c:spPr>
        <a:noFill/>
        <a:ln>
          <a:noFill/>
        </a:ln>
        <a:effectLst/>
      </c:spPr>
    </c:title>
    <c:autoTitleDeleted val="0"/>
    <c:plotArea>
      <c:layout>
        <c:manualLayout>
          <c:layoutTarget val="inner"/>
          <c:xMode val="edge"/>
          <c:yMode val="edge"/>
          <c:x val="5.3313976377952758E-2"/>
          <c:y val="0.11204033805485028"/>
          <c:w val="0.93731102362204721"/>
          <c:h val="0.77481159111641296"/>
        </c:manualLayout>
      </c:layout>
      <c:barChart>
        <c:barDir val="col"/>
        <c:grouping val="clustered"/>
        <c:varyColors val="0"/>
        <c:ser>
          <c:idx val="0"/>
          <c:order val="0"/>
          <c:tx>
            <c:strRef>
              <c:f>Sheet1!$B$1</c:f>
              <c:strCache>
                <c:ptCount val="1"/>
                <c:pt idx="0">
                  <c:v>2018</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2845-499A-96E1-1780B8D5666E}"/>
            </c:ext>
          </c:extLst>
        </c:ser>
        <c:ser>
          <c:idx val="1"/>
          <c:order val="1"/>
          <c:tx>
            <c:strRef>
              <c:f>Sheet1!$C$1</c:f>
              <c:strCache>
                <c:ptCount val="1"/>
                <c:pt idx="0">
                  <c:v>2019</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2845-499A-96E1-1780B8D5666E}"/>
            </c:ext>
          </c:extLst>
        </c:ser>
        <c:ser>
          <c:idx val="2"/>
          <c:order val="2"/>
          <c:tx>
            <c:strRef>
              <c:f>Sheet1!$D$1</c:f>
              <c:strCache>
                <c:ptCount val="1"/>
                <c:pt idx="0">
                  <c:v>2020</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2845-499A-96E1-1780B8D5666E}"/>
            </c:ext>
          </c:extLst>
        </c:ser>
        <c:ser>
          <c:idx val="3"/>
          <c:order val="3"/>
          <c:tx>
            <c:strRef>
              <c:f>Sheet1!$E$1</c:f>
              <c:strCache>
                <c:ptCount val="1"/>
                <c:pt idx="0">
                  <c:v>2021</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2845-499A-96E1-1780B8D5666E}"/>
            </c:ext>
          </c:extLst>
        </c:ser>
        <c:ser>
          <c:idx val="4"/>
          <c:order val="4"/>
          <c:tx>
            <c:strRef>
              <c:f>Sheet1!$F$1</c:f>
              <c:strCache>
                <c:ptCount val="1"/>
                <c:pt idx="0">
                  <c:v>2022</c:v>
                </c:pt>
              </c:strCache>
            </c:strRef>
          </c:tx>
          <c:spPr>
            <a:gradFill rotWithShape="1">
              <a:gsLst>
                <a:gs pos="0">
                  <a:schemeClr val="accent5">
                    <a:tint val="98000"/>
                    <a:satMod val="110000"/>
                    <a:lumMod val="104000"/>
                  </a:schemeClr>
                </a:gs>
                <a:gs pos="69000">
                  <a:schemeClr val="accent5">
                    <a:shade val="88000"/>
                    <a:satMod val="130000"/>
                    <a:lumMod val="92000"/>
                  </a:schemeClr>
                </a:gs>
                <a:gs pos="100000">
                  <a:schemeClr val="accent5">
                    <a:shade val="78000"/>
                    <a:satMod val="130000"/>
                    <a:lumMod val="92000"/>
                  </a:schemeClr>
                </a:gs>
              </a:gsLst>
              <a:lin ang="5400000" scaled="0"/>
            </a:gra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2845-499A-96E1-1780B8D5666E}"/>
            </c:ext>
          </c:extLst>
        </c:ser>
        <c:dLbls>
          <c:showLegendKey val="0"/>
          <c:showVal val="0"/>
          <c:showCatName val="0"/>
          <c:showSerName val="0"/>
          <c:showPercent val="0"/>
          <c:showBubbleSize val="0"/>
        </c:dLbls>
        <c:gapWidth val="100"/>
        <c:overlap val="-24"/>
        <c:axId val="120404608"/>
        <c:axId val="120406400"/>
      </c:barChart>
      <c:catAx>
        <c:axId val="12040460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20406400"/>
        <c:crosses val="autoZero"/>
        <c:auto val="1"/>
        <c:lblAlgn val="ctr"/>
        <c:lblOffset val="100"/>
        <c:noMultiLvlLbl val="0"/>
      </c:catAx>
      <c:valAx>
        <c:axId val="1204064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20404608"/>
        <c:crosses val="autoZero"/>
        <c:crossBetween val="between"/>
      </c:valAx>
      <c:spPr>
        <a:noFill/>
        <a:ln>
          <a:noFill/>
        </a:ln>
        <a:effectLst/>
      </c:spPr>
    </c:plotArea>
    <c:legend>
      <c:legendPos val="b"/>
      <c:layout>
        <c:manualLayout>
          <c:xMode val="edge"/>
          <c:yMode val="edge"/>
          <c:x val="0.31982800196850392"/>
          <c:y val="0.94571051093491298"/>
          <c:w val="0.34159399606299212"/>
          <c:h val="4.581475584591395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615E-46B5-8225-C64BAF33C496}"/>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615E-46B5-8225-C64BAF33C49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615E-46B5-8225-C64BAF33C496}"/>
            </c:ext>
          </c:extLst>
        </c:ser>
        <c:dLbls>
          <c:showLegendKey val="0"/>
          <c:showVal val="0"/>
          <c:showCatName val="0"/>
          <c:showSerName val="0"/>
          <c:showPercent val="0"/>
          <c:showBubbleSize val="0"/>
        </c:dLbls>
        <c:gapWidth val="219"/>
        <c:overlap val="-27"/>
        <c:axId val="120896512"/>
        <c:axId val="130905216"/>
      </c:barChart>
      <c:catAx>
        <c:axId val="12089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905216"/>
        <c:crosses val="autoZero"/>
        <c:auto val="1"/>
        <c:lblAlgn val="ctr"/>
        <c:lblOffset val="100"/>
        <c:noMultiLvlLbl val="0"/>
      </c:catAx>
      <c:valAx>
        <c:axId val="130905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896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0FC7-43C7-A174-71977AFE8DEA}"/>
            </c:ext>
          </c:extLst>
        </c:ser>
        <c:ser>
          <c:idx val="1"/>
          <c:order val="1"/>
          <c:tx>
            <c:strRef>
              <c:f>Sheet1!$C$1</c:f>
              <c:strCache>
                <c:ptCount val="1"/>
                <c:pt idx="0">
                  <c:v>INTERNSHIP B.E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0FC7-43C7-A174-71977AFE8DEA}"/>
            </c:ext>
          </c:extLst>
        </c:ser>
        <c:ser>
          <c:idx val="2"/>
          <c:order val="2"/>
          <c:tx>
            <c:strRef>
              <c:f>Sheet1!$D$1</c:f>
              <c:strCache>
                <c:ptCount val="1"/>
                <c:pt idx="0">
                  <c:v>INTERNSHIP MCA/M.tech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0FC7-43C7-A174-71977AFE8DEA}"/>
            </c:ext>
          </c:extLst>
        </c:ser>
        <c:dLbls>
          <c:dLblPos val="outEnd"/>
          <c:showLegendKey val="0"/>
          <c:showVal val="1"/>
          <c:showCatName val="0"/>
          <c:showSerName val="0"/>
          <c:showPercent val="0"/>
          <c:showBubbleSize val="0"/>
        </c:dLbls>
        <c:gapWidth val="219"/>
        <c:overlap val="-27"/>
        <c:axId val="120448128"/>
        <c:axId val="120449664"/>
      </c:barChart>
      <c:catAx>
        <c:axId val="120448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449664"/>
        <c:crosses val="autoZero"/>
        <c:auto val="1"/>
        <c:lblAlgn val="ctr"/>
        <c:lblOffset val="100"/>
        <c:noMultiLvlLbl val="0"/>
      </c:catAx>
      <c:valAx>
        <c:axId val="120449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448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C1F16B-70C4-4623-9D3A-4A7229E913DC}"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3AC70-53D8-40EE-86D4-DE55EFB28514}" type="slidenum">
              <a:rPr lang="en-US" smtClean="0"/>
              <a:t>‹#›</a:t>
            </a:fld>
            <a:endParaRPr lang="en-US"/>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C1F16B-70C4-4623-9D3A-4A7229E913DC}"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3AC70-53D8-40EE-86D4-DE55EFB285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C1F16B-70C4-4623-9D3A-4A7229E913DC}"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3AC70-53D8-40EE-86D4-DE55EFB285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C1F16B-70C4-4623-9D3A-4A7229E913DC}"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3AC70-53D8-40EE-86D4-DE55EFB285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1F16B-70C4-4623-9D3A-4A7229E913DC}"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3AC70-53D8-40EE-86D4-DE55EFB28514}" type="slidenum">
              <a:rPr lang="en-US" smtClean="0"/>
              <a:t>‹#›</a:t>
            </a:fld>
            <a:endParaRPr lang="en-US"/>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C1F16B-70C4-4623-9D3A-4A7229E913DC}"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3AC70-53D8-40EE-86D4-DE55EFB285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C1F16B-70C4-4623-9D3A-4A7229E913DC}"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D3AC70-53D8-40EE-86D4-DE55EFB28514}" type="slidenum">
              <a:rPr lang="en-US" smtClean="0"/>
              <a:t>‹#›</a:t>
            </a:fld>
            <a:endParaRPr lang="en-US"/>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C1F16B-70C4-4623-9D3A-4A7229E913DC}"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D3AC70-53D8-40EE-86D4-DE55EFB285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1F16B-70C4-4623-9D3A-4A7229E913DC}"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D3AC70-53D8-40EE-86D4-DE55EFB285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C1F16B-70C4-4623-9D3A-4A7229E913DC}"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3AC70-53D8-40EE-86D4-DE55EFB28514}" type="slidenum">
              <a:rPr lang="en-US" smtClean="0"/>
              <a:t>‹#›</a:t>
            </a:fld>
            <a:endParaRPr lang="en-US"/>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C1F16B-70C4-4623-9D3A-4A7229E913DC}"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3AC70-53D8-40EE-86D4-DE55EFB285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C0C1F16B-70C4-4623-9D3A-4A7229E913DC}" type="datetimeFigureOut">
              <a:rPr lang="en-US" smtClean="0"/>
              <a:t>6/23/2023</a:t>
            </a:fld>
            <a:endParaRPr lang="en-US"/>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E8D3AC70-53D8-40EE-86D4-DE55EFB28514}" type="slidenum">
              <a:rPr lang="en-US" smtClean="0"/>
              <a:t>‹#›</a:t>
            </a:fld>
            <a:endParaRPr lang="en-US"/>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81150"/>
            <a:ext cx="7543800" cy="1143000"/>
          </a:xfrm>
        </p:spPr>
        <p:txBody>
          <a:bodyPr/>
          <a:lstStyle/>
          <a:p>
            <a:br>
              <a:rPr lang="en-US" sz="3600" b="1" dirty="0">
                <a:solidFill>
                  <a:srgbClr val="BA8D04"/>
                </a:solidFill>
                <a:ea typeface="+mn-lt"/>
                <a:cs typeface="+mn-lt"/>
              </a:rPr>
            </a:br>
            <a:br>
              <a:rPr lang="en-US" sz="3600" b="1" dirty="0">
                <a:solidFill>
                  <a:srgbClr val="BA8D04"/>
                </a:solidFill>
                <a:ea typeface="+mn-lt"/>
                <a:cs typeface="+mn-lt"/>
              </a:rPr>
            </a:br>
            <a:br>
              <a:rPr lang="en-US" sz="3600" b="1" dirty="0">
                <a:solidFill>
                  <a:srgbClr val="BA8D04"/>
                </a:solidFill>
                <a:ea typeface="+mn-lt"/>
                <a:cs typeface="+mn-lt"/>
              </a:rPr>
            </a:br>
            <a:br>
              <a:rPr lang="en-US" sz="3600" b="1" dirty="0">
                <a:solidFill>
                  <a:srgbClr val="BA8D04"/>
                </a:solidFill>
                <a:ea typeface="+mn-lt"/>
                <a:cs typeface="+mn-lt"/>
              </a:rPr>
            </a:br>
            <a:br>
              <a:rPr lang="en-US" sz="3600" b="1" dirty="0">
                <a:solidFill>
                  <a:srgbClr val="BA8D04"/>
                </a:solidFill>
                <a:ea typeface="+mn-lt"/>
                <a:cs typeface="+mn-lt"/>
              </a:rPr>
            </a:br>
            <a:br>
              <a:rPr lang="en-US" sz="3600" b="1" dirty="0">
                <a:solidFill>
                  <a:srgbClr val="BA8D04"/>
                </a:solidFill>
                <a:ea typeface="+mn-lt"/>
                <a:cs typeface="+mn-lt"/>
              </a:rPr>
            </a:br>
            <a:br>
              <a:rPr lang="en-US" sz="3600" b="1" dirty="0">
                <a:solidFill>
                  <a:srgbClr val="BA8D04"/>
                </a:solidFill>
                <a:ea typeface="+mn-lt"/>
                <a:cs typeface="+mn-lt"/>
              </a:rPr>
            </a:br>
            <a:br>
              <a:rPr lang="en-US" sz="3600" b="1" dirty="0">
                <a:solidFill>
                  <a:srgbClr val="BA8D04"/>
                </a:solidFill>
                <a:ea typeface="+mn-lt"/>
                <a:cs typeface="+mn-lt"/>
              </a:rPr>
            </a:br>
            <a:br>
              <a:rPr lang="en-US" sz="3600" b="1" dirty="0">
                <a:solidFill>
                  <a:srgbClr val="BA8D04"/>
                </a:solidFill>
                <a:ea typeface="+mn-lt"/>
                <a:cs typeface="+mn-lt"/>
              </a:rPr>
            </a:br>
            <a:br>
              <a:rPr lang="en-US" sz="3600" b="1" dirty="0">
                <a:solidFill>
                  <a:srgbClr val="BA8D04"/>
                </a:solidFill>
                <a:ea typeface="+mn-lt"/>
                <a:cs typeface="+mn-lt"/>
              </a:rPr>
            </a:br>
            <a:br>
              <a:rPr lang="en-US" sz="3600" b="1" dirty="0">
                <a:solidFill>
                  <a:srgbClr val="BA8D04"/>
                </a:solidFill>
                <a:ea typeface="+mn-lt"/>
                <a:cs typeface="+mn-lt"/>
              </a:rPr>
            </a:br>
            <a:br>
              <a:rPr lang="en-US" sz="3600" b="1" dirty="0">
                <a:solidFill>
                  <a:srgbClr val="BA8D04"/>
                </a:solidFill>
                <a:ea typeface="+mn-lt"/>
                <a:cs typeface="+mn-lt"/>
              </a:rPr>
            </a:br>
            <a:r>
              <a:rPr lang="en-US" sz="3600" b="1" dirty="0">
                <a:solidFill>
                  <a:srgbClr val="BA8D04"/>
                </a:solidFill>
                <a:ea typeface="+mn-lt"/>
                <a:cs typeface="+mn-lt"/>
              </a:rPr>
              <a:t>BLDEA'S SHREE SANGAN BASAVA MAHA SWAMIJI PLOYTECHIC VIJAYAPUR</a:t>
            </a:r>
            <a:br>
              <a:rPr lang="en-US" sz="3600" b="1" dirty="0">
                <a:solidFill>
                  <a:srgbClr val="FFC000"/>
                </a:solidFill>
                <a:ea typeface="Calibri"/>
                <a:cs typeface="Calibri"/>
              </a:rPr>
            </a:br>
            <a:endParaRPr lang="en-US" sz="3600" b="1" dirty="0"/>
          </a:p>
        </p:txBody>
      </p:sp>
      <p:sp>
        <p:nvSpPr>
          <p:cNvPr id="3" name="Subtitle 2"/>
          <p:cNvSpPr>
            <a:spLocks noGrp="1"/>
          </p:cNvSpPr>
          <p:nvPr>
            <p:ph type="subTitle" idx="1"/>
          </p:nvPr>
        </p:nvSpPr>
        <p:spPr>
          <a:xfrm>
            <a:off x="2698448" y="2514600"/>
            <a:ext cx="3352800" cy="742950"/>
          </a:xfrm>
        </p:spPr>
        <p:txBody>
          <a:bodyPr>
            <a:normAutofit fontScale="55000" lnSpcReduction="20000"/>
          </a:bodyPr>
          <a:lstStyle/>
          <a:p>
            <a:pPr algn="ctr"/>
            <a:r>
              <a:rPr lang="en-US" sz="4000" dirty="0"/>
              <a:t>Semester End Examination PRESENTATION </a:t>
            </a:r>
            <a:endParaRPr lang="en-US" dirty="0"/>
          </a:p>
        </p:txBody>
      </p:sp>
      <p:pic>
        <p:nvPicPr>
          <p:cNvPr id="4" name="Picture 25" descr="Text&#10;&#10;Description automatically generated">
            <a:extLst>
              <a:ext uri="{FF2B5EF4-FFF2-40B4-BE49-F238E27FC236}">
                <a16:creationId xmlns:a16="http://schemas.microsoft.com/office/drawing/2014/main" id="{C13DF34E-1AF0-1396-E475-175D9B7EA8E8}"/>
              </a:ext>
            </a:extLst>
          </p:cNvPr>
          <p:cNvPicPr>
            <a:picLocks noChangeAspect="1"/>
          </p:cNvPicPr>
          <p:nvPr/>
        </p:nvPicPr>
        <p:blipFill>
          <a:blip r:embed="rId2"/>
          <a:stretch>
            <a:fillRect/>
          </a:stretch>
        </p:blipFill>
        <p:spPr>
          <a:xfrm>
            <a:off x="838201" y="12160"/>
            <a:ext cx="5214669" cy="846336"/>
          </a:xfrm>
          <a:prstGeom prst="rect">
            <a:avLst/>
          </a:prstGeom>
        </p:spPr>
      </p:pic>
      <p:pic>
        <p:nvPicPr>
          <p:cNvPr id="5" name="Picture 23" descr="A picture containing text, outdoor object, sign&#10;&#10;Description automatically generated">
            <a:extLst>
              <a:ext uri="{FF2B5EF4-FFF2-40B4-BE49-F238E27FC236}">
                <a16:creationId xmlns:a16="http://schemas.microsoft.com/office/drawing/2014/main" id="{8CA9A3F3-3214-FC4E-EFD4-36A1FD816B95}"/>
              </a:ext>
            </a:extLst>
          </p:cNvPr>
          <p:cNvPicPr>
            <a:picLocks noChangeAspect="1"/>
          </p:cNvPicPr>
          <p:nvPr/>
        </p:nvPicPr>
        <p:blipFill>
          <a:blip r:embed="rId3"/>
          <a:stretch>
            <a:fillRect/>
          </a:stretch>
        </p:blipFill>
        <p:spPr>
          <a:xfrm>
            <a:off x="6781800" y="12160"/>
            <a:ext cx="1447800" cy="1073690"/>
          </a:xfrm>
          <a:prstGeom prst="rect">
            <a:avLst/>
          </a:prstGeom>
        </p:spPr>
      </p:pic>
      <p:sp>
        <p:nvSpPr>
          <p:cNvPr id="9" name="Rectangle 8"/>
          <p:cNvSpPr/>
          <p:nvPr/>
        </p:nvSpPr>
        <p:spPr>
          <a:xfrm>
            <a:off x="4203290" y="3867150"/>
            <a:ext cx="4572000" cy="810478"/>
          </a:xfrm>
          <a:prstGeom prst="rect">
            <a:avLst/>
          </a:prstGeom>
        </p:spPr>
        <p:txBody>
          <a:bodyPr>
            <a:spAutoFit/>
          </a:bodyPr>
          <a:lstStyle/>
          <a:p>
            <a:pPr algn="ctr">
              <a:lnSpc>
                <a:spcPts val="2800"/>
              </a:lnSpc>
            </a:pPr>
            <a:r>
              <a:rPr lang="en-US" sz="2000" b="1" spc="100" dirty="0">
                <a:ea typeface="Open Sans"/>
                <a:cs typeface="Open Sans"/>
              </a:rPr>
              <a:t>RAHUL PARASHURAM HALLI</a:t>
            </a:r>
          </a:p>
          <a:p>
            <a:pPr algn="ctr">
              <a:lnSpc>
                <a:spcPts val="2800"/>
              </a:lnSpc>
            </a:pPr>
            <a:r>
              <a:rPr lang="en-US" sz="2000" b="1" spc="100" dirty="0">
                <a:ea typeface="Open Sans"/>
                <a:cs typeface="Open Sans"/>
              </a:rPr>
              <a:t>507CS20005</a:t>
            </a:r>
          </a:p>
        </p:txBody>
      </p:sp>
    </p:spTree>
    <p:extLst>
      <p:ext uri="{BB962C8B-B14F-4D97-AF65-F5344CB8AC3E}">
        <p14:creationId xmlns:p14="http://schemas.microsoft.com/office/powerpoint/2010/main" val="57716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A5C0B5C-8B80-476D-8BC0-ECB7F4640061}"/>
              </a:ext>
            </a:extLst>
          </p:cNvPr>
          <p:cNvGraphicFramePr/>
          <p:nvPr>
            <p:extLst>
              <p:ext uri="{D42A27DB-BD31-4B8C-83A1-F6EECF244321}">
                <p14:modId xmlns:p14="http://schemas.microsoft.com/office/powerpoint/2010/main" val="873212997"/>
              </p:ext>
            </p:extLst>
          </p:nvPr>
        </p:nvGraphicFramePr>
        <p:xfrm>
          <a:off x="533400" y="51435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2133600" y="342900"/>
            <a:ext cx="4572000" cy="461665"/>
          </a:xfrm>
          <a:prstGeom prst="rect">
            <a:avLst/>
          </a:prstGeom>
        </p:spPr>
        <p:txBody>
          <a:bodyPr>
            <a:spAutoFit/>
          </a:bodyPr>
          <a:lstStyle/>
          <a:p>
            <a:pPr algn="ctr"/>
            <a:r>
              <a:rPr lang="en-US" sz="2400" b="1" spc="-328" dirty="0">
                <a:ea typeface="+mn-lt"/>
                <a:cs typeface="+mn-lt"/>
              </a:rPr>
              <a:t>P L  A C E M  E  N T            R E C O R D</a:t>
            </a:r>
            <a:r>
              <a:rPr lang="en-US" sz="2400" spc="-328" dirty="0">
                <a:ea typeface="+mn-lt"/>
                <a:cs typeface="+mn-lt"/>
              </a:rPr>
              <a:t> </a:t>
            </a:r>
            <a:endParaRPr lang="en-US" sz="2400" dirty="0"/>
          </a:p>
        </p:txBody>
      </p:sp>
    </p:spTree>
    <p:extLst>
      <p:ext uri="{BB962C8B-B14F-4D97-AF65-F5344CB8AC3E}">
        <p14:creationId xmlns:p14="http://schemas.microsoft.com/office/powerpoint/2010/main" val="153480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497114A-5A35-40DE-B480-61FAD36596C9}"/>
              </a:ext>
            </a:extLst>
          </p:cNvPr>
          <p:cNvGraphicFramePr/>
          <p:nvPr>
            <p:extLst>
              <p:ext uri="{D42A27DB-BD31-4B8C-83A1-F6EECF244321}">
                <p14:modId xmlns:p14="http://schemas.microsoft.com/office/powerpoint/2010/main" val="4132064333"/>
              </p:ext>
            </p:extLst>
          </p:nvPr>
        </p:nvGraphicFramePr>
        <p:xfrm>
          <a:off x="685800" y="457200"/>
          <a:ext cx="7772400" cy="40894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3048000" y="342900"/>
            <a:ext cx="3429000" cy="369332"/>
          </a:xfrm>
          <a:prstGeom prst="rect">
            <a:avLst/>
          </a:prstGeom>
        </p:spPr>
        <p:txBody>
          <a:bodyPr wrap="square">
            <a:spAutoFit/>
          </a:bodyPr>
          <a:lstStyle/>
          <a:p>
            <a:pPr algn="ctr"/>
            <a:r>
              <a:rPr lang="en-US" b="1" spc="-328" dirty="0">
                <a:ea typeface="+mn-lt"/>
                <a:cs typeface="+mn-lt"/>
              </a:rPr>
              <a:t>I  N  T  E   R  N  S  H  I    P                </a:t>
            </a:r>
            <a:r>
              <a:rPr lang="en-US" b="1" spc="-328" dirty="0" err="1">
                <a:ea typeface="+mn-lt"/>
                <a:cs typeface="+mn-lt"/>
              </a:rPr>
              <a:t>P</a:t>
            </a:r>
            <a:r>
              <a:rPr lang="en-US" b="1" spc="-328" dirty="0">
                <a:ea typeface="+mn-lt"/>
                <a:cs typeface="+mn-lt"/>
              </a:rPr>
              <a:t>    E  R  F  O   R  M  A  N   C   E </a:t>
            </a:r>
            <a:endParaRPr lang="en-US" b="1" dirty="0"/>
          </a:p>
        </p:txBody>
      </p:sp>
    </p:spTree>
    <p:extLst>
      <p:ext uri="{BB962C8B-B14F-4D97-AF65-F5344CB8AC3E}">
        <p14:creationId xmlns:p14="http://schemas.microsoft.com/office/powerpoint/2010/main" val="90123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4698" y="361950"/>
            <a:ext cx="1020023" cy="400110"/>
          </a:xfrm>
          <a:prstGeom prst="rect">
            <a:avLst/>
          </a:prstGeom>
        </p:spPr>
        <p:txBody>
          <a:bodyPr wrap="none">
            <a:spAutoFit/>
          </a:bodyPr>
          <a:lstStyle/>
          <a:p>
            <a:r>
              <a:rPr lang="en-US" sz="2000" b="1" dirty="0"/>
              <a:t>OJT - 1</a:t>
            </a:r>
          </a:p>
        </p:txBody>
      </p:sp>
      <p:sp>
        <p:nvSpPr>
          <p:cNvPr id="4" name="Rectangle 3"/>
          <p:cNvSpPr/>
          <p:nvPr/>
        </p:nvSpPr>
        <p:spPr>
          <a:xfrm>
            <a:off x="786319" y="819150"/>
            <a:ext cx="6682902" cy="461665"/>
          </a:xfrm>
          <a:prstGeom prst="rect">
            <a:avLst/>
          </a:prstGeom>
        </p:spPr>
        <p:txBody>
          <a:bodyPr wrap="square">
            <a:spAutoFit/>
          </a:bodyPr>
          <a:lstStyle/>
          <a:p>
            <a:r>
              <a:rPr lang="en-US" sz="2400" b="1" dirty="0"/>
              <a:t>PYTHON PROGRAMMING WITH OOP’s</a:t>
            </a:r>
          </a:p>
        </p:txBody>
      </p:sp>
      <p:sp>
        <p:nvSpPr>
          <p:cNvPr id="5" name="Rectangle 4"/>
          <p:cNvSpPr/>
          <p:nvPr/>
        </p:nvSpPr>
        <p:spPr>
          <a:xfrm>
            <a:off x="786318" y="1318502"/>
            <a:ext cx="7824281" cy="3693319"/>
          </a:xfrm>
          <a:prstGeom prst="rect">
            <a:avLst/>
          </a:prstGeom>
        </p:spPr>
        <p:txBody>
          <a:bodyPr wrap="square">
            <a:spAutoFit/>
          </a:bodyPr>
          <a:lstStyle/>
          <a:p>
            <a:pPr marL="285750" indent="-285750" algn="just">
              <a:lnSpc>
                <a:spcPct val="150000"/>
              </a:lnSpc>
              <a:buFont typeface="Wingdings" pitchFamily="2" charset="2"/>
              <a:buChar char="v"/>
            </a:pPr>
            <a:r>
              <a:rPr lang="en-US" dirty="0"/>
              <a:t>Python is an high-level, interpreted programming language that emphasize code readability and simplicity.</a:t>
            </a:r>
          </a:p>
          <a:p>
            <a:pPr marL="285750" indent="-285750" algn="just">
              <a:lnSpc>
                <a:spcPct val="150000"/>
              </a:lnSpc>
              <a:buFont typeface="Wingdings" pitchFamily="2" charset="2"/>
              <a:buChar char="v"/>
            </a:pPr>
            <a:r>
              <a:rPr lang="en-US" dirty="0"/>
              <a:t>Python is known for its elegant syntax and easy-to-understand code, making it a popular choice for beginners and experienced developers.</a:t>
            </a:r>
          </a:p>
          <a:p>
            <a:pPr marL="285750" indent="-285750" algn="just">
              <a:lnSpc>
                <a:spcPct val="150000"/>
              </a:lnSpc>
              <a:buFont typeface="Wingdings" pitchFamily="2" charset="2"/>
              <a:buChar char="v"/>
            </a:pPr>
            <a:r>
              <a:rPr lang="en-US" dirty="0"/>
              <a:t>It supports various programming paradigms, including procedural, functional, and object – oriented programming (OOP)</a:t>
            </a:r>
          </a:p>
          <a:p>
            <a:pPr marL="285750" indent="-285750" algn="just">
              <a:lnSpc>
                <a:spcPct val="150000"/>
              </a:lnSpc>
              <a:buFont typeface="Wingdings" pitchFamily="2" charset="2"/>
              <a:buChar char="v"/>
            </a:pPr>
            <a:r>
              <a:rPr lang="en-US" dirty="0"/>
              <a:t>Python programming with an emphasis on OOP principles, concepts, and implementation.</a:t>
            </a:r>
          </a:p>
          <a:p>
            <a:endParaRPr lang="en-US" dirty="0"/>
          </a:p>
        </p:txBody>
      </p:sp>
    </p:spTree>
    <p:extLst>
      <p:ext uri="{BB962C8B-B14F-4D97-AF65-F5344CB8AC3E}">
        <p14:creationId xmlns:p14="http://schemas.microsoft.com/office/powerpoint/2010/main" val="30502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85750"/>
            <a:ext cx="7848600" cy="830997"/>
          </a:xfrm>
          <a:prstGeom prst="rect">
            <a:avLst/>
          </a:prstGeom>
        </p:spPr>
        <p:txBody>
          <a:bodyPr wrap="square">
            <a:spAutoFit/>
          </a:bodyPr>
          <a:lstStyle/>
          <a:p>
            <a:r>
              <a:rPr lang="en-US" sz="2400" b="1" dirty="0"/>
              <a:t>OBJECT ORIENTED PROGRAMMING (OOP) </a:t>
            </a:r>
            <a:br>
              <a:rPr lang="en-US" sz="2400" b="1" dirty="0"/>
            </a:br>
            <a:r>
              <a:rPr lang="en-US" sz="2400" b="1" dirty="0"/>
              <a:t> </a:t>
            </a:r>
          </a:p>
        </p:txBody>
      </p:sp>
      <p:sp>
        <p:nvSpPr>
          <p:cNvPr id="3" name="Rectangle 2"/>
          <p:cNvSpPr/>
          <p:nvPr/>
        </p:nvSpPr>
        <p:spPr>
          <a:xfrm>
            <a:off x="457200" y="701248"/>
            <a:ext cx="8458200" cy="3785652"/>
          </a:xfrm>
          <a:prstGeom prst="rect">
            <a:avLst/>
          </a:prstGeom>
        </p:spPr>
        <p:txBody>
          <a:bodyPr wrap="square">
            <a:spAutoFit/>
          </a:bodyPr>
          <a:lstStyle/>
          <a:p>
            <a:pPr marL="285750" indent="-285750" algn="just">
              <a:lnSpc>
                <a:spcPct val="150000"/>
              </a:lnSpc>
              <a:buFont typeface="Wingdings" pitchFamily="2" charset="2"/>
              <a:buChar char="v"/>
            </a:pPr>
            <a:r>
              <a:rPr lang="en-US" sz="1600" dirty="0"/>
              <a:t>Object oriented programming is a programming paradigm that provide a structure way to design and build software.</a:t>
            </a:r>
          </a:p>
          <a:p>
            <a:pPr marL="285750" indent="-285750" algn="just">
              <a:lnSpc>
                <a:spcPct val="150000"/>
              </a:lnSpc>
              <a:buFont typeface="Wingdings" pitchFamily="2" charset="2"/>
              <a:buChar char="v"/>
            </a:pPr>
            <a:r>
              <a:rPr lang="en-US" sz="1600" dirty="0"/>
              <a:t>Classes and object : In </a:t>
            </a:r>
            <a:r>
              <a:rPr lang="en-US" sz="1600" dirty="0" err="1"/>
              <a:t>oop</a:t>
            </a:r>
            <a:r>
              <a:rPr lang="en-US" sz="1600" dirty="0"/>
              <a:t>, a class representation a real-world entity. It defines the structure and behavior that objects of that class will possess.</a:t>
            </a:r>
          </a:p>
          <a:p>
            <a:pPr marL="285750" indent="-285750" algn="just">
              <a:lnSpc>
                <a:spcPct val="150000"/>
              </a:lnSpc>
              <a:buFont typeface="Wingdings" pitchFamily="2" charset="2"/>
              <a:buChar char="v"/>
            </a:pPr>
            <a:r>
              <a:rPr lang="en-US" sz="1600" dirty="0"/>
              <a:t>Encapsulation :  encapsulation is a function principle of </a:t>
            </a:r>
            <a:r>
              <a:rPr lang="en-US" sz="1600" dirty="0" err="1"/>
              <a:t>oop</a:t>
            </a:r>
            <a:r>
              <a:rPr lang="en-US" sz="1600" dirty="0"/>
              <a:t> that combines data function into a single unit called a class. </a:t>
            </a:r>
          </a:p>
          <a:p>
            <a:pPr marL="285750" indent="-285750" algn="just">
              <a:lnSpc>
                <a:spcPct val="150000"/>
              </a:lnSpc>
              <a:buFont typeface="Wingdings" pitchFamily="2" charset="2"/>
              <a:buChar char="v"/>
            </a:pPr>
            <a:r>
              <a:rPr lang="en-US" sz="1600" dirty="0"/>
              <a:t>Inheritance : inheritance is a mechanism that allows a class to inherit attribute and method from another class, called the base class or parent class. </a:t>
            </a:r>
          </a:p>
          <a:p>
            <a:pPr marL="285750" indent="-285750" algn="just">
              <a:lnSpc>
                <a:spcPct val="150000"/>
              </a:lnSpc>
              <a:buFont typeface="Wingdings" pitchFamily="2" charset="2"/>
              <a:buChar char="v"/>
            </a:pPr>
            <a:r>
              <a:rPr lang="en-US" sz="1600" dirty="0"/>
              <a:t>Polymorphism: polymorphism is the ability of object of different classes to be treated as object of a common base class. </a:t>
            </a:r>
          </a:p>
        </p:txBody>
      </p:sp>
    </p:spTree>
    <p:extLst>
      <p:ext uri="{BB962C8B-B14F-4D97-AF65-F5344CB8AC3E}">
        <p14:creationId xmlns:p14="http://schemas.microsoft.com/office/powerpoint/2010/main" val="409813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61950"/>
            <a:ext cx="7239000" cy="461665"/>
          </a:xfrm>
          <a:prstGeom prst="rect">
            <a:avLst/>
          </a:prstGeom>
        </p:spPr>
        <p:txBody>
          <a:bodyPr wrap="square">
            <a:spAutoFit/>
          </a:bodyPr>
          <a:lstStyle/>
          <a:p>
            <a:r>
              <a:rPr lang="en-US" sz="2400" b="1" dirty="0"/>
              <a:t>IMPLEMENTATION OF OOP IN PYTHON </a:t>
            </a:r>
          </a:p>
        </p:txBody>
      </p:sp>
      <p:sp>
        <p:nvSpPr>
          <p:cNvPr id="3" name="Rectangle 2"/>
          <p:cNvSpPr/>
          <p:nvPr/>
        </p:nvSpPr>
        <p:spPr>
          <a:xfrm>
            <a:off x="623380" y="823615"/>
            <a:ext cx="8063419" cy="4108817"/>
          </a:xfrm>
          <a:prstGeom prst="rect">
            <a:avLst/>
          </a:prstGeom>
        </p:spPr>
        <p:txBody>
          <a:bodyPr wrap="square">
            <a:spAutoFit/>
          </a:bodyPr>
          <a:lstStyle/>
          <a:p>
            <a:pPr marL="342900" indent="-342900">
              <a:lnSpc>
                <a:spcPct val="150000"/>
              </a:lnSpc>
              <a:buFont typeface="Wingdings" pitchFamily="2" charset="2"/>
              <a:buChar char="v"/>
            </a:pPr>
            <a:r>
              <a:rPr lang="en-US" dirty="0"/>
              <a:t>Classes: Define classes to encapsulate data and behavior.</a:t>
            </a:r>
          </a:p>
          <a:p>
            <a:pPr marL="342900" indent="-342900">
              <a:lnSpc>
                <a:spcPct val="150000"/>
              </a:lnSpc>
              <a:buFont typeface="Wingdings" pitchFamily="2" charset="2"/>
              <a:buChar char="v"/>
            </a:pPr>
            <a:r>
              <a:rPr lang="en-US" dirty="0"/>
              <a:t>Objects: Create objects (instances) of classes to represent specific instances of the data.</a:t>
            </a:r>
          </a:p>
          <a:p>
            <a:pPr marL="342900" indent="-342900">
              <a:lnSpc>
                <a:spcPct val="150000"/>
              </a:lnSpc>
              <a:buFont typeface="Wingdings" pitchFamily="2" charset="2"/>
              <a:buChar char="v"/>
            </a:pPr>
            <a:r>
              <a:rPr lang="en-US" dirty="0"/>
              <a:t>Inheritance: Use inheritance to create subclasses that inherit properties and methods from a parent class.</a:t>
            </a:r>
          </a:p>
          <a:p>
            <a:pPr marL="342900" indent="-342900">
              <a:lnSpc>
                <a:spcPct val="150000"/>
              </a:lnSpc>
              <a:buFont typeface="Wingdings" pitchFamily="2" charset="2"/>
              <a:buChar char="v"/>
            </a:pPr>
            <a:r>
              <a:rPr lang="en-US" dirty="0"/>
              <a:t>Polymorphism: Utilize polymorphism to create multiple methods with the same name but different implementations in different classes.</a:t>
            </a:r>
          </a:p>
          <a:p>
            <a:pPr marL="342900" indent="-342900">
              <a:lnSpc>
                <a:spcPct val="150000"/>
              </a:lnSpc>
              <a:buFont typeface="Wingdings" pitchFamily="2" charset="2"/>
              <a:buChar char="v"/>
            </a:pPr>
            <a:r>
              <a:rPr lang="en-US" dirty="0"/>
              <a:t>Encapsulation: Use encapsulation to hide the internal details of a class and provide public interfaces for interacting with the object.</a:t>
            </a:r>
          </a:p>
          <a:p>
            <a:endParaRPr lang="en-US" dirty="0">
              <a:solidFill>
                <a:srgbClr val="374151"/>
              </a:solidFill>
            </a:endParaRPr>
          </a:p>
        </p:txBody>
      </p:sp>
    </p:spTree>
    <p:extLst>
      <p:ext uri="{BB962C8B-B14F-4D97-AF65-F5344CB8AC3E}">
        <p14:creationId xmlns:p14="http://schemas.microsoft.com/office/powerpoint/2010/main" val="326953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14350"/>
            <a:ext cx="5486400" cy="830997"/>
          </a:xfrm>
          <a:prstGeom prst="rect">
            <a:avLst/>
          </a:prstGeom>
        </p:spPr>
        <p:txBody>
          <a:bodyPr wrap="square">
            <a:spAutoFit/>
          </a:bodyPr>
          <a:lstStyle/>
          <a:p>
            <a:r>
              <a:rPr lang="en-US" sz="2400" b="1" dirty="0"/>
              <a:t>BENEFITS OF OOP IN PYTHON </a:t>
            </a:r>
          </a:p>
          <a:p>
            <a:pPr algn="ctr"/>
            <a:endParaRPr lang="en-US" sz="2400" b="1" dirty="0"/>
          </a:p>
        </p:txBody>
      </p:sp>
      <p:sp>
        <p:nvSpPr>
          <p:cNvPr id="3" name="Rectangle 2"/>
          <p:cNvSpPr/>
          <p:nvPr/>
        </p:nvSpPr>
        <p:spPr>
          <a:xfrm>
            <a:off x="838200" y="1123950"/>
            <a:ext cx="5867400" cy="2585323"/>
          </a:xfrm>
          <a:prstGeom prst="rect">
            <a:avLst/>
          </a:prstGeom>
        </p:spPr>
        <p:txBody>
          <a:bodyPr wrap="square">
            <a:spAutoFit/>
          </a:bodyPr>
          <a:lstStyle/>
          <a:p>
            <a:pPr marL="342900" indent="-342900">
              <a:buFont typeface="Wingdings" pitchFamily="2" charset="2"/>
              <a:buChar char="v"/>
            </a:pPr>
            <a:r>
              <a:rPr lang="en-US" dirty="0"/>
              <a:t>Code reusability</a:t>
            </a:r>
          </a:p>
          <a:p>
            <a:pPr marL="342900" indent="-342900">
              <a:buFont typeface="Arial" panose="020B0604020202020204" pitchFamily="34" charset="0"/>
              <a:buChar char="•"/>
            </a:pPr>
            <a:endParaRPr lang="en-US" dirty="0"/>
          </a:p>
          <a:p>
            <a:pPr marL="342900" indent="-342900">
              <a:buFont typeface="Wingdings" pitchFamily="2" charset="2"/>
              <a:buChar char="v"/>
            </a:pPr>
            <a:r>
              <a:rPr lang="en-US" dirty="0"/>
              <a:t>Encapsulation and data hiding</a:t>
            </a:r>
          </a:p>
          <a:p>
            <a:endParaRPr lang="en-US" dirty="0"/>
          </a:p>
          <a:p>
            <a:pPr marL="342900" indent="-342900">
              <a:buFont typeface="Wingdings" pitchFamily="2" charset="2"/>
              <a:buChar char="v"/>
            </a:pPr>
            <a:r>
              <a:rPr lang="en-US" dirty="0"/>
              <a:t>Abstraction and simplified complexity</a:t>
            </a:r>
          </a:p>
          <a:p>
            <a:endParaRPr lang="en-US" dirty="0"/>
          </a:p>
          <a:p>
            <a:pPr marL="342900" indent="-342900">
              <a:buFont typeface="Wingdings" pitchFamily="2" charset="2"/>
              <a:buChar char="v"/>
            </a:pPr>
            <a:r>
              <a:rPr lang="en-US" dirty="0"/>
              <a:t>Inheritance and code reuse</a:t>
            </a:r>
          </a:p>
          <a:p>
            <a:endParaRPr lang="en-US" dirty="0"/>
          </a:p>
          <a:p>
            <a:pPr marL="342900" indent="-342900">
              <a:buFont typeface="Wingdings" pitchFamily="2" charset="2"/>
              <a:buChar char="v"/>
            </a:pPr>
            <a:r>
              <a:rPr lang="en-US" dirty="0"/>
              <a:t>Polymorphism and flexibility</a:t>
            </a:r>
          </a:p>
        </p:txBody>
      </p:sp>
    </p:spTree>
    <p:extLst>
      <p:ext uri="{BB962C8B-B14F-4D97-AF65-F5344CB8AC3E}">
        <p14:creationId xmlns:p14="http://schemas.microsoft.com/office/powerpoint/2010/main" val="408275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61950"/>
            <a:ext cx="6096000" cy="461665"/>
          </a:xfrm>
          <a:prstGeom prst="rect">
            <a:avLst/>
          </a:prstGeom>
        </p:spPr>
        <p:txBody>
          <a:bodyPr wrap="square">
            <a:spAutoFit/>
          </a:bodyPr>
          <a:lstStyle/>
          <a:p>
            <a:r>
              <a:rPr lang="en-US" sz="2400" b="1" dirty="0"/>
              <a:t>IMPORTANT FUNCTION OF PYTHON </a:t>
            </a:r>
          </a:p>
        </p:txBody>
      </p:sp>
      <p:sp>
        <p:nvSpPr>
          <p:cNvPr id="3" name="Rectangle 2"/>
          <p:cNvSpPr/>
          <p:nvPr/>
        </p:nvSpPr>
        <p:spPr>
          <a:xfrm>
            <a:off x="2814484" y="823615"/>
            <a:ext cx="6172200" cy="3741409"/>
          </a:xfrm>
          <a:prstGeom prst="rect">
            <a:avLst/>
          </a:prstGeom>
        </p:spPr>
        <p:txBody>
          <a:bodyPr wrap="square">
            <a:spAutoFit/>
          </a:bodyPr>
          <a:lstStyle/>
          <a:p>
            <a:pPr marL="342900" indent="-342900">
              <a:lnSpc>
                <a:spcPct val="150000"/>
              </a:lnSpc>
              <a:buFont typeface="Wingdings" pitchFamily="2" charset="2"/>
              <a:buChar char="v"/>
            </a:pPr>
            <a:r>
              <a:rPr lang="en-US" sz="1600" dirty="0"/>
              <a:t>Map: The map() function in Python is used to apply a given function to each item in an </a:t>
            </a:r>
            <a:r>
              <a:rPr lang="en-US" sz="1600" dirty="0" err="1"/>
              <a:t>iterable</a:t>
            </a:r>
            <a:r>
              <a:rPr lang="en-US" sz="1600" dirty="0"/>
              <a:t> </a:t>
            </a:r>
          </a:p>
          <a:p>
            <a:pPr marL="342900" indent="-342900">
              <a:lnSpc>
                <a:spcPct val="150000"/>
              </a:lnSpc>
              <a:buFont typeface="Wingdings" pitchFamily="2" charset="2"/>
              <a:buChar char="v"/>
            </a:pPr>
            <a:r>
              <a:rPr lang="en-GB" sz="1600" dirty="0"/>
              <a:t>Filter: </a:t>
            </a:r>
            <a:r>
              <a:rPr lang="en-US" sz="1600" dirty="0"/>
              <a:t>The filter() function in Python is used to filter out elements from an </a:t>
            </a:r>
            <a:r>
              <a:rPr lang="en-US" sz="1600" dirty="0" err="1"/>
              <a:t>iterable</a:t>
            </a:r>
            <a:r>
              <a:rPr lang="en-US" sz="1600" dirty="0"/>
              <a:t> based on a specified condition.</a:t>
            </a:r>
          </a:p>
          <a:p>
            <a:pPr marL="342900" indent="-342900">
              <a:lnSpc>
                <a:spcPct val="150000"/>
              </a:lnSpc>
              <a:buFont typeface="Wingdings" pitchFamily="2" charset="2"/>
              <a:buChar char="v"/>
            </a:pPr>
            <a:r>
              <a:rPr lang="en-GB" sz="1600" dirty="0"/>
              <a:t>Reduce: </a:t>
            </a:r>
            <a:r>
              <a:rPr lang="en-US" sz="1600" dirty="0"/>
              <a:t>The reduce() function is part of the </a:t>
            </a:r>
            <a:r>
              <a:rPr lang="en-US" sz="1600" dirty="0" err="1"/>
              <a:t>functools</a:t>
            </a:r>
            <a:r>
              <a:rPr lang="en-US" sz="1600" dirty="0"/>
              <a:t> module in Python. It is used to apply a specified function to the elements of an </a:t>
            </a:r>
            <a:r>
              <a:rPr lang="en-US" sz="1600" dirty="0" err="1"/>
              <a:t>iterable</a:t>
            </a:r>
            <a:r>
              <a:rPr lang="en-US" sz="1600" dirty="0"/>
              <a:t> in a cumulative way.</a:t>
            </a:r>
          </a:p>
          <a:p>
            <a:pPr marL="342900" indent="-342900">
              <a:lnSpc>
                <a:spcPct val="150000"/>
              </a:lnSpc>
              <a:buFont typeface="Wingdings" pitchFamily="2" charset="2"/>
              <a:buChar char="v"/>
            </a:pPr>
            <a:r>
              <a:rPr lang="en-GB" sz="1600" dirty="0"/>
              <a:t>Lambda Functions:</a:t>
            </a:r>
            <a:r>
              <a:rPr lang="en-US" sz="1600" dirty="0"/>
              <a:t> A lambda function is a small, anonymous function in Python. It is defined using the lambda keyword and can take any number of arguments but can only have one expression.</a:t>
            </a:r>
            <a:endParaRPr lang="x-none" sz="1600" dirty="0"/>
          </a:p>
        </p:txBody>
      </p:sp>
      <p:pic>
        <p:nvPicPr>
          <p:cNvPr id="4" name="Picture 9" descr="A picture containing qr code&#10;&#10;Description automatically generated">
            <a:extLst>
              <a:ext uri="{FF2B5EF4-FFF2-40B4-BE49-F238E27FC236}">
                <a16:creationId xmlns:a16="http://schemas.microsoft.com/office/drawing/2014/main" id="{29D4476A-78E6-339C-3175-05CCB5EDC91D}"/>
              </a:ext>
            </a:extLst>
          </p:cNvPr>
          <p:cNvPicPr>
            <a:picLocks noChangeAspect="1"/>
          </p:cNvPicPr>
          <p:nvPr/>
        </p:nvPicPr>
        <p:blipFill>
          <a:blip r:embed="rId2"/>
          <a:stretch>
            <a:fillRect/>
          </a:stretch>
        </p:blipFill>
        <p:spPr>
          <a:xfrm>
            <a:off x="152400" y="1403215"/>
            <a:ext cx="2590800" cy="2140085"/>
          </a:xfrm>
          <a:prstGeom prst="rect">
            <a:avLst/>
          </a:prstGeom>
        </p:spPr>
      </p:pic>
    </p:spTree>
    <p:extLst>
      <p:ext uri="{BB962C8B-B14F-4D97-AF65-F5344CB8AC3E}">
        <p14:creationId xmlns:p14="http://schemas.microsoft.com/office/powerpoint/2010/main" val="114311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6241" y="285750"/>
            <a:ext cx="2514600" cy="523220"/>
          </a:xfrm>
          <a:prstGeom prst="rect">
            <a:avLst/>
          </a:prstGeom>
        </p:spPr>
        <p:txBody>
          <a:bodyPr wrap="square">
            <a:spAutoFit/>
          </a:bodyPr>
          <a:lstStyle/>
          <a:p>
            <a:pPr algn="ctr"/>
            <a:r>
              <a:rPr lang="en-US" sz="2800" b="1" dirty="0"/>
              <a:t>USE CASE -  1</a:t>
            </a:r>
            <a:endParaRPr lang="en-IN" sz="2800" b="1" dirty="0"/>
          </a:p>
        </p:txBody>
      </p:sp>
      <p:sp>
        <p:nvSpPr>
          <p:cNvPr id="3" name="Rectangle 2"/>
          <p:cNvSpPr/>
          <p:nvPr/>
        </p:nvSpPr>
        <p:spPr>
          <a:xfrm>
            <a:off x="533400" y="798107"/>
            <a:ext cx="5791200" cy="461665"/>
          </a:xfrm>
          <a:prstGeom prst="rect">
            <a:avLst/>
          </a:prstGeom>
        </p:spPr>
        <p:txBody>
          <a:bodyPr wrap="square">
            <a:spAutoFit/>
          </a:bodyPr>
          <a:lstStyle/>
          <a:p>
            <a:pPr lvl="1"/>
            <a:r>
              <a:rPr lang="en-US" sz="2400" b="1" dirty="0"/>
              <a:t>Library Management Application</a:t>
            </a:r>
          </a:p>
        </p:txBody>
      </p:sp>
      <p:sp>
        <p:nvSpPr>
          <p:cNvPr id="4" name="Rectangle 3"/>
          <p:cNvSpPr/>
          <p:nvPr/>
        </p:nvSpPr>
        <p:spPr>
          <a:xfrm>
            <a:off x="1143000" y="1251779"/>
            <a:ext cx="7391400" cy="707886"/>
          </a:xfrm>
          <a:prstGeom prst="rect">
            <a:avLst/>
          </a:prstGeom>
        </p:spPr>
        <p:txBody>
          <a:bodyPr wrap="square">
            <a:spAutoFit/>
          </a:bodyPr>
          <a:lstStyle/>
          <a:p>
            <a:r>
              <a:rPr lang="en-IN" sz="2000" dirty="0"/>
              <a:t>A library management system is a software tool that helps libraries  organize and manage their resources efficiently.</a:t>
            </a:r>
            <a:endParaRPr lang="en-US" sz="2000" dirty="0"/>
          </a:p>
        </p:txBody>
      </p:sp>
      <p:sp>
        <p:nvSpPr>
          <p:cNvPr id="5" name="Rectangle 4"/>
          <p:cNvSpPr/>
          <p:nvPr/>
        </p:nvSpPr>
        <p:spPr>
          <a:xfrm>
            <a:off x="914400" y="1959664"/>
            <a:ext cx="7620000" cy="1200329"/>
          </a:xfrm>
          <a:prstGeom prst="rect">
            <a:avLst/>
          </a:prstGeom>
        </p:spPr>
        <p:txBody>
          <a:bodyPr wrap="square">
            <a:spAutoFit/>
          </a:bodyPr>
          <a:lstStyle/>
          <a:p>
            <a:pPr lvl="0"/>
            <a:r>
              <a:rPr lang="en-US" b="1" dirty="0"/>
              <a:t>User Interface:</a:t>
            </a:r>
          </a:p>
          <a:p>
            <a:pPr lvl="1"/>
            <a:r>
              <a:rPr lang="en-IN" dirty="0"/>
              <a:t>User Registration: The system allows users, such as students, faculty, and staff, to register and obtain a unique identifier, such as a library card or username, to access library services.</a:t>
            </a:r>
            <a:endParaRPr lang="en-US" sz="1600" dirty="0"/>
          </a:p>
        </p:txBody>
      </p:sp>
      <p:sp>
        <p:nvSpPr>
          <p:cNvPr id="6" name="Rectangle 5"/>
          <p:cNvSpPr/>
          <p:nvPr/>
        </p:nvSpPr>
        <p:spPr>
          <a:xfrm>
            <a:off x="838200" y="3333750"/>
            <a:ext cx="7696200" cy="1200329"/>
          </a:xfrm>
          <a:prstGeom prst="rect">
            <a:avLst/>
          </a:prstGeom>
        </p:spPr>
        <p:txBody>
          <a:bodyPr wrap="square">
            <a:spAutoFit/>
          </a:bodyPr>
          <a:lstStyle/>
          <a:p>
            <a:pPr lvl="0"/>
            <a:r>
              <a:rPr lang="en-US" b="1" dirty="0"/>
              <a:t>Circulation Management:</a:t>
            </a:r>
          </a:p>
          <a:p>
            <a:r>
              <a:rPr lang="en-US" dirty="0"/>
              <a:t>       The circulation module manages the borrowing and returning of 	library                       	items. It tracks the availability of items, handles due dates, 	and 	generates reminders or penalties for late returns.</a:t>
            </a:r>
          </a:p>
        </p:txBody>
      </p:sp>
    </p:spTree>
    <p:extLst>
      <p:ext uri="{BB962C8B-B14F-4D97-AF65-F5344CB8AC3E}">
        <p14:creationId xmlns:p14="http://schemas.microsoft.com/office/powerpoint/2010/main" val="3517585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7147" y="232805"/>
            <a:ext cx="5094051" cy="523220"/>
          </a:xfrm>
          <a:prstGeom prst="rect">
            <a:avLst/>
          </a:prstGeom>
        </p:spPr>
        <p:txBody>
          <a:bodyPr wrap="square">
            <a:spAutoFit/>
          </a:bodyPr>
          <a:lstStyle/>
          <a:p>
            <a:r>
              <a:rPr lang="en-US" sz="2800" b="1" dirty="0"/>
              <a:t>PROBLEM  STATEMENT</a:t>
            </a:r>
          </a:p>
        </p:txBody>
      </p:sp>
      <p:sp>
        <p:nvSpPr>
          <p:cNvPr id="3" name="Rectangle 2"/>
          <p:cNvSpPr/>
          <p:nvPr/>
        </p:nvSpPr>
        <p:spPr>
          <a:xfrm>
            <a:off x="697146" y="756025"/>
            <a:ext cx="8370653" cy="4401205"/>
          </a:xfrm>
          <a:prstGeom prst="rect">
            <a:avLst/>
          </a:prstGeom>
        </p:spPr>
        <p:txBody>
          <a:bodyPr wrap="square">
            <a:spAutoFit/>
          </a:bodyPr>
          <a:lstStyle/>
          <a:p>
            <a:r>
              <a:rPr lang="en-US" sz="1400" dirty="0"/>
              <a:t>Suppose you have a class called Library that contains a list of books. Each book has a title, author, and number of pages. Implement the Library class with the following methods:</a:t>
            </a:r>
          </a:p>
          <a:p>
            <a:endParaRPr lang="en-US" sz="1400" dirty="0"/>
          </a:p>
          <a:p>
            <a:pPr lvl="0"/>
            <a:r>
              <a:rPr lang="en-IN" sz="1400" dirty="0" err="1"/>
              <a:t>add_book</a:t>
            </a:r>
            <a:r>
              <a:rPr lang="en-IN" sz="1400" dirty="0"/>
              <a:t>(title, author, </a:t>
            </a:r>
            <a:r>
              <a:rPr lang="en-IN" sz="1400" dirty="0" err="1"/>
              <a:t>num_pages</a:t>
            </a:r>
            <a:r>
              <a:rPr lang="en-IN" sz="1400" dirty="0"/>
              <a:t>): adds a new book to the library with the given title, author, and number of pages.</a:t>
            </a:r>
            <a:endParaRPr lang="en-US" sz="1400" dirty="0"/>
          </a:p>
          <a:p>
            <a:pPr lvl="0"/>
            <a:r>
              <a:rPr lang="en-IN" sz="1400" dirty="0" err="1"/>
              <a:t>remove_book</a:t>
            </a:r>
            <a:r>
              <a:rPr lang="en-IN" sz="1400" dirty="0"/>
              <a:t>(title): removes a book from the library with the given title.</a:t>
            </a:r>
            <a:endParaRPr lang="en-US" sz="1400" dirty="0"/>
          </a:p>
          <a:p>
            <a:pPr lvl="0"/>
            <a:r>
              <a:rPr lang="en-IN" sz="1400" dirty="0" err="1"/>
              <a:t>get_books_by_author</a:t>
            </a:r>
            <a:r>
              <a:rPr lang="en-IN" sz="1400" dirty="0"/>
              <a:t>(author): returns a list of books by the given author.</a:t>
            </a:r>
            <a:endParaRPr lang="en-US" sz="1400" dirty="0"/>
          </a:p>
          <a:p>
            <a:pPr lvl="0"/>
            <a:r>
              <a:rPr lang="en-IN" sz="1400" dirty="0" err="1"/>
              <a:t>get_total_pages</a:t>
            </a:r>
            <a:r>
              <a:rPr lang="en-IN" sz="1400" dirty="0"/>
              <a:t>(): returns the total number of pages in the library.</a:t>
            </a:r>
            <a:endParaRPr lang="en-US" sz="1400" dirty="0"/>
          </a:p>
          <a:p>
            <a:r>
              <a:rPr lang="en-IN" sz="1400" dirty="0"/>
              <a:t> </a:t>
            </a:r>
            <a:endParaRPr lang="en-US" sz="1400" dirty="0"/>
          </a:p>
          <a:p>
            <a:pPr lvl="0"/>
            <a:r>
              <a:rPr lang="en-US" sz="1400" dirty="0"/>
              <a:t>Using the Library class, perform the following operations:</a:t>
            </a:r>
          </a:p>
          <a:p>
            <a:r>
              <a:rPr lang="en-US" sz="1400" dirty="0"/>
              <a:t> </a:t>
            </a:r>
          </a:p>
          <a:p>
            <a:pPr lvl="0"/>
            <a:r>
              <a:rPr lang="en-IN" sz="1400" dirty="0"/>
              <a:t>Add 5 books to the library.</a:t>
            </a:r>
          </a:p>
          <a:p>
            <a:pPr lvl="0"/>
            <a:endParaRPr lang="en-US" sz="1400" dirty="0"/>
          </a:p>
          <a:p>
            <a:pPr lvl="0"/>
            <a:r>
              <a:rPr lang="en-IN" sz="1400" dirty="0"/>
              <a:t>Use map to create a new list of books that contains only the titles of the books.</a:t>
            </a:r>
            <a:endParaRPr lang="en-US" sz="1400" dirty="0"/>
          </a:p>
          <a:p>
            <a:pPr lvl="0"/>
            <a:r>
              <a:rPr lang="en-IN" sz="1400" dirty="0"/>
              <a:t>Use filter to create a new list of books that contain more than 300 pages.</a:t>
            </a:r>
            <a:endParaRPr lang="en-US" sz="1400" dirty="0"/>
          </a:p>
          <a:p>
            <a:pPr lvl="0"/>
            <a:r>
              <a:rPr lang="en-IN" sz="1400" dirty="0"/>
              <a:t>Use reduce to calculate the total number of pages in the library.</a:t>
            </a:r>
            <a:endParaRPr lang="en-US" sz="1400" dirty="0"/>
          </a:p>
          <a:p>
            <a:pPr lvl="0"/>
            <a:r>
              <a:rPr lang="en-IN" sz="1400" dirty="0"/>
              <a:t>Use the </a:t>
            </a:r>
            <a:r>
              <a:rPr lang="en-IN" sz="1400" dirty="0" err="1"/>
              <a:t>get_books_by_author</a:t>
            </a:r>
            <a:r>
              <a:rPr lang="en-IN" sz="1400" dirty="0"/>
              <a:t> method to get a list of books by a specific author.</a:t>
            </a:r>
            <a:endParaRPr lang="en-US" sz="1400" dirty="0"/>
          </a:p>
          <a:p>
            <a:r>
              <a:rPr lang="en-IN" sz="1400" dirty="0"/>
              <a:t> </a:t>
            </a:r>
            <a:endParaRPr lang="en-US" sz="1400" dirty="0"/>
          </a:p>
          <a:p>
            <a:br>
              <a:rPr lang="en-IN" sz="1400" dirty="0"/>
            </a:br>
            <a:r>
              <a:rPr lang="en-IN" sz="1400" dirty="0"/>
              <a:t> </a:t>
            </a:r>
            <a:endParaRPr lang="en-US" sz="1400" dirty="0"/>
          </a:p>
        </p:txBody>
      </p:sp>
    </p:spTree>
    <p:extLst>
      <p:ext uri="{BB962C8B-B14F-4D97-AF65-F5344CB8AC3E}">
        <p14:creationId xmlns:p14="http://schemas.microsoft.com/office/powerpoint/2010/main" val="2597383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028" y="514350"/>
            <a:ext cx="5131572" cy="523220"/>
          </a:xfrm>
          <a:prstGeom prst="rect">
            <a:avLst/>
          </a:prstGeom>
        </p:spPr>
        <p:txBody>
          <a:bodyPr wrap="square">
            <a:spAutoFit/>
          </a:bodyPr>
          <a:lstStyle/>
          <a:p>
            <a:r>
              <a:rPr lang="en-GB" sz="2800" b="1" dirty="0"/>
              <a:t>AI  IMPLEMENTATION</a:t>
            </a:r>
          </a:p>
        </p:txBody>
      </p:sp>
      <p:sp>
        <p:nvSpPr>
          <p:cNvPr id="3" name="Rectangle 2"/>
          <p:cNvSpPr/>
          <p:nvPr/>
        </p:nvSpPr>
        <p:spPr>
          <a:xfrm>
            <a:off x="773117" y="1037570"/>
            <a:ext cx="7754798" cy="646331"/>
          </a:xfrm>
          <a:prstGeom prst="rect">
            <a:avLst/>
          </a:prstGeom>
        </p:spPr>
        <p:txBody>
          <a:bodyPr wrap="square">
            <a:spAutoFit/>
          </a:bodyPr>
          <a:lstStyle/>
          <a:p>
            <a:r>
              <a:rPr lang="en-IN" dirty="0"/>
              <a:t>The provided program is a simple implementation of a Library Management System. </a:t>
            </a:r>
            <a:endParaRPr lang="en-US" dirty="0"/>
          </a:p>
        </p:txBody>
      </p:sp>
      <p:sp>
        <p:nvSpPr>
          <p:cNvPr id="4" name="Rectangle 3"/>
          <p:cNvSpPr/>
          <p:nvPr/>
        </p:nvSpPr>
        <p:spPr>
          <a:xfrm>
            <a:off x="773117" y="1922443"/>
            <a:ext cx="7532683" cy="954107"/>
          </a:xfrm>
          <a:prstGeom prst="rect">
            <a:avLst/>
          </a:prstGeom>
        </p:spPr>
        <p:txBody>
          <a:bodyPr wrap="square">
            <a:spAutoFit/>
          </a:bodyPr>
          <a:lstStyle/>
          <a:p>
            <a:r>
              <a:rPr lang="en-IN" sz="2000" b="1" dirty="0"/>
              <a:t>Intelligent Decision-Making</a:t>
            </a:r>
            <a:r>
              <a:rPr lang="en-IN" dirty="0"/>
              <a:t>: The program allows users to add books, display books by author, calculate the total number of pages, display a table of books, and remove books. </a:t>
            </a:r>
            <a:endParaRPr lang="en-US" dirty="0"/>
          </a:p>
        </p:txBody>
      </p:sp>
      <p:sp>
        <p:nvSpPr>
          <p:cNvPr id="5" name="Rectangle 4"/>
          <p:cNvSpPr/>
          <p:nvPr/>
        </p:nvSpPr>
        <p:spPr>
          <a:xfrm>
            <a:off x="812028" y="2876550"/>
            <a:ext cx="7482422" cy="954107"/>
          </a:xfrm>
          <a:prstGeom prst="rect">
            <a:avLst/>
          </a:prstGeom>
        </p:spPr>
        <p:txBody>
          <a:bodyPr wrap="square">
            <a:spAutoFit/>
          </a:bodyPr>
          <a:lstStyle/>
          <a:p>
            <a:r>
              <a:rPr lang="en-IN" sz="2000" b="1" dirty="0"/>
              <a:t>Data Analysis</a:t>
            </a:r>
            <a:r>
              <a:rPr lang="en-IN" sz="2000" dirty="0"/>
              <a:t>: </a:t>
            </a:r>
            <a:r>
              <a:rPr lang="en-IN" dirty="0"/>
              <a:t>The program maintains a list of books and their details, such as titles, authors, and page counts. AI algorithms could be employed to </a:t>
            </a:r>
            <a:r>
              <a:rPr lang="en-IN" dirty="0" err="1"/>
              <a:t>analyze</a:t>
            </a:r>
            <a:r>
              <a:rPr lang="en-IN" dirty="0"/>
              <a:t> this data, identify patterns, and generate insights. </a:t>
            </a:r>
            <a:endParaRPr lang="en-US" dirty="0"/>
          </a:p>
        </p:txBody>
      </p:sp>
    </p:spTree>
    <p:extLst>
      <p:ext uri="{BB962C8B-B14F-4D97-AF65-F5344CB8AC3E}">
        <p14:creationId xmlns:p14="http://schemas.microsoft.com/office/powerpoint/2010/main" val="412366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457200"/>
            <a:ext cx="3653821" cy="786926"/>
          </a:xfrm>
          <a:prstGeom prst="rect">
            <a:avLst/>
          </a:prstGeom>
        </p:spPr>
        <p:txBody>
          <a:bodyPr>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solidFill>
                  <a:schemeClr val="tx1"/>
                </a:solidFill>
                <a:latin typeface="Times New Roman" pitchFamily="18" charset="0"/>
                <a:cs typeface="Times New Roman" pitchFamily="18" charset="0"/>
              </a:rPr>
              <a:t>C</a:t>
            </a:r>
            <a:r>
              <a:rPr lang="en-IN" sz="4000" b="1" dirty="0">
                <a:solidFill>
                  <a:schemeClr val="tx1"/>
                </a:solidFill>
                <a:latin typeface="Times New Roman" pitchFamily="18" charset="0"/>
                <a:cs typeface="Times New Roman" pitchFamily="18" charset="0"/>
              </a:rPr>
              <a:t>ONTENTS</a:t>
            </a:r>
            <a:endParaRPr lang="en-US" sz="4000" dirty="0">
              <a:solidFill>
                <a:schemeClr val="tx1"/>
              </a:solidFill>
            </a:endParaRPr>
          </a:p>
        </p:txBody>
      </p:sp>
      <p:cxnSp>
        <p:nvCxnSpPr>
          <p:cNvPr id="4" name="Straight Connector 3"/>
          <p:cNvCxnSpPr/>
          <p:nvPr/>
        </p:nvCxnSpPr>
        <p:spPr>
          <a:xfrm>
            <a:off x="914400" y="1244126"/>
            <a:ext cx="7315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838201" y="1371600"/>
            <a:ext cx="7391400" cy="3143250"/>
          </a:xfrm>
          <a:prstGeom prst="rect">
            <a:avLst/>
          </a:prstGeom>
        </p:spPr>
        <p:txBody>
          <a:bodyPr>
            <a:normAutofit fontScale="925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6900" indent="0">
              <a:buNone/>
            </a:pPr>
            <a:r>
              <a:rPr lang="en-US" sz="2800" b="1" dirty="0">
                <a:solidFill>
                  <a:schemeClr val="tx1"/>
                </a:solidFill>
              </a:rPr>
              <a:t>1. Company Description</a:t>
            </a:r>
          </a:p>
          <a:p>
            <a:pPr marL="551250" indent="-514350">
              <a:buFont typeface="Arial" pitchFamily="34" charset="0"/>
              <a:buAutoNum type="arabicPeriod"/>
            </a:pPr>
            <a:endParaRPr lang="en-US" sz="800" b="1" dirty="0">
              <a:solidFill>
                <a:schemeClr val="tx1"/>
              </a:solidFill>
            </a:endParaRPr>
          </a:p>
          <a:p>
            <a:pPr marL="36900" indent="0">
              <a:buFont typeface="Arial" pitchFamily="34" charset="0"/>
              <a:buNone/>
            </a:pPr>
            <a:r>
              <a:rPr lang="en-US" sz="2800" b="1" dirty="0">
                <a:solidFill>
                  <a:schemeClr val="tx1"/>
                </a:solidFill>
              </a:rPr>
              <a:t>2. OJT</a:t>
            </a:r>
            <a:r>
              <a:rPr lang="en-US" sz="2800" b="1" dirty="0"/>
              <a:t>– </a:t>
            </a:r>
            <a:r>
              <a:rPr lang="en-US" sz="2800" b="1" dirty="0">
                <a:solidFill>
                  <a:schemeClr val="tx1"/>
                </a:solidFill>
              </a:rPr>
              <a:t>1</a:t>
            </a:r>
          </a:p>
          <a:p>
            <a:pPr marL="36900" indent="0">
              <a:buFont typeface="Arial" pitchFamily="34" charset="0"/>
              <a:buNone/>
            </a:pPr>
            <a:endParaRPr lang="en-US" sz="800" b="1" dirty="0"/>
          </a:p>
          <a:p>
            <a:pPr marL="36900" indent="0">
              <a:buFont typeface="Arial" pitchFamily="34" charset="0"/>
              <a:buNone/>
            </a:pPr>
            <a:r>
              <a:rPr lang="en-US" sz="2800" b="1" dirty="0">
                <a:solidFill>
                  <a:schemeClr val="tx1"/>
                </a:solidFill>
              </a:rPr>
              <a:t>3</a:t>
            </a:r>
            <a:r>
              <a:rPr lang="en-US" sz="2800" b="1" dirty="0"/>
              <a:t>. </a:t>
            </a:r>
            <a:r>
              <a:rPr lang="en-US" sz="2800" b="1" dirty="0">
                <a:solidFill>
                  <a:schemeClr val="tx1"/>
                </a:solidFill>
              </a:rPr>
              <a:t>Use Case – 1</a:t>
            </a:r>
          </a:p>
          <a:p>
            <a:pPr marL="36900" indent="0">
              <a:buFont typeface="Arial" pitchFamily="34" charset="0"/>
              <a:buNone/>
            </a:pPr>
            <a:endParaRPr lang="en-US" sz="800" b="1" dirty="0">
              <a:solidFill>
                <a:schemeClr val="tx1"/>
              </a:solidFill>
            </a:endParaRPr>
          </a:p>
          <a:p>
            <a:pPr marL="36900" indent="0">
              <a:buFont typeface="Arial" pitchFamily="34" charset="0"/>
              <a:buNone/>
            </a:pPr>
            <a:r>
              <a:rPr lang="en-US" sz="2800" b="1" dirty="0">
                <a:solidFill>
                  <a:schemeClr val="tx1"/>
                </a:solidFill>
              </a:rPr>
              <a:t>4. OJT – 2</a:t>
            </a:r>
          </a:p>
          <a:p>
            <a:pPr marL="36900" indent="0">
              <a:buFont typeface="Arial" pitchFamily="34" charset="0"/>
              <a:buNone/>
            </a:pPr>
            <a:endParaRPr lang="en-US" sz="800" b="1" strike="sngStrike" dirty="0">
              <a:solidFill>
                <a:schemeClr val="tx1"/>
              </a:solidFill>
            </a:endParaRPr>
          </a:p>
          <a:p>
            <a:pPr marL="36900" indent="0">
              <a:buFont typeface="Arial" pitchFamily="34" charset="0"/>
              <a:buNone/>
            </a:pPr>
            <a:r>
              <a:rPr lang="en-US" sz="2800" b="1" dirty="0">
                <a:solidFill>
                  <a:schemeClr val="tx1"/>
                </a:solidFill>
              </a:rPr>
              <a:t>5. Use Case – 2</a:t>
            </a:r>
          </a:p>
          <a:p>
            <a:pPr marL="36900" indent="0">
              <a:buFont typeface="Arial" pitchFamily="34" charset="0"/>
              <a:buNone/>
            </a:pPr>
            <a:endParaRPr lang="en-US" sz="800" b="1" dirty="0">
              <a:solidFill>
                <a:schemeClr val="tx1"/>
              </a:solidFill>
            </a:endParaRPr>
          </a:p>
          <a:p>
            <a:pPr marL="36900" indent="0">
              <a:buFont typeface="Arial" pitchFamily="34" charset="0"/>
              <a:buNone/>
            </a:pPr>
            <a:r>
              <a:rPr lang="en-US" sz="2800" b="1" dirty="0">
                <a:solidFill>
                  <a:schemeClr val="tx1"/>
                </a:solidFill>
              </a:rPr>
              <a:t>6. Conclusion </a:t>
            </a:r>
            <a:endParaRPr lang="en-IN" sz="2800" b="1"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628531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85750"/>
            <a:ext cx="1447800" cy="523220"/>
          </a:xfrm>
          <a:prstGeom prst="rect">
            <a:avLst/>
          </a:prstGeom>
        </p:spPr>
        <p:txBody>
          <a:bodyPr wrap="square">
            <a:spAutoFit/>
          </a:bodyPr>
          <a:lstStyle/>
          <a:p>
            <a:r>
              <a:rPr lang="en-US" sz="2800" b="1" dirty="0"/>
              <a:t>OJT - II</a:t>
            </a:r>
          </a:p>
        </p:txBody>
      </p:sp>
      <p:sp>
        <p:nvSpPr>
          <p:cNvPr id="3" name="Rectangle 2"/>
          <p:cNvSpPr/>
          <p:nvPr/>
        </p:nvSpPr>
        <p:spPr>
          <a:xfrm>
            <a:off x="533400" y="857250"/>
            <a:ext cx="7924800" cy="3662541"/>
          </a:xfrm>
          <a:prstGeom prst="rect">
            <a:avLst/>
          </a:prstGeom>
        </p:spPr>
        <p:txBody>
          <a:bodyPr wrap="square">
            <a:spAutoFit/>
          </a:bodyPr>
          <a:lstStyle/>
          <a:p>
            <a:r>
              <a:rPr lang="en-GB" sz="2000" b="1" dirty="0"/>
              <a:t>ARTIFICIAL INTELLIGENCE</a:t>
            </a:r>
          </a:p>
          <a:p>
            <a:endParaRPr lang="en-GB" sz="2000" dirty="0"/>
          </a:p>
          <a:p>
            <a:pPr marL="342900" indent="-342900" algn="just">
              <a:lnSpc>
                <a:spcPct val="150000"/>
              </a:lnSpc>
              <a:buFont typeface="Wingdings" pitchFamily="2" charset="2"/>
              <a:buChar char="v"/>
            </a:pPr>
            <a:r>
              <a:rPr lang="en-US" sz="1600" dirty="0"/>
              <a:t>AI application include advanced web search, recommendation systems, understanding human speech, self driving cars, generative or creative tools, automated decision making, and competing at the highest level in strategic game system. </a:t>
            </a:r>
          </a:p>
          <a:p>
            <a:pPr marL="342900" indent="-342900" algn="just">
              <a:lnSpc>
                <a:spcPct val="150000"/>
              </a:lnSpc>
              <a:buFont typeface="Wingdings" pitchFamily="2" charset="2"/>
              <a:buChar char="v"/>
            </a:pPr>
            <a:r>
              <a:rPr lang="en-US" sz="1600" dirty="0"/>
              <a:t>The various sub field of AI research are centered around particular goals and the use of particular tools.</a:t>
            </a:r>
          </a:p>
          <a:p>
            <a:pPr marL="342900" indent="-342900" algn="just">
              <a:lnSpc>
                <a:spcPct val="150000"/>
              </a:lnSpc>
              <a:buFont typeface="Wingdings" pitchFamily="2" charset="2"/>
              <a:buChar char="v"/>
            </a:pPr>
            <a:r>
              <a:rPr lang="en-US" sz="1600" dirty="0"/>
              <a:t>The traditional goals of AI research include reasoning, knowledge representation, planning learning, natural language processing, perception, and ability to move and manipulate objects.</a:t>
            </a:r>
          </a:p>
        </p:txBody>
      </p:sp>
    </p:spTree>
    <p:extLst>
      <p:ext uri="{BB962C8B-B14F-4D97-AF65-F5344CB8AC3E}">
        <p14:creationId xmlns:p14="http://schemas.microsoft.com/office/powerpoint/2010/main" val="482682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15" y="361950"/>
            <a:ext cx="3048000" cy="523220"/>
          </a:xfrm>
          <a:prstGeom prst="rect">
            <a:avLst/>
          </a:prstGeom>
        </p:spPr>
        <p:txBody>
          <a:bodyPr wrap="square">
            <a:spAutoFit/>
          </a:bodyPr>
          <a:lstStyle/>
          <a:p>
            <a:r>
              <a:rPr lang="en-GB" sz="2800" b="1" dirty="0"/>
              <a:t>TYPES OF AI</a:t>
            </a:r>
          </a:p>
        </p:txBody>
      </p:sp>
      <p:sp>
        <p:nvSpPr>
          <p:cNvPr id="3" name="Rectangle 2"/>
          <p:cNvSpPr/>
          <p:nvPr/>
        </p:nvSpPr>
        <p:spPr>
          <a:xfrm>
            <a:off x="753057" y="971550"/>
            <a:ext cx="7772400" cy="3416320"/>
          </a:xfrm>
          <a:prstGeom prst="rect">
            <a:avLst/>
          </a:prstGeom>
        </p:spPr>
        <p:txBody>
          <a:bodyPr wrap="square">
            <a:spAutoFit/>
          </a:bodyPr>
          <a:lstStyle/>
          <a:p>
            <a:pPr marL="285750" indent="-285750" algn="just">
              <a:lnSpc>
                <a:spcPct val="150000"/>
              </a:lnSpc>
              <a:buFont typeface="Wingdings" pitchFamily="2" charset="2"/>
              <a:buChar char="v"/>
            </a:pPr>
            <a:r>
              <a:rPr lang="en-US" sz="1600" dirty="0"/>
              <a:t>Artificial narrow intelligence: AI designed to complete very specific actions unable to independently learn.</a:t>
            </a:r>
          </a:p>
          <a:p>
            <a:pPr marL="285750" indent="-285750" algn="just">
              <a:lnSpc>
                <a:spcPct val="150000"/>
              </a:lnSpc>
              <a:buFont typeface="Wingdings" pitchFamily="2" charset="2"/>
              <a:buChar char="v"/>
            </a:pPr>
            <a:r>
              <a:rPr lang="en-US" sz="1600" dirty="0"/>
              <a:t>Artificial general intelligence: AI designed to learn, think and perform at similar levels to humans.</a:t>
            </a:r>
          </a:p>
          <a:p>
            <a:pPr marL="285750" indent="-285750" algn="just">
              <a:lnSpc>
                <a:spcPct val="150000"/>
              </a:lnSpc>
              <a:buFont typeface="Wingdings" pitchFamily="2" charset="2"/>
              <a:buChar char="v"/>
            </a:pPr>
            <a:r>
              <a:rPr lang="en-US" sz="1600" dirty="0"/>
              <a:t>Artificial </a:t>
            </a:r>
            <a:r>
              <a:rPr lang="en-US" sz="1600" dirty="0" err="1"/>
              <a:t>superintelligence</a:t>
            </a:r>
            <a:r>
              <a:rPr lang="en-US" sz="1600" dirty="0"/>
              <a:t>: AI able to surpass the knowledge and capabilities of human.</a:t>
            </a:r>
          </a:p>
          <a:p>
            <a:pPr marL="285750" indent="-285750" algn="just">
              <a:lnSpc>
                <a:spcPct val="150000"/>
              </a:lnSpc>
              <a:buFont typeface="Wingdings" pitchFamily="2" charset="2"/>
              <a:buChar char="v"/>
            </a:pPr>
            <a:r>
              <a:rPr lang="en-US" sz="1600" dirty="0"/>
              <a:t>Reactive machines: AI capable of responding to externals stimuli in real time, unable to build memory or store information for future.</a:t>
            </a:r>
          </a:p>
          <a:p>
            <a:pPr marL="285750" indent="-285750" algn="just">
              <a:lnSpc>
                <a:spcPct val="150000"/>
              </a:lnSpc>
              <a:buFont typeface="Wingdings" pitchFamily="2" charset="2"/>
              <a:buChar char="v"/>
            </a:pPr>
            <a:r>
              <a:rPr lang="en-US" sz="1600" dirty="0"/>
              <a:t>Theory of mind: AI that can sense and respond to human emotions, plus perform the tasks of limited memory machines. </a:t>
            </a:r>
          </a:p>
        </p:txBody>
      </p:sp>
    </p:spTree>
    <p:extLst>
      <p:ext uri="{BB962C8B-B14F-4D97-AF65-F5344CB8AC3E}">
        <p14:creationId xmlns:p14="http://schemas.microsoft.com/office/powerpoint/2010/main" val="4122466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9890"/>
            <a:ext cx="4610001" cy="523220"/>
          </a:xfrm>
          <a:prstGeom prst="rect">
            <a:avLst/>
          </a:prstGeom>
        </p:spPr>
        <p:txBody>
          <a:bodyPr wrap="square">
            <a:spAutoFit/>
          </a:bodyPr>
          <a:lstStyle/>
          <a:p>
            <a:r>
              <a:rPr lang="en-GB" sz="2800" b="1" dirty="0"/>
              <a:t>MACHINE LEARNING</a:t>
            </a:r>
          </a:p>
        </p:txBody>
      </p:sp>
      <p:sp>
        <p:nvSpPr>
          <p:cNvPr id="3" name="Rectangle 2"/>
          <p:cNvSpPr/>
          <p:nvPr/>
        </p:nvSpPr>
        <p:spPr>
          <a:xfrm>
            <a:off x="685800" y="833110"/>
            <a:ext cx="8001000" cy="3831818"/>
          </a:xfrm>
          <a:prstGeom prst="rect">
            <a:avLst/>
          </a:prstGeom>
        </p:spPr>
        <p:txBody>
          <a:bodyPr wrap="square">
            <a:spAutoFit/>
          </a:bodyPr>
          <a:lstStyle/>
          <a:p>
            <a:pPr marL="342900" indent="-342900">
              <a:lnSpc>
                <a:spcPct val="150000"/>
              </a:lnSpc>
              <a:buFont typeface="Wingdings" pitchFamily="2" charset="2"/>
              <a:buChar char="v"/>
            </a:pPr>
            <a:r>
              <a:rPr lang="en-US" dirty="0"/>
              <a:t>Machine learning is a branch of artificial intelligence (AI) and computer science which focuses on the use of data and algorithms to imitate the way that humans learn, gradually improving its </a:t>
            </a:r>
            <a:r>
              <a:rPr lang="en-US" dirty="0" err="1"/>
              <a:t>accurac</a:t>
            </a:r>
            <a:r>
              <a:rPr lang="en-GB" dirty="0"/>
              <a:t>y.</a:t>
            </a:r>
          </a:p>
          <a:p>
            <a:pPr>
              <a:lnSpc>
                <a:spcPct val="150000"/>
              </a:lnSpc>
            </a:pPr>
            <a:endParaRPr lang="en-GB" sz="900" dirty="0"/>
          </a:p>
          <a:p>
            <a:pPr marL="342900" indent="-342900">
              <a:lnSpc>
                <a:spcPct val="150000"/>
              </a:lnSpc>
              <a:buFont typeface="Wingdings" pitchFamily="2" charset="2"/>
              <a:buChar char="v"/>
            </a:pPr>
            <a:r>
              <a:rPr lang="en-US" dirty="0"/>
              <a:t>Machine learning is an important component of the growing field of data science.</a:t>
            </a:r>
            <a:endParaRPr lang="en-GB" sz="900" dirty="0"/>
          </a:p>
          <a:p>
            <a:pPr marL="342900" indent="-342900">
              <a:lnSpc>
                <a:spcPct val="150000"/>
              </a:lnSpc>
              <a:buFont typeface="Wingdings" pitchFamily="2" charset="2"/>
              <a:buChar char="v"/>
            </a:pPr>
            <a:r>
              <a:rPr lang="en-US" dirty="0"/>
              <a:t>These insights subsequently drive decision making within applications and businesses, ideally impacting key growth metrics.</a:t>
            </a:r>
          </a:p>
          <a:p>
            <a:pPr>
              <a:lnSpc>
                <a:spcPct val="150000"/>
              </a:lnSpc>
            </a:pPr>
            <a:endParaRPr lang="en-GB" sz="900" strike="sngStrike" dirty="0"/>
          </a:p>
          <a:p>
            <a:pPr marL="342900" indent="-342900">
              <a:lnSpc>
                <a:spcPct val="150000"/>
              </a:lnSpc>
              <a:buFont typeface="Wingdings" pitchFamily="2" charset="2"/>
              <a:buChar char="v"/>
            </a:pPr>
            <a:r>
              <a:rPr lang="en-US" dirty="0"/>
              <a:t>Machine learning algorithms are typically created using frameworks that accelerate solution development, such as </a:t>
            </a:r>
            <a:r>
              <a:rPr lang="en-US" dirty="0" err="1"/>
              <a:t>TensorFlow</a:t>
            </a:r>
            <a:r>
              <a:rPr lang="en-US" dirty="0"/>
              <a:t> and </a:t>
            </a:r>
            <a:r>
              <a:rPr lang="en-US" dirty="0" err="1"/>
              <a:t>PyTorch</a:t>
            </a:r>
            <a:r>
              <a:rPr lang="en-US" dirty="0"/>
              <a:t>. </a:t>
            </a:r>
            <a:endParaRPr lang="en-GB" dirty="0"/>
          </a:p>
        </p:txBody>
      </p:sp>
    </p:spTree>
    <p:extLst>
      <p:ext uri="{BB962C8B-B14F-4D97-AF65-F5344CB8AC3E}">
        <p14:creationId xmlns:p14="http://schemas.microsoft.com/office/powerpoint/2010/main" val="213706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65645"/>
            <a:ext cx="6172200" cy="523220"/>
          </a:xfrm>
          <a:prstGeom prst="rect">
            <a:avLst/>
          </a:prstGeom>
        </p:spPr>
        <p:txBody>
          <a:bodyPr wrap="square">
            <a:spAutoFit/>
          </a:bodyPr>
          <a:lstStyle/>
          <a:p>
            <a:r>
              <a:rPr lang="en-GB" sz="2800" b="1" dirty="0"/>
              <a:t>MACHINE LEARNING METHODS</a:t>
            </a:r>
          </a:p>
        </p:txBody>
      </p:sp>
      <p:sp>
        <p:nvSpPr>
          <p:cNvPr id="3" name="Rectangle 2"/>
          <p:cNvSpPr/>
          <p:nvPr/>
        </p:nvSpPr>
        <p:spPr>
          <a:xfrm>
            <a:off x="685800" y="850017"/>
            <a:ext cx="8229600" cy="3416320"/>
          </a:xfrm>
          <a:prstGeom prst="rect">
            <a:avLst/>
          </a:prstGeom>
        </p:spPr>
        <p:txBody>
          <a:bodyPr wrap="square">
            <a:spAutoFit/>
          </a:bodyPr>
          <a:lstStyle/>
          <a:p>
            <a:pPr marL="342900" indent="-342900" algn="just">
              <a:lnSpc>
                <a:spcPct val="150000"/>
              </a:lnSpc>
              <a:buFont typeface="Wingdings" pitchFamily="2" charset="2"/>
              <a:buChar char="v"/>
            </a:pPr>
            <a:r>
              <a:rPr lang="en-US" sz="1600" dirty="0"/>
              <a:t>Supervised machine learning: Supervised learning, also known as supervised machine learning, is defined by its use of labeled datasets to train algorithms to classify data or predict outcomes accurately.</a:t>
            </a:r>
          </a:p>
          <a:p>
            <a:pPr algn="just">
              <a:lnSpc>
                <a:spcPct val="150000"/>
              </a:lnSpc>
            </a:pPr>
            <a:endParaRPr lang="en-US" sz="1600" dirty="0"/>
          </a:p>
          <a:p>
            <a:pPr marL="342900" indent="-342900" algn="just">
              <a:lnSpc>
                <a:spcPct val="150000"/>
              </a:lnSpc>
              <a:buFont typeface="Wingdings" pitchFamily="2" charset="2"/>
              <a:buChar char="v"/>
            </a:pPr>
            <a:r>
              <a:rPr lang="en-US" sz="1600" dirty="0"/>
              <a:t>Unsupervised machine learning: Unsupervised learning, also known as unsupervised machine learning, uses machine learning algorithm to analyze and cluster unlabeled datasets. </a:t>
            </a:r>
          </a:p>
          <a:p>
            <a:pPr algn="just">
              <a:lnSpc>
                <a:spcPct val="150000"/>
              </a:lnSpc>
            </a:pPr>
            <a:endParaRPr lang="en-US" sz="1600" dirty="0"/>
          </a:p>
          <a:p>
            <a:pPr marL="342900" indent="-342900" algn="just">
              <a:lnSpc>
                <a:spcPct val="150000"/>
              </a:lnSpc>
              <a:buFont typeface="Wingdings" pitchFamily="2" charset="2"/>
              <a:buChar char="v"/>
            </a:pPr>
            <a:r>
              <a:rPr lang="en-US" sz="1600" dirty="0"/>
              <a:t>Reinforcement machine learning Reinforcement machine learning is a machine learning model that is similar to supervised learning, but the algorithm isn’t trained using sample data</a:t>
            </a:r>
            <a:endParaRPr lang="en-IN" sz="1600" dirty="0"/>
          </a:p>
        </p:txBody>
      </p:sp>
    </p:spTree>
    <p:extLst>
      <p:ext uri="{BB962C8B-B14F-4D97-AF65-F5344CB8AC3E}">
        <p14:creationId xmlns:p14="http://schemas.microsoft.com/office/powerpoint/2010/main" val="744125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38150"/>
            <a:ext cx="7543800" cy="2862322"/>
          </a:xfrm>
          <a:prstGeom prst="rect">
            <a:avLst/>
          </a:prstGeom>
        </p:spPr>
        <p:txBody>
          <a:bodyPr wrap="square">
            <a:spAutoFit/>
          </a:bodyPr>
          <a:lstStyle/>
          <a:p>
            <a:r>
              <a:rPr lang="en-GB" sz="3200" b="1" dirty="0"/>
              <a:t>HAAR CASCADE DATASET</a:t>
            </a:r>
          </a:p>
          <a:p>
            <a:endParaRPr lang="en-GB" sz="2000" dirty="0"/>
          </a:p>
          <a:p>
            <a:pPr marL="342900" indent="-342900" algn="just">
              <a:buFont typeface="Wingdings" pitchFamily="2" charset="2"/>
              <a:buChar char="v"/>
            </a:pPr>
            <a:r>
              <a:rPr lang="en-US" sz="1600" dirty="0" err="1"/>
              <a:t>Haar</a:t>
            </a:r>
            <a:r>
              <a:rPr lang="en-US" sz="1600" dirty="0"/>
              <a:t> cascade is an algorithm that can detect objects in images, irrespective of their scale in image and location.</a:t>
            </a:r>
          </a:p>
          <a:p>
            <a:pPr algn="just"/>
            <a:endParaRPr lang="en-GB" sz="1600" dirty="0"/>
          </a:p>
          <a:p>
            <a:pPr marL="342900" indent="-342900" algn="just">
              <a:buFont typeface="Wingdings" pitchFamily="2" charset="2"/>
              <a:buChar char="v"/>
            </a:pPr>
            <a:r>
              <a:rPr lang="en-US" sz="1600" dirty="0"/>
              <a:t>This algorithm is not so complex and can run in real-time. We can train a </a:t>
            </a:r>
            <a:r>
              <a:rPr lang="en-US" sz="1600" dirty="0" err="1"/>
              <a:t>haarcascade</a:t>
            </a:r>
            <a:r>
              <a:rPr lang="en-US" sz="1600" dirty="0"/>
              <a:t> detector to detect various objects like cars, bikes, buildings, fruits, </a:t>
            </a:r>
            <a:r>
              <a:rPr lang="en-US" sz="1600" dirty="0" err="1"/>
              <a:t>etc</a:t>
            </a:r>
            <a:endParaRPr lang="en-US" sz="1600" dirty="0"/>
          </a:p>
          <a:p>
            <a:pPr algn="just"/>
            <a:endParaRPr lang="en-GB" sz="1600" dirty="0"/>
          </a:p>
          <a:p>
            <a:pPr marL="342900" indent="-342900" algn="just">
              <a:buFont typeface="Wingdings" pitchFamily="2" charset="2"/>
              <a:buChar char="v"/>
            </a:pPr>
            <a:r>
              <a:rPr lang="en-US" sz="1600" dirty="0"/>
              <a:t>The main concept behind the </a:t>
            </a:r>
            <a:r>
              <a:rPr lang="en-US" sz="1600" dirty="0" err="1"/>
              <a:t>Haarcascade</a:t>
            </a:r>
            <a:r>
              <a:rPr lang="en-US" sz="1600" dirty="0"/>
              <a:t> algorithm is to train a classifier to identify specific patterns or features in an image that correspond to the object of interest.</a:t>
            </a:r>
            <a:endParaRPr lang="en-GB" sz="1600" dirty="0"/>
          </a:p>
        </p:txBody>
      </p:sp>
    </p:spTree>
    <p:extLst>
      <p:ext uri="{BB962C8B-B14F-4D97-AF65-F5344CB8AC3E}">
        <p14:creationId xmlns:p14="http://schemas.microsoft.com/office/powerpoint/2010/main" val="360374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794" y="285750"/>
            <a:ext cx="7620000" cy="3816429"/>
          </a:xfrm>
          <a:prstGeom prst="rect">
            <a:avLst/>
          </a:prstGeom>
        </p:spPr>
        <p:txBody>
          <a:bodyPr wrap="square">
            <a:spAutoFit/>
          </a:bodyPr>
          <a:lstStyle/>
          <a:p>
            <a:r>
              <a:rPr lang="en-GB" sz="3200" b="1" dirty="0" err="1"/>
              <a:t>OpenCV</a:t>
            </a:r>
            <a:r>
              <a:rPr lang="en-GB" sz="2000" dirty="0"/>
              <a:t> </a:t>
            </a:r>
          </a:p>
          <a:p>
            <a:endParaRPr lang="en-GB" dirty="0"/>
          </a:p>
          <a:p>
            <a:pPr marL="285750" indent="-285750" algn="just">
              <a:lnSpc>
                <a:spcPct val="150000"/>
              </a:lnSpc>
              <a:buFont typeface="Wingdings" pitchFamily="2" charset="2"/>
              <a:buChar char="v"/>
            </a:pPr>
            <a:r>
              <a:rPr lang="en-US" sz="1600" dirty="0" err="1"/>
              <a:t>OpenCV</a:t>
            </a:r>
            <a:r>
              <a:rPr lang="en-US" sz="1600" dirty="0"/>
              <a:t> open source computer vision library is an open source computer vision and machine learning software library.</a:t>
            </a:r>
            <a:endParaRPr lang="en-GB" sz="1600" dirty="0"/>
          </a:p>
          <a:p>
            <a:pPr marL="285750" indent="-285750" algn="just">
              <a:lnSpc>
                <a:spcPct val="150000"/>
              </a:lnSpc>
              <a:buFont typeface="Wingdings" pitchFamily="2" charset="2"/>
              <a:buChar char="v"/>
            </a:pPr>
            <a:r>
              <a:rPr lang="en-US" sz="1600" dirty="0" err="1"/>
              <a:t>OpenCV</a:t>
            </a:r>
            <a:r>
              <a:rPr lang="en-US" sz="1600" dirty="0"/>
              <a:t> was built to provide a common infrastructure for computer vision application and to accelerate the use of machine perception in the commercial product</a:t>
            </a:r>
            <a:r>
              <a:rPr lang="en-GB" sz="1600" dirty="0"/>
              <a:t>.</a:t>
            </a:r>
          </a:p>
          <a:p>
            <a:pPr marL="285750" indent="-285750" algn="just">
              <a:lnSpc>
                <a:spcPct val="150000"/>
              </a:lnSpc>
              <a:buFont typeface="Wingdings" pitchFamily="2" charset="2"/>
              <a:buChar char="v"/>
            </a:pPr>
            <a:r>
              <a:rPr lang="en-US" sz="1600" dirty="0" err="1"/>
              <a:t>OpenCV</a:t>
            </a:r>
            <a:r>
              <a:rPr lang="en-US" sz="1600" dirty="0"/>
              <a:t> is an open-source software library for computer vision and machine learning.</a:t>
            </a:r>
            <a:endParaRPr lang="en-GB" sz="1600" dirty="0"/>
          </a:p>
          <a:p>
            <a:pPr marL="285750" indent="-285750" algn="just">
              <a:lnSpc>
                <a:spcPct val="150000"/>
              </a:lnSpc>
              <a:buFont typeface="Wingdings" pitchFamily="2" charset="2"/>
              <a:buChar char="v"/>
            </a:pPr>
            <a:r>
              <a:rPr lang="en-US" sz="1600" dirty="0"/>
              <a:t>The </a:t>
            </a:r>
            <a:r>
              <a:rPr lang="en-US" sz="1600" dirty="0" err="1"/>
              <a:t>OpenCV</a:t>
            </a:r>
            <a:r>
              <a:rPr lang="en-US" sz="1600" dirty="0"/>
              <a:t> full form is Open Source Computer Vision Library. It was created to provide a shared infrastructure for applications for computer vision and to speed up the use of machine perception in consumer products.</a:t>
            </a:r>
            <a:endParaRPr lang="x-none" sz="1600" dirty="0"/>
          </a:p>
        </p:txBody>
      </p:sp>
    </p:spTree>
    <p:extLst>
      <p:ext uri="{BB962C8B-B14F-4D97-AF65-F5344CB8AC3E}">
        <p14:creationId xmlns:p14="http://schemas.microsoft.com/office/powerpoint/2010/main" val="3645811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00050"/>
            <a:ext cx="2743200" cy="461665"/>
          </a:xfrm>
          <a:prstGeom prst="rect">
            <a:avLst/>
          </a:prstGeom>
        </p:spPr>
        <p:txBody>
          <a:bodyPr wrap="square">
            <a:spAutoFit/>
          </a:bodyPr>
          <a:lstStyle/>
          <a:p>
            <a:r>
              <a:rPr lang="en-US" sz="2400" b="1" dirty="0"/>
              <a:t>       USE CASE-11</a:t>
            </a:r>
          </a:p>
        </p:txBody>
      </p:sp>
      <p:sp>
        <p:nvSpPr>
          <p:cNvPr id="3" name="Rectangle 2"/>
          <p:cNvSpPr/>
          <p:nvPr/>
        </p:nvSpPr>
        <p:spPr>
          <a:xfrm>
            <a:off x="609600" y="1085850"/>
            <a:ext cx="7848600" cy="2893100"/>
          </a:xfrm>
          <a:prstGeom prst="rect">
            <a:avLst/>
          </a:prstGeom>
        </p:spPr>
        <p:txBody>
          <a:bodyPr wrap="square">
            <a:spAutoFit/>
          </a:bodyPr>
          <a:lstStyle/>
          <a:p>
            <a:r>
              <a:rPr lang="en-IN" sz="3200" b="1" dirty="0"/>
              <a:t>Smart city project</a:t>
            </a:r>
          </a:p>
          <a:p>
            <a:endParaRPr lang="en-US" sz="1000" dirty="0"/>
          </a:p>
          <a:p>
            <a:pPr marL="342900" indent="-342900">
              <a:buFont typeface="Wingdings" pitchFamily="2" charset="2"/>
              <a:buChar char="v"/>
            </a:pPr>
            <a:r>
              <a:rPr lang="en-IN" sz="2000" dirty="0"/>
              <a:t>A smart city project refers to the implementation of various technologies and solutions to improve the efficiency, sustainability, and quality of life in urban areas. </a:t>
            </a:r>
          </a:p>
          <a:p>
            <a:endParaRPr lang="en-IN" sz="2000" dirty="0"/>
          </a:p>
          <a:p>
            <a:pPr marL="342900" indent="-342900">
              <a:buFont typeface="Wingdings" pitchFamily="2" charset="2"/>
              <a:buChar char="v"/>
            </a:pPr>
            <a:r>
              <a:rPr lang="en-IN" sz="2000" dirty="0"/>
              <a:t>The goal of a smart city project is to leverage data, connectivity, and advanced technologies to enhance urban infrastructure, services, and governance.</a:t>
            </a:r>
            <a:endParaRPr lang="en-US" sz="2000" dirty="0"/>
          </a:p>
        </p:txBody>
      </p:sp>
    </p:spTree>
    <p:extLst>
      <p:ext uri="{BB962C8B-B14F-4D97-AF65-F5344CB8AC3E}">
        <p14:creationId xmlns:p14="http://schemas.microsoft.com/office/powerpoint/2010/main" val="2243471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8796" y="361950"/>
            <a:ext cx="7848600" cy="2277547"/>
          </a:xfrm>
          <a:prstGeom prst="rect">
            <a:avLst/>
          </a:prstGeom>
        </p:spPr>
        <p:txBody>
          <a:bodyPr wrap="square">
            <a:spAutoFit/>
          </a:bodyPr>
          <a:lstStyle/>
          <a:p>
            <a:r>
              <a:rPr lang="en-IN" sz="3200" b="1" dirty="0"/>
              <a:t>Task – Face Detection</a:t>
            </a:r>
          </a:p>
          <a:p>
            <a:endParaRPr lang="en-US" sz="1000" dirty="0"/>
          </a:p>
          <a:p>
            <a:pPr marL="342900" indent="-342900">
              <a:buFont typeface="Wingdings" pitchFamily="2" charset="2"/>
              <a:buChar char="v"/>
            </a:pPr>
            <a:r>
              <a:rPr lang="en-IN" sz="2000" dirty="0"/>
              <a:t>Face detection is a computer vision technique that involves locating and identifying human faces within images or video frames. </a:t>
            </a:r>
          </a:p>
          <a:p>
            <a:endParaRPr lang="en-IN" sz="2000" dirty="0"/>
          </a:p>
          <a:p>
            <a:pPr marL="342900" indent="-342900">
              <a:buFont typeface="Wingdings" pitchFamily="2" charset="2"/>
              <a:buChar char="v"/>
            </a:pPr>
            <a:r>
              <a:rPr lang="en-IN" sz="2000" dirty="0"/>
              <a:t>The goal of face detection is to automatically detect the presence and location of faces in a given image or video.</a:t>
            </a:r>
            <a:endParaRPr lang="en-US" sz="2000" dirty="0"/>
          </a:p>
        </p:txBody>
      </p:sp>
      <p:sp>
        <p:nvSpPr>
          <p:cNvPr id="3" name="Rectangle 2"/>
          <p:cNvSpPr/>
          <p:nvPr/>
        </p:nvSpPr>
        <p:spPr>
          <a:xfrm>
            <a:off x="578796" y="2724150"/>
            <a:ext cx="7902102" cy="1938992"/>
          </a:xfrm>
          <a:prstGeom prst="rect">
            <a:avLst/>
          </a:prstGeom>
        </p:spPr>
        <p:txBody>
          <a:bodyPr wrap="square">
            <a:spAutoFit/>
          </a:bodyPr>
          <a:lstStyle/>
          <a:p>
            <a:pPr marL="342900" indent="-342900">
              <a:buFont typeface="Wingdings" pitchFamily="2" charset="2"/>
              <a:buChar char="v"/>
            </a:pPr>
            <a:r>
              <a:rPr lang="en-IN" sz="2000" dirty="0"/>
              <a:t>Face detection algorithms typically work by analysing the visual patterns and features that are characteristic of human faces. </a:t>
            </a:r>
          </a:p>
          <a:p>
            <a:endParaRPr lang="en-IN" sz="2000" dirty="0"/>
          </a:p>
          <a:p>
            <a:pPr marL="342900" indent="-342900">
              <a:buFont typeface="Wingdings" pitchFamily="2" charset="2"/>
              <a:buChar char="v"/>
            </a:pPr>
            <a:r>
              <a:rPr lang="en-IN" sz="2000" dirty="0"/>
              <a:t>These algorithms can be based on different approaches, including traditional image processing techniques or more advanced machine learning methods.</a:t>
            </a:r>
            <a:endParaRPr lang="en-US" sz="2000" dirty="0"/>
          </a:p>
        </p:txBody>
      </p:sp>
    </p:spTree>
    <p:extLst>
      <p:ext uri="{BB962C8B-B14F-4D97-AF65-F5344CB8AC3E}">
        <p14:creationId xmlns:p14="http://schemas.microsoft.com/office/powerpoint/2010/main" val="3113467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46861"/>
            <a:ext cx="6582697" cy="954107"/>
          </a:xfrm>
          <a:prstGeom prst="rect">
            <a:avLst/>
          </a:prstGeom>
        </p:spPr>
        <p:txBody>
          <a:bodyPr wrap="square">
            <a:spAutoFit/>
          </a:bodyPr>
          <a:lstStyle/>
          <a:p>
            <a:r>
              <a:rPr lang="en-IN" sz="2800" b="1" dirty="0"/>
              <a:t>     </a:t>
            </a:r>
          </a:p>
          <a:p>
            <a:r>
              <a:rPr lang="en-IN" sz="2800" b="1" dirty="0"/>
              <a:t>Program Statement </a:t>
            </a:r>
            <a:endParaRPr lang="en-US" sz="2800" dirty="0"/>
          </a:p>
        </p:txBody>
      </p:sp>
      <p:sp>
        <p:nvSpPr>
          <p:cNvPr id="4" name="Rectangle 3"/>
          <p:cNvSpPr/>
          <p:nvPr/>
        </p:nvSpPr>
        <p:spPr>
          <a:xfrm>
            <a:off x="838200" y="767684"/>
            <a:ext cx="7924800" cy="3416320"/>
          </a:xfrm>
          <a:prstGeom prst="rect">
            <a:avLst/>
          </a:prstGeom>
        </p:spPr>
        <p:txBody>
          <a:bodyPr wrap="square">
            <a:spAutoFit/>
          </a:bodyPr>
          <a:lstStyle/>
          <a:p>
            <a:endParaRPr lang="en-US" sz="2400" b="1" dirty="0"/>
          </a:p>
          <a:p>
            <a:pPr marL="285750" indent="-285750">
              <a:buFont typeface="Wingdings" pitchFamily="2" charset="2"/>
              <a:buChar char="v"/>
            </a:pPr>
            <a:r>
              <a:rPr lang="en-US" sz="1600" dirty="0"/>
              <a:t>Threshold the input image in the HSV </a:t>
            </a:r>
            <a:r>
              <a:rPr lang="en-US" sz="1600" dirty="0" err="1"/>
              <a:t>colour</a:t>
            </a:r>
            <a:r>
              <a:rPr lang="en-US" sz="1600" dirty="0"/>
              <a:t> space using predefined </a:t>
            </a:r>
            <a:r>
              <a:rPr lang="en-US" sz="1600" dirty="0" err="1"/>
              <a:t>colour</a:t>
            </a:r>
            <a:r>
              <a:rPr lang="en-US" sz="1600" dirty="0"/>
              <a:t> ranges for skin </a:t>
            </a:r>
            <a:r>
              <a:rPr lang="en-US" sz="1600" dirty="0" err="1"/>
              <a:t>colour</a:t>
            </a:r>
            <a:r>
              <a:rPr lang="en-US" sz="1600" dirty="0"/>
              <a:t> to accurately detect Face.</a:t>
            </a:r>
          </a:p>
          <a:p>
            <a:endParaRPr lang="en-US" sz="1600" dirty="0"/>
          </a:p>
          <a:p>
            <a:pPr marL="285750" indent="-285750">
              <a:buFont typeface="Wingdings" pitchFamily="2" charset="2"/>
              <a:buChar char="v"/>
            </a:pPr>
            <a:r>
              <a:rPr lang="en-US" sz="1600" dirty="0"/>
              <a:t>Contour Extraction: Utilize contour detection techniques to identify the contours of the Face in the binary masks obtained from color </a:t>
            </a:r>
            <a:r>
              <a:rPr lang="en-US" sz="1600" dirty="0" err="1"/>
              <a:t>thresholding</a:t>
            </a:r>
            <a:r>
              <a:rPr lang="en-US" sz="1600" dirty="0"/>
              <a:t>.</a:t>
            </a:r>
          </a:p>
          <a:p>
            <a:endParaRPr lang="en-US" sz="1600" dirty="0"/>
          </a:p>
          <a:p>
            <a:pPr marL="285750" indent="-285750">
              <a:buFont typeface="Wingdings" pitchFamily="2" charset="2"/>
              <a:buChar char="v"/>
            </a:pPr>
            <a:r>
              <a:rPr lang="en-US" sz="1600" dirty="0"/>
              <a:t>Filtering and Size-based Selection: Filter out small and irrelevant contours based on their area, using a minimum contour area threshold, to eliminate noise and improve detection accuracy.</a:t>
            </a:r>
          </a:p>
          <a:p>
            <a:endParaRPr lang="en-US" sz="1600" dirty="0"/>
          </a:p>
          <a:p>
            <a:pPr marL="285750" indent="-285750">
              <a:buFont typeface="Wingdings" pitchFamily="2" charset="2"/>
              <a:buChar char="v"/>
            </a:pPr>
            <a:r>
              <a:rPr lang="en-US" sz="1600" dirty="0"/>
              <a:t>Bounding Box Visualization: Draw bounding rectangles around the detected Face contours and annotate them with the corresponding Face for visual representation and interpretation.</a:t>
            </a:r>
          </a:p>
        </p:txBody>
      </p:sp>
    </p:spTree>
    <p:extLst>
      <p:ext uri="{BB962C8B-B14F-4D97-AF65-F5344CB8AC3E}">
        <p14:creationId xmlns:p14="http://schemas.microsoft.com/office/powerpoint/2010/main" val="3838151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457200"/>
            <a:ext cx="4572000" cy="461665"/>
          </a:xfrm>
          <a:prstGeom prst="rect">
            <a:avLst/>
          </a:prstGeom>
        </p:spPr>
        <p:txBody>
          <a:bodyPr wrap="square">
            <a:spAutoFit/>
          </a:bodyPr>
          <a:lstStyle/>
          <a:p>
            <a:pPr algn="ctr"/>
            <a:r>
              <a:rPr lang="en-IN" sz="2400" b="1" dirty="0"/>
              <a:t>    OUTPUT OF PROGRAME</a:t>
            </a:r>
            <a:endParaRPr lang="en-US" sz="2400"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81000" y="1465049"/>
            <a:ext cx="3886200" cy="2059201"/>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800600" y="1466850"/>
            <a:ext cx="3962400" cy="2057400"/>
          </a:xfrm>
          <a:prstGeom prst="rect">
            <a:avLst/>
          </a:prstGeom>
        </p:spPr>
      </p:pic>
      <p:sp>
        <p:nvSpPr>
          <p:cNvPr id="5" name="Rectangle 4"/>
          <p:cNvSpPr/>
          <p:nvPr/>
        </p:nvSpPr>
        <p:spPr>
          <a:xfrm>
            <a:off x="1066800" y="3524250"/>
            <a:ext cx="2362200" cy="400110"/>
          </a:xfrm>
          <a:prstGeom prst="rect">
            <a:avLst/>
          </a:prstGeom>
        </p:spPr>
        <p:txBody>
          <a:bodyPr wrap="square">
            <a:spAutoFit/>
          </a:bodyPr>
          <a:lstStyle/>
          <a:p>
            <a:r>
              <a:rPr lang="en-IN" sz="2000" dirty="0"/>
              <a:t>Non Detected face </a:t>
            </a:r>
            <a:endParaRPr lang="en-US" sz="2000" dirty="0"/>
          </a:p>
        </p:txBody>
      </p:sp>
      <p:sp>
        <p:nvSpPr>
          <p:cNvPr id="6" name="Rectangle 5"/>
          <p:cNvSpPr/>
          <p:nvPr/>
        </p:nvSpPr>
        <p:spPr>
          <a:xfrm>
            <a:off x="5562600" y="3604855"/>
            <a:ext cx="2171684" cy="400110"/>
          </a:xfrm>
          <a:prstGeom prst="rect">
            <a:avLst/>
          </a:prstGeom>
        </p:spPr>
        <p:txBody>
          <a:bodyPr wrap="square">
            <a:spAutoFit/>
          </a:bodyPr>
          <a:lstStyle/>
          <a:p>
            <a:pPr algn="r"/>
            <a:r>
              <a:rPr lang="en-IN" sz="2000" dirty="0"/>
              <a:t>Detected face</a:t>
            </a:r>
            <a:endParaRPr lang="en-US" sz="2000" dirty="0"/>
          </a:p>
        </p:txBody>
      </p:sp>
    </p:spTree>
    <p:extLst>
      <p:ext uri="{BB962C8B-B14F-4D97-AF65-F5344CB8AC3E}">
        <p14:creationId xmlns:p14="http://schemas.microsoft.com/office/powerpoint/2010/main" val="153549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82751"/>
            <a:ext cx="7848600" cy="1644040"/>
          </a:xfrm>
          <a:prstGeom prst="rect">
            <a:avLst/>
          </a:prstGeom>
        </p:spPr>
        <p:txBody>
          <a:bodyPr wrap="square">
            <a:spAutoFit/>
          </a:bodyPr>
          <a:lstStyle/>
          <a:p>
            <a:pPr>
              <a:lnSpc>
                <a:spcPts val="12069"/>
              </a:lnSpc>
            </a:pPr>
            <a:r>
              <a:rPr lang="en-US" sz="2800" b="1" spc="-328" dirty="0">
                <a:cs typeface="Times New Roman"/>
              </a:rPr>
              <a:t>ABOUT  COMPANY</a:t>
            </a:r>
            <a:endParaRPr lang="en-US" sz="2800" dirty="0"/>
          </a:p>
        </p:txBody>
      </p:sp>
      <p:sp>
        <p:nvSpPr>
          <p:cNvPr id="3" name="Rectangle 2"/>
          <p:cNvSpPr/>
          <p:nvPr/>
        </p:nvSpPr>
        <p:spPr>
          <a:xfrm>
            <a:off x="457200" y="895350"/>
            <a:ext cx="8305800" cy="3826689"/>
          </a:xfrm>
          <a:prstGeom prst="rect">
            <a:avLst/>
          </a:prstGeom>
        </p:spPr>
        <p:txBody>
          <a:bodyPr wrap="square">
            <a:spAutoFit/>
          </a:bodyPr>
          <a:lstStyle/>
          <a:p>
            <a:pPr marL="342900" indent="-342900">
              <a:buFont typeface="Wingdings" pitchFamily="2" charset="2"/>
              <a:buChar char="v"/>
            </a:pPr>
            <a:r>
              <a:rPr lang="en-US" dirty="0" err="1">
                <a:ea typeface="+mn-lt"/>
                <a:cs typeface="+mn-lt"/>
              </a:rPr>
              <a:t>TechifyIndia</a:t>
            </a:r>
            <a:r>
              <a:rPr lang="en-US" dirty="0">
                <a:ea typeface="+mn-lt"/>
                <a:cs typeface="+mn-lt"/>
              </a:rPr>
              <a:t> company design and build innovative </a:t>
            </a:r>
            <a:r>
              <a:rPr lang="en-US" dirty="0" err="1">
                <a:ea typeface="+mn-lt"/>
                <a:cs typeface="+mn-lt"/>
              </a:rPr>
              <a:t>IoT</a:t>
            </a:r>
            <a:r>
              <a:rPr lang="en-US" dirty="0">
                <a:ea typeface="+mn-lt"/>
                <a:cs typeface="+mn-lt"/>
              </a:rPr>
              <a:t> products for everyone that will help to improve efficiency ,quality ,</a:t>
            </a:r>
            <a:r>
              <a:rPr lang="en-US" dirty="0" err="1">
                <a:ea typeface="+mn-lt"/>
                <a:cs typeface="+mn-lt"/>
              </a:rPr>
              <a:t>accuary</a:t>
            </a:r>
            <a:r>
              <a:rPr lang="en-US" dirty="0">
                <a:ea typeface="+mn-lt"/>
                <a:cs typeface="+mn-lt"/>
              </a:rPr>
              <a:t> and precision and bring down costs.</a:t>
            </a:r>
          </a:p>
          <a:p>
            <a:endParaRPr lang="en-US" dirty="0">
              <a:ea typeface="Calibri"/>
              <a:cs typeface="Calibri"/>
            </a:endParaRPr>
          </a:p>
          <a:p>
            <a:pPr marL="342900" indent="-342900">
              <a:buFont typeface="Wingdings" pitchFamily="2" charset="2"/>
              <a:buChar char="v"/>
            </a:pPr>
            <a:r>
              <a:rPr lang="en-US" dirty="0" err="1">
                <a:ea typeface="+mn-lt"/>
                <a:cs typeface="+mn-lt"/>
              </a:rPr>
              <a:t>TechifyIndia</a:t>
            </a:r>
            <a:r>
              <a:rPr lang="en-US" dirty="0">
                <a:ea typeface="+mn-lt"/>
                <a:cs typeface="+mn-lt"/>
              </a:rPr>
              <a:t> company is product base company. It provide it’s won product</a:t>
            </a:r>
          </a:p>
          <a:p>
            <a:endParaRPr lang="en-US" dirty="0">
              <a:ea typeface="Calibri"/>
              <a:cs typeface="Calibri"/>
            </a:endParaRPr>
          </a:p>
          <a:p>
            <a:pPr marL="285750" indent="-285750">
              <a:buFont typeface="Wingdings" pitchFamily="2" charset="2"/>
              <a:buChar char="v"/>
            </a:pPr>
            <a:r>
              <a:rPr lang="en-US" dirty="0">
                <a:ea typeface="+mn-lt"/>
                <a:cs typeface="+mn-lt"/>
              </a:rPr>
              <a:t> This company is customer side production company.</a:t>
            </a:r>
          </a:p>
          <a:p>
            <a:endParaRPr lang="en-US" dirty="0">
              <a:ea typeface="Calibri"/>
              <a:cs typeface="Calibri"/>
            </a:endParaRPr>
          </a:p>
          <a:p>
            <a:pPr marL="342900" indent="-342900">
              <a:lnSpc>
                <a:spcPts val="3490"/>
              </a:lnSpc>
              <a:buFont typeface="Wingdings" pitchFamily="2" charset="2"/>
              <a:buChar char="v"/>
            </a:pPr>
            <a:r>
              <a:rPr lang="en-US" dirty="0">
                <a:ea typeface="+mn-lt"/>
                <a:cs typeface="+mn-lt"/>
              </a:rPr>
              <a:t>Since 2017, the company have been providing consulting service, website development, design services, </a:t>
            </a:r>
            <a:r>
              <a:rPr lang="en-US" dirty="0" err="1">
                <a:ea typeface="+mn-lt"/>
                <a:cs typeface="+mn-lt"/>
              </a:rPr>
              <a:t>IoT</a:t>
            </a:r>
            <a:r>
              <a:rPr lang="en-US" dirty="0">
                <a:ea typeface="+mn-lt"/>
                <a:cs typeface="+mn-lt"/>
              </a:rPr>
              <a:t>, application development and technical support to clients in various industries, whereas clients have extensive. opportunity to select the service of their chance to satisfy their digital needs.</a:t>
            </a:r>
          </a:p>
        </p:txBody>
      </p:sp>
    </p:spTree>
    <p:extLst>
      <p:ext uri="{BB962C8B-B14F-4D97-AF65-F5344CB8AC3E}">
        <p14:creationId xmlns:p14="http://schemas.microsoft.com/office/powerpoint/2010/main" val="184353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361" y="285750"/>
            <a:ext cx="7696200" cy="4339650"/>
          </a:xfrm>
          <a:prstGeom prst="rect">
            <a:avLst/>
          </a:prstGeom>
        </p:spPr>
        <p:txBody>
          <a:bodyPr wrap="square">
            <a:spAutoFit/>
          </a:bodyPr>
          <a:lstStyle/>
          <a:p>
            <a:r>
              <a:rPr lang="en-US" sz="3200" b="1" dirty="0"/>
              <a:t>CONCLUSION</a:t>
            </a:r>
          </a:p>
          <a:p>
            <a:endParaRPr lang="en-US" sz="2400" dirty="0"/>
          </a:p>
          <a:p>
            <a:pPr marL="342900" indent="-34290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company we trained about Python, OOP’s, Python implementation with OOP, Benefits of OOP in python, important function in python like lambda, map, reduce, filter in internship . </a:t>
            </a:r>
          </a:p>
          <a:p>
            <a:pPr marL="342900" indent="-34290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We were assigned with Library Management System using python programming language, where we used python oops, python function like map, reduce, lambda. Created an programming which accepts the input as Book Title and search Book’s in library </a:t>
            </a:r>
          </a:p>
          <a:p>
            <a:pPr marL="342900" indent="-34290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During the internship we learnt about Artificial Intelligence, types of AI, Machine learning,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Haar</a:t>
            </a:r>
            <a:r>
              <a:rPr lang="en-US" sz="1600" dirty="0">
                <a:latin typeface="Times New Roman" panose="02020603050405020304" pitchFamily="18" charset="0"/>
                <a:cs typeface="Times New Roman" panose="02020603050405020304" pitchFamily="18" charset="0"/>
              </a:rPr>
              <a:t> cascade dataset. We learnt about OpenCV through which the system can detect through its camera like human, human face, moving object, etc.</a:t>
            </a:r>
          </a:p>
          <a:p>
            <a:pPr marL="342900" indent="-34290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Assigned with task which shows Face  detection using OpenCV. Here we created a program that detect the Face.</a:t>
            </a:r>
            <a:endParaRPr lang="en-UG" sz="1600" dirty="0">
              <a:latin typeface="Times New Roman" panose="02020603050405020304" pitchFamily="18" charset="0"/>
              <a:cs typeface="Times New Roman" panose="02020603050405020304" pitchFamily="18" charset="0"/>
            </a:endParaRPr>
          </a:p>
          <a:p>
            <a:pPr algn="just"/>
            <a:endParaRPr lang="en-US" sz="1000" dirty="0"/>
          </a:p>
          <a:p>
            <a:pPr algn="just"/>
            <a:r>
              <a:rPr lang="en-US" dirty="0"/>
              <a:t>   </a:t>
            </a:r>
            <a:endParaRPr lang="x-none" dirty="0"/>
          </a:p>
        </p:txBody>
      </p:sp>
    </p:spTree>
    <p:extLst>
      <p:ext uri="{BB962C8B-B14F-4D97-AF65-F5344CB8AC3E}">
        <p14:creationId xmlns:p14="http://schemas.microsoft.com/office/powerpoint/2010/main" val="1657984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069003"/>
            <a:ext cx="6477000" cy="1107996"/>
          </a:xfrm>
          <a:prstGeom prst="rect">
            <a:avLst/>
          </a:prstGeom>
        </p:spPr>
        <p:txBody>
          <a:bodyPr wrap="square">
            <a:spAutoFit/>
          </a:bodyPr>
          <a:lstStyle/>
          <a:p>
            <a:r>
              <a:rPr lang="en-US" sz="6600" b="1" dirty="0">
                <a:solidFill>
                  <a:schemeClr val="tx2"/>
                </a:solidFill>
              </a:rPr>
              <a:t>   THANK YOU</a:t>
            </a:r>
            <a:endParaRPr lang="en-US" sz="6600" b="1" dirty="0"/>
          </a:p>
        </p:txBody>
      </p:sp>
    </p:spTree>
    <p:extLst>
      <p:ext uri="{BB962C8B-B14F-4D97-AF65-F5344CB8AC3E}">
        <p14:creationId xmlns:p14="http://schemas.microsoft.com/office/powerpoint/2010/main" val="72304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71500"/>
            <a:ext cx="7391400" cy="584775"/>
          </a:xfrm>
          <a:prstGeom prst="rect">
            <a:avLst/>
          </a:prstGeom>
        </p:spPr>
        <p:txBody>
          <a:bodyPr wrap="square">
            <a:spAutoFit/>
          </a:bodyPr>
          <a:lstStyle/>
          <a:p>
            <a:r>
              <a:rPr lang="en-GB" sz="3200" b="1" spc="-50" dirty="0"/>
              <a:t>Vision and mission of the organization</a:t>
            </a:r>
            <a:endParaRPr lang="en-US" sz="3200" dirty="0"/>
          </a:p>
        </p:txBody>
      </p:sp>
      <p:sp>
        <p:nvSpPr>
          <p:cNvPr id="3" name="Rectangle 2"/>
          <p:cNvSpPr/>
          <p:nvPr/>
        </p:nvSpPr>
        <p:spPr>
          <a:xfrm>
            <a:off x="838200" y="1186756"/>
            <a:ext cx="7467600" cy="3277820"/>
          </a:xfrm>
          <a:prstGeom prst="rect">
            <a:avLst/>
          </a:prstGeom>
        </p:spPr>
        <p:txBody>
          <a:bodyPr wrap="square">
            <a:spAutoFit/>
          </a:bodyPr>
          <a:lstStyle/>
          <a:p>
            <a:pPr marL="342900" indent="-342900" algn="just">
              <a:lnSpc>
                <a:spcPct val="150000"/>
              </a:lnSpc>
              <a:buFont typeface="Wingdings" pitchFamily="2" charset="2"/>
              <a:buChar char="v"/>
            </a:pPr>
            <a:r>
              <a:rPr lang="en-GB" dirty="0"/>
              <a:t>To produce excellent services in the field of IT Services </a:t>
            </a:r>
          </a:p>
          <a:p>
            <a:pPr algn="just">
              <a:lnSpc>
                <a:spcPct val="150000"/>
              </a:lnSpc>
            </a:pPr>
            <a:endParaRPr lang="en-GB" dirty="0"/>
          </a:p>
          <a:p>
            <a:pPr marL="342900" indent="-342900" algn="just">
              <a:lnSpc>
                <a:spcPct val="150000"/>
              </a:lnSpc>
              <a:buFont typeface="Wingdings" pitchFamily="2" charset="2"/>
              <a:buChar char="v"/>
            </a:pPr>
            <a:r>
              <a:rPr lang="en-GB" dirty="0"/>
              <a:t>The company's vision and mission is creating a positive impact on the industry and society</a:t>
            </a:r>
          </a:p>
          <a:p>
            <a:pPr algn="just">
              <a:lnSpc>
                <a:spcPct val="150000"/>
              </a:lnSpc>
            </a:pPr>
            <a:endParaRPr lang="en-GB" dirty="0"/>
          </a:p>
          <a:p>
            <a:pPr marL="285750" indent="-285750">
              <a:lnSpc>
                <a:spcPct val="150000"/>
              </a:lnSpc>
              <a:buFont typeface="Wingdings" pitchFamily="2" charset="2"/>
              <a:buChar char="v"/>
            </a:pPr>
            <a:r>
              <a:rPr lang="en-US" dirty="0"/>
              <a:t>  TECHIFYINDIA is one stop partner where you can outsource all your support services with complete peace of mind about quality and reliability.</a:t>
            </a:r>
          </a:p>
          <a:p>
            <a:r>
              <a:rPr lang="en-IN" dirty="0"/>
              <a:t> </a:t>
            </a:r>
          </a:p>
        </p:txBody>
      </p:sp>
    </p:spTree>
    <p:extLst>
      <p:ext uri="{BB962C8B-B14F-4D97-AF65-F5344CB8AC3E}">
        <p14:creationId xmlns:p14="http://schemas.microsoft.com/office/powerpoint/2010/main" val="346185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61950"/>
            <a:ext cx="4735271" cy="646331"/>
          </a:xfrm>
          <a:prstGeom prst="rect">
            <a:avLst/>
          </a:prstGeom>
        </p:spPr>
        <p:txBody>
          <a:bodyPr wrap="none">
            <a:spAutoFit/>
          </a:bodyPr>
          <a:lstStyle/>
          <a:p>
            <a:r>
              <a:rPr lang="en-IN" sz="3600" b="1" spc="-50" dirty="0"/>
              <a:t>Organization structure:</a:t>
            </a:r>
            <a:endParaRPr lang="en-US" sz="3600" b="1" dirty="0"/>
          </a:p>
        </p:txBody>
      </p:sp>
      <p:sp>
        <p:nvSpPr>
          <p:cNvPr id="3" name="Rectangle 2"/>
          <p:cNvSpPr/>
          <p:nvPr/>
        </p:nvSpPr>
        <p:spPr>
          <a:xfrm>
            <a:off x="609600" y="971550"/>
            <a:ext cx="8153400" cy="3721532"/>
          </a:xfrm>
          <a:prstGeom prst="rect">
            <a:avLst/>
          </a:prstGeom>
        </p:spPr>
        <p:txBody>
          <a:bodyPr wrap="square">
            <a:spAutoFit/>
          </a:bodyPr>
          <a:lstStyle/>
          <a:p>
            <a:pPr marL="457200" indent="-457200" algn="just">
              <a:lnSpc>
                <a:spcPts val="3519"/>
              </a:lnSpc>
              <a:buFont typeface="Wingdings" pitchFamily="2" charset="2"/>
              <a:buChar char="v"/>
            </a:pPr>
            <a:r>
              <a:rPr lang="en-US" dirty="0">
                <a:ea typeface="+mn-lt"/>
                <a:cs typeface="+mn-lt"/>
              </a:rPr>
              <a:t>It is characterized by the division of the company into different functional areas, such as marketing, finance, operations, and human resources. </a:t>
            </a:r>
          </a:p>
          <a:p>
            <a:pPr marL="457200" indent="-457200" algn="just">
              <a:lnSpc>
                <a:spcPts val="3519"/>
              </a:lnSpc>
              <a:buFont typeface="Arial"/>
              <a:buChar char="•"/>
            </a:pPr>
            <a:endParaRPr lang="en-US" dirty="0"/>
          </a:p>
          <a:p>
            <a:pPr marL="457200" indent="-457200" algn="just">
              <a:buFont typeface="Wingdings" pitchFamily="2" charset="2"/>
              <a:buChar char="v"/>
            </a:pPr>
            <a:r>
              <a:rPr lang="en-US" dirty="0">
                <a:ea typeface="+mn-lt"/>
                <a:cs typeface="+mn-lt"/>
              </a:rPr>
              <a:t>Each functional area is headed by a manager who oversees the activities of their team. </a:t>
            </a:r>
          </a:p>
          <a:p>
            <a:pPr algn="just"/>
            <a:endParaRPr lang="en-US" dirty="0">
              <a:ea typeface="+mn-lt"/>
              <a:cs typeface="+mn-lt"/>
            </a:endParaRPr>
          </a:p>
          <a:p>
            <a:pPr marL="285750" indent="-285750" algn="just">
              <a:buFont typeface="Wingdings" pitchFamily="2" charset="2"/>
              <a:buChar char="v"/>
            </a:pPr>
            <a:r>
              <a:rPr lang="en-US" dirty="0">
                <a:ea typeface="+mn-lt"/>
                <a:cs typeface="+mn-lt"/>
              </a:rPr>
              <a:t>    This structure is simple and efficient.</a:t>
            </a:r>
          </a:p>
          <a:p>
            <a:pPr algn="just"/>
            <a:endParaRPr lang="en-US" dirty="0">
              <a:ea typeface="Calibri"/>
              <a:cs typeface="Calibri"/>
            </a:endParaRPr>
          </a:p>
          <a:p>
            <a:pPr marL="457200" indent="-457200" algn="just">
              <a:lnSpc>
                <a:spcPts val="3519"/>
              </a:lnSpc>
              <a:buFont typeface="Wingdings" pitchFamily="2" charset="2"/>
              <a:buChar char="v"/>
            </a:pPr>
            <a:r>
              <a:rPr lang="en-US" dirty="0">
                <a:ea typeface="+mn-lt"/>
                <a:cs typeface="+mn-lt"/>
              </a:rPr>
              <a:t>The executive team consists of 12 members, with the CEO being the highest-ranking member of the organization.</a:t>
            </a:r>
            <a:endParaRPr lang="en-US" dirty="0">
              <a:ea typeface="Calibri"/>
              <a:cs typeface="Calibri"/>
            </a:endParaRPr>
          </a:p>
        </p:txBody>
      </p:sp>
    </p:spTree>
    <p:extLst>
      <p:ext uri="{BB962C8B-B14F-4D97-AF65-F5344CB8AC3E}">
        <p14:creationId xmlns:p14="http://schemas.microsoft.com/office/powerpoint/2010/main" val="422724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14350"/>
            <a:ext cx="7772400" cy="1077218"/>
          </a:xfrm>
          <a:prstGeom prst="rect">
            <a:avLst/>
          </a:prstGeom>
        </p:spPr>
        <p:txBody>
          <a:bodyPr wrap="square">
            <a:spAutoFit/>
          </a:bodyPr>
          <a:lstStyle/>
          <a:p>
            <a:r>
              <a:rPr lang="en-GB" sz="3200" b="1" spc="-50" dirty="0"/>
              <a:t>Roles and Responsibilities of</a:t>
            </a:r>
            <a:r>
              <a:rPr lang="en-GB" sz="3200" b="1" cap="none" spc="-50" dirty="0"/>
              <a:t> </a:t>
            </a:r>
            <a:r>
              <a:rPr lang="en-GB" sz="3200" b="1" spc="-50" dirty="0"/>
              <a:t>personnel in the organization</a:t>
            </a:r>
            <a:endParaRPr lang="en-US" sz="3200" dirty="0"/>
          </a:p>
        </p:txBody>
      </p:sp>
      <p:sp>
        <p:nvSpPr>
          <p:cNvPr id="3" name="Rectangle 2"/>
          <p:cNvSpPr/>
          <p:nvPr/>
        </p:nvSpPr>
        <p:spPr>
          <a:xfrm>
            <a:off x="838200" y="1657350"/>
            <a:ext cx="7391400" cy="2446824"/>
          </a:xfrm>
          <a:prstGeom prst="rect">
            <a:avLst/>
          </a:prstGeom>
        </p:spPr>
        <p:txBody>
          <a:bodyPr wrap="square">
            <a:spAutoFit/>
          </a:bodyPr>
          <a:lstStyle/>
          <a:p>
            <a:pPr marL="285750" indent="-285750">
              <a:lnSpc>
                <a:spcPct val="150000"/>
              </a:lnSpc>
              <a:buFont typeface="Wingdings" pitchFamily="2" charset="2"/>
              <a:buChar char="v"/>
            </a:pPr>
            <a:r>
              <a:rPr lang="en-GB" dirty="0"/>
              <a:t>The roles and responsibilities of personnel within the organization vary depending on their job functions and departmental affiliations.</a:t>
            </a:r>
          </a:p>
          <a:p>
            <a:pPr>
              <a:lnSpc>
                <a:spcPct val="150000"/>
              </a:lnSpc>
            </a:pPr>
            <a:endParaRPr lang="en-GB" dirty="0"/>
          </a:p>
          <a:p>
            <a:pPr marL="285750" indent="-285750">
              <a:lnSpc>
                <a:spcPct val="150000"/>
              </a:lnSpc>
              <a:buFont typeface="Wingdings" pitchFamily="2" charset="2"/>
              <a:buChar char="v"/>
            </a:pPr>
            <a:r>
              <a:rPr lang="en-GB" dirty="0"/>
              <a:t>The common roles within the organization include CEO, Marketing management, Developers, H-R management, </a:t>
            </a:r>
            <a:r>
              <a:rPr lang="en-GB" dirty="0" err="1"/>
              <a:t>etc</a:t>
            </a:r>
            <a:r>
              <a:rPr lang="en-GB" dirty="0"/>
              <a:t>,</a:t>
            </a:r>
          </a:p>
          <a:p>
            <a:endParaRPr lang="en-IN" dirty="0"/>
          </a:p>
        </p:txBody>
      </p:sp>
    </p:spTree>
    <p:extLst>
      <p:ext uri="{BB962C8B-B14F-4D97-AF65-F5344CB8AC3E}">
        <p14:creationId xmlns:p14="http://schemas.microsoft.com/office/powerpoint/2010/main" val="332297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626" y="285750"/>
            <a:ext cx="6182077" cy="584775"/>
          </a:xfrm>
          <a:prstGeom prst="rect">
            <a:avLst/>
          </a:prstGeom>
        </p:spPr>
        <p:txBody>
          <a:bodyPr wrap="none">
            <a:spAutoFit/>
          </a:bodyPr>
          <a:lstStyle/>
          <a:p>
            <a:r>
              <a:rPr lang="en-IN" sz="3200" b="1" spc="-50" dirty="0"/>
              <a:t>Products and market performance:</a:t>
            </a:r>
            <a:endParaRPr lang="en-US" sz="3200" dirty="0"/>
          </a:p>
        </p:txBody>
      </p:sp>
      <p:sp>
        <p:nvSpPr>
          <p:cNvPr id="3" name="Rectangle 2"/>
          <p:cNvSpPr/>
          <p:nvPr/>
        </p:nvSpPr>
        <p:spPr>
          <a:xfrm>
            <a:off x="381000" y="870525"/>
            <a:ext cx="8534399" cy="3693319"/>
          </a:xfrm>
          <a:prstGeom prst="rect">
            <a:avLst/>
          </a:prstGeom>
        </p:spPr>
        <p:txBody>
          <a:bodyPr wrap="square">
            <a:spAutoFit/>
          </a:bodyPr>
          <a:lstStyle/>
          <a:p>
            <a:pPr marL="342900" indent="-342900">
              <a:lnSpc>
                <a:spcPct val="150000"/>
              </a:lnSpc>
              <a:buFont typeface="Wingdings" pitchFamily="2" charset="2"/>
              <a:buChar char="v"/>
            </a:pPr>
            <a:r>
              <a:rPr lang="en-GB" dirty="0"/>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marL="1257300" lvl="2" indent="-342900">
              <a:lnSpc>
                <a:spcPct val="150000"/>
              </a:lnSpc>
              <a:buFont typeface="Wingdings" pitchFamily="2" charset="2"/>
              <a:buChar char="§"/>
            </a:pPr>
            <a:r>
              <a:rPr lang="en-GB" dirty="0"/>
              <a:t>Cashew Soft ERP</a:t>
            </a:r>
          </a:p>
          <a:p>
            <a:pPr marL="1257300" lvl="2" indent="-342900">
              <a:lnSpc>
                <a:spcPct val="150000"/>
              </a:lnSpc>
              <a:buFont typeface="Wingdings" pitchFamily="2" charset="2"/>
              <a:buChar char="§"/>
            </a:pPr>
            <a:r>
              <a:rPr lang="en-GB" dirty="0"/>
              <a:t>TAX-E(GST Billing)</a:t>
            </a:r>
          </a:p>
          <a:p>
            <a:pPr marL="1257300" lvl="2" indent="-342900">
              <a:lnSpc>
                <a:spcPct val="150000"/>
              </a:lnSpc>
              <a:buFont typeface="Wingdings" pitchFamily="2" charset="2"/>
              <a:buChar char="§"/>
            </a:pPr>
            <a:r>
              <a:rPr lang="en-GB" dirty="0"/>
              <a:t>CNC Monitoring</a:t>
            </a:r>
          </a:p>
          <a:p>
            <a:pPr marL="1257300" lvl="2" indent="-342900">
              <a:lnSpc>
                <a:spcPct val="150000"/>
              </a:lnSpc>
              <a:buFont typeface="Wingdings" pitchFamily="2" charset="2"/>
              <a:buChar char="§"/>
            </a:pPr>
            <a:r>
              <a:rPr lang="en-GB" dirty="0"/>
              <a:t>IOT Based Smart Bell, </a:t>
            </a:r>
            <a:r>
              <a:rPr lang="en-GB" dirty="0" err="1"/>
              <a:t>etc</a:t>
            </a:r>
            <a:endParaRPr lang="en-GB" dirty="0"/>
          </a:p>
          <a:p>
            <a:endParaRPr lang="en-IN" dirty="0"/>
          </a:p>
        </p:txBody>
      </p:sp>
    </p:spTree>
    <p:extLst>
      <p:ext uri="{BB962C8B-B14F-4D97-AF65-F5344CB8AC3E}">
        <p14:creationId xmlns:p14="http://schemas.microsoft.com/office/powerpoint/2010/main" val="4419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0" descr="A picture containing text, electronics&#10;&#10;Description automatically generated">
            <a:extLst>
              <a:ext uri="{FF2B5EF4-FFF2-40B4-BE49-F238E27FC236}">
                <a16:creationId xmlns:a16="http://schemas.microsoft.com/office/drawing/2014/main" id="{DE885B2F-647F-953E-DCFD-A364A82729CC}"/>
              </a:ext>
            </a:extLst>
          </p:cNvPr>
          <p:cNvPicPr>
            <a:picLocks noChangeAspect="1"/>
          </p:cNvPicPr>
          <p:nvPr/>
        </p:nvPicPr>
        <p:blipFill>
          <a:blip r:embed="rId2"/>
          <a:stretch>
            <a:fillRect/>
          </a:stretch>
        </p:blipFill>
        <p:spPr>
          <a:xfrm>
            <a:off x="1066801" y="457200"/>
            <a:ext cx="3196457" cy="1826640"/>
          </a:xfrm>
          <a:prstGeom prst="rect">
            <a:avLst/>
          </a:prstGeom>
        </p:spPr>
      </p:pic>
      <p:pic>
        <p:nvPicPr>
          <p:cNvPr id="3" name="Picture 18" descr="A picture containing text, wall, cable, connector&#10;&#10;Description automatically generated">
            <a:extLst>
              <a:ext uri="{FF2B5EF4-FFF2-40B4-BE49-F238E27FC236}">
                <a16:creationId xmlns:a16="http://schemas.microsoft.com/office/drawing/2014/main" id="{B9258760-6093-EAAD-8E1C-DA5D45EDEDD9}"/>
              </a:ext>
            </a:extLst>
          </p:cNvPr>
          <p:cNvPicPr>
            <a:picLocks noChangeAspect="1"/>
          </p:cNvPicPr>
          <p:nvPr/>
        </p:nvPicPr>
        <p:blipFill>
          <a:blip r:embed="rId3"/>
          <a:stretch>
            <a:fillRect/>
          </a:stretch>
        </p:blipFill>
        <p:spPr>
          <a:xfrm>
            <a:off x="5181600" y="457200"/>
            <a:ext cx="2743200" cy="1838653"/>
          </a:xfrm>
          <a:prstGeom prst="rect">
            <a:avLst/>
          </a:prstGeom>
        </p:spPr>
      </p:pic>
      <p:pic>
        <p:nvPicPr>
          <p:cNvPr id="4" name="Picture 16">
            <a:extLst>
              <a:ext uri="{FF2B5EF4-FFF2-40B4-BE49-F238E27FC236}">
                <a16:creationId xmlns:a16="http://schemas.microsoft.com/office/drawing/2014/main" id="{08195025-878D-250D-6399-4AEB1FBDF620}"/>
              </a:ext>
            </a:extLst>
          </p:cNvPr>
          <p:cNvPicPr>
            <a:picLocks noChangeAspect="1"/>
          </p:cNvPicPr>
          <p:nvPr/>
        </p:nvPicPr>
        <p:blipFill>
          <a:blip r:embed="rId4"/>
          <a:stretch>
            <a:fillRect/>
          </a:stretch>
        </p:blipFill>
        <p:spPr>
          <a:xfrm>
            <a:off x="1066801" y="2457450"/>
            <a:ext cx="3196457" cy="2139670"/>
          </a:xfrm>
          <a:prstGeom prst="rect">
            <a:avLst/>
          </a:prstGeom>
        </p:spPr>
      </p:pic>
      <p:pic>
        <p:nvPicPr>
          <p:cNvPr id="5" name="Picture 19" descr="A picture containing logo&#10;&#10;Description automatically generated">
            <a:extLst>
              <a:ext uri="{FF2B5EF4-FFF2-40B4-BE49-F238E27FC236}">
                <a16:creationId xmlns:a16="http://schemas.microsoft.com/office/drawing/2014/main" id="{49A2A40C-FF2D-7962-A09B-EAC51444BFC2}"/>
              </a:ext>
            </a:extLst>
          </p:cNvPr>
          <p:cNvPicPr>
            <a:picLocks noChangeAspect="1"/>
          </p:cNvPicPr>
          <p:nvPr/>
        </p:nvPicPr>
        <p:blipFill>
          <a:blip r:embed="rId5"/>
          <a:stretch>
            <a:fillRect/>
          </a:stretch>
        </p:blipFill>
        <p:spPr>
          <a:xfrm>
            <a:off x="5181600" y="2489890"/>
            <a:ext cx="2743200" cy="2075615"/>
          </a:xfrm>
          <a:prstGeom prst="rect">
            <a:avLst/>
          </a:prstGeom>
        </p:spPr>
      </p:pic>
    </p:spTree>
    <p:extLst>
      <p:ext uri="{BB962C8B-B14F-4D97-AF65-F5344CB8AC3E}">
        <p14:creationId xmlns:p14="http://schemas.microsoft.com/office/powerpoint/2010/main" val="226042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9787E14-8BE9-4BEE-A21F-FDDC7BAD48F5}"/>
              </a:ext>
            </a:extLst>
          </p:cNvPr>
          <p:cNvGraphicFramePr/>
          <p:nvPr>
            <p:extLst>
              <p:ext uri="{D42A27DB-BD31-4B8C-83A1-F6EECF244321}">
                <p14:modId xmlns:p14="http://schemas.microsoft.com/office/powerpoint/2010/main" val="776536294"/>
              </p:ext>
            </p:extLst>
          </p:nvPr>
        </p:nvGraphicFramePr>
        <p:xfrm>
          <a:off x="609600" y="457200"/>
          <a:ext cx="8001000" cy="41052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3050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267</TotalTime>
  <Words>2227</Words>
  <Application>Microsoft Office PowerPoint</Application>
  <PresentationFormat>On-screen Show (16:9)</PresentationFormat>
  <Paragraphs>188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Impact</vt:lpstr>
      <vt:lpstr>Times New Roman</vt:lpstr>
      <vt:lpstr>Wingdings</vt:lpstr>
      <vt:lpstr>NewsPrint</vt:lpstr>
      <vt:lpstr>            BLDEA'S SHREE SANGAN BASAVA MAHA SWAMIJI PLOYTECHIC VIJAYAPUR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BLDEA'S SHREE SANGAN BASAVA MAHA SWAMIJI PLOYTECHIC VIJAYAPUR</dc:title>
  <dc:creator>zoya</dc:creator>
  <cp:lastModifiedBy>KRISHNA .</cp:lastModifiedBy>
  <cp:revision>27</cp:revision>
  <dcterms:created xsi:type="dcterms:W3CDTF">2023-06-22T04:03:18Z</dcterms:created>
  <dcterms:modified xsi:type="dcterms:W3CDTF">2023-06-22T20:38:48Z</dcterms:modified>
</cp:coreProperties>
</file>