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19" r:id="rId22"/>
    <p:sldId id="309" r:id="rId23"/>
    <p:sldId id="310" r:id="rId24"/>
    <p:sldId id="311" r:id="rId25"/>
    <p:sldId id="312" r:id="rId26"/>
    <p:sldId id="313" r:id="rId27"/>
    <p:sldId id="314" r:id="rId28"/>
    <p:sldId id="315" r:id="rId29"/>
    <p:sldId id="316" r:id="rId30"/>
    <p:sldId id="317" r:id="rId31"/>
    <p:sldId id="320" r:id="rId32"/>
    <p:sldId id="31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6/21/2023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6/21/2023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6/21/2023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6/21/2023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6/21/2023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p:wipe/>
  </p:transition>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76473"/>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3600" dirty="0"/>
              <a:t>Semester End Examination (SEE) PRESENTATION </a:t>
            </a:r>
            <a:endParaRPr lang="en-US" sz="3600" dirty="0">
              <a:solidFill>
                <a:schemeClr val="tx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892350"/>
          </a:xfrm>
        </p:spPr>
        <p:txBody>
          <a:bodyPr>
            <a:normAutofit/>
          </a:bodyPr>
          <a:lstStyle/>
          <a:p>
            <a:r>
              <a:rPr lang="en-US" dirty="0"/>
              <a:t>By: Vivek Choudhary</a:t>
            </a:r>
            <a:r>
              <a:rPr lang="en-US" sz="1800" dirty="0"/>
              <a:t> </a:t>
            </a:r>
          </a:p>
          <a:p>
            <a:r>
              <a:rPr lang="en-US" dirty="0">
                <a:solidFill>
                  <a:schemeClr val="tx1"/>
                </a:solidFill>
              </a:rPr>
              <a:t>393CS20032</a:t>
            </a:r>
          </a:p>
        </p:txBody>
      </p:sp>
      <p:pic>
        <p:nvPicPr>
          <p:cNvPr id="5" name="Picture 4">
            <a:extLst>
              <a:ext uri="{FF2B5EF4-FFF2-40B4-BE49-F238E27FC236}">
                <a16:creationId xmlns:a16="http://schemas.microsoft.com/office/drawing/2014/main" id="{F906B8DC-1A82-6717-5722-856376BD6ABF}"/>
              </a:ext>
            </a:extLst>
          </p:cNvPr>
          <p:cNvPicPr>
            <a:picLocks noChangeAspect="1"/>
          </p:cNvPicPr>
          <p:nvPr/>
        </p:nvPicPr>
        <p:blipFill>
          <a:blip r:embed="rId4"/>
          <a:stretch>
            <a:fillRect/>
          </a:stretch>
        </p:blipFill>
        <p:spPr>
          <a:xfrm>
            <a:off x="6900485" y="594945"/>
            <a:ext cx="4780883" cy="1213587"/>
          </a:xfrm>
          <a:prstGeom prst="rect">
            <a:avLst/>
          </a:prstGeom>
        </p:spPr>
      </p:pic>
      <p:pic>
        <p:nvPicPr>
          <p:cNvPr id="6" name="Picture 5">
            <a:extLst>
              <a:ext uri="{FF2B5EF4-FFF2-40B4-BE49-F238E27FC236}">
                <a16:creationId xmlns:a16="http://schemas.microsoft.com/office/drawing/2014/main" id="{DB120289-BA13-8CEF-A197-94C9FD214649}"/>
              </a:ext>
            </a:extLst>
          </p:cNvPr>
          <p:cNvPicPr>
            <a:picLocks noChangeAspect="1"/>
          </p:cNvPicPr>
          <p:nvPr/>
        </p:nvPicPr>
        <p:blipFill>
          <a:blip r:embed="rId5"/>
          <a:stretch>
            <a:fillRect/>
          </a:stretch>
        </p:blipFill>
        <p:spPr>
          <a:xfrm>
            <a:off x="7603958" y="2058134"/>
            <a:ext cx="3801979" cy="3240936"/>
          </a:xfrm>
          <a:prstGeom prst="rect">
            <a:avLst/>
          </a:prstGeom>
        </p:spPr>
      </p:pic>
      <p:sp>
        <p:nvSpPr>
          <p:cNvPr id="8" name="TextBox 7">
            <a:extLst>
              <a:ext uri="{FF2B5EF4-FFF2-40B4-BE49-F238E27FC236}">
                <a16:creationId xmlns:a16="http://schemas.microsoft.com/office/drawing/2014/main" id="{4EA2F2B7-4880-E784-2B59-2E6ABDA1B428}"/>
              </a:ext>
            </a:extLst>
          </p:cNvPr>
          <p:cNvSpPr txBox="1"/>
          <p:nvPr/>
        </p:nvSpPr>
        <p:spPr>
          <a:xfrm>
            <a:off x="6178759" y="5991344"/>
            <a:ext cx="6224336" cy="646331"/>
          </a:xfrm>
          <a:prstGeom prst="rect">
            <a:avLst/>
          </a:prstGeom>
          <a:noFill/>
        </p:spPr>
        <p:txBody>
          <a:bodyPr wrap="square">
            <a:spAutoFit/>
          </a:bodyPr>
          <a:lstStyle/>
          <a:p>
            <a:pPr algn="ctr"/>
            <a:r>
              <a:rPr lang="en-US" sz="1800" b="1" dirty="0">
                <a:latin typeface="Arial Black" panose="020B0A04020102020204" pitchFamily="34" charset="0"/>
              </a:rPr>
              <a:t>BLDEA’s SHREE SANGANBASAVA MAHASWAMIJI  POLYTECHNIC VIJAYAPUR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F02DF7-DF44-4EE1-ABD7-E976990FA756}"/>
              </a:ext>
            </a:extLst>
          </p:cNvPr>
          <p:cNvSpPr/>
          <p:nvPr/>
        </p:nvSpPr>
        <p:spPr>
          <a:xfrm>
            <a:off x="3869568" y="821976"/>
            <a:ext cx="3971600" cy="553998"/>
          </a:xfrm>
          <a:prstGeom prst="rect">
            <a:avLst/>
          </a:prstGeom>
        </p:spPr>
        <p:txBody>
          <a:bodyPr wrap="none">
            <a:spAutoFit/>
          </a:bodyPr>
          <a:lstStyle/>
          <a:p>
            <a:pPr algn="ctr"/>
            <a:r>
              <a:rPr lang="en-US" sz="3000" dirty="0">
                <a:solidFill>
                  <a:schemeClr val="bg1"/>
                </a:solidFill>
                <a:highlight>
                  <a:srgbClr val="C0C0C0"/>
                </a:highlight>
              </a:rPr>
              <a:t>2. On Job Training - I</a:t>
            </a:r>
            <a:endParaRPr lang="en-UG" sz="3000" dirty="0">
              <a:solidFill>
                <a:schemeClr val="bg1"/>
              </a:solidFill>
              <a:highlight>
                <a:srgbClr val="C0C0C0"/>
              </a:highlight>
            </a:endParaRPr>
          </a:p>
        </p:txBody>
      </p:sp>
      <p:sp>
        <p:nvSpPr>
          <p:cNvPr id="3" name="Rectangle 2">
            <a:extLst>
              <a:ext uri="{FF2B5EF4-FFF2-40B4-BE49-F238E27FC236}">
                <a16:creationId xmlns:a16="http://schemas.microsoft.com/office/drawing/2014/main" id="{F954F193-2A09-4480-ABA7-0AB7D596A3A6}"/>
              </a:ext>
            </a:extLst>
          </p:cNvPr>
          <p:cNvSpPr/>
          <p:nvPr/>
        </p:nvSpPr>
        <p:spPr>
          <a:xfrm>
            <a:off x="1090862" y="1597906"/>
            <a:ext cx="9914021" cy="4798429"/>
          </a:xfrm>
          <a:prstGeom prst="rect">
            <a:avLst/>
          </a:prstGeom>
        </p:spPr>
        <p:txBody>
          <a:bodyPr wrap="square">
            <a:spAutoFit/>
          </a:bodyPr>
          <a:lstStyle/>
          <a:p>
            <a:r>
              <a:rPr lang="en-US" sz="2400" dirty="0"/>
              <a:t>PYTHON PROGRAMMING WITH OOP’s</a:t>
            </a:r>
          </a:p>
          <a:p>
            <a:endParaRPr lang="en-US" dirty="0"/>
          </a:p>
          <a:p>
            <a:pPr marL="285750" indent="-285750" algn="just">
              <a:lnSpc>
                <a:spcPct val="150000"/>
              </a:lnSpc>
              <a:buFont typeface="Arial" panose="020B0604020202020204" pitchFamily="34" charset="0"/>
              <a:buChar char="•"/>
            </a:pPr>
            <a:r>
              <a:rPr lang="en-US" dirty="0"/>
              <a:t> </a:t>
            </a:r>
            <a:r>
              <a:rPr lang="en-US" sz="2000" dirty="0"/>
              <a:t>Python is an high-level, interpreted programming language that emphasize code readability and simplicity.</a:t>
            </a:r>
          </a:p>
          <a:p>
            <a:pPr marL="285750" indent="-285750" algn="just">
              <a:lnSpc>
                <a:spcPct val="150000"/>
              </a:lnSpc>
              <a:buFont typeface="Arial" panose="020B0604020202020204" pitchFamily="34" charset="0"/>
              <a:buChar char="•"/>
            </a:pPr>
            <a:r>
              <a:rPr lang="en-US" sz="2000" dirty="0"/>
              <a:t>Python is known for its elegant syntax and easy-to-understand code, making it a popular choice for beginners and experienced developers.</a:t>
            </a:r>
          </a:p>
          <a:p>
            <a:pPr marL="285750" indent="-285750" algn="just">
              <a:lnSpc>
                <a:spcPct val="150000"/>
              </a:lnSpc>
              <a:buFont typeface="Arial" panose="020B0604020202020204" pitchFamily="34" charset="0"/>
              <a:buChar char="•"/>
            </a:pPr>
            <a:r>
              <a:rPr lang="en-US" sz="2000" dirty="0"/>
              <a:t>It supports various programming paradigms, including procedural, functional, and object – oriented programming (OOP)</a:t>
            </a:r>
          </a:p>
          <a:p>
            <a:pPr marL="285750" indent="-285750" algn="just">
              <a:lnSpc>
                <a:spcPct val="150000"/>
              </a:lnSpc>
              <a:buFont typeface="Arial" panose="020B0604020202020204" pitchFamily="34" charset="0"/>
              <a:buChar char="•"/>
            </a:pPr>
            <a:r>
              <a:rPr lang="en-US" sz="2000" dirty="0"/>
              <a:t>Python programming with an emphasis on OOP principles, concepts, and implementation.</a:t>
            </a:r>
          </a:p>
          <a:p>
            <a:pPr algn="just">
              <a:lnSpc>
                <a:spcPct val="150000"/>
              </a:lnSpc>
            </a:pPr>
            <a:r>
              <a:rPr lang="en-US" dirty="0"/>
              <a:t> </a:t>
            </a:r>
            <a:endParaRPr lang="en-UG" dirty="0"/>
          </a:p>
        </p:txBody>
      </p:sp>
    </p:spTree>
    <p:extLst>
      <p:ext uri="{BB962C8B-B14F-4D97-AF65-F5344CB8AC3E}">
        <p14:creationId xmlns:p14="http://schemas.microsoft.com/office/powerpoint/2010/main" val="140196067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E03F52-F90D-49FF-A346-A3E9BED67F41}"/>
              </a:ext>
            </a:extLst>
          </p:cNvPr>
          <p:cNvSpPr/>
          <p:nvPr/>
        </p:nvSpPr>
        <p:spPr>
          <a:xfrm>
            <a:off x="786064" y="591203"/>
            <a:ext cx="10491536" cy="5762475"/>
          </a:xfrm>
          <a:prstGeom prst="rect">
            <a:avLst/>
          </a:prstGeom>
        </p:spPr>
        <p:txBody>
          <a:bodyPr wrap="square">
            <a:spAutoFit/>
          </a:bodyPr>
          <a:lstStyle/>
          <a:p>
            <a:r>
              <a:rPr lang="en-US" sz="2400" dirty="0"/>
              <a:t>OBJECT ORIENTED PROGRAMMING (OOP) </a:t>
            </a:r>
          </a:p>
          <a:p>
            <a:r>
              <a:rPr lang="en-US" dirty="0"/>
              <a:t> </a:t>
            </a:r>
          </a:p>
          <a:p>
            <a:pPr marL="285750" indent="-285750" algn="just">
              <a:lnSpc>
                <a:spcPct val="150000"/>
              </a:lnSpc>
              <a:buFont typeface="Arial" panose="020B0604020202020204" pitchFamily="34" charset="0"/>
              <a:buChar char="•"/>
            </a:pPr>
            <a:r>
              <a:rPr lang="en-US" sz="2000" dirty="0"/>
              <a:t>Object oriented programming is a programming paradigm that provide a structure way to design and build software.</a:t>
            </a:r>
          </a:p>
          <a:p>
            <a:pPr marL="285750" indent="-285750" algn="just">
              <a:lnSpc>
                <a:spcPct val="150000"/>
              </a:lnSpc>
              <a:buFont typeface="Arial" panose="020B0604020202020204" pitchFamily="34" charset="0"/>
              <a:buChar char="•"/>
            </a:pPr>
            <a:r>
              <a:rPr lang="en-US" sz="2000" dirty="0"/>
              <a:t>Classes and object : In </a:t>
            </a:r>
            <a:r>
              <a:rPr lang="en-US" sz="2000" dirty="0" err="1"/>
              <a:t>oop</a:t>
            </a:r>
            <a:r>
              <a:rPr lang="en-US" sz="2000" dirty="0"/>
              <a:t>, a class representation a real-world entity. It defines the structure and behavior that objects of that class will possess. Object is an instance of class representing a specific entity</a:t>
            </a:r>
          </a:p>
          <a:p>
            <a:pPr marL="285750" indent="-285750" algn="just">
              <a:lnSpc>
                <a:spcPct val="150000"/>
              </a:lnSpc>
              <a:buFont typeface="Arial" panose="020B0604020202020204" pitchFamily="34" charset="0"/>
              <a:buChar char="•"/>
            </a:pPr>
            <a:r>
              <a:rPr lang="en-US" sz="2000" dirty="0"/>
              <a:t>Encapsulation :  encapsulation is a function principle of </a:t>
            </a:r>
            <a:r>
              <a:rPr lang="en-US" sz="2000" dirty="0" err="1"/>
              <a:t>oop</a:t>
            </a:r>
            <a:r>
              <a:rPr lang="en-US" sz="2000" dirty="0"/>
              <a:t> that combines data function into a single unit called a class. </a:t>
            </a:r>
          </a:p>
          <a:p>
            <a:pPr marL="285750" indent="-285750" algn="just">
              <a:lnSpc>
                <a:spcPct val="150000"/>
              </a:lnSpc>
              <a:buFont typeface="Arial" panose="020B0604020202020204" pitchFamily="34" charset="0"/>
              <a:buChar char="•"/>
            </a:pPr>
            <a:r>
              <a:rPr lang="en-US" sz="2000" dirty="0"/>
              <a:t>Inheritance : inheritance is a mechanism that allows a class to inherit attribute and method from another class, called the base class or parent class. </a:t>
            </a:r>
          </a:p>
          <a:p>
            <a:pPr marL="285750" indent="-285750" algn="just">
              <a:lnSpc>
                <a:spcPct val="150000"/>
              </a:lnSpc>
              <a:buFont typeface="Arial" panose="020B0604020202020204" pitchFamily="34" charset="0"/>
              <a:buChar char="•"/>
            </a:pPr>
            <a:r>
              <a:rPr lang="en-US" sz="2000" dirty="0"/>
              <a:t>Polymorphism: polymorphism is the ability of object of different classes to be treated as object of a common base class. </a:t>
            </a:r>
          </a:p>
        </p:txBody>
      </p:sp>
    </p:spTree>
    <p:extLst>
      <p:ext uri="{BB962C8B-B14F-4D97-AF65-F5344CB8AC3E}">
        <p14:creationId xmlns:p14="http://schemas.microsoft.com/office/powerpoint/2010/main" val="36067969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A3DDCD-C985-41AA-8E89-70F11DD84A56}"/>
              </a:ext>
            </a:extLst>
          </p:cNvPr>
          <p:cNvSpPr/>
          <p:nvPr/>
        </p:nvSpPr>
        <p:spPr>
          <a:xfrm>
            <a:off x="1491916" y="1859340"/>
            <a:ext cx="8919410" cy="3477875"/>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374151"/>
                </a:solidFill>
              </a:rPr>
              <a:t>Classes: Define classes to encapsulate data and behavior.</a:t>
            </a:r>
          </a:p>
          <a:p>
            <a:pPr marL="342900" indent="-342900">
              <a:buFont typeface="Arial" panose="020B0604020202020204" pitchFamily="34" charset="0"/>
              <a:buChar char="•"/>
            </a:pPr>
            <a:r>
              <a:rPr lang="en-US" sz="2000" dirty="0">
                <a:solidFill>
                  <a:srgbClr val="374151"/>
                </a:solidFill>
              </a:rPr>
              <a:t>Objects: Create objects (instances) of classes to represent specific instances of the data.</a:t>
            </a:r>
          </a:p>
          <a:p>
            <a:pPr marL="342900" indent="-342900">
              <a:buFont typeface="Arial" panose="020B0604020202020204" pitchFamily="34" charset="0"/>
              <a:buChar char="•"/>
            </a:pPr>
            <a:r>
              <a:rPr lang="en-US" sz="2000" dirty="0">
                <a:solidFill>
                  <a:srgbClr val="374151"/>
                </a:solidFill>
              </a:rPr>
              <a:t>Inheritance: Use inheritance to create subclasses that inherit properties and methods from a parent class.</a:t>
            </a:r>
          </a:p>
          <a:p>
            <a:pPr marL="342900" indent="-342900">
              <a:buFont typeface="Arial" panose="020B0604020202020204" pitchFamily="34" charset="0"/>
              <a:buChar char="•"/>
            </a:pPr>
            <a:r>
              <a:rPr lang="en-US" sz="2000" dirty="0">
                <a:solidFill>
                  <a:srgbClr val="374151"/>
                </a:solidFill>
              </a:rPr>
              <a:t>Polymorphism: Utilize polymorphism to create multiple methods with the same name but different implementations in different classes.</a:t>
            </a:r>
          </a:p>
          <a:p>
            <a:pPr marL="342900" indent="-342900">
              <a:buFont typeface="Arial" panose="020B0604020202020204" pitchFamily="34" charset="0"/>
              <a:buChar char="•"/>
            </a:pPr>
            <a:r>
              <a:rPr lang="en-US" sz="2000" dirty="0">
                <a:solidFill>
                  <a:srgbClr val="374151"/>
                </a:solidFill>
              </a:rPr>
              <a:t>Encapsulation: Use encapsulation to hide the internal details of a class and provide public interfaces for interacting with the object.</a:t>
            </a:r>
          </a:p>
          <a:p>
            <a:endParaRPr lang="en-US" sz="2000" b="0" i="0" dirty="0">
              <a:solidFill>
                <a:srgbClr val="374151"/>
              </a:solidFill>
              <a:effectLst/>
            </a:endParaRPr>
          </a:p>
        </p:txBody>
      </p:sp>
      <p:sp>
        <p:nvSpPr>
          <p:cNvPr id="3" name="Rectangle 2">
            <a:extLst>
              <a:ext uri="{FF2B5EF4-FFF2-40B4-BE49-F238E27FC236}">
                <a16:creationId xmlns:a16="http://schemas.microsoft.com/office/drawing/2014/main" id="{049F15BD-032A-4775-A5BA-3B5A768C90E1}"/>
              </a:ext>
            </a:extLst>
          </p:cNvPr>
          <p:cNvSpPr/>
          <p:nvPr/>
        </p:nvSpPr>
        <p:spPr>
          <a:xfrm>
            <a:off x="1491916" y="905232"/>
            <a:ext cx="7755778" cy="553998"/>
          </a:xfrm>
          <a:prstGeom prst="rect">
            <a:avLst/>
          </a:prstGeom>
        </p:spPr>
        <p:txBody>
          <a:bodyPr wrap="none">
            <a:spAutoFit/>
          </a:bodyPr>
          <a:lstStyle/>
          <a:p>
            <a:r>
              <a:rPr lang="en-US" sz="3000" dirty="0"/>
              <a:t>IMPLEMENTATION OF OOP IN PYTHON </a:t>
            </a:r>
          </a:p>
        </p:txBody>
      </p:sp>
    </p:spTree>
    <p:extLst>
      <p:ext uri="{BB962C8B-B14F-4D97-AF65-F5344CB8AC3E}">
        <p14:creationId xmlns:p14="http://schemas.microsoft.com/office/powerpoint/2010/main" val="379638225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80A3A6-3C33-4341-A4B4-FEA0BE7281DE}"/>
              </a:ext>
            </a:extLst>
          </p:cNvPr>
          <p:cNvSpPr/>
          <p:nvPr/>
        </p:nvSpPr>
        <p:spPr>
          <a:xfrm>
            <a:off x="1973179" y="1840105"/>
            <a:ext cx="6096000" cy="3416320"/>
          </a:xfrm>
          <a:prstGeom prst="rect">
            <a:avLst/>
          </a:prstGeom>
        </p:spPr>
        <p:txBody>
          <a:bodyPr>
            <a:spAutoFit/>
          </a:bodyPr>
          <a:lstStyle/>
          <a:p>
            <a:pPr marL="342900" indent="-342900">
              <a:buFont typeface="Arial" panose="020B0604020202020204" pitchFamily="34" charset="0"/>
              <a:buChar char="•"/>
            </a:pPr>
            <a:r>
              <a:rPr lang="en-US" sz="2400" dirty="0">
                <a:solidFill>
                  <a:srgbClr val="374151"/>
                </a:solidFill>
                <a:latin typeface="Sogona book"/>
              </a:rPr>
              <a:t>Code reusability</a:t>
            </a:r>
          </a:p>
          <a:p>
            <a:endParaRPr lang="en-US" sz="2400" dirty="0">
              <a:solidFill>
                <a:srgbClr val="374151"/>
              </a:solidFill>
              <a:latin typeface="Sogona book"/>
            </a:endParaRPr>
          </a:p>
          <a:p>
            <a:pPr marL="342900" indent="-342900">
              <a:buFont typeface="Arial" panose="020B0604020202020204" pitchFamily="34" charset="0"/>
              <a:buChar char="•"/>
            </a:pPr>
            <a:r>
              <a:rPr lang="en-US" sz="2400" dirty="0">
                <a:solidFill>
                  <a:srgbClr val="374151"/>
                </a:solidFill>
                <a:latin typeface="Sogona book"/>
              </a:rPr>
              <a:t>Encapsulation and data hiding</a:t>
            </a:r>
          </a:p>
          <a:p>
            <a:endParaRPr lang="en-US" sz="2400" dirty="0">
              <a:solidFill>
                <a:srgbClr val="374151"/>
              </a:solidFill>
              <a:latin typeface="Sogona book"/>
            </a:endParaRPr>
          </a:p>
          <a:p>
            <a:pPr marL="342900" indent="-342900">
              <a:buFont typeface="Arial" panose="020B0604020202020204" pitchFamily="34" charset="0"/>
              <a:buChar char="•"/>
            </a:pPr>
            <a:r>
              <a:rPr lang="en-US" sz="2400" dirty="0">
                <a:solidFill>
                  <a:srgbClr val="374151"/>
                </a:solidFill>
                <a:latin typeface="Sogona book"/>
              </a:rPr>
              <a:t>Abstraction and simplified complexity</a:t>
            </a:r>
          </a:p>
          <a:p>
            <a:endParaRPr lang="en-US" sz="2400" dirty="0">
              <a:solidFill>
                <a:srgbClr val="374151"/>
              </a:solidFill>
              <a:latin typeface="Sogona book"/>
            </a:endParaRPr>
          </a:p>
          <a:p>
            <a:pPr marL="342900" indent="-342900">
              <a:buFont typeface="Arial" panose="020B0604020202020204" pitchFamily="34" charset="0"/>
              <a:buChar char="•"/>
            </a:pPr>
            <a:r>
              <a:rPr lang="en-US" sz="2400" dirty="0">
                <a:solidFill>
                  <a:srgbClr val="374151"/>
                </a:solidFill>
                <a:latin typeface="Sogona book"/>
              </a:rPr>
              <a:t>Inheritance and code reuse</a:t>
            </a:r>
          </a:p>
          <a:p>
            <a:endParaRPr lang="en-US" sz="2400" dirty="0">
              <a:solidFill>
                <a:srgbClr val="374151"/>
              </a:solidFill>
              <a:latin typeface="Sogona book"/>
            </a:endParaRPr>
          </a:p>
          <a:p>
            <a:pPr marL="342900" indent="-342900">
              <a:buFont typeface="Arial" panose="020B0604020202020204" pitchFamily="34" charset="0"/>
              <a:buChar char="•"/>
            </a:pPr>
            <a:r>
              <a:rPr lang="en-US" sz="2400" dirty="0">
                <a:solidFill>
                  <a:srgbClr val="374151"/>
                </a:solidFill>
                <a:latin typeface="Sogona book"/>
              </a:rPr>
              <a:t>Polymorphism and flexibility</a:t>
            </a:r>
            <a:endParaRPr lang="en-US" sz="2400" b="0" i="0" dirty="0">
              <a:solidFill>
                <a:srgbClr val="374151"/>
              </a:solidFill>
              <a:effectLst/>
              <a:latin typeface="Sogona book"/>
            </a:endParaRPr>
          </a:p>
        </p:txBody>
      </p:sp>
      <p:sp>
        <p:nvSpPr>
          <p:cNvPr id="3" name="Rectangle 2">
            <a:extLst>
              <a:ext uri="{FF2B5EF4-FFF2-40B4-BE49-F238E27FC236}">
                <a16:creationId xmlns:a16="http://schemas.microsoft.com/office/drawing/2014/main" id="{18C146EC-EDEF-46A9-9A21-AFEFD84ABED9}"/>
              </a:ext>
            </a:extLst>
          </p:cNvPr>
          <p:cNvSpPr/>
          <p:nvPr/>
        </p:nvSpPr>
        <p:spPr>
          <a:xfrm>
            <a:off x="1700464" y="805713"/>
            <a:ext cx="6096000" cy="830997"/>
          </a:xfrm>
          <a:prstGeom prst="rect">
            <a:avLst/>
          </a:prstGeom>
        </p:spPr>
        <p:txBody>
          <a:bodyPr>
            <a:spAutoFit/>
          </a:bodyPr>
          <a:lstStyle/>
          <a:p>
            <a:r>
              <a:rPr lang="en-US" sz="3000" dirty="0"/>
              <a:t>BENEFITS OF OOP IN PYTHON </a:t>
            </a:r>
          </a:p>
          <a:p>
            <a:endParaRPr lang="en-US" dirty="0"/>
          </a:p>
        </p:txBody>
      </p:sp>
    </p:spTree>
    <p:extLst>
      <p:ext uri="{BB962C8B-B14F-4D97-AF65-F5344CB8AC3E}">
        <p14:creationId xmlns:p14="http://schemas.microsoft.com/office/powerpoint/2010/main" val="112106802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E85EDA-0011-4809-B498-F8A7F689A386}"/>
              </a:ext>
            </a:extLst>
          </p:cNvPr>
          <p:cNvSpPr/>
          <p:nvPr/>
        </p:nvSpPr>
        <p:spPr>
          <a:xfrm>
            <a:off x="786063" y="732428"/>
            <a:ext cx="9881937" cy="5393143"/>
          </a:xfrm>
          <a:prstGeom prst="rect">
            <a:avLst/>
          </a:prstGeom>
        </p:spPr>
        <p:txBody>
          <a:bodyPr wrap="square">
            <a:spAutoFit/>
          </a:bodyPr>
          <a:lstStyle/>
          <a:p>
            <a:r>
              <a:rPr lang="en-US" sz="2400" dirty="0"/>
              <a:t>IMPORTANT FUNCTION OF PYTHON </a:t>
            </a:r>
          </a:p>
          <a:p>
            <a:endParaRPr lang="en-US" sz="2400" dirty="0"/>
          </a:p>
          <a:p>
            <a:pPr marL="342900" indent="-342900">
              <a:lnSpc>
                <a:spcPct val="150000"/>
              </a:lnSpc>
              <a:buFont typeface="Arial" panose="020B0604020202020204" pitchFamily="34" charset="0"/>
              <a:buChar char="•"/>
            </a:pPr>
            <a:r>
              <a:rPr lang="en-US" sz="2000" dirty="0"/>
              <a:t>Map: The map() function in Python is used to apply a given function to each item in an </a:t>
            </a:r>
            <a:r>
              <a:rPr lang="en-US" sz="2000" dirty="0" err="1"/>
              <a:t>iterable</a:t>
            </a:r>
            <a:r>
              <a:rPr lang="en-US" sz="2000" dirty="0"/>
              <a:t> </a:t>
            </a:r>
          </a:p>
          <a:p>
            <a:pPr marL="342900" indent="-342900">
              <a:lnSpc>
                <a:spcPct val="150000"/>
              </a:lnSpc>
              <a:buFont typeface="Arial" panose="020B0604020202020204" pitchFamily="34" charset="0"/>
              <a:buChar char="•"/>
            </a:pPr>
            <a:r>
              <a:rPr lang="en-GB" sz="2000" dirty="0"/>
              <a:t>Filter: </a:t>
            </a:r>
            <a:r>
              <a:rPr lang="en-US" sz="2000" dirty="0"/>
              <a:t>The filter() function in Python is used to filter out elements from an </a:t>
            </a:r>
            <a:r>
              <a:rPr lang="en-US" sz="2000" dirty="0" err="1"/>
              <a:t>iterable</a:t>
            </a:r>
            <a:r>
              <a:rPr lang="en-US" sz="2000" dirty="0"/>
              <a:t> based on a specified condition.</a:t>
            </a:r>
          </a:p>
          <a:p>
            <a:pPr marL="342900" indent="-342900">
              <a:lnSpc>
                <a:spcPct val="150000"/>
              </a:lnSpc>
              <a:buFont typeface="Arial" panose="020B0604020202020204" pitchFamily="34" charset="0"/>
              <a:buChar char="•"/>
            </a:pPr>
            <a:r>
              <a:rPr lang="en-GB" sz="2000" dirty="0"/>
              <a:t>Reduce: </a:t>
            </a:r>
            <a:r>
              <a:rPr lang="en-US" sz="2000" dirty="0"/>
              <a:t>The reduce() function is part of the </a:t>
            </a:r>
            <a:r>
              <a:rPr lang="en-US" sz="2000" dirty="0" err="1"/>
              <a:t>functools</a:t>
            </a:r>
            <a:r>
              <a:rPr lang="en-US" sz="2000" dirty="0"/>
              <a:t> module in Python. It is used to apply a specified function to the elements of an </a:t>
            </a:r>
            <a:r>
              <a:rPr lang="en-US" sz="2000" dirty="0" err="1"/>
              <a:t>iterable</a:t>
            </a:r>
            <a:r>
              <a:rPr lang="en-US" sz="2000" dirty="0"/>
              <a:t> in a cumulative way.</a:t>
            </a:r>
          </a:p>
          <a:p>
            <a:pPr marL="342900" indent="-342900">
              <a:lnSpc>
                <a:spcPct val="150000"/>
              </a:lnSpc>
              <a:buFont typeface="Arial" panose="020B0604020202020204" pitchFamily="34" charset="0"/>
              <a:buChar char="•"/>
            </a:pPr>
            <a:r>
              <a:rPr lang="en-GB" sz="2000" dirty="0"/>
              <a:t>Lambda Functions:</a:t>
            </a:r>
            <a:r>
              <a:rPr lang="en-US" sz="2000" dirty="0"/>
              <a:t> A lambda function is a small, anonymous function in Python. It is defined using the lambda keyword and can take any number of arguments but can only have one expression.</a:t>
            </a:r>
            <a:endParaRPr lang="en-UG" sz="2000" dirty="0"/>
          </a:p>
        </p:txBody>
      </p:sp>
    </p:spTree>
    <p:extLst>
      <p:ext uri="{BB962C8B-B14F-4D97-AF65-F5344CB8AC3E}">
        <p14:creationId xmlns:p14="http://schemas.microsoft.com/office/powerpoint/2010/main" val="249637275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272879-2AC9-4509-896D-8E2F051E28CE}"/>
              </a:ext>
            </a:extLst>
          </p:cNvPr>
          <p:cNvSpPr/>
          <p:nvPr/>
        </p:nvSpPr>
        <p:spPr>
          <a:xfrm>
            <a:off x="3048000" y="2945599"/>
            <a:ext cx="6096000" cy="710131"/>
          </a:xfrm>
          <a:prstGeom prst="rect">
            <a:avLst/>
          </a:prstGeom>
        </p:spPr>
        <p:txBody>
          <a:bodyPr>
            <a:spAutoFit/>
          </a:bodyPr>
          <a:lstStyle/>
          <a:p>
            <a:pPr marL="457200">
              <a:lnSpc>
                <a:spcPct val="107000"/>
              </a:lnSpc>
              <a:spcAft>
                <a:spcPts val="800"/>
              </a:spcAft>
              <a:tabLst>
                <a:tab pos="1057275" algn="l"/>
              </a:tabLst>
            </a:pPr>
            <a:endParaRPr lang="en-UG" sz="1600" dirty="0">
              <a:solidFill>
                <a:schemeClr val="bg1"/>
              </a:solidFill>
              <a:highlight>
                <a:srgbClr val="C0C0C0"/>
              </a:highlight>
            </a:endParaRPr>
          </a:p>
          <a:p>
            <a:pPr marL="457200">
              <a:lnSpc>
                <a:spcPct val="107000"/>
              </a:lnSpc>
              <a:spcAft>
                <a:spcPts val="800"/>
              </a:spcAft>
              <a:tabLst>
                <a:tab pos="1057275" algn="l"/>
              </a:tabLst>
            </a:pP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3" name="Rectangle 2">
            <a:extLst>
              <a:ext uri="{FF2B5EF4-FFF2-40B4-BE49-F238E27FC236}">
                <a16:creationId xmlns:a16="http://schemas.microsoft.com/office/drawing/2014/main" id="{4CF5E113-2881-4B22-9DAD-6E4B2140A4AB}"/>
              </a:ext>
            </a:extLst>
          </p:cNvPr>
          <p:cNvSpPr/>
          <p:nvPr/>
        </p:nvSpPr>
        <p:spPr>
          <a:xfrm>
            <a:off x="4372113" y="629471"/>
            <a:ext cx="2549417" cy="553998"/>
          </a:xfrm>
          <a:prstGeom prst="rect">
            <a:avLst/>
          </a:prstGeom>
        </p:spPr>
        <p:txBody>
          <a:bodyPr wrap="none">
            <a:spAutoFit/>
          </a:bodyPr>
          <a:lstStyle/>
          <a:p>
            <a:pPr algn="ctr"/>
            <a:r>
              <a:rPr lang="en-US" sz="3000" dirty="0">
                <a:solidFill>
                  <a:schemeClr val="bg1"/>
                </a:solidFill>
                <a:highlight>
                  <a:srgbClr val="C0C0C0"/>
                </a:highlight>
              </a:rPr>
              <a:t>3</a:t>
            </a:r>
            <a:r>
              <a:rPr lang="en-US" dirty="0">
                <a:solidFill>
                  <a:schemeClr val="bg1"/>
                </a:solidFill>
                <a:highlight>
                  <a:srgbClr val="C0C0C0"/>
                </a:highlight>
              </a:rPr>
              <a:t>. </a:t>
            </a:r>
            <a:r>
              <a:rPr lang="en-US" sz="3000" dirty="0">
                <a:solidFill>
                  <a:schemeClr val="bg1"/>
                </a:solidFill>
                <a:highlight>
                  <a:srgbClr val="C0C0C0"/>
                </a:highlight>
              </a:rPr>
              <a:t>Use Case - I</a:t>
            </a:r>
            <a:endParaRPr lang="en-UG" sz="3000" dirty="0">
              <a:solidFill>
                <a:schemeClr val="bg1"/>
              </a:solidFill>
              <a:highlight>
                <a:srgbClr val="C0C0C0"/>
              </a:highlight>
            </a:endParaRPr>
          </a:p>
        </p:txBody>
      </p:sp>
      <p:sp>
        <p:nvSpPr>
          <p:cNvPr id="4" name="Rectangle 3">
            <a:extLst>
              <a:ext uri="{FF2B5EF4-FFF2-40B4-BE49-F238E27FC236}">
                <a16:creationId xmlns:a16="http://schemas.microsoft.com/office/drawing/2014/main" id="{C3AD51C1-9F4E-4043-81CF-C5C2523333E3}"/>
              </a:ext>
            </a:extLst>
          </p:cNvPr>
          <p:cNvSpPr/>
          <p:nvPr/>
        </p:nvSpPr>
        <p:spPr>
          <a:xfrm>
            <a:off x="1299411" y="1348953"/>
            <a:ext cx="6689558" cy="477054"/>
          </a:xfrm>
          <a:prstGeom prst="rect">
            <a:avLst/>
          </a:prstGeom>
        </p:spPr>
        <p:txBody>
          <a:bodyPr wrap="square">
            <a:spAutoFit/>
          </a:bodyPr>
          <a:lstStyle/>
          <a:p>
            <a:r>
              <a:rPr lang="en-US" sz="2500" dirty="0"/>
              <a:t>BANKING APPLICATION </a:t>
            </a:r>
          </a:p>
        </p:txBody>
      </p:sp>
      <p:sp>
        <p:nvSpPr>
          <p:cNvPr id="5" name="Rectangle 4">
            <a:extLst>
              <a:ext uri="{FF2B5EF4-FFF2-40B4-BE49-F238E27FC236}">
                <a16:creationId xmlns:a16="http://schemas.microsoft.com/office/drawing/2014/main" id="{319C7EDB-2F21-447B-AAC2-8AF36BA98D7B}"/>
              </a:ext>
            </a:extLst>
          </p:cNvPr>
          <p:cNvSpPr/>
          <p:nvPr/>
        </p:nvSpPr>
        <p:spPr>
          <a:xfrm>
            <a:off x="834189" y="2316257"/>
            <a:ext cx="9352548" cy="734688"/>
          </a:xfrm>
          <a:prstGeom prst="rect">
            <a:avLst/>
          </a:prstGeom>
        </p:spPr>
        <p:txBody>
          <a:bodyPr wrap="square">
            <a:spAutoFit/>
          </a:bodyPr>
          <a:lstStyle/>
          <a:p>
            <a:pPr marL="800100" indent="-342900">
              <a:lnSpc>
                <a:spcPct val="107000"/>
              </a:lnSpc>
              <a:spcAft>
                <a:spcPts val="800"/>
              </a:spcAft>
              <a:buFont typeface="Arial" panose="020B0604020202020204" pitchFamily="34" charset="0"/>
              <a:buChar char="•"/>
              <a:tabLst>
                <a:tab pos="1057275" algn="l"/>
              </a:tabLst>
            </a:pPr>
            <a:r>
              <a:rPr lang="en-US" sz="2000" kern="100" dirty="0">
                <a:latin typeface="Sogona book"/>
                <a:ea typeface="Calibri" panose="020F0502020204030204" pitchFamily="34" charset="0"/>
                <a:cs typeface="Tunga" panose="020B0502040204020203" pitchFamily="34" charset="0"/>
              </a:rPr>
              <a:t>They enable users to perform various financial transactions and access banking services conveniently from their mobile devices or computers.</a:t>
            </a:r>
            <a:endParaRPr lang="en-IN" sz="2000" kern="100" dirty="0">
              <a:effectLst/>
              <a:latin typeface="Sogona book"/>
              <a:ea typeface="Calibri" panose="020F0502020204030204" pitchFamily="34" charset="0"/>
              <a:cs typeface="Tunga" panose="020B0502040204020203" pitchFamily="34" charset="0"/>
            </a:endParaRPr>
          </a:p>
        </p:txBody>
      </p:sp>
      <p:sp>
        <p:nvSpPr>
          <p:cNvPr id="6" name="Rectangle 5">
            <a:extLst>
              <a:ext uri="{FF2B5EF4-FFF2-40B4-BE49-F238E27FC236}">
                <a16:creationId xmlns:a16="http://schemas.microsoft.com/office/drawing/2014/main" id="{49A1FE3C-5ABF-4101-816C-A53434258BFE}"/>
              </a:ext>
            </a:extLst>
          </p:cNvPr>
          <p:cNvSpPr/>
          <p:nvPr/>
        </p:nvSpPr>
        <p:spPr>
          <a:xfrm>
            <a:off x="1299412" y="2945599"/>
            <a:ext cx="8887326" cy="1168269"/>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1057275" algn="l"/>
              </a:tabLst>
            </a:pPr>
            <a:endParaRPr lang="en-US" sz="2000" kern="100" dirty="0">
              <a:latin typeface="Sogona book"/>
              <a:ea typeface="Calibri" panose="020F0502020204030204" pitchFamily="34" charset="0"/>
              <a:cs typeface="Tunga" panose="020B0502040204020203" pitchFamily="34" charset="0"/>
            </a:endParaRPr>
          </a:p>
          <a:p>
            <a:pPr marL="342900" lvl="0" indent="-342900">
              <a:lnSpc>
                <a:spcPct val="107000"/>
              </a:lnSpc>
              <a:spcAft>
                <a:spcPts val="800"/>
              </a:spcAft>
              <a:buFont typeface="Arial" panose="020B0604020202020204" pitchFamily="34" charset="0"/>
              <a:buChar char="•"/>
              <a:tabLst>
                <a:tab pos="1057275" algn="l"/>
              </a:tabLst>
            </a:pPr>
            <a:r>
              <a:rPr lang="en-US" sz="2000" kern="100" dirty="0">
                <a:latin typeface="Sogona book"/>
                <a:ea typeface="Calibri" panose="020F0502020204030204" pitchFamily="34" charset="0"/>
                <a:cs typeface="Tunga" panose="020B0502040204020203" pitchFamily="34" charset="0"/>
              </a:rPr>
              <a:t>Account Management: Banking applications allow users to create and manage their bank accounts, including checking, savings, and investment accounts.</a:t>
            </a:r>
            <a:endParaRPr lang="en-IN" sz="2000" kern="100" dirty="0">
              <a:effectLst/>
              <a:latin typeface="Sogona book"/>
              <a:ea typeface="Calibri" panose="020F0502020204030204" pitchFamily="34" charset="0"/>
              <a:cs typeface="Tunga" panose="020B0502040204020203" pitchFamily="34" charset="0"/>
            </a:endParaRPr>
          </a:p>
        </p:txBody>
      </p:sp>
      <p:sp>
        <p:nvSpPr>
          <p:cNvPr id="7" name="Rectangle 6">
            <a:extLst>
              <a:ext uri="{FF2B5EF4-FFF2-40B4-BE49-F238E27FC236}">
                <a16:creationId xmlns:a16="http://schemas.microsoft.com/office/drawing/2014/main" id="{79BFF8BE-5EEA-4129-B7FF-B6E65203DEBE}"/>
              </a:ext>
            </a:extLst>
          </p:cNvPr>
          <p:cNvSpPr/>
          <p:nvPr/>
        </p:nvSpPr>
        <p:spPr>
          <a:xfrm>
            <a:off x="1299412" y="3680287"/>
            <a:ext cx="8887326" cy="1394997"/>
          </a:xfrm>
          <a:prstGeom prst="rect">
            <a:avLst/>
          </a:prstGeom>
        </p:spPr>
        <p:txBody>
          <a:bodyPr wrap="square">
            <a:spAutoFit/>
          </a:bodyPr>
          <a:lstStyle/>
          <a:p>
            <a:pPr marL="342900" indent="-342900">
              <a:lnSpc>
                <a:spcPct val="107000"/>
              </a:lnSpc>
              <a:buFont typeface="Arial" panose="020B0604020202020204" pitchFamily="34" charset="0"/>
              <a:buChar char="•"/>
              <a:tabLst>
                <a:tab pos="1057275" algn="l"/>
              </a:tabLst>
            </a:pPr>
            <a:endParaRPr lang="en-US" sz="2000" kern="100" dirty="0">
              <a:latin typeface="Sogona book"/>
              <a:ea typeface="Calibri" panose="020F0502020204030204" pitchFamily="34" charset="0"/>
              <a:cs typeface="Tunga" panose="020B0502040204020203" pitchFamily="34" charset="0"/>
            </a:endParaRPr>
          </a:p>
          <a:p>
            <a:pPr marL="342900" indent="-342900">
              <a:lnSpc>
                <a:spcPct val="107000"/>
              </a:lnSpc>
              <a:buFont typeface="Arial" panose="020B0604020202020204" pitchFamily="34" charset="0"/>
              <a:buChar char="•"/>
              <a:tabLst>
                <a:tab pos="1057275" algn="l"/>
              </a:tabLst>
            </a:pPr>
            <a:endParaRPr lang="en-US" sz="2000" kern="100" dirty="0">
              <a:latin typeface="Sogona book"/>
              <a:ea typeface="Calibri" panose="020F0502020204030204" pitchFamily="34" charset="0"/>
              <a:cs typeface="Tunga" panose="020B0502040204020203" pitchFamily="34" charset="0"/>
            </a:endParaRPr>
          </a:p>
          <a:p>
            <a:pPr marL="342900" indent="-342900">
              <a:lnSpc>
                <a:spcPct val="107000"/>
              </a:lnSpc>
              <a:buFont typeface="Arial" panose="020B0604020202020204" pitchFamily="34" charset="0"/>
              <a:buChar char="•"/>
              <a:tabLst>
                <a:tab pos="1057275" algn="l"/>
              </a:tabLst>
            </a:pPr>
            <a:r>
              <a:rPr lang="en-US" sz="2000" kern="100" dirty="0">
                <a:latin typeface="Sogona book"/>
                <a:ea typeface="Calibri" panose="020F0502020204030204" pitchFamily="34" charset="0"/>
                <a:cs typeface="Tunga" panose="020B0502040204020203" pitchFamily="34" charset="0"/>
              </a:rPr>
              <a:t>Bill Payments: Banking apps provide the functionality to pay bills directly from the application, eliminating the need for manual payments.</a:t>
            </a:r>
          </a:p>
        </p:txBody>
      </p:sp>
    </p:spTree>
    <p:extLst>
      <p:ext uri="{BB962C8B-B14F-4D97-AF65-F5344CB8AC3E}">
        <p14:creationId xmlns:p14="http://schemas.microsoft.com/office/powerpoint/2010/main" val="276384601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7307A3-DAC3-4CBA-A57B-D61E23DBAD73}"/>
              </a:ext>
            </a:extLst>
          </p:cNvPr>
          <p:cNvSpPr/>
          <p:nvPr/>
        </p:nvSpPr>
        <p:spPr>
          <a:xfrm>
            <a:off x="946273" y="445946"/>
            <a:ext cx="3852465" cy="477054"/>
          </a:xfrm>
          <a:prstGeom prst="rect">
            <a:avLst/>
          </a:prstGeom>
        </p:spPr>
        <p:txBody>
          <a:bodyPr wrap="none">
            <a:spAutoFit/>
          </a:bodyPr>
          <a:lstStyle/>
          <a:p>
            <a:r>
              <a:rPr lang="en-US" sz="2500" dirty="0"/>
              <a:t>PROBLEM STATEMENT</a:t>
            </a:r>
          </a:p>
        </p:txBody>
      </p:sp>
      <p:sp>
        <p:nvSpPr>
          <p:cNvPr id="3" name="Rectangle 2">
            <a:extLst>
              <a:ext uri="{FF2B5EF4-FFF2-40B4-BE49-F238E27FC236}">
                <a16:creationId xmlns:a16="http://schemas.microsoft.com/office/drawing/2014/main" id="{6D72A9B0-0AC8-4842-88C7-3F8F668EDE75}"/>
              </a:ext>
            </a:extLst>
          </p:cNvPr>
          <p:cNvSpPr/>
          <p:nvPr/>
        </p:nvSpPr>
        <p:spPr>
          <a:xfrm>
            <a:off x="425116" y="827294"/>
            <a:ext cx="11341768" cy="5346848"/>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You are tasked with creating a simple banking application. Implement a Python class called </a:t>
            </a:r>
            <a:r>
              <a:rPr lang="en-US" sz="2000" kern="100" dirty="0" err="1">
                <a:latin typeface="Sogona book"/>
                <a:ea typeface="Calibri" panose="020F0502020204030204" pitchFamily="34" charset="0"/>
                <a:cs typeface="Tunga" panose="020B0502040204020203" pitchFamily="34" charset="0"/>
              </a:rPr>
              <a:t>BankAccount</a:t>
            </a:r>
            <a:r>
              <a:rPr lang="en-US" sz="2000" kern="100" dirty="0">
                <a:latin typeface="Sogona book"/>
                <a:ea typeface="Calibri" panose="020F0502020204030204" pitchFamily="34" charset="0"/>
                <a:cs typeface="Tunga" panose="020B0502040204020203" pitchFamily="34" charset="0"/>
              </a:rPr>
              <a:t> that represents a bank account. The </a:t>
            </a:r>
            <a:r>
              <a:rPr lang="en-US" sz="2000" kern="100" dirty="0" err="1">
                <a:latin typeface="Sogona book"/>
                <a:ea typeface="Calibri" panose="020F0502020204030204" pitchFamily="34" charset="0"/>
                <a:cs typeface="Tunga" panose="020B0502040204020203" pitchFamily="34" charset="0"/>
              </a:rPr>
              <a:t>BankAccount</a:t>
            </a:r>
            <a:r>
              <a:rPr lang="en-US" sz="2000" kern="100" dirty="0">
                <a:latin typeface="Sogona book"/>
                <a:ea typeface="Calibri" panose="020F0502020204030204" pitchFamily="34" charset="0"/>
                <a:cs typeface="Tunga" panose="020B0502040204020203" pitchFamily="34" charset="0"/>
              </a:rPr>
              <a:t> class should have the following attributes and methods </a:t>
            </a:r>
            <a:endParaRPr lang="en-IN" sz="2000" kern="100" dirty="0">
              <a:latin typeface="Sogona book"/>
              <a:ea typeface="Calibri" panose="020F0502020204030204" pitchFamily="34" charset="0"/>
              <a:cs typeface="Tunga" panose="020B0502040204020203" pitchFamily="34" charset="0"/>
            </a:endParaRPr>
          </a:p>
          <a:p>
            <a:pPr marL="342900" lvl="0" indent="-342900">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 Attributes: </a:t>
            </a:r>
            <a:endParaRPr lang="en-IN" sz="2000" kern="100" dirty="0">
              <a:latin typeface="Sogona book"/>
              <a:ea typeface="Calibri" panose="020F0502020204030204" pitchFamily="34" charset="0"/>
              <a:cs typeface="Tunga" panose="020B0502040204020203" pitchFamily="34" charset="0"/>
            </a:endParaRPr>
          </a:p>
          <a:p>
            <a:pPr marL="342900" lvl="0" indent="-342900">
              <a:lnSpc>
                <a:spcPct val="107000"/>
              </a:lnSpc>
              <a:spcAft>
                <a:spcPts val="0"/>
              </a:spcAft>
              <a:buFont typeface="Symbol" panose="05050102010706020507" pitchFamily="18" charset="2"/>
              <a:buChar char=""/>
            </a:pPr>
            <a:r>
              <a:rPr lang="en-US" sz="2000" kern="100" dirty="0" err="1">
                <a:latin typeface="Sogona book"/>
                <a:ea typeface="Calibri" panose="020F0502020204030204" pitchFamily="34" charset="0"/>
                <a:cs typeface="Tunga" panose="020B0502040204020203" pitchFamily="34" charset="0"/>
              </a:rPr>
              <a:t>account_number</a:t>
            </a:r>
            <a:r>
              <a:rPr lang="en-US" sz="2000" kern="100" dirty="0">
                <a:latin typeface="Sogona book"/>
                <a:ea typeface="Calibri" panose="020F0502020204030204" pitchFamily="34" charset="0"/>
                <a:cs typeface="Tunga" panose="020B0502040204020203" pitchFamily="34" charset="0"/>
              </a:rPr>
              <a:t> (integer): A unique identifier for the bank account. </a:t>
            </a:r>
            <a:endParaRPr lang="en-IN" sz="2000" kern="100" dirty="0">
              <a:latin typeface="Sogona book"/>
              <a:ea typeface="Calibri" panose="020F0502020204030204" pitchFamily="34" charset="0"/>
              <a:cs typeface="Tunga" panose="020B0502040204020203" pitchFamily="34" charset="0"/>
            </a:endParaRPr>
          </a:p>
          <a:p>
            <a:pPr marL="342900" lvl="0" indent="-342900">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balance (float): The current balance in the account. </a:t>
            </a:r>
            <a:endParaRPr lang="en-IN" sz="2000" kern="100" dirty="0">
              <a:latin typeface="Sogona book"/>
              <a:ea typeface="Calibri" panose="020F0502020204030204" pitchFamily="34" charset="0"/>
              <a:cs typeface="Tunga" panose="020B0502040204020203" pitchFamily="34" charset="0"/>
            </a:endParaRPr>
          </a:p>
          <a:p>
            <a:pPr marL="342900" lvl="0" indent="-342900">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Methods:  </a:t>
            </a:r>
            <a:endParaRPr lang="en-IN" sz="2000" kern="100" dirty="0">
              <a:latin typeface="Sogona book"/>
              <a:ea typeface="Calibri" panose="020F0502020204030204" pitchFamily="34" charset="0"/>
              <a:cs typeface="Tunga" panose="020B0502040204020203" pitchFamily="34" charset="0"/>
            </a:endParaRPr>
          </a:p>
          <a:p>
            <a:pPr marL="342900" lvl="0" indent="-342900">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_</a:t>
            </a:r>
            <a:r>
              <a:rPr lang="en-US" sz="2000" kern="100" dirty="0" err="1">
                <a:latin typeface="Sogona book"/>
                <a:ea typeface="Calibri" panose="020F0502020204030204" pitchFamily="34" charset="0"/>
                <a:cs typeface="Tunga" panose="020B0502040204020203" pitchFamily="34" charset="0"/>
              </a:rPr>
              <a:t>init</a:t>
            </a:r>
            <a:r>
              <a:rPr lang="en-US" sz="2000" kern="100" dirty="0">
                <a:latin typeface="Sogona book"/>
                <a:ea typeface="Calibri" panose="020F0502020204030204" pitchFamily="34" charset="0"/>
                <a:cs typeface="Tunga" panose="020B0502040204020203" pitchFamily="34" charset="0"/>
              </a:rPr>
              <a:t>_(self, </a:t>
            </a:r>
            <a:r>
              <a:rPr lang="en-US" sz="2000" kern="100" dirty="0" err="1">
                <a:latin typeface="Sogona book"/>
                <a:ea typeface="Calibri" panose="020F0502020204030204" pitchFamily="34" charset="0"/>
                <a:cs typeface="Tunga" panose="020B0502040204020203" pitchFamily="34" charset="0"/>
              </a:rPr>
              <a:t>account_number</a:t>
            </a:r>
            <a:r>
              <a:rPr lang="en-US" sz="2000" kern="100" dirty="0">
                <a:latin typeface="Sogona book"/>
                <a:ea typeface="Calibri" panose="020F0502020204030204" pitchFamily="34" charset="0"/>
                <a:cs typeface="Tunga" panose="020B0502040204020203" pitchFamily="34" charset="0"/>
              </a:rPr>
              <a:t>): Initializes a new bank account with the given account number and a balance of 0. </a:t>
            </a:r>
            <a:endParaRPr lang="en-IN" sz="2000" kern="100" dirty="0">
              <a:latin typeface="Sogona book"/>
              <a:ea typeface="Calibri" panose="020F0502020204030204" pitchFamily="34" charset="0"/>
              <a:cs typeface="Tunga" panose="020B0502040204020203" pitchFamily="34" charset="0"/>
            </a:endParaRPr>
          </a:p>
          <a:p>
            <a:pPr marL="342900" lvl="0" indent="-342900">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deposit(self, amount): Deposits the specified amount into the account and updates the balance accordingly. </a:t>
            </a:r>
            <a:endParaRPr lang="en-IN" sz="2000" kern="100" dirty="0">
              <a:latin typeface="Sogona book"/>
              <a:ea typeface="Calibri" panose="020F0502020204030204" pitchFamily="34" charset="0"/>
              <a:cs typeface="Tunga" panose="020B0502040204020203" pitchFamily="34" charset="0"/>
            </a:endParaRPr>
          </a:p>
          <a:p>
            <a:pPr marL="342900" lvl="0" indent="-342900">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withdraw(self, amount): Withdraws the specified amount from the account, if the account has sufficient funds, and updates the balance accordingly. </a:t>
            </a:r>
            <a:endParaRPr lang="en-IN" sz="2000" kern="100" dirty="0">
              <a:latin typeface="Sogona book"/>
              <a:ea typeface="Calibri" panose="020F0502020204030204" pitchFamily="34" charset="0"/>
              <a:cs typeface="Tunga" panose="020B0502040204020203" pitchFamily="34" charset="0"/>
            </a:endParaRPr>
          </a:p>
          <a:p>
            <a:pPr marL="342900" lvl="0" indent="-342900">
              <a:lnSpc>
                <a:spcPct val="107000"/>
              </a:lnSpc>
              <a:spcAft>
                <a:spcPts val="0"/>
              </a:spcAft>
              <a:buFont typeface="Symbol" panose="05050102010706020507" pitchFamily="18" charset="2"/>
              <a:buChar char=""/>
            </a:pPr>
            <a:r>
              <a:rPr lang="en-US" sz="2000" kern="100" dirty="0" err="1">
                <a:latin typeface="Sogona book"/>
                <a:ea typeface="Calibri" panose="020F0502020204030204" pitchFamily="34" charset="0"/>
                <a:cs typeface="Tunga" panose="020B0502040204020203" pitchFamily="34" charset="0"/>
              </a:rPr>
              <a:t>get_balance</a:t>
            </a:r>
            <a:r>
              <a:rPr lang="en-US" sz="2000" kern="100" dirty="0">
                <a:latin typeface="Sogona book"/>
                <a:ea typeface="Calibri" panose="020F0502020204030204" pitchFamily="34" charset="0"/>
                <a:cs typeface="Tunga" panose="020B0502040204020203" pitchFamily="34" charset="0"/>
              </a:rPr>
              <a:t>(self): Returns the current balance in the account. </a:t>
            </a:r>
            <a:endParaRPr lang="en-IN" sz="2000" kern="100" dirty="0">
              <a:latin typeface="Sogona book"/>
              <a:ea typeface="Calibri" panose="020F0502020204030204" pitchFamily="34" charset="0"/>
              <a:cs typeface="Tunga" panose="020B0502040204020203" pitchFamily="34" charset="0"/>
            </a:endParaRPr>
          </a:p>
          <a:p>
            <a:pPr marL="342900" lvl="0" indent="-342900">
              <a:lnSpc>
                <a:spcPct val="107000"/>
              </a:lnSpc>
              <a:spcAft>
                <a:spcPts val="80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Write the </a:t>
            </a:r>
            <a:r>
              <a:rPr lang="en-US" sz="2000" kern="100" dirty="0" err="1">
                <a:latin typeface="Sogona book"/>
                <a:ea typeface="Calibri" panose="020F0502020204030204" pitchFamily="34" charset="0"/>
                <a:cs typeface="Tunga" panose="020B0502040204020203" pitchFamily="34" charset="0"/>
              </a:rPr>
              <a:t>BankAccount</a:t>
            </a:r>
            <a:r>
              <a:rPr lang="en-US" sz="2000" kern="100" dirty="0">
                <a:latin typeface="Sogona book"/>
                <a:ea typeface="Calibri" panose="020F0502020204030204" pitchFamily="34" charset="0"/>
                <a:cs typeface="Tunga" panose="020B0502040204020203" pitchFamily="34" charset="0"/>
              </a:rPr>
              <a:t> class implementation and provide a sample code snippet that demonstrates the usage of the class by creating instances of </a:t>
            </a:r>
            <a:r>
              <a:rPr lang="en-US" sz="2000" kern="100" dirty="0" err="1">
                <a:latin typeface="Sogona book"/>
                <a:ea typeface="Calibri" panose="020F0502020204030204" pitchFamily="34" charset="0"/>
                <a:cs typeface="Tunga" panose="020B0502040204020203" pitchFamily="34" charset="0"/>
              </a:rPr>
              <a:t>BankAccount</a:t>
            </a:r>
            <a:r>
              <a:rPr lang="en-US" sz="2000" kern="100" dirty="0">
                <a:latin typeface="Sogona book"/>
                <a:ea typeface="Calibri" panose="020F0502020204030204" pitchFamily="34" charset="0"/>
                <a:cs typeface="Tunga" panose="020B0502040204020203" pitchFamily="34" charset="0"/>
              </a:rPr>
              <a:t> and performing various operations on them.</a:t>
            </a:r>
            <a:endParaRPr lang="en-IN" sz="2000" kern="100" dirty="0">
              <a:effectLst/>
              <a:latin typeface="Sogona book"/>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1226349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445AE5-9C33-42C9-B141-821E319FF90D}"/>
              </a:ext>
            </a:extLst>
          </p:cNvPr>
          <p:cNvSpPr/>
          <p:nvPr/>
        </p:nvSpPr>
        <p:spPr>
          <a:xfrm>
            <a:off x="1380731" y="1619983"/>
            <a:ext cx="3676135" cy="477054"/>
          </a:xfrm>
          <a:prstGeom prst="rect">
            <a:avLst/>
          </a:prstGeom>
        </p:spPr>
        <p:txBody>
          <a:bodyPr wrap="none">
            <a:spAutoFit/>
          </a:bodyPr>
          <a:lstStyle/>
          <a:p>
            <a:r>
              <a:rPr lang="en-GB" sz="2500" dirty="0"/>
              <a:t>AI IMPLEMENTATION</a:t>
            </a:r>
          </a:p>
        </p:txBody>
      </p:sp>
      <p:sp>
        <p:nvSpPr>
          <p:cNvPr id="3" name="Rectangle 2">
            <a:extLst>
              <a:ext uri="{FF2B5EF4-FFF2-40B4-BE49-F238E27FC236}">
                <a16:creationId xmlns:a16="http://schemas.microsoft.com/office/drawing/2014/main" id="{6DC62A89-3FC4-4034-A570-356DF24D18ED}"/>
              </a:ext>
            </a:extLst>
          </p:cNvPr>
          <p:cNvSpPr/>
          <p:nvPr/>
        </p:nvSpPr>
        <p:spPr>
          <a:xfrm>
            <a:off x="1380732" y="2253209"/>
            <a:ext cx="9094764" cy="2862322"/>
          </a:xfrm>
          <a:prstGeom prst="rect">
            <a:avLst/>
          </a:prstGeom>
        </p:spPr>
        <p:txBody>
          <a:bodyPr wrap="square">
            <a:spAutoFit/>
          </a:bodyPr>
          <a:lstStyle/>
          <a:p>
            <a:pPr marL="342900" indent="-342900">
              <a:buFont typeface="Arial" panose="020B0604020202020204" pitchFamily="34" charset="0"/>
              <a:buChar char="•"/>
            </a:pPr>
            <a:r>
              <a:rPr lang="en-US" sz="2000" dirty="0"/>
              <a:t>NLP is used to enable natural language interaction with the system, allowing users to input account numbers through an input function.</a:t>
            </a:r>
          </a:p>
          <a:p>
            <a:endParaRPr lang="en-US" sz="2000" dirty="0"/>
          </a:p>
          <a:p>
            <a:pPr marL="342900" indent="-342900">
              <a:buFont typeface="Arial" panose="020B0604020202020204" pitchFamily="34" charset="0"/>
              <a:buChar char="•"/>
            </a:pPr>
            <a:r>
              <a:rPr lang="en-US" sz="2000" dirty="0"/>
              <a:t>Decision-making is implemented using conditional statements to process and respond to user input.</a:t>
            </a:r>
          </a:p>
          <a:p>
            <a:endParaRPr lang="en-US" sz="2000" dirty="0"/>
          </a:p>
          <a:p>
            <a:pPr marL="342900" indent="-342900">
              <a:buFont typeface="Arial" panose="020B0604020202020204" pitchFamily="34" charset="0"/>
              <a:buChar char="•"/>
            </a:pPr>
            <a:r>
              <a:rPr lang="en-US" sz="2000" dirty="0"/>
              <a:t>Automation is achieved by automating banking operations like depositing, withdrawing, and checking account balances, reducing manual intervention.</a:t>
            </a:r>
          </a:p>
        </p:txBody>
      </p:sp>
    </p:spTree>
    <p:extLst>
      <p:ext uri="{BB962C8B-B14F-4D97-AF65-F5344CB8AC3E}">
        <p14:creationId xmlns:p14="http://schemas.microsoft.com/office/powerpoint/2010/main" val="304525597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B26CFF-E5D1-43DD-8FE9-395C6423FDE8}"/>
              </a:ext>
            </a:extLst>
          </p:cNvPr>
          <p:cNvPicPr>
            <a:picLocks noChangeAspect="1"/>
          </p:cNvPicPr>
          <p:nvPr/>
        </p:nvPicPr>
        <p:blipFill>
          <a:blip r:embed="rId2"/>
          <a:stretch>
            <a:fillRect/>
          </a:stretch>
        </p:blipFill>
        <p:spPr>
          <a:xfrm>
            <a:off x="3776662" y="1371600"/>
            <a:ext cx="4638675" cy="4819650"/>
          </a:xfrm>
          <a:prstGeom prst="rect">
            <a:avLst/>
          </a:prstGeom>
        </p:spPr>
      </p:pic>
      <p:sp>
        <p:nvSpPr>
          <p:cNvPr id="4" name="Rectangle 3">
            <a:extLst>
              <a:ext uri="{FF2B5EF4-FFF2-40B4-BE49-F238E27FC236}">
                <a16:creationId xmlns:a16="http://schemas.microsoft.com/office/drawing/2014/main" id="{534F97F2-65E4-4026-AF75-9CDFCFEF3DE1}"/>
              </a:ext>
            </a:extLst>
          </p:cNvPr>
          <p:cNvSpPr/>
          <p:nvPr/>
        </p:nvSpPr>
        <p:spPr>
          <a:xfrm>
            <a:off x="826573" y="644569"/>
            <a:ext cx="2926507" cy="461665"/>
          </a:xfrm>
          <a:prstGeom prst="rect">
            <a:avLst/>
          </a:prstGeom>
        </p:spPr>
        <p:txBody>
          <a:bodyPr wrap="none">
            <a:spAutoFit/>
          </a:bodyPr>
          <a:lstStyle/>
          <a:p>
            <a:r>
              <a:rPr lang="en-IN" sz="2400" dirty="0"/>
              <a:t>Output of program</a:t>
            </a:r>
          </a:p>
        </p:txBody>
      </p:sp>
    </p:spTree>
    <p:extLst>
      <p:ext uri="{BB962C8B-B14F-4D97-AF65-F5344CB8AC3E}">
        <p14:creationId xmlns:p14="http://schemas.microsoft.com/office/powerpoint/2010/main" val="67746397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5EC952-FDF2-4780-8DEE-A4B04849E35C}"/>
              </a:ext>
            </a:extLst>
          </p:cNvPr>
          <p:cNvSpPr/>
          <p:nvPr/>
        </p:nvSpPr>
        <p:spPr>
          <a:xfrm>
            <a:off x="4359755" y="757808"/>
            <a:ext cx="3472490" cy="477054"/>
          </a:xfrm>
          <a:prstGeom prst="rect">
            <a:avLst/>
          </a:prstGeom>
        </p:spPr>
        <p:txBody>
          <a:bodyPr wrap="none">
            <a:spAutoFit/>
          </a:bodyPr>
          <a:lstStyle/>
          <a:p>
            <a:pPr algn="ctr"/>
            <a:r>
              <a:rPr lang="en-US" sz="2500" dirty="0">
                <a:solidFill>
                  <a:schemeClr val="bg1"/>
                </a:solidFill>
                <a:highlight>
                  <a:srgbClr val="C0C0C0"/>
                </a:highlight>
              </a:rPr>
              <a:t>4. On Job Training - II</a:t>
            </a:r>
            <a:endParaRPr lang="en-UG" sz="2500" dirty="0">
              <a:solidFill>
                <a:schemeClr val="bg1"/>
              </a:solidFill>
              <a:highlight>
                <a:srgbClr val="C0C0C0"/>
              </a:highlight>
            </a:endParaRPr>
          </a:p>
        </p:txBody>
      </p:sp>
      <p:sp>
        <p:nvSpPr>
          <p:cNvPr id="3" name="Rectangle 2">
            <a:extLst>
              <a:ext uri="{FF2B5EF4-FFF2-40B4-BE49-F238E27FC236}">
                <a16:creationId xmlns:a16="http://schemas.microsoft.com/office/drawing/2014/main" id="{CF84513F-8107-4083-BCE1-300D920E5128}"/>
              </a:ext>
            </a:extLst>
          </p:cNvPr>
          <p:cNvSpPr/>
          <p:nvPr/>
        </p:nvSpPr>
        <p:spPr>
          <a:xfrm>
            <a:off x="1347537" y="1411310"/>
            <a:ext cx="9208169" cy="4931478"/>
          </a:xfrm>
          <a:prstGeom prst="rect">
            <a:avLst/>
          </a:prstGeom>
        </p:spPr>
        <p:txBody>
          <a:bodyPr wrap="square">
            <a:spAutoFit/>
          </a:bodyPr>
          <a:lstStyle/>
          <a:p>
            <a:r>
              <a:rPr lang="en-GB" sz="2400" dirty="0"/>
              <a:t>ARTIFICIAL INTELLIGENCE</a:t>
            </a:r>
          </a:p>
          <a:p>
            <a:endParaRPr lang="en-GB" sz="2400" dirty="0"/>
          </a:p>
          <a:p>
            <a:pPr marL="342900" indent="-342900" algn="just">
              <a:lnSpc>
                <a:spcPct val="150000"/>
              </a:lnSpc>
              <a:buFont typeface="Arial" panose="020B0604020202020204" pitchFamily="34" charset="0"/>
              <a:buChar char="•"/>
            </a:pPr>
            <a:r>
              <a:rPr lang="en-US" sz="2000" dirty="0"/>
              <a:t>AI application include advanced web search, recommendation systems, understanding human speech, self driving cars, generative or creative tools, automated decision making, and competing at the highest level in strategic game system. </a:t>
            </a:r>
          </a:p>
          <a:p>
            <a:pPr marL="342900" indent="-342900" algn="just">
              <a:lnSpc>
                <a:spcPct val="150000"/>
              </a:lnSpc>
              <a:buFont typeface="Arial" panose="020B0604020202020204" pitchFamily="34" charset="0"/>
              <a:buChar char="•"/>
            </a:pPr>
            <a:r>
              <a:rPr lang="en-US" sz="2000" dirty="0"/>
              <a:t>The various sub field of AI research are centered around particular goals and the use of particular tools.</a:t>
            </a:r>
          </a:p>
          <a:p>
            <a:pPr marL="342900" indent="-342900" algn="just">
              <a:lnSpc>
                <a:spcPct val="150000"/>
              </a:lnSpc>
              <a:buFont typeface="Arial" panose="020B0604020202020204" pitchFamily="34" charset="0"/>
              <a:buChar char="•"/>
            </a:pPr>
            <a:r>
              <a:rPr lang="en-US" sz="2000" dirty="0"/>
              <a:t>The traditional goals of AI research include reasoning, knowledge representation, planning learning, natural language processing, perception, and ability to move and manipulate objects.</a:t>
            </a:r>
          </a:p>
        </p:txBody>
      </p:sp>
    </p:spTree>
    <p:extLst>
      <p:ext uri="{BB962C8B-B14F-4D97-AF65-F5344CB8AC3E}">
        <p14:creationId xmlns:p14="http://schemas.microsoft.com/office/powerpoint/2010/main" val="29224224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5B8305-ABB2-8FA9-457C-FAEE5264C0A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385011" y="385011"/>
            <a:ext cx="5710989" cy="6047873"/>
          </a:xfrm>
          <a:prstGeom prst="rect">
            <a:avLst/>
          </a:prstGeom>
        </p:spPr>
      </p:pic>
      <p:sp>
        <p:nvSpPr>
          <p:cNvPr id="4" name="TextBox 3">
            <a:extLst>
              <a:ext uri="{FF2B5EF4-FFF2-40B4-BE49-F238E27FC236}">
                <a16:creationId xmlns:a16="http://schemas.microsoft.com/office/drawing/2014/main" id="{74BD23B8-5FCA-FD19-ABE9-74EF5EC3A53D}"/>
              </a:ext>
            </a:extLst>
          </p:cNvPr>
          <p:cNvSpPr txBox="1"/>
          <p:nvPr/>
        </p:nvSpPr>
        <p:spPr>
          <a:xfrm>
            <a:off x="6577263" y="1162870"/>
            <a:ext cx="6096000" cy="830997"/>
          </a:xfrm>
          <a:prstGeom prst="rect">
            <a:avLst/>
          </a:prstGeom>
          <a:noFill/>
        </p:spPr>
        <p:txBody>
          <a:bodyPr wrap="square">
            <a:spAutoFit/>
          </a:bodyPr>
          <a:lstStyle/>
          <a:p>
            <a:r>
              <a:rPr lang="en-US" sz="4800" dirty="0"/>
              <a:t>Content</a:t>
            </a:r>
            <a:r>
              <a:rPr lang="en-US" sz="4000" dirty="0"/>
              <a:t>	</a:t>
            </a:r>
            <a:endParaRPr lang="en-IN" sz="4000" dirty="0"/>
          </a:p>
        </p:txBody>
      </p:sp>
      <p:sp>
        <p:nvSpPr>
          <p:cNvPr id="6" name="TextBox 5">
            <a:extLst>
              <a:ext uri="{FF2B5EF4-FFF2-40B4-BE49-F238E27FC236}">
                <a16:creationId xmlns:a16="http://schemas.microsoft.com/office/drawing/2014/main" id="{3EFCAE6E-AB43-4BE8-4065-331963C1BC5A}"/>
              </a:ext>
            </a:extLst>
          </p:cNvPr>
          <p:cNvSpPr txBox="1"/>
          <p:nvPr/>
        </p:nvSpPr>
        <p:spPr>
          <a:xfrm>
            <a:off x="6697579" y="2106668"/>
            <a:ext cx="6336630" cy="2677656"/>
          </a:xfrm>
          <a:prstGeom prst="rect">
            <a:avLst/>
          </a:prstGeom>
          <a:noFill/>
        </p:spPr>
        <p:txBody>
          <a:bodyPr wrap="square">
            <a:spAutoFit/>
          </a:bodyPr>
          <a:lstStyle/>
          <a:p>
            <a:pPr marL="36900" indent="0">
              <a:buNone/>
            </a:pPr>
            <a:r>
              <a:rPr lang="en-US" sz="2800" dirty="0"/>
              <a:t>1. Company Description</a:t>
            </a:r>
          </a:p>
          <a:p>
            <a:pPr marL="36900" indent="0">
              <a:buNone/>
            </a:pPr>
            <a:r>
              <a:rPr lang="en-US" sz="2800" dirty="0"/>
              <a:t>2. On Job Training – 1</a:t>
            </a:r>
          </a:p>
          <a:p>
            <a:pPr marL="36900" indent="0">
              <a:buNone/>
            </a:pPr>
            <a:r>
              <a:rPr lang="en-US" sz="2800" dirty="0"/>
              <a:t>3. Use Case – 1</a:t>
            </a:r>
          </a:p>
          <a:p>
            <a:pPr marL="36900" indent="0">
              <a:buNone/>
            </a:pPr>
            <a:r>
              <a:rPr lang="en-US" sz="2800" dirty="0"/>
              <a:t>4. On Job Training – 2</a:t>
            </a:r>
          </a:p>
          <a:p>
            <a:pPr marL="36900" indent="0">
              <a:buNone/>
            </a:pPr>
            <a:r>
              <a:rPr lang="en-US" sz="2800" dirty="0"/>
              <a:t>5. Use Case – 2</a:t>
            </a:r>
          </a:p>
          <a:p>
            <a:pPr marL="36900" indent="0">
              <a:buNone/>
            </a:pPr>
            <a:r>
              <a:rPr lang="en-US" sz="2800" dirty="0"/>
              <a:t>6. Conclusion </a:t>
            </a:r>
            <a:endParaRPr lang="en-IN" sz="2800" dirty="0"/>
          </a:p>
        </p:txBody>
      </p:sp>
    </p:spTree>
    <p:extLst>
      <p:ext uri="{BB962C8B-B14F-4D97-AF65-F5344CB8AC3E}">
        <p14:creationId xmlns:p14="http://schemas.microsoft.com/office/powerpoint/2010/main" val="27506294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97F81A-22BB-402E-82FB-82742A240886}"/>
              </a:ext>
            </a:extLst>
          </p:cNvPr>
          <p:cNvSpPr/>
          <p:nvPr/>
        </p:nvSpPr>
        <p:spPr>
          <a:xfrm>
            <a:off x="1254933" y="966355"/>
            <a:ext cx="2149948" cy="477054"/>
          </a:xfrm>
          <a:prstGeom prst="rect">
            <a:avLst/>
          </a:prstGeom>
        </p:spPr>
        <p:txBody>
          <a:bodyPr wrap="none">
            <a:spAutoFit/>
          </a:bodyPr>
          <a:lstStyle/>
          <a:p>
            <a:r>
              <a:rPr lang="en-GB" sz="2500" dirty="0"/>
              <a:t>TYPES OF AI</a:t>
            </a:r>
          </a:p>
        </p:txBody>
      </p:sp>
      <p:sp>
        <p:nvSpPr>
          <p:cNvPr id="3" name="Rectangle 2">
            <a:extLst>
              <a:ext uri="{FF2B5EF4-FFF2-40B4-BE49-F238E27FC236}">
                <a16:creationId xmlns:a16="http://schemas.microsoft.com/office/drawing/2014/main" id="{0016BE3B-151F-4610-BD94-2499FC853A08}"/>
              </a:ext>
            </a:extLst>
          </p:cNvPr>
          <p:cNvSpPr/>
          <p:nvPr/>
        </p:nvSpPr>
        <p:spPr>
          <a:xfrm>
            <a:off x="1254933" y="1443409"/>
            <a:ext cx="9682134" cy="465447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t>Artificial narrow intelligence: AI designed to complete very specific actions unable to independently learn.</a:t>
            </a:r>
          </a:p>
          <a:p>
            <a:pPr marL="285750" indent="-285750" algn="just">
              <a:lnSpc>
                <a:spcPct val="150000"/>
              </a:lnSpc>
              <a:buFont typeface="Arial" panose="020B0604020202020204" pitchFamily="34" charset="0"/>
              <a:buChar char="•"/>
            </a:pPr>
            <a:r>
              <a:rPr lang="en-US" sz="2000" dirty="0"/>
              <a:t>Artificial general intelligence: AI designed to learn, think and perform at similar levels to humans.</a:t>
            </a:r>
          </a:p>
          <a:p>
            <a:pPr marL="285750" indent="-285750" algn="just">
              <a:lnSpc>
                <a:spcPct val="150000"/>
              </a:lnSpc>
              <a:buFont typeface="Arial" panose="020B0604020202020204" pitchFamily="34" charset="0"/>
              <a:buChar char="•"/>
            </a:pPr>
            <a:r>
              <a:rPr lang="en-US" sz="2000" dirty="0"/>
              <a:t>Artificial superintelligence: AI able to surpass the knowledge and capabilities of human.</a:t>
            </a:r>
          </a:p>
          <a:p>
            <a:pPr marL="285750" indent="-285750" algn="just">
              <a:lnSpc>
                <a:spcPct val="150000"/>
              </a:lnSpc>
              <a:buFont typeface="Arial" panose="020B0604020202020204" pitchFamily="34" charset="0"/>
              <a:buChar char="•"/>
            </a:pPr>
            <a:r>
              <a:rPr lang="en-US" sz="2000" dirty="0"/>
              <a:t>Reactive machines: AI capable of responding to externals stimuli in real time, unable to build memory or store information for future.</a:t>
            </a:r>
          </a:p>
          <a:p>
            <a:pPr marL="285750" indent="-285750" algn="just">
              <a:lnSpc>
                <a:spcPct val="150000"/>
              </a:lnSpc>
              <a:buFont typeface="Arial" panose="020B0604020202020204" pitchFamily="34" charset="0"/>
              <a:buChar char="•"/>
            </a:pPr>
            <a:r>
              <a:rPr lang="en-US" sz="2000" dirty="0"/>
              <a:t>Theory of mind: AI that can sense and respond to human emotions, plus perform the tasks of limited memory machines. </a:t>
            </a:r>
          </a:p>
        </p:txBody>
      </p:sp>
    </p:spTree>
    <p:extLst>
      <p:ext uri="{BB962C8B-B14F-4D97-AF65-F5344CB8AC3E}">
        <p14:creationId xmlns:p14="http://schemas.microsoft.com/office/powerpoint/2010/main" val="193723006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37AB2B-93CE-4C77-BAAE-3588C3C3CE6E}"/>
              </a:ext>
            </a:extLst>
          </p:cNvPr>
          <p:cNvSpPr/>
          <p:nvPr/>
        </p:nvSpPr>
        <p:spPr>
          <a:xfrm>
            <a:off x="1130425" y="1174902"/>
            <a:ext cx="3611951" cy="477054"/>
          </a:xfrm>
          <a:prstGeom prst="rect">
            <a:avLst/>
          </a:prstGeom>
        </p:spPr>
        <p:txBody>
          <a:bodyPr wrap="none">
            <a:spAutoFit/>
          </a:bodyPr>
          <a:lstStyle/>
          <a:p>
            <a:r>
              <a:rPr lang="en-GB" sz="2500"/>
              <a:t>MACHINE LEARNING</a:t>
            </a:r>
            <a:endParaRPr lang="en-GB" sz="2500" dirty="0"/>
          </a:p>
        </p:txBody>
      </p:sp>
      <p:sp>
        <p:nvSpPr>
          <p:cNvPr id="3" name="Rectangle 2">
            <a:extLst>
              <a:ext uri="{FF2B5EF4-FFF2-40B4-BE49-F238E27FC236}">
                <a16:creationId xmlns:a16="http://schemas.microsoft.com/office/drawing/2014/main" id="{5D96BD38-DD28-4533-A4CA-D4F47547A50E}"/>
              </a:ext>
            </a:extLst>
          </p:cNvPr>
          <p:cNvSpPr/>
          <p:nvPr/>
        </p:nvSpPr>
        <p:spPr>
          <a:xfrm>
            <a:off x="1130425" y="1900331"/>
            <a:ext cx="9288379" cy="4192814"/>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Machine learning is a branch of artificial intelligence (AI) and computer science which focuses on the use of data and algorithms to imitate the way that humans learn, gradually improving its </a:t>
            </a:r>
            <a:r>
              <a:rPr lang="en-US" sz="2000" dirty="0" err="1"/>
              <a:t>accurac</a:t>
            </a:r>
            <a:r>
              <a:rPr lang="en-GB" sz="2000" dirty="0"/>
              <a:t>y.</a:t>
            </a:r>
          </a:p>
          <a:p>
            <a:pPr marL="342900" indent="-342900">
              <a:lnSpc>
                <a:spcPct val="150000"/>
              </a:lnSpc>
              <a:buFont typeface="Arial" panose="020B0604020202020204" pitchFamily="34" charset="0"/>
              <a:buChar char="•"/>
            </a:pPr>
            <a:r>
              <a:rPr lang="en-US" sz="2000" dirty="0"/>
              <a:t>Machine learning is an important component of the growing field of data science.</a:t>
            </a:r>
            <a:endParaRPr lang="en-GB" sz="2000" dirty="0"/>
          </a:p>
          <a:p>
            <a:pPr marL="342900" indent="-342900">
              <a:lnSpc>
                <a:spcPct val="150000"/>
              </a:lnSpc>
              <a:buFont typeface="Arial" panose="020B0604020202020204" pitchFamily="34" charset="0"/>
              <a:buChar char="•"/>
            </a:pPr>
            <a:r>
              <a:rPr lang="en-US" sz="2000" dirty="0"/>
              <a:t>These insights subsequently drive decision making within applications and businesses, ideally impacting key growth metrics.</a:t>
            </a:r>
            <a:endParaRPr lang="en-GB" sz="2000" dirty="0"/>
          </a:p>
          <a:p>
            <a:pPr marL="342900" indent="-342900">
              <a:lnSpc>
                <a:spcPct val="150000"/>
              </a:lnSpc>
              <a:buFont typeface="Arial" panose="020B0604020202020204" pitchFamily="34" charset="0"/>
              <a:buChar char="•"/>
            </a:pPr>
            <a:r>
              <a:rPr lang="en-US" sz="2000" dirty="0"/>
              <a:t>Machine learning algorithms are typically created using frameworks that accelerate solution development, such as TensorFlow and </a:t>
            </a:r>
            <a:r>
              <a:rPr lang="en-US" sz="2000" dirty="0" err="1"/>
              <a:t>PyTorch</a:t>
            </a:r>
            <a:r>
              <a:rPr lang="en-US" sz="2000" dirty="0"/>
              <a:t>. </a:t>
            </a:r>
            <a:endParaRPr lang="en-GB" sz="2000" dirty="0"/>
          </a:p>
        </p:txBody>
      </p:sp>
    </p:spTree>
    <p:extLst>
      <p:ext uri="{BB962C8B-B14F-4D97-AF65-F5344CB8AC3E}">
        <p14:creationId xmlns:p14="http://schemas.microsoft.com/office/powerpoint/2010/main" val="263522571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21B40F-4611-4908-96C4-C60B560FA5FE}"/>
              </a:ext>
            </a:extLst>
          </p:cNvPr>
          <p:cNvSpPr/>
          <p:nvPr/>
        </p:nvSpPr>
        <p:spPr>
          <a:xfrm>
            <a:off x="1344477" y="1206987"/>
            <a:ext cx="5335243" cy="477054"/>
          </a:xfrm>
          <a:prstGeom prst="rect">
            <a:avLst/>
          </a:prstGeom>
        </p:spPr>
        <p:txBody>
          <a:bodyPr wrap="none">
            <a:spAutoFit/>
          </a:bodyPr>
          <a:lstStyle/>
          <a:p>
            <a:r>
              <a:rPr lang="en-GB" sz="2500" dirty="0"/>
              <a:t>MACHINE LEARNING METHODS</a:t>
            </a:r>
          </a:p>
        </p:txBody>
      </p:sp>
      <p:sp>
        <p:nvSpPr>
          <p:cNvPr id="3" name="Rectangle 2">
            <a:extLst>
              <a:ext uri="{FF2B5EF4-FFF2-40B4-BE49-F238E27FC236}">
                <a16:creationId xmlns:a16="http://schemas.microsoft.com/office/drawing/2014/main" id="{F8A343D1-28E7-4B00-B692-9A724237423E}"/>
              </a:ext>
            </a:extLst>
          </p:cNvPr>
          <p:cNvSpPr/>
          <p:nvPr/>
        </p:nvSpPr>
        <p:spPr>
          <a:xfrm>
            <a:off x="1410175" y="1868246"/>
            <a:ext cx="9371649" cy="419281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Supervised machine learning: Supervised learning, also known as supervised machine learning, is defined by its use of labeled datasets to train algorithms to classify data or predict outcomes accurately.</a:t>
            </a:r>
          </a:p>
          <a:p>
            <a:pPr marL="342900" indent="-342900" algn="just">
              <a:lnSpc>
                <a:spcPct val="150000"/>
              </a:lnSpc>
              <a:buFont typeface="Arial" panose="020B0604020202020204" pitchFamily="34" charset="0"/>
              <a:buChar char="•"/>
            </a:pPr>
            <a:r>
              <a:rPr lang="en-US" sz="2000" dirty="0"/>
              <a:t>Unsupervised machine learning: Unsupervised learning, also known as unsupervised machine learning, uses machine learning algorithm to analyze and cluster unlabeled datasets. </a:t>
            </a:r>
          </a:p>
          <a:p>
            <a:pPr marL="342900" indent="-342900" algn="just">
              <a:lnSpc>
                <a:spcPct val="150000"/>
              </a:lnSpc>
              <a:buFont typeface="Arial" panose="020B0604020202020204" pitchFamily="34" charset="0"/>
              <a:buChar char="•"/>
            </a:pPr>
            <a:r>
              <a:rPr lang="en-US" sz="2000" dirty="0"/>
              <a:t>Reinforcement machine learning Reinforcement machine learning is a machine learning model that is similar to supervised learning, but the algorithm isn’t trained using sample data</a:t>
            </a:r>
            <a:endParaRPr lang="en-IN" sz="2000" dirty="0"/>
          </a:p>
        </p:txBody>
      </p:sp>
    </p:spTree>
    <p:extLst>
      <p:ext uri="{BB962C8B-B14F-4D97-AF65-F5344CB8AC3E}">
        <p14:creationId xmlns:p14="http://schemas.microsoft.com/office/powerpoint/2010/main" val="47064683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EA0831-6566-4315-A8A2-050665BC7736}"/>
              </a:ext>
            </a:extLst>
          </p:cNvPr>
          <p:cNvSpPr/>
          <p:nvPr/>
        </p:nvSpPr>
        <p:spPr>
          <a:xfrm>
            <a:off x="1427747" y="656969"/>
            <a:ext cx="9336505" cy="5777864"/>
          </a:xfrm>
          <a:prstGeom prst="rect">
            <a:avLst/>
          </a:prstGeom>
        </p:spPr>
        <p:txBody>
          <a:bodyPr wrap="square">
            <a:spAutoFit/>
          </a:bodyPr>
          <a:lstStyle/>
          <a:p>
            <a:r>
              <a:rPr lang="en-GB" sz="2500" dirty="0"/>
              <a:t>OpenCV</a:t>
            </a:r>
            <a:r>
              <a:rPr lang="en-GB" sz="2400" dirty="0"/>
              <a:t> </a:t>
            </a:r>
          </a:p>
          <a:p>
            <a:endParaRPr lang="en-GB" dirty="0"/>
          </a:p>
          <a:p>
            <a:pPr marL="285750" indent="-285750" algn="just">
              <a:lnSpc>
                <a:spcPct val="150000"/>
              </a:lnSpc>
              <a:buFont typeface="Arial" panose="020B0604020202020204" pitchFamily="34" charset="0"/>
              <a:buChar char="•"/>
            </a:pPr>
            <a:r>
              <a:rPr lang="en-US" sz="2000" dirty="0"/>
              <a:t>OpenCV open source computer vision library is an open source computer vision and machine learning software library</a:t>
            </a:r>
            <a:endParaRPr lang="en-GB" sz="2000" dirty="0"/>
          </a:p>
          <a:p>
            <a:pPr marL="285750" indent="-285750" algn="just">
              <a:lnSpc>
                <a:spcPct val="150000"/>
              </a:lnSpc>
              <a:buFont typeface="Arial" panose="020B0604020202020204" pitchFamily="34" charset="0"/>
              <a:buChar char="•"/>
            </a:pPr>
            <a:r>
              <a:rPr lang="en-US" sz="2000" dirty="0"/>
              <a:t>OpenCV was built to provide a common infrastructure for computer vision application and to accelerate the use of machine perception in the commercial product</a:t>
            </a:r>
            <a:r>
              <a:rPr lang="en-GB" sz="2000" dirty="0"/>
              <a:t>.</a:t>
            </a:r>
          </a:p>
          <a:p>
            <a:pPr marL="285750" indent="-285750" algn="just">
              <a:lnSpc>
                <a:spcPct val="150000"/>
              </a:lnSpc>
              <a:buFont typeface="Arial" panose="020B0604020202020204" pitchFamily="34" charset="0"/>
              <a:buChar char="•"/>
            </a:pPr>
            <a:r>
              <a:rPr lang="en-US" sz="2000" dirty="0"/>
              <a:t>OpenCV is an open-source software library for computer vision and machine learning.</a:t>
            </a:r>
            <a:endParaRPr lang="en-GB" sz="2000" dirty="0"/>
          </a:p>
          <a:p>
            <a:pPr marL="285750" indent="-285750" algn="just">
              <a:lnSpc>
                <a:spcPct val="150000"/>
              </a:lnSpc>
              <a:buFont typeface="Arial" panose="020B0604020202020204" pitchFamily="34" charset="0"/>
              <a:buChar char="•"/>
            </a:pPr>
            <a:r>
              <a:rPr lang="en-US" sz="2000" dirty="0"/>
              <a:t>The OpenCV full form is Open Source Computer Vision Library. It was created to provide a shared infrastructure for applications for computer vision and to speed up the use of machine perception in consumer products.</a:t>
            </a:r>
            <a:endParaRPr lang="en-UG" sz="2000" dirty="0"/>
          </a:p>
        </p:txBody>
      </p:sp>
    </p:spTree>
    <p:extLst>
      <p:ext uri="{BB962C8B-B14F-4D97-AF65-F5344CB8AC3E}">
        <p14:creationId xmlns:p14="http://schemas.microsoft.com/office/powerpoint/2010/main" val="342116654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552796-D6BA-4AD2-B15B-D7EEC2951C97}"/>
              </a:ext>
            </a:extLst>
          </p:cNvPr>
          <p:cNvSpPr/>
          <p:nvPr/>
        </p:nvSpPr>
        <p:spPr>
          <a:xfrm>
            <a:off x="1395663" y="752787"/>
            <a:ext cx="9176084" cy="4485202"/>
          </a:xfrm>
          <a:prstGeom prst="rect">
            <a:avLst/>
          </a:prstGeom>
        </p:spPr>
        <p:txBody>
          <a:bodyPr wrap="square">
            <a:spAutoFit/>
          </a:bodyPr>
          <a:lstStyle/>
          <a:p>
            <a:r>
              <a:rPr lang="en-GB" sz="2500" dirty="0"/>
              <a:t>HAAR CASCADE DATASET</a:t>
            </a:r>
          </a:p>
          <a:p>
            <a:endParaRPr lang="en-GB" sz="2400" dirty="0"/>
          </a:p>
          <a:p>
            <a:pPr marL="342900" indent="-342900" algn="just">
              <a:lnSpc>
                <a:spcPct val="150000"/>
              </a:lnSpc>
              <a:buFont typeface="Arial" panose="020B0604020202020204" pitchFamily="34" charset="0"/>
              <a:buChar char="•"/>
            </a:pPr>
            <a:r>
              <a:rPr lang="en-US" sz="2000" dirty="0" err="1"/>
              <a:t>Haar</a:t>
            </a:r>
            <a:r>
              <a:rPr lang="en-US" sz="2000" dirty="0"/>
              <a:t> cascade is an algorithm that can detect objects in images, irrespective of their scale in image and location.</a:t>
            </a:r>
            <a:endParaRPr lang="en-GB" sz="2000" dirty="0"/>
          </a:p>
          <a:p>
            <a:pPr marL="342900" indent="-342900" algn="just">
              <a:lnSpc>
                <a:spcPct val="150000"/>
              </a:lnSpc>
              <a:buFont typeface="Arial" panose="020B0604020202020204" pitchFamily="34" charset="0"/>
              <a:buChar char="•"/>
            </a:pPr>
            <a:r>
              <a:rPr lang="en-US" sz="2000" dirty="0"/>
              <a:t>This algorithm is not so complex and can run in real-time. We can train a </a:t>
            </a:r>
            <a:r>
              <a:rPr lang="en-US" sz="2000" dirty="0" err="1"/>
              <a:t>haarcascade</a:t>
            </a:r>
            <a:r>
              <a:rPr lang="en-US" sz="2000" dirty="0"/>
              <a:t> detector to detect various objects like cars, bikes, buildings, fruits, </a:t>
            </a:r>
            <a:r>
              <a:rPr lang="en-US" sz="2000" dirty="0" err="1"/>
              <a:t>etc</a:t>
            </a:r>
            <a:endParaRPr lang="en-GB" sz="2000" dirty="0"/>
          </a:p>
          <a:p>
            <a:pPr marL="342900" indent="-342900" algn="just">
              <a:lnSpc>
                <a:spcPct val="150000"/>
              </a:lnSpc>
              <a:buFont typeface="Arial" panose="020B0604020202020204" pitchFamily="34" charset="0"/>
              <a:buChar char="•"/>
            </a:pPr>
            <a:r>
              <a:rPr lang="en-US" sz="2000" dirty="0"/>
              <a:t>The main concept behind the </a:t>
            </a:r>
            <a:r>
              <a:rPr lang="en-US" sz="2000" dirty="0" err="1"/>
              <a:t>Haarcascade</a:t>
            </a:r>
            <a:r>
              <a:rPr lang="en-US" sz="2000" dirty="0"/>
              <a:t> algorithm is to train a classifier to identify specific patterns or features in an image that correspond to the object of interest.</a:t>
            </a:r>
            <a:endParaRPr lang="en-GB" sz="2000" dirty="0"/>
          </a:p>
        </p:txBody>
      </p:sp>
    </p:spTree>
    <p:extLst>
      <p:ext uri="{BB962C8B-B14F-4D97-AF65-F5344CB8AC3E}">
        <p14:creationId xmlns:p14="http://schemas.microsoft.com/office/powerpoint/2010/main" val="245628182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FF4E77-7E6D-457C-ABC0-95EECE43182D}"/>
              </a:ext>
            </a:extLst>
          </p:cNvPr>
          <p:cNvSpPr/>
          <p:nvPr/>
        </p:nvSpPr>
        <p:spPr>
          <a:xfrm>
            <a:off x="4719180" y="581345"/>
            <a:ext cx="2753639" cy="553998"/>
          </a:xfrm>
          <a:prstGeom prst="rect">
            <a:avLst/>
          </a:prstGeom>
        </p:spPr>
        <p:txBody>
          <a:bodyPr wrap="none">
            <a:spAutoFit/>
          </a:bodyPr>
          <a:lstStyle/>
          <a:p>
            <a:pPr algn="ctr"/>
            <a:r>
              <a:rPr lang="en-US" sz="3000" dirty="0">
                <a:solidFill>
                  <a:schemeClr val="bg1"/>
                </a:solidFill>
                <a:highlight>
                  <a:srgbClr val="C0C0C0"/>
                </a:highlight>
              </a:rPr>
              <a:t>5. Use Case - II</a:t>
            </a:r>
            <a:endParaRPr lang="en-UG" sz="3000" dirty="0">
              <a:solidFill>
                <a:schemeClr val="bg1"/>
              </a:solidFill>
              <a:highlight>
                <a:srgbClr val="C0C0C0"/>
              </a:highlight>
            </a:endParaRPr>
          </a:p>
        </p:txBody>
      </p:sp>
      <p:sp>
        <p:nvSpPr>
          <p:cNvPr id="3" name="Rectangle 2">
            <a:extLst>
              <a:ext uri="{FF2B5EF4-FFF2-40B4-BE49-F238E27FC236}">
                <a16:creationId xmlns:a16="http://schemas.microsoft.com/office/drawing/2014/main" id="{813508DE-E345-4113-A423-4DA8CB444AB6}"/>
              </a:ext>
            </a:extLst>
          </p:cNvPr>
          <p:cNvSpPr/>
          <p:nvPr/>
        </p:nvSpPr>
        <p:spPr>
          <a:xfrm>
            <a:off x="1058779" y="1383008"/>
            <a:ext cx="9721516" cy="4724370"/>
          </a:xfrm>
          <a:prstGeom prst="rect">
            <a:avLst/>
          </a:prstGeom>
        </p:spPr>
        <p:txBody>
          <a:bodyPr wrap="square">
            <a:spAutoFit/>
          </a:bodyPr>
          <a:lstStyle/>
          <a:p>
            <a:r>
              <a:rPr lang="en-GB" sz="2500" dirty="0"/>
              <a:t>SMART CITY MISSION</a:t>
            </a:r>
          </a:p>
          <a:p>
            <a:pPr algn="just"/>
            <a:endParaRPr lang="en-GB" dirty="0"/>
          </a:p>
          <a:p>
            <a:pPr marL="285750" indent="-285750" algn="just">
              <a:buFont typeface="Arial" panose="020B0604020202020204" pitchFamily="34" charset="0"/>
              <a:buChar char="•"/>
            </a:pPr>
            <a:r>
              <a:rPr lang="en-US" sz="2000" dirty="0"/>
              <a:t>National Smart Cities Mission is an urban renewal and retrofitting program by the Government of India with the mission to develop smart cities across the country, making them citizen friendly and sustainable</a:t>
            </a:r>
            <a:endParaRPr lang="en-GB" sz="2000" dirty="0"/>
          </a:p>
          <a:p>
            <a:pPr marL="285750" indent="-285750" algn="just">
              <a:buFont typeface="Arial" panose="020B0604020202020204" pitchFamily="34" charset="0"/>
              <a:buChar char="•"/>
            </a:pPr>
            <a:r>
              <a:rPr lang="en-US" sz="2000" dirty="0"/>
              <a:t>The Union Ministry of Urban Development is responsible for implementing the mission in collaboration with the state governments of the respective cities.</a:t>
            </a:r>
            <a:endParaRPr lang="en-GB" sz="2000" dirty="0"/>
          </a:p>
          <a:p>
            <a:pPr marL="285750" indent="-285750" algn="just">
              <a:buFont typeface="Arial" panose="020B0604020202020204" pitchFamily="34" charset="0"/>
              <a:buChar char="•"/>
            </a:pPr>
            <a:r>
              <a:rPr lang="en-US" sz="2000" dirty="0"/>
              <a:t>Smart Cities Mission envisions developing an area within the cities in the country as model areas based on an area development plan, which is expected to have a </a:t>
            </a:r>
            <a:r>
              <a:rPr lang="en-US" sz="2000" dirty="0" err="1"/>
              <a:t>ruboff</a:t>
            </a:r>
            <a:r>
              <a:rPr lang="en-US" sz="2000" dirty="0"/>
              <a:t> effect on other parts of the city, and nearby </a:t>
            </a:r>
            <a:r>
              <a:rPr lang="en-US" sz="2000" dirty="0" err="1"/>
              <a:t>citoes</a:t>
            </a:r>
            <a:r>
              <a:rPr lang="en-US" sz="2000" dirty="0"/>
              <a:t> and towns.</a:t>
            </a:r>
          </a:p>
          <a:p>
            <a:pPr marL="285750" indent="-285750" algn="just">
              <a:buFont typeface="Arial" panose="020B0604020202020204" pitchFamily="34" charset="0"/>
              <a:buChar char="•"/>
            </a:pPr>
            <a:r>
              <a:rPr lang="en-US" sz="2000" dirty="0"/>
              <a:t>The Smart Cities Mission is an initiative by the Government of India to improve the lifestyle of citizens living in that particular city or town. </a:t>
            </a:r>
          </a:p>
          <a:p>
            <a:endParaRPr lang="en-GB" dirty="0"/>
          </a:p>
        </p:txBody>
      </p:sp>
    </p:spTree>
    <p:extLst>
      <p:ext uri="{BB962C8B-B14F-4D97-AF65-F5344CB8AC3E}">
        <p14:creationId xmlns:p14="http://schemas.microsoft.com/office/powerpoint/2010/main" val="223442151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19FF81-FBFF-49B0-822E-F229DAC379FF}"/>
              </a:ext>
            </a:extLst>
          </p:cNvPr>
          <p:cNvSpPr/>
          <p:nvPr/>
        </p:nvSpPr>
        <p:spPr>
          <a:xfrm>
            <a:off x="1187116" y="957204"/>
            <a:ext cx="9272337" cy="4555093"/>
          </a:xfrm>
          <a:prstGeom prst="rect">
            <a:avLst/>
          </a:prstGeom>
        </p:spPr>
        <p:txBody>
          <a:bodyPr wrap="square">
            <a:spAutoFit/>
          </a:bodyPr>
          <a:lstStyle/>
          <a:p>
            <a:r>
              <a:rPr lang="en-US" sz="2500" dirty="0"/>
              <a:t>FEATURES OF SMART CITY MISSION OF INDIA</a:t>
            </a:r>
          </a:p>
          <a:p>
            <a:endParaRPr lang="en-US" sz="2500" dirty="0"/>
          </a:p>
          <a:p>
            <a:pPr marL="342900" indent="-342900" algn="just">
              <a:buFont typeface="Arial" panose="020B0604020202020204" pitchFamily="34" charset="0"/>
              <a:buChar char="•"/>
            </a:pPr>
            <a:r>
              <a:rPr lang="en-US" sz="2000" dirty="0"/>
              <a:t>The mission promotes the use of mixed land according to its per-area usage plan. Therefore, this allows the state to have vast land for multi-purposes and make the bye-laws accordingly. </a:t>
            </a:r>
          </a:p>
          <a:p>
            <a:pPr marL="342900" indent="-342900" algn="just">
              <a:buFont typeface="Arial" panose="020B0604020202020204" pitchFamily="34" charset="0"/>
              <a:buChar char="•"/>
            </a:pPr>
            <a:r>
              <a:rPr lang="en-US" sz="2000" dirty="0"/>
              <a:t>Providing housing choices to everyone is another major goal of the Smart City projects.</a:t>
            </a:r>
          </a:p>
          <a:p>
            <a:pPr marL="342900" indent="-342900" algn="just">
              <a:buFont typeface="Arial" panose="020B0604020202020204" pitchFamily="34" charset="0"/>
              <a:buChar char="•"/>
            </a:pPr>
            <a:r>
              <a:rPr lang="en-US" sz="2000" dirty="0"/>
              <a:t>The mission is set to give the people relief from congestion. Smart City India will also ensure the security of the people, promote communication, and reduce smog at the same time. </a:t>
            </a:r>
          </a:p>
          <a:p>
            <a:pPr marL="342900" indent="-342900" algn="just">
              <a:buFont typeface="Arial" panose="020B0604020202020204" pitchFamily="34" charset="0"/>
              <a:buChar char="•"/>
            </a:pPr>
            <a:r>
              <a:rPr lang="en-US" sz="2000" dirty="0"/>
              <a:t>Developing recreational spots like gardens, parks, open gyms, playgrounds, and more are other major goals of the mission.</a:t>
            </a:r>
          </a:p>
          <a:p>
            <a:pPr marL="342900" indent="-342900" algn="just">
              <a:buFont typeface="Arial" panose="020B0604020202020204" pitchFamily="34" charset="0"/>
              <a:buChar char="•"/>
            </a:pPr>
            <a:r>
              <a:rPr lang="en-US" sz="2000" dirty="0"/>
              <a:t>Government-related services are gradually going digital to promote transparency and accountability in the system and the people.</a:t>
            </a:r>
          </a:p>
        </p:txBody>
      </p:sp>
    </p:spTree>
    <p:extLst>
      <p:ext uri="{BB962C8B-B14F-4D97-AF65-F5344CB8AC3E}">
        <p14:creationId xmlns:p14="http://schemas.microsoft.com/office/powerpoint/2010/main" val="358428695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7E11F6-B805-472F-A749-86E552C73FED}"/>
              </a:ext>
            </a:extLst>
          </p:cNvPr>
          <p:cNvSpPr/>
          <p:nvPr/>
        </p:nvSpPr>
        <p:spPr>
          <a:xfrm>
            <a:off x="1283628" y="1046566"/>
            <a:ext cx="3852465" cy="477054"/>
          </a:xfrm>
          <a:prstGeom prst="rect">
            <a:avLst/>
          </a:prstGeom>
        </p:spPr>
        <p:txBody>
          <a:bodyPr wrap="none">
            <a:spAutoFit/>
          </a:bodyPr>
          <a:lstStyle/>
          <a:p>
            <a:r>
              <a:rPr lang="en-GB" sz="2500" dirty="0"/>
              <a:t>PROBLEM STATEMENT</a:t>
            </a:r>
          </a:p>
        </p:txBody>
      </p:sp>
      <p:sp>
        <p:nvSpPr>
          <p:cNvPr id="3" name="Rectangle 2">
            <a:extLst>
              <a:ext uri="{FF2B5EF4-FFF2-40B4-BE49-F238E27FC236}">
                <a16:creationId xmlns:a16="http://schemas.microsoft.com/office/drawing/2014/main" id="{7EFD13FF-9911-4C49-AED9-D0FACB8168DE}"/>
              </a:ext>
            </a:extLst>
          </p:cNvPr>
          <p:cNvSpPr/>
          <p:nvPr/>
        </p:nvSpPr>
        <p:spPr>
          <a:xfrm>
            <a:off x="1283628" y="1828852"/>
            <a:ext cx="8806856" cy="3785652"/>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374151"/>
                </a:solidFill>
                <a:latin typeface="Sogona book"/>
              </a:rPr>
              <a:t>Color-based Detection: Threshold the input image in the HSV color space using predefined color ranges for red, yellow, and green to accurately detect traffic lights.</a:t>
            </a:r>
          </a:p>
          <a:p>
            <a:pPr marL="342900" indent="-342900">
              <a:buFont typeface="Arial" panose="020B0604020202020204" pitchFamily="34" charset="0"/>
              <a:buChar char="•"/>
            </a:pPr>
            <a:r>
              <a:rPr lang="en-US" sz="2000" dirty="0">
                <a:solidFill>
                  <a:srgbClr val="374151"/>
                </a:solidFill>
                <a:latin typeface="Sogona book"/>
              </a:rPr>
              <a:t>Contour Extraction: Utilize contour detection techniques to identify the contours of the traffic lights in the binary masks obtained from color thresholding.</a:t>
            </a:r>
          </a:p>
          <a:p>
            <a:pPr marL="342900" indent="-342900">
              <a:buFont typeface="Arial" panose="020B0604020202020204" pitchFamily="34" charset="0"/>
              <a:buChar char="•"/>
            </a:pPr>
            <a:r>
              <a:rPr lang="en-US" sz="2000" dirty="0">
                <a:solidFill>
                  <a:srgbClr val="374151"/>
                </a:solidFill>
                <a:latin typeface="Sogona book"/>
              </a:rPr>
              <a:t>Filtering and Size-based Selection: Filter out small and irrelevant contours based on their area, using a minimum contour area threshold, to eliminate noise and improve detection accuracy.</a:t>
            </a:r>
          </a:p>
          <a:p>
            <a:pPr marL="342900" indent="-342900">
              <a:buFont typeface="Arial" panose="020B0604020202020204" pitchFamily="34" charset="0"/>
              <a:buChar char="•"/>
            </a:pPr>
            <a:r>
              <a:rPr lang="en-US" sz="2000" dirty="0">
                <a:solidFill>
                  <a:srgbClr val="374151"/>
                </a:solidFill>
                <a:latin typeface="Sogona book"/>
              </a:rPr>
              <a:t>Bounding Box Visualization: Draw bounding rectangles around the detected traffic light contours and annotate them with the corresponding color label (red, yellow, or green) for visual representation and interpretation</a:t>
            </a:r>
            <a:r>
              <a:rPr lang="en-US" dirty="0">
                <a:solidFill>
                  <a:srgbClr val="374151"/>
                </a:solidFill>
                <a:latin typeface="Söhne"/>
              </a:rPr>
              <a:t>.</a:t>
            </a:r>
            <a:endParaRPr lang="en-US" b="0" i="0" dirty="0">
              <a:solidFill>
                <a:srgbClr val="374151"/>
              </a:solidFill>
              <a:effectLst/>
              <a:latin typeface="Söhne"/>
            </a:endParaRPr>
          </a:p>
        </p:txBody>
      </p:sp>
    </p:spTree>
    <p:extLst>
      <p:ext uri="{BB962C8B-B14F-4D97-AF65-F5344CB8AC3E}">
        <p14:creationId xmlns:p14="http://schemas.microsoft.com/office/powerpoint/2010/main" val="37366152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0F1861-B716-4BEC-87B3-A12C95FDAC3D}"/>
              </a:ext>
            </a:extLst>
          </p:cNvPr>
          <p:cNvPicPr>
            <a:picLocks noChangeAspect="1"/>
          </p:cNvPicPr>
          <p:nvPr/>
        </p:nvPicPr>
        <p:blipFill>
          <a:blip r:embed="rId2"/>
          <a:stretch>
            <a:fillRect/>
          </a:stretch>
        </p:blipFill>
        <p:spPr>
          <a:xfrm>
            <a:off x="3847680" y="1358153"/>
            <a:ext cx="4496640" cy="4141694"/>
          </a:xfrm>
          <a:prstGeom prst="rect">
            <a:avLst/>
          </a:prstGeom>
        </p:spPr>
      </p:pic>
      <p:sp>
        <p:nvSpPr>
          <p:cNvPr id="4" name="Rectangle 3">
            <a:extLst>
              <a:ext uri="{FF2B5EF4-FFF2-40B4-BE49-F238E27FC236}">
                <a16:creationId xmlns:a16="http://schemas.microsoft.com/office/drawing/2014/main" id="{EB020D00-0858-41A0-BDE5-BF833FFCA235}"/>
              </a:ext>
            </a:extLst>
          </p:cNvPr>
          <p:cNvSpPr/>
          <p:nvPr/>
        </p:nvSpPr>
        <p:spPr>
          <a:xfrm>
            <a:off x="862432" y="599746"/>
            <a:ext cx="2926507" cy="461665"/>
          </a:xfrm>
          <a:prstGeom prst="rect">
            <a:avLst/>
          </a:prstGeom>
        </p:spPr>
        <p:txBody>
          <a:bodyPr wrap="none">
            <a:spAutoFit/>
          </a:bodyPr>
          <a:lstStyle/>
          <a:p>
            <a:r>
              <a:rPr lang="en-IN" sz="2400" dirty="0"/>
              <a:t>Output of program</a:t>
            </a:r>
          </a:p>
        </p:txBody>
      </p:sp>
    </p:spTree>
    <p:extLst>
      <p:ext uri="{BB962C8B-B14F-4D97-AF65-F5344CB8AC3E}">
        <p14:creationId xmlns:p14="http://schemas.microsoft.com/office/powerpoint/2010/main" val="226998663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23EEC-8FBD-4873-B2C7-234EB52411A6}"/>
              </a:ext>
            </a:extLst>
          </p:cNvPr>
          <p:cNvSpPr/>
          <p:nvPr/>
        </p:nvSpPr>
        <p:spPr>
          <a:xfrm>
            <a:off x="497305" y="456247"/>
            <a:ext cx="11197389" cy="4862870"/>
          </a:xfrm>
          <a:prstGeom prst="rect">
            <a:avLst/>
          </a:prstGeom>
        </p:spPr>
        <p:txBody>
          <a:bodyPr wrap="square">
            <a:spAutoFit/>
          </a:bodyPr>
          <a:lstStyle/>
          <a:p>
            <a:r>
              <a:rPr lang="en-US" sz="2500" dirty="0"/>
              <a:t>CONCLUSION</a:t>
            </a:r>
          </a:p>
          <a:p>
            <a:endParaRPr lang="en-US" sz="2500" dirty="0"/>
          </a:p>
          <a:p>
            <a:pPr marL="285750" indent="-285750" algn="just">
              <a:buFont typeface="Arial" panose="020B0604020202020204" pitchFamily="34" charset="0"/>
              <a:buChar char="•"/>
            </a:pPr>
            <a:r>
              <a:rPr lang="en-US" sz="2000" dirty="0"/>
              <a:t>In company we trained about Python, OOP’s, Python implementation with OOP, Benefits of OOP in python, important function in python like lambda, map, reduce, filter in internship . </a:t>
            </a:r>
          </a:p>
          <a:p>
            <a:pPr marL="285750" indent="-285750" algn="just">
              <a:buFont typeface="Arial" panose="020B0604020202020204" pitchFamily="34" charset="0"/>
              <a:buChar char="•"/>
            </a:pPr>
            <a:r>
              <a:rPr lang="en-US" sz="2000" dirty="0"/>
              <a:t>We were assigned with Banking application using python programming language, where we used python oops, python function like map, reduce, lambda. Created an programming which accepts the input as account id and displays based on users interest of deposit or withdraw amount and to show balance </a:t>
            </a:r>
          </a:p>
          <a:p>
            <a:pPr marL="285750" indent="-285750" algn="just">
              <a:buFont typeface="Arial" panose="020B0604020202020204" pitchFamily="34" charset="0"/>
              <a:buChar char="•"/>
            </a:pPr>
            <a:r>
              <a:rPr lang="en-US" sz="2000" dirty="0"/>
              <a:t>During the internship we learnt about Artificial Intelligence, types of AI, Machine learning, </a:t>
            </a:r>
            <a:r>
              <a:rPr lang="en-US" sz="2000" dirty="0" err="1"/>
              <a:t>OpenCv</a:t>
            </a:r>
            <a:r>
              <a:rPr lang="en-US" sz="2000" dirty="0"/>
              <a:t>, </a:t>
            </a:r>
            <a:r>
              <a:rPr lang="en-US" sz="2000" dirty="0" err="1"/>
              <a:t>Haar</a:t>
            </a:r>
            <a:r>
              <a:rPr lang="en-US" sz="2000" dirty="0"/>
              <a:t> cascade dataset. We learnt about OpenCV through which the system can detect through its camera like human, human face, moving object, etc.</a:t>
            </a:r>
          </a:p>
          <a:p>
            <a:pPr marL="285750" indent="-285750" algn="just">
              <a:buFont typeface="Arial" panose="020B0604020202020204" pitchFamily="34" charset="0"/>
              <a:buChar char="•"/>
            </a:pPr>
            <a:r>
              <a:rPr lang="en-US" sz="2000" dirty="0"/>
              <a:t>Assigned with task which shows traffic light  detection using OpenCV. Here we created a program that detect the color of traffic signals by cars. From which there will </a:t>
            </a:r>
            <a:r>
              <a:rPr lang="en-US" sz="2000"/>
              <a:t>less chances of accidents .     </a:t>
            </a:r>
            <a:endParaRPr lang="en-UG" sz="2000" dirty="0"/>
          </a:p>
        </p:txBody>
      </p:sp>
    </p:spTree>
    <p:extLst>
      <p:ext uri="{BB962C8B-B14F-4D97-AF65-F5344CB8AC3E}">
        <p14:creationId xmlns:p14="http://schemas.microsoft.com/office/powerpoint/2010/main" val="258527016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A61F3D-7075-2E1E-C62B-8C373CEF8A78}"/>
              </a:ext>
            </a:extLst>
          </p:cNvPr>
          <p:cNvPicPr>
            <a:picLocks noChangeAspect="1"/>
          </p:cNvPicPr>
          <p:nvPr/>
        </p:nvPicPr>
        <p:blipFill>
          <a:blip r:embed="rId2"/>
          <a:stretch>
            <a:fillRect/>
          </a:stretch>
        </p:blipFill>
        <p:spPr>
          <a:xfrm>
            <a:off x="842030" y="512950"/>
            <a:ext cx="1597632" cy="1326123"/>
          </a:xfrm>
          <a:prstGeom prst="rect">
            <a:avLst/>
          </a:prstGeom>
        </p:spPr>
      </p:pic>
      <p:sp>
        <p:nvSpPr>
          <p:cNvPr id="6" name="TextBox 5">
            <a:extLst>
              <a:ext uri="{FF2B5EF4-FFF2-40B4-BE49-F238E27FC236}">
                <a16:creationId xmlns:a16="http://schemas.microsoft.com/office/drawing/2014/main" id="{7366703E-A750-6F0B-F9C6-527E860A5A4A}"/>
              </a:ext>
            </a:extLst>
          </p:cNvPr>
          <p:cNvSpPr txBox="1"/>
          <p:nvPr/>
        </p:nvSpPr>
        <p:spPr>
          <a:xfrm>
            <a:off x="2743200" y="899012"/>
            <a:ext cx="6096000"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highlight>
                  <a:srgbClr val="C0C0C0"/>
                </a:highlight>
                <a:uLnTx/>
                <a:uFillTx/>
                <a:latin typeface="Goudy Old Style"/>
                <a:ea typeface="+mn-ea"/>
                <a:cs typeface="+mn-cs"/>
              </a:rPr>
              <a:t>1. Company Description</a:t>
            </a:r>
            <a:endParaRPr kumimoji="0" lang="en-UG" sz="3000" b="0" i="0" u="none" strike="noStrike" kern="1200" cap="none" spc="0" normalizeH="0" baseline="0" noProof="0" dirty="0">
              <a:ln>
                <a:noFill/>
              </a:ln>
              <a:solidFill>
                <a:prstClr val="black"/>
              </a:solidFill>
              <a:effectLst/>
              <a:highlight>
                <a:srgbClr val="C0C0C0"/>
              </a:highlight>
              <a:uLnTx/>
              <a:uFillTx/>
              <a:latin typeface="Goudy Old Style"/>
              <a:ea typeface="+mn-ea"/>
              <a:cs typeface="+mn-cs"/>
            </a:endParaRPr>
          </a:p>
        </p:txBody>
      </p:sp>
      <p:sp>
        <p:nvSpPr>
          <p:cNvPr id="3" name="Rectangle 2">
            <a:extLst>
              <a:ext uri="{FF2B5EF4-FFF2-40B4-BE49-F238E27FC236}">
                <a16:creationId xmlns:a16="http://schemas.microsoft.com/office/drawing/2014/main" id="{C53E1C79-B7D0-445E-B58E-5FF6EF6DD34D}"/>
              </a:ext>
            </a:extLst>
          </p:cNvPr>
          <p:cNvSpPr/>
          <p:nvPr/>
        </p:nvSpPr>
        <p:spPr>
          <a:xfrm>
            <a:off x="1099911" y="2057218"/>
            <a:ext cx="5738109" cy="461665"/>
          </a:xfrm>
          <a:prstGeom prst="rect">
            <a:avLst/>
          </a:prstGeom>
        </p:spPr>
        <p:txBody>
          <a:bodyPr wrap="none">
            <a:spAutoFit/>
          </a:bodyPr>
          <a:lstStyle/>
          <a:p>
            <a:r>
              <a:rPr lang="en-US" sz="2400" dirty="0"/>
              <a:t>OVERVIEW OF THE ORGANIZATION </a:t>
            </a:r>
          </a:p>
        </p:txBody>
      </p:sp>
      <p:sp>
        <p:nvSpPr>
          <p:cNvPr id="4" name="Rectangle 3">
            <a:extLst>
              <a:ext uri="{FF2B5EF4-FFF2-40B4-BE49-F238E27FC236}">
                <a16:creationId xmlns:a16="http://schemas.microsoft.com/office/drawing/2014/main" id="{B22B41F2-F424-4FAA-9D36-7A7D4A9F465A}"/>
              </a:ext>
            </a:extLst>
          </p:cNvPr>
          <p:cNvSpPr/>
          <p:nvPr/>
        </p:nvSpPr>
        <p:spPr>
          <a:xfrm>
            <a:off x="1155031" y="2393071"/>
            <a:ext cx="9240253" cy="984885"/>
          </a:xfrm>
          <a:prstGeom prst="rect">
            <a:avLst/>
          </a:prstGeom>
        </p:spPr>
        <p:txBody>
          <a:bodyPr wrap="square">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2000" dirty="0"/>
              <a:t>TechifyIndia is a startup company  for providing IT solutions, building innovative IoT products</a:t>
            </a:r>
            <a:r>
              <a:rPr lang="en-US" dirty="0"/>
              <a:t>.</a:t>
            </a:r>
          </a:p>
        </p:txBody>
      </p:sp>
      <p:sp>
        <p:nvSpPr>
          <p:cNvPr id="5" name="Rectangle 4">
            <a:extLst>
              <a:ext uri="{FF2B5EF4-FFF2-40B4-BE49-F238E27FC236}">
                <a16:creationId xmlns:a16="http://schemas.microsoft.com/office/drawing/2014/main" id="{F84907BC-D097-438E-B898-16AA512E8956}"/>
              </a:ext>
            </a:extLst>
          </p:cNvPr>
          <p:cNvSpPr/>
          <p:nvPr/>
        </p:nvSpPr>
        <p:spPr>
          <a:xfrm>
            <a:off x="1099911" y="3072881"/>
            <a:ext cx="9295374" cy="1292662"/>
          </a:xfrm>
          <a:prstGeom prst="rect">
            <a:avLst/>
          </a:prstGeom>
        </p:spPr>
        <p:txBody>
          <a:bodyPr wrap="square">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2000" dirty="0"/>
              <a:t>Since 2017, the company have been providing consulting services, website development, design services, IoT, application development and technical support to client in various industries.</a:t>
            </a:r>
          </a:p>
        </p:txBody>
      </p:sp>
      <p:sp>
        <p:nvSpPr>
          <p:cNvPr id="7" name="Rectangle 6">
            <a:extLst>
              <a:ext uri="{FF2B5EF4-FFF2-40B4-BE49-F238E27FC236}">
                <a16:creationId xmlns:a16="http://schemas.microsoft.com/office/drawing/2014/main" id="{BD802E36-C298-477F-9336-8B796615DC9F}"/>
              </a:ext>
            </a:extLst>
          </p:cNvPr>
          <p:cNvSpPr/>
          <p:nvPr/>
        </p:nvSpPr>
        <p:spPr>
          <a:xfrm>
            <a:off x="1099911" y="3996211"/>
            <a:ext cx="9295374" cy="984885"/>
          </a:xfrm>
          <a:prstGeom prst="rect">
            <a:avLst/>
          </a:prstGeom>
        </p:spPr>
        <p:txBody>
          <a:bodyPr wrap="square">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2000" dirty="0"/>
              <a:t>Focused on developing IoT products &amp; services to contribute to improving our customer productivity and add value to their business.</a:t>
            </a:r>
          </a:p>
        </p:txBody>
      </p:sp>
      <p:sp>
        <p:nvSpPr>
          <p:cNvPr id="8" name="Rectangle 7">
            <a:extLst>
              <a:ext uri="{FF2B5EF4-FFF2-40B4-BE49-F238E27FC236}">
                <a16:creationId xmlns:a16="http://schemas.microsoft.com/office/drawing/2014/main" id="{643DF84E-BC94-4FD7-9397-316005FA118B}"/>
              </a:ext>
            </a:extLst>
          </p:cNvPr>
          <p:cNvSpPr/>
          <p:nvPr/>
        </p:nvSpPr>
        <p:spPr>
          <a:xfrm>
            <a:off x="1099911" y="4642088"/>
            <a:ext cx="9295374" cy="1292662"/>
          </a:xfrm>
          <a:prstGeom prst="rect">
            <a:avLst/>
          </a:prstGeom>
        </p:spPr>
        <p:txBody>
          <a:bodyPr wrap="square">
            <a:spAutoFit/>
          </a:bodyPr>
          <a:lstStyle/>
          <a:p>
            <a:pPr marL="285750" indent="-28575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sz="2000" dirty="0"/>
              <a:t>Also work develop the project based on artificial intelligence and machine learning. </a:t>
            </a:r>
          </a:p>
          <a:p>
            <a:pPr algn="just"/>
            <a:r>
              <a:rPr lang="en-US" sz="2000" dirty="0"/>
              <a:t> </a:t>
            </a:r>
            <a:endParaRPr lang="en-UG" sz="2000" dirty="0"/>
          </a:p>
        </p:txBody>
      </p:sp>
    </p:spTree>
    <p:extLst>
      <p:ext uri="{BB962C8B-B14F-4D97-AF65-F5344CB8AC3E}">
        <p14:creationId xmlns:p14="http://schemas.microsoft.com/office/powerpoint/2010/main" val="214609207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B6D2FE-582E-4680-ABCC-EF2955E41AB6}"/>
              </a:ext>
            </a:extLst>
          </p:cNvPr>
          <p:cNvSpPr/>
          <p:nvPr/>
        </p:nvSpPr>
        <p:spPr>
          <a:xfrm>
            <a:off x="962526" y="566678"/>
            <a:ext cx="10186737" cy="4401205"/>
          </a:xfrm>
          <a:prstGeom prst="rect">
            <a:avLst/>
          </a:prstGeom>
        </p:spPr>
        <p:txBody>
          <a:bodyPr wrap="square">
            <a:spAutoFit/>
          </a:bodyPr>
          <a:lstStyle/>
          <a:p>
            <a:r>
              <a:rPr lang="en-US" sz="2400" dirty="0"/>
              <a:t>VISION AND MISSION OF THE ORGANIZATION</a:t>
            </a:r>
          </a:p>
          <a:p>
            <a:endParaRPr lang="en-US" dirty="0"/>
          </a:p>
          <a:p>
            <a:pPr marL="285750" indent="-285750" algn="just">
              <a:buFont typeface="Arial" panose="020B0604020202020204" pitchFamily="34" charset="0"/>
              <a:buChar char="•"/>
            </a:pPr>
            <a:r>
              <a:rPr lang="en-US" sz="2000" dirty="0"/>
              <a:t>Vision is to build upon a reputation of being one of the most innovative IT solution and services provider. Which highlights the company’s commitment to providing innovative solutions to its customer.</a:t>
            </a:r>
          </a:p>
          <a:p>
            <a:pPr marL="285750" indent="-285750" algn="just">
              <a:buFont typeface="Arial" panose="020B0604020202020204" pitchFamily="34" charset="0"/>
              <a:buChar char="•"/>
            </a:pPr>
            <a:r>
              <a:rPr lang="en-US" sz="2000" dirty="0"/>
              <a:t>Mission of the organization is to produce excellent services in the filed of IT services and consulting with maximum efforts drive towards customer satisfaction. </a:t>
            </a:r>
          </a:p>
          <a:p>
            <a:pPr marL="285750" indent="-285750" algn="just">
              <a:buFont typeface="Arial" panose="020B0604020202020204" pitchFamily="34" charset="0"/>
              <a:buChar char="•"/>
            </a:pPr>
            <a:r>
              <a:rPr lang="en-US" sz="2000" dirty="0"/>
              <a:t>The company maximize the benefits of our depth, diversity and delivery capability, ensuring adaptability to client needs, and thus bringing out the most innovative solutions in every business and technology domain.</a:t>
            </a:r>
          </a:p>
          <a:p>
            <a:pPr marL="285750" indent="-285750" algn="just">
              <a:buFont typeface="Arial" panose="020B0604020202020204" pitchFamily="34" charset="0"/>
              <a:buChar char="•"/>
            </a:pPr>
            <a:r>
              <a:rPr lang="en-US" sz="2000" dirty="0"/>
              <a:t>TECHIFYINDIA is one stop partner where you can outsource all your support services with complete peace of mind about quality and reliability.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238860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7BCB8A-0B11-4144-9E9F-66F5691496E2}"/>
              </a:ext>
            </a:extLst>
          </p:cNvPr>
          <p:cNvSpPr/>
          <p:nvPr/>
        </p:nvSpPr>
        <p:spPr>
          <a:xfrm>
            <a:off x="1187116" y="1202484"/>
            <a:ext cx="9817768" cy="4431983"/>
          </a:xfrm>
          <a:prstGeom prst="rect">
            <a:avLst/>
          </a:prstGeom>
        </p:spPr>
        <p:txBody>
          <a:bodyPr wrap="square">
            <a:spAutoFit/>
          </a:bodyPr>
          <a:lstStyle/>
          <a:p>
            <a:r>
              <a:rPr lang="en-US" sz="2400" dirty="0"/>
              <a:t>ORGANIZATION STRUCTURE</a:t>
            </a:r>
          </a:p>
          <a:p>
            <a:endParaRPr lang="en-US" dirty="0"/>
          </a:p>
          <a:p>
            <a:pPr marL="342900" indent="-342900" algn="just">
              <a:buFont typeface="Arial" panose="020B0604020202020204" pitchFamily="34" charset="0"/>
              <a:buChar char="•"/>
            </a:pPr>
            <a:r>
              <a:rPr lang="en-US" sz="2000" dirty="0"/>
              <a:t>The organization works under a functional structure, with several departments and divisions responsible for different aspects of the company’s operations.</a:t>
            </a:r>
          </a:p>
          <a:p>
            <a:pPr marL="342900" indent="-342900" algn="just">
              <a:buFont typeface="Arial" panose="020B0604020202020204" pitchFamily="34" charset="0"/>
              <a:buChar char="•"/>
            </a:pPr>
            <a:r>
              <a:rPr lang="en-US" sz="2000" dirty="0"/>
              <a:t>It is characterized by the divisions of the company into different functional areas, such as marketing, finance, operations, and human resources.</a:t>
            </a:r>
          </a:p>
          <a:p>
            <a:pPr marL="342900" indent="-342900" algn="just">
              <a:buFont typeface="Arial" panose="020B0604020202020204" pitchFamily="34" charset="0"/>
              <a:buChar char="•"/>
            </a:pPr>
            <a:r>
              <a:rPr lang="en-US" sz="2000" dirty="0"/>
              <a:t>Each function area is headed by manager who oversees the activities of their team. This structure is simple and effective.</a:t>
            </a:r>
          </a:p>
          <a:p>
            <a:pPr marL="342900" indent="-342900" algn="just">
              <a:buFont typeface="Arial" panose="020B0604020202020204" pitchFamily="34" charset="0"/>
              <a:buChar char="•"/>
            </a:pPr>
            <a:r>
              <a:rPr lang="en-US" sz="2000" dirty="0"/>
              <a:t>The executive team consists of 12 member, with CEO being the highest-ranking member of the organization.</a:t>
            </a:r>
          </a:p>
          <a:p>
            <a:pPr marL="342900" indent="-342900" algn="just">
              <a:buFont typeface="Arial" panose="020B0604020202020204" pitchFamily="34" charset="0"/>
              <a:buChar char="•"/>
            </a:pPr>
            <a:r>
              <a:rPr lang="en-US" sz="2000" dirty="0"/>
              <a:t>The department within the organization include marketing and sells, Development, testing, and services providing team, with each department being headed by the department manager.</a:t>
            </a:r>
          </a:p>
        </p:txBody>
      </p:sp>
    </p:spTree>
    <p:extLst>
      <p:ext uri="{BB962C8B-B14F-4D97-AF65-F5344CB8AC3E}">
        <p14:creationId xmlns:p14="http://schemas.microsoft.com/office/powerpoint/2010/main" val="358410611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F099ED-2785-4832-BADD-A1616694F091}"/>
              </a:ext>
            </a:extLst>
          </p:cNvPr>
          <p:cNvSpPr/>
          <p:nvPr/>
        </p:nvSpPr>
        <p:spPr>
          <a:xfrm>
            <a:off x="1219199" y="1351508"/>
            <a:ext cx="9881937" cy="3570208"/>
          </a:xfrm>
          <a:prstGeom prst="rect">
            <a:avLst/>
          </a:prstGeom>
        </p:spPr>
        <p:txBody>
          <a:bodyPr wrap="square">
            <a:spAutoFit/>
          </a:bodyPr>
          <a:lstStyle/>
          <a:p>
            <a:r>
              <a:rPr lang="en-US" sz="2400" dirty="0"/>
              <a:t>ROLES AND RESPONSIBILITY OF PERSONNEL IN ORGANIZATION</a:t>
            </a:r>
          </a:p>
          <a:p>
            <a:endParaRPr lang="en-US" dirty="0"/>
          </a:p>
          <a:p>
            <a:pPr marL="285750" indent="-285750" algn="just">
              <a:buFont typeface="Arial" panose="020B0604020202020204" pitchFamily="34" charset="0"/>
              <a:buChar char="•"/>
            </a:pPr>
            <a:r>
              <a:rPr lang="en-US" sz="2000" dirty="0"/>
              <a:t>The roles and responsibility of personnel within the organization vary depending on their job functions and departmental affiliations.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Some of the common roles within organization include CEO, Marketing management, Developers, H-R  management, etc.</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The personnel within the organization are expected to the company values and principles while carrying out their duties. </a:t>
            </a:r>
            <a:endParaRPr lang="en-UG" sz="2000" dirty="0"/>
          </a:p>
        </p:txBody>
      </p:sp>
    </p:spTree>
    <p:extLst>
      <p:ext uri="{BB962C8B-B14F-4D97-AF65-F5344CB8AC3E}">
        <p14:creationId xmlns:p14="http://schemas.microsoft.com/office/powerpoint/2010/main" val="279573740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3733B1-E853-46ED-BEFA-D58469AFB12C}"/>
              </a:ext>
            </a:extLst>
          </p:cNvPr>
          <p:cNvSpPr/>
          <p:nvPr/>
        </p:nvSpPr>
        <p:spPr>
          <a:xfrm>
            <a:off x="1155031" y="797005"/>
            <a:ext cx="6914147" cy="2000548"/>
          </a:xfrm>
          <a:prstGeom prst="rect">
            <a:avLst/>
          </a:prstGeom>
        </p:spPr>
        <p:txBody>
          <a:bodyPr wrap="square">
            <a:spAutoFit/>
          </a:bodyPr>
          <a:lstStyle/>
          <a:p>
            <a:r>
              <a:rPr lang="en-US" sz="2400" dirty="0"/>
              <a:t>PRODUCT  AND MARKET  PERFORMANCE</a:t>
            </a:r>
          </a:p>
          <a:p>
            <a:r>
              <a:rPr lang="en-US" dirty="0"/>
              <a:t> </a:t>
            </a:r>
            <a:r>
              <a:rPr lang="en-US" sz="2000" dirty="0"/>
              <a:t>List of the products of  TechifyIndia</a:t>
            </a:r>
          </a:p>
          <a:p>
            <a:pPr marL="285750" indent="-285750">
              <a:buFont typeface="Arial" panose="020B0604020202020204" pitchFamily="34" charset="0"/>
              <a:buChar char="•"/>
            </a:pPr>
            <a:r>
              <a:rPr lang="en-US" sz="2000" dirty="0"/>
              <a:t>Cashew Soft ERP</a:t>
            </a:r>
          </a:p>
          <a:p>
            <a:pPr marL="285750" indent="-285750">
              <a:buFont typeface="Arial" panose="020B0604020202020204" pitchFamily="34" charset="0"/>
              <a:buChar char="•"/>
            </a:pPr>
            <a:r>
              <a:rPr lang="en-US" sz="2000" dirty="0"/>
              <a:t>TAX-E(GST Billing)</a:t>
            </a:r>
          </a:p>
          <a:p>
            <a:pPr marL="285750" indent="-285750">
              <a:buFont typeface="Arial" panose="020B0604020202020204" pitchFamily="34" charset="0"/>
              <a:buChar char="•"/>
            </a:pPr>
            <a:r>
              <a:rPr lang="en-US" sz="2000" dirty="0"/>
              <a:t>CNC Monitoring</a:t>
            </a:r>
          </a:p>
          <a:p>
            <a:pPr marL="285750" indent="-285750">
              <a:buFont typeface="Arial" panose="020B0604020202020204" pitchFamily="34" charset="0"/>
              <a:buChar char="•"/>
            </a:pPr>
            <a:r>
              <a:rPr lang="en-US" sz="2000" dirty="0"/>
              <a:t>IOT based smart Bell</a:t>
            </a:r>
            <a:endParaRPr lang="en-UG" sz="2000" dirty="0"/>
          </a:p>
        </p:txBody>
      </p:sp>
      <p:pic>
        <p:nvPicPr>
          <p:cNvPr id="3" name="Picture 2">
            <a:extLst>
              <a:ext uri="{FF2B5EF4-FFF2-40B4-BE49-F238E27FC236}">
                <a16:creationId xmlns:a16="http://schemas.microsoft.com/office/drawing/2014/main" id="{AA20F8C8-723E-4E58-B0AC-1E17147B9FBA}"/>
              </a:ext>
            </a:extLst>
          </p:cNvPr>
          <p:cNvPicPr>
            <a:picLocks noChangeAspect="1"/>
          </p:cNvPicPr>
          <p:nvPr/>
        </p:nvPicPr>
        <p:blipFill>
          <a:blip r:embed="rId2"/>
          <a:stretch>
            <a:fillRect/>
          </a:stretch>
        </p:blipFill>
        <p:spPr>
          <a:xfrm>
            <a:off x="1819773" y="3573800"/>
            <a:ext cx="3784934" cy="2487193"/>
          </a:xfrm>
          <a:prstGeom prst="rect">
            <a:avLst/>
          </a:prstGeom>
        </p:spPr>
      </p:pic>
      <p:pic>
        <p:nvPicPr>
          <p:cNvPr id="4" name="Picture 3">
            <a:extLst>
              <a:ext uri="{FF2B5EF4-FFF2-40B4-BE49-F238E27FC236}">
                <a16:creationId xmlns:a16="http://schemas.microsoft.com/office/drawing/2014/main" id="{F6107381-AAB8-488D-93AA-9289479A4395}"/>
              </a:ext>
            </a:extLst>
          </p:cNvPr>
          <p:cNvPicPr>
            <a:picLocks noChangeAspect="1"/>
          </p:cNvPicPr>
          <p:nvPr/>
        </p:nvPicPr>
        <p:blipFill>
          <a:blip r:embed="rId3"/>
          <a:stretch>
            <a:fillRect/>
          </a:stretch>
        </p:blipFill>
        <p:spPr>
          <a:xfrm>
            <a:off x="7741318" y="1093757"/>
            <a:ext cx="3295651" cy="2091920"/>
          </a:xfrm>
          <a:prstGeom prst="rect">
            <a:avLst/>
          </a:prstGeom>
        </p:spPr>
      </p:pic>
      <p:pic>
        <p:nvPicPr>
          <p:cNvPr id="6" name="Picture 5">
            <a:extLst>
              <a:ext uri="{FF2B5EF4-FFF2-40B4-BE49-F238E27FC236}">
                <a16:creationId xmlns:a16="http://schemas.microsoft.com/office/drawing/2014/main" id="{E9E1E02C-59F7-4D2C-BFCB-616931DC21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3121" y="3573801"/>
            <a:ext cx="3993848" cy="2487193"/>
          </a:xfrm>
          <a:prstGeom prst="rect">
            <a:avLst/>
          </a:prstGeom>
        </p:spPr>
      </p:pic>
    </p:spTree>
    <p:extLst>
      <p:ext uri="{BB962C8B-B14F-4D97-AF65-F5344CB8AC3E}">
        <p14:creationId xmlns:p14="http://schemas.microsoft.com/office/powerpoint/2010/main" val="232682776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7A5682-6D61-4158-873E-444AB392AC9C}"/>
              </a:ext>
            </a:extLst>
          </p:cNvPr>
          <p:cNvSpPr/>
          <p:nvPr/>
        </p:nvSpPr>
        <p:spPr>
          <a:xfrm>
            <a:off x="3171032" y="1206987"/>
            <a:ext cx="5849935" cy="477054"/>
          </a:xfrm>
          <a:prstGeom prst="rect">
            <a:avLst/>
          </a:prstGeom>
        </p:spPr>
        <p:txBody>
          <a:bodyPr wrap="none">
            <a:spAutoFit/>
          </a:bodyPr>
          <a:lstStyle/>
          <a:p>
            <a:r>
              <a:rPr lang="en-US" sz="2500" dirty="0"/>
              <a:t>Product sales Record of TechifyIndia</a:t>
            </a:r>
          </a:p>
        </p:txBody>
      </p:sp>
      <p:pic>
        <p:nvPicPr>
          <p:cNvPr id="3" name="Picture 2">
            <a:extLst>
              <a:ext uri="{FF2B5EF4-FFF2-40B4-BE49-F238E27FC236}">
                <a16:creationId xmlns:a16="http://schemas.microsoft.com/office/drawing/2014/main" id="{D7B04CDC-B619-44AE-8101-0FAD5ECE1AEF}"/>
              </a:ext>
            </a:extLst>
          </p:cNvPr>
          <p:cNvPicPr>
            <a:picLocks noChangeAspect="1"/>
          </p:cNvPicPr>
          <p:nvPr/>
        </p:nvPicPr>
        <p:blipFill rotWithShape="1">
          <a:blip r:embed="rId2"/>
          <a:srcRect l="25816" t="38556" r="35026" b="15970"/>
          <a:stretch/>
        </p:blipFill>
        <p:spPr>
          <a:xfrm>
            <a:off x="2406316" y="2105981"/>
            <a:ext cx="7058526" cy="3657327"/>
          </a:xfrm>
          <a:prstGeom prst="rect">
            <a:avLst/>
          </a:prstGeom>
        </p:spPr>
      </p:pic>
    </p:spTree>
    <p:extLst>
      <p:ext uri="{BB962C8B-B14F-4D97-AF65-F5344CB8AC3E}">
        <p14:creationId xmlns:p14="http://schemas.microsoft.com/office/powerpoint/2010/main" val="176007964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F4B75A-5C84-48F1-8B90-87D13447F772}"/>
              </a:ext>
            </a:extLst>
          </p:cNvPr>
          <p:cNvSpPr/>
          <p:nvPr/>
        </p:nvSpPr>
        <p:spPr>
          <a:xfrm>
            <a:off x="1106904" y="791489"/>
            <a:ext cx="7427495" cy="1323439"/>
          </a:xfrm>
          <a:prstGeom prst="rect">
            <a:avLst/>
          </a:prstGeom>
        </p:spPr>
        <p:txBody>
          <a:bodyPr wrap="square">
            <a:spAutoFit/>
          </a:bodyPr>
          <a:lstStyle/>
          <a:p>
            <a:pPr marL="285750" indent="-285750">
              <a:buFont typeface="Arial" panose="020B0604020202020204" pitchFamily="34" charset="0"/>
              <a:buChar char="•"/>
            </a:pPr>
            <a:r>
              <a:rPr lang="en-US" sz="2000" dirty="0"/>
              <a:t>We have signed MOU with 15 Engineering and 5 Diploma Colleges</a:t>
            </a:r>
          </a:p>
          <a:p>
            <a:pPr marL="285750" indent="-285750">
              <a:buFont typeface="Arial" panose="020B0604020202020204" pitchFamily="34" charset="0"/>
              <a:buChar char="•"/>
            </a:pPr>
            <a:r>
              <a:rPr lang="en-US" sz="2000" dirty="0"/>
              <a:t>Conducting internship from last 4 years</a:t>
            </a:r>
          </a:p>
          <a:p>
            <a:pPr marL="285750" indent="-285750">
              <a:buFont typeface="Arial" panose="020B0604020202020204" pitchFamily="34" charset="0"/>
              <a:buChar char="•"/>
            </a:pPr>
            <a:r>
              <a:rPr lang="en-US" sz="2000" dirty="0"/>
              <a:t>We have placed 40+ students</a:t>
            </a:r>
            <a:endParaRPr lang="en-UG" sz="2000" dirty="0"/>
          </a:p>
        </p:txBody>
      </p:sp>
      <p:pic>
        <p:nvPicPr>
          <p:cNvPr id="3" name="Picture 2">
            <a:extLst>
              <a:ext uri="{FF2B5EF4-FFF2-40B4-BE49-F238E27FC236}">
                <a16:creationId xmlns:a16="http://schemas.microsoft.com/office/drawing/2014/main" id="{4E70A652-414C-4684-8146-786A69089E5E}"/>
              </a:ext>
            </a:extLst>
          </p:cNvPr>
          <p:cNvPicPr>
            <a:picLocks noChangeAspect="1"/>
          </p:cNvPicPr>
          <p:nvPr/>
        </p:nvPicPr>
        <p:blipFill rotWithShape="1">
          <a:blip r:embed="rId2"/>
          <a:srcRect l="36947" t="30452" r="40316" b="44935"/>
          <a:stretch/>
        </p:blipFill>
        <p:spPr>
          <a:xfrm>
            <a:off x="747116" y="2764966"/>
            <a:ext cx="5204505" cy="3301545"/>
          </a:xfrm>
          <a:prstGeom prst="rect">
            <a:avLst/>
          </a:prstGeom>
        </p:spPr>
      </p:pic>
      <p:pic>
        <p:nvPicPr>
          <p:cNvPr id="4" name="Picture 3">
            <a:extLst>
              <a:ext uri="{FF2B5EF4-FFF2-40B4-BE49-F238E27FC236}">
                <a16:creationId xmlns:a16="http://schemas.microsoft.com/office/drawing/2014/main" id="{1C1605C3-519C-4F44-A8EC-7AE4267D7B39}"/>
              </a:ext>
            </a:extLst>
          </p:cNvPr>
          <p:cNvPicPr>
            <a:picLocks noChangeAspect="1"/>
          </p:cNvPicPr>
          <p:nvPr/>
        </p:nvPicPr>
        <p:blipFill>
          <a:blip r:embed="rId3"/>
          <a:stretch>
            <a:fillRect/>
          </a:stretch>
        </p:blipFill>
        <p:spPr>
          <a:xfrm>
            <a:off x="6240381" y="2764967"/>
            <a:ext cx="4967824" cy="3301544"/>
          </a:xfrm>
          <a:prstGeom prst="rect">
            <a:avLst/>
          </a:prstGeom>
        </p:spPr>
      </p:pic>
    </p:spTree>
    <p:extLst>
      <p:ext uri="{BB962C8B-B14F-4D97-AF65-F5344CB8AC3E}">
        <p14:creationId xmlns:p14="http://schemas.microsoft.com/office/powerpoint/2010/main" val="268246059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purl.org/dc/terms/"/>
    <ds:schemaRef ds:uri="http://schemas.microsoft.com/office/2006/documentManagement/types"/>
    <ds:schemaRef ds:uri="16c05727-aa75-4e4a-9b5f-8a80a1165891"/>
    <ds:schemaRef ds:uri="http://www.w3.org/XML/1998/namespace"/>
    <ds:schemaRef ds:uri="http://schemas.microsoft.com/office/infopath/2007/PartnerControls"/>
    <ds:schemaRef ds:uri="http://purl.org/dc/elements/1.1/"/>
    <ds:schemaRef ds:uri="http://purl.org/dc/dcmitype/"/>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{E4ABA41D-F7AF-4B2B-8302-3D9CBC076006}tf78829772_win32</Template>
  <TotalTime>352</TotalTime>
  <Words>2374</Words>
  <Application>Microsoft Office PowerPoint</Application>
  <PresentationFormat>Widescreen</PresentationFormat>
  <Paragraphs>173</Paragraphs>
  <Slides>29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Arial Black</vt:lpstr>
      <vt:lpstr>Calibri</vt:lpstr>
      <vt:lpstr>Garamond</vt:lpstr>
      <vt:lpstr>Goudy Old Style</vt:lpstr>
      <vt:lpstr>Sagona Book</vt:lpstr>
      <vt:lpstr>Sagona ExtraLight</vt:lpstr>
      <vt:lpstr>Sogona book</vt:lpstr>
      <vt:lpstr>Söhne</vt:lpstr>
      <vt:lpstr>Symbol</vt:lpstr>
      <vt:lpstr>Tunga</vt:lpstr>
      <vt:lpstr>SavonVTI</vt:lpstr>
      <vt:lpstr>Semester End Examination (SEE)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End Examination (SEE) PRESENTATION</dc:title>
  <dc:creator>Avadhoot Modi</dc:creator>
  <cp:lastModifiedBy>Akshay sc</cp:lastModifiedBy>
  <cp:revision>25</cp:revision>
  <dcterms:created xsi:type="dcterms:W3CDTF">2023-06-14T05:41:38Z</dcterms:created>
  <dcterms:modified xsi:type="dcterms:W3CDTF">2023-06-21T17:29:31Z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