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3" r:id="rId1"/>
  </p:sldMasterIdLst>
  <p:notesMasterIdLst>
    <p:notesMasterId r:id="rId15"/>
  </p:notesMasterIdLst>
  <p:handoutMasterIdLst>
    <p:handoutMasterId r:id="rId16"/>
  </p:handoutMasterIdLst>
  <p:sldIdLst>
    <p:sldId id="257" r:id="rId2"/>
    <p:sldId id="266" r:id="rId3"/>
    <p:sldId id="272" r:id="rId4"/>
    <p:sldId id="282" r:id="rId5"/>
    <p:sldId id="273" r:id="rId6"/>
    <p:sldId id="286" r:id="rId7"/>
    <p:sldId id="301" r:id="rId8"/>
    <p:sldId id="289" r:id="rId9"/>
    <p:sldId id="293" r:id="rId10"/>
    <p:sldId id="298" r:id="rId11"/>
    <p:sldId id="300" r:id="rId12"/>
    <p:sldId id="302" r:id="rId13"/>
    <p:sldId id="30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 initials="K." lastIdx="1" clrIdx="0">
    <p:extLst>
      <p:ext uri="{19B8F6BF-5375-455C-9EA6-DF929625EA0E}">
        <p15:presenceInfo xmlns:p15="http://schemas.microsoft.com/office/powerpoint/2012/main" userId="a6445e251d59b3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810" autoAdjust="0"/>
  </p:normalViewPr>
  <p:slideViewPr>
    <p:cSldViewPr snapToGrid="0" showGuides="1">
      <p:cViewPr varScale="1">
        <p:scale>
          <a:sx n="112" d="100"/>
          <a:sy n="112" d="100"/>
        </p:scale>
        <p:origin x="468" y="78"/>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solidFill>
                  <a:schemeClr val="tx1"/>
                </a:solidFill>
              </a:rPr>
              <a:t>Product</a:t>
            </a:r>
            <a:r>
              <a:rPr lang="en-GB" b="1" baseline="0" dirty="0">
                <a:solidFill>
                  <a:schemeClr val="tx1"/>
                </a:solidFill>
              </a:rPr>
              <a:t> Sales Record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2018</c:v>
                </c:pt>
              </c:strCache>
            </c:strRef>
          </c:tx>
          <c:spPr>
            <a:solidFill>
              <a:schemeClr val="accent1"/>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c:ext xmlns:c16="http://schemas.microsoft.com/office/drawing/2014/chart" uri="{C3380CC4-5D6E-409C-BE32-E72D297353CC}">
              <c16:uniqueId val="{00000000-94E4-46C2-84C2-EDD3180D4623}"/>
            </c:ext>
          </c:extLst>
        </c:ser>
        <c:ser>
          <c:idx val="1"/>
          <c:order val="1"/>
          <c:tx>
            <c:strRef>
              <c:f>Sheet1!$C$1</c:f>
              <c:strCache>
                <c:ptCount val="1"/>
                <c:pt idx="0">
                  <c:v>2019</c:v>
                </c:pt>
              </c:strCache>
            </c:strRef>
          </c:tx>
          <c:spPr>
            <a:solidFill>
              <a:schemeClr val="accent2"/>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c:ext xmlns:c16="http://schemas.microsoft.com/office/drawing/2014/chart" uri="{C3380CC4-5D6E-409C-BE32-E72D297353CC}">
              <c16:uniqueId val="{00000001-94E4-46C2-84C2-EDD3180D4623}"/>
            </c:ext>
          </c:extLst>
        </c:ser>
        <c:ser>
          <c:idx val="2"/>
          <c:order val="2"/>
          <c:tx>
            <c:strRef>
              <c:f>Sheet1!$D$1</c:f>
              <c:strCache>
                <c:ptCount val="1"/>
                <c:pt idx="0">
                  <c:v>2020</c:v>
                </c:pt>
              </c:strCache>
            </c:strRef>
          </c:tx>
          <c:spPr>
            <a:solidFill>
              <a:schemeClr val="accent3"/>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c:ext xmlns:c16="http://schemas.microsoft.com/office/drawing/2014/chart" uri="{C3380CC4-5D6E-409C-BE32-E72D297353CC}">
              <c16:uniqueId val="{00000001-7F8E-4DA9-889D-A8ADD25D326B}"/>
            </c:ext>
          </c:extLst>
        </c:ser>
        <c:ser>
          <c:idx val="3"/>
          <c:order val="3"/>
          <c:tx>
            <c:strRef>
              <c:f>Sheet1!$E$1</c:f>
              <c:strCache>
                <c:ptCount val="1"/>
                <c:pt idx="0">
                  <c:v>2021</c:v>
                </c:pt>
              </c:strCache>
            </c:strRef>
          </c:tx>
          <c:spPr>
            <a:solidFill>
              <a:schemeClr val="accent4"/>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c:ext xmlns:c16="http://schemas.microsoft.com/office/drawing/2014/chart" uri="{C3380CC4-5D6E-409C-BE32-E72D297353CC}">
              <c16:uniqueId val="{00000002-7F8E-4DA9-889D-A8ADD25D326B}"/>
            </c:ext>
          </c:extLst>
        </c:ser>
        <c:ser>
          <c:idx val="4"/>
          <c:order val="4"/>
          <c:tx>
            <c:strRef>
              <c:f>Sheet1!$F$1</c:f>
              <c:strCache>
                <c:ptCount val="1"/>
                <c:pt idx="0">
                  <c:v>2022</c:v>
                </c:pt>
              </c:strCache>
            </c:strRef>
          </c:tx>
          <c:spPr>
            <a:solidFill>
              <a:schemeClr val="accent5"/>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c:ext xmlns:c16="http://schemas.microsoft.com/office/drawing/2014/chart" uri="{C3380CC4-5D6E-409C-BE32-E72D297353CC}">
              <c16:uniqueId val="{00000003-7F8E-4DA9-889D-A8ADD25D326B}"/>
            </c:ext>
          </c:extLst>
        </c:ser>
        <c:dLbls>
          <c:showLegendKey val="0"/>
          <c:showVal val="0"/>
          <c:showCatName val="0"/>
          <c:showSerName val="0"/>
          <c:showPercent val="0"/>
          <c:showBubbleSize val="0"/>
        </c:dLbls>
        <c:gapWidth val="219"/>
        <c:overlap val="-27"/>
        <c:axId val="142027776"/>
        <c:axId val="142029568"/>
      </c:barChart>
      <c:catAx>
        <c:axId val="142027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029568"/>
        <c:crosses val="autoZero"/>
        <c:auto val="1"/>
        <c:lblAlgn val="ctr"/>
        <c:lblOffset val="100"/>
        <c:noMultiLvlLbl val="0"/>
      </c:catAx>
      <c:valAx>
        <c:axId val="142029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027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solidFill>
                  <a:schemeClr val="tx1"/>
                </a:solidFill>
              </a:rPr>
              <a:t>INTERNSHIP PERFORMANCE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INTERNSHIP Diploma</c:v>
                </c:pt>
              </c:strCache>
            </c:strRef>
          </c:tx>
          <c:spPr>
            <a:solidFill>
              <a:schemeClr val="accent1"/>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0.30000000000000016</c:v>
                </c:pt>
                <c:pt idx="3">
                  <c:v>0.35000000000000014</c:v>
                </c:pt>
              </c:numCache>
            </c:numRef>
          </c:val>
          <c:extLst>
            <c:ext xmlns:c16="http://schemas.microsoft.com/office/drawing/2014/chart" uri="{C3380CC4-5D6E-409C-BE32-E72D297353CC}">
              <c16:uniqueId val="{00000000-2CC6-40BC-819D-250DEF4D96B6}"/>
            </c:ext>
          </c:extLst>
        </c:ser>
        <c:ser>
          <c:idx val="1"/>
          <c:order val="1"/>
          <c:tx>
            <c:strRef>
              <c:f>Sheet1!$C$1</c:f>
              <c:strCache>
                <c:ptCount val="1"/>
                <c:pt idx="0">
                  <c:v>INTERNSHIP B.E</c:v>
                </c:pt>
              </c:strCache>
            </c:strRef>
          </c:tx>
          <c:spPr>
            <a:solidFill>
              <a:schemeClr val="accent2"/>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0.70000000000000029</c:v>
                </c:pt>
                <c:pt idx="1">
                  <c:v>0.75000000000000033</c:v>
                </c:pt>
                <c:pt idx="2">
                  <c:v>0.5</c:v>
                </c:pt>
                <c:pt idx="3">
                  <c:v>0.55000000000000004</c:v>
                </c:pt>
              </c:numCache>
            </c:numRef>
          </c:val>
          <c:extLst>
            <c:ext xmlns:c16="http://schemas.microsoft.com/office/drawing/2014/chart" uri="{C3380CC4-5D6E-409C-BE32-E72D297353CC}">
              <c16:uniqueId val="{00000001-2CC6-40BC-819D-250DEF4D96B6}"/>
            </c:ext>
          </c:extLst>
        </c:ser>
        <c:ser>
          <c:idx val="2"/>
          <c:order val="2"/>
          <c:tx>
            <c:strRef>
              <c:f>Sheet1!$D$1</c:f>
              <c:strCache>
                <c:ptCount val="1"/>
                <c:pt idx="0">
                  <c:v>INTERNSHIP MCA/M.tech</c:v>
                </c:pt>
              </c:strCache>
            </c:strRef>
          </c:tx>
          <c:spPr>
            <a:solidFill>
              <a:schemeClr val="accent3"/>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c:ext xmlns:c16="http://schemas.microsoft.com/office/drawing/2014/chart" uri="{C3380CC4-5D6E-409C-BE32-E72D297353CC}">
              <c16:uniqueId val="{00000002-2CC6-40BC-819D-250DEF4D96B6}"/>
            </c:ext>
          </c:extLst>
        </c:ser>
        <c:dLbls>
          <c:showLegendKey val="0"/>
          <c:showVal val="0"/>
          <c:showCatName val="0"/>
          <c:showSerName val="0"/>
          <c:showPercent val="0"/>
          <c:showBubbleSize val="0"/>
        </c:dLbls>
        <c:gapWidth val="219"/>
        <c:overlap val="-27"/>
        <c:axId val="142006912"/>
        <c:axId val="142070144"/>
      </c:barChart>
      <c:catAx>
        <c:axId val="142006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070144"/>
        <c:crosses val="autoZero"/>
        <c:auto val="1"/>
        <c:lblAlgn val="ctr"/>
        <c:lblOffset val="100"/>
        <c:noMultiLvlLbl val="0"/>
      </c:catAx>
      <c:valAx>
        <c:axId val="1420701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006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solidFill>
                  <a:schemeClr val="tx1"/>
                </a:solidFill>
              </a:rPr>
              <a:t>Placement Record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2021</c:v>
                </c:pt>
              </c:strCache>
            </c:strRef>
          </c:tx>
          <c:spPr>
            <a:solidFill>
              <a:schemeClr val="accent1"/>
            </a:solidFill>
            <a:ln>
              <a:noFill/>
            </a:ln>
            <a:effectLst/>
          </c:spPr>
          <c:invertIfNegative val="0"/>
          <c:cat>
            <c:strRef>
              <c:f>Sheet1!$A$2:$A$4</c:f>
              <c:strCache>
                <c:ptCount val="3"/>
                <c:pt idx="0">
                  <c:v>Diploma</c:v>
                </c:pt>
                <c:pt idx="1">
                  <c:v>B.E</c:v>
                </c:pt>
                <c:pt idx="2">
                  <c:v>MCA</c:v>
                </c:pt>
              </c:strCache>
            </c:strRef>
          </c:cat>
          <c:val>
            <c:numRef>
              <c:f>Sheet1!$B$2:$B$4</c:f>
              <c:numCache>
                <c:formatCode>General</c:formatCode>
                <c:ptCount val="3"/>
                <c:pt idx="0">
                  <c:v>5</c:v>
                </c:pt>
                <c:pt idx="1">
                  <c:v>12</c:v>
                </c:pt>
                <c:pt idx="2">
                  <c:v>10</c:v>
                </c:pt>
              </c:numCache>
            </c:numRef>
          </c:val>
          <c:extLst>
            <c:ext xmlns:c16="http://schemas.microsoft.com/office/drawing/2014/chart" uri="{C3380CC4-5D6E-409C-BE32-E72D297353CC}">
              <c16:uniqueId val="{00000000-2A2A-4981-AA07-1639AC635C24}"/>
            </c:ext>
          </c:extLst>
        </c:ser>
        <c:ser>
          <c:idx val="1"/>
          <c:order val="1"/>
          <c:tx>
            <c:strRef>
              <c:f>Sheet1!$C$1</c:f>
              <c:strCache>
                <c:ptCount val="1"/>
                <c:pt idx="0">
                  <c:v>2022</c:v>
                </c:pt>
              </c:strCache>
            </c:strRef>
          </c:tx>
          <c:spPr>
            <a:solidFill>
              <a:schemeClr val="accent2"/>
            </a:solidFill>
            <a:ln>
              <a:noFill/>
            </a:ln>
            <a:effectLst/>
          </c:spPr>
          <c:invertIfNegative val="0"/>
          <c:cat>
            <c:strRef>
              <c:f>Sheet1!$A$2:$A$4</c:f>
              <c:strCache>
                <c:ptCount val="3"/>
                <c:pt idx="0">
                  <c:v>Diploma</c:v>
                </c:pt>
                <c:pt idx="1">
                  <c:v>B.E</c:v>
                </c:pt>
                <c:pt idx="2">
                  <c:v>MCA</c:v>
                </c:pt>
              </c:strCache>
            </c:strRef>
          </c:cat>
          <c:val>
            <c:numRef>
              <c:f>Sheet1!$C$2:$C$4</c:f>
              <c:numCache>
                <c:formatCode>General</c:formatCode>
                <c:ptCount val="3"/>
                <c:pt idx="0">
                  <c:v>6</c:v>
                </c:pt>
                <c:pt idx="1">
                  <c:v>18</c:v>
                </c:pt>
                <c:pt idx="2">
                  <c:v>11</c:v>
                </c:pt>
              </c:numCache>
            </c:numRef>
          </c:val>
          <c:extLst>
            <c:ext xmlns:c16="http://schemas.microsoft.com/office/drawing/2014/chart" uri="{C3380CC4-5D6E-409C-BE32-E72D297353CC}">
              <c16:uniqueId val="{00000001-2A2A-4981-AA07-1639AC635C24}"/>
            </c:ext>
          </c:extLst>
        </c:ser>
        <c:dLbls>
          <c:showLegendKey val="0"/>
          <c:showVal val="0"/>
          <c:showCatName val="0"/>
          <c:showSerName val="0"/>
          <c:showPercent val="0"/>
          <c:showBubbleSize val="0"/>
        </c:dLbls>
        <c:gapWidth val="219"/>
        <c:overlap val="-27"/>
        <c:axId val="148329984"/>
        <c:axId val="148331520"/>
      </c:barChart>
      <c:catAx>
        <c:axId val="1483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8331520"/>
        <c:crosses val="autoZero"/>
        <c:auto val="1"/>
        <c:lblAlgn val="ctr"/>
        <c:lblOffset val="100"/>
        <c:noMultiLvlLbl val="0"/>
      </c:catAx>
      <c:valAx>
        <c:axId val="148331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8329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pPr/>
              <a:t>6/23/2023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pPr/>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pPr/>
              <a:t>6/23/2023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pPr/>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4BF4833-09CA-4F95-9AA9-D45BF689F777}" type="datetimeFigureOut">
              <a:rPr lang="en-IN" smtClean="0"/>
              <a:pPr/>
              <a:t>23-06-2023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3DC2DEF-D2FE-4B45-ABA4-9F153FD1C98A}" type="slidenum">
              <a:rPr lang="en-US" smtClean="0"/>
              <a:pPr/>
              <a:t>‹#›</a:t>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7"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1"/>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91"/>
            <a:ext cx="4986339"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4"/>
            <a:ext cx="4986339"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43890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5" y="1660872"/>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100" y="1660872"/>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4" y="1660872"/>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72"/>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2"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8"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72"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7"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5" y="4302786"/>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5" y="5058160"/>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100" y="4302786"/>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100" y="5058160"/>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4" y="4302786"/>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4" y="5058160"/>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2" y="4302786"/>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2" y="5058160"/>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3273004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1"/>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8"/>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6" y="1233488"/>
            <a:ext cx="2776355"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5" y="1233488"/>
            <a:ext cx="2776355"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5"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9" y="1246189"/>
            <a:ext cx="2776355"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2"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6"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49"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5"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3843774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5" y="1233488"/>
            <a:ext cx="6991351"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6"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2"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0761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5"/>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9" y="1526385"/>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5" y="1724025"/>
            <a:ext cx="3143251"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3"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5"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1219079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6" y="260352"/>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9" y="3634447"/>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9" y="4247324"/>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7"/>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4"/>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9"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23174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3"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3"/>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50"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8901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3"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6537778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3"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230339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 y="1"/>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2"/>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98743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1"/>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9"/>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7"/>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1"/>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2" y="1779592"/>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2"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2"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2"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92"/>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4"/>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6"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2"/>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2" y="1638302"/>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1"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7"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6" y="2603504"/>
            <a:ext cx="5495927"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3" y="3527226"/>
            <a:ext cx="1248103"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7"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9"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4"/>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8"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6" y="3619504"/>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2"/>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4"/>
            <a:ext cx="3459163"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11"/>
            <a:ext cx="3459163"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9" name="Rectangle 8">
            <a:extLst>
              <a:ext uri="{FF2B5EF4-FFF2-40B4-BE49-F238E27FC236}">
                <a16:creationId xmlns:a16="http://schemas.microsoft.com/office/drawing/2014/main" id="{65AC5C5D-988B-4CAD-952E-486CC127141E}"/>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C165B12-2AD0-4A2E-8701-E6880767D676}"/>
              </a:ext>
            </a:extLst>
          </p:cNvPr>
          <p:cNvSpPr/>
          <p:nvPr userDrawn="1"/>
        </p:nvSpPr>
        <p:spPr>
          <a:xfrm>
            <a:off x="0" y="1389744"/>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7B8685B-0557-4378-A4BB-A9FCC95C7A94}"/>
              </a:ext>
            </a:extLst>
          </p:cNvPr>
          <p:cNvSpPr/>
          <p:nvPr userDrawn="1"/>
        </p:nvSpPr>
        <p:spPr>
          <a:xfrm>
            <a:off x="371478"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477C460-DFDD-49DA-A732-58BE13C03CAC}"/>
              </a:ext>
            </a:extLst>
          </p:cNvPr>
          <p:cNvSpPr/>
          <p:nvPr userDrawn="1"/>
        </p:nvSpPr>
        <p:spPr>
          <a:xfrm>
            <a:off x="7097488"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8" y="476253"/>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1" y="476253"/>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7"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2" y="476253"/>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9"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9"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9"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1"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4" y="1783831"/>
            <a:ext cx="3111955"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1"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6"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4" y="5297714"/>
            <a:ext cx="3111955"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3"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2"/>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49" y="3957835"/>
            <a:ext cx="9620251"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7" y="260351"/>
            <a:ext cx="6499503"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9" y="4952673"/>
            <a:ext cx="1248103"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6" y="3917953"/>
            <a:ext cx="6915151"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81" y="2327278"/>
            <a:ext cx="2176463"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41" y="3917949"/>
            <a:ext cx="2176463"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5"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8" y="1233488"/>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7"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8"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7" y="3967164"/>
            <a:ext cx="5619751"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8" y="3643803"/>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7"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9"/>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803"/>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7"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7"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6"/>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800"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8"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4" y="3118778"/>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8"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302"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6"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6"/>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4"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90"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6"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8"/>
            <a:ext cx="4131851"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3"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8"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8"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2"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6"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6" y="260352"/>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92"/>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5" y="2542917"/>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40"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3" y="1233492"/>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2" y="2542917"/>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6" y="260352"/>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30"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92"/>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6" y="2542917"/>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3" y="1233492"/>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3" y="2542917"/>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6" y="260352"/>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6"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9" y="2910547"/>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9"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4" y="2910547"/>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4"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4"/>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5" y="1271591"/>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6" y="260352"/>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71" y="3956710"/>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71" y="4569587"/>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6"/>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91"/>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71"/>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6"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6" y="5271764"/>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92"/>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50"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6"/>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8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50" y="1462406"/>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6"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3"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3"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5"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DC2DEF-D2FE-4B45-ABA4-9F153FD1C98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7"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5"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3"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7" y="2286000"/>
            <a:ext cx="2711083"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1" y="4572000"/>
            <a:ext cx="2711083"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7" y="0"/>
            <a:ext cx="2711083"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5" y="2286000"/>
            <a:ext cx="2711083"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7" y="4572000"/>
            <a:ext cx="2711083"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6"/>
            <a:ext cx="298174" cy="1852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6"/>
            <a:ext cx="298174" cy="18525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6"/>
            <a:ext cx="298174" cy="18525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90" y="561678"/>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5" y="2847678"/>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90" y="5133678"/>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3"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3" y="2999731"/>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7" y="2999731"/>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9" y="2999731"/>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90" y="2999731"/>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51"/>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51"/>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8" y="4514251"/>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51"/>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3"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8"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7" y="1233488"/>
            <a:ext cx="4140891"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2" y="2462886"/>
            <a:ext cx="4801863"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10"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10"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10"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10"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2" y="143754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2" y="2715654"/>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2" y="4043894"/>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2" y="5368254"/>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92"/>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6"/>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6"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6" y="3773175"/>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5"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92"/>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5"/>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5" y="1233492"/>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5" y="3773175"/>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9"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9"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5"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2"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6"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70"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7"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2"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8"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72"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7"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1" y="4123882"/>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1" y="4879258"/>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6" y="4123882"/>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6" y="4879258"/>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60" y="4123882"/>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60" y="4879258"/>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8" y="4123882"/>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8" y="4879258"/>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4" y="1233488"/>
            <a:ext cx="5512491"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1"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3" y="1362697"/>
            <a:ext cx="5552247"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3" y="3781220"/>
            <a:ext cx="5552247"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5" y="1367563"/>
            <a:ext cx="5552247"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5" y="3786087"/>
            <a:ext cx="5552247"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DC2DEF-D2FE-4B45-ABA4-9F153FD1C98A}"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F4833-09CA-4F95-9AA9-D45BF689F777}" type="datetimeFigureOut">
              <a:rPr lang="en-IN" smtClean="0"/>
              <a:pPr/>
              <a:t>23-06-2023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DC2DEF-D2FE-4B45-ABA4-9F153FD1C98A}" type="slidenum">
              <a:rPr lang="en-US" smtClean="0"/>
              <a:pPr/>
              <a:t>‹#›</a:t>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64BF4833-09CA-4F95-9AA9-D45BF689F777}" type="datetimeFigureOut">
              <a:rPr lang="en-IN" smtClean="0"/>
              <a:pPr/>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4BF4833-09CA-4F95-9AA9-D45BF689F777}" type="datetimeFigureOut">
              <a:rPr lang="en-IN" smtClean="0"/>
              <a:pPr/>
              <a:t>23-06-2023</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3DC2DEF-D2FE-4B45-ABA4-9F153FD1C98A}"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5"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image" Target="../media/image1.jpeg"/><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61">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5"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64BF4833-09CA-4F95-9AA9-D45BF689F777}" type="datetimeFigureOut">
              <a:rPr lang="en-IN" smtClean="0"/>
              <a:pPr/>
              <a:t>23-06-2023</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03DC2DEF-D2FE-4B45-ABA4-9F153FD1C98A}" type="slidenum">
              <a:rPr lang="en-US" smtClean="0"/>
              <a:pPr/>
              <a:t>‹#›</a:t>
            </a:fld>
            <a:endParaRPr lang="en-US" dirty="0"/>
          </a:p>
        </p:txBody>
      </p:sp>
      <p:sp>
        <p:nvSpPr>
          <p:cNvPr id="11" name="Rectangle 10">
            <a:extLst>
              <a:ext uri="{FF2B5EF4-FFF2-40B4-BE49-F238E27FC236}">
                <a16:creationId xmlns:a16="http://schemas.microsoft.com/office/drawing/2014/main" id="{A3BC3459-A353-4F9B-8C87-A98FF9397256}"/>
              </a:ext>
            </a:extLst>
          </p:cNvPr>
          <p:cNvSpPr/>
          <p:nvPr userDrawn="1"/>
        </p:nvSpPr>
        <p:spPr>
          <a:xfrm>
            <a:off x="11229978"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E49F491-898E-4BB1-8BB9-BEBFACF27F4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38" r:id="rId14"/>
    <p:sldLayoutId id="2147483817" r:id="rId15"/>
    <p:sldLayoutId id="2147483818" r:id="rId16"/>
    <p:sldLayoutId id="2147483798" r:id="rId17"/>
    <p:sldLayoutId id="2147483799" r:id="rId18"/>
    <p:sldLayoutId id="2147483800" r:id="rId19"/>
    <p:sldLayoutId id="2147483759" r:id="rId20"/>
    <p:sldLayoutId id="2147483716" r:id="rId21"/>
    <p:sldLayoutId id="2147483717" r:id="rId22"/>
    <p:sldLayoutId id="2147483649" r:id="rId23"/>
    <p:sldLayoutId id="2147483661" r:id="rId24"/>
    <p:sldLayoutId id="2147483662" r:id="rId25"/>
    <p:sldLayoutId id="2147483663" r:id="rId26"/>
    <p:sldLayoutId id="2147483664" r:id="rId27"/>
    <p:sldLayoutId id="2147483665" r:id="rId28"/>
    <p:sldLayoutId id="2147483666" r:id="rId29"/>
    <p:sldLayoutId id="2147483667" r:id="rId30"/>
    <p:sldLayoutId id="2147483668" r:id="rId31"/>
    <p:sldLayoutId id="2147483669" r:id="rId32"/>
    <p:sldLayoutId id="2147483670" r:id="rId33"/>
    <p:sldLayoutId id="2147483671" r:id="rId34"/>
    <p:sldLayoutId id="2147483672" r:id="rId35"/>
    <p:sldLayoutId id="2147483674" r:id="rId36"/>
    <p:sldLayoutId id="2147483675" r:id="rId37"/>
    <p:sldLayoutId id="2147483676" r:id="rId38"/>
    <p:sldLayoutId id="2147483677" r:id="rId39"/>
    <p:sldLayoutId id="2147483678" r:id="rId40"/>
    <p:sldLayoutId id="2147483679" r:id="rId41"/>
    <p:sldLayoutId id="2147483680" r:id="rId42"/>
    <p:sldLayoutId id="2147483653" r:id="rId43"/>
    <p:sldLayoutId id="2147483682" r:id="rId44"/>
    <p:sldLayoutId id="2147483683" r:id="rId45"/>
    <p:sldLayoutId id="2147483685" r:id="rId46"/>
    <p:sldLayoutId id="2147483654" r:id="rId47"/>
    <p:sldLayoutId id="2147483687" r:id="rId48"/>
    <p:sldLayoutId id="2147483689" r:id="rId49"/>
    <p:sldLayoutId id="2147483688" r:id="rId50"/>
    <p:sldLayoutId id="2147483691" r:id="rId51"/>
    <p:sldLayoutId id="2147483692" r:id="rId52"/>
    <p:sldLayoutId id="2147483693" r:id="rId53"/>
    <p:sldLayoutId id="2147483694" r:id="rId54"/>
    <p:sldLayoutId id="2147483696" r:id="rId55"/>
    <p:sldLayoutId id="2147483698" r:id="rId56"/>
    <p:sldLayoutId id="2147483699" r:id="rId57"/>
    <p:sldLayoutId id="2147483700" r:id="rId58"/>
    <p:sldLayoutId id="2147483701" r:id="rId59"/>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7.png"/><Relationship Id="rId5" Type="http://schemas.openxmlformats.org/officeDocument/2006/relationships/image" Target="../media/image13.svg"/><Relationship Id="rId10" Type="http://schemas.openxmlformats.org/officeDocument/2006/relationships/chart" Target="../charts/chart1.xml"/><Relationship Id="rId4" Type="http://schemas.openxmlformats.org/officeDocument/2006/relationships/image" Target="../media/image12.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26EBDBA8-B5EE-45FE-B1E4-9CE2C8C17EB9}"/>
              </a:ext>
            </a:extLst>
          </p:cNvPr>
          <p:cNvPicPr>
            <a:picLocks noGrp="1" noChangeAspect="1"/>
          </p:cNvPicPr>
          <p:nvPr>
            <p:ph type="pic" sz="quarter" idx="10"/>
          </p:nvPr>
        </p:nvPicPr>
        <p:blipFill>
          <a:blip r:embed="rId2"/>
          <a:srcRect l="6007" r="6007"/>
          <a:stretch>
            <a:fillRect/>
          </a:stretch>
        </p:blipFill>
        <p:spPr>
          <a:xfrm>
            <a:off x="7528661" y="682625"/>
            <a:ext cx="4405235" cy="479118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00074" y="1944921"/>
            <a:ext cx="6486525" cy="3470391"/>
          </a:xfrm>
        </p:spPr>
        <p:txBody>
          <a:bodyPr>
            <a:normAutofit/>
          </a:bodyPr>
          <a:lstStyle/>
          <a:p>
            <a:r>
              <a:rPr lang="en-US" sz="6600" dirty="0"/>
              <a:t>Presentation on TechifyIndia</a:t>
            </a:r>
            <a:br>
              <a:rPr lang="en-US" sz="6600" dirty="0"/>
            </a:br>
            <a:r>
              <a:rPr lang="en-US" sz="6600" dirty="0"/>
              <a:t> </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7205661" y="5881693"/>
            <a:ext cx="4986339" cy="976311"/>
          </a:xfrm>
        </p:spPr>
        <p:txBody>
          <a:bodyPr>
            <a:normAutofit/>
          </a:bodyPr>
          <a:lstStyle/>
          <a:p>
            <a:r>
              <a:rPr lang="en-US" sz="2000" b="1" dirty="0"/>
              <a:t>		     NIKHEEL THAKKA       		      393CS2</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2"/>
          </p:nvPr>
        </p:nvSpPr>
        <p:spPr/>
        <p:txBody>
          <a:bodyPr/>
          <a:lstStyle/>
          <a:p>
            <a:fld id="{03DC2DEF-D2FE-4B45-ABA4-9F153FD1C98A}" type="slidenum">
              <a:rPr lang="en-US" smtClean="0"/>
              <a:pPr/>
              <a:t>10</a:t>
            </a:fld>
            <a:endParaRPr lang="en-US" dirty="0"/>
          </a:p>
        </p:txBody>
      </p:sp>
      <p:graphicFrame>
        <p:nvGraphicFramePr>
          <p:cNvPr id="38" name="Chart 37">
            <a:extLst>
              <a:ext uri="{FF2B5EF4-FFF2-40B4-BE49-F238E27FC236}">
                <a16:creationId xmlns:a16="http://schemas.microsoft.com/office/drawing/2014/main" id="{9F3D9408-1EE9-40D5-991D-8F751A00F428}"/>
              </a:ext>
            </a:extLst>
          </p:cNvPr>
          <p:cNvGraphicFramePr/>
          <p:nvPr>
            <p:extLst>
              <p:ext uri="{D42A27DB-BD31-4B8C-83A1-F6EECF244321}">
                <p14:modId xmlns:p14="http://schemas.microsoft.com/office/powerpoint/2010/main" val="2660243558"/>
              </p:ext>
            </p:extLst>
          </p:nvPr>
        </p:nvGraphicFramePr>
        <p:xfrm>
          <a:off x="2032000" y="719667"/>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39" name="Picture 38">
            <a:extLst>
              <a:ext uri="{FF2B5EF4-FFF2-40B4-BE49-F238E27FC236}">
                <a16:creationId xmlns:a16="http://schemas.microsoft.com/office/drawing/2014/main" id="{79FDA841-FA1E-4AC0-8980-5680F4BB7661}"/>
              </a:ext>
            </a:extLst>
          </p:cNvPr>
          <p:cNvPicPr>
            <a:picLocks noChangeAspect="1"/>
          </p:cNvPicPr>
          <p:nvPr/>
        </p:nvPicPr>
        <p:blipFill>
          <a:blip r:embed="rId3"/>
          <a:stretch>
            <a:fillRect/>
          </a:stretch>
        </p:blipFill>
        <p:spPr>
          <a:xfrm>
            <a:off x="10942214" y="0"/>
            <a:ext cx="1249788" cy="1152244"/>
          </a:xfrm>
          <a:prstGeom prst="rect">
            <a:avLst/>
          </a:prstGeom>
        </p:spPr>
      </p:pic>
    </p:spTree>
    <p:extLst>
      <p:ext uri="{BB962C8B-B14F-4D97-AF65-F5344CB8AC3E}">
        <p14:creationId xmlns:p14="http://schemas.microsoft.com/office/powerpoint/2010/main" val="2971040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pPr/>
              <a:t>11</a:t>
            </a:fld>
            <a:endParaRPr lang="en-US" dirty="0"/>
          </a:p>
        </p:txBody>
      </p:sp>
      <p:graphicFrame>
        <p:nvGraphicFramePr>
          <p:cNvPr id="5" name="Chart 4">
            <a:extLst>
              <a:ext uri="{FF2B5EF4-FFF2-40B4-BE49-F238E27FC236}">
                <a16:creationId xmlns:a16="http://schemas.microsoft.com/office/drawing/2014/main" id="{EBE22FB5-ED03-4382-BD6F-59A4C5CE2041}"/>
              </a:ext>
            </a:extLst>
          </p:cNvPr>
          <p:cNvGraphicFramePr/>
          <p:nvPr>
            <p:extLst>
              <p:ext uri="{D42A27DB-BD31-4B8C-83A1-F6EECF244321}">
                <p14:modId xmlns:p14="http://schemas.microsoft.com/office/powerpoint/2010/main" val="3519709908"/>
              </p:ext>
            </p:extLst>
          </p:nvPr>
        </p:nvGraphicFramePr>
        <p:xfrm>
          <a:off x="2032000" y="719667"/>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9057EACC-E61A-4B40-90D1-63D280947548}"/>
              </a:ext>
            </a:extLst>
          </p:cNvPr>
          <p:cNvPicPr>
            <a:picLocks noChangeAspect="1"/>
          </p:cNvPicPr>
          <p:nvPr/>
        </p:nvPicPr>
        <p:blipFill>
          <a:blip r:embed="rId3"/>
          <a:stretch>
            <a:fillRect/>
          </a:stretch>
        </p:blipFill>
        <p:spPr>
          <a:xfrm>
            <a:off x="10942214" y="0"/>
            <a:ext cx="1249788" cy="1152244"/>
          </a:xfrm>
          <a:prstGeom prst="rect">
            <a:avLst/>
          </a:prstGeom>
        </p:spPr>
      </p:pic>
    </p:spTree>
    <p:extLst>
      <p:ext uri="{BB962C8B-B14F-4D97-AF65-F5344CB8AC3E}">
        <p14:creationId xmlns:p14="http://schemas.microsoft.com/office/powerpoint/2010/main" val="290002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C3BFBB-331A-46AE-94C1-43012460D8F7}"/>
              </a:ext>
            </a:extLst>
          </p:cNvPr>
          <p:cNvSpPr>
            <a:spLocks noGrp="1"/>
          </p:cNvSpPr>
          <p:nvPr>
            <p:ph type="sldNum" sz="quarter" idx="12"/>
          </p:nvPr>
        </p:nvSpPr>
        <p:spPr/>
        <p:txBody>
          <a:bodyPr/>
          <a:lstStyle/>
          <a:p>
            <a:fld id="{03DC2DEF-D2FE-4B45-ABA4-9F153FD1C98A}" type="slidenum">
              <a:rPr lang="en-US" smtClean="0"/>
              <a:pPr/>
              <a:t>12</a:t>
            </a:fld>
            <a:endParaRPr lang="en-US" dirty="0"/>
          </a:p>
        </p:txBody>
      </p:sp>
      <p:pic>
        <p:nvPicPr>
          <p:cNvPr id="6" name="Picture 5">
            <a:extLst>
              <a:ext uri="{FF2B5EF4-FFF2-40B4-BE49-F238E27FC236}">
                <a16:creationId xmlns:a16="http://schemas.microsoft.com/office/drawing/2014/main" id="{B128EBCF-0AE7-4A5A-BA21-5FA18EB38F96}"/>
              </a:ext>
            </a:extLst>
          </p:cNvPr>
          <p:cNvPicPr>
            <a:picLocks noChangeAspect="1"/>
          </p:cNvPicPr>
          <p:nvPr/>
        </p:nvPicPr>
        <p:blipFill>
          <a:blip r:embed="rId2"/>
          <a:stretch>
            <a:fillRect/>
          </a:stretch>
        </p:blipFill>
        <p:spPr>
          <a:xfrm>
            <a:off x="1420587" y="482160"/>
            <a:ext cx="9256925" cy="5468471"/>
          </a:xfrm>
          <a:prstGeom prst="rect">
            <a:avLst/>
          </a:prstGeom>
        </p:spPr>
      </p:pic>
      <p:pic>
        <p:nvPicPr>
          <p:cNvPr id="7" name="Picture 6">
            <a:extLst>
              <a:ext uri="{FF2B5EF4-FFF2-40B4-BE49-F238E27FC236}">
                <a16:creationId xmlns:a16="http://schemas.microsoft.com/office/drawing/2014/main" id="{48E9AB5A-FE0C-4C40-B7F4-755AFD42A007}"/>
              </a:ext>
            </a:extLst>
          </p:cNvPr>
          <p:cNvPicPr>
            <a:picLocks noChangeAspect="1"/>
          </p:cNvPicPr>
          <p:nvPr/>
        </p:nvPicPr>
        <p:blipFill>
          <a:blip r:embed="rId3"/>
          <a:stretch>
            <a:fillRect/>
          </a:stretch>
        </p:blipFill>
        <p:spPr>
          <a:xfrm>
            <a:off x="10942214" y="0"/>
            <a:ext cx="1249788" cy="1152244"/>
          </a:xfrm>
          <a:prstGeom prst="rect">
            <a:avLst/>
          </a:prstGeom>
        </p:spPr>
      </p:pic>
    </p:spTree>
    <p:extLst>
      <p:ext uri="{BB962C8B-B14F-4D97-AF65-F5344CB8AC3E}">
        <p14:creationId xmlns:p14="http://schemas.microsoft.com/office/powerpoint/2010/main" val="282932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867346-FFF8-4674-BD90-C72F031D56FA}"/>
              </a:ext>
            </a:extLst>
          </p:cNvPr>
          <p:cNvSpPr>
            <a:spLocks noGrp="1"/>
          </p:cNvSpPr>
          <p:nvPr>
            <p:ph type="sldNum" sz="quarter" idx="12"/>
          </p:nvPr>
        </p:nvSpPr>
        <p:spPr/>
        <p:txBody>
          <a:bodyPr/>
          <a:lstStyle/>
          <a:p>
            <a:fld id="{03DC2DEF-D2FE-4B45-ABA4-9F153FD1C98A}" type="slidenum">
              <a:rPr lang="en-US" smtClean="0"/>
              <a:pPr/>
              <a:t>13</a:t>
            </a:fld>
            <a:endParaRPr lang="en-US" dirty="0"/>
          </a:p>
        </p:txBody>
      </p:sp>
      <p:sp>
        <p:nvSpPr>
          <p:cNvPr id="5" name="Content Placeholder 4"/>
          <p:cNvSpPr>
            <a:spLocks noGrp="1"/>
          </p:cNvSpPr>
          <p:nvPr>
            <p:ph idx="4294967295"/>
          </p:nvPr>
        </p:nvSpPr>
        <p:spPr>
          <a:xfrm>
            <a:off x="1843278" y="2583095"/>
            <a:ext cx="8128000" cy="2686050"/>
          </a:xfrm>
        </p:spPr>
        <p:txBody>
          <a:bodyPr>
            <a:normAutofit/>
          </a:bodyPr>
          <a:lstStyle/>
          <a:p>
            <a:pPr algn="ctr"/>
            <a:r>
              <a:rPr lang="en-GB" sz="8000" b="1" dirty="0">
                <a:latin typeface="Times New Roman" pitchFamily="18" charset="0"/>
                <a:cs typeface="Times New Roman" pitchFamily="18" charset="0"/>
              </a:rPr>
              <a:t>Thank You</a:t>
            </a:r>
            <a:endParaRPr lang="en-US" sz="8000" b="1" dirty="0">
              <a:latin typeface="Times New Roman" pitchFamily="18" charset="0"/>
              <a:cs typeface="Times New Roman" pitchFamily="18" charset="0"/>
            </a:endParaRPr>
          </a:p>
        </p:txBody>
      </p:sp>
    </p:spTree>
    <p:extLst>
      <p:ext uri="{BB962C8B-B14F-4D97-AF65-F5344CB8AC3E}">
        <p14:creationId xmlns:p14="http://schemas.microsoft.com/office/powerpoint/2010/main" val="246162976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b="1" smtClean="0">
                <a:solidFill>
                  <a:schemeClr val="bg1">
                    <a:lumMod val="50000"/>
                  </a:schemeClr>
                </a:solidFill>
              </a:rPr>
              <a:pPr/>
              <a:t>2</a:t>
            </a:fld>
            <a:endParaRPr lang="en-US" b="1" dirty="0">
              <a:solidFill>
                <a:schemeClr val="bg1">
                  <a:lumMod val="50000"/>
                </a:schemeClr>
              </a:solidFill>
            </a:endParaRPr>
          </a:p>
        </p:txBody>
      </p:sp>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99880" y="274638"/>
            <a:ext cx="10972800" cy="1143000"/>
          </a:xfrm>
        </p:spPr>
        <p:txBody>
          <a:bodyPr>
            <a:normAutofit/>
          </a:bodyPr>
          <a:lstStyle/>
          <a:p>
            <a:r>
              <a:rPr lang="en-IN" b="1" dirty="0"/>
              <a:t> </a:t>
            </a:r>
            <a:r>
              <a:rPr kumimoji="0" lang="en-IN" sz="4800" b="1" i="0" u="none" strike="noStrike" kern="1200" cap="none" spc="-50" normalizeH="0" baseline="0" noProof="0" dirty="0">
                <a:ln>
                  <a:noFill/>
                </a:ln>
                <a:solidFill>
                  <a:schemeClr val="tx1"/>
                </a:solidFill>
                <a:effectLst/>
                <a:uLnTx/>
                <a:uFillTx/>
                <a:latin typeface="Times New Roman" pitchFamily="18" charset="0"/>
                <a:cs typeface="Times New Roman" pitchFamily="18" charset="0"/>
              </a:rPr>
              <a:t>Overview of the Organization:</a:t>
            </a:r>
            <a:endParaRPr lang="en-IN" b="1" dirty="0">
              <a:solidFill>
                <a:schemeClr val="tx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D4E7B027-1593-4FDC-9DD3-FE6787F04365}"/>
              </a:ext>
            </a:extLst>
          </p:cNvPr>
          <p:cNvPicPr>
            <a:picLocks noChangeAspect="1"/>
          </p:cNvPicPr>
          <p:nvPr/>
        </p:nvPicPr>
        <p:blipFill>
          <a:blip r:embed="rId2"/>
          <a:stretch>
            <a:fillRect/>
          </a:stretch>
        </p:blipFill>
        <p:spPr>
          <a:xfrm>
            <a:off x="10943941" y="3"/>
            <a:ext cx="1248059" cy="1152525"/>
          </a:xfrm>
          <a:prstGeom prst="rect">
            <a:avLst/>
          </a:prstGeom>
        </p:spPr>
      </p:pic>
      <p:sp>
        <p:nvSpPr>
          <p:cNvPr id="24" name="TextBox 23">
            <a:extLst>
              <a:ext uri="{FF2B5EF4-FFF2-40B4-BE49-F238E27FC236}">
                <a16:creationId xmlns:a16="http://schemas.microsoft.com/office/drawing/2014/main" id="{6E3EC895-BB12-458C-87E8-770BF6F09B8D}"/>
              </a:ext>
            </a:extLst>
          </p:cNvPr>
          <p:cNvSpPr txBox="1"/>
          <p:nvPr/>
        </p:nvSpPr>
        <p:spPr>
          <a:xfrm>
            <a:off x="1055912" y="1764391"/>
            <a:ext cx="9056689" cy="3447098"/>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sz="2000" dirty="0">
                <a:latin typeface="Times New Roman" pitchFamily="18" charset="0"/>
                <a:cs typeface="Times New Roman" pitchFamily="18" charset="0"/>
              </a:rPr>
              <a:t>TechifyIndia is a start-up for providing IT solutions, building innovative IoT products providing systems integration solutions and technology provider</a:t>
            </a:r>
          </a:p>
          <a:p>
            <a:pPr marL="285750" indent="-285750" algn="just">
              <a:buFont typeface="Arial" panose="020B0604020202020204" pitchFamily="34" charset="0"/>
              <a:buChar char="•"/>
            </a:pPr>
            <a:endParaRPr lang="en-GB" sz="2000" dirty="0">
              <a:latin typeface="Times New Roman" pitchFamily="18" charset="0"/>
              <a:cs typeface="Times New Roman" pitchFamily="18" charset="0"/>
            </a:endParaRPr>
          </a:p>
          <a:p>
            <a:pPr marL="285750" indent="-285750" algn="just">
              <a:buFont typeface="Arial" panose="020B0604020202020204" pitchFamily="34" charset="0"/>
              <a:buChar char="•"/>
            </a:pPr>
            <a:r>
              <a:rPr lang="en-GB" sz="2000" dirty="0">
                <a:latin typeface="Times New Roman" pitchFamily="18" charset="0"/>
                <a:cs typeface="Times New Roman" pitchFamily="18" charset="0"/>
              </a:rPr>
              <a:t>Since 2017, the company have been providing service like:(website development, design services, IoT, application development and technical support) to clients in various industries</a:t>
            </a:r>
          </a:p>
          <a:p>
            <a:pPr marL="285750" indent="-285750" algn="just">
              <a:buFont typeface="Arial" panose="020B0604020202020204" pitchFamily="34" charset="0"/>
              <a:buChar char="•"/>
            </a:pPr>
            <a:endParaRPr lang="en-GB" sz="2000" dirty="0">
              <a:latin typeface="Times New Roman" pitchFamily="18" charset="0"/>
              <a:cs typeface="Times New Roman" pitchFamily="18" charset="0"/>
            </a:endParaRPr>
          </a:p>
          <a:p>
            <a:pPr marL="285750" indent="-285750" algn="just">
              <a:buFont typeface="Arial" panose="020B0604020202020204" pitchFamily="34" charset="0"/>
              <a:buChar char="•"/>
            </a:pPr>
            <a:r>
              <a:rPr lang="en-GB" sz="2000" dirty="0">
                <a:latin typeface="Times New Roman" pitchFamily="18" charset="0"/>
                <a:cs typeface="Times New Roman" pitchFamily="18" charset="0"/>
              </a:rPr>
              <a:t>Our creative team brings business to the next level of digitalization with mobile apps and internet marketing to improve branding and lead generation to succeed.</a:t>
            </a:r>
          </a:p>
          <a:p>
            <a:pPr marL="285750" indent="-285750" algn="just">
              <a:buFont typeface="Arial" panose="020B0604020202020204" pitchFamily="34" charset="0"/>
              <a:buChar char="•"/>
            </a:pPr>
            <a:endParaRPr lang="en-GB" sz="2000"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9" y="16761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371473" y="623249"/>
            <a:ext cx="11520488" cy="758824"/>
          </a:xfrm>
        </p:spPr>
        <p:txBody>
          <a:bodyPr>
            <a:normAutofit fontScale="90000"/>
          </a:bodyPr>
          <a:lstStyle/>
          <a:p>
            <a:r>
              <a:rPr kumimoji="0" lang="en-IN" sz="4900" b="1" i="0" u="none" strike="noStrike" kern="1200" cap="none" spc="-50" normalizeH="0" baseline="0" noProof="0" dirty="0">
                <a:ln>
                  <a:noFill/>
                </a:ln>
                <a:solidFill>
                  <a:srgbClr val="000000">
                    <a:lumMod val="75000"/>
                    <a:lumOff val="25000"/>
                  </a:srgbClr>
                </a:solidFill>
                <a:effectLst/>
                <a:uLnTx/>
                <a:uFillTx/>
                <a:latin typeface="Times New Roman" pitchFamily="18" charset="0"/>
                <a:cs typeface="Times New Roman" pitchFamily="18" charset="0"/>
              </a:rPr>
              <a:t>   What Techify India do?</a:t>
            </a: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a:xfrm>
            <a:off x="11796017" y="6581978"/>
            <a:ext cx="395985" cy="206104"/>
          </a:xfrm>
        </p:spPr>
        <p:txBody>
          <a:bodyPr>
            <a:normAutofit fontScale="92500" lnSpcReduction="20000"/>
          </a:bodyPr>
          <a:lstStyle/>
          <a:p>
            <a:fld id="{03DC2DEF-D2FE-4B45-ABA4-9F153FD1C98A}" type="slidenum">
              <a:rPr lang="en-US" smtClean="0"/>
              <a:pPr/>
              <a:t>3</a:t>
            </a:fld>
            <a:endParaRPr lang="en-US" dirty="0"/>
          </a:p>
        </p:txBody>
      </p:sp>
      <p:pic>
        <p:nvPicPr>
          <p:cNvPr id="23" name="Picture Placeholder 22">
            <a:extLst>
              <a:ext uri="{FF2B5EF4-FFF2-40B4-BE49-F238E27FC236}">
                <a16:creationId xmlns:a16="http://schemas.microsoft.com/office/drawing/2014/main" id="{0A73D31B-4084-45BD-A18C-4153EFA1B81B}"/>
              </a:ext>
            </a:extLst>
          </p:cNvPr>
          <p:cNvPicPr>
            <a:picLocks noGrp="1" noChangeAspect="1"/>
          </p:cNvPicPr>
          <p:nvPr>
            <p:ph type="pic" sz="quarter" idx="13"/>
          </p:nvPr>
        </p:nvPicPr>
        <p:blipFill>
          <a:blip r:embed="rId2"/>
          <a:srcRect l="25" r="25"/>
          <a:stretch>
            <a:fillRect/>
          </a:stretch>
        </p:blipFill>
        <p:spPr/>
      </p:pic>
      <p:pic>
        <p:nvPicPr>
          <p:cNvPr id="25" name="Picture Placeholder 24">
            <a:extLst>
              <a:ext uri="{FF2B5EF4-FFF2-40B4-BE49-F238E27FC236}">
                <a16:creationId xmlns:a16="http://schemas.microsoft.com/office/drawing/2014/main" id="{96BA4573-B347-4CDD-933E-4BAFDA2C3015}"/>
              </a:ext>
            </a:extLst>
          </p:cNvPr>
          <p:cNvPicPr>
            <a:picLocks noGrp="1" noChangeAspect="1"/>
          </p:cNvPicPr>
          <p:nvPr>
            <p:ph type="pic" sz="quarter" idx="21"/>
          </p:nvPr>
        </p:nvPicPr>
        <p:blipFill>
          <a:blip r:embed="rId3"/>
          <a:srcRect t="1454" b="1454"/>
          <a:stretch>
            <a:fillRect/>
          </a:stretch>
        </p:blipFill>
        <p:spPr/>
      </p:pic>
      <p:pic>
        <p:nvPicPr>
          <p:cNvPr id="27" name="Picture Placeholder 26">
            <a:extLst>
              <a:ext uri="{FF2B5EF4-FFF2-40B4-BE49-F238E27FC236}">
                <a16:creationId xmlns:a16="http://schemas.microsoft.com/office/drawing/2014/main" id="{874A7BE1-B66F-42C4-8175-5A2952C24CD4}"/>
              </a:ext>
            </a:extLst>
          </p:cNvPr>
          <p:cNvPicPr>
            <a:picLocks noGrp="1" noChangeAspect="1"/>
          </p:cNvPicPr>
          <p:nvPr>
            <p:ph type="pic" sz="quarter" idx="22"/>
          </p:nvPr>
        </p:nvPicPr>
        <p:blipFill rotWithShape="1">
          <a:blip r:embed="rId4"/>
          <a:srcRect l="18465" r="18465"/>
          <a:stretch/>
        </p:blipFill>
        <p:spPr/>
      </p:pic>
      <p:pic>
        <p:nvPicPr>
          <p:cNvPr id="35" name="Picture Placeholder 34">
            <a:extLst>
              <a:ext uri="{FF2B5EF4-FFF2-40B4-BE49-F238E27FC236}">
                <a16:creationId xmlns:a16="http://schemas.microsoft.com/office/drawing/2014/main" id="{BBB34E6C-0C18-4561-B259-4CFEF7A54A48}"/>
              </a:ext>
            </a:extLst>
          </p:cNvPr>
          <p:cNvPicPr>
            <a:picLocks noGrp="1" noChangeAspect="1"/>
          </p:cNvPicPr>
          <p:nvPr>
            <p:ph type="pic" sz="quarter" idx="23"/>
          </p:nvPr>
        </p:nvPicPr>
        <p:blipFill rotWithShape="1">
          <a:blip r:embed="rId5"/>
          <a:srcRect l="15815" r="15815"/>
          <a:stretch/>
        </p:blipFill>
        <p:spPr/>
      </p:pic>
      <p:sp>
        <p:nvSpPr>
          <p:cNvPr id="2" name="Text Placeholder 1">
            <a:extLst>
              <a:ext uri="{FF2B5EF4-FFF2-40B4-BE49-F238E27FC236}">
                <a16:creationId xmlns:a16="http://schemas.microsoft.com/office/drawing/2014/main" id="{AC8AD2CA-D508-4F09-80F4-12FF4658917F}"/>
              </a:ext>
            </a:extLst>
          </p:cNvPr>
          <p:cNvSpPr>
            <a:spLocks noGrp="1"/>
          </p:cNvSpPr>
          <p:nvPr>
            <p:ph type="body" sz="quarter" idx="20"/>
          </p:nvPr>
        </p:nvSpPr>
        <p:spPr>
          <a:xfrm>
            <a:off x="371475" y="4517350"/>
            <a:ext cx="2686613" cy="666781"/>
          </a:xfrm>
        </p:spPr>
        <p:txBody>
          <a:bodyPr/>
          <a:lstStyle/>
          <a:p>
            <a:r>
              <a:rPr lang="en-IN" dirty="0"/>
              <a:t>Customized-Software’s</a:t>
            </a:r>
          </a:p>
        </p:txBody>
      </p:sp>
      <p:sp>
        <p:nvSpPr>
          <p:cNvPr id="10" name="Text Placeholder 9">
            <a:extLst>
              <a:ext uri="{FF2B5EF4-FFF2-40B4-BE49-F238E27FC236}">
                <a16:creationId xmlns:a16="http://schemas.microsoft.com/office/drawing/2014/main" id="{0846F302-5C33-4F94-83C0-B454A7ED57D6}"/>
              </a:ext>
            </a:extLst>
          </p:cNvPr>
          <p:cNvSpPr>
            <a:spLocks noGrp="1"/>
          </p:cNvSpPr>
          <p:nvPr>
            <p:ph type="body" sz="quarter" idx="24"/>
          </p:nvPr>
        </p:nvSpPr>
        <p:spPr>
          <a:xfrm>
            <a:off x="3316100" y="4517349"/>
            <a:ext cx="2686613" cy="666781"/>
          </a:xfrm>
        </p:spPr>
        <p:txBody>
          <a:bodyPr/>
          <a:lstStyle/>
          <a:p>
            <a:r>
              <a:rPr lang="en-IN" dirty="0"/>
              <a:t>Mobile-Applications</a:t>
            </a:r>
          </a:p>
        </p:txBody>
      </p:sp>
      <p:sp>
        <p:nvSpPr>
          <p:cNvPr id="12" name="Text Placeholder 11">
            <a:extLst>
              <a:ext uri="{FF2B5EF4-FFF2-40B4-BE49-F238E27FC236}">
                <a16:creationId xmlns:a16="http://schemas.microsoft.com/office/drawing/2014/main" id="{78162207-766B-4DFC-B8B5-60B81643713B}"/>
              </a:ext>
            </a:extLst>
          </p:cNvPr>
          <p:cNvSpPr>
            <a:spLocks noGrp="1"/>
          </p:cNvSpPr>
          <p:nvPr>
            <p:ph type="body" sz="quarter" idx="25"/>
          </p:nvPr>
        </p:nvSpPr>
        <p:spPr>
          <a:xfrm>
            <a:off x="6260724" y="4517348"/>
            <a:ext cx="2686613" cy="666781"/>
          </a:xfrm>
        </p:spPr>
        <p:txBody>
          <a:bodyPr/>
          <a:lstStyle/>
          <a:p>
            <a:r>
              <a:rPr lang="en-IN" dirty="0"/>
              <a:t>Web-Design</a:t>
            </a:r>
          </a:p>
        </p:txBody>
      </p:sp>
      <p:sp>
        <p:nvSpPr>
          <p:cNvPr id="14" name="Text Placeholder 13">
            <a:extLst>
              <a:ext uri="{FF2B5EF4-FFF2-40B4-BE49-F238E27FC236}">
                <a16:creationId xmlns:a16="http://schemas.microsoft.com/office/drawing/2014/main" id="{3558D145-2D12-487E-A0D6-9A70A2D60828}"/>
              </a:ext>
            </a:extLst>
          </p:cNvPr>
          <p:cNvSpPr>
            <a:spLocks noGrp="1"/>
          </p:cNvSpPr>
          <p:nvPr>
            <p:ph type="body" sz="quarter" idx="26"/>
          </p:nvPr>
        </p:nvSpPr>
        <p:spPr>
          <a:xfrm>
            <a:off x="9205351" y="4517348"/>
            <a:ext cx="2686613" cy="666781"/>
          </a:xfrm>
        </p:spPr>
        <p:txBody>
          <a:bodyPr/>
          <a:lstStyle/>
          <a:p>
            <a:r>
              <a:rPr lang="en-IN" sz="1800" b="0" i="0" u="none" strike="noStrike" baseline="0" dirty="0">
                <a:latin typeface="TimesNewRomanPSMT"/>
              </a:rPr>
              <a:t>AI/ML Projects</a:t>
            </a:r>
            <a:endParaRPr lang="en-IN" dirty="0"/>
          </a:p>
        </p:txBody>
      </p:sp>
      <p:pic>
        <p:nvPicPr>
          <p:cNvPr id="4" name="Picture 3">
            <a:extLst>
              <a:ext uri="{FF2B5EF4-FFF2-40B4-BE49-F238E27FC236}">
                <a16:creationId xmlns:a16="http://schemas.microsoft.com/office/drawing/2014/main" id="{4542D3E7-313E-4344-98EA-D67314BA8371}"/>
              </a:ext>
            </a:extLst>
          </p:cNvPr>
          <p:cNvPicPr>
            <a:picLocks noChangeAspect="1"/>
          </p:cNvPicPr>
          <p:nvPr/>
        </p:nvPicPr>
        <p:blipFill>
          <a:blip r:embed="rId6"/>
          <a:stretch>
            <a:fillRect/>
          </a:stretch>
        </p:blipFill>
        <p:spPr>
          <a:xfrm>
            <a:off x="10942214" y="0"/>
            <a:ext cx="1249788" cy="1152244"/>
          </a:xfrm>
          <a:prstGeom prst="rect">
            <a:avLst/>
          </a:prstGeom>
        </p:spPr>
      </p:pic>
      <p:cxnSp>
        <p:nvCxnSpPr>
          <p:cNvPr id="13" name="Straight Connector 12">
            <a:extLst>
              <a:ext uri="{FF2B5EF4-FFF2-40B4-BE49-F238E27FC236}">
                <a16:creationId xmlns:a16="http://schemas.microsoft.com/office/drawing/2014/main" id="{91316DE3-5333-4618-AA60-8CA4865DE762}"/>
              </a:ext>
            </a:extLst>
          </p:cNvPr>
          <p:cNvCxnSpPr>
            <a:cxnSpLocks/>
          </p:cNvCxnSpPr>
          <p:nvPr/>
        </p:nvCxnSpPr>
        <p:spPr>
          <a:xfrm>
            <a:off x="871088" y="13820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534263F4-8325-4C55-A088-98F4AAEC6DD8}"/>
              </a:ext>
            </a:extLst>
          </p:cNvPr>
          <p:cNvSpPr>
            <a:spLocks noGrp="1"/>
          </p:cNvSpPr>
          <p:nvPr>
            <p:ph type="sldNum" sz="quarter" idx="12"/>
          </p:nvPr>
        </p:nvSpPr>
        <p:spPr/>
        <p:txBody>
          <a:bodyPr/>
          <a:lstStyle/>
          <a:p>
            <a:fld id="{03DC2DEF-D2FE-4B45-ABA4-9F153FD1C98A}" type="slidenum">
              <a:rPr lang="en-US" smtClean="0"/>
              <a:pPr/>
              <a:t>4</a:t>
            </a:fld>
            <a:endParaRPr lang="en-US" dirty="0"/>
          </a:p>
        </p:txBody>
      </p:sp>
      <p:sp>
        <p:nvSpPr>
          <p:cNvPr id="5" name="Title 4">
            <a:extLst>
              <a:ext uri="{FF2B5EF4-FFF2-40B4-BE49-F238E27FC236}">
                <a16:creationId xmlns:a16="http://schemas.microsoft.com/office/drawing/2014/main" id="{89D4047B-CB70-4525-84CD-D291A6642F3F}"/>
              </a:ext>
            </a:extLst>
          </p:cNvPr>
          <p:cNvSpPr>
            <a:spLocks noGrp="1"/>
          </p:cNvSpPr>
          <p:nvPr>
            <p:ph type="ctrTitle" idx="4294967295"/>
          </p:nvPr>
        </p:nvSpPr>
        <p:spPr>
          <a:xfrm>
            <a:off x="928914" y="377370"/>
            <a:ext cx="8797925" cy="1785259"/>
          </a:xfrm>
        </p:spPr>
        <p:txBody>
          <a:bodyPr>
            <a:normAutofit fontScale="90000"/>
          </a:bodyPr>
          <a:lstStyle/>
          <a:p>
            <a:pPr algn="l"/>
            <a:r>
              <a:rPr kumimoji="0" lang="en-GB" sz="6000" b="1" i="0" u="none" strike="noStrike" kern="1200" cap="none" spc="-150" normalizeH="0" baseline="0" noProof="0" dirty="0">
                <a:ln>
                  <a:noFill/>
                </a:ln>
                <a:effectLst/>
                <a:uLnTx/>
                <a:uFillTx/>
                <a:latin typeface="Times New Roman" pitchFamily="18" charset="0"/>
                <a:cs typeface="Times New Roman" pitchFamily="18" charset="0"/>
              </a:rPr>
              <a:t>Vision and mission of the organization:</a:t>
            </a:r>
            <a:endParaRPr lang="en-IN" sz="6700" b="1" spc="-150" dirty="0">
              <a:latin typeface="Times New Roman" pitchFamily="18" charset="0"/>
              <a:cs typeface="Times New Roman" pitchFamily="18" charset="0"/>
            </a:endParaRPr>
          </a:p>
        </p:txBody>
      </p:sp>
      <p:sp>
        <p:nvSpPr>
          <p:cNvPr id="6" name="Subtitle 5">
            <a:extLst>
              <a:ext uri="{FF2B5EF4-FFF2-40B4-BE49-F238E27FC236}">
                <a16:creationId xmlns:a16="http://schemas.microsoft.com/office/drawing/2014/main" id="{C01C482D-8CAA-4BB0-B5AD-52A859E6E08A}"/>
              </a:ext>
            </a:extLst>
          </p:cNvPr>
          <p:cNvSpPr>
            <a:spLocks noGrp="1"/>
          </p:cNvSpPr>
          <p:nvPr>
            <p:ph type="subTitle" idx="4294967295"/>
          </p:nvPr>
        </p:nvSpPr>
        <p:spPr>
          <a:xfrm>
            <a:off x="899883" y="2249714"/>
            <a:ext cx="9686925" cy="2801938"/>
          </a:xfrm>
        </p:spPr>
        <p:txBody>
          <a:bodyPr>
            <a:normAutofit/>
          </a:bodyPr>
          <a:lstStyle/>
          <a:p>
            <a:pPr algn="just"/>
            <a:endParaRPr lang="en-GB" sz="2200" dirty="0"/>
          </a:p>
          <a:p>
            <a:pPr marL="342900" indent="-342900" algn="just">
              <a:buFont typeface="Arial" panose="020B0604020202020204" pitchFamily="34" charset="0"/>
              <a:buChar char="•"/>
            </a:pPr>
            <a:r>
              <a:rPr lang="en-GB" sz="2200" dirty="0">
                <a:latin typeface="Times New Roman" pitchFamily="18" charset="0"/>
                <a:cs typeface="Times New Roman" pitchFamily="18" charset="0"/>
              </a:rPr>
              <a:t>Our vision is being one of the most innovative IT Solution and Service provider.</a:t>
            </a:r>
          </a:p>
          <a:p>
            <a:pPr marL="342900" indent="-342900" algn="just">
              <a:buFont typeface="Arial" panose="020B0604020202020204" pitchFamily="34" charset="0"/>
              <a:buChar char="•"/>
            </a:pPr>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a:latin typeface="Times New Roman" pitchFamily="18" charset="0"/>
                <a:cs typeface="Times New Roman" pitchFamily="18" charset="0"/>
              </a:rPr>
              <a:t>To produce excellent services in the field of IT Services </a:t>
            </a:r>
          </a:p>
          <a:p>
            <a:pPr marL="342900" indent="-342900" algn="just"/>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a:latin typeface="Times New Roman" pitchFamily="18" charset="0"/>
                <a:cs typeface="Times New Roman" pitchFamily="18" charset="0"/>
              </a:rPr>
              <a:t>The company's vision and mission reflect its dedication to creating a positive impact on the industry and society</a:t>
            </a:r>
          </a:p>
          <a:p>
            <a:endParaRPr lang="en-IN" dirty="0"/>
          </a:p>
        </p:txBody>
      </p:sp>
      <p:pic>
        <p:nvPicPr>
          <p:cNvPr id="2" name="Picture 1">
            <a:extLst>
              <a:ext uri="{FF2B5EF4-FFF2-40B4-BE49-F238E27FC236}">
                <a16:creationId xmlns:a16="http://schemas.microsoft.com/office/drawing/2014/main" id="{5FD40BF2-0EB5-469C-B255-CBDF8519D80A}"/>
              </a:ext>
            </a:extLst>
          </p:cNvPr>
          <p:cNvPicPr>
            <a:picLocks noChangeAspect="1"/>
          </p:cNvPicPr>
          <p:nvPr/>
        </p:nvPicPr>
        <p:blipFill>
          <a:blip r:embed="rId2"/>
          <a:stretch>
            <a:fillRect/>
          </a:stretch>
        </p:blipFill>
        <p:spPr>
          <a:xfrm>
            <a:off x="10942214" y="0"/>
            <a:ext cx="1249788" cy="1152244"/>
          </a:xfrm>
          <a:prstGeom prst="rect">
            <a:avLst/>
          </a:prstGeom>
        </p:spPr>
      </p:pic>
      <p:cxnSp>
        <p:nvCxnSpPr>
          <p:cNvPr id="8" name="Straight Connector 7">
            <a:extLst>
              <a:ext uri="{FF2B5EF4-FFF2-40B4-BE49-F238E27FC236}">
                <a16:creationId xmlns:a16="http://schemas.microsoft.com/office/drawing/2014/main" id="{9544DE49-07B0-46D0-A59E-71D2B072F9C7}"/>
              </a:ext>
            </a:extLst>
          </p:cNvPr>
          <p:cNvCxnSpPr>
            <a:cxnSpLocks/>
          </p:cNvCxnSpPr>
          <p:nvPr/>
        </p:nvCxnSpPr>
        <p:spPr>
          <a:xfrm>
            <a:off x="841829" y="2249714"/>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7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pPr/>
              <a:t>5</a:t>
            </a:fld>
            <a:endParaRPr lang="en-US" dirty="0"/>
          </a:p>
        </p:txBody>
      </p:sp>
      <p:sp>
        <p:nvSpPr>
          <p:cNvPr id="5" name="Title 4">
            <a:extLst>
              <a:ext uri="{FF2B5EF4-FFF2-40B4-BE49-F238E27FC236}">
                <a16:creationId xmlns:a16="http://schemas.microsoft.com/office/drawing/2014/main" id="{9151932C-7145-4FBD-B81D-9ADC42401B87}"/>
              </a:ext>
            </a:extLst>
          </p:cNvPr>
          <p:cNvSpPr>
            <a:spLocks noGrp="1"/>
          </p:cNvSpPr>
          <p:nvPr>
            <p:ph type="ctrTitle" idx="4294967295"/>
          </p:nvPr>
        </p:nvSpPr>
        <p:spPr>
          <a:xfrm>
            <a:off x="836404" y="314325"/>
            <a:ext cx="10426700" cy="1293813"/>
          </a:xfrm>
        </p:spPr>
        <p:txBody>
          <a:bodyPr/>
          <a:lstStyle/>
          <a:p>
            <a:pPr algn="ctr"/>
            <a:r>
              <a:rPr lang="en-US" b="1" dirty="0">
                <a:latin typeface="Times New Roman" pitchFamily="18" charset="0"/>
                <a:cs typeface="Times New Roman" pitchFamily="18" charset="0"/>
              </a:rPr>
              <a:t>Organization structure:</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type="subTitle" idx="4294967295"/>
          </p:nvPr>
        </p:nvSpPr>
        <p:spPr>
          <a:xfrm>
            <a:off x="1074036" y="1819728"/>
            <a:ext cx="9734550" cy="4113213"/>
          </a:xfrm>
        </p:spPr>
        <p:txBody>
          <a:bodyPr>
            <a:normAutofit/>
          </a:bodyPr>
          <a:lstStyle/>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r>
              <a:rPr lang="en-GB" sz="2200" dirty="0">
                <a:latin typeface="Times New Roman" pitchFamily="18" charset="0"/>
                <a:cs typeface="Times New Roman" pitchFamily="18" charset="0"/>
              </a:rPr>
              <a:t>The executive team consists of 12 members, with the CEO being the highest-ranking member of the organization.</a:t>
            </a:r>
          </a:p>
          <a:p>
            <a:pPr marL="342900" indent="-342900" algn="just">
              <a:buFont typeface="Arial" panose="020B0604020202020204" pitchFamily="34" charset="0"/>
              <a:buChar char="•"/>
            </a:pPr>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a:latin typeface="Times New Roman" pitchFamily="18" charset="0"/>
                <a:cs typeface="Times New Roman" pitchFamily="18" charset="0"/>
              </a:rPr>
              <a:t>The organization's structure ensures that each department operates efficiently and effectively while working towards the company's goals.</a:t>
            </a:r>
          </a:p>
          <a:p>
            <a:endParaRPr lang="en-US" dirty="0"/>
          </a:p>
        </p:txBody>
      </p:sp>
      <p:pic>
        <p:nvPicPr>
          <p:cNvPr id="2" name="Picture 1">
            <a:extLst>
              <a:ext uri="{FF2B5EF4-FFF2-40B4-BE49-F238E27FC236}">
                <a16:creationId xmlns:a16="http://schemas.microsoft.com/office/drawing/2014/main" id="{BA51EBA2-2AAF-4986-BCCF-29A968FF511F}"/>
              </a:ext>
            </a:extLst>
          </p:cNvPr>
          <p:cNvPicPr>
            <a:picLocks noChangeAspect="1"/>
          </p:cNvPicPr>
          <p:nvPr/>
        </p:nvPicPr>
        <p:blipFill>
          <a:blip r:embed="rId2"/>
          <a:stretch>
            <a:fillRect/>
          </a:stretch>
        </p:blipFill>
        <p:spPr>
          <a:xfrm>
            <a:off x="10942214" y="0"/>
            <a:ext cx="1249788" cy="1152244"/>
          </a:xfrm>
          <a:prstGeom prst="rect">
            <a:avLst/>
          </a:prstGeom>
        </p:spPr>
      </p:pic>
      <p:cxnSp>
        <p:nvCxnSpPr>
          <p:cNvPr id="6" name="Straight Connector 5">
            <a:extLst>
              <a:ext uri="{FF2B5EF4-FFF2-40B4-BE49-F238E27FC236}">
                <a16:creationId xmlns:a16="http://schemas.microsoft.com/office/drawing/2014/main" id="{57C5E9D5-21DA-46DA-80E0-1E8DF957BAAB}"/>
              </a:ext>
            </a:extLst>
          </p:cNvPr>
          <p:cNvCxnSpPr>
            <a:cxnSpLocks/>
          </p:cNvCxnSpPr>
          <p:nvPr/>
        </p:nvCxnSpPr>
        <p:spPr>
          <a:xfrm>
            <a:off x="982436" y="1790699"/>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38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2B253683-524F-46CF-BFCD-BFF6A7A920A7}"/>
              </a:ext>
            </a:extLst>
          </p:cNvPr>
          <p:cNvSpPr>
            <a:spLocks noGrp="1"/>
          </p:cNvSpPr>
          <p:nvPr>
            <p:ph idx="1"/>
          </p:nvPr>
        </p:nvSpPr>
        <p:spPr>
          <a:xfrm>
            <a:off x="773360" y="1762129"/>
            <a:ext cx="10610851" cy="4267993"/>
          </a:xfrm>
        </p:spPr>
        <p:txBody>
          <a:bodyPr/>
          <a:lstStyle/>
          <a:p>
            <a:pPr marL="0" indent="0">
              <a:buNone/>
            </a:pPr>
            <a:endParaRPr lang="en-GB" sz="2400" dirty="0"/>
          </a:p>
          <a:p>
            <a:pPr algn="just"/>
            <a:endParaRPr lang="en-GB" sz="2400" dirty="0"/>
          </a:p>
          <a:p>
            <a:pPr algn="just"/>
            <a:r>
              <a:rPr lang="en-GB" sz="2400" dirty="0">
                <a:latin typeface="Times New Roman" pitchFamily="18" charset="0"/>
                <a:cs typeface="Times New Roman" pitchFamily="18" charset="0"/>
              </a:rPr>
              <a:t>The roles and responsibilities of personnel within the organization vary depending on their job functions and departmental affiliations.</a:t>
            </a:r>
          </a:p>
          <a:p>
            <a:pPr algn="just"/>
            <a:endParaRPr lang="en-GB" sz="2400" dirty="0">
              <a:latin typeface="Times New Roman" pitchFamily="18" charset="0"/>
              <a:cs typeface="Times New Roman" pitchFamily="18" charset="0"/>
            </a:endParaRPr>
          </a:p>
          <a:p>
            <a:pPr algn="just"/>
            <a:r>
              <a:rPr lang="en-GB" sz="2400" dirty="0">
                <a:latin typeface="Times New Roman" pitchFamily="18" charset="0"/>
                <a:cs typeface="Times New Roman" pitchFamily="18" charset="0"/>
              </a:rPr>
              <a:t>the common roles within the organization include</a:t>
            </a:r>
          </a:p>
          <a:p>
            <a:pPr marL="0" indent="0" algn="just">
              <a:buNone/>
            </a:pPr>
            <a:r>
              <a:rPr lang="en-GB" sz="2400" dirty="0">
                <a:latin typeface="Times New Roman" pitchFamily="18" charset="0"/>
                <a:cs typeface="Times New Roman" pitchFamily="18" charset="0"/>
              </a:rPr>
              <a:t>     CEO, Marketing management, Developers, H-R management, etc,</a:t>
            </a:r>
          </a:p>
          <a:p>
            <a:pPr marL="0" indent="0">
              <a:buNone/>
            </a:pPr>
            <a:endParaRPr lang="en-US"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384211" y="6492879"/>
            <a:ext cx="807791" cy="365125"/>
          </a:xfrm>
        </p:spPr>
        <p:txBody>
          <a:bodyPr/>
          <a:lstStyle/>
          <a:p>
            <a:fld id="{03DC2DEF-D2FE-4B45-ABA4-9F153FD1C98A}" type="slidenum">
              <a:rPr lang="en-US" smtClean="0"/>
              <a:pPr/>
              <a:t>6</a:t>
            </a:fld>
            <a:endParaRPr lang="en-US" dirty="0"/>
          </a:p>
        </p:txBody>
      </p:sp>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957944" y="395288"/>
            <a:ext cx="9231087" cy="1752827"/>
          </a:xfrm>
        </p:spPr>
        <p:txBody>
          <a:bodyPr>
            <a:normAutofit fontScale="90000"/>
          </a:bodyPr>
          <a:lstStyle/>
          <a:p>
            <a:br>
              <a:rPr lang="en-GB" b="1" dirty="0"/>
            </a:br>
            <a:r>
              <a:rPr lang="en-GB" sz="4400" b="1" dirty="0">
                <a:latin typeface="Times New Roman" pitchFamily="18" charset="0"/>
                <a:cs typeface="Times New Roman" pitchFamily="18" charset="0"/>
              </a:rPr>
              <a:t>Roles and Responsibilities of personnel </a:t>
            </a:r>
            <a:br>
              <a:rPr lang="en-GB" sz="4400" b="1" dirty="0">
                <a:latin typeface="Times New Roman" pitchFamily="18" charset="0"/>
                <a:cs typeface="Times New Roman" pitchFamily="18" charset="0"/>
              </a:rPr>
            </a:br>
            <a:r>
              <a:rPr lang="en-GB" sz="4400" b="1" dirty="0">
                <a:latin typeface="Times New Roman" pitchFamily="18" charset="0"/>
                <a:cs typeface="Times New Roman" pitchFamily="18" charset="0"/>
              </a:rPr>
              <a:t>in the organization:</a:t>
            </a:r>
            <a:endParaRPr lang="en-US"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5AABD8CC-7046-44B0-BD51-C78FDB6CC609}"/>
              </a:ext>
            </a:extLst>
          </p:cNvPr>
          <p:cNvPicPr>
            <a:picLocks noChangeAspect="1"/>
          </p:cNvPicPr>
          <p:nvPr/>
        </p:nvPicPr>
        <p:blipFill>
          <a:blip r:embed="rId2"/>
          <a:stretch>
            <a:fillRect/>
          </a:stretch>
        </p:blipFill>
        <p:spPr>
          <a:xfrm>
            <a:off x="10942214" y="0"/>
            <a:ext cx="1249788" cy="1152244"/>
          </a:xfrm>
          <a:prstGeom prst="rect">
            <a:avLst/>
          </a:prstGeom>
        </p:spPr>
      </p:pic>
      <p:cxnSp>
        <p:nvCxnSpPr>
          <p:cNvPr id="6" name="Straight Connector 5">
            <a:extLst>
              <a:ext uri="{FF2B5EF4-FFF2-40B4-BE49-F238E27FC236}">
                <a16:creationId xmlns:a16="http://schemas.microsoft.com/office/drawing/2014/main" id="{ADC9A189-DF95-41E3-8587-72F02897FBE1}"/>
              </a:ext>
            </a:extLst>
          </p:cNvPr>
          <p:cNvCxnSpPr>
            <a:cxnSpLocks/>
          </p:cNvCxnSpPr>
          <p:nvPr/>
        </p:nvCxnSpPr>
        <p:spPr>
          <a:xfrm>
            <a:off x="787874" y="2322286"/>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96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2B253683-524F-46CF-BFCD-BFF6A7A920A7}"/>
              </a:ext>
            </a:extLst>
          </p:cNvPr>
          <p:cNvSpPr>
            <a:spLocks noGrp="1"/>
          </p:cNvSpPr>
          <p:nvPr>
            <p:ph idx="1"/>
          </p:nvPr>
        </p:nvSpPr>
        <p:spPr>
          <a:xfrm>
            <a:off x="742949" y="1781179"/>
            <a:ext cx="10610851" cy="4395787"/>
          </a:xfrm>
        </p:spPr>
        <p:txBody>
          <a:bodyPr>
            <a:normAutofit/>
          </a:bodyPr>
          <a:lstStyle/>
          <a:p>
            <a:pPr algn="just">
              <a:buNone/>
            </a:pPr>
            <a:endParaRPr lang="en-GB" sz="2200" dirty="0"/>
          </a:p>
          <a:p>
            <a:pPr algn="just"/>
            <a:r>
              <a:rPr lang="en-GB" sz="2200" dirty="0">
                <a:latin typeface="Times New Roman" pitchFamily="18" charset="0"/>
                <a:cs typeface="Times New Roman" pitchFamily="18" charset="0"/>
              </a:rPr>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pPr algn="just"/>
            <a:r>
              <a:rPr lang="en-GB" sz="2200" dirty="0">
                <a:latin typeface="Times New Roman" pitchFamily="18" charset="0"/>
                <a:cs typeface="Times New Roman" pitchFamily="18" charset="0"/>
              </a:rPr>
              <a:t>Cashew Soft ERP</a:t>
            </a:r>
          </a:p>
          <a:p>
            <a:pPr algn="just"/>
            <a:r>
              <a:rPr lang="en-GB" sz="2200" dirty="0">
                <a:latin typeface="Times New Roman" pitchFamily="18" charset="0"/>
                <a:cs typeface="Times New Roman" pitchFamily="18" charset="0"/>
              </a:rPr>
              <a:t>TAX-E(GST Billing)</a:t>
            </a:r>
          </a:p>
          <a:p>
            <a:pPr algn="just"/>
            <a:r>
              <a:rPr lang="en-GB" sz="2200" dirty="0">
                <a:latin typeface="Times New Roman" pitchFamily="18" charset="0"/>
                <a:cs typeface="Times New Roman" pitchFamily="18" charset="0"/>
              </a:rPr>
              <a:t>CNC Monitoring</a:t>
            </a:r>
          </a:p>
          <a:p>
            <a:pPr algn="just"/>
            <a:r>
              <a:rPr lang="en-GB" sz="2200" dirty="0">
                <a:latin typeface="Times New Roman" pitchFamily="18" charset="0"/>
                <a:cs typeface="Times New Roman" pitchFamily="18" charset="0"/>
              </a:rPr>
              <a:t>IOT Based Smart Bell, etc</a:t>
            </a:r>
            <a:endParaRPr lang="en-US" sz="2200"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353800" y="6492879"/>
            <a:ext cx="838200" cy="365125"/>
          </a:xfrm>
        </p:spPr>
        <p:txBody>
          <a:bodyPr/>
          <a:lstStyle/>
          <a:p>
            <a:fld id="{03DC2DEF-D2FE-4B45-ABA4-9F153FD1C98A}" type="slidenum">
              <a:rPr lang="en-US" smtClean="0"/>
              <a:pPr/>
              <a:t>7</a:t>
            </a:fld>
            <a:endParaRPr lang="en-US" dirty="0"/>
          </a:p>
        </p:txBody>
      </p:sp>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899887" y="252414"/>
            <a:ext cx="9535884" cy="1648959"/>
          </a:xfrm>
        </p:spPr>
        <p:txBody>
          <a:bodyPr>
            <a:normAutofit fontScale="90000"/>
          </a:bodyPr>
          <a:lstStyle/>
          <a:p>
            <a:r>
              <a:rPr lang="en-GB" sz="5300" b="1" dirty="0">
                <a:latin typeface="Times New Roman" pitchFamily="18" charset="0"/>
                <a:cs typeface="Times New Roman" pitchFamily="18" charset="0"/>
              </a:rPr>
              <a:t>Products and market performance:</a:t>
            </a:r>
            <a:endParaRPr lang="en-US" sz="60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9240A8C1-18D7-4432-834C-78A061495EA6}"/>
              </a:ext>
            </a:extLst>
          </p:cNvPr>
          <p:cNvPicPr>
            <a:picLocks noChangeAspect="1"/>
          </p:cNvPicPr>
          <p:nvPr/>
        </p:nvPicPr>
        <p:blipFill>
          <a:blip r:embed="rId2"/>
          <a:stretch>
            <a:fillRect/>
          </a:stretch>
        </p:blipFill>
        <p:spPr>
          <a:xfrm>
            <a:off x="10942214" y="0"/>
            <a:ext cx="1249788" cy="1152244"/>
          </a:xfrm>
          <a:prstGeom prst="rect">
            <a:avLst/>
          </a:prstGeom>
        </p:spPr>
      </p:pic>
      <p:cxnSp>
        <p:nvCxnSpPr>
          <p:cNvPr id="6" name="Straight Connector 5">
            <a:extLst>
              <a:ext uri="{FF2B5EF4-FFF2-40B4-BE49-F238E27FC236}">
                <a16:creationId xmlns:a16="http://schemas.microsoft.com/office/drawing/2014/main" id="{D54596E0-B99E-4C71-9BFC-90187D2507E3}"/>
              </a:ext>
            </a:extLst>
          </p:cNvPr>
          <p:cNvCxnSpPr>
            <a:cxnSpLocks/>
          </p:cNvCxnSpPr>
          <p:nvPr/>
        </p:nvCxnSpPr>
        <p:spPr>
          <a:xfrm>
            <a:off x="885372" y="1955346"/>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31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12"/>
          </p:nvPr>
        </p:nvSpPr>
        <p:spPr>
          <a:xfrm>
            <a:off x="11567107" y="6492879"/>
            <a:ext cx="624895" cy="365125"/>
          </a:xfrm>
        </p:spPr>
        <p:txBody>
          <a:bodyPr/>
          <a:lstStyle/>
          <a:p>
            <a:fld id="{03DC2DEF-D2FE-4B45-ABA4-9F153FD1C98A}" type="slidenum">
              <a:rPr lang="en-US" smtClean="0"/>
              <a:pPr/>
              <a:t>8</a:t>
            </a:fld>
            <a:endParaRPr lang="en-US" dirty="0"/>
          </a:p>
        </p:txBody>
      </p:sp>
      <p:pic>
        <p:nvPicPr>
          <p:cNvPr id="32" name="Picture 31">
            <a:extLst>
              <a:ext uri="{FF2B5EF4-FFF2-40B4-BE49-F238E27FC236}">
                <a16:creationId xmlns:a16="http://schemas.microsoft.com/office/drawing/2014/main" id="{716FF175-BA07-4EC1-98D9-09028390CCE0}"/>
              </a:ext>
            </a:extLst>
          </p:cNvPr>
          <p:cNvPicPr>
            <a:picLocks noChangeAspect="1"/>
          </p:cNvPicPr>
          <p:nvPr/>
        </p:nvPicPr>
        <p:blipFill>
          <a:blip r:embed="rId2"/>
          <a:stretch>
            <a:fillRect/>
          </a:stretch>
        </p:blipFill>
        <p:spPr>
          <a:xfrm>
            <a:off x="364979" y="1559179"/>
            <a:ext cx="5292872" cy="3739642"/>
          </a:xfrm>
          <a:prstGeom prst="rect">
            <a:avLst/>
          </a:prstGeom>
        </p:spPr>
      </p:pic>
      <p:pic>
        <p:nvPicPr>
          <p:cNvPr id="36" name="Picture 35">
            <a:extLst>
              <a:ext uri="{FF2B5EF4-FFF2-40B4-BE49-F238E27FC236}">
                <a16:creationId xmlns:a16="http://schemas.microsoft.com/office/drawing/2014/main" id="{0380DFB9-6E88-4451-A85D-1C355CD7ADB6}"/>
              </a:ext>
            </a:extLst>
          </p:cNvPr>
          <p:cNvPicPr>
            <a:picLocks noChangeAspect="1"/>
          </p:cNvPicPr>
          <p:nvPr/>
        </p:nvPicPr>
        <p:blipFill>
          <a:blip r:embed="rId3"/>
          <a:stretch>
            <a:fillRect/>
          </a:stretch>
        </p:blipFill>
        <p:spPr>
          <a:xfrm>
            <a:off x="5676635" y="1559179"/>
            <a:ext cx="5890472" cy="3739642"/>
          </a:xfrm>
          <a:prstGeom prst="rect">
            <a:avLst/>
          </a:prstGeom>
        </p:spPr>
      </p:pic>
      <p:pic>
        <p:nvPicPr>
          <p:cNvPr id="2" name="Picture 1">
            <a:extLst>
              <a:ext uri="{FF2B5EF4-FFF2-40B4-BE49-F238E27FC236}">
                <a16:creationId xmlns:a16="http://schemas.microsoft.com/office/drawing/2014/main" id="{45287BBD-9193-4208-83E8-FC4AAC2D88A2}"/>
              </a:ext>
            </a:extLst>
          </p:cNvPr>
          <p:cNvPicPr>
            <a:picLocks noChangeAspect="1"/>
          </p:cNvPicPr>
          <p:nvPr/>
        </p:nvPicPr>
        <p:blipFill>
          <a:blip r:embed="rId4"/>
          <a:stretch>
            <a:fillRect/>
          </a:stretch>
        </p:blipFill>
        <p:spPr>
          <a:xfrm>
            <a:off x="10942214" y="0"/>
            <a:ext cx="1249788" cy="1152244"/>
          </a:xfrm>
          <a:prstGeom prst="rect">
            <a:avLst/>
          </a:prstGeom>
        </p:spPr>
      </p:pic>
    </p:spTree>
    <p:extLst>
      <p:ext uri="{BB962C8B-B14F-4D97-AF65-F5344CB8AC3E}">
        <p14:creationId xmlns:p14="http://schemas.microsoft.com/office/powerpoint/2010/main" val="314967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pPr/>
              <a:t>9</a:t>
            </a:fld>
            <a:endParaRPr lang="en-US" dirty="0"/>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8647" b="8647"/>
          <a:stretch/>
        </p:blipFill>
        <p:spPr>
          <a:xfrm>
            <a:off x="0" y="1739900"/>
            <a:ext cx="1689100" cy="1397000"/>
          </a:xfrm>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8647" b="8647"/>
          <a:stretch/>
        </p:blipFill>
        <p:spPr>
          <a:xfrm>
            <a:off x="0" y="4264025"/>
            <a:ext cx="1689100" cy="1397000"/>
          </a:xfrm>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8647" b="8647"/>
          <a:stretch/>
        </p:blipFill>
        <p:spPr>
          <a:xfrm>
            <a:off x="10502900" y="1739900"/>
            <a:ext cx="1689100" cy="1397000"/>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4294967295"/>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t="8647" b="8647"/>
          <a:stretch/>
        </p:blipFill>
        <p:spPr>
          <a:xfrm>
            <a:off x="10502900" y="4264025"/>
            <a:ext cx="1689100" cy="1397000"/>
          </a:xfrm>
        </p:spPr>
      </p:pic>
      <p:graphicFrame>
        <p:nvGraphicFramePr>
          <p:cNvPr id="5" name="Chart 4">
            <a:extLst>
              <a:ext uri="{FF2B5EF4-FFF2-40B4-BE49-F238E27FC236}">
                <a16:creationId xmlns:a16="http://schemas.microsoft.com/office/drawing/2014/main" id="{6EF9E1B2-7087-4E02-920C-30F40BC8B5E3}"/>
              </a:ext>
            </a:extLst>
          </p:cNvPr>
          <p:cNvGraphicFramePr/>
          <p:nvPr>
            <p:extLst>
              <p:ext uri="{D42A27DB-BD31-4B8C-83A1-F6EECF244321}">
                <p14:modId xmlns:p14="http://schemas.microsoft.com/office/powerpoint/2010/main" val="783950892"/>
              </p:ext>
            </p:extLst>
          </p:nvPr>
        </p:nvGraphicFramePr>
        <p:xfrm>
          <a:off x="2032000" y="719667"/>
          <a:ext cx="8128000" cy="5418667"/>
        </p:xfrm>
        <a:graphic>
          <a:graphicData uri="http://schemas.openxmlformats.org/drawingml/2006/chart">
            <c:chart xmlns:c="http://schemas.openxmlformats.org/drawingml/2006/chart" xmlns:r="http://schemas.openxmlformats.org/officeDocument/2006/relationships" r:id="rId10"/>
          </a:graphicData>
        </a:graphic>
      </p:graphicFrame>
      <p:pic>
        <p:nvPicPr>
          <p:cNvPr id="3" name="Picture 2">
            <a:extLst>
              <a:ext uri="{FF2B5EF4-FFF2-40B4-BE49-F238E27FC236}">
                <a16:creationId xmlns:a16="http://schemas.microsoft.com/office/drawing/2014/main" id="{55A176B1-DE90-4D74-B6A3-9984E2E6D1E7}"/>
              </a:ext>
            </a:extLst>
          </p:cNvPr>
          <p:cNvPicPr>
            <a:picLocks noChangeAspect="1"/>
          </p:cNvPicPr>
          <p:nvPr/>
        </p:nvPicPr>
        <p:blipFill>
          <a:blip r:embed="rId11"/>
          <a:stretch>
            <a:fillRect/>
          </a:stretch>
        </p:blipFill>
        <p:spPr>
          <a:xfrm>
            <a:off x="10942214" y="-2894"/>
            <a:ext cx="1249788" cy="1152244"/>
          </a:xfrm>
          <a:prstGeom prst="rect">
            <a:avLst/>
          </a:prstGeom>
        </p:spPr>
      </p:pic>
    </p:spTree>
    <p:extLst>
      <p:ext uri="{BB962C8B-B14F-4D97-AF65-F5344CB8AC3E}">
        <p14:creationId xmlns:p14="http://schemas.microsoft.com/office/powerpoint/2010/main" val="1163063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265</TotalTime>
  <Words>334</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Lucida Sans Unicode</vt:lpstr>
      <vt:lpstr>Times New Roman</vt:lpstr>
      <vt:lpstr>TimesNewRomanPSMT</vt:lpstr>
      <vt:lpstr>Verdana</vt:lpstr>
      <vt:lpstr>Wingdings 2</vt:lpstr>
      <vt:lpstr>Wingdings 3</vt:lpstr>
      <vt:lpstr>Concourse</vt:lpstr>
      <vt:lpstr>Presentation on TechifyIndia  </vt:lpstr>
      <vt:lpstr> Overview of the Organization:</vt:lpstr>
      <vt:lpstr>   What Techify India do?</vt:lpstr>
      <vt:lpstr>Vision and mission of the organization:</vt:lpstr>
      <vt:lpstr>Organization structure:</vt:lpstr>
      <vt:lpstr> Roles and Responsibilities of personnel  in the organization:</vt:lpstr>
      <vt:lpstr>Products and market performance: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KRISHNA .</cp:lastModifiedBy>
  <cp:revision>29</cp:revision>
  <dcterms:created xsi:type="dcterms:W3CDTF">2023-05-07T16:14:07Z</dcterms:created>
  <dcterms:modified xsi:type="dcterms:W3CDTF">2023-06-23T09:44:53Z</dcterms:modified>
</cp:coreProperties>
</file>