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7" r:id="rId2"/>
    <p:sldId id="271" r:id="rId3"/>
    <p:sldId id="259" r:id="rId4"/>
    <p:sldId id="261" r:id="rId5"/>
    <p:sldId id="262" r:id="rId6"/>
    <p:sldId id="263" r:id="rId7"/>
    <p:sldId id="264" r:id="rId8"/>
    <p:sldId id="265" r:id="rId9"/>
    <p:sldId id="266" r:id="rId10"/>
    <p:sldId id="267" r:id="rId11"/>
    <p:sldId id="268"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5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0A6493-9AD3-491B-B915-91B95DBF016F}">
          <p14:sldIdLst>
            <p14:sldId id="257"/>
            <p14:sldId id="271"/>
            <p14:sldId id="259"/>
            <p14:sldId id="261"/>
            <p14:sldId id="262"/>
            <p14:sldId id="263"/>
            <p14:sldId id="264"/>
            <p14:sldId id="265"/>
          </p14:sldIdLst>
        </p14:section>
        <p14:section name="Untitled Section" id="{E628A310-E089-4369-B040-C8D9C0736396}">
          <p14:sldIdLst>
            <p14:sldId id="266"/>
            <p14:sldId id="267"/>
            <p14:sldId id="268"/>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5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DFDB"/>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112" d="100"/>
          <a:sy n="112"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sz="2800" dirty="0"/>
              <a:t>PRODUCT SALES RECORD OF TECHIFYINDIA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5.3313976377952758E-2"/>
          <c:y val="0.11204033805485028"/>
          <c:w val="0.93731102362204721"/>
          <c:h val="0.77481159111641296"/>
        </c:manualLayout>
      </c:layout>
      <c:barChart>
        <c:barDir val="col"/>
        <c:grouping val="clustered"/>
        <c:varyColors val="0"/>
        <c:ser>
          <c:idx val="0"/>
          <c:order val="0"/>
          <c:tx>
            <c:strRef>
              <c:f>Sheet1!$B$1</c:f>
              <c:strCache>
                <c:ptCount val="1"/>
                <c:pt idx="0">
                  <c:v>2018</c:v>
                </c:pt>
              </c:strCache>
            </c:strRef>
          </c:tx>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innerShdw blurRad="25400" dist="12700" dir="13500000">
                <a:srgbClr val="000000">
                  <a:alpha val="45000"/>
                </a:srgbClr>
              </a:innerShdw>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2845-499A-96E1-1780B8D5666E}"/>
            </c:ext>
          </c:extLst>
        </c:ser>
        <c:ser>
          <c:idx val="1"/>
          <c:order val="1"/>
          <c:tx>
            <c:strRef>
              <c:f>Sheet1!$C$1</c:f>
              <c:strCache>
                <c:ptCount val="1"/>
                <c:pt idx="0">
                  <c:v>2019</c:v>
                </c:pt>
              </c:strCache>
            </c:strRef>
          </c:tx>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innerShdw blurRad="25400" dist="12700" dir="13500000">
                <a:srgbClr val="000000">
                  <a:alpha val="45000"/>
                </a:srgbClr>
              </a:innerShdw>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2845-499A-96E1-1780B8D5666E}"/>
            </c:ext>
          </c:extLst>
        </c:ser>
        <c:ser>
          <c:idx val="2"/>
          <c:order val="2"/>
          <c:tx>
            <c:strRef>
              <c:f>Sheet1!$D$1</c:f>
              <c:strCache>
                <c:ptCount val="1"/>
                <c:pt idx="0">
                  <c:v>2020</c:v>
                </c:pt>
              </c:strCache>
            </c:strRef>
          </c:tx>
          <c:spPr>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innerShdw blurRad="25400" dist="12700" dir="13500000">
                <a:srgbClr val="000000">
                  <a:alpha val="45000"/>
                </a:srgbClr>
              </a:innerShdw>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2845-499A-96E1-1780B8D5666E}"/>
            </c:ext>
          </c:extLst>
        </c:ser>
        <c:ser>
          <c:idx val="3"/>
          <c:order val="3"/>
          <c:tx>
            <c:strRef>
              <c:f>Sheet1!$E$1</c:f>
              <c:strCache>
                <c:ptCount val="1"/>
                <c:pt idx="0">
                  <c:v>2021</c:v>
                </c:pt>
              </c:strCache>
            </c:strRef>
          </c:tx>
          <c:spPr>
            <a:gradFill rotWithShape="1">
              <a:gsLst>
                <a:gs pos="0">
                  <a:schemeClr val="accent4">
                    <a:tint val="98000"/>
                    <a:hueMod val="94000"/>
                    <a:satMod val="130000"/>
                    <a:lumMod val="128000"/>
                  </a:schemeClr>
                </a:gs>
                <a:gs pos="100000">
                  <a:schemeClr val="accent4">
                    <a:shade val="94000"/>
                    <a:lumMod val="88000"/>
                  </a:schemeClr>
                </a:gs>
              </a:gsLst>
              <a:lin ang="5400000" scaled="0"/>
            </a:gradFill>
            <a:ln>
              <a:noFill/>
            </a:ln>
            <a:effectLst>
              <a:innerShdw blurRad="25400" dist="12700" dir="13500000">
                <a:srgbClr val="000000">
                  <a:alpha val="45000"/>
                </a:srgbClr>
              </a:innerShdw>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2845-499A-96E1-1780B8D5666E}"/>
            </c:ext>
          </c:extLst>
        </c:ser>
        <c:ser>
          <c:idx val="4"/>
          <c:order val="4"/>
          <c:tx>
            <c:strRef>
              <c:f>Sheet1!$F$1</c:f>
              <c:strCache>
                <c:ptCount val="1"/>
                <c:pt idx="0">
                  <c:v>2022</c:v>
                </c:pt>
              </c:strCache>
            </c:strRef>
          </c:tx>
          <c:spPr>
            <a:gradFill rotWithShape="1">
              <a:gsLst>
                <a:gs pos="0">
                  <a:schemeClr val="accent5">
                    <a:tint val="98000"/>
                    <a:hueMod val="94000"/>
                    <a:satMod val="130000"/>
                    <a:lumMod val="128000"/>
                  </a:schemeClr>
                </a:gs>
                <a:gs pos="100000">
                  <a:schemeClr val="accent5">
                    <a:shade val="94000"/>
                    <a:lumMod val="88000"/>
                  </a:schemeClr>
                </a:gs>
              </a:gsLst>
              <a:lin ang="5400000" scaled="0"/>
            </a:gradFill>
            <a:ln>
              <a:noFill/>
            </a:ln>
            <a:effectLst>
              <a:innerShdw blurRad="25400" dist="12700" dir="13500000">
                <a:srgbClr val="000000">
                  <a:alpha val="45000"/>
                </a:srgbClr>
              </a:innerShdw>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2845-499A-96E1-1780B8D5666E}"/>
            </c:ext>
          </c:extLst>
        </c:ser>
        <c:dLbls>
          <c:showLegendKey val="0"/>
          <c:showVal val="0"/>
          <c:showCatName val="0"/>
          <c:showSerName val="0"/>
          <c:showPercent val="0"/>
          <c:showBubbleSize val="0"/>
        </c:dLbls>
        <c:gapWidth val="100"/>
        <c:overlap val="-24"/>
        <c:axId val="57930112"/>
        <c:axId val="57931648"/>
      </c:barChart>
      <c:catAx>
        <c:axId val="5793011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7931648"/>
        <c:crosses val="autoZero"/>
        <c:auto val="1"/>
        <c:lblAlgn val="ctr"/>
        <c:lblOffset val="100"/>
        <c:noMultiLvlLbl val="0"/>
      </c:catAx>
      <c:valAx>
        <c:axId val="5793164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7930112"/>
        <c:crosses val="autoZero"/>
        <c:crossBetween val="between"/>
      </c:valAx>
      <c:spPr>
        <a:noFill/>
        <a:ln>
          <a:noFill/>
        </a:ln>
        <a:effectLst/>
      </c:spPr>
    </c:plotArea>
    <c:legend>
      <c:legendPos val="b"/>
      <c:layout>
        <c:manualLayout>
          <c:xMode val="edge"/>
          <c:yMode val="edge"/>
          <c:x val="0.31982800196850392"/>
          <c:y val="0.94571051093491298"/>
          <c:w val="0.34159399606299212"/>
          <c:h val="4.581475584591395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i="0" baseline="0" dirty="0">
                <a:effectLst/>
              </a:rPr>
              <a:t>P L  A C E M  E  N T      R E C O R D</a:t>
            </a:r>
            <a:r>
              <a:rPr lang="en-US" sz="1800" b="0" i="0" baseline="0" dirty="0">
                <a:effectLst/>
              </a:rPr>
              <a:t> </a:t>
            </a:r>
            <a:endParaRPr lang="en-I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0FC7-43C7-A174-71977AFE8DEA}"/>
            </c:ext>
          </c:extLst>
        </c:ser>
        <c:ser>
          <c:idx val="1"/>
          <c:order val="1"/>
          <c:tx>
            <c:strRef>
              <c:f>Sheet1!$C$1</c:f>
              <c:strCache>
                <c:ptCount val="1"/>
                <c:pt idx="0">
                  <c:v>INTERNSHIP B.E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0FC7-43C7-A174-71977AFE8DEA}"/>
            </c:ext>
          </c:extLst>
        </c:ser>
        <c:ser>
          <c:idx val="2"/>
          <c:order val="2"/>
          <c:tx>
            <c:strRef>
              <c:f>Sheet1!$D$1</c:f>
              <c:strCache>
                <c:ptCount val="1"/>
                <c:pt idx="0">
                  <c:v>INTERNSHIP MCA/M.tech</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0FC7-43C7-A174-71977AFE8DEA}"/>
            </c:ext>
          </c:extLst>
        </c:ser>
        <c:dLbls>
          <c:dLblPos val="outEnd"/>
          <c:showLegendKey val="0"/>
          <c:showVal val="1"/>
          <c:showCatName val="0"/>
          <c:showSerName val="0"/>
          <c:showPercent val="0"/>
          <c:showBubbleSize val="0"/>
        </c:dLbls>
        <c:gapWidth val="219"/>
        <c:overlap val="-27"/>
        <c:axId val="59912960"/>
        <c:axId val="59914496"/>
      </c:barChart>
      <c:catAx>
        <c:axId val="5991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14496"/>
        <c:crosses val="autoZero"/>
        <c:auto val="1"/>
        <c:lblAlgn val="ctr"/>
        <c:lblOffset val="100"/>
        <c:noMultiLvlLbl val="0"/>
      </c:catAx>
      <c:valAx>
        <c:axId val="599144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12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c:ext xmlns:c16="http://schemas.microsoft.com/office/drawing/2014/chart" uri="{C3380CC4-5D6E-409C-BE32-E72D297353CC}">
              <c16:uniqueId val="{00000000-615E-46B5-8225-C64BAF33C496}"/>
            </c:ext>
          </c:extLst>
        </c:ser>
        <c:ser>
          <c:idx val="1"/>
          <c:order val="1"/>
          <c:tx>
            <c:strRef>
              <c:f>Sheet1!$C$1</c:f>
              <c:strCache>
                <c:ptCount val="1"/>
                <c:pt idx="0">
                  <c:v>2022</c:v>
                </c:pt>
              </c:strCache>
            </c:strRef>
          </c:tx>
          <c:spPr>
            <a:solidFill>
              <a:schemeClr val="accent2"/>
            </a:solidFill>
            <a:ln>
              <a:noFill/>
            </a:ln>
            <a:effectLst/>
          </c:spPr>
          <c:invertIfNegative val="0"/>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c:ext xmlns:c16="http://schemas.microsoft.com/office/drawing/2014/chart" uri="{C3380CC4-5D6E-409C-BE32-E72D297353CC}">
              <c16:uniqueId val="{00000001-615E-46B5-8225-C64BAF33C49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c:ext xmlns:c16="http://schemas.microsoft.com/office/drawing/2014/chart" uri="{C3380CC4-5D6E-409C-BE32-E72D297353CC}">
              <c16:uniqueId val="{00000002-615E-46B5-8225-C64BAF33C496}"/>
            </c:ext>
          </c:extLst>
        </c:ser>
        <c:dLbls>
          <c:showLegendKey val="0"/>
          <c:showVal val="0"/>
          <c:showCatName val="0"/>
          <c:showSerName val="0"/>
          <c:showPercent val="0"/>
          <c:showBubbleSize val="0"/>
        </c:dLbls>
        <c:gapWidth val="219"/>
        <c:overlap val="-27"/>
        <c:axId val="59957248"/>
        <c:axId val="59958784"/>
      </c:barChart>
      <c:catAx>
        <c:axId val="5995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58784"/>
        <c:crosses val="autoZero"/>
        <c:auto val="1"/>
        <c:lblAlgn val="ctr"/>
        <c:lblOffset val="100"/>
        <c:noMultiLvlLbl val="0"/>
      </c:catAx>
      <c:valAx>
        <c:axId val="59958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57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330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pPr/>
              <a:t>6/23/2023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600922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76600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284740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56203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93887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466575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70958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549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0938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7922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pPr/>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0226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pPr/>
              <a:t>6/23/2023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8062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pPr/>
              <a:t>6/23/2023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9718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pPr/>
              <a:t>6/23/2023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27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pPr/>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07768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pPr/>
              <a:t>6/23/2023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24232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pPr/>
              <a:t>6/23/2023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88761679"/>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305783" y="1163763"/>
            <a:ext cx="6253317" cy="2444711"/>
          </a:xfrm>
        </p:spPr>
        <p:txBody>
          <a:bodyPr>
            <a:normAutofit fontScale="90000"/>
          </a:bodyPr>
          <a:lstStyle/>
          <a:p>
            <a:r>
              <a:rPr lang="en-US" sz="5400" dirty="0">
                <a:latin typeface="Times New Roman" panose="02020603050405020304" pitchFamily="18" charset="0"/>
                <a:cs typeface="Times New Roman" panose="02020603050405020304" pitchFamily="18" charset="0"/>
              </a:rPr>
              <a:t>Semester End Examination (SEE) PRESENTATION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568353" y="5061568"/>
            <a:ext cx="2623647" cy="1021498"/>
          </a:xfrm>
        </p:spPr>
        <p:txBody>
          <a:bodyPr>
            <a:normAutofit/>
          </a:bodyPr>
          <a:lstStyle/>
          <a:p>
            <a:pPr algn="just"/>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Abhinav </a:t>
            </a:r>
            <a:r>
              <a:rPr lang="en-US" sz="2400" b="1" dirty="0" err="1">
                <a:solidFill>
                  <a:schemeClr val="tx1">
                    <a:lumMod val="85000"/>
                    <a:lumOff val="15000"/>
                  </a:schemeClr>
                </a:solidFill>
                <a:latin typeface="Times New Roman" panose="02020603050405020304" pitchFamily="18" charset="0"/>
                <a:cs typeface="Times New Roman" panose="02020603050405020304" pitchFamily="18" charset="0"/>
              </a:rPr>
              <a:t>Naikodi</a:t>
            </a:r>
            <a:endParaRPr lang="en-US" sz="24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n-US" b="1">
                <a:solidFill>
                  <a:schemeClr val="tx1">
                    <a:lumMod val="85000"/>
                    <a:lumOff val="15000"/>
                  </a:schemeClr>
                </a:solidFill>
                <a:latin typeface="Times New Roman" panose="02020603050405020304" pitchFamily="18" charset="0"/>
                <a:cs typeface="Times New Roman" panose="02020603050405020304" pitchFamily="18" charset="0"/>
              </a:rPr>
              <a:t>393CS20001</a:t>
            </a:r>
            <a:endParaRPr lang="en-US" sz="24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A0556E-A0FB-135F-C51A-A307FF1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803" y="281451"/>
            <a:ext cx="3801005" cy="3238952"/>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497114A-5A35-40DE-B480-61FAD36596C9}"/>
              </a:ext>
            </a:extLst>
          </p:cNvPr>
          <p:cNvGraphicFramePr/>
          <p:nvPr>
            <p:extLst>
              <p:ext uri="{D42A27DB-BD31-4B8C-83A1-F6EECF244321}">
                <p14:modId xmlns:p14="http://schemas.microsoft.com/office/powerpoint/2010/main" val="44037215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277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A5C0B5C-8B80-476D-8BC0-ECB7F4640061}"/>
              </a:ext>
            </a:extLst>
          </p:cNvPr>
          <p:cNvGraphicFramePr/>
          <p:nvPr>
            <p:extLst>
              <p:ext uri="{D42A27DB-BD31-4B8C-83A1-F6EECF244321}">
                <p14:modId xmlns:p14="http://schemas.microsoft.com/office/powerpoint/2010/main" val="332454981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3069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F12B-BEB1-3C82-FB80-6C7DBBE6867B}"/>
              </a:ext>
            </a:extLst>
          </p:cNvPr>
          <p:cNvSpPr>
            <a:spLocks noGrp="1"/>
          </p:cNvSpPr>
          <p:nvPr>
            <p:ph type="title"/>
          </p:nvPr>
        </p:nvSpPr>
        <p:spPr>
          <a:xfrm>
            <a:off x="1485899" y="669471"/>
            <a:ext cx="9568955" cy="1184283"/>
          </a:xfrm>
        </p:spPr>
        <p:txBody>
          <a:bodyPr>
            <a:normAutofit/>
          </a:bodyPr>
          <a:lstStyle/>
          <a:p>
            <a:pPr algn="ctr"/>
            <a:r>
              <a:rPr lang="en-US" sz="4000" b="1" dirty="0">
                <a:latin typeface="Times New Roman" panose="02020603050405020304" pitchFamily="18" charset="0"/>
                <a:cs typeface="Times New Roman" panose="02020603050405020304" pitchFamily="18" charset="0"/>
              </a:rPr>
              <a:t>2. ON JOB TRAINING - 1</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C6785A-A002-07F8-BC3B-3669E59A8379}"/>
              </a:ext>
            </a:extLst>
          </p:cNvPr>
          <p:cNvSpPr>
            <a:spLocks noGrp="1"/>
          </p:cNvSpPr>
          <p:nvPr>
            <p:ph idx="1"/>
          </p:nvPr>
        </p:nvSpPr>
        <p:spPr>
          <a:xfrm>
            <a:off x="898072" y="2015732"/>
            <a:ext cx="10989128" cy="4172797"/>
          </a:xfrm>
        </p:spPr>
        <p:txBody>
          <a:bodyPr>
            <a:normAutofit fontScale="92500"/>
          </a:bodyPr>
          <a:lstStyle/>
          <a:p>
            <a:pPr marL="0" indent="0">
              <a:buNone/>
            </a:pPr>
            <a:r>
              <a:rPr lang="en-US" sz="3900" b="1" dirty="0"/>
              <a:t> </a:t>
            </a:r>
            <a:r>
              <a:rPr lang="en-US" sz="3900" b="1" dirty="0">
                <a:latin typeface="Times New Roman" panose="02020603050405020304" pitchFamily="18" charset="0"/>
                <a:cs typeface="Times New Roman" panose="02020603050405020304" pitchFamily="18" charset="0"/>
              </a:rPr>
              <a:t>PYTHON PROGRAMMING WITH OOP’s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Python is an high-level, interpreted programming language that emphasize code readability and simplicity.</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Python is known for its elegant syntax and easy-to-understand code, making it a popular choice for beginners and experienced developers.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supports various programming paradigms, including procedural, functional, and object – oriented programming (OOP)</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Python programming with an emphasis on OOP principles, concepts, and implementation.</a:t>
            </a:r>
          </a:p>
          <a:p>
            <a:endParaRPr lang="en-US" dirty="0"/>
          </a:p>
          <a:p>
            <a:endParaRPr lang="en-IN" dirty="0"/>
          </a:p>
        </p:txBody>
      </p:sp>
    </p:spTree>
    <p:extLst>
      <p:ext uri="{BB962C8B-B14F-4D97-AF65-F5344CB8AC3E}">
        <p14:creationId xmlns:p14="http://schemas.microsoft.com/office/powerpoint/2010/main" val="273570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6882-0DEF-C6AB-2A10-835BABBFD847}"/>
              </a:ext>
            </a:extLst>
          </p:cNvPr>
          <p:cNvSpPr>
            <a:spLocks noGrp="1"/>
          </p:cNvSpPr>
          <p:nvPr>
            <p:ph type="title" idx="4294967295"/>
          </p:nvPr>
        </p:nvSpPr>
        <p:spPr>
          <a:xfrm>
            <a:off x="914400" y="428625"/>
            <a:ext cx="11277600" cy="714375"/>
          </a:xfrm>
        </p:spPr>
        <p:txBody>
          <a:bodyPr>
            <a:noAutofit/>
          </a:bodyPr>
          <a:lstStyle/>
          <a:p>
            <a:r>
              <a:rPr lang="en-US" sz="3600" b="1" dirty="0">
                <a:latin typeface="Times New Roman" panose="02020603050405020304" pitchFamily="18" charset="0"/>
                <a:cs typeface="Times New Roman" panose="02020603050405020304" pitchFamily="18" charset="0"/>
              </a:rPr>
              <a:t>OBJECT ORIENTED PROGRAMMING (OOP)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34EC1F4-A301-B30C-220B-BE97729502E1}"/>
              </a:ext>
            </a:extLst>
          </p:cNvPr>
          <p:cNvSpPr txBox="1"/>
          <p:nvPr/>
        </p:nvSpPr>
        <p:spPr>
          <a:xfrm>
            <a:off x="914400" y="1043249"/>
            <a:ext cx="10485120" cy="528636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 oriented programming is a programming paradigm that provide a structure way to design and build software.</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Classes and object : In </a:t>
            </a:r>
            <a:r>
              <a:rPr lang="en-US" sz="2000" dirty="0" err="1">
                <a:latin typeface="Times New Roman" panose="02020603050405020304" pitchFamily="18" charset="0"/>
                <a:cs typeface="Times New Roman" panose="02020603050405020304" pitchFamily="18" charset="0"/>
              </a:rPr>
              <a:t>oop</a:t>
            </a:r>
            <a:r>
              <a:rPr lang="en-US" sz="2000" dirty="0">
                <a:latin typeface="Times New Roman" panose="02020603050405020304" pitchFamily="18" charset="0"/>
                <a:cs typeface="Times New Roman" panose="02020603050405020304" pitchFamily="18" charset="0"/>
              </a:rPr>
              <a:t>, a class representation a real-world entity. It defines the structure and behavior that objects of that class will possess. Object is an instance of class representing a specific entity</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Encapsulation :  encapsulation is a function principle of </a:t>
            </a:r>
            <a:r>
              <a:rPr lang="en-US" sz="2000" dirty="0" err="1">
                <a:latin typeface="Times New Roman" panose="02020603050405020304" pitchFamily="18" charset="0"/>
                <a:cs typeface="Times New Roman" panose="02020603050405020304" pitchFamily="18" charset="0"/>
              </a:rPr>
              <a:t>oop</a:t>
            </a:r>
            <a:r>
              <a:rPr lang="en-US" sz="2000" dirty="0">
                <a:latin typeface="Times New Roman" panose="02020603050405020304" pitchFamily="18" charset="0"/>
                <a:cs typeface="Times New Roman" panose="02020603050405020304" pitchFamily="18" charset="0"/>
              </a:rPr>
              <a:t> that combines data function into a single unit called a class.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Inheritance : inheritance is a mechanism that allows a class to inherit attribute and method from another class, called the base class or parent class.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Polymorphism: polymorphism is the ability of object of different classes to be treated as object of a common base class. </a:t>
            </a:r>
          </a:p>
        </p:txBody>
      </p:sp>
    </p:spTree>
    <p:extLst>
      <p:ext uri="{BB962C8B-B14F-4D97-AF65-F5344CB8AC3E}">
        <p14:creationId xmlns:p14="http://schemas.microsoft.com/office/powerpoint/2010/main" val="278084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697129-82B1-9B66-E2E0-35D634E7E915}"/>
              </a:ext>
            </a:extLst>
          </p:cNvPr>
          <p:cNvSpPr txBox="1"/>
          <p:nvPr/>
        </p:nvSpPr>
        <p:spPr>
          <a:xfrm>
            <a:off x="1219200" y="533400"/>
            <a:ext cx="109728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IMPLEMENTATION OF OOP IN PYTHON </a:t>
            </a:r>
          </a:p>
        </p:txBody>
      </p:sp>
      <p:sp>
        <p:nvSpPr>
          <p:cNvPr id="6" name="Rectangle 5">
            <a:extLst>
              <a:ext uri="{FF2B5EF4-FFF2-40B4-BE49-F238E27FC236}">
                <a16:creationId xmlns:a16="http://schemas.microsoft.com/office/drawing/2014/main" id="{83350700-4494-5C89-BFE2-A589C15B7F7E}"/>
              </a:ext>
            </a:extLst>
          </p:cNvPr>
          <p:cNvSpPr/>
          <p:nvPr/>
        </p:nvSpPr>
        <p:spPr>
          <a:xfrm>
            <a:off x="1219200" y="1382286"/>
            <a:ext cx="10073640" cy="4093428"/>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Classes: Define classes to encapsulate data and behavior.</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Objects: Create objects (instances) of classes to represent specific instances of the data.</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Inheritance: Use inheritance to create subclasses that inherit properties and methods from a parent class.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Polymorphism: Utilize polymorphism to create multiple methods with the same name but different implementations in different classes.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Encapsulation: Use encapsulation to hide the internal details of a class and provide public interfaces for interacting with the object.</a:t>
            </a:r>
          </a:p>
          <a:p>
            <a:endParaRPr lang="en-US" sz="2000" b="0" i="0" dirty="0">
              <a:solidFill>
                <a:srgbClr val="374151"/>
              </a:solidFill>
              <a:effectLst/>
            </a:endParaRPr>
          </a:p>
        </p:txBody>
      </p:sp>
    </p:spTree>
    <p:extLst>
      <p:ext uri="{BB962C8B-B14F-4D97-AF65-F5344CB8AC3E}">
        <p14:creationId xmlns:p14="http://schemas.microsoft.com/office/powerpoint/2010/main" val="324835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5281AF-42D6-EA2E-33E2-7DC1BF4D8381}"/>
              </a:ext>
            </a:extLst>
          </p:cNvPr>
          <p:cNvSpPr/>
          <p:nvPr/>
        </p:nvSpPr>
        <p:spPr>
          <a:xfrm>
            <a:off x="1951964" y="719859"/>
            <a:ext cx="10148596" cy="830997"/>
          </a:xfrm>
          <a:prstGeom prst="rect">
            <a:avLst/>
          </a:prstGeom>
        </p:spPr>
        <p:txBody>
          <a:bodyPr wrap="square">
            <a:spAutoFit/>
          </a:bodyPr>
          <a:lstStyle/>
          <a:p>
            <a:r>
              <a:rPr lang="en-US" sz="3000" b="1" dirty="0">
                <a:latin typeface="Times New Roman" panose="02020603050405020304" pitchFamily="18" charset="0"/>
                <a:cs typeface="Times New Roman" panose="02020603050405020304" pitchFamily="18" charset="0"/>
              </a:rPr>
              <a:t>BENEFITS OF OOP IN PYTHON </a:t>
            </a:r>
          </a:p>
          <a:p>
            <a:pPr algn="ctr"/>
            <a:endParaRPr lang="en-US" dirty="0"/>
          </a:p>
        </p:txBody>
      </p:sp>
      <p:sp>
        <p:nvSpPr>
          <p:cNvPr id="3" name="Rectangle 2">
            <a:extLst>
              <a:ext uri="{FF2B5EF4-FFF2-40B4-BE49-F238E27FC236}">
                <a16:creationId xmlns:a16="http://schemas.microsoft.com/office/drawing/2014/main" id="{CEE47203-5C59-CD4A-D150-5F70BB299C93}"/>
              </a:ext>
            </a:extLst>
          </p:cNvPr>
          <p:cNvSpPr/>
          <p:nvPr/>
        </p:nvSpPr>
        <p:spPr>
          <a:xfrm>
            <a:off x="1801317" y="1376289"/>
            <a:ext cx="6096000" cy="3416320"/>
          </a:xfrm>
          <a:prstGeom prst="rect">
            <a:avLst/>
          </a:prstGeom>
        </p:spPr>
        <p:txBody>
          <a:bodyPr>
            <a:spAutoFit/>
          </a:bodyPr>
          <a:lstStyle/>
          <a:p>
            <a:pPr marL="800100" lvl="1"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Code reusability</a:t>
            </a:r>
          </a:p>
          <a:p>
            <a:pPr marL="800100" lvl="1"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Encapsulation and data hiding</a:t>
            </a:r>
          </a:p>
          <a:p>
            <a:pPr marL="800100" lvl="1"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Abstraction and simplified complexity</a:t>
            </a:r>
          </a:p>
          <a:p>
            <a:pPr marL="800100" lvl="1"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Inheritance and code reuse</a:t>
            </a:r>
          </a:p>
          <a:p>
            <a:pPr marL="800100" lvl="1"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Polymorphism and flexibility</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18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83268-8F12-71B2-E68F-9F7FC649C212}"/>
              </a:ext>
            </a:extLst>
          </p:cNvPr>
          <p:cNvSpPr/>
          <p:nvPr/>
        </p:nvSpPr>
        <p:spPr>
          <a:xfrm>
            <a:off x="786063" y="732428"/>
            <a:ext cx="10537257" cy="4653646"/>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IMPORTANT FUNCTION OF PYTHON </a:t>
            </a:r>
          </a:p>
          <a:p>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Map: The map() function in Python is used to apply a given function to each item in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Filter: </a:t>
            </a:r>
            <a:r>
              <a:rPr lang="en-US" sz="2000" dirty="0">
                <a:latin typeface="Times New Roman" panose="02020603050405020304" pitchFamily="18" charset="0"/>
                <a:cs typeface="Times New Roman" panose="02020603050405020304" pitchFamily="18" charset="0"/>
              </a:rPr>
              <a:t>The filter() function in Python is used to filter out elements from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based on a specified condition.</a:t>
            </a:r>
          </a:p>
          <a:p>
            <a:pPr marL="342900" indent="-342900">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Reduce: </a:t>
            </a:r>
            <a:r>
              <a:rPr lang="en-US" sz="2000" dirty="0">
                <a:latin typeface="Times New Roman" panose="02020603050405020304" pitchFamily="18" charset="0"/>
                <a:cs typeface="Times New Roman" panose="02020603050405020304" pitchFamily="18" charset="0"/>
              </a:rPr>
              <a:t>The reduce() function is part of the </a:t>
            </a:r>
            <a:r>
              <a:rPr lang="en-US" sz="2000" dirty="0" err="1">
                <a:latin typeface="Times New Roman" panose="02020603050405020304" pitchFamily="18" charset="0"/>
                <a:cs typeface="Times New Roman" panose="02020603050405020304" pitchFamily="18" charset="0"/>
              </a:rPr>
              <a:t>functools</a:t>
            </a:r>
            <a:r>
              <a:rPr lang="en-US" sz="2000" dirty="0">
                <a:latin typeface="Times New Roman" panose="02020603050405020304" pitchFamily="18" charset="0"/>
                <a:cs typeface="Times New Roman" panose="02020603050405020304" pitchFamily="18" charset="0"/>
              </a:rPr>
              <a:t> module in Python. It is used to apply a specified function to the elements of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in a cumulative way.</a:t>
            </a:r>
          </a:p>
          <a:p>
            <a:pPr marL="342900" indent="-342900">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Lambda Functions:</a:t>
            </a:r>
            <a:r>
              <a:rPr lang="en-US" sz="2000" dirty="0">
                <a:latin typeface="Times New Roman" panose="02020603050405020304" pitchFamily="18" charset="0"/>
                <a:cs typeface="Times New Roman" panose="02020603050405020304" pitchFamily="18" charset="0"/>
              </a:rPr>
              <a:t> A lambda function is a small, anonymous function in Python. It is defined using the lambda keyword and can take any number of arguments but can only have one expression.</a:t>
            </a:r>
            <a:endParaRPr lang="en-U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495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50D88A9-EF58-40EB-C619-574A66439D70}"/>
              </a:ext>
            </a:extLst>
          </p:cNvPr>
          <p:cNvSpPr/>
          <p:nvPr/>
        </p:nvSpPr>
        <p:spPr>
          <a:xfrm>
            <a:off x="1455352" y="1467693"/>
            <a:ext cx="6412095" cy="1031051"/>
          </a:xfrm>
          <a:prstGeom prst="rect">
            <a:avLst/>
          </a:prstGeom>
        </p:spPr>
        <p:txBody>
          <a:bodyPr wrap="square">
            <a:spAutoFit/>
          </a:bodyPr>
          <a:lstStyle/>
          <a:p>
            <a:endParaRPr lang="en-US" sz="2500" dirty="0"/>
          </a:p>
          <a:p>
            <a:r>
              <a:rPr lang="en-US" sz="3600" dirty="0">
                <a:latin typeface="Times New Roman" panose="02020603050405020304" pitchFamily="18" charset="0"/>
                <a:cs typeface="Times New Roman" panose="02020603050405020304" pitchFamily="18" charset="0"/>
              </a:rPr>
              <a:t>Library Management Application</a:t>
            </a:r>
          </a:p>
        </p:txBody>
      </p:sp>
      <p:sp>
        <p:nvSpPr>
          <p:cNvPr id="8" name="TextBox 7">
            <a:extLst>
              <a:ext uri="{FF2B5EF4-FFF2-40B4-BE49-F238E27FC236}">
                <a16:creationId xmlns:a16="http://schemas.microsoft.com/office/drawing/2014/main" id="{E8FF909F-B84E-4795-4C89-AB9671997E3F}"/>
              </a:ext>
            </a:extLst>
          </p:cNvPr>
          <p:cNvSpPr txBox="1"/>
          <p:nvPr/>
        </p:nvSpPr>
        <p:spPr>
          <a:xfrm>
            <a:off x="3867036" y="409482"/>
            <a:ext cx="3904239"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3.USE CASE -  1</a:t>
            </a:r>
            <a:endParaRPr lang="en-IN" sz="4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393ED4E-42C5-8A6D-53F1-9A9159FD1FAD}"/>
              </a:ext>
            </a:extLst>
          </p:cNvPr>
          <p:cNvSpPr/>
          <p:nvPr/>
        </p:nvSpPr>
        <p:spPr>
          <a:xfrm>
            <a:off x="1051560" y="2531094"/>
            <a:ext cx="9135177" cy="736355"/>
          </a:xfrm>
          <a:prstGeom prst="rect">
            <a:avLst/>
          </a:prstGeom>
        </p:spPr>
        <p:txBody>
          <a:bodyPr wrap="square">
            <a:spAutoFit/>
          </a:bodyPr>
          <a:lstStyle/>
          <a:p>
            <a:pPr marL="800100" indent="-342900">
              <a:lnSpc>
                <a:spcPct val="107000"/>
              </a:lnSpc>
              <a:spcAft>
                <a:spcPts val="800"/>
              </a:spcAft>
              <a:buFont typeface="Wingdings" panose="05000000000000000000" pitchFamily="2" charset="2"/>
              <a:buChar char="Ø"/>
              <a:tabLst>
                <a:tab pos="1057275" algn="l"/>
              </a:tabLst>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A library management system is a software tool that helps libraries  organize and manage their resources efficiently.</a:t>
            </a:r>
          </a:p>
        </p:txBody>
      </p:sp>
      <p:sp>
        <p:nvSpPr>
          <p:cNvPr id="10" name="Rectangle 9">
            <a:extLst>
              <a:ext uri="{FF2B5EF4-FFF2-40B4-BE49-F238E27FC236}">
                <a16:creationId xmlns:a16="http://schemas.microsoft.com/office/drawing/2014/main" id="{19C3FB25-FABC-3898-7009-5F6E66DDE736}"/>
              </a:ext>
            </a:extLst>
          </p:cNvPr>
          <p:cNvSpPr/>
          <p:nvPr/>
        </p:nvSpPr>
        <p:spPr>
          <a:xfrm>
            <a:off x="1451576" y="2810744"/>
            <a:ext cx="8735161" cy="1929503"/>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tabLst>
                <a:tab pos="1057275" algn="l"/>
              </a:tabLs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tabLst>
                <a:tab pos="1057275" algn="l"/>
              </a:tabLst>
            </a:pPr>
            <a:r>
              <a:rPr lang="en-GB" sz="2000" b="1" kern="100" dirty="0">
                <a:latin typeface="Times New Roman" panose="02020603050405020304" pitchFamily="18" charset="0"/>
                <a:ea typeface="Calibri" panose="020F0502020204030204" pitchFamily="34" charset="0"/>
                <a:cs typeface="Times New Roman" panose="02020603050405020304" pitchFamily="18" charset="0"/>
              </a:rPr>
              <a:t>User Interface:</a:t>
            </a:r>
          </a:p>
          <a:p>
            <a:pPr lvl="0" algn="just">
              <a:lnSpc>
                <a:spcPct val="107000"/>
              </a:lnSpc>
              <a:spcAft>
                <a:spcPts val="800"/>
              </a:spcAft>
              <a:tabLst>
                <a:tab pos="1057275" algn="l"/>
              </a:tabLst>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	User Registration: The system allows users, such as students, faculty, 	and staff, to register and obtain a unique identifier, such as a library card 	or username, to access library services.</a:t>
            </a:r>
          </a:p>
        </p:txBody>
      </p:sp>
      <p:sp>
        <p:nvSpPr>
          <p:cNvPr id="11" name="Rectangle 10">
            <a:extLst>
              <a:ext uri="{FF2B5EF4-FFF2-40B4-BE49-F238E27FC236}">
                <a16:creationId xmlns:a16="http://schemas.microsoft.com/office/drawing/2014/main" id="{17E3C2F8-C02B-EE47-F69D-6281856647A7}"/>
              </a:ext>
            </a:extLst>
          </p:cNvPr>
          <p:cNvSpPr/>
          <p:nvPr/>
        </p:nvSpPr>
        <p:spPr>
          <a:xfrm>
            <a:off x="1451576" y="4099020"/>
            <a:ext cx="8735161" cy="2053639"/>
          </a:xfrm>
          <a:prstGeom prst="rect">
            <a:avLst/>
          </a:prstGeom>
        </p:spPr>
        <p:txBody>
          <a:bodyPr wrap="square">
            <a:spAutoFit/>
          </a:bodyPr>
          <a:lstStyle/>
          <a:p>
            <a:pPr marL="342900" indent="-342900" algn="just">
              <a:lnSpc>
                <a:spcPct val="107000"/>
              </a:lnSpc>
              <a:buFont typeface="Arial" panose="020B0604020202020204" pitchFamily="34" charset="0"/>
              <a:buChar char="•"/>
              <a:tabLst>
                <a:tab pos="1057275" algn="l"/>
              </a:tabLs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Arial" panose="020B0604020202020204" pitchFamily="34" charset="0"/>
              <a:buChar char="•"/>
              <a:tabLst>
                <a:tab pos="1057275" algn="l"/>
              </a:tabLs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Ø"/>
              <a:tabLst>
                <a:tab pos="1057275" algn="l"/>
              </a:tabLst>
            </a:pPr>
            <a:r>
              <a:rPr lang="en-GB" sz="2000" b="1" kern="100" dirty="0">
                <a:latin typeface="Times New Roman" panose="02020603050405020304" pitchFamily="18" charset="0"/>
                <a:ea typeface="Calibri" panose="020F0502020204030204" pitchFamily="34" charset="0"/>
                <a:cs typeface="Times New Roman" panose="02020603050405020304" pitchFamily="18" charset="0"/>
              </a:rPr>
              <a:t>Circulation Management:</a:t>
            </a:r>
          </a:p>
          <a:p>
            <a:pPr algn="just">
              <a:lnSpc>
                <a:spcPct val="107000"/>
              </a:lnSpc>
              <a:tabLst>
                <a:tab pos="1057275" algn="l"/>
              </a:tabLst>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	  The circulation module manages the borrowing and returning of 	library items. It tracks the availability of items, handles due 	dates, 	and generates reminders or penalties for late returns.</a:t>
            </a:r>
          </a:p>
        </p:txBody>
      </p:sp>
      <p:sp>
        <p:nvSpPr>
          <p:cNvPr id="12" name="Title 11">
            <a:extLst>
              <a:ext uri="{FF2B5EF4-FFF2-40B4-BE49-F238E27FC236}">
                <a16:creationId xmlns:a16="http://schemas.microsoft.com/office/drawing/2014/main" id="{0B8EB65E-DCB4-4FB5-E549-C10F2AC34325}"/>
              </a:ext>
            </a:extLst>
          </p:cNvPr>
          <p:cNvSpPr>
            <a:spLocks noGrp="1"/>
          </p:cNvSpPr>
          <p:nvPr>
            <p:ph type="title"/>
          </p:nvPr>
        </p:nvSpPr>
        <p:spPr>
          <a:xfrm>
            <a:off x="10067731" y="274321"/>
            <a:ext cx="987123" cy="1579434"/>
          </a:xfrm>
        </p:spPr>
        <p:txBody>
          <a:bodyPr/>
          <a:lstStyle/>
          <a:p>
            <a:br>
              <a:rPr lang="en-US" dirty="0"/>
            </a:br>
            <a:endParaRPr lang="en-IN" dirty="0"/>
          </a:p>
        </p:txBody>
      </p:sp>
    </p:spTree>
    <p:extLst>
      <p:ext uri="{BB962C8B-B14F-4D97-AF65-F5344CB8AC3E}">
        <p14:creationId xmlns:p14="http://schemas.microsoft.com/office/powerpoint/2010/main" val="2159348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B2A889-34CE-A3F6-43C0-7105EBC5CAD3}"/>
              </a:ext>
            </a:extLst>
          </p:cNvPr>
          <p:cNvSpPr/>
          <p:nvPr/>
        </p:nvSpPr>
        <p:spPr>
          <a:xfrm>
            <a:off x="884542" y="572899"/>
            <a:ext cx="5744858"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PROBLEM STATEMENT</a:t>
            </a:r>
          </a:p>
        </p:txBody>
      </p:sp>
      <p:sp>
        <p:nvSpPr>
          <p:cNvPr id="5" name="Rectangle 4">
            <a:extLst>
              <a:ext uri="{FF2B5EF4-FFF2-40B4-BE49-F238E27FC236}">
                <a16:creationId xmlns:a16="http://schemas.microsoft.com/office/drawing/2014/main" id="{43D20FD4-850C-46A2-BC65-CB35CE06D93C}"/>
              </a:ext>
            </a:extLst>
          </p:cNvPr>
          <p:cNvSpPr/>
          <p:nvPr/>
        </p:nvSpPr>
        <p:spPr>
          <a:xfrm>
            <a:off x="425116" y="1359309"/>
            <a:ext cx="11341768" cy="3785652"/>
          </a:xfrm>
          <a:prstGeom prst="rect">
            <a:avLst/>
          </a:prstGeom>
        </p:spPr>
        <p:txBody>
          <a:bodyPr wrap="square">
            <a:spAutoFit/>
          </a:bodyPr>
          <a:lstStyle/>
          <a:p>
            <a:pPr marL="800100" lvl="1"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Threshold the input image in the HSV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space using predefined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ranges for skin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to accurately detect traffic lights.</a:t>
            </a:r>
          </a:p>
          <a:p>
            <a:pPr marL="800100" lvl="1"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Contour Extraction: Utilize contour detection techniques to identify the contours of the Face in the binary masks obtained from color thresholding.</a:t>
            </a:r>
          </a:p>
          <a:p>
            <a:pPr marL="800100" lvl="1"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Filtering and Size-based Selection: Filter out small and irrelevant contours based on their area, using a minimum contour area threshold, to eliminate noise and improve detection accuracy.</a:t>
            </a:r>
          </a:p>
          <a:p>
            <a:pPr marL="800100" lvl="1"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Bounding Box Visualization: Draw bounding rectangles around the detected Face contours and annotate them with the corresponding Face for visual representation and interpretation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931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5AFEDE-A028-B566-3486-CE4BE7F7A670}"/>
              </a:ext>
            </a:extLst>
          </p:cNvPr>
          <p:cNvSpPr/>
          <p:nvPr/>
        </p:nvSpPr>
        <p:spPr>
          <a:xfrm>
            <a:off x="1380731" y="587829"/>
            <a:ext cx="5467937" cy="646331"/>
          </a:xfrm>
          <a:prstGeom prst="rect">
            <a:avLst/>
          </a:prstGeom>
        </p:spPr>
        <p:txBody>
          <a:bodyPr wrap="square">
            <a:spAutoFit/>
          </a:bodyPr>
          <a:lstStyle/>
          <a:p>
            <a:r>
              <a:rPr lang="en-GB" sz="3600" b="1" dirty="0">
                <a:latin typeface="Times New Roman" panose="02020603050405020304" pitchFamily="18" charset="0"/>
                <a:cs typeface="Times New Roman" panose="02020603050405020304" pitchFamily="18" charset="0"/>
              </a:rPr>
              <a:t>AI IMPLEMENTATION</a:t>
            </a:r>
          </a:p>
        </p:txBody>
      </p:sp>
      <p:sp>
        <p:nvSpPr>
          <p:cNvPr id="3" name="Rectangle 2">
            <a:extLst>
              <a:ext uri="{FF2B5EF4-FFF2-40B4-BE49-F238E27FC236}">
                <a16:creationId xmlns:a16="http://schemas.microsoft.com/office/drawing/2014/main" id="{F331641D-417C-F2FE-9950-7E761763DF83}"/>
              </a:ext>
            </a:extLst>
          </p:cNvPr>
          <p:cNvSpPr/>
          <p:nvPr/>
        </p:nvSpPr>
        <p:spPr>
          <a:xfrm>
            <a:off x="1240971" y="1539551"/>
            <a:ext cx="9234525" cy="2554545"/>
          </a:xfrm>
          <a:prstGeom prst="rect">
            <a:avLst/>
          </a:prstGeom>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NLP is used to enable natural language interaction with the system, allowing users to input account numbers through an input function.</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Decision-making is implemented using conditional statements to process and respond to user input.</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Automation is achieved by automating banking operations like depositing, withdrawing, and checking account balances, reducing manual intervention.</a:t>
            </a:r>
          </a:p>
        </p:txBody>
      </p:sp>
    </p:spTree>
    <p:extLst>
      <p:ext uri="{BB962C8B-B14F-4D97-AF65-F5344CB8AC3E}">
        <p14:creationId xmlns:p14="http://schemas.microsoft.com/office/powerpoint/2010/main" val="154757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750" y="804519"/>
            <a:ext cx="8534400" cy="1507067"/>
          </a:xfrm>
        </p:spPr>
        <p:txBody>
          <a:bodyPr>
            <a:normAutofit/>
          </a:bodyPr>
          <a:lstStyle/>
          <a:p>
            <a:r>
              <a:rPr lang="en-GB" sz="4000" b="1" dirty="0">
                <a:latin typeface="Times New Roman" pitchFamily="18" charset="0"/>
                <a:cs typeface="Times New Roman" pitchFamily="18" charset="0"/>
              </a:rPr>
              <a:t>C</a:t>
            </a:r>
            <a:r>
              <a:rPr lang="en-IN" sz="4000" b="1" dirty="0">
                <a:latin typeface="Times New Roman" pitchFamily="18" charset="0"/>
                <a:cs typeface="Times New Roman" pitchFamily="18" charset="0"/>
              </a:rPr>
              <a:t>ONTENTS</a:t>
            </a:r>
            <a:endParaRPr lang="en-US" sz="4000" dirty="0"/>
          </a:p>
        </p:txBody>
      </p:sp>
      <p:sp>
        <p:nvSpPr>
          <p:cNvPr id="3" name="Content Placeholder 2"/>
          <p:cNvSpPr>
            <a:spLocks noGrp="1"/>
          </p:cNvSpPr>
          <p:nvPr>
            <p:ph idx="1"/>
          </p:nvPr>
        </p:nvSpPr>
        <p:spPr>
          <a:xfrm>
            <a:off x="1451579" y="2015732"/>
            <a:ext cx="9603275" cy="4037749"/>
          </a:xfrm>
        </p:spPr>
        <p:txBody>
          <a:bodyPr>
            <a:normAutofit lnSpcReduction="10000"/>
          </a:bodyPr>
          <a:lstStyle/>
          <a:p>
            <a:pPr marL="36900" indent="0">
              <a:buNone/>
            </a:pPr>
            <a:r>
              <a:rPr lang="en-US" sz="3500" dirty="0">
                <a:latin typeface="Times New Roman" panose="02020603050405020304" pitchFamily="18" charset="0"/>
                <a:cs typeface="Times New Roman" panose="02020603050405020304" pitchFamily="18" charset="0"/>
              </a:rPr>
              <a:t>1. Company Description</a:t>
            </a:r>
          </a:p>
          <a:p>
            <a:pPr marL="36900" indent="0">
              <a:buNone/>
            </a:pPr>
            <a:r>
              <a:rPr lang="en-US" sz="3500" dirty="0">
                <a:latin typeface="Times New Roman" panose="02020603050405020304" pitchFamily="18" charset="0"/>
                <a:cs typeface="Times New Roman" panose="02020603050405020304" pitchFamily="18" charset="0"/>
              </a:rPr>
              <a:t>2. On Job Training – 1</a:t>
            </a:r>
          </a:p>
          <a:p>
            <a:pPr marL="36900" indent="0">
              <a:buNone/>
            </a:pPr>
            <a:r>
              <a:rPr lang="en-US" sz="3500" dirty="0">
                <a:latin typeface="Times New Roman" panose="02020603050405020304" pitchFamily="18" charset="0"/>
                <a:cs typeface="Times New Roman" panose="02020603050405020304" pitchFamily="18" charset="0"/>
              </a:rPr>
              <a:t>3. Use Case – 1</a:t>
            </a:r>
          </a:p>
          <a:p>
            <a:pPr marL="36900" indent="0">
              <a:buNone/>
            </a:pPr>
            <a:r>
              <a:rPr lang="en-US" sz="3500" dirty="0">
                <a:latin typeface="Times New Roman" panose="02020603050405020304" pitchFamily="18" charset="0"/>
                <a:cs typeface="Times New Roman" panose="02020603050405020304" pitchFamily="18" charset="0"/>
              </a:rPr>
              <a:t>4. On Job Training – 2</a:t>
            </a:r>
          </a:p>
          <a:p>
            <a:pPr marL="36900" indent="0">
              <a:buNone/>
            </a:pPr>
            <a:r>
              <a:rPr lang="en-US" sz="3500" dirty="0">
                <a:latin typeface="Times New Roman" panose="02020603050405020304" pitchFamily="18" charset="0"/>
                <a:cs typeface="Times New Roman" panose="02020603050405020304" pitchFamily="18" charset="0"/>
              </a:rPr>
              <a:t>5. Use Case – 2</a:t>
            </a:r>
          </a:p>
          <a:p>
            <a:pPr marL="36900" indent="0">
              <a:buNone/>
            </a:pPr>
            <a:r>
              <a:rPr lang="en-US" sz="3500" dirty="0">
                <a:latin typeface="Times New Roman" panose="02020603050405020304" pitchFamily="18" charset="0"/>
                <a:cs typeface="Times New Roman" panose="02020603050405020304" pitchFamily="18" charset="0"/>
              </a:rPr>
              <a:t>6. Conclusion </a:t>
            </a:r>
            <a:endParaRPr lang="en-IN" sz="35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21B6-6A25-7D41-B899-223E3A9C460F}"/>
              </a:ext>
            </a:extLst>
          </p:cNvPr>
          <p:cNvSpPr>
            <a:spLocks noGrp="1"/>
          </p:cNvSpPr>
          <p:nvPr>
            <p:ph type="title"/>
          </p:nvPr>
        </p:nvSpPr>
        <p:spPr>
          <a:xfrm>
            <a:off x="1436339" y="805649"/>
            <a:ext cx="9603275" cy="65852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4. ON JOB TRAINING - 11</a:t>
            </a:r>
            <a:endParaRPr lang="en-IN" sz="4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376F6B9-99DF-92BC-7BF4-412A5258B6BB}"/>
              </a:ext>
            </a:extLst>
          </p:cNvPr>
          <p:cNvSpPr/>
          <p:nvPr/>
        </p:nvSpPr>
        <p:spPr>
          <a:xfrm>
            <a:off x="1310641" y="1859280"/>
            <a:ext cx="10332720" cy="3823739"/>
          </a:xfrm>
          <a:prstGeom prst="rect">
            <a:avLst/>
          </a:prstGeom>
        </p:spPr>
        <p:txBody>
          <a:bodyPr wrap="square">
            <a:spAutoFit/>
          </a:bodyPr>
          <a:lstStyle/>
          <a:p>
            <a:r>
              <a:rPr lang="en-GB" sz="3600" b="1" dirty="0">
                <a:latin typeface="Times New Roman" panose="02020603050405020304" pitchFamily="18" charset="0"/>
                <a:cs typeface="Times New Roman" panose="02020603050405020304" pitchFamily="18" charset="0"/>
              </a:rPr>
              <a:t>ARTIFICIAL INTELLIGENCE</a:t>
            </a:r>
            <a:endParaRPr lang="en-GB"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 application include advanced web search, recommendation systems, understanding human speech, self driving cars, generative or creative tools, automated decision making, and competing at the highest level in strategic game system.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various sub field of AI research are centered around particular goals and the use of particular tools.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traditional goals of AI research include reasoning, knowledge representation, planning learning, natural language processing, perception, and ability to move and manipulate objects.</a:t>
            </a:r>
          </a:p>
        </p:txBody>
      </p:sp>
    </p:spTree>
    <p:extLst>
      <p:ext uri="{BB962C8B-B14F-4D97-AF65-F5344CB8AC3E}">
        <p14:creationId xmlns:p14="http://schemas.microsoft.com/office/powerpoint/2010/main" val="4121157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0F5622-3C5E-E724-BCCB-C19FD7084696}"/>
              </a:ext>
            </a:extLst>
          </p:cNvPr>
          <p:cNvSpPr/>
          <p:nvPr/>
        </p:nvSpPr>
        <p:spPr>
          <a:xfrm>
            <a:off x="1254933" y="394352"/>
            <a:ext cx="3014671" cy="646331"/>
          </a:xfrm>
          <a:prstGeom prst="rect">
            <a:avLst/>
          </a:prstGeom>
        </p:spPr>
        <p:txBody>
          <a:bodyPr wrap="none">
            <a:spAutoFit/>
          </a:bodyPr>
          <a:lstStyle/>
          <a:p>
            <a:r>
              <a:rPr lang="en-GB" sz="3600" b="1" dirty="0">
                <a:latin typeface="Times New Roman" panose="02020603050405020304" pitchFamily="18" charset="0"/>
                <a:cs typeface="Times New Roman" panose="02020603050405020304" pitchFamily="18" charset="0"/>
              </a:rPr>
              <a:t>TYPES OF AI</a:t>
            </a:r>
          </a:p>
        </p:txBody>
      </p:sp>
      <p:sp>
        <p:nvSpPr>
          <p:cNvPr id="4" name="Rectangle 3">
            <a:extLst>
              <a:ext uri="{FF2B5EF4-FFF2-40B4-BE49-F238E27FC236}">
                <a16:creationId xmlns:a16="http://schemas.microsoft.com/office/drawing/2014/main" id="{5EA06E4E-285F-76CC-8AE1-0B096D6F826D}"/>
              </a:ext>
            </a:extLst>
          </p:cNvPr>
          <p:cNvSpPr/>
          <p:nvPr/>
        </p:nvSpPr>
        <p:spPr>
          <a:xfrm>
            <a:off x="881149" y="1040683"/>
            <a:ext cx="10055918" cy="4191981"/>
          </a:xfrm>
          <a:prstGeom prst="rect">
            <a:avLst/>
          </a:prstGeom>
        </p:spPr>
        <p:txBody>
          <a:bodyPr wrap="square">
            <a:spAutoFit/>
          </a:bodyPr>
          <a:lstStyle/>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Artificial narrow intelligence: AI designed to complete very specific actions unable to independently learn.</a:t>
            </a:r>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Artificial general intelligence: AI designed to learn, think and perform at similar levels to humans.</a:t>
            </a:r>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Artificial superintelligence: AI able to surpass the knowledge and capabilities of human.</a:t>
            </a:r>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Reactive machines: AI capable of responding to externals stimuli in real time, unable to build memory or store information for future.</a:t>
            </a:r>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Theory of mind: AI that can sense and respond to human emotions, plus perform the tasks of limited memory machines. </a:t>
            </a:r>
          </a:p>
        </p:txBody>
      </p:sp>
    </p:spTree>
    <p:extLst>
      <p:ext uri="{BB962C8B-B14F-4D97-AF65-F5344CB8AC3E}">
        <p14:creationId xmlns:p14="http://schemas.microsoft.com/office/powerpoint/2010/main" val="81331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9242BC-77D2-0AB4-FEC0-5DA4D41DCD57}"/>
              </a:ext>
            </a:extLst>
          </p:cNvPr>
          <p:cNvSpPr/>
          <p:nvPr/>
        </p:nvSpPr>
        <p:spPr>
          <a:xfrm>
            <a:off x="1130425" y="407408"/>
            <a:ext cx="5070619" cy="646331"/>
          </a:xfrm>
          <a:prstGeom prst="rect">
            <a:avLst/>
          </a:prstGeom>
        </p:spPr>
        <p:txBody>
          <a:bodyPr wrap="none">
            <a:spAutoFit/>
          </a:bodyPr>
          <a:lstStyle/>
          <a:p>
            <a:r>
              <a:rPr lang="en-GB" sz="3600" b="1" dirty="0">
                <a:latin typeface="Times New Roman" panose="02020603050405020304" pitchFamily="18" charset="0"/>
                <a:cs typeface="Times New Roman" panose="02020603050405020304" pitchFamily="18" charset="0"/>
              </a:rPr>
              <a:t>MACHINE LEARNING</a:t>
            </a:r>
          </a:p>
        </p:txBody>
      </p:sp>
      <p:sp>
        <p:nvSpPr>
          <p:cNvPr id="3" name="Rectangle 2">
            <a:extLst>
              <a:ext uri="{FF2B5EF4-FFF2-40B4-BE49-F238E27FC236}">
                <a16:creationId xmlns:a16="http://schemas.microsoft.com/office/drawing/2014/main" id="{D21E55F7-20F8-D3DC-66CA-3DEA24396061}"/>
              </a:ext>
            </a:extLst>
          </p:cNvPr>
          <p:cNvSpPr/>
          <p:nvPr/>
        </p:nvSpPr>
        <p:spPr>
          <a:xfrm>
            <a:off x="1130425" y="1219993"/>
            <a:ext cx="9288379" cy="3731406"/>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Machine learning is a branch of artificial intelligence (AI) and computer science which focuses on the use of data and algorithms to imitate the way that humans learn, gradually improving its </a:t>
            </a:r>
            <a:r>
              <a:rPr lang="en-US" sz="2000" dirty="0" err="1">
                <a:latin typeface="Times New Roman" panose="02020603050405020304" pitchFamily="18" charset="0"/>
                <a:cs typeface="Times New Roman" panose="02020603050405020304" pitchFamily="18" charset="0"/>
              </a:rPr>
              <a:t>accurac</a:t>
            </a:r>
            <a:r>
              <a:rPr lang="en-GB" sz="2000" dirty="0">
                <a:latin typeface="Times New Roman" panose="02020603050405020304" pitchFamily="18" charset="0"/>
                <a:cs typeface="Times New Roman" panose="02020603050405020304" pitchFamily="18" charset="0"/>
              </a:rPr>
              <a:t>y.</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Machine learning is an important component of the growing field of data science.</a:t>
            </a:r>
            <a:endParaRPr lang="en-GB"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insights subsequently drive decision making within applications and businesses, ideally impacting key growth metrics.</a:t>
            </a:r>
            <a:endParaRPr lang="en-GB"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Machine learning algorithms are typically created using frameworks that accelerate solution development, such as TensorFlow and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316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61FE33-BD1B-3A43-196B-39F9359EFAFE}"/>
              </a:ext>
            </a:extLst>
          </p:cNvPr>
          <p:cNvSpPr/>
          <p:nvPr/>
        </p:nvSpPr>
        <p:spPr>
          <a:xfrm>
            <a:off x="1410175" y="440524"/>
            <a:ext cx="7545655" cy="646331"/>
          </a:xfrm>
          <a:prstGeom prst="rect">
            <a:avLst/>
          </a:prstGeom>
        </p:spPr>
        <p:txBody>
          <a:bodyPr wrap="none">
            <a:spAutoFit/>
          </a:bodyPr>
          <a:lstStyle/>
          <a:p>
            <a:r>
              <a:rPr lang="en-GB" sz="3600" b="1" dirty="0">
                <a:latin typeface="Times New Roman" panose="02020603050405020304" pitchFamily="18" charset="0"/>
                <a:cs typeface="Times New Roman" panose="02020603050405020304" pitchFamily="18" charset="0"/>
              </a:rPr>
              <a:t>MACHINE LEARNING METHODS</a:t>
            </a:r>
          </a:p>
        </p:txBody>
      </p:sp>
      <p:sp>
        <p:nvSpPr>
          <p:cNvPr id="3" name="Rectangle 2">
            <a:extLst>
              <a:ext uri="{FF2B5EF4-FFF2-40B4-BE49-F238E27FC236}">
                <a16:creationId xmlns:a16="http://schemas.microsoft.com/office/drawing/2014/main" id="{726BD678-1969-B6F3-AC49-4ED4C3586FED}"/>
              </a:ext>
            </a:extLst>
          </p:cNvPr>
          <p:cNvSpPr/>
          <p:nvPr/>
        </p:nvSpPr>
        <p:spPr>
          <a:xfrm>
            <a:off x="1410175" y="1086855"/>
            <a:ext cx="9532145" cy="419281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Supervised machine learning: Supervised learning, also known as supervised machine learning, is defined by its use of labeled datasets to train algorithms to classify data or predict outcomes accurately.</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Unsupervised machine learning: Unsupervised learning, also known as unsupervised machine learning, uses machine learning algorithm to analyze and cluster unlabeled datasets.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Reinforcement machine learning Reinforcement machine learning is a machine learning model that is similar to supervised learning, but the algorithm isn’t trained using sample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09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55E3D4-676E-D676-E8D2-81068060AD87}"/>
              </a:ext>
            </a:extLst>
          </p:cNvPr>
          <p:cNvSpPr/>
          <p:nvPr/>
        </p:nvSpPr>
        <p:spPr>
          <a:xfrm>
            <a:off x="1427747" y="407588"/>
            <a:ext cx="9336505" cy="4561313"/>
          </a:xfrm>
          <a:prstGeom prst="rect">
            <a:avLst/>
          </a:prstGeom>
        </p:spPr>
        <p:txBody>
          <a:bodyPr wrap="square">
            <a:spAutoFit/>
          </a:bodyPr>
          <a:lstStyle/>
          <a:p>
            <a:r>
              <a:rPr lang="en-GB" sz="3600" b="1" dirty="0">
                <a:latin typeface="Times New Roman" panose="02020603050405020304" pitchFamily="18" charset="0"/>
                <a:cs typeface="Times New Roman" panose="02020603050405020304" pitchFamily="18" charset="0"/>
              </a:rPr>
              <a:t>OpenCV</a:t>
            </a:r>
            <a:r>
              <a:rPr lang="en-GB" sz="2400" dirty="0"/>
              <a:t> </a:t>
            </a:r>
          </a:p>
          <a:p>
            <a:endParaRPr lang="en-GB" dirty="0"/>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r>
              <a:rPr lang="en-GB" sz="2000" dirty="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OpenCV is an open-source software library for computer vision and machine learning.</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endParaRPr lang="en-U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364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23719E-63CB-4B40-F0C1-7311047F5B47}"/>
              </a:ext>
            </a:extLst>
          </p:cNvPr>
          <p:cNvSpPr/>
          <p:nvPr/>
        </p:nvSpPr>
        <p:spPr>
          <a:xfrm>
            <a:off x="1507958" y="603158"/>
            <a:ext cx="9176084" cy="3730317"/>
          </a:xfrm>
          <a:prstGeom prst="rect">
            <a:avLst/>
          </a:prstGeom>
        </p:spPr>
        <p:txBody>
          <a:bodyPr wrap="square">
            <a:spAutoFit/>
          </a:bodyPr>
          <a:lstStyle/>
          <a:p>
            <a:r>
              <a:rPr lang="en-GB" sz="3600" b="1" dirty="0">
                <a:latin typeface="Times New Roman" panose="02020603050405020304" pitchFamily="18" charset="0"/>
                <a:cs typeface="Times New Roman" panose="02020603050405020304" pitchFamily="18" charset="0"/>
              </a:rPr>
              <a:t>HAAR CASCADE DATASET</a:t>
            </a:r>
          </a:p>
          <a:p>
            <a:endParaRPr lang="en-GB" sz="2400" dirty="0"/>
          </a:p>
          <a:p>
            <a:pPr marL="342900" indent="-342900" algn="just">
              <a:lnSpc>
                <a:spcPct val="150000"/>
              </a:lnSpc>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 cascade is an algorithm that can detect objects in images, irrespective of their scale in image and location.</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algorithm is not so complex and can run in real-time. We can train a </a:t>
            </a:r>
            <a:r>
              <a:rPr lang="en-US" sz="2000" dirty="0" err="1">
                <a:latin typeface="Times New Roman" panose="02020603050405020304" pitchFamily="18" charset="0"/>
                <a:cs typeface="Times New Roman" panose="02020603050405020304" pitchFamily="18" charset="0"/>
              </a:rPr>
              <a:t>haarcascade</a:t>
            </a:r>
            <a:r>
              <a:rPr lang="en-US" sz="2000" dirty="0">
                <a:latin typeface="Times New Roman" panose="02020603050405020304" pitchFamily="18" charset="0"/>
                <a:cs typeface="Times New Roman" panose="02020603050405020304" pitchFamily="18" charset="0"/>
              </a:rPr>
              <a:t> detector to detect various objects like cars, bikes, buildings, fruits, </a:t>
            </a:r>
            <a:r>
              <a:rPr lang="en-US" sz="2000" dirty="0" err="1">
                <a:latin typeface="Times New Roman" panose="02020603050405020304" pitchFamily="18" charset="0"/>
                <a:cs typeface="Times New Roman" panose="02020603050405020304" pitchFamily="18" charset="0"/>
              </a:rPr>
              <a:t>etc</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main concept behind the </a:t>
            </a:r>
            <a:r>
              <a:rPr lang="en-US" sz="2000" dirty="0" err="1">
                <a:latin typeface="Times New Roman" panose="02020603050405020304" pitchFamily="18" charset="0"/>
                <a:cs typeface="Times New Roman" panose="02020603050405020304" pitchFamily="18" charset="0"/>
              </a:rPr>
              <a:t>Haarcascade</a:t>
            </a:r>
            <a:r>
              <a:rPr lang="en-US" sz="2000" dirty="0">
                <a:latin typeface="Times New Roman" panose="02020603050405020304" pitchFamily="18" charset="0"/>
                <a:cs typeface="Times New Roman" panose="02020603050405020304" pitchFamily="18" charset="0"/>
              </a:rPr>
              <a:t> algorithm is to train a classifier to identify specific patterns or features in an image that correspond to the object of interest.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63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F4DF-1CDD-85DE-6F5F-5CC69480B572}"/>
              </a:ext>
            </a:extLst>
          </p:cNvPr>
          <p:cNvSpPr>
            <a:spLocks noGrp="1"/>
          </p:cNvSpPr>
          <p:nvPr>
            <p:ph type="title"/>
          </p:nvPr>
        </p:nvSpPr>
        <p:spPr/>
        <p:txBody>
          <a:bodyPr>
            <a:normAutofit/>
          </a:bodyPr>
          <a:lstStyle/>
          <a:p>
            <a:pPr algn="ctr"/>
            <a:r>
              <a:rPr lang="en-US" sz="4000" dirty="0"/>
              <a:t>5.USE CASE-11</a:t>
            </a:r>
            <a:endParaRPr lang="en-IN" sz="4000" dirty="0"/>
          </a:p>
        </p:txBody>
      </p:sp>
      <p:sp>
        <p:nvSpPr>
          <p:cNvPr id="3" name="Rectangle 2">
            <a:extLst>
              <a:ext uri="{FF2B5EF4-FFF2-40B4-BE49-F238E27FC236}">
                <a16:creationId xmlns:a16="http://schemas.microsoft.com/office/drawing/2014/main" id="{4EA991CE-E348-5B30-F5BD-E055779FBB6C}"/>
              </a:ext>
            </a:extLst>
          </p:cNvPr>
          <p:cNvSpPr/>
          <p:nvPr/>
        </p:nvSpPr>
        <p:spPr>
          <a:xfrm>
            <a:off x="1177019" y="2042160"/>
            <a:ext cx="9603275" cy="4001095"/>
          </a:xfrm>
          <a:prstGeom prst="rect">
            <a:avLst/>
          </a:prstGeom>
        </p:spPr>
        <p:txBody>
          <a:bodyPr wrap="square">
            <a:spAutoFit/>
          </a:bodyPr>
          <a:lstStyle/>
          <a:p>
            <a:r>
              <a:rPr lang="en-GB" sz="3600" b="1" dirty="0">
                <a:latin typeface="Times New Roman" panose="02020603050405020304" pitchFamily="18" charset="0"/>
                <a:cs typeface="Times New Roman" panose="02020603050405020304" pitchFamily="18" charset="0"/>
              </a:rPr>
              <a:t>SMART CITY MISSION</a:t>
            </a:r>
            <a:endParaRPr lang="en-GB"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National Smart Cities Mission is an urban renewal and retrofitting program by the Government of India with the mission to develop smart cities across the country, making them citizen friendly and sustainable</a:t>
            </a:r>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Union Ministry of Urban Development is responsible for implementing the mission in collaboration with the state governments of the respective cities.</a:t>
            </a:r>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Smart Cities Mission envisions developing an area within the cities in the country as model areas based on an area development plan, which is expected to have a </a:t>
            </a:r>
            <a:r>
              <a:rPr lang="en-US" sz="2000" dirty="0" err="1">
                <a:latin typeface="Times New Roman" panose="02020603050405020304" pitchFamily="18" charset="0"/>
                <a:cs typeface="Times New Roman" panose="02020603050405020304" pitchFamily="18" charset="0"/>
              </a:rPr>
              <a:t>ruboff</a:t>
            </a:r>
            <a:r>
              <a:rPr lang="en-US" sz="2000" dirty="0">
                <a:latin typeface="Times New Roman" panose="02020603050405020304" pitchFamily="18" charset="0"/>
                <a:cs typeface="Times New Roman" panose="02020603050405020304" pitchFamily="18" charset="0"/>
              </a:rPr>
              <a:t> effect on other parts of the city, and nearby </a:t>
            </a:r>
            <a:r>
              <a:rPr lang="en-US" sz="2000" dirty="0" err="1">
                <a:latin typeface="Times New Roman" panose="02020603050405020304" pitchFamily="18" charset="0"/>
                <a:cs typeface="Times New Roman" panose="02020603050405020304" pitchFamily="18" charset="0"/>
              </a:rPr>
              <a:t>citoes</a:t>
            </a:r>
            <a:r>
              <a:rPr lang="en-US" sz="2000" dirty="0">
                <a:latin typeface="Times New Roman" panose="02020603050405020304" pitchFamily="18" charset="0"/>
                <a:cs typeface="Times New Roman" panose="02020603050405020304" pitchFamily="18" charset="0"/>
              </a:rPr>
              <a:t> and towns.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Smart Cities Mission is an initiative by the Government of India to improve the lifestyle of citizens living in that particular city or town. </a:t>
            </a:r>
          </a:p>
          <a:p>
            <a:endParaRPr lang="en-GB" dirty="0"/>
          </a:p>
        </p:txBody>
      </p:sp>
    </p:spTree>
    <p:extLst>
      <p:ext uri="{BB962C8B-B14F-4D97-AF65-F5344CB8AC3E}">
        <p14:creationId xmlns:p14="http://schemas.microsoft.com/office/powerpoint/2010/main" val="361751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1ACA94B-2BC4-3F5D-E731-82C82FE0045D}"/>
              </a:ext>
            </a:extLst>
          </p:cNvPr>
          <p:cNvSpPr/>
          <p:nvPr/>
        </p:nvSpPr>
        <p:spPr>
          <a:xfrm>
            <a:off x="1187116" y="698124"/>
            <a:ext cx="10288604" cy="5299977"/>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FEATURES OF SMART CITY MISSION OF INDIA</a:t>
            </a:r>
            <a:endParaRPr lang="en-US" sz="2500" b="1" dirty="0"/>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mission promotes the use of mixed land according to its per-area usage plan. Therefore, this allows the state to have vast land for multi-purposes and make the bye-laws accordingly.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Providing housing choices to everyone is another major goal of the Smart City projects.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mission is set to give the people relief from congestion. Smart City India will also ensure the security of the people, promote communication, and reduce smog at the same time.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Developing recreational spots like gardens, parks, open gyms, playgrounds, and more are other major goals of the mission.</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Government-related services are gradually going digital to promote transparency and accountability in the system and the people.</a:t>
            </a:r>
          </a:p>
        </p:txBody>
      </p:sp>
    </p:spTree>
    <p:extLst>
      <p:ext uri="{BB962C8B-B14F-4D97-AF65-F5344CB8AC3E}">
        <p14:creationId xmlns:p14="http://schemas.microsoft.com/office/powerpoint/2010/main" val="1225815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D8E97D-43B1-3BCF-B586-51C89C3929BB}"/>
              </a:ext>
            </a:extLst>
          </p:cNvPr>
          <p:cNvSpPr/>
          <p:nvPr/>
        </p:nvSpPr>
        <p:spPr>
          <a:xfrm>
            <a:off x="1283628" y="523571"/>
            <a:ext cx="5463803" cy="646331"/>
          </a:xfrm>
          <a:prstGeom prst="rect">
            <a:avLst/>
          </a:prstGeom>
        </p:spPr>
        <p:txBody>
          <a:bodyPr wrap="none">
            <a:spAutoFit/>
          </a:bodyPr>
          <a:lstStyle/>
          <a:p>
            <a:r>
              <a:rPr lang="en-GB" sz="3600" b="1" dirty="0">
                <a:latin typeface="Times New Roman" panose="02020603050405020304" pitchFamily="18" charset="0"/>
                <a:cs typeface="Times New Roman" panose="02020603050405020304" pitchFamily="18" charset="0"/>
              </a:rPr>
              <a:t>PROBLEM STATEMENT</a:t>
            </a:r>
          </a:p>
        </p:txBody>
      </p:sp>
      <p:sp>
        <p:nvSpPr>
          <p:cNvPr id="4" name="Rectangle 3">
            <a:extLst>
              <a:ext uri="{FF2B5EF4-FFF2-40B4-BE49-F238E27FC236}">
                <a16:creationId xmlns:a16="http://schemas.microsoft.com/office/drawing/2014/main" id="{3F45B0A0-CC4C-D1A4-E36A-7CF0B746E57A}"/>
              </a:ext>
            </a:extLst>
          </p:cNvPr>
          <p:cNvSpPr/>
          <p:nvPr/>
        </p:nvSpPr>
        <p:spPr>
          <a:xfrm>
            <a:off x="1283628" y="1169902"/>
            <a:ext cx="9079572" cy="4093428"/>
          </a:xfrm>
          <a:prstGeom prst="rect">
            <a:avLst/>
          </a:prstGeom>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Threshold the input image in the HSV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space using predefined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ranges for skin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to accurately detect Face.</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Contour Extraction: Utilize contour detection techniques to identify the contours of the Face in the binary masks obtained from color thresholding.</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Filtering and Size-based Selection: Filter out small and irrelevant contours based on their area, using a minimum contour area threshold, to eliminate noise and improve detection accuracy.</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Bounding Box Visualization: Draw bounding rectangles around the detected Face contours and annotate them with the corresponding Face for visual representation and interpretation.</a:t>
            </a:r>
          </a:p>
        </p:txBody>
      </p:sp>
    </p:spTree>
    <p:extLst>
      <p:ext uri="{BB962C8B-B14F-4D97-AF65-F5344CB8AC3E}">
        <p14:creationId xmlns:p14="http://schemas.microsoft.com/office/powerpoint/2010/main" val="3807955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A1AD33-F51E-CE9F-7A15-E214617EDD22}"/>
              </a:ext>
            </a:extLst>
          </p:cNvPr>
          <p:cNvSpPr/>
          <p:nvPr/>
        </p:nvSpPr>
        <p:spPr>
          <a:xfrm>
            <a:off x="497305" y="456247"/>
            <a:ext cx="11197389" cy="5207644"/>
          </a:xfrm>
          <a:prstGeom prst="rect">
            <a:avLst/>
          </a:prstGeom>
        </p:spPr>
        <p:txBody>
          <a:bodyPr wrap="square">
            <a:spAutoFit/>
          </a:bodyPr>
          <a:lstStyle/>
          <a:p>
            <a:r>
              <a:rPr lang="en-US" sz="3600" dirty="0"/>
              <a:t>CONCLUSION</a:t>
            </a:r>
            <a:endParaRPr lang="en-US" sz="2500" dirty="0"/>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company we trained about Python, OOP’s, Python implementation with OOP, Benefits of OOP in python, important function in python like lambda, map, reduce, filter in internship .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were assigned with Library Management System using python programming language, where we used python oops, python function like map, reduce, lambda. Created an programming which accepts the input as Book Title and search Book’s in library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During the internship we learnt about Artificial Intelligence, types of AI, Machine learning, </a:t>
            </a:r>
            <a:r>
              <a:rPr lang="en-US" sz="2000" dirty="0" err="1">
                <a:latin typeface="Times New Roman" panose="02020603050405020304" pitchFamily="18" charset="0"/>
                <a:cs typeface="Times New Roman" panose="02020603050405020304" pitchFamily="18" charset="0"/>
              </a:rPr>
              <a:t>OpenCv</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 cascade dataset. We learnt about OpenCV through which the system can detect through its camera like human, human face, moving object, etc.</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Assigned with task which shows Face  detection using OpenCV. Here we created a program that detect the Face.</a:t>
            </a:r>
            <a:endParaRPr lang="en-U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58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4AB3-C3EC-4122-8A2E-CB877A539E24}"/>
              </a:ext>
            </a:extLst>
          </p:cNvPr>
          <p:cNvSpPr>
            <a:spLocks noGrp="1"/>
          </p:cNvSpPr>
          <p:nvPr>
            <p:ph type="title"/>
          </p:nvPr>
        </p:nvSpPr>
        <p:spPr>
          <a:xfrm>
            <a:off x="1451579" y="663203"/>
            <a:ext cx="9603275" cy="1049235"/>
          </a:xfrm>
        </p:spPr>
        <p:txBody>
          <a:bodyPr>
            <a:normAutofit/>
          </a:bodyPr>
          <a:lstStyle/>
          <a:p>
            <a:pPr algn="ctr"/>
            <a:r>
              <a:rPr lang="en-US" sz="4000" b="1" dirty="0">
                <a:latin typeface="Times New Roman" panose="02020603050405020304" pitchFamily="18" charset="0"/>
                <a:cs typeface="Times New Roman" panose="02020603050405020304" pitchFamily="18" charset="0"/>
              </a:rPr>
              <a:t>1.Company description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8ECB2E-528F-4C4B-96FC-5EA7A4F4ECB5}"/>
              </a:ext>
            </a:extLst>
          </p:cNvPr>
          <p:cNvSpPr>
            <a:spLocks noGrp="1"/>
          </p:cNvSpPr>
          <p:nvPr>
            <p:ph idx="1"/>
          </p:nvPr>
        </p:nvSpPr>
        <p:spPr>
          <a:xfrm>
            <a:off x="1451579" y="1961819"/>
            <a:ext cx="9603275" cy="4738238"/>
          </a:xfrm>
        </p:spPr>
        <p:txBody>
          <a:bodyPr>
            <a:normAutofit fontScale="25000" lnSpcReduction="20000"/>
          </a:bodyPr>
          <a:lstStyle/>
          <a:p>
            <a:pPr marL="0" indent="0">
              <a:buNone/>
            </a:pPr>
            <a:r>
              <a:rPr lang="en-US" sz="14400" b="1" dirty="0">
                <a:latin typeface="Times New Roman" panose="02020603050405020304" pitchFamily="18" charset="0"/>
                <a:cs typeface="Times New Roman" panose="02020603050405020304" pitchFamily="18" charset="0"/>
              </a:rPr>
              <a:t>OVERVIEW OF THE ORGANIZATION </a:t>
            </a:r>
            <a:endParaRPr lang="en-GB" sz="14400" b="1"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Ø"/>
            </a:pPr>
            <a:r>
              <a:rPr lang="en-GB" sz="8000" dirty="0" err="1">
                <a:latin typeface="Times New Roman" panose="02020603050405020304" pitchFamily="18" charset="0"/>
                <a:cs typeface="Times New Roman" panose="02020603050405020304" pitchFamily="18" charset="0"/>
              </a:rPr>
              <a:t>TechifyIndia</a:t>
            </a:r>
            <a:r>
              <a:rPr lang="en-GB" sz="8000" dirty="0">
                <a:latin typeface="Times New Roman" panose="02020603050405020304" pitchFamily="18" charset="0"/>
                <a:cs typeface="Times New Roman" panose="02020603050405020304" pitchFamily="18" charset="0"/>
              </a:rPr>
              <a:t> is a start-up for providing IT solutions, building innovative IoT products providing systems integration solutions and technology provider, established to provide leading edge intelligent technical solutions and consulting services to businesses</a:t>
            </a:r>
          </a:p>
          <a:p>
            <a:pPr algn="just">
              <a:lnSpc>
                <a:spcPct val="170000"/>
              </a:lnSpc>
              <a:buFont typeface="Wingdings" panose="05000000000000000000" pitchFamily="2" charset="2"/>
              <a:buChar char="Ø"/>
            </a:pPr>
            <a:r>
              <a:rPr lang="en-GB" sz="8000" dirty="0">
                <a:latin typeface="Times New Roman" panose="02020603050405020304" pitchFamily="18" charset="0"/>
                <a:cs typeface="Times New Roman" panose="02020603050405020304" pitchFamily="18" charset="0"/>
              </a:rPr>
              <a:t>Since 2017, the company have been providing consulting service like:(website development, design services, IoT, application development and technical      support) to clients in various industries</a:t>
            </a:r>
          </a:p>
          <a:p>
            <a:endParaRPr lang="en-IN" dirty="0"/>
          </a:p>
        </p:txBody>
      </p:sp>
    </p:spTree>
    <p:extLst>
      <p:ext uri="{BB962C8B-B14F-4D97-AF65-F5344CB8AC3E}">
        <p14:creationId xmlns:p14="http://schemas.microsoft.com/office/powerpoint/2010/main" val="3273608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chemeClr val="tx2"/>
                </a:solidFill>
              </a:rPr>
              <a:t>				Thank You</a:t>
            </a: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1DE2-B62A-4996-B531-A8C4CE5947E2}"/>
              </a:ext>
            </a:extLst>
          </p:cNvPr>
          <p:cNvSpPr>
            <a:spLocks noGrp="1"/>
          </p:cNvSpPr>
          <p:nvPr>
            <p:ph type="title" idx="4294967295"/>
          </p:nvPr>
        </p:nvSpPr>
        <p:spPr>
          <a:xfrm>
            <a:off x="1027113" y="746125"/>
            <a:ext cx="11164887" cy="903288"/>
          </a:xfrm>
        </p:spPr>
        <p:txBody>
          <a:bodyPr>
            <a:noAutofit/>
          </a:bodyPr>
          <a:lstStyle/>
          <a:p>
            <a:r>
              <a:rPr kumimoji="0" lang="en-GB"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t>Vision and mission of the organization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4BC33B-7C4C-49A0-B889-EE5BB2D4ACD7}"/>
              </a:ext>
            </a:extLst>
          </p:cNvPr>
          <p:cNvSpPr>
            <a:spLocks noGrp="1"/>
          </p:cNvSpPr>
          <p:nvPr>
            <p:ph idx="4294967295"/>
          </p:nvPr>
        </p:nvSpPr>
        <p:spPr>
          <a:xfrm>
            <a:off x="0" y="1457325"/>
            <a:ext cx="9926638" cy="3449638"/>
          </a:xfrm>
        </p:spPr>
        <p:txBody>
          <a:bodyPr>
            <a:normAutofit/>
          </a:bodyPr>
          <a:lstStyle/>
          <a:p>
            <a:pPr algn="just">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To produce excellent services in the field of IT Services </a:t>
            </a:r>
          </a:p>
          <a:p>
            <a:pPr algn="just">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company's vision and mission is creating a positive impact on the industry and society</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TECHIFYINDIA is one stop partner where you can outsource all your support services                                                         with complete peace of mind about quality and reliability.</a:t>
            </a:r>
          </a:p>
          <a:p>
            <a:pPr marL="0" indent="0">
              <a:buNone/>
            </a:pPr>
            <a:r>
              <a:rPr lang="en-IN" dirty="0"/>
              <a:t> </a:t>
            </a:r>
          </a:p>
        </p:txBody>
      </p:sp>
    </p:spTree>
    <p:extLst>
      <p:ext uri="{BB962C8B-B14F-4D97-AF65-F5344CB8AC3E}">
        <p14:creationId xmlns:p14="http://schemas.microsoft.com/office/powerpoint/2010/main" val="367884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744F-1329-4886-971E-082EEDE891E7}"/>
              </a:ext>
            </a:extLst>
          </p:cNvPr>
          <p:cNvSpPr>
            <a:spLocks noGrp="1"/>
          </p:cNvSpPr>
          <p:nvPr>
            <p:ph type="title" idx="4294967295"/>
          </p:nvPr>
        </p:nvSpPr>
        <p:spPr>
          <a:xfrm>
            <a:off x="1111250" y="504825"/>
            <a:ext cx="11080750" cy="841375"/>
          </a:xfrm>
        </p:spPr>
        <p:txBody>
          <a:bodyPr>
            <a:normAutofit/>
          </a:bodyPr>
          <a:lstStyle/>
          <a:p>
            <a:r>
              <a:rPr kumimoji="0" lang="en-IN"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t>Organization structure: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97A50A-93EE-4908-A9D7-DEBF16520FAC}"/>
              </a:ext>
            </a:extLst>
          </p:cNvPr>
          <p:cNvSpPr>
            <a:spLocks noGrp="1"/>
          </p:cNvSpPr>
          <p:nvPr>
            <p:ph idx="4294967295"/>
          </p:nvPr>
        </p:nvSpPr>
        <p:spPr>
          <a:xfrm>
            <a:off x="0" y="1346200"/>
            <a:ext cx="9563100" cy="3449638"/>
          </a:xfrm>
        </p:spPr>
        <p:txBody>
          <a:bodyPr>
            <a:normAutofit/>
          </a:bodyPr>
          <a:lstStyle/>
          <a:p>
            <a:pPr algn="just">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executive team consists of 12 members, with the CEO being the highest-ranking member of the organization.</a:t>
            </a:r>
          </a:p>
          <a:p>
            <a:pPr algn="just">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organization's structure ensures that each department operates efficiently and effectively while working towards the company's goals.</a:t>
            </a:r>
          </a:p>
          <a:p>
            <a:pPr marL="342900" indent="-342900" algn="just"/>
            <a:endParaRPr lang="en-GB" dirty="0"/>
          </a:p>
          <a:p>
            <a:endParaRPr lang="en-IN" dirty="0"/>
          </a:p>
        </p:txBody>
      </p:sp>
    </p:spTree>
    <p:extLst>
      <p:ext uri="{BB962C8B-B14F-4D97-AF65-F5344CB8AC3E}">
        <p14:creationId xmlns:p14="http://schemas.microsoft.com/office/powerpoint/2010/main" val="64734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EC22-8DD9-451D-BBB1-5E8BF0D534C9}"/>
              </a:ext>
            </a:extLst>
          </p:cNvPr>
          <p:cNvSpPr>
            <a:spLocks noGrp="1"/>
          </p:cNvSpPr>
          <p:nvPr>
            <p:ph type="title" idx="4294967295"/>
          </p:nvPr>
        </p:nvSpPr>
        <p:spPr>
          <a:xfrm>
            <a:off x="1073150" y="484188"/>
            <a:ext cx="11118850" cy="1262062"/>
          </a:xfrm>
        </p:spPr>
        <p:txBody>
          <a:bodyPr>
            <a:normAutofit/>
          </a:bodyPr>
          <a:lstStyle/>
          <a:p>
            <a:r>
              <a:rPr kumimoji="0" lang="en-GB"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t>Roles and Responsibilities of</a:t>
            </a:r>
            <a:r>
              <a:rPr lang="en-GB" sz="3600" b="1" cap="none" spc="-50" dirty="0">
                <a:latin typeface="Times New Roman" panose="02020603050405020304" pitchFamily="18" charset="0"/>
                <a:cs typeface="Times New Roman" panose="02020603050405020304" pitchFamily="18" charset="0"/>
              </a:rPr>
              <a:t> </a:t>
            </a:r>
            <a:r>
              <a:rPr kumimoji="0" lang="en-GB"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t>personnel</a:t>
            </a:r>
            <a:br>
              <a:rPr kumimoji="0" lang="en-GB"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br>
            <a:r>
              <a:rPr kumimoji="0" lang="en-GB"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t>in the organization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2B2168-2D13-4C7D-A246-ABF069ADADB1}"/>
              </a:ext>
            </a:extLst>
          </p:cNvPr>
          <p:cNvSpPr>
            <a:spLocks noGrp="1"/>
          </p:cNvSpPr>
          <p:nvPr>
            <p:ph idx="4294967295"/>
          </p:nvPr>
        </p:nvSpPr>
        <p:spPr>
          <a:xfrm>
            <a:off x="0" y="1746250"/>
            <a:ext cx="10002838" cy="3395663"/>
          </a:xfrm>
        </p:spPr>
        <p:txBody>
          <a:bodyPr/>
          <a:lstStyle/>
          <a:p>
            <a:pPr>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roles and responsibilities of personnel within the organization vary depending on their job functions and departmental affiliations.</a:t>
            </a:r>
          </a:p>
          <a:p>
            <a:pPr>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common roles within the organization include CEO, Marketing management, Developers, H-R management, etc,</a:t>
            </a:r>
          </a:p>
          <a:p>
            <a:endParaRPr lang="en-IN" dirty="0"/>
          </a:p>
        </p:txBody>
      </p:sp>
    </p:spTree>
    <p:extLst>
      <p:ext uri="{BB962C8B-B14F-4D97-AF65-F5344CB8AC3E}">
        <p14:creationId xmlns:p14="http://schemas.microsoft.com/office/powerpoint/2010/main" val="128277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1831-358F-44EE-8DB3-15082F266446}"/>
              </a:ext>
            </a:extLst>
          </p:cNvPr>
          <p:cNvSpPr>
            <a:spLocks noGrp="1"/>
          </p:cNvSpPr>
          <p:nvPr>
            <p:ph type="title" idx="4294967295"/>
          </p:nvPr>
        </p:nvSpPr>
        <p:spPr>
          <a:xfrm>
            <a:off x="885825" y="638175"/>
            <a:ext cx="11306175" cy="754063"/>
          </a:xfrm>
        </p:spPr>
        <p:txBody>
          <a:bodyPr>
            <a:normAutofit/>
          </a:bodyPr>
          <a:lstStyle/>
          <a:p>
            <a:r>
              <a:rPr kumimoji="0" lang="en-IN"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t>Products and market performance: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F1A247-2497-4F79-BC76-C3FAB48FBE4C}"/>
              </a:ext>
            </a:extLst>
          </p:cNvPr>
          <p:cNvSpPr>
            <a:spLocks noGrp="1"/>
          </p:cNvSpPr>
          <p:nvPr>
            <p:ph idx="4294967295"/>
          </p:nvPr>
        </p:nvSpPr>
        <p:spPr>
          <a:xfrm>
            <a:off x="1614488" y="1466850"/>
            <a:ext cx="10577512" cy="3449638"/>
          </a:xfrm>
        </p:spPr>
        <p:txBody>
          <a:bodyPr>
            <a:normAutofit fontScale="77500" lnSpcReduction="20000"/>
          </a:bodyPr>
          <a:lstStyle/>
          <a:p>
            <a:pPr>
              <a:lnSpc>
                <a:spcPct val="160000"/>
              </a:lnSpc>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lvl="1">
              <a:lnSpc>
                <a:spcPct val="160000"/>
              </a:lnSpc>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Cashew Soft ERP</a:t>
            </a:r>
          </a:p>
          <a:p>
            <a:pPr lvl="1">
              <a:lnSpc>
                <a:spcPct val="160000"/>
              </a:lnSpc>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TAX-E(GST Billing)</a:t>
            </a:r>
          </a:p>
          <a:p>
            <a:pPr lvl="1">
              <a:lnSpc>
                <a:spcPct val="160000"/>
              </a:lnSpc>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CNC Monitoring</a:t>
            </a:r>
          </a:p>
          <a:p>
            <a:pPr lvl="1">
              <a:lnSpc>
                <a:spcPct val="160000"/>
              </a:lnSpc>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IOT Based Smart Bell, etc</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0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EC539B-559A-4E10-8DA4-F86356B5FE1E}"/>
              </a:ext>
            </a:extLst>
          </p:cNvPr>
          <p:cNvPicPr>
            <a:picLocks noChangeAspect="1"/>
          </p:cNvPicPr>
          <p:nvPr/>
        </p:nvPicPr>
        <p:blipFill>
          <a:blip r:embed="rId2"/>
          <a:stretch>
            <a:fillRect/>
          </a:stretch>
        </p:blipFill>
        <p:spPr>
          <a:xfrm>
            <a:off x="200657" y="442297"/>
            <a:ext cx="5895343" cy="3310415"/>
          </a:xfrm>
          <a:prstGeom prst="rect">
            <a:avLst/>
          </a:prstGeom>
        </p:spPr>
      </p:pic>
      <p:pic>
        <p:nvPicPr>
          <p:cNvPr id="5" name="Picture 4">
            <a:extLst>
              <a:ext uri="{FF2B5EF4-FFF2-40B4-BE49-F238E27FC236}">
                <a16:creationId xmlns:a16="http://schemas.microsoft.com/office/drawing/2014/main" id="{4CBB0DF3-6896-4A08-8888-AF929AA11026}"/>
              </a:ext>
            </a:extLst>
          </p:cNvPr>
          <p:cNvPicPr>
            <a:picLocks noChangeAspect="1"/>
          </p:cNvPicPr>
          <p:nvPr/>
        </p:nvPicPr>
        <p:blipFill>
          <a:blip r:embed="rId3"/>
          <a:stretch>
            <a:fillRect/>
          </a:stretch>
        </p:blipFill>
        <p:spPr>
          <a:xfrm>
            <a:off x="6252345" y="2097505"/>
            <a:ext cx="5738998" cy="3737172"/>
          </a:xfrm>
          <a:prstGeom prst="rect">
            <a:avLst/>
          </a:prstGeom>
        </p:spPr>
      </p:pic>
    </p:spTree>
    <p:extLst>
      <p:ext uri="{BB962C8B-B14F-4D97-AF65-F5344CB8AC3E}">
        <p14:creationId xmlns:p14="http://schemas.microsoft.com/office/powerpoint/2010/main" val="397785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9787E14-8BE9-4BEE-A21F-FDDC7BAD48F5}"/>
              </a:ext>
            </a:extLst>
          </p:cNvPr>
          <p:cNvGraphicFramePr/>
          <p:nvPr>
            <p:extLst>
              <p:ext uri="{D42A27DB-BD31-4B8C-83A1-F6EECF244321}">
                <p14:modId xmlns:p14="http://schemas.microsoft.com/office/powerpoint/2010/main" val="751415943"/>
              </p:ext>
            </p:extLst>
          </p:nvPr>
        </p:nvGraphicFramePr>
        <p:xfrm>
          <a:off x="2116372" y="615820"/>
          <a:ext cx="8128000" cy="54736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74934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234</TotalTime>
  <Words>2132</Words>
  <Application>Microsoft Office PowerPoint</Application>
  <PresentationFormat>Widescreen</PresentationFormat>
  <Paragraphs>151</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Century Gothic</vt:lpstr>
      <vt:lpstr>Times New Roman</vt:lpstr>
      <vt:lpstr>Wingdings</vt:lpstr>
      <vt:lpstr>Wingdings 3</vt:lpstr>
      <vt:lpstr>Slice</vt:lpstr>
      <vt:lpstr>Semester End Examination (SEE) PRESENTATION </vt:lpstr>
      <vt:lpstr>CONTENTS</vt:lpstr>
      <vt:lpstr>1.Company description</vt:lpstr>
      <vt:lpstr>Vision and mission of the organization</vt:lpstr>
      <vt:lpstr>Organization structure:</vt:lpstr>
      <vt:lpstr>Roles and Responsibilities of personnel in the organization</vt:lpstr>
      <vt:lpstr>Products and market performance:</vt:lpstr>
      <vt:lpstr>PowerPoint Presentation</vt:lpstr>
      <vt:lpstr>PowerPoint Presentation</vt:lpstr>
      <vt:lpstr>PowerPoint Presentation</vt:lpstr>
      <vt:lpstr>PowerPoint Presentation</vt:lpstr>
      <vt:lpstr>2. ON JOB TRAINING - 1</vt:lpstr>
      <vt:lpstr>OBJECT ORIENTED PROGRAMMING (OOP)       </vt:lpstr>
      <vt:lpstr>PowerPoint Presentation</vt:lpstr>
      <vt:lpstr>PowerPoint Presentation</vt:lpstr>
      <vt:lpstr>PowerPoint Presentation</vt:lpstr>
      <vt:lpstr> </vt:lpstr>
      <vt:lpstr>PowerPoint Presentation</vt:lpstr>
      <vt:lpstr>PowerPoint Presentation</vt:lpstr>
      <vt:lpstr>4. ON JOB TRAINING - 11</vt:lpstr>
      <vt:lpstr>PowerPoint Presentation</vt:lpstr>
      <vt:lpstr>PowerPoint Presentation</vt:lpstr>
      <vt:lpstr>PowerPoint Presentation</vt:lpstr>
      <vt:lpstr>PowerPoint Presentation</vt:lpstr>
      <vt:lpstr>PowerPoint Presentation</vt:lpstr>
      <vt:lpstr>5.USE CASE-11</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26</cp:revision>
  <dcterms:created xsi:type="dcterms:W3CDTF">2023-05-08T05:13:51Z</dcterms:created>
  <dcterms:modified xsi:type="dcterms:W3CDTF">2023-06-23T17:19:04Z</dcterms:modified>
</cp:coreProperties>
</file>