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2" r:id="rId5"/>
    <p:sldId id="263" r:id="rId6"/>
    <p:sldId id="264" r:id="rId7"/>
    <p:sldId id="265" r:id="rId8"/>
    <p:sldId id="266" r:id="rId9"/>
    <p:sldId id="269" r:id="rId10"/>
    <p:sldId id="268" r:id="rId11"/>
    <p:sldId id="267" r:id="rId12"/>
    <p:sldId id="281" r:id="rId13"/>
    <p:sldId id="282" r:id="rId14"/>
    <p:sldId id="283" r:id="rId15"/>
    <p:sldId id="284" r:id="rId16"/>
    <p:sldId id="285" r:id="rId17"/>
    <p:sldId id="286" r:id="rId18"/>
    <p:sldId id="287" r:id="rId19"/>
    <p:sldId id="271" r:id="rId20"/>
    <p:sldId id="272" r:id="rId21"/>
    <p:sldId id="273" r:id="rId22"/>
    <p:sldId id="274" r:id="rId23"/>
    <p:sldId id="275" r:id="rId24"/>
    <p:sldId id="276" r:id="rId25"/>
    <p:sldId id="277" r:id="rId26"/>
    <p:sldId id="278" r:id="rId27"/>
    <p:sldId id="279" r:id="rId28"/>
    <p:sldId id="280" r:id="rId29"/>
    <p:sldId id="270"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1" i="0" baseline="0" dirty="0">
                <a:effectLst/>
              </a:rPr>
              <a:t>Product Sales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56B-4716-AACD-CB70979E84DC}"/>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56B-4716-AACD-CB70979E84DC}"/>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56B-4716-AACD-CB70979E84DC}"/>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56B-4716-AACD-CB70979E84DC}"/>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56B-4716-AACD-CB70979E84DC}"/>
            </c:ext>
          </c:extLst>
        </c:ser>
        <c:dLbls>
          <c:showLegendKey val="0"/>
          <c:showVal val="0"/>
          <c:showCatName val="0"/>
          <c:showSerName val="0"/>
          <c:showPercent val="0"/>
          <c:showBubbleSize val="0"/>
        </c:dLbls>
        <c:gapWidth val="219"/>
        <c:overlap val="-27"/>
        <c:axId val="33175808"/>
        <c:axId val="33185792"/>
      </c:barChart>
      <c:catAx>
        <c:axId val="3317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85792"/>
        <c:crosses val="autoZero"/>
        <c:auto val="1"/>
        <c:lblAlgn val="ctr"/>
        <c:lblOffset val="100"/>
        <c:noMultiLvlLbl val="0"/>
      </c:catAx>
      <c:valAx>
        <c:axId val="33185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7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INTERNSHIP PERFORMANCE</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FF30-4591-9DFB-E99202D95503}"/>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FF30-4591-9DFB-E99202D95503}"/>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FF30-4591-9DFB-E99202D95503}"/>
            </c:ext>
          </c:extLst>
        </c:ser>
        <c:dLbls>
          <c:showLegendKey val="0"/>
          <c:showVal val="0"/>
          <c:showCatName val="0"/>
          <c:showSerName val="0"/>
          <c:showPercent val="0"/>
          <c:showBubbleSize val="0"/>
        </c:dLbls>
        <c:gapWidth val="219"/>
        <c:overlap val="-27"/>
        <c:axId val="35196288"/>
        <c:axId val="35202176"/>
      </c:barChart>
      <c:catAx>
        <c:axId val="351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202176"/>
        <c:crosses val="autoZero"/>
        <c:auto val="1"/>
        <c:lblAlgn val="ctr"/>
        <c:lblOffset val="100"/>
        <c:noMultiLvlLbl val="0"/>
      </c:catAx>
      <c:valAx>
        <c:axId val="352021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9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00" b="1" i="0" baseline="0" dirty="0">
                <a:effectLst/>
              </a:rPr>
              <a:t>Placement Record</a:t>
            </a:r>
            <a:endParaRPr lang="en-I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B8C0-4C14-A7B9-78CB03B325E9}"/>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B8C0-4C14-A7B9-78CB03B325E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B8C0-4C14-A7B9-78CB03B325E9}"/>
            </c:ext>
          </c:extLst>
        </c:ser>
        <c:dLbls>
          <c:showLegendKey val="0"/>
          <c:showVal val="0"/>
          <c:showCatName val="0"/>
          <c:showSerName val="0"/>
          <c:showPercent val="0"/>
          <c:showBubbleSize val="0"/>
        </c:dLbls>
        <c:gapWidth val="219"/>
        <c:overlap val="-27"/>
        <c:axId val="35818496"/>
        <c:axId val="35820288"/>
      </c:barChart>
      <c:catAx>
        <c:axId val="3581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20288"/>
        <c:crosses val="autoZero"/>
        <c:auto val="1"/>
        <c:lblAlgn val="ctr"/>
        <c:lblOffset val="100"/>
        <c:noMultiLvlLbl val="0"/>
      </c:catAx>
      <c:valAx>
        <c:axId val="3582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18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8" cy="3686015"/>
          </a:xfrm>
        </p:spPr>
        <p:txBody>
          <a:bodyPr>
            <a:normAutofit/>
          </a:bodyPr>
          <a:lstStyle/>
          <a:p>
            <a:r>
              <a:rPr lang="en-GB" sz="6000" dirty="0"/>
              <a:t>Semester End Examination (SEE) PRESENTATION </a:t>
            </a: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GURURAJ BIRADAR</a:t>
            </a:r>
          </a:p>
          <a:p>
            <a:r>
              <a:rPr lang="en-US" sz="2400" dirty="0">
                <a:solidFill>
                  <a:schemeClr val="tx1">
                    <a:lumMod val="85000"/>
                    <a:lumOff val="15000"/>
                  </a:schemeClr>
                </a:solidFill>
              </a:rPr>
              <a:t>393CS21702</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27C06BC-D2D6-4CE5-90C3-A8C20A8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92" y="1259973"/>
            <a:ext cx="3810532" cy="323895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EA85C90-7D3A-4899-AB44-7F4CC2D83611}"/>
              </a:ext>
            </a:extLst>
          </p:cNvPr>
          <p:cNvGraphicFramePr/>
          <p:nvPr>
            <p:extLst>
              <p:ext uri="{D42A27DB-BD31-4B8C-83A1-F6EECF244321}">
                <p14:modId xmlns:p14="http://schemas.microsoft.com/office/powerpoint/2010/main" val="188241802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213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7333" y="623895"/>
            <a:ext cx="4801314"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       On Job Training - I	</a:t>
            </a:r>
            <a:endParaRPr lang="en-US" sz="3200" dirty="0"/>
          </a:p>
        </p:txBody>
      </p:sp>
      <p:sp>
        <p:nvSpPr>
          <p:cNvPr id="3" name="Rectangle 2"/>
          <p:cNvSpPr/>
          <p:nvPr/>
        </p:nvSpPr>
        <p:spPr>
          <a:xfrm>
            <a:off x="1040523" y="1269024"/>
            <a:ext cx="10342179" cy="4462760"/>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PYTHON PROGRAMMING WITH OOP’s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Python is an high-level, interpreted programming language that emphasize code readability and simplicity.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programming with an emphasis on OOP principles, concepts, and implementation.</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30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640" y="514695"/>
            <a:ext cx="10983311" cy="1569660"/>
          </a:xfrm>
          <a:prstGeom prst="rect">
            <a:avLst/>
          </a:prstGeom>
        </p:spPr>
        <p:txBody>
          <a:bodyPr wrap="square">
            <a:sp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OBJECT ORIENTED PROGRAMMING (OOP) </a:t>
            </a:r>
            <a:br>
              <a:rPr lang="en-IN" sz="3200" b="1" dirty="0">
                <a:latin typeface="Times New Roman" panose="02020603050405020304" pitchFamily="18" charset="0"/>
                <a:cs typeface="Times New Roman" panose="02020603050405020304" pitchFamily="18" charset="0"/>
              </a:rPr>
            </a:br>
            <a:endParaRPr lang="en-US" sz="3200" dirty="0"/>
          </a:p>
        </p:txBody>
      </p:sp>
      <p:sp>
        <p:nvSpPr>
          <p:cNvPr id="3" name="Rectangle 2"/>
          <p:cNvSpPr/>
          <p:nvPr/>
        </p:nvSpPr>
        <p:spPr>
          <a:xfrm>
            <a:off x="1072055" y="1787348"/>
            <a:ext cx="10279117" cy="4062651"/>
          </a:xfrm>
          <a:prstGeom prst="rect">
            <a:avLst/>
          </a:prstGeom>
        </p:spPr>
        <p:txBody>
          <a:bodyPr wrap="square">
            <a:spAutoFit/>
          </a:bodyPr>
          <a:lstStyle/>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object : In </a:t>
            </a:r>
            <a:r>
              <a:rPr lang="en-US" sz="2000" dirty="0" err="1">
                <a:latin typeface="Times New Roman" panose="02020603050405020304" pitchFamily="18" charset="0"/>
                <a:cs typeface="Times New Roman" panose="02020603050405020304" pitchFamily="18" charset="0"/>
              </a:rPr>
              <a:t>oop</a:t>
            </a:r>
            <a:r>
              <a:rPr lang="en-US" sz="2000" dirty="0">
                <a:latin typeface="Times New Roman" panose="02020603050405020304" pitchFamily="18" charset="0"/>
                <a:cs typeface="Times New Roman" panose="02020603050405020304" pitchFamily="18" charset="0"/>
              </a:rPr>
              <a:t>, class represent a real-world entity. It defines the structure and behavior that objects of that class will possess. Object is an instance of class representing a specific entity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Encapsulation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Inheritance </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Polymorphism</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24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516" y="362635"/>
            <a:ext cx="7893269" cy="954107"/>
          </a:xfrm>
          <a:prstGeom prst="rect">
            <a:avLst/>
          </a:prstGeom>
        </p:spPr>
        <p:txBody>
          <a:bodyPr wrap="square">
            <a:sp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IMPLEMENTATION OF OOP  IN  PYTHON </a:t>
            </a:r>
            <a:endParaRPr lang="en-US" sz="2800" dirty="0"/>
          </a:p>
        </p:txBody>
      </p:sp>
      <p:sp>
        <p:nvSpPr>
          <p:cNvPr id="3" name="Rectangle 2"/>
          <p:cNvSpPr/>
          <p:nvPr/>
        </p:nvSpPr>
        <p:spPr>
          <a:xfrm>
            <a:off x="914400" y="1662410"/>
            <a:ext cx="10499834"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Classes: Define classes to encapsulate data and behavior.</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Objects: Create objects (instances) of classes to represent specific instances of the data.</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Inheritance: Use inheritance to create subclasses that inherit properties and methods from a parent class.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Polymorphism: Utilize polymorphism to create multiple methods with the same name but different implementations in different classes.</a:t>
            </a:r>
          </a:p>
          <a:p>
            <a:pPr marL="800100" lvl="1"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Encapsulation: Use encapsulation to hide the internal details of a class and provide public interfaces for interacting with the object.</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14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11" y="-477962"/>
            <a:ext cx="6096000" cy="1815882"/>
          </a:xfrm>
          <a:prstGeom prst="rect">
            <a:avLst/>
          </a:prstGeom>
        </p:spPr>
        <p:txBody>
          <a:bodyPr>
            <a:spAutoFit/>
          </a:bodyPr>
          <a:lstStyle/>
          <a:p>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BENEFITS OF OOP IN PYTHON </a:t>
            </a:r>
            <a:br>
              <a:rPr lang="en-US" sz="2800" b="1" dirty="0">
                <a:latin typeface="Times New Roman" panose="02020603050405020304" pitchFamily="18" charset="0"/>
                <a:cs typeface="Times New Roman" panose="02020603050405020304" pitchFamily="18" charset="0"/>
              </a:rPr>
            </a:br>
            <a:endParaRPr lang="en-US" sz="2800" dirty="0"/>
          </a:p>
        </p:txBody>
      </p:sp>
      <p:sp>
        <p:nvSpPr>
          <p:cNvPr id="3" name="Rectangle 2"/>
          <p:cNvSpPr/>
          <p:nvPr/>
        </p:nvSpPr>
        <p:spPr>
          <a:xfrm>
            <a:off x="840828" y="1337920"/>
            <a:ext cx="6852744" cy="3231654"/>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Code reusability</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Encapsulation and data hiding</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Abstraction and simplified complexity</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Inheritance and code reuse</a:t>
            </a:r>
          </a:p>
          <a:p>
            <a:pPr marL="800100" lvl="1" indent="-342900" algn="just">
              <a:lnSpc>
                <a:spcPct val="150000"/>
              </a:lnSpc>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Polymorphism and flexibility</a:t>
            </a:r>
          </a:p>
          <a:p>
            <a:pPr marL="285750" indent="-28575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46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516" y="441492"/>
            <a:ext cx="8523889" cy="954107"/>
          </a:xfrm>
          <a:prstGeom prst="rect">
            <a:avLst/>
          </a:prstGeom>
        </p:spPr>
        <p:txBody>
          <a:bodyPr wrap="square">
            <a:sp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IMPORTANT FUNCTION OF PYTHON </a:t>
            </a:r>
            <a:endParaRPr lang="en-US" sz="2800" dirty="0"/>
          </a:p>
        </p:txBody>
      </p:sp>
      <p:sp>
        <p:nvSpPr>
          <p:cNvPr id="3" name="Rectangle 2"/>
          <p:cNvSpPr/>
          <p:nvPr/>
        </p:nvSpPr>
        <p:spPr>
          <a:xfrm>
            <a:off x="1008993" y="1386864"/>
            <a:ext cx="10373710" cy="4524315"/>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 </a:t>
            </a:r>
            <a:r>
              <a:rPr lang="en-US" sz="2000" dirty="0">
                <a:latin typeface="Times New Roman" panose="02020603050405020304" pitchFamily="18" charset="0"/>
                <a:cs typeface="Times New Roman" panose="02020603050405020304" pitchFamily="18" charset="0"/>
              </a:rPr>
              <a:t>The filter() function in Python is used to filter out elements from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based on a specified condition.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Reduce: </a:t>
            </a:r>
            <a:r>
              <a:rPr lang="en-US" sz="2000" dirty="0">
                <a:latin typeface="Times New Roman" panose="02020603050405020304" pitchFamily="18" charset="0"/>
                <a:cs typeface="Times New Roman" panose="02020603050405020304" pitchFamily="18" charset="0"/>
              </a:rPr>
              <a:t>The reduce() function is part of the </a:t>
            </a:r>
            <a:r>
              <a:rPr lang="en-US" sz="2000" dirty="0" err="1">
                <a:latin typeface="Times New Roman" panose="02020603050405020304" pitchFamily="18" charset="0"/>
                <a:cs typeface="Times New Roman" panose="02020603050405020304" pitchFamily="18" charset="0"/>
              </a:rPr>
              <a:t>functools</a:t>
            </a:r>
            <a:r>
              <a:rPr lang="en-US" sz="20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in a cumulative way.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Lambda Functions:</a:t>
            </a:r>
            <a:r>
              <a:rPr lang="en-US" sz="20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endParaRPr lang="x-none"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1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776" y="1068692"/>
            <a:ext cx="8105680" cy="523220"/>
          </a:xfrm>
          <a:prstGeom prst="rect">
            <a:avLst/>
          </a:prstGeom>
        </p:spPr>
        <p:txBody>
          <a:bodyPr wrap="none">
            <a:spAutoFit/>
          </a:bodyPr>
          <a:lstStyle/>
          <a:p>
            <a:r>
              <a:rPr lang="en-US" sz="2800" b="1" dirty="0"/>
              <a:t>Why</a:t>
            </a:r>
            <a:r>
              <a:rPr lang="en-US" sz="2800" b="1" spc="130" dirty="0"/>
              <a:t> </a:t>
            </a:r>
            <a:r>
              <a:rPr lang="en-US" sz="2800" b="1" dirty="0"/>
              <a:t>do</a:t>
            </a:r>
            <a:r>
              <a:rPr lang="en-US" sz="2800" b="1" spc="-50" dirty="0"/>
              <a:t> </a:t>
            </a:r>
            <a:r>
              <a:rPr lang="en-US" sz="2800" b="1" spc="65" dirty="0"/>
              <a:t>we</a:t>
            </a:r>
            <a:r>
              <a:rPr lang="en-US" sz="2800" b="1" spc="-114" dirty="0"/>
              <a:t> </a:t>
            </a:r>
            <a:r>
              <a:rPr lang="en-US" sz="2800" b="1" dirty="0"/>
              <a:t>need</a:t>
            </a:r>
            <a:r>
              <a:rPr lang="en-US" sz="2800" b="1" spc="-114" dirty="0"/>
              <a:t> </a:t>
            </a:r>
            <a:r>
              <a:rPr lang="en-US" sz="2800" b="1" dirty="0"/>
              <a:t>an</a:t>
            </a:r>
            <a:r>
              <a:rPr lang="en-US" sz="2800" b="1" spc="50" dirty="0"/>
              <a:t> </a:t>
            </a:r>
            <a:r>
              <a:rPr lang="en-US" sz="2800" b="1" dirty="0"/>
              <a:t>Employee</a:t>
            </a:r>
            <a:r>
              <a:rPr lang="en-US" sz="2800" b="1" spc="-35" dirty="0"/>
              <a:t> </a:t>
            </a:r>
            <a:r>
              <a:rPr lang="en-US" sz="2800" b="1" dirty="0"/>
              <a:t>Management</a:t>
            </a:r>
            <a:r>
              <a:rPr lang="en-US" sz="2800" b="1" spc="-250" dirty="0"/>
              <a:t> </a:t>
            </a:r>
            <a:r>
              <a:rPr lang="en-US" sz="2800" b="1" spc="-10" dirty="0"/>
              <a:t>System?</a:t>
            </a:r>
            <a:endParaRPr lang="en-US" sz="2800" b="1" dirty="0"/>
          </a:p>
        </p:txBody>
      </p:sp>
      <p:sp>
        <p:nvSpPr>
          <p:cNvPr id="3" name="Rectangle 2"/>
          <p:cNvSpPr/>
          <p:nvPr/>
        </p:nvSpPr>
        <p:spPr>
          <a:xfrm>
            <a:off x="830776" y="1689936"/>
            <a:ext cx="10867238" cy="3387081"/>
          </a:xfrm>
          <a:prstGeom prst="rect">
            <a:avLst/>
          </a:prstGeom>
        </p:spPr>
        <p:txBody>
          <a:bodyPr wrap="square">
            <a:spAutoFit/>
          </a:bodyPr>
          <a:lstStyle/>
          <a:p>
            <a:pPr marL="12700" marR="5080" indent="180340">
              <a:lnSpc>
                <a:spcPct val="107900"/>
              </a:lnSpc>
              <a:spcBef>
                <a:spcPts val="100"/>
              </a:spcBef>
              <a:buClr>
                <a:srgbClr val="252525"/>
              </a:buClr>
              <a:buFont typeface="Garamond"/>
              <a:buChar char="◦"/>
              <a:tabLst>
                <a:tab pos="193040" algn="l"/>
                <a:tab pos="2547620" algn="l"/>
              </a:tabLst>
            </a:pPr>
            <a:r>
              <a:rPr lang="en-US" dirty="0">
                <a:latin typeface="Times New Roman"/>
                <a:cs typeface="Times New Roman"/>
              </a:rPr>
              <a:t>Employee</a:t>
            </a:r>
            <a:r>
              <a:rPr lang="en-US" spc="409" dirty="0">
                <a:latin typeface="Times New Roman"/>
                <a:cs typeface="Times New Roman"/>
              </a:rPr>
              <a:t> </a:t>
            </a:r>
            <a:r>
              <a:rPr lang="en-US" spc="-10" dirty="0">
                <a:latin typeface="Times New Roman"/>
                <a:cs typeface="Times New Roman"/>
              </a:rPr>
              <a:t>Management</a:t>
            </a:r>
            <a:r>
              <a:rPr lang="en-US" dirty="0">
                <a:latin typeface="Times New Roman"/>
                <a:cs typeface="Times New Roman"/>
              </a:rPr>
              <a:t>	System</a:t>
            </a:r>
            <a:r>
              <a:rPr lang="en-US" spc="380" dirty="0">
                <a:latin typeface="Times New Roman"/>
                <a:cs typeface="Times New Roman"/>
              </a:rPr>
              <a:t> </a:t>
            </a:r>
            <a:r>
              <a:rPr lang="en-US" dirty="0">
                <a:latin typeface="Times New Roman"/>
                <a:cs typeface="Times New Roman"/>
              </a:rPr>
              <a:t>is</a:t>
            </a:r>
            <a:r>
              <a:rPr lang="en-US" spc="395" dirty="0">
                <a:latin typeface="Times New Roman"/>
                <a:cs typeface="Times New Roman"/>
              </a:rPr>
              <a:t> </a:t>
            </a:r>
            <a:r>
              <a:rPr lang="en-US" dirty="0">
                <a:latin typeface="Times New Roman"/>
                <a:cs typeface="Times New Roman"/>
              </a:rPr>
              <a:t>essential</a:t>
            </a:r>
            <a:r>
              <a:rPr lang="en-US" spc="385" dirty="0">
                <a:latin typeface="Times New Roman"/>
                <a:cs typeface="Times New Roman"/>
              </a:rPr>
              <a:t> </a:t>
            </a:r>
            <a:r>
              <a:rPr lang="en-US" dirty="0">
                <a:latin typeface="Times New Roman"/>
                <a:cs typeface="Times New Roman"/>
              </a:rPr>
              <a:t>for</a:t>
            </a:r>
            <a:r>
              <a:rPr lang="en-US" spc="430" dirty="0">
                <a:latin typeface="Times New Roman"/>
                <a:cs typeface="Times New Roman"/>
              </a:rPr>
              <a:t> </a:t>
            </a:r>
            <a:r>
              <a:rPr lang="en-US" dirty="0">
                <a:latin typeface="Times New Roman"/>
                <a:cs typeface="Times New Roman"/>
              </a:rPr>
              <a:t>organizations</a:t>
            </a:r>
            <a:r>
              <a:rPr lang="en-US" spc="390" dirty="0">
                <a:latin typeface="Times New Roman"/>
                <a:cs typeface="Times New Roman"/>
              </a:rPr>
              <a:t> </a:t>
            </a:r>
            <a:r>
              <a:rPr lang="en-US" dirty="0">
                <a:latin typeface="Times New Roman"/>
                <a:cs typeface="Times New Roman"/>
              </a:rPr>
              <a:t>to</a:t>
            </a:r>
            <a:r>
              <a:rPr lang="en-US" spc="425" dirty="0">
                <a:latin typeface="Times New Roman"/>
                <a:cs typeface="Times New Roman"/>
              </a:rPr>
              <a:t> </a:t>
            </a:r>
            <a:r>
              <a:rPr lang="en-US" dirty="0">
                <a:latin typeface="Times New Roman"/>
                <a:cs typeface="Times New Roman"/>
              </a:rPr>
              <a:t>efficiently</a:t>
            </a:r>
            <a:r>
              <a:rPr lang="en-US" spc="425" dirty="0">
                <a:latin typeface="Times New Roman"/>
                <a:cs typeface="Times New Roman"/>
              </a:rPr>
              <a:t> </a:t>
            </a:r>
            <a:r>
              <a:rPr lang="en-US" dirty="0">
                <a:latin typeface="Times New Roman"/>
                <a:cs typeface="Times New Roman"/>
              </a:rPr>
              <a:t>handle</a:t>
            </a:r>
            <a:r>
              <a:rPr lang="en-US" spc="455" dirty="0">
                <a:latin typeface="Times New Roman"/>
                <a:cs typeface="Times New Roman"/>
              </a:rPr>
              <a:t> </a:t>
            </a:r>
            <a:r>
              <a:rPr lang="en-US" dirty="0">
                <a:latin typeface="Times New Roman"/>
                <a:cs typeface="Times New Roman"/>
              </a:rPr>
              <a:t>their</a:t>
            </a:r>
            <a:r>
              <a:rPr lang="en-US" spc="430" dirty="0">
                <a:latin typeface="Times New Roman"/>
                <a:cs typeface="Times New Roman"/>
              </a:rPr>
              <a:t> </a:t>
            </a:r>
            <a:r>
              <a:rPr lang="en-US" dirty="0">
                <a:latin typeface="Times New Roman"/>
                <a:cs typeface="Times New Roman"/>
              </a:rPr>
              <a:t>workforce</a:t>
            </a:r>
            <a:r>
              <a:rPr lang="en-US" spc="385" dirty="0">
                <a:latin typeface="Times New Roman"/>
                <a:cs typeface="Times New Roman"/>
              </a:rPr>
              <a:t> </a:t>
            </a:r>
            <a:r>
              <a:rPr lang="en-US" spc="-25" dirty="0">
                <a:latin typeface="Times New Roman"/>
                <a:cs typeface="Times New Roman"/>
              </a:rPr>
              <a:t>and </a:t>
            </a:r>
            <a:r>
              <a:rPr lang="en-US" dirty="0">
                <a:latin typeface="Times New Roman"/>
                <a:cs typeface="Times New Roman"/>
              </a:rPr>
              <a:t>streamline</a:t>
            </a:r>
            <a:r>
              <a:rPr lang="en-US" spc="60" dirty="0">
                <a:latin typeface="Times New Roman"/>
                <a:cs typeface="Times New Roman"/>
              </a:rPr>
              <a:t> </a:t>
            </a:r>
            <a:r>
              <a:rPr lang="en-US" dirty="0">
                <a:latin typeface="Times New Roman"/>
                <a:cs typeface="Times New Roman"/>
              </a:rPr>
              <a:t>various</a:t>
            </a:r>
            <a:r>
              <a:rPr lang="en-US" spc="20" dirty="0">
                <a:latin typeface="Times New Roman"/>
                <a:cs typeface="Times New Roman"/>
              </a:rPr>
              <a:t> </a:t>
            </a:r>
            <a:r>
              <a:rPr lang="en-US" dirty="0">
                <a:latin typeface="Times New Roman"/>
                <a:cs typeface="Times New Roman"/>
              </a:rPr>
              <a:t>HR</a:t>
            </a:r>
            <a:r>
              <a:rPr lang="en-US" spc="-30" dirty="0">
                <a:latin typeface="Times New Roman"/>
                <a:cs typeface="Times New Roman"/>
              </a:rPr>
              <a:t> </a:t>
            </a:r>
            <a:r>
              <a:rPr lang="en-US" dirty="0">
                <a:latin typeface="Times New Roman"/>
                <a:cs typeface="Times New Roman"/>
              </a:rPr>
              <a:t>processes.</a:t>
            </a:r>
            <a:r>
              <a:rPr lang="en-US" spc="-30" dirty="0">
                <a:latin typeface="Times New Roman"/>
                <a:cs typeface="Times New Roman"/>
              </a:rPr>
              <a:t> </a:t>
            </a:r>
            <a:r>
              <a:rPr lang="en-US" dirty="0">
                <a:latin typeface="Times New Roman"/>
                <a:cs typeface="Times New Roman"/>
              </a:rPr>
              <a:t>Here</a:t>
            </a:r>
            <a:r>
              <a:rPr lang="en-US" spc="-5" dirty="0">
                <a:latin typeface="Times New Roman"/>
                <a:cs typeface="Times New Roman"/>
              </a:rPr>
              <a:t> </a:t>
            </a:r>
            <a:r>
              <a:rPr lang="en-US" dirty="0">
                <a:latin typeface="Times New Roman"/>
                <a:cs typeface="Times New Roman"/>
              </a:rPr>
              <a:t>are</a:t>
            </a:r>
            <a:r>
              <a:rPr lang="en-US" spc="-70" dirty="0">
                <a:latin typeface="Times New Roman"/>
                <a:cs typeface="Times New Roman"/>
              </a:rPr>
              <a:t> </a:t>
            </a:r>
            <a:r>
              <a:rPr lang="en-US" dirty="0">
                <a:latin typeface="Times New Roman"/>
                <a:cs typeface="Times New Roman"/>
              </a:rPr>
              <a:t>the</a:t>
            </a:r>
            <a:r>
              <a:rPr lang="en-US" spc="-75" dirty="0">
                <a:latin typeface="Times New Roman"/>
                <a:cs typeface="Times New Roman"/>
              </a:rPr>
              <a:t> </a:t>
            </a:r>
            <a:r>
              <a:rPr lang="en-US" dirty="0">
                <a:latin typeface="Times New Roman"/>
                <a:cs typeface="Times New Roman"/>
              </a:rPr>
              <a:t>benefits</a:t>
            </a:r>
            <a:r>
              <a:rPr lang="en-US" spc="-45" dirty="0">
                <a:latin typeface="Times New Roman"/>
                <a:cs typeface="Times New Roman"/>
              </a:rPr>
              <a:t> </a:t>
            </a:r>
            <a:r>
              <a:rPr lang="en-US" dirty="0">
                <a:latin typeface="Times New Roman"/>
                <a:cs typeface="Times New Roman"/>
              </a:rPr>
              <a:t>of</a:t>
            </a:r>
            <a:r>
              <a:rPr lang="en-US" spc="-30" dirty="0">
                <a:latin typeface="Times New Roman"/>
                <a:cs typeface="Times New Roman"/>
              </a:rPr>
              <a:t> </a:t>
            </a:r>
            <a:r>
              <a:rPr lang="en-US" dirty="0">
                <a:latin typeface="Times New Roman"/>
                <a:cs typeface="Times New Roman"/>
              </a:rPr>
              <a:t>having</a:t>
            </a:r>
            <a:r>
              <a:rPr lang="en-US" spc="35" dirty="0">
                <a:latin typeface="Times New Roman"/>
                <a:cs typeface="Times New Roman"/>
              </a:rPr>
              <a:t> </a:t>
            </a:r>
            <a:r>
              <a:rPr lang="en-US" dirty="0">
                <a:latin typeface="Times New Roman"/>
                <a:cs typeface="Times New Roman"/>
              </a:rPr>
              <a:t>an</a:t>
            </a:r>
            <a:r>
              <a:rPr lang="en-US" spc="-95" dirty="0">
                <a:latin typeface="Times New Roman"/>
                <a:cs typeface="Times New Roman"/>
              </a:rPr>
              <a:t> </a:t>
            </a:r>
            <a:r>
              <a:rPr lang="en-US" dirty="0">
                <a:latin typeface="Times New Roman"/>
                <a:cs typeface="Times New Roman"/>
              </a:rPr>
              <a:t>Employee</a:t>
            </a:r>
            <a:r>
              <a:rPr lang="en-US" spc="70" dirty="0">
                <a:latin typeface="Times New Roman"/>
                <a:cs typeface="Times New Roman"/>
              </a:rPr>
              <a:t> </a:t>
            </a:r>
            <a:r>
              <a:rPr lang="en-US" dirty="0">
                <a:latin typeface="Times New Roman"/>
                <a:cs typeface="Times New Roman"/>
              </a:rPr>
              <a:t>Management</a:t>
            </a:r>
            <a:r>
              <a:rPr lang="en-US" spc="5" dirty="0">
                <a:latin typeface="Times New Roman"/>
                <a:cs typeface="Times New Roman"/>
              </a:rPr>
              <a:t> </a:t>
            </a:r>
            <a:r>
              <a:rPr lang="en-US" spc="-10" dirty="0">
                <a:latin typeface="Times New Roman"/>
                <a:cs typeface="Times New Roman"/>
              </a:rPr>
              <a:t>System:</a:t>
            </a:r>
            <a:endParaRPr lang="en-US" dirty="0">
              <a:latin typeface="Times New Roman"/>
              <a:cs typeface="Times New Roman"/>
            </a:endParaRPr>
          </a:p>
          <a:p>
            <a:pPr>
              <a:lnSpc>
                <a:spcPct val="100000"/>
              </a:lnSpc>
              <a:spcBef>
                <a:spcPts val="15"/>
              </a:spcBef>
            </a:pPr>
            <a:endParaRPr lang="en-US" sz="1550" dirty="0">
              <a:latin typeface="Times New Roman"/>
              <a:cs typeface="Times New Roman"/>
            </a:endParaRPr>
          </a:p>
          <a:p>
            <a:pPr marL="393700" marR="123189" indent="-343535">
              <a:lnSpc>
                <a:spcPct val="100800"/>
              </a:lnSpc>
              <a:spcBef>
                <a:spcPts val="5"/>
              </a:spcBef>
              <a:buClr>
                <a:srgbClr val="252525"/>
              </a:buClr>
              <a:buAutoNum type="arabicPeriod"/>
              <a:tabLst>
                <a:tab pos="393700" algn="l"/>
              </a:tabLst>
            </a:pPr>
            <a:r>
              <a:rPr lang="en-US" b="1" dirty="0">
                <a:latin typeface="Times New Roman"/>
                <a:cs typeface="Times New Roman"/>
              </a:rPr>
              <a:t>Centralized</a:t>
            </a:r>
            <a:r>
              <a:rPr lang="en-US" b="1" spc="-40" dirty="0">
                <a:latin typeface="Times New Roman"/>
                <a:cs typeface="Times New Roman"/>
              </a:rPr>
              <a:t> </a:t>
            </a:r>
            <a:r>
              <a:rPr lang="en-US" b="1" dirty="0">
                <a:latin typeface="Times New Roman"/>
                <a:cs typeface="Times New Roman"/>
              </a:rPr>
              <a:t>Employee</a:t>
            </a:r>
            <a:r>
              <a:rPr lang="en-US" b="1" spc="-55" dirty="0">
                <a:latin typeface="Times New Roman"/>
                <a:cs typeface="Times New Roman"/>
              </a:rPr>
              <a:t> </a:t>
            </a:r>
            <a:r>
              <a:rPr lang="en-US" b="1" dirty="0">
                <a:latin typeface="Times New Roman"/>
                <a:cs typeface="Times New Roman"/>
              </a:rPr>
              <a:t>Information</a:t>
            </a:r>
            <a:r>
              <a:rPr lang="en-US" dirty="0">
                <a:latin typeface="Times New Roman"/>
                <a:cs typeface="Times New Roman"/>
              </a:rPr>
              <a:t>:</a:t>
            </a:r>
            <a:r>
              <a:rPr lang="en-US" spc="15" dirty="0">
                <a:latin typeface="Times New Roman"/>
                <a:cs typeface="Times New Roman"/>
              </a:rPr>
              <a:t> </a:t>
            </a:r>
            <a:r>
              <a:rPr lang="en-US" dirty="0">
                <a:latin typeface="Times New Roman"/>
                <a:cs typeface="Times New Roman"/>
              </a:rPr>
              <a:t>An</a:t>
            </a:r>
            <a:r>
              <a:rPr lang="en-US" spc="-70" dirty="0">
                <a:latin typeface="Times New Roman"/>
                <a:cs typeface="Times New Roman"/>
              </a:rPr>
              <a:t> </a:t>
            </a:r>
            <a:r>
              <a:rPr lang="en-US" dirty="0">
                <a:latin typeface="Times New Roman"/>
                <a:cs typeface="Times New Roman"/>
              </a:rPr>
              <a:t>Employee</a:t>
            </a:r>
            <a:r>
              <a:rPr lang="en-US" spc="15" dirty="0">
                <a:latin typeface="Times New Roman"/>
                <a:cs typeface="Times New Roman"/>
              </a:rPr>
              <a:t> </a:t>
            </a:r>
            <a:r>
              <a:rPr lang="en-US" dirty="0">
                <a:latin typeface="Times New Roman"/>
                <a:cs typeface="Times New Roman"/>
              </a:rPr>
              <a:t>Management</a:t>
            </a:r>
            <a:r>
              <a:rPr lang="en-US" spc="-50" dirty="0">
                <a:latin typeface="Times New Roman"/>
                <a:cs typeface="Times New Roman"/>
              </a:rPr>
              <a:t> </a:t>
            </a:r>
            <a:r>
              <a:rPr lang="en-US" dirty="0">
                <a:latin typeface="Times New Roman"/>
                <a:cs typeface="Times New Roman"/>
              </a:rPr>
              <a:t>System</a:t>
            </a:r>
            <a:r>
              <a:rPr lang="en-US" spc="10" dirty="0">
                <a:latin typeface="Times New Roman"/>
                <a:cs typeface="Times New Roman"/>
              </a:rPr>
              <a:t> </a:t>
            </a:r>
            <a:r>
              <a:rPr lang="en-US" dirty="0">
                <a:latin typeface="Times New Roman"/>
                <a:cs typeface="Times New Roman"/>
              </a:rPr>
              <a:t>provides</a:t>
            </a:r>
            <a:r>
              <a:rPr lang="en-US" spc="-95" dirty="0">
                <a:latin typeface="Times New Roman"/>
                <a:cs typeface="Times New Roman"/>
              </a:rPr>
              <a:t> </a:t>
            </a:r>
            <a:r>
              <a:rPr lang="en-US" dirty="0">
                <a:latin typeface="Times New Roman"/>
                <a:cs typeface="Times New Roman"/>
              </a:rPr>
              <a:t>a</a:t>
            </a:r>
            <a:r>
              <a:rPr lang="en-US" spc="-50" dirty="0">
                <a:latin typeface="Times New Roman"/>
                <a:cs typeface="Times New Roman"/>
              </a:rPr>
              <a:t> </a:t>
            </a:r>
            <a:r>
              <a:rPr lang="en-US" dirty="0">
                <a:latin typeface="Times New Roman"/>
                <a:cs typeface="Times New Roman"/>
              </a:rPr>
              <a:t>centralized</a:t>
            </a:r>
            <a:r>
              <a:rPr lang="en-US" spc="-65" dirty="0">
                <a:latin typeface="Times New Roman"/>
                <a:cs typeface="Times New Roman"/>
              </a:rPr>
              <a:t> </a:t>
            </a:r>
            <a:r>
              <a:rPr lang="en-US" spc="-10" dirty="0">
                <a:latin typeface="Times New Roman"/>
                <a:cs typeface="Times New Roman"/>
              </a:rPr>
              <a:t>database </a:t>
            </a:r>
            <a:r>
              <a:rPr lang="en-US" dirty="0">
                <a:latin typeface="Times New Roman"/>
                <a:cs typeface="Times New Roman"/>
              </a:rPr>
              <a:t>to</a:t>
            </a:r>
            <a:r>
              <a:rPr lang="en-US" spc="-95" dirty="0">
                <a:latin typeface="Times New Roman"/>
                <a:cs typeface="Times New Roman"/>
              </a:rPr>
              <a:t> </a:t>
            </a:r>
            <a:r>
              <a:rPr lang="en-US" dirty="0">
                <a:latin typeface="Times New Roman"/>
                <a:cs typeface="Times New Roman"/>
              </a:rPr>
              <a:t>store</a:t>
            </a:r>
            <a:r>
              <a:rPr lang="en-US" spc="-95" dirty="0">
                <a:latin typeface="Times New Roman"/>
                <a:cs typeface="Times New Roman"/>
              </a:rPr>
              <a:t> </a:t>
            </a:r>
            <a:r>
              <a:rPr lang="en-US" dirty="0">
                <a:latin typeface="Times New Roman"/>
                <a:cs typeface="Times New Roman"/>
              </a:rPr>
              <a:t>and</a:t>
            </a:r>
            <a:r>
              <a:rPr lang="en-US" spc="-50" dirty="0">
                <a:latin typeface="Times New Roman"/>
                <a:cs typeface="Times New Roman"/>
              </a:rPr>
              <a:t> </a:t>
            </a:r>
            <a:r>
              <a:rPr lang="en-US" dirty="0">
                <a:latin typeface="Times New Roman"/>
                <a:cs typeface="Times New Roman"/>
              </a:rPr>
              <a:t>manage</a:t>
            </a:r>
            <a:r>
              <a:rPr lang="en-US" spc="40" dirty="0">
                <a:latin typeface="Times New Roman"/>
                <a:cs typeface="Times New Roman"/>
              </a:rPr>
              <a:t> </a:t>
            </a:r>
            <a:r>
              <a:rPr lang="en-US" dirty="0">
                <a:latin typeface="Times New Roman"/>
                <a:cs typeface="Times New Roman"/>
              </a:rPr>
              <a:t>employee</a:t>
            </a:r>
            <a:r>
              <a:rPr lang="en-US" spc="-30" dirty="0">
                <a:latin typeface="Times New Roman"/>
                <a:cs typeface="Times New Roman"/>
              </a:rPr>
              <a:t> </a:t>
            </a:r>
            <a:r>
              <a:rPr lang="en-US" dirty="0">
                <a:latin typeface="Times New Roman"/>
                <a:cs typeface="Times New Roman"/>
              </a:rPr>
              <a:t>information,</a:t>
            </a:r>
            <a:r>
              <a:rPr lang="en-US" spc="15" dirty="0">
                <a:latin typeface="Times New Roman"/>
                <a:cs typeface="Times New Roman"/>
              </a:rPr>
              <a:t> </a:t>
            </a:r>
            <a:r>
              <a:rPr lang="en-US" dirty="0">
                <a:latin typeface="Times New Roman"/>
                <a:cs typeface="Times New Roman"/>
              </a:rPr>
              <a:t>including</a:t>
            </a:r>
            <a:r>
              <a:rPr lang="en-US" spc="75" dirty="0">
                <a:latin typeface="Times New Roman"/>
                <a:cs typeface="Times New Roman"/>
              </a:rPr>
              <a:t> </a:t>
            </a:r>
            <a:r>
              <a:rPr lang="en-US" dirty="0">
                <a:latin typeface="Times New Roman"/>
                <a:cs typeface="Times New Roman"/>
              </a:rPr>
              <a:t>personal</a:t>
            </a:r>
            <a:r>
              <a:rPr lang="en-US" spc="-90" dirty="0">
                <a:latin typeface="Times New Roman"/>
                <a:cs typeface="Times New Roman"/>
              </a:rPr>
              <a:t> </a:t>
            </a:r>
            <a:r>
              <a:rPr lang="en-US" dirty="0">
                <a:latin typeface="Times New Roman"/>
                <a:cs typeface="Times New Roman"/>
              </a:rPr>
              <a:t>details,</a:t>
            </a:r>
            <a:r>
              <a:rPr lang="en-US" spc="15" dirty="0">
                <a:latin typeface="Times New Roman"/>
                <a:cs typeface="Times New Roman"/>
              </a:rPr>
              <a:t> </a:t>
            </a:r>
            <a:r>
              <a:rPr lang="en-US" dirty="0">
                <a:latin typeface="Times New Roman"/>
                <a:cs typeface="Times New Roman"/>
              </a:rPr>
              <a:t>contact</a:t>
            </a:r>
            <a:r>
              <a:rPr lang="en-US" spc="-130" dirty="0">
                <a:latin typeface="Times New Roman"/>
                <a:cs typeface="Times New Roman"/>
              </a:rPr>
              <a:t> </a:t>
            </a:r>
            <a:r>
              <a:rPr lang="en-US" dirty="0">
                <a:latin typeface="Times New Roman"/>
                <a:cs typeface="Times New Roman"/>
              </a:rPr>
              <a:t>information,</a:t>
            </a:r>
            <a:r>
              <a:rPr lang="en-US" spc="75" dirty="0">
                <a:latin typeface="Times New Roman"/>
                <a:cs typeface="Times New Roman"/>
              </a:rPr>
              <a:t> </a:t>
            </a:r>
            <a:r>
              <a:rPr lang="en-US" dirty="0">
                <a:latin typeface="Times New Roman"/>
                <a:cs typeface="Times New Roman"/>
              </a:rPr>
              <a:t>job</a:t>
            </a:r>
            <a:r>
              <a:rPr lang="en-US" spc="-45" dirty="0">
                <a:latin typeface="Times New Roman"/>
                <a:cs typeface="Times New Roman"/>
              </a:rPr>
              <a:t> </a:t>
            </a:r>
            <a:r>
              <a:rPr lang="en-US" spc="-10" dirty="0">
                <a:latin typeface="Times New Roman"/>
                <a:cs typeface="Times New Roman"/>
              </a:rPr>
              <a:t>history, </a:t>
            </a:r>
            <a:r>
              <a:rPr lang="en-US" dirty="0">
                <a:latin typeface="Times New Roman"/>
                <a:cs typeface="Times New Roman"/>
              </a:rPr>
              <a:t>and</a:t>
            </a:r>
            <a:r>
              <a:rPr lang="en-US" spc="10" dirty="0">
                <a:latin typeface="Times New Roman"/>
                <a:cs typeface="Times New Roman"/>
              </a:rPr>
              <a:t> </a:t>
            </a:r>
            <a:r>
              <a:rPr lang="en-US" dirty="0">
                <a:latin typeface="Times New Roman"/>
                <a:cs typeface="Times New Roman"/>
              </a:rPr>
              <a:t>performance</a:t>
            </a:r>
            <a:r>
              <a:rPr lang="en-US" spc="-45" dirty="0">
                <a:latin typeface="Times New Roman"/>
                <a:cs typeface="Times New Roman"/>
              </a:rPr>
              <a:t> </a:t>
            </a:r>
            <a:r>
              <a:rPr lang="en-US" spc="-10" dirty="0">
                <a:latin typeface="Times New Roman"/>
                <a:cs typeface="Times New Roman"/>
              </a:rPr>
              <a:t>records.</a:t>
            </a:r>
            <a:endParaRPr lang="en-US" dirty="0">
              <a:latin typeface="Times New Roman"/>
              <a:cs typeface="Times New Roman"/>
            </a:endParaRPr>
          </a:p>
          <a:p>
            <a:pPr marL="393700" marR="249554" indent="-343535">
              <a:lnSpc>
                <a:spcPct val="99100"/>
              </a:lnSpc>
              <a:spcBef>
                <a:spcPts val="940"/>
              </a:spcBef>
              <a:buClr>
                <a:srgbClr val="252525"/>
              </a:buClr>
              <a:buAutoNum type="arabicPeriod"/>
              <a:tabLst>
                <a:tab pos="393700" algn="l"/>
              </a:tabLst>
            </a:pPr>
            <a:r>
              <a:rPr lang="en-US" b="1" dirty="0">
                <a:latin typeface="Times New Roman"/>
                <a:cs typeface="Times New Roman"/>
              </a:rPr>
              <a:t>Efficient</a:t>
            </a:r>
            <a:r>
              <a:rPr lang="en-US" b="1" spc="-10" dirty="0">
                <a:latin typeface="Times New Roman"/>
                <a:cs typeface="Times New Roman"/>
              </a:rPr>
              <a:t> </a:t>
            </a:r>
            <a:r>
              <a:rPr lang="en-US" b="1" dirty="0">
                <a:latin typeface="Times New Roman"/>
                <a:cs typeface="Times New Roman"/>
              </a:rPr>
              <a:t>HR</a:t>
            </a:r>
            <a:r>
              <a:rPr lang="en-US" b="1" spc="-65" dirty="0">
                <a:latin typeface="Times New Roman"/>
                <a:cs typeface="Times New Roman"/>
              </a:rPr>
              <a:t> </a:t>
            </a:r>
            <a:r>
              <a:rPr lang="en-US" b="1" dirty="0">
                <a:latin typeface="Times New Roman"/>
                <a:cs typeface="Times New Roman"/>
              </a:rPr>
              <a:t>Processes</a:t>
            </a:r>
            <a:r>
              <a:rPr lang="en-US" dirty="0">
                <a:latin typeface="Times New Roman"/>
                <a:cs typeface="Times New Roman"/>
              </a:rPr>
              <a:t>:</a:t>
            </a:r>
            <a:r>
              <a:rPr lang="en-US" spc="-130" dirty="0">
                <a:latin typeface="Times New Roman"/>
                <a:cs typeface="Times New Roman"/>
              </a:rPr>
              <a:t> </a:t>
            </a:r>
            <a:r>
              <a:rPr lang="en-US" dirty="0">
                <a:latin typeface="Times New Roman"/>
                <a:cs typeface="Times New Roman"/>
              </a:rPr>
              <a:t>With</a:t>
            </a:r>
            <a:r>
              <a:rPr lang="en-US" spc="-35" dirty="0">
                <a:latin typeface="Times New Roman"/>
                <a:cs typeface="Times New Roman"/>
              </a:rPr>
              <a:t> </a:t>
            </a:r>
            <a:r>
              <a:rPr lang="en-US" dirty="0">
                <a:latin typeface="Times New Roman"/>
                <a:cs typeface="Times New Roman"/>
              </a:rPr>
              <a:t>an</a:t>
            </a:r>
            <a:r>
              <a:rPr lang="en-US" spc="-35" dirty="0">
                <a:latin typeface="Times New Roman"/>
                <a:cs typeface="Times New Roman"/>
              </a:rPr>
              <a:t> </a:t>
            </a:r>
            <a:r>
              <a:rPr lang="en-US" dirty="0">
                <a:latin typeface="Times New Roman"/>
                <a:cs typeface="Times New Roman"/>
              </a:rPr>
              <a:t>Employee</a:t>
            </a:r>
            <a:r>
              <a:rPr lang="en-US" spc="-20" dirty="0">
                <a:latin typeface="Times New Roman"/>
                <a:cs typeface="Times New Roman"/>
              </a:rPr>
              <a:t> </a:t>
            </a:r>
            <a:r>
              <a:rPr lang="en-US" dirty="0">
                <a:latin typeface="Times New Roman"/>
                <a:cs typeface="Times New Roman"/>
              </a:rPr>
              <a:t>Management</a:t>
            </a:r>
            <a:r>
              <a:rPr lang="en-US" spc="50" dirty="0">
                <a:latin typeface="Times New Roman"/>
                <a:cs typeface="Times New Roman"/>
              </a:rPr>
              <a:t> </a:t>
            </a:r>
            <a:r>
              <a:rPr lang="en-US" dirty="0">
                <a:latin typeface="Times New Roman"/>
                <a:cs typeface="Times New Roman"/>
              </a:rPr>
              <a:t>System,</a:t>
            </a:r>
            <a:r>
              <a:rPr lang="en-US" spc="25" dirty="0">
                <a:latin typeface="Times New Roman"/>
                <a:cs typeface="Times New Roman"/>
              </a:rPr>
              <a:t> </a:t>
            </a:r>
            <a:r>
              <a:rPr lang="en-US" dirty="0">
                <a:latin typeface="Times New Roman"/>
                <a:cs typeface="Times New Roman"/>
              </a:rPr>
              <a:t>HR</a:t>
            </a:r>
            <a:r>
              <a:rPr lang="en-US" spc="30" dirty="0">
                <a:latin typeface="Times New Roman"/>
                <a:cs typeface="Times New Roman"/>
              </a:rPr>
              <a:t> </a:t>
            </a:r>
            <a:r>
              <a:rPr lang="en-US" dirty="0">
                <a:latin typeface="Times New Roman"/>
                <a:cs typeface="Times New Roman"/>
              </a:rPr>
              <a:t>tasks</a:t>
            </a:r>
            <a:r>
              <a:rPr lang="en-US" spc="-65" dirty="0">
                <a:latin typeface="Times New Roman"/>
                <a:cs typeface="Times New Roman"/>
              </a:rPr>
              <a:t> </a:t>
            </a:r>
            <a:r>
              <a:rPr lang="en-US" dirty="0">
                <a:latin typeface="Times New Roman"/>
                <a:cs typeface="Times New Roman"/>
              </a:rPr>
              <a:t>such</a:t>
            </a:r>
            <a:r>
              <a:rPr lang="en-US" spc="-35" dirty="0">
                <a:latin typeface="Times New Roman"/>
                <a:cs typeface="Times New Roman"/>
              </a:rPr>
              <a:t> </a:t>
            </a:r>
            <a:r>
              <a:rPr lang="en-US" dirty="0">
                <a:latin typeface="Times New Roman"/>
                <a:cs typeface="Times New Roman"/>
              </a:rPr>
              <a:t>as</a:t>
            </a:r>
            <a:r>
              <a:rPr lang="en-US" spc="-60" dirty="0">
                <a:latin typeface="Times New Roman"/>
                <a:cs typeface="Times New Roman"/>
              </a:rPr>
              <a:t> </a:t>
            </a:r>
            <a:r>
              <a:rPr lang="en-US" spc="-10" dirty="0">
                <a:latin typeface="Times New Roman"/>
                <a:cs typeface="Times New Roman"/>
              </a:rPr>
              <a:t>employee </a:t>
            </a:r>
            <a:r>
              <a:rPr lang="en-US" dirty="0">
                <a:latin typeface="Times New Roman"/>
                <a:cs typeface="Times New Roman"/>
              </a:rPr>
              <a:t>onboarding,</a:t>
            </a:r>
            <a:r>
              <a:rPr lang="en-US" spc="50" dirty="0">
                <a:latin typeface="Times New Roman"/>
                <a:cs typeface="Times New Roman"/>
              </a:rPr>
              <a:t> </a:t>
            </a:r>
            <a:r>
              <a:rPr lang="en-US" dirty="0">
                <a:latin typeface="Times New Roman"/>
                <a:cs typeface="Times New Roman"/>
              </a:rPr>
              <a:t>leave</a:t>
            </a:r>
            <a:r>
              <a:rPr lang="en-US" spc="5" dirty="0">
                <a:latin typeface="Times New Roman"/>
                <a:cs typeface="Times New Roman"/>
              </a:rPr>
              <a:t> </a:t>
            </a:r>
            <a:r>
              <a:rPr lang="en-US" dirty="0">
                <a:latin typeface="Times New Roman"/>
                <a:cs typeface="Times New Roman"/>
              </a:rPr>
              <a:t>management,</a:t>
            </a:r>
            <a:r>
              <a:rPr lang="en-US" spc="60" dirty="0">
                <a:latin typeface="Times New Roman"/>
                <a:cs typeface="Times New Roman"/>
              </a:rPr>
              <a:t> </a:t>
            </a:r>
            <a:r>
              <a:rPr lang="en-US" dirty="0">
                <a:latin typeface="Times New Roman"/>
                <a:cs typeface="Times New Roman"/>
              </a:rPr>
              <a:t>attendance</a:t>
            </a:r>
            <a:r>
              <a:rPr lang="en-US" spc="-130" dirty="0">
                <a:latin typeface="Times New Roman"/>
                <a:cs typeface="Times New Roman"/>
              </a:rPr>
              <a:t> </a:t>
            </a:r>
            <a:r>
              <a:rPr lang="en-US" dirty="0">
                <a:latin typeface="Times New Roman"/>
                <a:cs typeface="Times New Roman"/>
              </a:rPr>
              <a:t>tracking,</a:t>
            </a:r>
            <a:r>
              <a:rPr lang="en-US" spc="-10" dirty="0">
                <a:latin typeface="Times New Roman"/>
                <a:cs typeface="Times New Roman"/>
              </a:rPr>
              <a:t> </a:t>
            </a:r>
            <a:r>
              <a:rPr lang="en-US" dirty="0">
                <a:latin typeface="Times New Roman"/>
                <a:cs typeface="Times New Roman"/>
              </a:rPr>
              <a:t>and</a:t>
            </a:r>
            <a:r>
              <a:rPr lang="en-US" spc="-10" dirty="0">
                <a:latin typeface="Times New Roman"/>
                <a:cs typeface="Times New Roman"/>
              </a:rPr>
              <a:t> </a:t>
            </a:r>
            <a:r>
              <a:rPr lang="en-US" dirty="0">
                <a:latin typeface="Times New Roman"/>
                <a:cs typeface="Times New Roman"/>
              </a:rPr>
              <a:t>performance</a:t>
            </a:r>
            <a:r>
              <a:rPr lang="en-US" spc="-65" dirty="0">
                <a:latin typeface="Times New Roman"/>
                <a:cs typeface="Times New Roman"/>
              </a:rPr>
              <a:t> </a:t>
            </a:r>
            <a:r>
              <a:rPr lang="en-US" dirty="0">
                <a:latin typeface="Times New Roman"/>
                <a:cs typeface="Times New Roman"/>
              </a:rPr>
              <a:t>evaluations</a:t>
            </a:r>
            <a:r>
              <a:rPr lang="en-US" spc="-40" dirty="0">
                <a:latin typeface="Times New Roman"/>
                <a:cs typeface="Times New Roman"/>
              </a:rPr>
              <a:t> </a:t>
            </a:r>
            <a:r>
              <a:rPr lang="en-US" dirty="0">
                <a:latin typeface="Times New Roman"/>
                <a:cs typeface="Times New Roman"/>
              </a:rPr>
              <a:t>can</a:t>
            </a:r>
            <a:r>
              <a:rPr lang="en-US" spc="-10" dirty="0">
                <a:latin typeface="Times New Roman"/>
                <a:cs typeface="Times New Roman"/>
              </a:rPr>
              <a:t> </a:t>
            </a:r>
            <a:r>
              <a:rPr lang="en-US" dirty="0">
                <a:latin typeface="Times New Roman"/>
                <a:cs typeface="Times New Roman"/>
              </a:rPr>
              <a:t>be</a:t>
            </a:r>
            <a:r>
              <a:rPr lang="en-US" spc="-70" dirty="0">
                <a:latin typeface="Times New Roman"/>
                <a:cs typeface="Times New Roman"/>
              </a:rPr>
              <a:t> </a:t>
            </a:r>
            <a:r>
              <a:rPr lang="en-US" dirty="0">
                <a:latin typeface="Times New Roman"/>
                <a:cs typeface="Times New Roman"/>
              </a:rPr>
              <a:t>automated</a:t>
            </a:r>
            <a:r>
              <a:rPr lang="en-US" spc="-85" dirty="0">
                <a:latin typeface="Times New Roman"/>
                <a:cs typeface="Times New Roman"/>
              </a:rPr>
              <a:t> </a:t>
            </a:r>
            <a:r>
              <a:rPr lang="en-US" spc="-25" dirty="0">
                <a:latin typeface="Times New Roman"/>
                <a:cs typeface="Times New Roman"/>
              </a:rPr>
              <a:t>and </a:t>
            </a:r>
            <a:r>
              <a:rPr lang="en-US" spc="-10" dirty="0">
                <a:latin typeface="Times New Roman"/>
                <a:cs typeface="Times New Roman"/>
              </a:rPr>
              <a:t>streamlined.</a:t>
            </a:r>
            <a:endParaRPr lang="en-US" dirty="0">
              <a:latin typeface="Times New Roman"/>
              <a:cs typeface="Times New Roman"/>
            </a:endParaRPr>
          </a:p>
          <a:p>
            <a:pPr marL="392430" marR="141605" indent="-342265" algn="just">
              <a:lnSpc>
                <a:spcPct val="100800"/>
              </a:lnSpc>
              <a:spcBef>
                <a:spcPts val="900"/>
              </a:spcBef>
              <a:buClr>
                <a:srgbClr val="252525"/>
              </a:buClr>
              <a:buAutoNum type="arabicPeriod"/>
              <a:tabLst>
                <a:tab pos="393700" algn="l"/>
              </a:tabLst>
            </a:pPr>
            <a:r>
              <a:rPr lang="en-US" b="1" dirty="0">
                <a:latin typeface="Times New Roman"/>
                <a:cs typeface="Times New Roman"/>
              </a:rPr>
              <a:t>Enhanced</a:t>
            </a:r>
            <a:r>
              <a:rPr lang="en-US" b="1" spc="-65" dirty="0">
                <a:latin typeface="Times New Roman"/>
                <a:cs typeface="Times New Roman"/>
              </a:rPr>
              <a:t> </a:t>
            </a:r>
            <a:r>
              <a:rPr lang="en-US" b="1" dirty="0">
                <a:latin typeface="Times New Roman"/>
                <a:cs typeface="Times New Roman"/>
              </a:rPr>
              <a:t>Communication</a:t>
            </a:r>
            <a:r>
              <a:rPr lang="en-US" dirty="0">
                <a:latin typeface="Times New Roman"/>
                <a:cs typeface="Times New Roman"/>
              </a:rPr>
              <a:t>:</a:t>
            </a:r>
            <a:r>
              <a:rPr lang="en-US" spc="40" dirty="0">
                <a:latin typeface="Times New Roman"/>
                <a:cs typeface="Times New Roman"/>
              </a:rPr>
              <a:t> </a:t>
            </a:r>
            <a:r>
              <a:rPr lang="en-US" dirty="0">
                <a:latin typeface="Times New Roman"/>
                <a:cs typeface="Times New Roman"/>
              </a:rPr>
              <a:t>The</a:t>
            </a:r>
            <a:r>
              <a:rPr lang="en-US" spc="35" dirty="0">
                <a:latin typeface="Times New Roman"/>
                <a:cs typeface="Times New Roman"/>
              </a:rPr>
              <a:t> </a:t>
            </a:r>
            <a:r>
              <a:rPr lang="en-US" dirty="0">
                <a:latin typeface="Times New Roman"/>
                <a:cs typeface="Times New Roman"/>
              </a:rPr>
              <a:t>system</a:t>
            </a:r>
            <a:r>
              <a:rPr lang="en-US" spc="-95" dirty="0">
                <a:latin typeface="Times New Roman"/>
                <a:cs typeface="Times New Roman"/>
              </a:rPr>
              <a:t> </a:t>
            </a:r>
            <a:r>
              <a:rPr lang="en-US" dirty="0">
                <a:latin typeface="Times New Roman"/>
                <a:cs typeface="Times New Roman"/>
              </a:rPr>
              <a:t>facilitates</a:t>
            </a:r>
            <a:r>
              <a:rPr lang="en-US" spc="-5" dirty="0">
                <a:latin typeface="Times New Roman"/>
                <a:cs typeface="Times New Roman"/>
              </a:rPr>
              <a:t> </a:t>
            </a:r>
            <a:r>
              <a:rPr lang="en-US" dirty="0">
                <a:latin typeface="Times New Roman"/>
                <a:cs typeface="Times New Roman"/>
              </a:rPr>
              <a:t>effective</a:t>
            </a:r>
            <a:r>
              <a:rPr lang="en-US" spc="-110" dirty="0">
                <a:latin typeface="Times New Roman"/>
                <a:cs typeface="Times New Roman"/>
              </a:rPr>
              <a:t> </a:t>
            </a:r>
            <a:r>
              <a:rPr lang="en-US" dirty="0">
                <a:latin typeface="Times New Roman"/>
                <a:cs typeface="Times New Roman"/>
              </a:rPr>
              <a:t>communication</a:t>
            </a:r>
            <a:r>
              <a:rPr lang="en-US" spc="15" dirty="0">
                <a:latin typeface="Times New Roman"/>
                <a:cs typeface="Times New Roman"/>
              </a:rPr>
              <a:t> </a:t>
            </a:r>
            <a:r>
              <a:rPr lang="en-US" dirty="0">
                <a:latin typeface="Times New Roman"/>
                <a:cs typeface="Times New Roman"/>
              </a:rPr>
              <a:t>between</a:t>
            </a:r>
            <a:r>
              <a:rPr lang="en-US" spc="-110" dirty="0">
                <a:latin typeface="Times New Roman"/>
                <a:cs typeface="Times New Roman"/>
              </a:rPr>
              <a:t> </a:t>
            </a:r>
            <a:r>
              <a:rPr lang="en-US" dirty="0">
                <a:latin typeface="Times New Roman"/>
                <a:cs typeface="Times New Roman"/>
              </a:rPr>
              <a:t>employees</a:t>
            </a:r>
            <a:r>
              <a:rPr lang="en-US" spc="-5" dirty="0">
                <a:latin typeface="Times New Roman"/>
                <a:cs typeface="Times New Roman"/>
              </a:rPr>
              <a:t> </a:t>
            </a:r>
            <a:r>
              <a:rPr lang="en-US" dirty="0">
                <a:latin typeface="Times New Roman"/>
                <a:cs typeface="Times New Roman"/>
              </a:rPr>
              <a:t>and</a:t>
            </a:r>
            <a:r>
              <a:rPr lang="en-US" spc="-45" dirty="0">
                <a:latin typeface="Times New Roman"/>
                <a:cs typeface="Times New Roman"/>
              </a:rPr>
              <a:t> </a:t>
            </a:r>
            <a:r>
              <a:rPr lang="en-US" spc="-25" dirty="0">
                <a:latin typeface="Times New Roman"/>
                <a:cs typeface="Times New Roman"/>
              </a:rPr>
              <a:t>HR 	</a:t>
            </a:r>
            <a:r>
              <a:rPr lang="en-US" dirty="0">
                <a:latin typeface="Times New Roman"/>
                <a:cs typeface="Times New Roman"/>
              </a:rPr>
              <a:t>departments.</a:t>
            </a:r>
            <a:r>
              <a:rPr lang="en-US" spc="-120" dirty="0">
                <a:latin typeface="Times New Roman"/>
                <a:cs typeface="Times New Roman"/>
              </a:rPr>
              <a:t> </a:t>
            </a:r>
            <a:r>
              <a:rPr lang="en-US" dirty="0">
                <a:latin typeface="Times New Roman"/>
                <a:cs typeface="Times New Roman"/>
              </a:rPr>
              <a:t>It</a:t>
            </a:r>
            <a:r>
              <a:rPr lang="en-US" spc="-10" dirty="0">
                <a:latin typeface="Times New Roman"/>
                <a:cs typeface="Times New Roman"/>
              </a:rPr>
              <a:t> </a:t>
            </a:r>
            <a:r>
              <a:rPr lang="en-US" dirty="0">
                <a:latin typeface="Times New Roman"/>
                <a:cs typeface="Times New Roman"/>
              </a:rPr>
              <a:t>provides</a:t>
            </a:r>
            <a:r>
              <a:rPr lang="en-US" spc="10" dirty="0">
                <a:latin typeface="Times New Roman"/>
                <a:cs typeface="Times New Roman"/>
              </a:rPr>
              <a:t> </a:t>
            </a:r>
            <a:r>
              <a:rPr lang="en-US" dirty="0">
                <a:latin typeface="Times New Roman"/>
                <a:cs typeface="Times New Roman"/>
              </a:rPr>
              <a:t>a</a:t>
            </a:r>
            <a:r>
              <a:rPr lang="en-US" spc="-85" dirty="0">
                <a:latin typeface="Times New Roman"/>
                <a:cs typeface="Times New Roman"/>
              </a:rPr>
              <a:t> </a:t>
            </a:r>
            <a:r>
              <a:rPr lang="en-US" dirty="0">
                <a:latin typeface="Times New Roman"/>
                <a:cs typeface="Times New Roman"/>
              </a:rPr>
              <a:t>platform</a:t>
            </a:r>
            <a:r>
              <a:rPr lang="en-US" spc="-20" dirty="0">
                <a:latin typeface="Times New Roman"/>
                <a:cs typeface="Times New Roman"/>
              </a:rPr>
              <a:t> </a:t>
            </a:r>
            <a:r>
              <a:rPr lang="en-US" dirty="0">
                <a:latin typeface="Times New Roman"/>
                <a:cs typeface="Times New Roman"/>
              </a:rPr>
              <a:t>for</a:t>
            </a:r>
            <a:r>
              <a:rPr lang="en-US" spc="-30" dirty="0">
                <a:latin typeface="Times New Roman"/>
                <a:cs typeface="Times New Roman"/>
              </a:rPr>
              <a:t> </a:t>
            </a:r>
            <a:r>
              <a:rPr lang="en-US" dirty="0">
                <a:latin typeface="Times New Roman"/>
                <a:cs typeface="Times New Roman"/>
              </a:rPr>
              <a:t>employees</a:t>
            </a:r>
            <a:r>
              <a:rPr lang="en-US" spc="10" dirty="0">
                <a:latin typeface="Times New Roman"/>
                <a:cs typeface="Times New Roman"/>
              </a:rPr>
              <a:t> </a:t>
            </a:r>
            <a:r>
              <a:rPr lang="en-US" dirty="0">
                <a:latin typeface="Times New Roman"/>
                <a:cs typeface="Times New Roman"/>
              </a:rPr>
              <a:t>to</a:t>
            </a:r>
            <a:r>
              <a:rPr lang="en-US" spc="-105" dirty="0">
                <a:latin typeface="Times New Roman"/>
                <a:cs typeface="Times New Roman"/>
              </a:rPr>
              <a:t> </a:t>
            </a:r>
            <a:r>
              <a:rPr lang="en-US" dirty="0">
                <a:latin typeface="Times New Roman"/>
                <a:cs typeface="Times New Roman"/>
              </a:rPr>
              <a:t>access</a:t>
            </a:r>
            <a:r>
              <a:rPr lang="en-US" spc="-60" dirty="0">
                <a:latin typeface="Times New Roman"/>
                <a:cs typeface="Times New Roman"/>
              </a:rPr>
              <a:t> </a:t>
            </a:r>
            <a:r>
              <a:rPr lang="en-US" dirty="0">
                <a:latin typeface="Times New Roman"/>
                <a:cs typeface="Times New Roman"/>
              </a:rPr>
              <a:t>important</a:t>
            </a:r>
            <a:r>
              <a:rPr lang="en-US" spc="-15" dirty="0">
                <a:latin typeface="Times New Roman"/>
                <a:cs typeface="Times New Roman"/>
              </a:rPr>
              <a:t> </a:t>
            </a:r>
            <a:r>
              <a:rPr lang="en-US" dirty="0">
                <a:latin typeface="Times New Roman"/>
                <a:cs typeface="Times New Roman"/>
              </a:rPr>
              <a:t>company</a:t>
            </a:r>
            <a:r>
              <a:rPr lang="en-US" spc="-30" dirty="0">
                <a:latin typeface="Times New Roman"/>
                <a:cs typeface="Times New Roman"/>
              </a:rPr>
              <a:t> </a:t>
            </a:r>
            <a:r>
              <a:rPr lang="en-US" dirty="0">
                <a:latin typeface="Times New Roman"/>
                <a:cs typeface="Times New Roman"/>
              </a:rPr>
              <a:t>policies,</a:t>
            </a:r>
            <a:r>
              <a:rPr lang="en-US" spc="100" dirty="0">
                <a:latin typeface="Times New Roman"/>
                <a:cs typeface="Times New Roman"/>
              </a:rPr>
              <a:t> </a:t>
            </a:r>
            <a:r>
              <a:rPr lang="en-US" dirty="0">
                <a:latin typeface="Times New Roman"/>
                <a:cs typeface="Times New Roman"/>
              </a:rPr>
              <a:t>submit</a:t>
            </a:r>
            <a:r>
              <a:rPr lang="en-US" spc="55" dirty="0">
                <a:latin typeface="Times New Roman"/>
                <a:cs typeface="Times New Roman"/>
              </a:rPr>
              <a:t> </a:t>
            </a:r>
            <a:r>
              <a:rPr lang="en-US" spc="-10" dirty="0">
                <a:latin typeface="Times New Roman"/>
                <a:cs typeface="Times New Roman"/>
              </a:rPr>
              <a:t>requests, 	</a:t>
            </a:r>
            <a:r>
              <a:rPr lang="en-US" dirty="0">
                <a:latin typeface="Times New Roman"/>
                <a:cs typeface="Times New Roman"/>
              </a:rPr>
              <a:t>and</a:t>
            </a:r>
            <a:r>
              <a:rPr lang="en-US" spc="-50" dirty="0">
                <a:latin typeface="Times New Roman"/>
                <a:cs typeface="Times New Roman"/>
              </a:rPr>
              <a:t> </a:t>
            </a:r>
            <a:r>
              <a:rPr lang="en-US" dirty="0">
                <a:latin typeface="Times New Roman"/>
                <a:cs typeface="Times New Roman"/>
              </a:rPr>
              <a:t>communicate</a:t>
            </a:r>
            <a:r>
              <a:rPr lang="en-US" spc="-25" dirty="0">
                <a:latin typeface="Times New Roman"/>
                <a:cs typeface="Times New Roman"/>
              </a:rPr>
              <a:t> </a:t>
            </a:r>
            <a:r>
              <a:rPr lang="en-US" dirty="0">
                <a:latin typeface="Times New Roman"/>
                <a:cs typeface="Times New Roman"/>
              </a:rPr>
              <a:t>with</a:t>
            </a:r>
            <a:r>
              <a:rPr lang="en-US" spc="25" dirty="0">
                <a:latin typeface="Times New Roman"/>
                <a:cs typeface="Times New Roman"/>
              </a:rPr>
              <a:t> </a:t>
            </a:r>
            <a:r>
              <a:rPr lang="en-US" dirty="0">
                <a:latin typeface="Times New Roman"/>
                <a:cs typeface="Times New Roman"/>
              </a:rPr>
              <a:t>HR</a:t>
            </a:r>
            <a:r>
              <a:rPr lang="en-US" spc="-35" dirty="0">
                <a:latin typeface="Times New Roman"/>
                <a:cs typeface="Times New Roman"/>
              </a:rPr>
              <a:t> </a:t>
            </a:r>
            <a:r>
              <a:rPr lang="en-US" spc="-10" dirty="0">
                <a:latin typeface="Times New Roman"/>
                <a:cs typeface="Times New Roman"/>
              </a:rPr>
              <a:t>personnel.</a:t>
            </a:r>
            <a:endParaRPr lang="en-US" dirty="0">
              <a:latin typeface="Times New Roman"/>
              <a:cs typeface="Times New Roman"/>
            </a:endParaRPr>
          </a:p>
        </p:txBody>
      </p:sp>
      <p:sp>
        <p:nvSpPr>
          <p:cNvPr id="4" name="Rectangle 3"/>
          <p:cNvSpPr/>
          <p:nvPr/>
        </p:nvSpPr>
        <p:spPr>
          <a:xfrm>
            <a:off x="5113741" y="54444"/>
            <a:ext cx="2339102" cy="646331"/>
          </a:xfrm>
          <a:prstGeom prst="rect">
            <a:avLst/>
          </a:prstGeom>
        </p:spPr>
        <p:txBody>
          <a:bodyPr wrap="none">
            <a:spAutoFit/>
          </a:bodyPr>
          <a:lstStyle/>
          <a:p>
            <a:r>
              <a:rPr lang="en-US" sz="3600" b="1" dirty="0">
                <a:latin typeface="Times New Roman" pitchFamily="18" charset="0"/>
                <a:cs typeface="Times New Roman" pitchFamily="18" charset="0"/>
              </a:rPr>
              <a:t>Use case -1</a:t>
            </a:r>
          </a:p>
        </p:txBody>
      </p:sp>
    </p:spTree>
    <p:extLst>
      <p:ext uri="{BB962C8B-B14F-4D97-AF65-F5344CB8AC3E}">
        <p14:creationId xmlns:p14="http://schemas.microsoft.com/office/powerpoint/2010/main" val="147950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452" y="469603"/>
            <a:ext cx="3704604" cy="523220"/>
          </a:xfrm>
          <a:prstGeom prst="rect">
            <a:avLst/>
          </a:prstGeom>
        </p:spPr>
        <p:txBody>
          <a:bodyPr wrap="none">
            <a:spAutoFit/>
          </a:bodyPr>
          <a:lstStyle/>
          <a:p>
            <a:r>
              <a:rPr lang="en-US" sz="2800" dirty="0">
                <a:solidFill>
                  <a:srgbClr val="088E8E"/>
                </a:solidFill>
                <a:latin typeface="Times New Roman" pitchFamily="18" charset="0"/>
                <a:cs typeface="Times New Roman" pitchFamily="18" charset="0"/>
              </a:rPr>
              <a:t>AI</a:t>
            </a:r>
            <a:r>
              <a:rPr lang="en-US" sz="2800" spc="160" dirty="0">
                <a:solidFill>
                  <a:srgbClr val="088E8E"/>
                </a:solidFill>
                <a:latin typeface="Times New Roman" pitchFamily="18" charset="0"/>
                <a:cs typeface="Times New Roman" pitchFamily="18" charset="0"/>
              </a:rPr>
              <a:t> </a:t>
            </a:r>
            <a:r>
              <a:rPr lang="en-US" sz="2800" spc="-10" dirty="0">
                <a:solidFill>
                  <a:srgbClr val="088E8E"/>
                </a:solidFill>
                <a:latin typeface="Times New Roman" pitchFamily="18" charset="0"/>
                <a:cs typeface="Times New Roman" pitchFamily="18" charset="0"/>
              </a:rPr>
              <a:t>IMPLIMENTATION</a:t>
            </a:r>
            <a:endParaRPr lang="en-US" sz="2800" dirty="0">
              <a:latin typeface="Times New Roman" pitchFamily="18" charset="0"/>
              <a:cs typeface="Times New Roman" pitchFamily="18" charset="0"/>
            </a:endParaRPr>
          </a:p>
        </p:txBody>
      </p:sp>
      <p:sp>
        <p:nvSpPr>
          <p:cNvPr id="3" name="Rectangle 2"/>
          <p:cNvSpPr/>
          <p:nvPr/>
        </p:nvSpPr>
        <p:spPr>
          <a:xfrm>
            <a:off x="1129452" y="1360900"/>
            <a:ext cx="10158658" cy="4131900"/>
          </a:xfrm>
          <a:prstGeom prst="rect">
            <a:avLst/>
          </a:prstGeom>
        </p:spPr>
        <p:txBody>
          <a:bodyPr wrap="square">
            <a:spAutoFit/>
          </a:bodyPr>
          <a:lstStyle/>
          <a:p>
            <a:pPr marL="192405" marR="181610" indent="-180340">
              <a:lnSpc>
                <a:spcPct val="100000"/>
              </a:lnSpc>
              <a:spcBef>
                <a:spcPts val="125"/>
              </a:spcBef>
              <a:buClr>
                <a:srgbClr val="252525"/>
              </a:buClr>
              <a:buFont typeface="Garamond"/>
              <a:buChar char="◦"/>
              <a:tabLst>
                <a:tab pos="193675" algn="l"/>
              </a:tabLst>
            </a:pPr>
            <a:r>
              <a:rPr lang="en-US" sz="2000" dirty="0">
                <a:latin typeface="Times New Roman" pitchFamily="18" charset="0"/>
                <a:cs typeface="Times New Roman" pitchFamily="18" charset="0"/>
              </a:rPr>
              <a:t>It</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has</a:t>
            </a:r>
            <a:r>
              <a:rPr lang="en-US" sz="2000" spc="165" dirty="0">
                <a:latin typeface="Times New Roman" pitchFamily="18" charset="0"/>
                <a:cs typeface="Times New Roman" pitchFamily="18" charset="0"/>
              </a:rPr>
              <a:t> </a:t>
            </a:r>
            <a:r>
              <a:rPr lang="en-US" sz="2000" dirty="0">
                <a:latin typeface="Times New Roman" pitchFamily="18" charset="0"/>
                <a:cs typeface="Times New Roman" pitchFamily="18" charset="0"/>
              </a:rPr>
              <a:t>methods</a:t>
            </a:r>
            <a:r>
              <a:rPr lang="en-US" sz="2000" spc="-125"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retrieve</a:t>
            </a:r>
            <a:r>
              <a:rPr lang="en-US" sz="2000" spc="-13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60" dirty="0">
                <a:latin typeface="Times New Roman" pitchFamily="18" charset="0"/>
                <a:cs typeface="Times New Roman" pitchFamily="18" charset="0"/>
              </a:rPr>
              <a:t> </a:t>
            </a:r>
            <a:r>
              <a:rPr lang="en-US" sz="2000" spc="-10" dirty="0">
                <a:latin typeface="Times New Roman" pitchFamily="18" charset="0"/>
                <a:cs typeface="Times New Roman" pitchFamily="18" charset="0"/>
              </a:rPr>
              <a:t>information</a:t>
            </a:r>
            <a:r>
              <a:rPr lang="en-US" sz="2000" spc="-114"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get_name</a:t>
            </a:r>
            <a:r>
              <a:rPr lang="en-US" sz="2000" dirty="0">
                <a:latin typeface="Times New Roman" pitchFamily="18" charset="0"/>
                <a:cs typeface="Times New Roman" pitchFamily="18" charset="0"/>
              </a:rPr>
              <a:t>(),</a:t>
            </a:r>
            <a:r>
              <a:rPr lang="en-US" sz="2000" spc="-215" dirty="0">
                <a:latin typeface="Times New Roman" pitchFamily="18" charset="0"/>
                <a:cs typeface="Times New Roman" pitchFamily="18" charset="0"/>
              </a:rPr>
              <a:t> </a:t>
            </a:r>
            <a:r>
              <a:rPr lang="en-US" sz="2000" spc="-10" dirty="0" err="1">
                <a:latin typeface="Times New Roman" pitchFamily="18" charset="0"/>
                <a:cs typeface="Times New Roman" pitchFamily="18" charset="0"/>
              </a:rPr>
              <a:t>get_age</a:t>
            </a:r>
            <a:r>
              <a:rPr lang="en-US" sz="2000" spc="-10" dirty="0">
                <a:latin typeface="Times New Roman" pitchFamily="18" charset="0"/>
                <a:cs typeface="Times New Roman" pitchFamily="18" charset="0"/>
              </a:rPr>
              <a:t>(), 	</a:t>
            </a:r>
            <a:r>
              <a:rPr lang="en-US" sz="2000" dirty="0" err="1">
                <a:latin typeface="Times New Roman" pitchFamily="18" charset="0"/>
                <a:cs typeface="Times New Roman" pitchFamily="18" charset="0"/>
              </a:rPr>
              <a:t>get_salary</a:t>
            </a:r>
            <a:r>
              <a:rPr lang="en-US" sz="2000" dirty="0">
                <a:latin typeface="Times New Roman" pitchFamily="18" charset="0"/>
                <a:cs typeface="Times New Roman" pitchFamily="18" charset="0"/>
              </a:rPr>
              <a:t>()),</a:t>
            </a:r>
            <a:r>
              <a:rPr lang="en-US" sz="2000" spc="-195" dirty="0">
                <a:latin typeface="Times New Roman" pitchFamily="18" charset="0"/>
                <a:cs typeface="Times New Roman" pitchFamily="18" charset="0"/>
              </a:rPr>
              <a:t> </a:t>
            </a:r>
            <a:r>
              <a:rPr lang="en-US" sz="2000" dirty="0">
                <a:latin typeface="Times New Roman" pitchFamily="18" charset="0"/>
                <a:cs typeface="Times New Roman" pitchFamily="18" charset="0"/>
              </a:rPr>
              <a:t>increase</a:t>
            </a:r>
            <a:r>
              <a:rPr lang="en-US" sz="2000" spc="30"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4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get_salary_increase</a:t>
            </a:r>
            <a:r>
              <a:rPr lang="en-US" sz="2000" dirty="0">
                <a:latin typeface="Times New Roman" pitchFamily="18" charset="0"/>
                <a:cs typeface="Times New Roman" pitchFamily="18" charset="0"/>
              </a:rPr>
              <a:t>()),</a:t>
            </a:r>
            <a:r>
              <a:rPr lang="en-US" sz="2000" spc="-195" dirty="0">
                <a:latin typeface="Times New Roman" pitchFamily="18" charset="0"/>
                <a:cs typeface="Times New Roman" pitchFamily="18" charset="0"/>
              </a:rPr>
              <a:t> </a:t>
            </a:r>
            <a:r>
              <a:rPr lang="en-US" sz="2000" dirty="0">
                <a:latin typeface="Times New Roman" pitchFamily="18" charset="0"/>
                <a:cs typeface="Times New Roman" pitchFamily="18" charset="0"/>
              </a:rPr>
              <a:t>decrease</a:t>
            </a:r>
            <a:r>
              <a:rPr lang="en-US" sz="2000" spc="-125"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based</a:t>
            </a:r>
            <a:r>
              <a:rPr lang="en-US" sz="2000" spc="40" dirty="0">
                <a:latin typeface="Times New Roman" pitchFamily="18" charset="0"/>
                <a:cs typeface="Times New Roman" pitchFamily="18" charset="0"/>
              </a:rPr>
              <a:t> </a:t>
            </a:r>
            <a:r>
              <a:rPr lang="en-US" sz="2000" spc="-25" dirty="0">
                <a:latin typeface="Times New Roman" pitchFamily="18" charset="0"/>
                <a:cs typeface="Times New Roman" pitchFamily="18" charset="0"/>
              </a:rPr>
              <a:t>on 	</a:t>
            </a:r>
            <a:r>
              <a:rPr lang="en-US" sz="2000" dirty="0">
                <a:latin typeface="Times New Roman" pitchFamily="18" charset="0"/>
                <a:cs typeface="Times New Roman" pitchFamily="18" charset="0"/>
              </a:rPr>
              <a:t>age</a:t>
            </a:r>
            <a:r>
              <a:rPr lang="en-US" sz="2000" spc="7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get_salary_decrease</a:t>
            </a:r>
            <a:r>
              <a:rPr lang="en-US" sz="2000" dirty="0">
                <a:latin typeface="Times New Roman" pitchFamily="18" charset="0"/>
                <a:cs typeface="Times New Roman" pitchFamily="18" charset="0"/>
              </a:rPr>
              <a:t>()),</a:t>
            </a:r>
            <a:r>
              <a:rPr lang="en-US" sz="2000" spc="-25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check</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if an</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is</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elderly</a:t>
            </a:r>
            <a:r>
              <a:rPr lang="en-US" sz="2000" spc="-265" dirty="0">
                <a:latin typeface="Times New Roman" pitchFamily="18" charset="0"/>
                <a:cs typeface="Times New Roman" pitchFamily="18" charset="0"/>
              </a:rPr>
              <a:t> </a:t>
            </a:r>
            <a:r>
              <a:rPr lang="en-US" sz="2000" spc="-10" dirty="0">
                <a:latin typeface="Times New Roman" pitchFamily="18" charset="0"/>
                <a:cs typeface="Times New Roman" pitchFamily="18" charset="0"/>
              </a:rPr>
              <a:t>(</a:t>
            </a:r>
            <a:r>
              <a:rPr lang="en-US" sz="2000" spc="-10" dirty="0" err="1">
                <a:latin typeface="Times New Roman" pitchFamily="18" charset="0"/>
                <a:cs typeface="Times New Roman" pitchFamily="18" charset="0"/>
              </a:rPr>
              <a:t>is_elderly</a:t>
            </a:r>
            <a:r>
              <a:rPr lang="en-US" sz="2000" spc="-1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192405" marR="88265" indent="-180340">
              <a:lnSpc>
                <a:spcPct val="100000"/>
              </a:lnSpc>
              <a:spcBef>
                <a:spcPts val="915"/>
              </a:spcBef>
              <a:buClr>
                <a:srgbClr val="252525"/>
              </a:buClr>
              <a:buFont typeface="Garamond"/>
              <a:buChar char="◦"/>
              <a:tabLst>
                <a:tab pos="193675" algn="l"/>
              </a:tabLst>
            </a:pPr>
            <a:r>
              <a:rPr lang="en-US" sz="2000" dirty="0">
                <a:latin typeface="Times New Roman" pitchFamily="18" charset="0"/>
                <a:cs typeface="Times New Roman" pitchFamily="18" charset="0"/>
              </a:rPr>
              <a:t>The</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code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prompts</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user</a:t>
            </a:r>
            <a:r>
              <a:rPr lang="en-US" sz="2000" spc="30"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enter</a:t>
            </a:r>
            <a:r>
              <a:rPr lang="en-US" sz="2000" spc="-14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number</a:t>
            </a:r>
            <a:r>
              <a:rPr lang="en-US" sz="2000" spc="-55" dirty="0">
                <a:latin typeface="Times New Roman" pitchFamily="18" charset="0"/>
                <a:cs typeface="Times New Roman" pitchFamily="18" charset="0"/>
              </a:rPr>
              <a:t> </a:t>
            </a:r>
            <a:r>
              <a:rPr lang="en-US" sz="2000" dirty="0">
                <a:latin typeface="Times New Roman" pitchFamily="18" charset="0"/>
                <a:cs typeface="Times New Roman" pitchFamily="18" charset="0"/>
              </a:rPr>
              <a:t>of employees</a:t>
            </a:r>
            <a:r>
              <a:rPr lang="en-US" sz="2000" spc="-26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160"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80" dirty="0">
                <a:latin typeface="Times New Roman" pitchFamily="18" charset="0"/>
                <a:cs typeface="Times New Roman" pitchFamily="18" charset="0"/>
              </a:rPr>
              <a:t> </a:t>
            </a:r>
            <a:r>
              <a:rPr lang="en-US" sz="2000" spc="-10" dirty="0">
                <a:latin typeface="Times New Roman" pitchFamily="18" charset="0"/>
                <a:cs typeface="Times New Roman" pitchFamily="18" charset="0"/>
              </a:rPr>
              <a:t>collects 	</a:t>
            </a:r>
            <a:r>
              <a:rPr lang="en-US" sz="2000" dirty="0">
                <a:latin typeface="Times New Roman" pitchFamily="18" charset="0"/>
                <a:cs typeface="Times New Roman" pitchFamily="18" charset="0"/>
              </a:rPr>
              <a:t>information</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for</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each</a:t>
            </a:r>
            <a:r>
              <a:rPr lang="en-US" sz="2000" spc="7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270" dirty="0">
                <a:latin typeface="Times New Roman" pitchFamily="18" charset="0"/>
                <a:cs typeface="Times New Roman" pitchFamily="18" charset="0"/>
              </a:rPr>
              <a:t> </a:t>
            </a:r>
            <a:r>
              <a:rPr lang="en-US" sz="2000" dirty="0">
                <a:latin typeface="Times New Roman" pitchFamily="18" charset="0"/>
                <a:cs typeface="Times New Roman" pitchFamily="18" charset="0"/>
              </a:rPr>
              <a:t>(name,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salary)</a:t>
            </a:r>
            <a:r>
              <a:rPr lang="en-US" sz="2000" spc="-55" dirty="0">
                <a:latin typeface="Times New Roman" pitchFamily="18" charset="0"/>
                <a:cs typeface="Times New Roman" pitchFamily="18" charset="0"/>
              </a:rPr>
              <a:t> </a:t>
            </a:r>
            <a:r>
              <a:rPr lang="en-US" sz="2000" dirty="0">
                <a:latin typeface="Times New Roman" pitchFamily="18" charset="0"/>
                <a:cs typeface="Times New Roman" pitchFamily="18" charset="0"/>
              </a:rPr>
              <a:t>using</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loop.</a:t>
            </a:r>
            <a:r>
              <a:rPr lang="en-US" sz="2000" spc="-10" dirty="0">
                <a:latin typeface="Times New Roman" pitchFamily="18" charset="0"/>
                <a:cs typeface="Times New Roman" pitchFamily="18" charset="0"/>
              </a:rPr>
              <a:t> </a:t>
            </a:r>
            <a:r>
              <a:rPr lang="en-US" sz="2000" spc="-20" dirty="0">
                <a:latin typeface="Times New Roman" pitchFamily="18" charset="0"/>
                <a:cs typeface="Times New Roman" pitchFamily="18" charset="0"/>
              </a:rPr>
              <a:t>Each 	</a:t>
            </a:r>
            <a:r>
              <a:rPr lang="en-US" sz="2000" dirty="0">
                <a:latin typeface="Times New Roman" pitchFamily="18" charset="0"/>
                <a:cs typeface="Times New Roman" pitchFamily="18" charset="0"/>
              </a:rPr>
              <a:t>employee's</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details</a:t>
            </a:r>
            <a:r>
              <a:rPr lang="en-US" sz="2000" spc="-260" dirty="0">
                <a:latin typeface="Times New Roman" pitchFamily="18" charset="0"/>
                <a:cs typeface="Times New Roman" pitchFamily="18" charset="0"/>
              </a:rPr>
              <a:t> </a:t>
            </a:r>
            <a:r>
              <a:rPr lang="en-US" sz="2000" dirty="0">
                <a:latin typeface="Times New Roman" pitchFamily="18" charset="0"/>
                <a:cs typeface="Times New Roman" pitchFamily="18" charset="0"/>
              </a:rPr>
              <a:t>are</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stored</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as</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an</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instance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of 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180" dirty="0">
                <a:latin typeface="Times New Roman" pitchFamily="18" charset="0"/>
                <a:cs typeface="Times New Roman" pitchFamily="18" charset="0"/>
              </a:rPr>
              <a:t> </a:t>
            </a:r>
            <a:r>
              <a:rPr lang="en-US" sz="2000" dirty="0">
                <a:latin typeface="Times New Roman" pitchFamily="18" charset="0"/>
                <a:cs typeface="Times New Roman" pitchFamily="18" charset="0"/>
              </a:rPr>
              <a:t>class</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in </a:t>
            </a:r>
            <a:r>
              <a:rPr lang="en-US" sz="2000" spc="-25" dirty="0">
                <a:latin typeface="Times New Roman" pitchFamily="18" charset="0"/>
                <a:cs typeface="Times New Roman" pitchFamily="18" charset="0"/>
              </a:rPr>
              <a:t>the 	</a:t>
            </a:r>
            <a:r>
              <a:rPr lang="en-US" sz="2000" dirty="0">
                <a:latin typeface="Times New Roman" pitchFamily="18" charset="0"/>
                <a:cs typeface="Times New Roman" pitchFamily="18" charset="0"/>
              </a:rPr>
              <a:t>employees</a:t>
            </a:r>
            <a:r>
              <a:rPr lang="en-US" sz="2000" spc="-70" dirty="0">
                <a:latin typeface="Times New Roman" pitchFamily="18" charset="0"/>
                <a:cs typeface="Times New Roman" pitchFamily="18" charset="0"/>
              </a:rPr>
              <a:t> </a:t>
            </a:r>
            <a:r>
              <a:rPr lang="en-US" sz="2000" spc="-10" dirty="0">
                <a:latin typeface="Times New Roman" pitchFamily="18" charset="0"/>
                <a:cs typeface="Times New Roman" pitchFamily="18" charset="0"/>
              </a:rPr>
              <a:t>list.</a:t>
            </a:r>
            <a:endParaRPr lang="en-US" sz="2000" dirty="0">
              <a:latin typeface="Times New Roman" pitchFamily="18" charset="0"/>
              <a:cs typeface="Times New Roman" pitchFamily="18" charset="0"/>
            </a:endParaRPr>
          </a:p>
          <a:p>
            <a:pPr marL="193675" indent="-180975">
              <a:lnSpc>
                <a:spcPct val="100000"/>
              </a:lnSpc>
              <a:spcBef>
                <a:spcPts val="910"/>
              </a:spcBef>
              <a:buClr>
                <a:srgbClr val="252525"/>
              </a:buClr>
              <a:buFont typeface="Garamond"/>
              <a:buChar char="◦"/>
              <a:tabLst>
                <a:tab pos="193675" algn="l"/>
              </a:tabLst>
            </a:pPr>
            <a:r>
              <a:rPr lang="en-US" sz="2000" dirty="0">
                <a:latin typeface="Times New Roman" pitchFamily="18" charset="0"/>
                <a:cs typeface="Times New Roman" pitchFamily="18" charset="0"/>
              </a:rPr>
              <a:t>The</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code</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prints</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increased</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salaries</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elderly</a:t>
            </a:r>
            <a:r>
              <a:rPr lang="en-US" sz="2000" spc="-15" dirty="0">
                <a:latin typeface="Times New Roman" pitchFamily="18" charset="0"/>
                <a:cs typeface="Times New Roman" pitchFamily="18" charset="0"/>
              </a:rPr>
              <a:t> </a:t>
            </a:r>
            <a:r>
              <a:rPr lang="en-US" sz="2000" spc="-10" dirty="0">
                <a:latin typeface="Times New Roman" pitchFamily="18" charset="0"/>
                <a:cs typeface="Times New Roman" pitchFamily="18" charset="0"/>
              </a:rPr>
              <a:t>employees</a:t>
            </a:r>
            <a:r>
              <a:rPr lang="en-US" sz="2000" spc="-185" dirty="0">
                <a:latin typeface="Times New Roman" pitchFamily="18" charset="0"/>
                <a:cs typeface="Times New Roman" pitchFamily="18" charset="0"/>
              </a:rPr>
              <a:t> </a:t>
            </a:r>
            <a:r>
              <a:rPr lang="en-US" sz="2000" spc="-25" dirty="0">
                <a:latin typeface="Times New Roman" pitchFamily="18" charset="0"/>
                <a:cs typeface="Times New Roman" pitchFamily="18" charset="0"/>
              </a:rPr>
              <a:t>by</a:t>
            </a:r>
            <a:endParaRPr lang="en-US" sz="2000" dirty="0">
              <a:latin typeface="Times New Roman" pitchFamily="18" charset="0"/>
              <a:cs typeface="Times New Roman" pitchFamily="18" charset="0"/>
            </a:endParaRPr>
          </a:p>
          <a:p>
            <a:pPr marL="193675">
              <a:lnSpc>
                <a:spcPct val="100000"/>
              </a:lnSpc>
              <a:spcBef>
                <a:spcPts val="5"/>
              </a:spcBef>
            </a:pPr>
            <a:r>
              <a:rPr lang="en-US" sz="2000" dirty="0">
                <a:latin typeface="Times New Roman" pitchFamily="18" charset="0"/>
                <a:cs typeface="Times New Roman" pitchFamily="18" charset="0"/>
              </a:rPr>
              <a:t>iterating</a:t>
            </a:r>
            <a:r>
              <a:rPr lang="en-US" sz="2000" spc="-105" dirty="0">
                <a:latin typeface="Times New Roman" pitchFamily="18" charset="0"/>
                <a:cs typeface="Times New Roman" pitchFamily="18" charset="0"/>
              </a:rPr>
              <a:t> </a:t>
            </a:r>
            <a:r>
              <a:rPr lang="en-US" sz="2000" dirty="0">
                <a:latin typeface="Times New Roman" pitchFamily="18" charset="0"/>
                <a:cs typeface="Times New Roman" pitchFamily="18" charset="0"/>
              </a:rPr>
              <a:t>over</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respective</a:t>
            </a:r>
            <a:r>
              <a:rPr lang="en-US" sz="2000" spc="-140" dirty="0">
                <a:latin typeface="Times New Roman" pitchFamily="18" charset="0"/>
                <a:cs typeface="Times New Roman" pitchFamily="18" charset="0"/>
              </a:rPr>
              <a:t> </a:t>
            </a:r>
            <a:r>
              <a:rPr lang="en-US" sz="2000" dirty="0">
                <a:latin typeface="Times New Roman" pitchFamily="18" charset="0"/>
                <a:cs typeface="Times New Roman" pitchFamily="18" charset="0"/>
              </a:rPr>
              <a:t>lists</a:t>
            </a:r>
            <a:r>
              <a:rPr lang="en-US" sz="2000" spc="-4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145" dirty="0">
                <a:latin typeface="Times New Roman" pitchFamily="18" charset="0"/>
                <a:cs typeface="Times New Roman" pitchFamily="18" charset="0"/>
              </a:rPr>
              <a:t> </a:t>
            </a:r>
            <a:r>
              <a:rPr lang="en-US" sz="2000" dirty="0">
                <a:latin typeface="Times New Roman" pitchFamily="18" charset="0"/>
                <a:cs typeface="Times New Roman" pitchFamily="18" charset="0"/>
              </a:rPr>
              <a:t>calling</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getter</a:t>
            </a:r>
            <a:r>
              <a:rPr lang="en-US" sz="2000" spc="-190" dirty="0">
                <a:latin typeface="Times New Roman" pitchFamily="18" charset="0"/>
                <a:cs typeface="Times New Roman" pitchFamily="18" charset="0"/>
              </a:rPr>
              <a:t> </a:t>
            </a:r>
            <a:r>
              <a:rPr lang="en-US" sz="2000" spc="-10" dirty="0">
                <a:latin typeface="Times New Roman" pitchFamily="18" charset="0"/>
                <a:cs typeface="Times New Roman" pitchFamily="18" charset="0"/>
              </a:rPr>
              <a:t>methods.</a:t>
            </a:r>
            <a:endParaRPr lang="en-US" sz="2000" dirty="0">
              <a:latin typeface="Times New Roman" pitchFamily="18" charset="0"/>
              <a:cs typeface="Times New Roman" pitchFamily="18" charset="0"/>
            </a:endParaRPr>
          </a:p>
          <a:p>
            <a:pPr marL="192405" marR="5080" indent="-180340">
              <a:lnSpc>
                <a:spcPct val="100000"/>
              </a:lnSpc>
              <a:spcBef>
                <a:spcPts val="905"/>
              </a:spcBef>
              <a:buClr>
                <a:srgbClr val="252525"/>
              </a:buClr>
              <a:buFont typeface="Garamond"/>
              <a:buChar char="◦"/>
              <a:tabLst>
                <a:tab pos="193675" algn="l"/>
              </a:tabLst>
            </a:pPr>
            <a:r>
              <a:rPr lang="en-US" sz="2000" dirty="0">
                <a:latin typeface="Times New Roman" pitchFamily="18" charset="0"/>
                <a:cs typeface="Times New Roman" pitchFamily="18" charset="0"/>
              </a:rPr>
              <a:t>Finally,</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the code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asks</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user</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if</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they</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want</a:t>
            </a:r>
            <a:r>
              <a:rPr lang="en-US" sz="2000" spc="-60" dirty="0">
                <a:latin typeface="Times New Roman" pitchFamily="18" charset="0"/>
                <a:cs typeface="Times New Roman" pitchFamily="18" charset="0"/>
              </a:rPr>
              <a:t> </a:t>
            </a:r>
            <a:r>
              <a:rPr lang="en-US" sz="2000" dirty="0">
                <a:latin typeface="Times New Roman" pitchFamily="18" charset="0"/>
                <a:cs typeface="Times New Roman" pitchFamily="18" charset="0"/>
              </a:rPr>
              <a:t>to</a:t>
            </a:r>
            <a:r>
              <a:rPr lang="en-US" sz="2000" spc="-15" dirty="0">
                <a:latin typeface="Times New Roman" pitchFamily="18" charset="0"/>
                <a:cs typeface="Times New Roman" pitchFamily="18" charset="0"/>
              </a:rPr>
              <a:t> </a:t>
            </a:r>
            <a:r>
              <a:rPr lang="en-US" sz="2000" dirty="0">
                <a:latin typeface="Times New Roman" pitchFamily="18" charset="0"/>
                <a:cs typeface="Times New Roman" pitchFamily="18" charset="0"/>
              </a:rPr>
              <a:t>decrement</a:t>
            </a:r>
            <a:r>
              <a:rPr lang="en-US" sz="2000" spc="-225" dirty="0">
                <a:latin typeface="Times New Roman" pitchFamily="18" charset="0"/>
                <a:cs typeface="Times New Roman" pitchFamily="18" charset="0"/>
              </a:rPr>
              <a:t> </a:t>
            </a:r>
            <a:r>
              <a:rPr lang="en-US" sz="2000" dirty="0">
                <a:latin typeface="Times New Roman" pitchFamily="18" charset="0"/>
                <a:cs typeface="Times New Roman" pitchFamily="18" charset="0"/>
              </a:rPr>
              <a:t>any</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employee's</a:t>
            </a:r>
            <a:r>
              <a:rPr lang="en-US" sz="2000" spc="-170" dirty="0">
                <a:latin typeface="Times New Roman" pitchFamily="18" charset="0"/>
                <a:cs typeface="Times New Roman" pitchFamily="18" charset="0"/>
              </a:rPr>
              <a:t> </a:t>
            </a:r>
            <a:r>
              <a:rPr lang="en-US" sz="2000" spc="-10" dirty="0">
                <a:latin typeface="Times New Roman" pitchFamily="18" charset="0"/>
                <a:cs typeface="Times New Roman" pitchFamily="18" charset="0"/>
              </a:rPr>
              <a:t>salary.</a:t>
            </a:r>
            <a:r>
              <a:rPr lang="en-US" sz="2000" spc="500" dirty="0">
                <a:latin typeface="Times New Roman" pitchFamily="18" charset="0"/>
                <a:cs typeface="Times New Roman" pitchFamily="18" charset="0"/>
              </a:rPr>
              <a:t> 	</a:t>
            </a:r>
            <a:r>
              <a:rPr lang="en-US" sz="2000" dirty="0">
                <a:latin typeface="Times New Roman" pitchFamily="18" charset="0"/>
                <a:cs typeface="Times New Roman" pitchFamily="18" charset="0"/>
              </a:rPr>
              <a:t>If</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35" dirty="0">
                <a:latin typeface="Times New Roman" pitchFamily="18" charset="0"/>
                <a:cs typeface="Times New Roman" pitchFamily="18" charset="0"/>
              </a:rPr>
              <a:t> </a:t>
            </a:r>
            <a:r>
              <a:rPr lang="en-US" sz="2000" dirty="0">
                <a:latin typeface="Times New Roman" pitchFamily="18" charset="0"/>
                <a:cs typeface="Times New Roman" pitchFamily="18" charset="0"/>
              </a:rPr>
              <a:t>user confirms,</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it</a:t>
            </a:r>
            <a:r>
              <a:rPr lang="en-US" sz="2000" spc="-85" dirty="0">
                <a:latin typeface="Times New Roman" pitchFamily="18" charset="0"/>
                <a:cs typeface="Times New Roman" pitchFamily="18" charset="0"/>
              </a:rPr>
              <a:t> </a:t>
            </a:r>
            <a:r>
              <a:rPr lang="en-US" sz="2000" dirty="0">
                <a:latin typeface="Times New Roman" pitchFamily="18" charset="0"/>
                <a:cs typeface="Times New Roman" pitchFamily="18" charset="0"/>
              </a:rPr>
              <a:t>prompts</a:t>
            </a:r>
            <a:r>
              <a:rPr lang="en-US" sz="2000" spc="-114" dirty="0">
                <a:latin typeface="Times New Roman" pitchFamily="18" charset="0"/>
                <a:cs typeface="Times New Roman" pitchFamily="18" charset="0"/>
              </a:rPr>
              <a:t> </a:t>
            </a:r>
            <a:r>
              <a:rPr lang="en-US" sz="2000" dirty="0">
                <a:latin typeface="Times New Roman" pitchFamily="18" charset="0"/>
                <a:cs typeface="Times New Roman" pitchFamily="18" charset="0"/>
              </a:rPr>
              <a:t>for an</a:t>
            </a:r>
            <a:r>
              <a:rPr lang="en-US" sz="2000" spc="5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45"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50"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percentage.</a:t>
            </a:r>
            <a:r>
              <a:rPr lang="en-US" sz="2000" spc="-110" dirty="0">
                <a:latin typeface="Times New Roman" pitchFamily="18" charset="0"/>
                <a:cs typeface="Times New Roman" pitchFamily="18" charset="0"/>
              </a:rPr>
              <a:t> </a:t>
            </a:r>
            <a:r>
              <a:rPr lang="en-US" sz="2000" dirty="0">
                <a:latin typeface="Times New Roman" pitchFamily="18" charset="0"/>
                <a:cs typeface="Times New Roman" pitchFamily="18" charset="0"/>
              </a:rPr>
              <a:t>It</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then</a:t>
            </a:r>
            <a:r>
              <a:rPr lang="en-US" sz="2000" spc="-25" dirty="0">
                <a:latin typeface="Times New Roman" pitchFamily="18" charset="0"/>
                <a:cs typeface="Times New Roman" pitchFamily="18" charset="0"/>
              </a:rPr>
              <a:t> </a:t>
            </a:r>
            <a:r>
              <a:rPr lang="en-US" sz="2000" dirty="0">
                <a:latin typeface="Times New Roman" pitchFamily="18" charset="0"/>
                <a:cs typeface="Times New Roman" pitchFamily="18" charset="0"/>
              </a:rPr>
              <a:t>iterates</a:t>
            </a:r>
            <a:r>
              <a:rPr lang="en-US" sz="2000" spc="-275" dirty="0">
                <a:latin typeface="Times New Roman" pitchFamily="18" charset="0"/>
                <a:cs typeface="Times New Roman" pitchFamily="18" charset="0"/>
              </a:rPr>
              <a:t> </a:t>
            </a:r>
            <a:r>
              <a:rPr lang="en-US" sz="2000" spc="35" dirty="0">
                <a:latin typeface="Times New Roman" pitchFamily="18" charset="0"/>
                <a:cs typeface="Times New Roman" pitchFamily="18" charset="0"/>
              </a:rPr>
              <a:t>over 	</a:t>
            </a:r>
            <a:r>
              <a:rPr lang="en-US" sz="2000" dirty="0">
                <a:latin typeface="Times New Roman" pitchFamily="18" charset="0"/>
                <a:cs typeface="Times New Roman" pitchFamily="18" charset="0"/>
              </a:rPr>
              <a:t>the</a:t>
            </a:r>
            <a:r>
              <a:rPr lang="en-US" sz="2000" spc="5" dirty="0">
                <a:latin typeface="Times New Roman" pitchFamily="18" charset="0"/>
                <a:cs typeface="Times New Roman" pitchFamily="18" charset="0"/>
              </a:rPr>
              <a:t> </a:t>
            </a:r>
            <a:r>
              <a:rPr lang="en-US" sz="2000" dirty="0">
                <a:latin typeface="Times New Roman" pitchFamily="18" charset="0"/>
                <a:cs typeface="Times New Roman" pitchFamily="18" charset="0"/>
              </a:rPr>
              <a:t>employees</a:t>
            </a:r>
            <a:r>
              <a:rPr lang="en-US" sz="2000" spc="-160" dirty="0">
                <a:latin typeface="Times New Roman" pitchFamily="18" charset="0"/>
                <a:cs typeface="Times New Roman" pitchFamily="18" charset="0"/>
              </a:rPr>
              <a:t> </a:t>
            </a:r>
            <a:r>
              <a:rPr lang="en-US" sz="2000" dirty="0">
                <a:latin typeface="Times New Roman" pitchFamily="18" charset="0"/>
                <a:cs typeface="Times New Roman" pitchFamily="18" charset="0"/>
              </a:rPr>
              <a:t>list,</a:t>
            </a:r>
            <a:r>
              <a:rPr lang="en-US" sz="2000" spc="-65" dirty="0">
                <a:latin typeface="Times New Roman" pitchFamily="18" charset="0"/>
                <a:cs typeface="Times New Roman" pitchFamily="18" charset="0"/>
              </a:rPr>
              <a:t> </a:t>
            </a:r>
            <a:r>
              <a:rPr lang="en-US" sz="2000" dirty="0">
                <a:latin typeface="Times New Roman" pitchFamily="18" charset="0"/>
                <a:cs typeface="Times New Roman" pitchFamily="18" charset="0"/>
              </a:rPr>
              <a:t>finds</a:t>
            </a:r>
            <a:r>
              <a:rPr lang="en-US" sz="2000" spc="1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employee</a:t>
            </a:r>
            <a:r>
              <a:rPr lang="en-US" sz="2000" spc="-254" dirty="0">
                <a:latin typeface="Times New Roman" pitchFamily="18" charset="0"/>
                <a:cs typeface="Times New Roman" pitchFamily="18" charset="0"/>
              </a:rPr>
              <a:t> </a:t>
            </a:r>
            <a:r>
              <a:rPr lang="en-US" sz="2000" spc="60" dirty="0">
                <a:latin typeface="Times New Roman" pitchFamily="18" charset="0"/>
                <a:cs typeface="Times New Roman" pitchFamily="18" charset="0"/>
              </a:rPr>
              <a:t>with</a:t>
            </a:r>
            <a:r>
              <a:rPr lang="en-US" sz="2000" spc="-24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dirty="0">
                <a:latin typeface="Times New Roman" pitchFamily="18" charset="0"/>
                <a:cs typeface="Times New Roman" pitchFamily="18" charset="0"/>
              </a:rPr>
              <a:t>specified</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age,</a:t>
            </a:r>
            <a:r>
              <a:rPr lang="en-US" sz="2000" spc="20" dirty="0">
                <a:latin typeface="Times New Roman" pitchFamily="18" charset="0"/>
                <a:cs typeface="Times New Roman" pitchFamily="18" charset="0"/>
              </a:rPr>
              <a:t> </a:t>
            </a:r>
            <a:r>
              <a:rPr lang="en-US" sz="2000" dirty="0">
                <a:latin typeface="Times New Roman" pitchFamily="18" charset="0"/>
                <a:cs typeface="Times New Roman" pitchFamily="18" charset="0"/>
              </a:rPr>
              <a:t>applies</a:t>
            </a:r>
            <a:r>
              <a:rPr lang="en-US" sz="2000" spc="-75"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a:t>
            </a:r>
            <a:r>
              <a:rPr lang="en-US" sz="2000" spc="-10" dirty="0">
                <a:latin typeface="Times New Roman" pitchFamily="18" charset="0"/>
                <a:cs typeface="Times New Roman" pitchFamily="18" charset="0"/>
              </a:rPr>
              <a:t>salary 	</a:t>
            </a:r>
            <a:r>
              <a:rPr lang="en-US" sz="2000" dirty="0">
                <a:latin typeface="Times New Roman" pitchFamily="18" charset="0"/>
                <a:cs typeface="Times New Roman" pitchFamily="18" charset="0"/>
              </a:rPr>
              <a:t>decrease</a:t>
            </a:r>
            <a:r>
              <a:rPr lang="en-US" sz="2000" spc="-100" dirty="0">
                <a:latin typeface="Times New Roman" pitchFamily="18" charset="0"/>
                <a:cs typeface="Times New Roman" pitchFamily="18" charset="0"/>
              </a:rPr>
              <a:t> </a:t>
            </a:r>
            <a:r>
              <a:rPr lang="en-US" sz="2000" dirty="0">
                <a:latin typeface="Times New Roman" pitchFamily="18" charset="0"/>
                <a:cs typeface="Times New Roman" pitchFamily="18" charset="0"/>
              </a:rPr>
              <a:t>using</a:t>
            </a:r>
            <a:r>
              <a:rPr lang="en-US" sz="2000" spc="11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5" dirty="0">
                <a:latin typeface="Times New Roman" pitchFamily="18" charset="0"/>
                <a:cs typeface="Times New Roman" pitchFamily="18" charset="0"/>
              </a:rPr>
              <a:t> </a:t>
            </a:r>
            <a:r>
              <a:rPr lang="en-US" sz="2000" dirty="0" err="1">
                <a:latin typeface="Times New Roman" pitchFamily="18" charset="0"/>
                <a:cs typeface="Times New Roman" pitchFamily="18" charset="0"/>
              </a:rPr>
              <a:t>get_salary_decrease</a:t>
            </a:r>
            <a:r>
              <a:rPr lang="en-US" sz="2000" dirty="0">
                <a:latin typeface="Times New Roman" pitchFamily="18" charset="0"/>
                <a:cs typeface="Times New Roman" pitchFamily="18" charset="0"/>
              </a:rPr>
              <a:t>()</a:t>
            </a:r>
            <a:r>
              <a:rPr lang="en-US" sz="2000" spc="-210" dirty="0">
                <a:latin typeface="Times New Roman" pitchFamily="18" charset="0"/>
                <a:cs typeface="Times New Roman" pitchFamily="18" charset="0"/>
              </a:rPr>
              <a:t> </a:t>
            </a:r>
            <a:r>
              <a:rPr lang="en-US" sz="2000" dirty="0">
                <a:latin typeface="Times New Roman" pitchFamily="18" charset="0"/>
                <a:cs typeface="Times New Roman" pitchFamily="18" charset="0"/>
              </a:rPr>
              <a:t>method,</a:t>
            </a:r>
            <a:r>
              <a:rPr lang="en-US" sz="2000" spc="-170" dirty="0">
                <a:latin typeface="Times New Roman" pitchFamily="18" charset="0"/>
                <a:cs typeface="Times New Roman" pitchFamily="18" charset="0"/>
              </a:rPr>
              <a:t> </a:t>
            </a:r>
            <a:r>
              <a:rPr lang="en-US" sz="2000" dirty="0">
                <a:latin typeface="Times New Roman" pitchFamily="18" charset="0"/>
                <a:cs typeface="Times New Roman" pitchFamily="18" charset="0"/>
              </a:rPr>
              <a:t>and</a:t>
            </a:r>
            <a:r>
              <a:rPr lang="en-US" sz="2000" spc="80" dirty="0">
                <a:latin typeface="Times New Roman" pitchFamily="18" charset="0"/>
                <a:cs typeface="Times New Roman" pitchFamily="18" charset="0"/>
              </a:rPr>
              <a:t> </a:t>
            </a:r>
            <a:r>
              <a:rPr lang="en-US" sz="2000" dirty="0">
                <a:latin typeface="Times New Roman" pitchFamily="18" charset="0"/>
                <a:cs typeface="Times New Roman" pitchFamily="18" charset="0"/>
              </a:rPr>
              <a:t>prints</a:t>
            </a:r>
            <a:r>
              <a:rPr lang="en-US" sz="2000" spc="-90" dirty="0">
                <a:latin typeface="Times New Roman" pitchFamily="18" charset="0"/>
                <a:cs typeface="Times New Roman" pitchFamily="18" charset="0"/>
              </a:rPr>
              <a:t> </a:t>
            </a:r>
            <a:r>
              <a:rPr lang="en-US" sz="2000" dirty="0">
                <a:latin typeface="Times New Roman" pitchFamily="18" charset="0"/>
                <a:cs typeface="Times New Roman" pitchFamily="18" charset="0"/>
              </a:rPr>
              <a:t>the</a:t>
            </a:r>
            <a:r>
              <a:rPr lang="en-US" sz="2000" spc="-10" dirty="0">
                <a:latin typeface="Times New Roman" pitchFamily="18" charset="0"/>
                <a:cs typeface="Times New Roman" pitchFamily="18" charset="0"/>
              </a:rPr>
              <a:t> updated 	</a:t>
            </a:r>
            <a:r>
              <a:rPr lang="en-US" sz="2000" dirty="0">
                <a:latin typeface="Times New Roman" pitchFamily="18" charset="0"/>
                <a:cs typeface="Times New Roman" pitchFamily="18" charset="0"/>
              </a:rPr>
              <a:t>employee</a:t>
            </a:r>
            <a:r>
              <a:rPr lang="en-US" sz="2000" spc="125" dirty="0">
                <a:latin typeface="Times New Roman" pitchFamily="18" charset="0"/>
                <a:cs typeface="Times New Roman" pitchFamily="18" charset="0"/>
              </a:rPr>
              <a:t> </a:t>
            </a:r>
            <a:r>
              <a:rPr lang="en-US" sz="2000" spc="-10" dirty="0">
                <a:latin typeface="Times New Roman" pitchFamily="18" charset="0"/>
                <a:cs typeface="Times New Roman" pitchFamily="18" charset="0"/>
              </a:rPr>
              <a:t>details.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0493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972" y="469603"/>
            <a:ext cx="4611134" cy="584775"/>
          </a:xfrm>
          <a:prstGeom prst="rect">
            <a:avLst/>
          </a:prstGeom>
        </p:spPr>
        <p:txBody>
          <a:bodyPr wrap="none">
            <a:spAutoFit/>
          </a:bodyPr>
          <a:lstStyle/>
          <a:p>
            <a:r>
              <a:rPr lang="en-US" sz="3200" b="1" dirty="0">
                <a:solidFill>
                  <a:srgbClr val="088E8E"/>
                </a:solidFill>
                <a:latin typeface="Times New Roman" pitchFamily="18" charset="0"/>
                <a:cs typeface="Times New Roman" pitchFamily="18" charset="0"/>
              </a:rPr>
              <a:t>Output</a:t>
            </a:r>
            <a:r>
              <a:rPr lang="en-US" sz="3200" b="1" spc="-25" dirty="0">
                <a:solidFill>
                  <a:srgbClr val="088E8E"/>
                </a:solidFill>
                <a:latin typeface="Times New Roman" pitchFamily="18" charset="0"/>
                <a:cs typeface="Times New Roman" pitchFamily="18" charset="0"/>
              </a:rPr>
              <a:t> </a:t>
            </a:r>
            <a:r>
              <a:rPr lang="en-US" sz="3200" b="1" dirty="0">
                <a:solidFill>
                  <a:srgbClr val="088E8E"/>
                </a:solidFill>
                <a:latin typeface="Times New Roman" pitchFamily="18" charset="0"/>
                <a:cs typeface="Times New Roman" pitchFamily="18" charset="0"/>
              </a:rPr>
              <a:t>of</a:t>
            </a:r>
            <a:r>
              <a:rPr lang="en-US" sz="3200" b="1" spc="-5" dirty="0">
                <a:solidFill>
                  <a:srgbClr val="088E8E"/>
                </a:solidFill>
                <a:latin typeface="Times New Roman" pitchFamily="18" charset="0"/>
                <a:cs typeface="Times New Roman" pitchFamily="18" charset="0"/>
              </a:rPr>
              <a:t> </a:t>
            </a:r>
            <a:r>
              <a:rPr lang="en-US" sz="3200" b="1" dirty="0">
                <a:solidFill>
                  <a:srgbClr val="088E8E"/>
                </a:solidFill>
                <a:latin typeface="Times New Roman" pitchFamily="18" charset="0"/>
                <a:cs typeface="Times New Roman" pitchFamily="18" charset="0"/>
              </a:rPr>
              <a:t>the</a:t>
            </a:r>
            <a:r>
              <a:rPr lang="en-US" sz="3200" b="1" spc="-40" dirty="0">
                <a:solidFill>
                  <a:srgbClr val="088E8E"/>
                </a:solidFill>
                <a:latin typeface="Times New Roman" pitchFamily="18" charset="0"/>
                <a:cs typeface="Times New Roman" pitchFamily="18" charset="0"/>
              </a:rPr>
              <a:t> </a:t>
            </a:r>
            <a:r>
              <a:rPr lang="en-US" sz="3200" b="1" spc="-10" dirty="0">
                <a:solidFill>
                  <a:srgbClr val="088E8E"/>
                </a:solidFill>
                <a:latin typeface="Times New Roman" pitchFamily="18" charset="0"/>
                <a:cs typeface="Times New Roman" pitchFamily="18" charset="0"/>
              </a:rPr>
              <a:t>Program…</a:t>
            </a:r>
            <a:endParaRPr lang="en-US" sz="3200" b="1" dirty="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295275" y="2228850"/>
            <a:ext cx="3457575" cy="2590800"/>
          </a:xfrm>
          <a:prstGeom prst="rect">
            <a:avLst/>
          </a:prstGeom>
        </p:spPr>
      </p:pic>
      <p:pic>
        <p:nvPicPr>
          <p:cNvPr id="5" name="object 4"/>
          <p:cNvPicPr/>
          <p:nvPr/>
        </p:nvPicPr>
        <p:blipFill>
          <a:blip r:embed="rId3" cstate="print"/>
          <a:stretch>
            <a:fillRect/>
          </a:stretch>
        </p:blipFill>
        <p:spPr>
          <a:xfrm>
            <a:off x="8372475" y="2190750"/>
            <a:ext cx="3676650" cy="2628900"/>
          </a:xfrm>
          <a:prstGeom prst="rect">
            <a:avLst/>
          </a:prstGeom>
        </p:spPr>
      </p:pic>
      <p:pic>
        <p:nvPicPr>
          <p:cNvPr id="6" name="object 5"/>
          <p:cNvPicPr/>
          <p:nvPr/>
        </p:nvPicPr>
        <p:blipFill>
          <a:blip r:embed="rId4" cstate="print"/>
          <a:stretch>
            <a:fillRect/>
          </a:stretch>
        </p:blipFill>
        <p:spPr>
          <a:xfrm>
            <a:off x="4352925" y="2219325"/>
            <a:ext cx="3571875" cy="2609850"/>
          </a:xfrm>
          <a:prstGeom prst="rect">
            <a:avLst/>
          </a:prstGeom>
        </p:spPr>
      </p:pic>
    </p:spTree>
    <p:extLst>
      <p:ext uri="{BB962C8B-B14F-4D97-AF65-F5344CB8AC3E}">
        <p14:creationId xmlns:p14="http://schemas.microsoft.com/office/powerpoint/2010/main" val="237634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0487" y="469603"/>
            <a:ext cx="3089757" cy="461665"/>
          </a:xfrm>
          <a:prstGeom prst="rect">
            <a:avLst/>
          </a:prstGeom>
        </p:spPr>
        <p:txBody>
          <a:bodyPr wrap="none">
            <a:spAutoFit/>
          </a:bodyPr>
          <a:lstStyle/>
          <a:p>
            <a:r>
              <a:rPr lang="en-GB" sz="2400" b="1" dirty="0">
                <a:latin typeface="Times New Roman" panose="02020603050405020304" pitchFamily="18" charset="0"/>
                <a:cs typeface="Times New Roman" panose="02020603050405020304" pitchFamily="18" charset="0"/>
              </a:rPr>
              <a:t>   On Job Training - II</a:t>
            </a:r>
            <a:endParaRPr lang="en-US" sz="2400" dirty="0"/>
          </a:p>
        </p:txBody>
      </p:sp>
      <p:sp>
        <p:nvSpPr>
          <p:cNvPr id="3" name="Rectangle 2"/>
          <p:cNvSpPr/>
          <p:nvPr/>
        </p:nvSpPr>
        <p:spPr>
          <a:xfrm>
            <a:off x="441434" y="1526143"/>
            <a:ext cx="11004332" cy="4093428"/>
          </a:xfrm>
          <a:prstGeom prst="rect">
            <a:avLst/>
          </a:prstGeom>
        </p:spPr>
        <p:txBody>
          <a:bodyPr wrap="square">
            <a:spAutoFit/>
          </a:bodyPr>
          <a:lstStyle/>
          <a:p>
            <a:pPr algn="just"/>
            <a:r>
              <a:rPr lang="en-GB" sz="3600" b="1" dirty="0">
                <a:latin typeface="Times New Roman" panose="02020603050405020304" pitchFamily="18" charset="0"/>
                <a:cs typeface="Times New Roman" panose="02020603050405020304" pitchFamily="18" charset="0"/>
              </a:rPr>
              <a:t>ARTIFICIAL INTELLIGENCE</a:t>
            </a:r>
          </a:p>
          <a:p>
            <a:pPr algn="just"/>
            <a:endParaRPr lang="en-GB" sz="14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automated decision making, and competing at the highest level in strategic game system.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7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F042-F6F7-4A36-B338-21B53BCBAE0D}"/>
              </a:ext>
            </a:extLst>
          </p:cNvPr>
          <p:cNvSpPr>
            <a:spLocks noGrp="1"/>
          </p:cNvSpPr>
          <p:nvPr>
            <p:ph type="title"/>
          </p:nvPr>
        </p:nvSpPr>
        <p:spPr/>
        <p:txBody>
          <a:bodyPr/>
          <a:lstStyle/>
          <a:p>
            <a:r>
              <a:rPr lang="en-IN" b="1" dirty="0"/>
              <a:t>Overview of the Organization:</a:t>
            </a:r>
            <a:endParaRPr lang="en-IN" dirty="0"/>
          </a:p>
        </p:txBody>
      </p:sp>
      <p:sp>
        <p:nvSpPr>
          <p:cNvPr id="3" name="Content Placeholder 2">
            <a:extLst>
              <a:ext uri="{FF2B5EF4-FFF2-40B4-BE49-F238E27FC236}">
                <a16:creationId xmlns:a16="http://schemas.microsoft.com/office/drawing/2014/main" id="{3F3DD9BD-CEEE-4A94-AC07-C000C1B9C0CE}"/>
              </a:ext>
            </a:extLst>
          </p:cNvPr>
          <p:cNvSpPr>
            <a:spLocks noGrp="1"/>
          </p:cNvSpPr>
          <p:nvPr>
            <p:ph idx="1"/>
          </p:nvPr>
        </p:nvSpPr>
        <p:spPr/>
        <p:txBody>
          <a:bodyPr>
            <a:normAutofit fontScale="62500" lnSpcReduction="20000"/>
          </a:bodyPr>
          <a:lstStyle/>
          <a:p>
            <a:endParaRPr lang="en-GB" dirty="0"/>
          </a:p>
          <a:p>
            <a:r>
              <a:rPr lang="en-GB" sz="2900" dirty="0">
                <a:solidFill>
                  <a:schemeClr val="tx1"/>
                </a:solidFill>
              </a:rPr>
              <a:t>TechifyIndia is a start-up for providing IT solutions, building innovative IoT products providing systems integration solutions and technology provider, established to provide leading edge intelligent technical solutions and consulting services to businesses</a:t>
            </a:r>
          </a:p>
          <a:p>
            <a:endParaRPr lang="en-GB" sz="2900" dirty="0">
              <a:solidFill>
                <a:schemeClr val="tx1"/>
              </a:solidFill>
            </a:endParaRPr>
          </a:p>
          <a:p>
            <a:r>
              <a:rPr lang="en-GB" sz="2900" dirty="0">
                <a:solidFill>
                  <a:schemeClr val="tx1"/>
                </a:solidFill>
              </a:rPr>
              <a:t>Since 2017, the company have been providing consulting service like:(website development, design services, IoT, application development and technical      support) to clients in various industries</a:t>
            </a:r>
          </a:p>
          <a:p>
            <a:endParaRPr lang="en-GB" sz="2900" dirty="0">
              <a:solidFill>
                <a:schemeClr val="tx1"/>
              </a:solidFill>
            </a:endParaRPr>
          </a:p>
          <a:p>
            <a:r>
              <a:rPr lang="en-GB" sz="2900" dirty="0">
                <a:solidFill>
                  <a:schemeClr val="tx1"/>
                </a:solidFill>
              </a:rPr>
              <a:t>Our creative team brings business to the next level of digitalization with mobile apps and internet marketing to improve branding and lead generation to succeed.</a:t>
            </a:r>
          </a:p>
          <a:p>
            <a:endParaRPr lang="en-IN" dirty="0"/>
          </a:p>
        </p:txBody>
      </p:sp>
    </p:spTree>
    <p:extLst>
      <p:ext uri="{BB962C8B-B14F-4D97-AF65-F5344CB8AC3E}">
        <p14:creationId xmlns:p14="http://schemas.microsoft.com/office/powerpoint/2010/main" val="421887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225" y="627258"/>
            <a:ext cx="207184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TYPES OF AI</a:t>
            </a:r>
            <a:endParaRPr lang="en-US" sz="2400" dirty="0"/>
          </a:p>
        </p:txBody>
      </p:sp>
      <p:sp>
        <p:nvSpPr>
          <p:cNvPr id="3" name="Rectangle 2"/>
          <p:cNvSpPr/>
          <p:nvPr/>
        </p:nvSpPr>
        <p:spPr>
          <a:xfrm>
            <a:off x="1639612" y="1552189"/>
            <a:ext cx="8986345" cy="3003899"/>
          </a:xfrm>
          <a:prstGeom prst="rect">
            <a:avLst/>
          </a:prstGeom>
        </p:spPr>
        <p:txBody>
          <a:bodyPr wrap="square">
            <a:spAutoFit/>
          </a:bodyPr>
          <a:lstStyle/>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NLP is used to enable natural language interaction with the system, allowing users to input account numbers through an input function.</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Decision-making is implemented using conditional statements to process and respond to user input.</a:t>
            </a:r>
          </a:p>
          <a:p>
            <a:pPr marL="800100" lvl="1" indent="-342900" algn="just">
              <a:lnSpc>
                <a:spcPct val="107000"/>
              </a:lnSpc>
              <a:buFont typeface="Symbol" panose="05050102010706020507" pitchFamily="18" charset="2"/>
              <a:buChar char=""/>
            </a:pPr>
            <a:endParaRPr lang="en-GB" sz="2000" kern="1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GB" sz="2000" kern="100" dirty="0">
                <a:latin typeface="Times New Roman" panose="02020603050405020304" pitchFamily="18" charset="0"/>
                <a:ea typeface="Calibri" panose="020F0502020204030204" pitchFamily="34" charset="0"/>
                <a:cs typeface="Times New Roman" panose="02020603050405020304" pitchFamily="18" charset="0"/>
              </a:rPr>
              <a:t>Automation is achieved by automating banking operations like depositing, withdrawing, and checking account balances, reducing manual intervention.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79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110" y="753383"/>
            <a:ext cx="453201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MACHINE LEARNING</a:t>
            </a:r>
            <a:endParaRPr lang="en-US" sz="3200" dirty="0"/>
          </a:p>
        </p:txBody>
      </p:sp>
      <p:sp>
        <p:nvSpPr>
          <p:cNvPr id="3" name="Rectangle 2"/>
          <p:cNvSpPr/>
          <p:nvPr/>
        </p:nvSpPr>
        <p:spPr>
          <a:xfrm>
            <a:off x="1387366" y="1338158"/>
            <a:ext cx="9522372"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sz="2000" dirty="0" err="1">
                <a:latin typeface="Times New Roman" panose="02020603050405020304" pitchFamily="18" charset="0"/>
                <a:cs typeface="Times New Roman" panose="02020603050405020304" pitchFamily="18" charset="0"/>
              </a:rPr>
              <a:t>accurac</a:t>
            </a:r>
            <a:r>
              <a:rPr lang="en-GB" sz="2000" dirty="0">
                <a:latin typeface="Times New Roman" panose="02020603050405020304" pitchFamily="18" charset="0"/>
                <a:cs typeface="Times New Roman" panose="02020603050405020304" pitchFamily="18" charset="0"/>
              </a:rPr>
              <a: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7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84" y="753383"/>
            <a:ext cx="6732933"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MACHINE LEARNING METHODS</a:t>
            </a:r>
            <a:endParaRPr lang="en-US" sz="3200" dirty="0"/>
          </a:p>
        </p:txBody>
      </p:sp>
      <p:sp>
        <p:nvSpPr>
          <p:cNvPr id="3" name="Rectangle 2"/>
          <p:cNvSpPr/>
          <p:nvPr/>
        </p:nvSpPr>
        <p:spPr>
          <a:xfrm>
            <a:off x="1324303" y="1392485"/>
            <a:ext cx="9932276" cy="4524315"/>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datasets to train algorithms to classify data or predict outcomes accurately.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cluster </a:t>
            </a:r>
            <a:r>
              <a:rPr lang="en-GB" sz="2000" dirty="0" err="1">
                <a:latin typeface="Times New Roman" panose="02020603050405020304" pitchFamily="18" charset="0"/>
                <a:cs typeface="Times New Roman" panose="02020603050405020304" pitchFamily="18" charset="0"/>
              </a:rPr>
              <a:t>unlabeled</a:t>
            </a:r>
            <a:r>
              <a:rPr lang="en-GB" sz="2000" dirty="0">
                <a:latin typeface="Times New Roman" panose="02020603050405020304" pitchFamily="18" charset="0"/>
                <a:cs typeface="Times New Roman" panose="02020603050405020304" pitchFamily="18" charset="0"/>
              </a:rPr>
              <a:t> datasets. </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89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9430" y="721851"/>
            <a:ext cx="173477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OpenCV</a:t>
            </a:r>
            <a:endParaRPr lang="en-US" sz="3200" dirty="0"/>
          </a:p>
        </p:txBody>
      </p:sp>
      <p:sp>
        <p:nvSpPr>
          <p:cNvPr id="3" name="Rectangle 2"/>
          <p:cNvSpPr/>
          <p:nvPr/>
        </p:nvSpPr>
        <p:spPr>
          <a:xfrm>
            <a:off x="1279430" y="1778418"/>
            <a:ext cx="9882556"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11" y="381790"/>
            <a:ext cx="6096000" cy="1569660"/>
          </a:xfrm>
          <a:prstGeom prst="rect">
            <a:avLst/>
          </a:prstGeom>
        </p:spPr>
        <p:txBody>
          <a:bodyPr>
            <a:spAutoFit/>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HAAR CASCADE DATASET</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Rectangle 2"/>
          <p:cNvSpPr/>
          <p:nvPr/>
        </p:nvSpPr>
        <p:spPr>
          <a:xfrm>
            <a:off x="620111" y="1620763"/>
            <a:ext cx="10531366"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was built to provide a common infrastructure for computer vision application and to accelerate the use of machine perception in the commercial product.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OpenCV is an open-source software library for computer vision and machine learning.</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OpenCV full form is Open Source Computer Vision Library. It was created to provide a shared infrastructure for applications for computer vision and to speed up the use of machine perception in consumer products.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06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1963" y="299976"/>
            <a:ext cx="2954655"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    Use Case - II	</a:t>
            </a:r>
            <a:endParaRPr lang="en-US" sz="3200" dirty="0"/>
          </a:p>
        </p:txBody>
      </p:sp>
      <p:sp>
        <p:nvSpPr>
          <p:cNvPr id="3" name="Rectangle 2"/>
          <p:cNvSpPr/>
          <p:nvPr/>
        </p:nvSpPr>
        <p:spPr>
          <a:xfrm>
            <a:off x="914400" y="931627"/>
            <a:ext cx="10657490" cy="5262979"/>
          </a:xfrm>
          <a:prstGeom prst="rect">
            <a:avLst/>
          </a:prstGeom>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SMART CITY MISSION</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GB" sz="2000" dirty="0" err="1">
                <a:latin typeface="Times New Roman" panose="02020603050405020304" pitchFamily="18" charset="0"/>
                <a:cs typeface="Times New Roman" panose="02020603050405020304" pitchFamily="18" charset="0"/>
              </a:rPr>
              <a:t>ruboff</a:t>
            </a:r>
            <a:r>
              <a:rPr lang="en-GB" sz="2000" dirty="0">
                <a:latin typeface="Times New Roman" panose="02020603050405020304" pitchFamily="18" charset="0"/>
                <a:cs typeface="Times New Roman" panose="02020603050405020304" pitchFamily="18" charset="0"/>
              </a:rPr>
              <a:t> effect on other parts of the city, and nearby </a:t>
            </a:r>
            <a:r>
              <a:rPr lang="en-GB" sz="2000" dirty="0" err="1">
                <a:latin typeface="Times New Roman" panose="02020603050405020304" pitchFamily="18" charset="0"/>
                <a:cs typeface="Times New Roman" panose="02020603050405020304" pitchFamily="18" charset="0"/>
              </a:rPr>
              <a:t>citoes</a:t>
            </a:r>
            <a:r>
              <a:rPr lang="en-GB" sz="2000" dirty="0">
                <a:latin typeface="Times New Roman" panose="02020603050405020304" pitchFamily="18" charset="0"/>
                <a:cs typeface="Times New Roman" panose="02020603050405020304" pitchFamily="18" charset="0"/>
              </a:rPr>
              <a:t> and towns.</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p:txBody>
      </p:sp>
    </p:spTree>
    <p:extLst>
      <p:ext uri="{BB962C8B-B14F-4D97-AF65-F5344CB8AC3E}">
        <p14:creationId xmlns:p14="http://schemas.microsoft.com/office/powerpoint/2010/main" val="299835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253" y="627258"/>
            <a:ext cx="4011804"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Task – Face Detection</a:t>
            </a:r>
            <a:endParaRPr lang="en-US" sz="3200" dirty="0"/>
          </a:p>
        </p:txBody>
      </p:sp>
      <p:sp>
        <p:nvSpPr>
          <p:cNvPr id="3" name="Rectangle 2"/>
          <p:cNvSpPr/>
          <p:nvPr/>
        </p:nvSpPr>
        <p:spPr>
          <a:xfrm>
            <a:off x="945931" y="1300472"/>
            <a:ext cx="9806152" cy="3754874"/>
          </a:xfrm>
          <a:prstGeom prst="rect">
            <a:avLst/>
          </a:prstGeom>
        </p:spPr>
        <p:txBody>
          <a:bodyPr wrap="square">
            <a:spAutoFit/>
          </a:bodyPr>
          <a:lstStyle/>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is a computer vision technique that involves locating and identifying human faces within images or video frames.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goal of face detection is to automatically detect the presence and location of faces in a given image or video.</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Face detection algorithms typically work by analysing the visual patterns and features that are characteristic of human faces. </a:t>
            </a:r>
          </a:p>
          <a:p>
            <a:pPr marL="800100" lvl="1"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algorithms can be based on different approaches, including traditional image processing techniques or more advanced machine learning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351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564" y="501134"/>
            <a:ext cx="4881465" cy="584775"/>
          </a:xfrm>
          <a:prstGeom prst="rect">
            <a:avLst/>
          </a:prstGeom>
        </p:spPr>
        <p:txBody>
          <a:bodyPr wrap="none">
            <a:spAutoFit/>
          </a:bodyPr>
          <a:lstStyle/>
          <a:p>
            <a:r>
              <a:rPr lang="en-GB" sz="3200" b="1" dirty="0">
                <a:latin typeface="Times New Roman" panose="02020603050405020304" pitchFamily="18" charset="0"/>
                <a:cs typeface="Times New Roman" panose="02020603050405020304" pitchFamily="18" charset="0"/>
              </a:rPr>
              <a:t>PROBLEM STATEMENT</a:t>
            </a:r>
            <a:endParaRPr lang="en-US" sz="3200" dirty="0"/>
          </a:p>
        </p:txBody>
      </p:sp>
      <p:sp>
        <p:nvSpPr>
          <p:cNvPr id="3" name="Rectangle 2"/>
          <p:cNvSpPr/>
          <p:nvPr/>
        </p:nvSpPr>
        <p:spPr>
          <a:xfrm>
            <a:off x="805564" y="1120005"/>
            <a:ext cx="10577139" cy="4062651"/>
          </a:xfrm>
          <a:prstGeom prst="rect">
            <a:avLst/>
          </a:prstGeom>
        </p:spPr>
        <p:txBody>
          <a:bodyPr wrap="square">
            <a:spAutoFit/>
          </a:bodyPr>
          <a:lstStyle/>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Face Detection: Threshold the input image in the HSV colour space using predefined colour ranges for skin colour to accurately detect Face.</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Contour Extraction: Utilize contour detection techniques to identify the contours of the Face in the binary masks obtained from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thresholding</a:t>
            </a:r>
            <a:r>
              <a:rPr lang="en-GB" sz="2000" dirty="0">
                <a:latin typeface="Times New Roman" panose="02020603050405020304" pitchFamily="18" charset="0"/>
                <a:cs typeface="Times New Roman" panose="02020603050405020304" pitchFamily="18" charset="0"/>
              </a:rPr>
              <a:t>.</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800100" lvl="1"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Bounding Box Visualization: Draw bounding rectangles around the detected Face contours and annotate them with the corresponding Face for visual representation and interpretation.</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235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146" y="564197"/>
            <a:ext cx="3548344"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Output of program</a:t>
            </a:r>
          </a:p>
        </p:txBody>
      </p:sp>
      <p:pic>
        <p:nvPicPr>
          <p:cNvPr id="3" name="Picture 2">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4" name="Picture 3">
            <a:extLst>
              <a:ext uri="{FF2B5EF4-FFF2-40B4-BE49-F238E27FC236}">
                <a16:creationId xmlns:a16="http://schemas.microsoft.com/office/drawing/2014/main" id="{E468792C-8F9D-4A6E-95DC-89F0D53E7FC3}"/>
              </a:ext>
            </a:extLst>
          </p:cNvPr>
          <p:cNvPicPr>
            <a:picLocks noChangeAspect="1"/>
          </p:cNvPicPr>
          <p:nvPr/>
        </p:nvPicPr>
        <p:blipFill rotWithShape="1">
          <a:blip r:embed="rId2"/>
          <a:srcRect l="11655" r="11655"/>
          <a:stretch/>
        </p:blipFill>
        <p:spPr>
          <a:xfrm>
            <a:off x="1033780" y="1791835"/>
            <a:ext cx="4178300" cy="3629930"/>
          </a:xfrm>
          <a:prstGeom prst="rect">
            <a:avLst/>
          </a:prstGeom>
        </p:spPr>
      </p:pic>
      <p:pic>
        <p:nvPicPr>
          <p:cNvPr id="5" name="Picture 4">
            <a:extLst>
              <a:ext uri="{FF2B5EF4-FFF2-40B4-BE49-F238E27FC236}">
                <a16:creationId xmlns:a16="http://schemas.microsoft.com/office/drawing/2014/main" id="{F983642E-6E20-416B-8BEF-D2F87332FB0D}"/>
              </a:ext>
            </a:extLst>
          </p:cNvPr>
          <p:cNvPicPr>
            <a:picLocks noChangeAspect="1"/>
          </p:cNvPicPr>
          <p:nvPr/>
        </p:nvPicPr>
        <p:blipFill rotWithShape="1">
          <a:blip r:embed="rId3"/>
          <a:srcRect l="10256" r="13054"/>
          <a:stretch/>
        </p:blipFill>
        <p:spPr>
          <a:xfrm>
            <a:off x="6733079" y="1791835"/>
            <a:ext cx="4178300" cy="3629930"/>
          </a:xfrm>
          <a:prstGeom prst="rect">
            <a:avLst/>
          </a:prstGeom>
        </p:spPr>
      </p:pic>
      <p:sp>
        <p:nvSpPr>
          <p:cNvPr id="6" name="Rectangle 5"/>
          <p:cNvSpPr/>
          <p:nvPr/>
        </p:nvSpPr>
        <p:spPr>
          <a:xfrm>
            <a:off x="893625" y="5491166"/>
            <a:ext cx="10017753"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	Non-Detected Face			                 	Detected Face 	</a:t>
            </a:r>
            <a:endParaRPr lang="en-US" dirty="0"/>
          </a:p>
        </p:txBody>
      </p:sp>
    </p:spTree>
    <p:extLst>
      <p:ext uri="{BB962C8B-B14F-4D97-AF65-F5344CB8AC3E}">
        <p14:creationId xmlns:p14="http://schemas.microsoft.com/office/powerpoint/2010/main" val="331830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A1752-755E-4B0F-8631-5690982D1B9A}"/>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8C8107A7-3847-4EE4-BEC8-185342190991}"/>
              </a:ext>
            </a:extLst>
          </p:cNvPr>
          <p:cNvSpPr>
            <a:spLocks noGrp="1"/>
          </p:cNvSpPr>
          <p:nvPr>
            <p:ph idx="1"/>
          </p:nvPr>
        </p:nvSpPr>
        <p:spPr/>
        <p:txBody>
          <a:bodyPr>
            <a:normAutofit/>
          </a:bodyPr>
          <a:lstStyle/>
          <a:p>
            <a:pPr>
              <a:buFont typeface="Arial" panose="020B0604020202020204" pitchFamily="34" charset="0"/>
              <a:buChar char="•"/>
            </a:pPr>
            <a:r>
              <a:rPr lang="en-GB" dirty="0">
                <a:solidFill>
                  <a:schemeClr val="tx1"/>
                </a:solidFill>
                <a:latin typeface="Times New Roman" pitchFamily="18" charset="0"/>
                <a:cs typeface="Times New Roman" pitchFamily="18" charset="0"/>
              </a:rPr>
              <a:t>In conclusion, I hope that this presentation has given you a clear understanding of our company and the value that we can bring to your business. Our team is dedicated to providing high-quality products/services, excellent customer service, and innovative solutions to meet your needs.</a:t>
            </a:r>
          </a:p>
          <a:p>
            <a:pPr>
              <a:buFont typeface="Arial" panose="020B0604020202020204" pitchFamily="34" charset="0"/>
              <a:buChar char="•"/>
            </a:pPr>
            <a:endParaRPr lang="en-GB"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GB" dirty="0">
                <a:solidFill>
                  <a:schemeClr val="tx1"/>
                </a:solidFill>
                <a:latin typeface="Times New Roman" pitchFamily="18" charset="0"/>
                <a:cs typeface="Times New Roman" pitchFamily="18" charset="0"/>
              </a:rPr>
              <a:t>We believe that by working together, we can achieve great success and create a long-lasting partnership. We are committed to earning your trust and delivering results that exceed your expectations.</a:t>
            </a:r>
          </a:p>
          <a:p>
            <a:pPr>
              <a:buFont typeface="Arial" panose="020B0604020202020204" pitchFamily="34" charset="0"/>
              <a:buChar char="•"/>
            </a:pPr>
            <a:endParaRPr lang="en-GB"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GB" dirty="0">
                <a:solidFill>
                  <a:schemeClr val="tx1"/>
                </a:solidFill>
                <a:latin typeface="Times New Roman" pitchFamily="18" charset="0"/>
                <a:cs typeface="Times New Roman" pitchFamily="18" charset="0"/>
              </a:rPr>
              <a:t>Thank you for your time and consideration, and we look forward to the opportunity to work with you.</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1304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2FE0-0CC1-4B57-9548-A35F0181869D}"/>
              </a:ext>
            </a:extLst>
          </p:cNvPr>
          <p:cNvSpPr>
            <a:spLocks noGrp="1"/>
          </p:cNvSpPr>
          <p:nvPr>
            <p:ph type="title"/>
          </p:nvPr>
        </p:nvSpPr>
        <p:spPr/>
        <p:txBody>
          <a:bodyPr>
            <a:normAutofit fontScale="90000"/>
          </a:bodyPr>
          <a:lstStyle/>
          <a:p>
            <a:br>
              <a:rPr lang="en-GB" dirty="0"/>
            </a:br>
            <a:br>
              <a:rPr lang="en-GB" dirty="0"/>
            </a:br>
            <a:br>
              <a:rPr lang="en-GB" dirty="0"/>
            </a:br>
            <a:br>
              <a:rPr lang="en-GB" dirty="0"/>
            </a:br>
            <a:br>
              <a:rPr lang="en-GB" dirty="0"/>
            </a:br>
            <a:r>
              <a:rPr lang="en-GB" b="1" dirty="0"/>
              <a:t>Vision and mission of the organization:</a:t>
            </a:r>
            <a:endParaRPr lang="en-IN" b="1" dirty="0"/>
          </a:p>
        </p:txBody>
      </p:sp>
      <p:sp>
        <p:nvSpPr>
          <p:cNvPr id="3" name="Content Placeholder 2">
            <a:extLst>
              <a:ext uri="{FF2B5EF4-FFF2-40B4-BE49-F238E27FC236}">
                <a16:creationId xmlns:a16="http://schemas.microsoft.com/office/drawing/2014/main" id="{ED68D164-D5A9-4451-817E-8D79A46AFDFC}"/>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Our vision is to build upon a reputation of being one of the most innovative IT Solution and Service provider.</a:t>
            </a:r>
          </a:p>
          <a:p>
            <a:pPr>
              <a:buFont typeface="Arial" panose="020B0604020202020204" pitchFamily="34" charset="0"/>
              <a:buChar char="•"/>
            </a:pPr>
            <a:r>
              <a:rPr lang="en-GB" dirty="0">
                <a:solidFill>
                  <a:schemeClr val="tx1"/>
                </a:solidFill>
              </a:rPr>
              <a:t>The mission of the organization is, To produce excellent services in the field of IT Services and Consultancy with maximum efforts driven towards customer satisfaction.</a:t>
            </a:r>
          </a:p>
          <a:p>
            <a:pPr>
              <a:buFont typeface="Arial" panose="020B0604020202020204" pitchFamily="34" charset="0"/>
              <a:buChar char="•"/>
            </a:pPr>
            <a:r>
              <a:rPr lang="en-GB" dirty="0">
                <a:solidFill>
                  <a:schemeClr val="tx1"/>
                </a:solidFill>
              </a:rPr>
              <a:t>The company's vision and mission reflect its dedication to creating a positive impact on the industry and society</a:t>
            </a:r>
          </a:p>
          <a:p>
            <a:endParaRPr lang="en-IN" dirty="0"/>
          </a:p>
        </p:txBody>
      </p:sp>
    </p:spTree>
    <p:extLst>
      <p:ext uri="{BB962C8B-B14F-4D97-AF65-F5344CB8AC3E}">
        <p14:creationId xmlns:p14="http://schemas.microsoft.com/office/powerpoint/2010/main" val="3288602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2FE289BB-ACF7-4AE7-9FB8-CDE38DC0ABFE}"/>
              </a:ext>
            </a:extLst>
          </p:cNvPr>
          <p:cNvSpPr>
            <a:spLocks noGrp="1"/>
          </p:cNvSpPr>
          <p:nvPr>
            <p:ph type="ctrTitle"/>
          </p:nvPr>
        </p:nvSpPr>
        <p:spPr/>
        <p:txBody>
          <a:bodyPr/>
          <a:lstStyle/>
          <a:p>
            <a:r>
              <a:rPr lang="en-GB" dirty="0">
                <a:latin typeface="Times New Roman" pitchFamily="18" charset="0"/>
                <a:cs typeface="Times New Roman" pitchFamily="18" charset="0"/>
              </a:rPr>
              <a:t>		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59B1-3DFC-4081-B5BF-A17AEBB7E746}"/>
              </a:ext>
            </a:extLst>
          </p:cNvPr>
          <p:cNvSpPr>
            <a:spLocks noGrp="1"/>
          </p:cNvSpPr>
          <p:nvPr>
            <p:ph type="title"/>
          </p:nvPr>
        </p:nvSpPr>
        <p:spPr/>
        <p:txBody>
          <a:bodyPr/>
          <a:lstStyle/>
          <a:p>
            <a:r>
              <a:rPr lang="en-IN" b="1" dirty="0"/>
              <a:t>Organization structure:</a:t>
            </a:r>
          </a:p>
        </p:txBody>
      </p:sp>
      <p:sp>
        <p:nvSpPr>
          <p:cNvPr id="3" name="Content Placeholder 2">
            <a:extLst>
              <a:ext uri="{FF2B5EF4-FFF2-40B4-BE49-F238E27FC236}">
                <a16:creationId xmlns:a16="http://schemas.microsoft.com/office/drawing/2014/main" id="{EE22BF0F-EAA0-4B97-8E3D-E1B21E7CF122}"/>
              </a:ext>
            </a:extLst>
          </p:cNvPr>
          <p:cNvSpPr>
            <a:spLocks noGrp="1"/>
          </p:cNvSpPr>
          <p:nvPr>
            <p:ph idx="1"/>
          </p:nvPr>
        </p:nvSpPr>
        <p:spPr/>
        <p:txBody>
          <a:bodyPr/>
          <a:lstStyle/>
          <a:p>
            <a:pPr algn="just">
              <a:buFont typeface="Arial" panose="020B0604020202020204" pitchFamily="34" charset="0"/>
              <a:buChar char="•"/>
            </a:pPr>
            <a:r>
              <a:rPr lang="en-GB" dirty="0">
                <a:solidFill>
                  <a:schemeClr val="tx1"/>
                </a:solidFill>
              </a:rPr>
              <a:t>The organization operates under a Functional structure, with several departments and divisions responsible for different aspects of the company's operations.</a:t>
            </a:r>
          </a:p>
          <a:p>
            <a:pPr algn="just">
              <a:buFont typeface="Arial" panose="020B0604020202020204" pitchFamily="34" charset="0"/>
              <a:buChar char="•"/>
            </a:pPr>
            <a:r>
              <a:rPr lang="en-GB" dirty="0">
                <a:solidFill>
                  <a:schemeClr val="tx1"/>
                </a:solidFill>
              </a:rPr>
              <a:t>It is characterized by the division of the company into different functional areas, such as marketing, finance, operations, and human resources. Each functional area is headed by a manager who oversees the activities of their team.</a:t>
            </a:r>
          </a:p>
          <a:p>
            <a:pPr algn="just">
              <a:buFont typeface="Arial" panose="020B0604020202020204" pitchFamily="34" charset="0"/>
              <a:buChar char="•"/>
            </a:pPr>
            <a:r>
              <a:rPr lang="en-GB" dirty="0">
                <a:solidFill>
                  <a:schemeClr val="tx1"/>
                </a:solidFill>
              </a:rPr>
              <a:t>The executive team consists of 12 members, with the CEO being the highest-ranking member of the organization.</a:t>
            </a:r>
          </a:p>
          <a:p>
            <a:pPr algn="just">
              <a:buFont typeface="Arial" panose="020B0604020202020204" pitchFamily="34" charset="0"/>
              <a:buChar char="•"/>
            </a:pPr>
            <a:r>
              <a:rPr lang="en-GB" dirty="0">
                <a:solidFill>
                  <a:schemeClr val="tx1"/>
                </a:solidFill>
              </a:rPr>
              <a:t>The organization's structure ensures that each department operates efficiently and effectively while working towards the company's goals.</a:t>
            </a:r>
          </a:p>
          <a:p>
            <a:endParaRPr lang="en-IN" dirty="0"/>
          </a:p>
        </p:txBody>
      </p:sp>
    </p:spTree>
    <p:extLst>
      <p:ext uri="{BB962C8B-B14F-4D97-AF65-F5344CB8AC3E}">
        <p14:creationId xmlns:p14="http://schemas.microsoft.com/office/powerpoint/2010/main" val="316608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F6A6-DE23-47A2-A307-1FE51A1CAE6D}"/>
              </a:ext>
            </a:extLst>
          </p:cNvPr>
          <p:cNvSpPr>
            <a:spLocks noGrp="1"/>
          </p:cNvSpPr>
          <p:nvPr>
            <p:ph type="title"/>
          </p:nvPr>
        </p:nvSpPr>
        <p:spPr>
          <a:xfrm>
            <a:off x="882317" y="286603"/>
            <a:ext cx="10876546" cy="1450757"/>
          </a:xfrm>
        </p:spPr>
        <p:txBody>
          <a:bodyPr>
            <a:normAutofit fontScale="90000"/>
          </a:bodyPr>
          <a:lstStyle/>
          <a:p>
            <a:r>
              <a:rPr lang="en-GB" b="1" dirty="0"/>
              <a:t>Roles and Responsibilities of personnel </a:t>
            </a:r>
            <a:br>
              <a:rPr lang="en-GB" b="1" dirty="0"/>
            </a:br>
            <a:r>
              <a:rPr lang="en-GB" b="1" dirty="0"/>
              <a:t>in the organization:</a:t>
            </a:r>
            <a:endParaRPr lang="en-IN" b="1" dirty="0"/>
          </a:p>
        </p:txBody>
      </p:sp>
      <p:sp>
        <p:nvSpPr>
          <p:cNvPr id="3" name="Content Placeholder 2">
            <a:extLst>
              <a:ext uri="{FF2B5EF4-FFF2-40B4-BE49-F238E27FC236}">
                <a16:creationId xmlns:a16="http://schemas.microsoft.com/office/drawing/2014/main" id="{6208F8DB-17BD-44DE-8103-E1AFEEA751F5}"/>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The roles and responsibilities of personnel within the organization vary depending on their job functions and departmental affiliations.</a:t>
            </a:r>
          </a:p>
          <a:p>
            <a:pPr>
              <a:buFont typeface="Arial" panose="020B0604020202020204" pitchFamily="34" charset="0"/>
              <a:buChar char="•"/>
            </a:pPr>
            <a:r>
              <a:rPr lang="en-GB" dirty="0">
                <a:solidFill>
                  <a:schemeClr val="tx1"/>
                </a:solidFill>
              </a:rPr>
              <a:t>the common roles within the organization include</a:t>
            </a:r>
          </a:p>
          <a:p>
            <a:pPr>
              <a:buFont typeface="Arial" panose="020B0604020202020204" pitchFamily="34" charset="0"/>
              <a:buChar char="•"/>
            </a:pPr>
            <a:r>
              <a:rPr lang="en-GB" dirty="0">
                <a:solidFill>
                  <a:schemeClr val="tx1"/>
                </a:solidFill>
              </a:rPr>
              <a:t>CEO, Marketing management, Developers, H-R management, etc,</a:t>
            </a:r>
          </a:p>
          <a:p>
            <a:endParaRPr lang="en-IN" dirty="0"/>
          </a:p>
        </p:txBody>
      </p:sp>
    </p:spTree>
    <p:extLst>
      <p:ext uri="{BB962C8B-B14F-4D97-AF65-F5344CB8AC3E}">
        <p14:creationId xmlns:p14="http://schemas.microsoft.com/office/powerpoint/2010/main" val="17671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4CE0-2160-499B-8026-1627605D8EA9}"/>
              </a:ext>
            </a:extLst>
          </p:cNvPr>
          <p:cNvSpPr>
            <a:spLocks noGrp="1"/>
          </p:cNvSpPr>
          <p:nvPr>
            <p:ph type="title"/>
          </p:nvPr>
        </p:nvSpPr>
        <p:spPr/>
        <p:txBody>
          <a:bodyPr/>
          <a:lstStyle/>
          <a:p>
            <a:r>
              <a:rPr lang="en-IN" b="1" dirty="0"/>
              <a:t>Products and market performance:</a:t>
            </a:r>
          </a:p>
        </p:txBody>
      </p:sp>
      <p:sp>
        <p:nvSpPr>
          <p:cNvPr id="3" name="Content Placeholder 2">
            <a:extLst>
              <a:ext uri="{FF2B5EF4-FFF2-40B4-BE49-F238E27FC236}">
                <a16:creationId xmlns:a16="http://schemas.microsoft.com/office/drawing/2014/main" id="{7D6E67D8-107B-4C65-9EA1-BEC774BDA474}"/>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buFont typeface="Arial" panose="020B0604020202020204" pitchFamily="34" charset="0"/>
              <a:buChar char="•"/>
            </a:pPr>
            <a:r>
              <a:rPr lang="en-GB" dirty="0">
                <a:solidFill>
                  <a:schemeClr val="tx1"/>
                </a:solidFill>
              </a:rPr>
              <a:t>Cashew Soft ERP</a:t>
            </a:r>
          </a:p>
          <a:p>
            <a:pPr>
              <a:buFont typeface="Arial" panose="020B0604020202020204" pitchFamily="34" charset="0"/>
              <a:buChar char="•"/>
            </a:pPr>
            <a:r>
              <a:rPr lang="en-GB" dirty="0">
                <a:solidFill>
                  <a:schemeClr val="tx1"/>
                </a:solidFill>
              </a:rPr>
              <a:t>TAX-E(GST Billing)</a:t>
            </a:r>
          </a:p>
          <a:p>
            <a:pPr>
              <a:buFont typeface="Arial" panose="020B0604020202020204" pitchFamily="34" charset="0"/>
              <a:buChar char="•"/>
            </a:pPr>
            <a:r>
              <a:rPr lang="en-GB" dirty="0">
                <a:solidFill>
                  <a:schemeClr val="tx1"/>
                </a:solidFill>
              </a:rPr>
              <a:t>CNC Monitoring</a:t>
            </a:r>
          </a:p>
          <a:p>
            <a:pPr>
              <a:buFont typeface="Arial" panose="020B0604020202020204" pitchFamily="34" charset="0"/>
              <a:buChar char="•"/>
            </a:pPr>
            <a:r>
              <a:rPr lang="en-GB" dirty="0">
                <a:solidFill>
                  <a:schemeClr val="tx1"/>
                </a:solidFill>
              </a:rPr>
              <a:t>IOT Based Smart Bell, etc</a:t>
            </a:r>
          </a:p>
          <a:p>
            <a:endParaRPr lang="en-IN" dirty="0"/>
          </a:p>
        </p:txBody>
      </p:sp>
    </p:spTree>
    <p:extLst>
      <p:ext uri="{BB962C8B-B14F-4D97-AF65-F5344CB8AC3E}">
        <p14:creationId xmlns:p14="http://schemas.microsoft.com/office/powerpoint/2010/main" val="285172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983E0-9412-40D0-A702-32A4A1EF27DE}"/>
              </a:ext>
            </a:extLst>
          </p:cNvPr>
          <p:cNvPicPr>
            <a:picLocks noChangeAspect="1"/>
          </p:cNvPicPr>
          <p:nvPr/>
        </p:nvPicPr>
        <p:blipFill>
          <a:blip r:embed="rId2"/>
          <a:stretch>
            <a:fillRect/>
          </a:stretch>
        </p:blipFill>
        <p:spPr>
          <a:xfrm>
            <a:off x="418148" y="389341"/>
            <a:ext cx="5291787" cy="3737172"/>
          </a:xfrm>
          <a:prstGeom prst="rect">
            <a:avLst/>
          </a:prstGeom>
        </p:spPr>
      </p:pic>
      <p:pic>
        <p:nvPicPr>
          <p:cNvPr id="5" name="Picture 4">
            <a:extLst>
              <a:ext uri="{FF2B5EF4-FFF2-40B4-BE49-F238E27FC236}">
                <a16:creationId xmlns:a16="http://schemas.microsoft.com/office/drawing/2014/main" id="{00DC03E4-BE0A-4C5D-AFE1-B4E2A6465EFA}"/>
              </a:ext>
            </a:extLst>
          </p:cNvPr>
          <p:cNvPicPr>
            <a:picLocks noChangeAspect="1"/>
          </p:cNvPicPr>
          <p:nvPr/>
        </p:nvPicPr>
        <p:blipFill>
          <a:blip r:embed="rId3"/>
          <a:stretch>
            <a:fillRect/>
          </a:stretch>
        </p:blipFill>
        <p:spPr>
          <a:xfrm>
            <a:off x="5708881" y="2688192"/>
            <a:ext cx="5889246" cy="3310415"/>
          </a:xfrm>
          <a:prstGeom prst="rect">
            <a:avLst/>
          </a:prstGeom>
        </p:spPr>
      </p:pic>
    </p:spTree>
    <p:extLst>
      <p:ext uri="{BB962C8B-B14F-4D97-AF65-F5344CB8AC3E}">
        <p14:creationId xmlns:p14="http://schemas.microsoft.com/office/powerpoint/2010/main" val="346324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94D4EBE-F8B3-47E0-AD25-E4FFCAC64941}"/>
              </a:ext>
            </a:extLst>
          </p:cNvPr>
          <p:cNvGraphicFramePr/>
          <p:nvPr>
            <p:extLst>
              <p:ext uri="{D42A27DB-BD31-4B8C-83A1-F6EECF244321}">
                <p14:modId xmlns:p14="http://schemas.microsoft.com/office/powerpoint/2010/main" val="302966181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793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1D48187-964B-4993-B168-CC8AD7916D3B}"/>
              </a:ext>
            </a:extLst>
          </p:cNvPr>
          <p:cNvGraphicFramePr/>
          <p:nvPr>
            <p:extLst>
              <p:ext uri="{D42A27DB-BD31-4B8C-83A1-F6EECF244321}">
                <p14:modId xmlns:p14="http://schemas.microsoft.com/office/powerpoint/2010/main" val="66855015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562260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{7A9591F4-A33F-44A1-8375-CA9E25E9DA83}tf56160789_win32</Template>
  <TotalTime>11295297</TotalTime>
  <Words>2105</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Franklin Gothic Book</vt:lpstr>
      <vt:lpstr>Garamond</vt:lpstr>
      <vt:lpstr>Symbol</vt:lpstr>
      <vt:lpstr>Times New Roman</vt:lpstr>
      <vt:lpstr>1_RetrospectVTI</vt:lpstr>
      <vt:lpstr>Semester End Examination (SEE) PRESENTATION </vt:lpstr>
      <vt:lpstr>Overview of the Organization:</vt:lpstr>
      <vt:lpstr>     Vision and mission of the organization:</vt:lpstr>
      <vt:lpstr>Organization structure:</vt:lpstr>
      <vt:lpstr>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11</cp:revision>
  <dcterms:created xsi:type="dcterms:W3CDTF">2023-05-08T04:05:06Z</dcterms:created>
  <dcterms:modified xsi:type="dcterms:W3CDTF">2023-06-23T17:21:40Z</dcterms:modified>
</cp:coreProperties>
</file>