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2"/>
  </p:notesMasterIdLst>
  <p:handoutMasterIdLst>
    <p:handoutMasterId r:id="rId33"/>
  </p:handoutMasterIdLst>
  <p:sldIdLst>
    <p:sldId id="257" r:id="rId2"/>
    <p:sldId id="266" r:id="rId3"/>
    <p:sldId id="304" r:id="rId4"/>
    <p:sldId id="309" r:id="rId5"/>
    <p:sldId id="273" r:id="rId6"/>
    <p:sldId id="286" r:id="rId7"/>
    <p:sldId id="301" r:id="rId8"/>
    <p:sldId id="289" r:id="rId9"/>
    <p:sldId id="306" r:id="rId10"/>
    <p:sldId id="307" r:id="rId11"/>
    <p:sldId id="311" r:id="rId12"/>
    <p:sldId id="310" r:id="rId13"/>
    <p:sldId id="312" r:id="rId14"/>
    <p:sldId id="313" r:id="rId15"/>
    <p:sldId id="314" r:id="rId16"/>
    <p:sldId id="305" r:id="rId17"/>
    <p:sldId id="316" r:id="rId18"/>
    <p:sldId id="317" r:id="rId19"/>
    <p:sldId id="315" r:id="rId20"/>
    <p:sldId id="319" r:id="rId21"/>
    <p:sldId id="320" r:id="rId22"/>
    <p:sldId id="321" r:id="rId23"/>
    <p:sldId id="322" r:id="rId24"/>
    <p:sldId id="323" r:id="rId25"/>
    <p:sldId id="324" r:id="rId26"/>
    <p:sldId id="325" r:id="rId27"/>
    <p:sldId id="326" r:id="rId28"/>
    <p:sldId id="327" r:id="rId29"/>
    <p:sldId id="318"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2"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112" d="100"/>
          <a:sy n="112" d="100"/>
        </p:scale>
        <p:origin x="468" y="9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latin typeface="Times New Roman" panose="02020603050405020304" pitchFamily="18" charset="0"/>
                <a:cs typeface="Times New Roman" panose="02020603050405020304" pitchFamily="18" charset="0"/>
              </a:rPr>
              <a:t>INTERNSHIP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latin typeface="Times New Roman" panose="02020603050405020304" pitchFamily="18" charset="0"/>
                <a:cs typeface="Times New Roman" panose="02020603050405020304" pitchFamily="18" charset="0"/>
              </a:rPr>
              <a:t>INTERNSHIP</a:t>
            </a:r>
            <a:r>
              <a:rPr lang="en-GB" b="1" baseline="0" dirty="0">
                <a:latin typeface="Times New Roman" panose="02020603050405020304" pitchFamily="18" charset="0"/>
                <a:cs typeface="Times New Roman" panose="02020603050405020304" pitchFamily="18" charset="0"/>
              </a:rPr>
              <a:t> PERFORMANCE</a:t>
            </a:r>
            <a:endParaRPr lang="en-IN"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53DC-4E0B-9505-CD4677B02750}"/>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53DC-4E0B-9505-CD4677B0275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53DC-4E0B-9505-CD4677B02750}"/>
            </c:ext>
          </c:extLst>
        </c:ser>
        <c:dLbls>
          <c:showLegendKey val="0"/>
          <c:showVal val="0"/>
          <c:showCatName val="0"/>
          <c:showSerName val="0"/>
          <c:showPercent val="0"/>
          <c:showBubbleSize val="0"/>
        </c:dLbls>
        <c:gapWidth val="219"/>
        <c:overlap val="-27"/>
        <c:axId val="337031343"/>
        <c:axId val="379329807"/>
      </c:barChart>
      <c:catAx>
        <c:axId val="33703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329807"/>
        <c:crosses val="autoZero"/>
        <c:auto val="1"/>
        <c:lblAlgn val="ctr"/>
        <c:lblOffset val="100"/>
        <c:noMultiLvlLbl val="0"/>
      </c:catAx>
      <c:valAx>
        <c:axId val="37932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03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7" r:id="rId13"/>
    <p:sldLayoutId id="2147483818" r:id="rId14"/>
    <p:sldLayoutId id="2147483798" r:id="rId15"/>
    <p:sldLayoutId id="2147483799" r:id="rId16"/>
    <p:sldLayoutId id="2147483800" r:id="rId17"/>
    <p:sldLayoutId id="2147483759" r:id="rId18"/>
    <p:sldLayoutId id="2147483716" r:id="rId19"/>
    <p:sldLayoutId id="2147483717" r:id="rId20"/>
    <p:sldLayoutId id="2147483649"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4" r:id="rId34"/>
    <p:sldLayoutId id="2147483675" r:id="rId35"/>
    <p:sldLayoutId id="2147483676" r:id="rId36"/>
    <p:sldLayoutId id="2147483677" r:id="rId37"/>
    <p:sldLayoutId id="2147483678" r:id="rId38"/>
    <p:sldLayoutId id="2147483679" r:id="rId39"/>
    <p:sldLayoutId id="2147483680" r:id="rId40"/>
    <p:sldLayoutId id="2147483653" r:id="rId41"/>
    <p:sldLayoutId id="2147483682" r:id="rId42"/>
    <p:sldLayoutId id="2147483683" r:id="rId43"/>
    <p:sldLayoutId id="2147483685" r:id="rId44"/>
    <p:sldLayoutId id="2147483654" r:id="rId45"/>
    <p:sldLayoutId id="2147483687" r:id="rId46"/>
    <p:sldLayoutId id="2147483689" r:id="rId47"/>
    <p:sldLayoutId id="2147483688" r:id="rId48"/>
    <p:sldLayoutId id="2147483691" r:id="rId49"/>
    <p:sldLayoutId id="2147483692" r:id="rId50"/>
    <p:sldLayoutId id="2147483693" r:id="rId51"/>
    <p:sldLayoutId id="2147483694" r:id="rId52"/>
    <p:sldLayoutId id="2147483696" r:id="rId53"/>
    <p:sldLayoutId id="2147483698" r:id="rId54"/>
    <p:sldLayoutId id="2147483699" r:id="rId55"/>
    <p:sldLayoutId id="2147483700" r:id="rId56"/>
    <p:sldLayoutId id="2147483701" r:id="rId57"/>
    <p:sldLayoutId id="2147483702" r:id="rId5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Semester End Examination (SEE) PRESENTATION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KRISHNA JADHAV</a:t>
            </a:r>
            <a:r>
              <a:rPr lang="en-US" sz="2000" b="1" dirty="0"/>
              <a:t>			 393CS2009</a:t>
            </a:r>
          </a:p>
          <a:p>
            <a:endParaRPr lang="en-US" sz="2000" b="1" dirty="0"/>
          </a:p>
        </p:txBody>
      </p:sp>
      <p:pic>
        <p:nvPicPr>
          <p:cNvPr id="2" name="Picture 1">
            <a:extLst>
              <a:ext uri="{FF2B5EF4-FFF2-40B4-BE49-F238E27FC236}">
                <a16:creationId xmlns:a16="http://schemas.microsoft.com/office/drawing/2014/main" id="{3B7DCDC8-43C7-4558-B48E-82E8E8AECF66}"/>
              </a:ext>
            </a:extLst>
          </p:cNvPr>
          <p:cNvPicPr>
            <a:picLocks noChangeAspect="1"/>
          </p:cNvPicPr>
          <p:nvPr/>
        </p:nvPicPr>
        <p:blipFill>
          <a:blip r:embed="rId2"/>
          <a:stretch>
            <a:fillRect/>
          </a:stretch>
        </p:blipFill>
        <p:spPr>
          <a:xfrm>
            <a:off x="772413" y="1061342"/>
            <a:ext cx="4704461" cy="4440154"/>
          </a:xfrm>
          <a:prstGeom prst="rect">
            <a:avLst/>
          </a:prstGeom>
        </p:spPr>
      </p:pic>
      <p:sp>
        <p:nvSpPr>
          <p:cNvPr id="6" name="TextBox 5">
            <a:extLst>
              <a:ext uri="{FF2B5EF4-FFF2-40B4-BE49-F238E27FC236}">
                <a16:creationId xmlns:a16="http://schemas.microsoft.com/office/drawing/2014/main" id="{3B6B080B-3947-4BFA-B91C-C01F31F5FBFE}"/>
              </a:ext>
            </a:extLst>
          </p:cNvPr>
          <p:cNvSpPr txBox="1"/>
          <p:nvPr/>
        </p:nvSpPr>
        <p:spPr>
          <a:xfrm>
            <a:off x="772413" y="5558523"/>
            <a:ext cx="6148386" cy="369332"/>
          </a:xfrm>
          <a:prstGeom prst="rect">
            <a:avLst/>
          </a:prstGeom>
          <a:noFill/>
        </p:spPr>
        <p:txBody>
          <a:bodyPr wrap="square">
            <a:spAutoFit/>
          </a:bodyPr>
          <a:lstStyle/>
          <a:p>
            <a:r>
              <a:rPr lang="en-IN" dirty="0">
                <a:solidFill>
                  <a:schemeClr val="bg1">
                    <a:lumMod val="95000"/>
                  </a:schemeClr>
                </a:solidFill>
              </a:rPr>
              <a:t>BLDEA’s SSM POLYTECHNIC VIJAYAPUR</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2545633675"/>
              </p:ext>
            </p:extLst>
          </p:nvPr>
        </p:nvGraphicFramePr>
        <p:xfrm>
          <a:off x="721895" y="437899"/>
          <a:ext cx="5710989" cy="3325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2EB45D9-5AF0-497D-BCF6-20800235C191}"/>
              </a:ext>
            </a:extLst>
          </p:cNvPr>
          <p:cNvGraphicFramePr/>
          <p:nvPr>
            <p:extLst>
              <p:ext uri="{D42A27DB-BD31-4B8C-83A1-F6EECF244321}">
                <p14:modId xmlns:p14="http://schemas.microsoft.com/office/powerpoint/2010/main" val="3104974809"/>
              </p:ext>
            </p:extLst>
          </p:nvPr>
        </p:nvGraphicFramePr>
        <p:xfrm>
          <a:off x="6432884" y="2478280"/>
          <a:ext cx="5408538" cy="31643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40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2. On Job Training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11</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924425"/>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290946"/>
            <a:ext cx="10515600" cy="861580"/>
          </a:xfrm>
        </p:spPr>
        <p:txBody>
          <a:bodyPr>
            <a:no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OBJECT ORIENTED PROGRAMMING (OOP)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791374"/>
            <a:ext cx="10071355" cy="406265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21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460376"/>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IMPLEMENTATION OF OOP IN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639662"/>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1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BENEFITS OF OOP IN PYTHON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2677656"/>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and flexibility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IMPORTANT FUNCTION OF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05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3. Use Case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16</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73975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BANKING APPLICATION</a:t>
            </a:r>
          </a:p>
          <a:p>
            <a:pPr lvl="1" algn="just"/>
            <a:endParaRPr lang="en-US" sz="2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 enable users to perform various financial transactions and access banking services         conveniently from their mobile devices or computers.</a:t>
            </a: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Account Management: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applications allow users to create and manage their bank accounts, including checking, savings, and investment accounts.</a:t>
            </a:r>
            <a:endParaRPr lang="en-IN" sz="2000" kern="1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Bill Payments: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apps provide the functionality to pay bills directly from the application, eliminating the need for manual payments.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152525"/>
            <a:ext cx="10071355" cy="6070380"/>
          </a:xfrm>
          <a:prstGeom prst="rect">
            <a:avLst/>
          </a:prstGeom>
          <a:noFill/>
        </p:spPr>
        <p:txBody>
          <a:bodyPr wrap="square" rtlCol="0">
            <a:spAutoFit/>
          </a:bodyPr>
          <a:lstStyle/>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You are tasked with creating a simple banking application. Implement a Python class called BankAccount that represents a bank account. The BankAccount class should have the following attributes and 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Attributes: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(integer): A unique identifier for the bank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balance (float):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_</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init</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_(self,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Initializes a new bank account with the given account number and a balance of 0.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deposit(self, amount): Deposits the specified amount into the account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withdraw(self, amount): Withdraws the specified amount from the account, if the account has sufficient funds,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get_balance</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(self): Returns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Write the BankAccount class implementation and provide a sample code snippet that demonstrates the usage of the class by creating instances of BankAccount and performing various operations on them.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AI IMPLEMENTATION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139321"/>
          </a:xfrm>
          <a:prstGeom prst="rect">
            <a:avLst/>
          </a:prstGeom>
          <a:noFill/>
        </p:spPr>
        <p:txBody>
          <a:bodyPr wrap="square" rtlCol="0">
            <a:spAutoFit/>
          </a:bodyPr>
          <a:lstStyle/>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4. On Job Training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429194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833383"/>
            <a:ext cx="10515600" cy="842790"/>
          </a:xfrm>
        </p:spPr>
        <p:txBody>
          <a:bodyPr>
            <a:normAutofit/>
          </a:bodyPr>
          <a:lstStyle/>
          <a:p>
            <a:r>
              <a:rPr lang="en-GB" sz="3600" b="1" dirty="0">
                <a:latin typeface="Times New Roman" panose="02020603050405020304" pitchFamily="18" charset="0"/>
                <a:cs typeface="Times New Roman" panose="02020603050405020304" pitchFamily="18" charset="0"/>
              </a:rPr>
              <a:t> C</a:t>
            </a:r>
            <a:r>
              <a:rPr lang="en-IN" sz="3600" b="1" dirty="0">
                <a:latin typeface="Times New Roman" panose="02020603050405020304" pitchFamily="18" charset="0"/>
                <a:cs typeface="Times New Roman" panose="02020603050405020304" pitchFamily="18" charset="0"/>
              </a:rPr>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2985433"/>
          </a:xfrm>
          <a:prstGeom prst="rect">
            <a:avLst/>
          </a:prstGeom>
          <a:noFill/>
        </p:spPr>
        <p:txBody>
          <a:bodyPr wrap="square" rtlCol="0">
            <a:spAutoFit/>
          </a:bodyPr>
          <a:lstStyle/>
          <a:p>
            <a:pPr marL="36900" indent="0" algn="just">
              <a:buNone/>
            </a:pPr>
            <a:r>
              <a:rPr lang="en-US" sz="2800" dirty="0">
                <a:latin typeface="Times New Roman" panose="02020603050405020304" pitchFamily="18" charset="0"/>
                <a:cs typeface="Times New Roman" panose="02020603050405020304" pitchFamily="18" charset="0"/>
              </a:rPr>
              <a:t>1. Company Description</a:t>
            </a:r>
          </a:p>
          <a:p>
            <a:pPr marL="36900" indent="0" algn="just">
              <a:buNone/>
            </a:pPr>
            <a:r>
              <a:rPr lang="en-US" sz="2800" dirty="0">
                <a:latin typeface="Times New Roman" panose="02020603050405020304" pitchFamily="18" charset="0"/>
                <a:cs typeface="Times New Roman" panose="02020603050405020304" pitchFamily="18" charset="0"/>
              </a:rPr>
              <a:t>2. On Job Training – 1</a:t>
            </a:r>
          </a:p>
          <a:p>
            <a:pPr marL="36900" indent="0" algn="just">
              <a:buNone/>
            </a:pPr>
            <a:r>
              <a:rPr lang="en-US" sz="2800" dirty="0">
                <a:latin typeface="Times New Roman" panose="02020603050405020304" pitchFamily="18" charset="0"/>
                <a:cs typeface="Times New Roman" panose="02020603050405020304" pitchFamily="18" charset="0"/>
              </a:rPr>
              <a:t>3. Use Case – 1</a:t>
            </a:r>
          </a:p>
          <a:p>
            <a:pPr marL="36900" indent="0" algn="just">
              <a:buNone/>
            </a:pPr>
            <a:r>
              <a:rPr lang="en-US" sz="2800" dirty="0">
                <a:latin typeface="Times New Roman" panose="02020603050405020304" pitchFamily="18" charset="0"/>
                <a:cs typeface="Times New Roman" panose="02020603050405020304" pitchFamily="18" charset="0"/>
              </a:rPr>
              <a:t>4. On Job Training – 2</a:t>
            </a:r>
          </a:p>
          <a:p>
            <a:pPr marL="36900" indent="0" algn="just">
              <a:buNone/>
            </a:pPr>
            <a:r>
              <a:rPr lang="en-US" sz="2800" dirty="0">
                <a:latin typeface="Times New Roman" panose="02020603050405020304" pitchFamily="18" charset="0"/>
                <a:cs typeface="Times New Roman" panose="02020603050405020304" pitchFamily="18" charset="0"/>
              </a:rPr>
              <a:t>5. Use Case – 2</a:t>
            </a:r>
          </a:p>
          <a:p>
            <a:pPr marL="36900" indent="0" algn="just">
              <a:buNone/>
            </a:pPr>
            <a:r>
              <a:rPr lang="en-US" sz="2800" dirty="0">
                <a:latin typeface="Times New Roman" panose="02020603050405020304" pitchFamily="18" charset="0"/>
                <a:cs typeface="Times New Roman" panose="02020603050405020304" pitchFamily="18" charset="0"/>
              </a:rPr>
              <a:t>6. Conclusion </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TYPES OF AI</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20</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003899"/>
          </a:xfrm>
          <a:prstGeom prst="rect">
            <a:avLst/>
          </a:prstGeom>
          <a:noFill/>
        </p:spPr>
        <p:txBody>
          <a:bodyPr wrap="square" rtlCol="0">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7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 METHODS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OpenCV</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2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HAAR CASCADE DATASET</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12130"/>
          </a:xfrm>
        </p:spPr>
        <p:txBody>
          <a:bodyPr>
            <a:normAutofit/>
          </a:bodyPr>
          <a:lstStyle/>
          <a:p>
            <a:pPr algn="ctr"/>
            <a:r>
              <a:rPr lang="en-GB" sz="4000" b="1" dirty="0">
                <a:latin typeface="Times New Roman" panose="02020603050405020304" pitchFamily="18" charset="0"/>
                <a:cs typeface="Times New Roman" panose="02020603050405020304" pitchFamily="18" charset="0"/>
              </a:rPr>
              <a:t> 5. Use Case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521527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1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IN" sz="3600" b="1" dirty="0">
                <a:latin typeface="Times New Roman" panose="02020603050405020304" pitchFamily="18" charset="0"/>
                <a:cs typeface="Times New Roman" panose="02020603050405020304" pitchFamily="18" charset="0"/>
              </a:rPr>
              <a:t>Task – Face Detection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3754874"/>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985980"/>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thresholding.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0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BBFB99-68AC-4AD9-AE8E-63CDF20EA6E5}"/>
              </a:ext>
            </a:extLst>
          </p:cNvPr>
          <p:cNvSpPr>
            <a:spLocks noGrp="1"/>
          </p:cNvSpPr>
          <p:nvPr>
            <p:ph type="title"/>
          </p:nvPr>
        </p:nvSpPr>
        <p:spPr>
          <a:xfrm>
            <a:off x="393700" y="5535169"/>
            <a:ext cx="10515600" cy="484632"/>
          </a:xfrm>
        </p:spPr>
        <p:txBody>
          <a:bodyPr>
            <a:normAutofit/>
          </a:bodyPr>
          <a:lstStyle/>
          <a:p>
            <a:r>
              <a:rPr lang="en-GB" sz="2000" b="1" dirty="0">
                <a:latin typeface="Times New Roman" panose="02020603050405020304" pitchFamily="18" charset="0"/>
                <a:cs typeface="Times New Roman" panose="02020603050405020304" pitchFamily="18" charset="0"/>
              </a:rPr>
              <a:t>		Non-Detected Face					Detected Face 	</a:t>
            </a:r>
            <a:endParaRPr lang="en-IN"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2C9BA5-0D9C-4152-9A90-49FA56588D93}"/>
              </a:ext>
            </a:extLst>
          </p:cNvPr>
          <p:cNvSpPr>
            <a:spLocks noGrp="1"/>
          </p:cNvSpPr>
          <p:nvPr>
            <p:ph type="sldNum" sz="quarter" idx="12"/>
          </p:nvPr>
        </p:nvSpPr>
        <p:spPr/>
        <p:txBody>
          <a:bodyPr/>
          <a:lstStyle/>
          <a:p>
            <a:fld id="{03DC2DEF-D2FE-4B45-ABA4-9F153FD1C98A}" type="slidenum">
              <a:rPr lang="en-US" smtClean="0"/>
              <a:pPr/>
              <a:t>28</a:t>
            </a:fld>
            <a:endParaRPr lang="en-US" dirty="0"/>
          </a:p>
        </p:txBody>
      </p:sp>
      <p:pic>
        <p:nvPicPr>
          <p:cNvPr id="10" name="Picture 9">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12" name="Picture 11">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14" name="TextBox 13">
            <a:extLst>
              <a:ext uri="{FF2B5EF4-FFF2-40B4-BE49-F238E27FC236}">
                <a16:creationId xmlns:a16="http://schemas.microsoft.com/office/drawing/2014/main" id="{2FB5028D-E2F6-4B64-8A73-8D609E321DF6}"/>
              </a:ext>
            </a:extLst>
          </p:cNvPr>
          <p:cNvSpPr txBox="1"/>
          <p:nvPr/>
        </p:nvSpPr>
        <p:spPr>
          <a:xfrm>
            <a:off x="647700" y="660050"/>
            <a:ext cx="609600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Output of program</a:t>
            </a:r>
          </a:p>
        </p:txBody>
      </p:sp>
    </p:spTree>
    <p:extLst>
      <p:ext uri="{BB962C8B-B14F-4D97-AF65-F5344CB8AC3E}">
        <p14:creationId xmlns:p14="http://schemas.microsoft.com/office/powerpoint/2010/main" val="172238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381065"/>
            <a:ext cx="10071355" cy="532453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Bookman Old Style" pitchFamily="18" charset="0"/>
              </a:rPr>
              <a:t>In company we trained about Python, OOP’s, Python implementation with OOP, Benefits of OOP in python, important function in python like lambda, map, reduce, filter in internship . </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a:t>
            </a:r>
          </a:p>
          <a:p>
            <a:pPr algn="just"/>
            <a:r>
              <a:rPr lang="en-GB" sz="2000" dirty="0">
                <a:latin typeface="Bookman Old Style" pitchFamily="18" charset="0"/>
              </a:rPr>
              <a:t> </a:t>
            </a:r>
          </a:p>
          <a:p>
            <a:pPr marL="342900" indent="-342900" algn="just">
              <a:buFont typeface="Arial" panose="020B0604020202020204" pitchFamily="34" charset="0"/>
              <a:buChar char="•"/>
            </a:pPr>
            <a:r>
              <a:rPr lang="en-GB" sz="2000" dirty="0">
                <a:latin typeface="Bookman Old Style" pitchFamily="18" charset="0"/>
              </a:rPr>
              <a:t>During the internship we learnt about Artificial Intelligence, types of AI, Machine learning, </a:t>
            </a:r>
            <a:r>
              <a:rPr lang="en-GB" sz="2000" dirty="0" err="1">
                <a:latin typeface="Bookman Old Style" pitchFamily="18" charset="0"/>
              </a:rPr>
              <a:t>OpenCv</a:t>
            </a:r>
            <a:r>
              <a:rPr lang="en-GB" sz="2000" dirty="0">
                <a:latin typeface="Bookman Old Style" pitchFamily="18" charset="0"/>
              </a:rPr>
              <a:t>, </a:t>
            </a:r>
            <a:r>
              <a:rPr lang="en-GB" sz="2000" dirty="0" err="1">
                <a:latin typeface="Bookman Old Style" pitchFamily="18" charset="0"/>
              </a:rPr>
              <a:t>Haar</a:t>
            </a:r>
            <a:r>
              <a:rPr lang="en-GB" sz="2000" dirty="0">
                <a:latin typeface="Bookman Old Style" pitchFamily="18" charset="0"/>
              </a:rPr>
              <a:t> cascade dataset. We learnt about OpenCV through which the system can detect through its camera like human, human face, moving object, etc.</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Assigned with task which shows face detection using OpenCV. Here we created a program that detect face. </a:t>
            </a: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3051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747714"/>
            <a:ext cx="10515600" cy="99969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1. Company Description</a:t>
            </a:r>
            <a:br>
              <a:rPr lang="en-IN"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832092"/>
          </a:xfrm>
          <a:prstGeom prst="rect">
            <a:avLst/>
          </a:prstGeom>
          <a:noFill/>
        </p:spPr>
        <p:txBody>
          <a:bodyPr wrap="square" rtlCol="0">
            <a:spAutoFit/>
          </a:bodyPr>
          <a:lstStyle/>
          <a:p>
            <a:pPr algn="just"/>
            <a:r>
              <a:rPr kumimoji="0" lang="en-IN" sz="3600" b="1" i="0" u="none" strike="noStrike" kern="1200" cap="none" spc="-50" normalizeH="0" baseline="0" noProof="0" dirty="0">
                <a:ln>
                  <a:noFill/>
                </a:ln>
                <a:effectLst/>
                <a:uLnTx/>
                <a:uFillTx/>
                <a:latin typeface="Times New Roman" panose="02020603050405020304" pitchFamily="18" charset="0"/>
                <a:ea typeface="+mj-ea"/>
                <a:cs typeface="Times New Roman" panose="02020603050405020304" pitchFamily="18" charset="0"/>
              </a:rPr>
              <a:t>Overview of the Organization</a:t>
            </a:r>
            <a:endParaRPr lang="en-GB"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a start-up for providing IT solutions, building innovative IoT products providing systems integration solutions and technology provider</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Since 2017, the company have been providing service like:(website development, design services, IoT, application development and technical support) to clients in various industries</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43510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30</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199" y="428625"/>
            <a:ext cx="10849495" cy="581025"/>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VISION AND MISSION OF THE ORGANIZATION</a:t>
            </a:r>
            <a:br>
              <a:rPr lang="en-GB"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678204"/>
          </a:xfrm>
          <a:prstGeom prst="rect">
            <a:avLst/>
          </a:prstGeom>
          <a:noFill/>
        </p:spPr>
        <p:txBody>
          <a:bodyPr wrap="square" rtlCol="0">
            <a:spAutoFit/>
          </a:bodyPr>
          <a:lstStyle/>
          <a:p>
            <a:pPr algn="just"/>
            <a:endParaRPr lang="en-GB" dirty="0"/>
          </a:p>
          <a:p>
            <a:pPr marL="800100" lvl="1" indent="-342900" algn="just">
              <a:lnSpc>
                <a:spcPct val="150000"/>
              </a:lnSpc>
              <a:buFont typeface="Arial" panose="020B0604020202020204" pitchFamily="34" charset="0"/>
              <a:buChar char="•"/>
            </a:pPr>
            <a:r>
              <a:rPr lang="en-IN" sz="2400" dirty="0"/>
              <a:t> </a:t>
            </a:r>
            <a:r>
              <a:rPr lang="en-GB" sz="2000" dirty="0">
                <a:latin typeface="Times New Roman" panose="02020603050405020304" pitchFamily="18" charset="0"/>
                <a:cs typeface="Times New Roman" panose="02020603050405020304" pitchFamily="18" charset="0"/>
              </a:rPr>
              <a:t>To produce excellent services in the field of IT Services </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one stop partner where you can outsource all your support services with complete peace of mind about quality and reliability.</a:t>
            </a:r>
          </a:p>
          <a:p>
            <a:pPr marL="800100" lvl="1" indent="-342900" algn="just">
              <a:buFont typeface="Arial" panose="020B0604020202020204" pitchFamily="34" charset="0"/>
              <a:buChar char="•"/>
            </a:pPr>
            <a:endParaRPr lang="en-GB" sz="2000" dirty="0"/>
          </a:p>
          <a:p>
            <a:pPr algn="just"/>
            <a:endParaRPr lang="en-GB" sz="2400" b="1" dirty="0"/>
          </a:p>
          <a:p>
            <a:pPr marL="285750" indent="-285750"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237386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776538" y="725488"/>
            <a:ext cx="5830284" cy="729569"/>
          </a:xfrm>
        </p:spPr>
        <p:txBody>
          <a:bodyPr>
            <a:noAutofit/>
          </a:bodyPr>
          <a:lstStyle/>
          <a:p>
            <a:pPr algn="l"/>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organization's structure ensures that each department operates efficiently and while working towards the company's goals.</a:t>
            </a:r>
          </a:p>
          <a:p>
            <a:pPr lvl="1" algn="just"/>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600075"/>
            <a:ext cx="11068050" cy="1323975"/>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Roles and Responsibilities of personnel in the organization</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latin typeface="Times New Roman" panose="02020603050405020304" pitchFamily="18" charset="0"/>
              <a:cs typeface="Times New Roman" panose="02020603050405020304" pitchFamily="18" charset="0"/>
            </a:endParaRPr>
          </a:p>
          <a:p>
            <a:pPr lvl="1" algn="just">
              <a:lnSpc>
                <a:spcPct val="150000"/>
              </a:lnSpc>
            </a:pPr>
            <a:r>
              <a:rPr lang="en-GB" sz="2000"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lvl="1" algn="just">
              <a:lnSpc>
                <a:spcPct val="150000"/>
              </a:lnSpc>
            </a:pPr>
            <a:r>
              <a:rPr lang="en-GB" sz="2000" dirty="0">
                <a:latin typeface="Times New Roman" panose="02020603050405020304" pitchFamily="18" charset="0"/>
                <a:cs typeface="Times New Roman" panose="02020603050405020304" pitchFamily="18" charset="0"/>
              </a:rPr>
              <a:t>The common roles within the organization include</a:t>
            </a:r>
          </a:p>
          <a:p>
            <a:pPr marL="457200" lvl="1" indent="0" algn="just">
              <a:lnSpc>
                <a:spcPct val="150000"/>
              </a:lnSpc>
              <a:buNone/>
            </a:pPr>
            <a:r>
              <a:rPr lang="en-GB" sz="2000" dirty="0">
                <a:latin typeface="Times New Roman" panose="02020603050405020304" pitchFamily="18" charset="0"/>
                <a:cs typeface="Times New Roman" panose="02020603050405020304" pitchFamily="18" charset="0"/>
              </a:rPr>
              <a:t>   	CEO, Marketing management, Developers, H-R management, etc,</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6</a:t>
            </a:fld>
            <a:endParaRPr lang="en-US" dirty="0"/>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Products and market performance:</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lvl="1" algn="just">
              <a:lnSpc>
                <a:spcPct val="150000"/>
              </a:lnSpc>
            </a:pPr>
            <a:r>
              <a:rPr lang="en-GB" sz="20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2" algn="just">
              <a:lnSpc>
                <a:spcPct val="150000"/>
              </a:lnSpc>
            </a:pPr>
            <a:r>
              <a:rPr lang="en-GB" dirty="0">
                <a:latin typeface="Times New Roman" panose="02020603050405020304" pitchFamily="18" charset="0"/>
                <a:cs typeface="Times New Roman" panose="02020603050405020304" pitchFamily="18" charset="0"/>
              </a:rPr>
              <a:t>Cashew Soft ERP</a:t>
            </a:r>
          </a:p>
          <a:p>
            <a:pPr lvl="2" algn="just">
              <a:lnSpc>
                <a:spcPct val="150000"/>
              </a:lnSpc>
            </a:pPr>
            <a:r>
              <a:rPr lang="en-GB" dirty="0">
                <a:latin typeface="Times New Roman" panose="02020603050405020304" pitchFamily="18" charset="0"/>
                <a:cs typeface="Times New Roman" panose="02020603050405020304" pitchFamily="18" charset="0"/>
              </a:rPr>
              <a:t>TAX-E(GST Billing)</a:t>
            </a:r>
          </a:p>
          <a:p>
            <a:pPr lvl="2" algn="just">
              <a:lnSpc>
                <a:spcPct val="150000"/>
              </a:lnSpc>
            </a:pPr>
            <a:r>
              <a:rPr lang="en-GB" dirty="0">
                <a:latin typeface="Times New Roman" panose="02020603050405020304" pitchFamily="18" charset="0"/>
                <a:cs typeface="Times New Roman" panose="02020603050405020304" pitchFamily="18" charset="0"/>
              </a:rPr>
              <a:t>CNC Monitoring</a:t>
            </a:r>
          </a:p>
          <a:p>
            <a:pPr lvl="2" algn="just">
              <a:lnSpc>
                <a:spcPct val="150000"/>
              </a:lnSpc>
            </a:pPr>
            <a:r>
              <a:rPr lang="en-GB" dirty="0">
                <a:latin typeface="Times New Roman" panose="02020603050405020304" pitchFamily="18" charset="0"/>
                <a:cs typeface="Times New Roman" panose="02020603050405020304" pitchFamily="18" charset="0"/>
              </a:rPr>
              <a:t>IOT Based Smart Bell</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7</a:t>
            </a:fld>
            <a:endParaRPr lang="en-US" dirty="0"/>
          </a:p>
        </p:txBody>
      </p: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D38E7-13ED-4047-9ADE-DBC1578E2D8F}"/>
              </a:ext>
            </a:extLst>
          </p:cNvPr>
          <p:cNvSpPr>
            <a:spLocks noGrp="1"/>
          </p:cNvSpPr>
          <p:nvPr>
            <p:ph type="title"/>
          </p:nvPr>
        </p:nvSpPr>
        <p:spPr>
          <a:xfrm>
            <a:off x="1014664" y="1158457"/>
            <a:ext cx="10515600" cy="805949"/>
          </a:xfrm>
        </p:spPr>
        <p:txBody>
          <a:bodyPr>
            <a:noAutofit/>
          </a:bodyPr>
          <a:lstStyle/>
          <a:p>
            <a:pPr algn="ctr"/>
            <a:r>
              <a:rPr lang="en-GB" sz="3600" b="1" dirty="0">
                <a:latin typeface="Times New Roman" panose="02020603050405020304" pitchFamily="18" charset="0"/>
                <a:cs typeface="Times New Roman" panose="02020603050405020304" pitchFamily="18" charset="0"/>
              </a:rPr>
              <a:t>Product sales Record of </a:t>
            </a:r>
            <a:r>
              <a:rPr lang="en-GB" sz="3600" b="1" dirty="0" err="1">
                <a:latin typeface="Times New Roman" panose="02020603050405020304" pitchFamily="18" charset="0"/>
                <a:cs typeface="Times New Roman" panose="02020603050405020304" pitchFamily="18" charset="0"/>
              </a:rPr>
              <a:t>TechifyIndia</a:t>
            </a:r>
            <a:br>
              <a:rPr lang="en-GB"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9</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1920978892"/>
              </p:ext>
            </p:extLst>
          </p:nvPr>
        </p:nvGraphicFramePr>
        <p:xfrm>
          <a:off x="2052053" y="1567503"/>
          <a:ext cx="7930147" cy="4782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2124</Words>
  <Application>Microsoft Office PowerPoint</Application>
  <PresentationFormat>Widescreen</PresentationFormat>
  <Paragraphs>180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Bookman Old Style</vt:lpstr>
      <vt:lpstr>Calibri</vt:lpstr>
      <vt:lpstr>Calibri Light</vt:lpstr>
      <vt:lpstr>Symbol</vt:lpstr>
      <vt:lpstr>Times New Roman</vt:lpstr>
      <vt:lpstr>Office Theme</vt:lpstr>
      <vt:lpstr>Semester End Examination (SEE) PRESENTATION </vt:lpstr>
      <vt:lpstr> CONTENTS</vt:lpstr>
      <vt:lpstr>1. Company Description </vt:lpstr>
      <vt:lpstr>    VISION AND MISSION OF THE ORGANIZATION  </vt:lpstr>
      <vt:lpstr>           Organization structure</vt:lpstr>
      <vt:lpstr> Roles and Responsibilities of personnel in the organization</vt:lpstr>
      <vt:lpstr> Products and market performance:</vt:lpstr>
      <vt:lpstr>PowerPoint Presentation</vt:lpstr>
      <vt:lpstr>Product sales Record of TechifyIndia </vt:lpstr>
      <vt:lpstr>PowerPoint Presentation</vt:lpstr>
      <vt:lpstr> 2. On Job Training - I </vt:lpstr>
      <vt:lpstr>   OBJECT ORIENTED PROGRAMMING (OOP)  </vt:lpstr>
      <vt:lpstr> IMPLEMENTATION OF OOP IN PYTHON </vt:lpstr>
      <vt:lpstr>  BENEFITS OF OOP IN PYTHON  </vt:lpstr>
      <vt:lpstr> IMPORTANT FUNCTION OF PYTHON </vt:lpstr>
      <vt:lpstr>3. Use Case - I </vt:lpstr>
      <vt:lpstr>PROBLEM STATEMENT</vt:lpstr>
      <vt:lpstr>AI IMPLEMENTATION</vt:lpstr>
      <vt:lpstr> 4. On Job Training - II </vt:lpstr>
      <vt:lpstr>TYPES OF AI</vt:lpstr>
      <vt:lpstr>MACHINE LEARNING</vt:lpstr>
      <vt:lpstr>MACHINE LEARNING METHODS</vt:lpstr>
      <vt:lpstr>OpenCV</vt:lpstr>
      <vt:lpstr> HAAR CASCADE DATASET </vt:lpstr>
      <vt:lpstr> 5. Use Case - II </vt:lpstr>
      <vt:lpstr>Task – Face Detection</vt:lpstr>
      <vt:lpstr>PROBLEM STATEMENT</vt:lpstr>
      <vt:lpstr>  Non-Detected Face     Detected Face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82</cp:revision>
  <dcterms:created xsi:type="dcterms:W3CDTF">2023-05-07T16:14:07Z</dcterms:created>
  <dcterms:modified xsi:type="dcterms:W3CDTF">2023-06-23T17:18:04Z</dcterms:modified>
</cp:coreProperties>
</file>