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32"/>
  </p:notesMasterIdLst>
  <p:handoutMasterIdLst>
    <p:handoutMasterId r:id="rId33"/>
  </p:handoutMasterIdLst>
  <p:sldIdLst>
    <p:sldId id="257" r:id="rId2"/>
    <p:sldId id="266" r:id="rId3"/>
    <p:sldId id="304" r:id="rId4"/>
    <p:sldId id="309" r:id="rId5"/>
    <p:sldId id="273" r:id="rId6"/>
    <p:sldId id="286" r:id="rId7"/>
    <p:sldId id="301" r:id="rId8"/>
    <p:sldId id="289" r:id="rId9"/>
    <p:sldId id="306" r:id="rId10"/>
    <p:sldId id="307" r:id="rId11"/>
    <p:sldId id="311" r:id="rId12"/>
    <p:sldId id="310" r:id="rId13"/>
    <p:sldId id="312" r:id="rId14"/>
    <p:sldId id="313" r:id="rId15"/>
    <p:sldId id="314" r:id="rId16"/>
    <p:sldId id="305" r:id="rId17"/>
    <p:sldId id="316" r:id="rId18"/>
    <p:sldId id="317" r:id="rId19"/>
    <p:sldId id="315" r:id="rId20"/>
    <p:sldId id="319" r:id="rId21"/>
    <p:sldId id="320" r:id="rId22"/>
    <p:sldId id="321" r:id="rId23"/>
    <p:sldId id="322" r:id="rId24"/>
    <p:sldId id="323" r:id="rId25"/>
    <p:sldId id="324" r:id="rId26"/>
    <p:sldId id="325" r:id="rId27"/>
    <p:sldId id="326" r:id="rId28"/>
    <p:sldId id="327" r:id="rId29"/>
    <p:sldId id="318" r:id="rId30"/>
    <p:sldId id="3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10" autoAdjust="0"/>
  </p:normalViewPr>
  <p:slideViewPr>
    <p:cSldViewPr snapToGrid="0" showGuides="1">
      <p:cViewPr varScale="1">
        <p:scale>
          <a:sx n="85" d="100"/>
          <a:sy n="85" d="100"/>
        </p:scale>
        <p:origin x="590" y="6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0AB9-4721-A295-561F008E501D}"/>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0AB9-4721-A295-561F008E501D}"/>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0AB9-4721-A295-561F008E501D}"/>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0AB9-4721-A295-561F008E501D}"/>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0AB9-4721-A295-561F008E501D}"/>
            </c:ext>
          </c:extLst>
        </c:ser>
        <c:dLbls>
          <c:showLegendKey val="0"/>
          <c:showVal val="0"/>
          <c:showCatName val="0"/>
          <c:showSerName val="0"/>
          <c:showPercent val="0"/>
          <c:showBubbleSize val="0"/>
        </c:dLbls>
        <c:gapWidth val="219"/>
        <c:overlap val="-27"/>
        <c:axId val="661546015"/>
        <c:axId val="661557663"/>
      </c:barChart>
      <c:catAx>
        <c:axId val="66154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57663"/>
        <c:crosses val="autoZero"/>
        <c:auto val="1"/>
        <c:lblAlgn val="ctr"/>
        <c:lblOffset val="100"/>
        <c:noMultiLvlLbl val="0"/>
      </c:catAx>
      <c:valAx>
        <c:axId val="66155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46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A58A-4E4B-AA75-529A85F31997}"/>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A58A-4E4B-AA75-529A85F31997}"/>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A58A-4E4B-AA75-529A85F31997}"/>
            </c:ext>
          </c:extLst>
        </c:ser>
        <c:dLbls>
          <c:showLegendKey val="0"/>
          <c:showVal val="0"/>
          <c:showCatName val="0"/>
          <c:showSerName val="0"/>
          <c:showPercent val="0"/>
          <c:showBubbleSize val="0"/>
        </c:dLbls>
        <c:gapWidth val="219"/>
        <c:overlap val="-27"/>
        <c:axId val="749257983"/>
        <c:axId val="749258399"/>
      </c:barChart>
      <c:catAx>
        <c:axId val="749257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8399"/>
        <c:crosses val="autoZero"/>
        <c:auto val="1"/>
        <c:lblAlgn val="ctr"/>
        <c:lblOffset val="100"/>
        <c:noMultiLvlLbl val="0"/>
      </c:catAx>
      <c:valAx>
        <c:axId val="749258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7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6/23/2023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6/23/2023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BC54-3465-4EAC-9971-8C8619109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745D59-D9AF-4DF9-B68B-5E44053FC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F38174-917E-411E-B8A7-B5333FF51540}"/>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74107B2B-BA18-4FFF-BF6C-F2B036194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B00CF-41E6-4FA1-88F0-ECB59D1C01C1}"/>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2595803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23B8-BAD0-4BC8-A921-72297AA218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456181-5C1A-4E10-A977-E95D68A2D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219F-D136-47D0-A269-3C656E4E5249}"/>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D85C0BF5-3CE3-458A-9748-F217A5418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0A51-E451-461F-8E02-0D4D46243546}"/>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8875724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D1B1B-CFF3-4E8F-9629-9854EDC6F0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CD6A9-F94E-416C-818D-346C80EFF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FFCBB-D7D7-41F6-B4E8-E850380115A4}"/>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126E7C3A-5848-4D72-9775-96A4AFBFA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76FB2-CFD8-4DE1-BAEE-194FEBCA592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968179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843774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761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219079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23174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89013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65377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23033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CEC8-FECA-4DAE-844B-083542AAE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00607-B159-4FEC-B172-4E6E45F78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D0275-DB30-4CDF-BE44-5D39E9C78394}"/>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5E5B08FE-23C5-49CA-B175-93EE89CB1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6977E-E93F-4FB1-A158-24DE2A368F92}"/>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501262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98743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7B37-5A41-4222-BC6A-0781769DE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B1A26-08F7-47C6-9BC5-698CEC5E2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B1BB0-9116-453F-B06B-B16FD5977F3B}"/>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1128AC94-DD44-4287-B55E-1348E2083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B02C1-FD01-4CCB-8110-67EDB54711AA}"/>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C165B12-2AD0-4A2E-8701-E6880767D676}"/>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7B8685B-0557-4378-A4BB-A9FCC95C7A94}"/>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77C460-DFDD-49DA-A732-58BE13C03CA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72194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16-D55A-44FF-B00C-2451CD558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88BA4D-B58E-4CEE-A269-A891CC5AA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CF99FB-6A70-4CA3-98FF-BF2B46F41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65AD81-5984-49AA-A3D2-6CCB103F6372}"/>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a:extLst>
              <a:ext uri="{FF2B5EF4-FFF2-40B4-BE49-F238E27FC236}">
                <a16:creationId xmlns:a16="http://schemas.microsoft.com/office/drawing/2014/main" id="{2D65F147-A3F7-46D8-A304-DAB490274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1EC0E-2D27-462C-92BF-7FBDE75151E8}"/>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0076201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AD1D-8593-4809-97C7-05CBF63FEA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7EAC5B-25A7-4BD6-B354-7F4204576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69CAD-340B-474A-ADE3-E0B119C27A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AA0D31-3278-4217-B7CA-912090BA8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95619-2067-4351-BB48-4F265EF04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72BA85-DB1C-4145-9DFE-89BD800E5EDE}"/>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8" name="Footer Placeholder 7">
            <a:extLst>
              <a:ext uri="{FF2B5EF4-FFF2-40B4-BE49-F238E27FC236}">
                <a16:creationId xmlns:a16="http://schemas.microsoft.com/office/drawing/2014/main" id="{95810C04-C078-482E-96C7-D8A7ADFF8B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BBF914-702E-4252-9CCB-6E19E5564A69}"/>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86659591"/>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BF40-E097-49B6-ABDE-4AB881FF20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345CD4-7341-471A-861F-4DB20A33B072}"/>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4" name="Footer Placeholder 3">
            <a:extLst>
              <a:ext uri="{FF2B5EF4-FFF2-40B4-BE49-F238E27FC236}">
                <a16:creationId xmlns:a16="http://schemas.microsoft.com/office/drawing/2014/main" id="{C1D3F967-43AF-488E-AB83-DC97B620D6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3C6129-D962-4304-AB0A-28C4625F561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5006705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35507-45DB-4E51-AF19-E2D058ACF061}"/>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3" name="Footer Placeholder 2">
            <a:extLst>
              <a:ext uri="{FF2B5EF4-FFF2-40B4-BE49-F238E27FC236}">
                <a16:creationId xmlns:a16="http://schemas.microsoft.com/office/drawing/2014/main" id="{2ED7A3E7-06F8-455A-B8A9-B735B22E1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AEE02B-7E16-443E-98DF-1A5519B10DDE}"/>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1081793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9DB2-DB6C-42B7-8325-8F626BA03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23941B-82DE-40E8-BDF9-486573EF3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4254BE-B469-4576-9193-AAE80CDD8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3C660-B000-4BBD-9E8B-9A8E7434D8B7}"/>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a:extLst>
              <a:ext uri="{FF2B5EF4-FFF2-40B4-BE49-F238E27FC236}">
                <a16:creationId xmlns:a16="http://schemas.microsoft.com/office/drawing/2014/main" id="{AF3111AF-5CA0-4A9F-A7B0-572C53959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1FCDF-EA5C-4295-85A6-85E3FBFE3DB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44812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F13D-8A4A-4087-8B97-C90A2F632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D76498-3E50-409B-A489-66D8E8663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C107C4-31C2-4769-8C75-2EDFAA3F4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9191C-03D8-4F2D-BA7D-48224C24395C}"/>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a:extLst>
              <a:ext uri="{FF2B5EF4-FFF2-40B4-BE49-F238E27FC236}">
                <a16:creationId xmlns:a16="http://schemas.microsoft.com/office/drawing/2014/main" id="{84986192-272C-4EB3-BB54-392AB2DAE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0F5757-7123-451E-8B35-42421C9D361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9752548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D24DF-681A-4240-8917-565E448F2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CA9314-A25C-45BB-871E-795D49AC1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A73E8-069F-4176-BA45-9CAEF7E32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782F205C-BA09-43C7-9156-AD7994F35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8B59F9-B7DE-41FD-8EE3-2860989CF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A3BC3459-A353-4F9B-8C87-A98FF9397256}"/>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394193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7" r:id="rId13"/>
    <p:sldLayoutId id="2147483818" r:id="rId14"/>
    <p:sldLayoutId id="2147483798" r:id="rId15"/>
    <p:sldLayoutId id="2147483799" r:id="rId16"/>
    <p:sldLayoutId id="2147483800" r:id="rId17"/>
    <p:sldLayoutId id="2147483759" r:id="rId18"/>
    <p:sldLayoutId id="2147483716" r:id="rId19"/>
    <p:sldLayoutId id="2147483717" r:id="rId20"/>
    <p:sldLayoutId id="2147483649" r:id="rId21"/>
    <p:sldLayoutId id="2147483661" r:id="rId22"/>
    <p:sldLayoutId id="2147483662" r:id="rId23"/>
    <p:sldLayoutId id="2147483663" r:id="rId24"/>
    <p:sldLayoutId id="2147483664" r:id="rId25"/>
    <p:sldLayoutId id="2147483665" r:id="rId26"/>
    <p:sldLayoutId id="2147483666" r:id="rId27"/>
    <p:sldLayoutId id="2147483667" r:id="rId28"/>
    <p:sldLayoutId id="2147483668" r:id="rId29"/>
    <p:sldLayoutId id="2147483669" r:id="rId30"/>
    <p:sldLayoutId id="2147483670" r:id="rId31"/>
    <p:sldLayoutId id="2147483671" r:id="rId32"/>
    <p:sldLayoutId id="2147483672" r:id="rId33"/>
    <p:sldLayoutId id="2147483674" r:id="rId34"/>
    <p:sldLayoutId id="2147483675" r:id="rId35"/>
    <p:sldLayoutId id="2147483676" r:id="rId36"/>
    <p:sldLayoutId id="2147483677" r:id="rId37"/>
    <p:sldLayoutId id="2147483678" r:id="rId38"/>
    <p:sldLayoutId id="2147483679" r:id="rId39"/>
    <p:sldLayoutId id="2147483680" r:id="rId40"/>
    <p:sldLayoutId id="2147483653" r:id="rId41"/>
    <p:sldLayoutId id="2147483682" r:id="rId42"/>
    <p:sldLayoutId id="2147483683" r:id="rId43"/>
    <p:sldLayoutId id="2147483685" r:id="rId44"/>
    <p:sldLayoutId id="2147483654" r:id="rId45"/>
    <p:sldLayoutId id="2147483687" r:id="rId46"/>
    <p:sldLayoutId id="2147483689" r:id="rId47"/>
    <p:sldLayoutId id="2147483688" r:id="rId48"/>
    <p:sldLayoutId id="2147483691" r:id="rId49"/>
    <p:sldLayoutId id="2147483692" r:id="rId50"/>
    <p:sldLayoutId id="2147483693" r:id="rId51"/>
    <p:sldLayoutId id="2147483694" r:id="rId52"/>
    <p:sldLayoutId id="2147483696" r:id="rId53"/>
    <p:sldLayoutId id="2147483698" r:id="rId54"/>
    <p:sldLayoutId id="2147483699" r:id="rId55"/>
    <p:sldLayoutId id="2147483700" r:id="rId56"/>
    <p:sldLayoutId id="2147483701" r:id="rId57"/>
    <p:sldLayoutId id="2147483702" r:id="rId5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5476874" y="885825"/>
            <a:ext cx="6486525" cy="4791188"/>
          </a:xfrm>
        </p:spPr>
        <p:txBody>
          <a:bodyPr>
            <a:normAutofit/>
          </a:bodyPr>
          <a:lstStyle/>
          <a:p>
            <a:r>
              <a:rPr lang="en-US" sz="6600" dirty="0"/>
              <a:t>Semester End Examination (SEE) PRESENTATION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2" y="5881689"/>
            <a:ext cx="4986338" cy="976311"/>
          </a:xfrm>
        </p:spPr>
        <p:txBody>
          <a:bodyPr>
            <a:normAutofit/>
          </a:bodyPr>
          <a:lstStyle/>
          <a:p>
            <a:r>
              <a:rPr lang="en-US" sz="2000" b="1" dirty="0"/>
              <a:t>NIKHEEL THAKKA</a:t>
            </a:r>
          </a:p>
          <a:p>
            <a:r>
              <a:rPr lang="en-US" sz="2000" b="1" dirty="0"/>
              <a:t>393CS20019</a:t>
            </a:r>
          </a:p>
        </p:txBody>
      </p:sp>
      <p:pic>
        <p:nvPicPr>
          <p:cNvPr id="2" name="Picture 1">
            <a:extLst>
              <a:ext uri="{FF2B5EF4-FFF2-40B4-BE49-F238E27FC236}">
                <a16:creationId xmlns:a16="http://schemas.microsoft.com/office/drawing/2014/main" id="{3B7DCDC8-43C7-4558-B48E-82E8E8AECF66}"/>
              </a:ext>
            </a:extLst>
          </p:cNvPr>
          <p:cNvPicPr>
            <a:picLocks noChangeAspect="1"/>
          </p:cNvPicPr>
          <p:nvPr/>
        </p:nvPicPr>
        <p:blipFill>
          <a:blip r:embed="rId2"/>
          <a:stretch>
            <a:fillRect/>
          </a:stretch>
        </p:blipFill>
        <p:spPr>
          <a:xfrm>
            <a:off x="772413" y="1061342"/>
            <a:ext cx="4704461" cy="4440154"/>
          </a:xfrm>
          <a:prstGeom prst="rect">
            <a:avLst/>
          </a:prstGeom>
        </p:spPr>
      </p:pic>
      <p:sp>
        <p:nvSpPr>
          <p:cNvPr id="6" name="TextBox 5">
            <a:extLst>
              <a:ext uri="{FF2B5EF4-FFF2-40B4-BE49-F238E27FC236}">
                <a16:creationId xmlns:a16="http://schemas.microsoft.com/office/drawing/2014/main" id="{3B6B080B-3947-4BFA-B91C-C01F31F5FBFE}"/>
              </a:ext>
            </a:extLst>
          </p:cNvPr>
          <p:cNvSpPr txBox="1"/>
          <p:nvPr/>
        </p:nvSpPr>
        <p:spPr>
          <a:xfrm>
            <a:off x="772413" y="5558523"/>
            <a:ext cx="6148386" cy="369332"/>
          </a:xfrm>
          <a:prstGeom prst="rect">
            <a:avLst/>
          </a:prstGeom>
          <a:noFill/>
        </p:spPr>
        <p:txBody>
          <a:bodyPr wrap="square">
            <a:spAutoFit/>
          </a:bodyPr>
          <a:lstStyle/>
          <a:p>
            <a:r>
              <a:rPr lang="en-IN" dirty="0">
                <a:solidFill>
                  <a:schemeClr val="bg1">
                    <a:lumMod val="95000"/>
                  </a:schemeClr>
                </a:solidFill>
              </a:rPr>
              <a:t>BLDEA’s SSM POLYTECHNIC VIJAYAPUR</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0CB39A-5C86-47AA-A1F8-7C8C98DD7333}"/>
              </a:ext>
            </a:extLst>
          </p:cNvPr>
          <p:cNvSpPr>
            <a:spLocks noGrp="1"/>
          </p:cNvSpPr>
          <p:nvPr>
            <p:ph type="sldNum" sz="quarter" idx="12"/>
          </p:nvPr>
        </p:nvSpPr>
        <p:spPr/>
        <p:txBody>
          <a:bodyPr/>
          <a:lstStyle/>
          <a:p>
            <a:fld id="{03DC2DEF-D2FE-4B45-ABA4-9F153FD1C98A}" type="slidenum">
              <a:rPr lang="en-US" smtClean="0"/>
              <a:pPr/>
              <a:t>10</a:t>
            </a:fld>
            <a:endParaRPr lang="en-US" dirty="0"/>
          </a:p>
        </p:txBody>
      </p:sp>
      <p:graphicFrame>
        <p:nvGraphicFramePr>
          <p:cNvPr id="5" name="Chart 4">
            <a:extLst>
              <a:ext uri="{FF2B5EF4-FFF2-40B4-BE49-F238E27FC236}">
                <a16:creationId xmlns:a16="http://schemas.microsoft.com/office/drawing/2014/main" id="{654AA569-BA58-4C41-94BB-5F41FDC45724}"/>
              </a:ext>
            </a:extLst>
          </p:cNvPr>
          <p:cNvGraphicFramePr/>
          <p:nvPr>
            <p:extLst>
              <p:ext uri="{D42A27DB-BD31-4B8C-83A1-F6EECF244321}">
                <p14:modId xmlns:p14="http://schemas.microsoft.com/office/powerpoint/2010/main" val="1748519642"/>
              </p:ext>
            </p:extLst>
          </p:nvPr>
        </p:nvGraphicFramePr>
        <p:xfrm>
          <a:off x="721895" y="437899"/>
          <a:ext cx="5710989" cy="3325919"/>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642E43B3-0E6E-404C-90E0-0AA9C8C0B812}"/>
              </a:ext>
            </a:extLst>
          </p:cNvPr>
          <p:cNvPicPr>
            <a:picLocks noChangeAspect="1"/>
          </p:cNvPicPr>
          <p:nvPr/>
        </p:nvPicPr>
        <p:blipFill>
          <a:blip r:embed="rId3"/>
          <a:stretch>
            <a:fillRect/>
          </a:stretch>
        </p:blipFill>
        <p:spPr>
          <a:xfrm>
            <a:off x="6096000" y="2741672"/>
            <a:ext cx="5895343" cy="3389670"/>
          </a:xfrm>
          <a:prstGeom prst="rect">
            <a:avLst/>
          </a:prstGeom>
        </p:spPr>
      </p:pic>
    </p:spTree>
    <p:extLst>
      <p:ext uri="{BB962C8B-B14F-4D97-AF65-F5344CB8AC3E}">
        <p14:creationId xmlns:p14="http://schemas.microsoft.com/office/powerpoint/2010/main" val="288400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57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 2. On Job Training - 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latin typeface="Times New Roman" panose="02020603050405020304" pitchFamily="18" charset="0"/>
                <a:cs typeface="Times New Roman" panose="02020603050405020304" pitchFamily="18" charset="0"/>
              </a:rPr>
              <a:pPr/>
              <a:t>11</a:t>
            </a:fld>
            <a:endParaRPr 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924425"/>
          </a:xfrm>
          <a:prstGeom prst="rect">
            <a:avLst/>
          </a:prstGeom>
          <a:noFill/>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PYTHON PROGRAMMING WITH OOP’s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Python is an high-level, interpreted programming language that emphasize code readability and simplicity.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is known for its elegant syntax and easy-to-understand code, making it a popular choice for beginners and experienced developers.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supports various programming paradigms, including procedural, functional, and object – oriented programming (OOP)</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programming with an emphasis on OOP principles, concepts, and implementation.</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290946"/>
            <a:ext cx="10515600" cy="861580"/>
          </a:xfrm>
        </p:spPr>
        <p:txBody>
          <a:bodyPr>
            <a:noAutofit/>
          </a:bodyPr>
          <a:lstStyle/>
          <a:p>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OBJECT ORIENTED PROGRAMMING (OOP) </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791374"/>
            <a:ext cx="10071355" cy="4062651"/>
          </a:xfrm>
          <a:prstGeom prst="rect">
            <a:avLst/>
          </a:prstGeom>
          <a:noFill/>
        </p:spPr>
        <p:txBody>
          <a:bodyPr wrap="square" rtlCol="0">
            <a:spAutoFit/>
          </a:bodyPr>
          <a:lstStyle/>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 oriented programming is a programming paradigm that provide a structure way to design and build software.</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Classes and object : In </a:t>
            </a:r>
            <a:r>
              <a:rPr lang="en-US" sz="2000" dirty="0" err="1">
                <a:latin typeface="Times New Roman" panose="02020603050405020304" pitchFamily="18" charset="0"/>
                <a:cs typeface="Times New Roman" panose="02020603050405020304" pitchFamily="18" charset="0"/>
              </a:rPr>
              <a:t>oop</a:t>
            </a:r>
            <a:r>
              <a:rPr lang="en-US" sz="2000" dirty="0">
                <a:latin typeface="Times New Roman" panose="02020603050405020304" pitchFamily="18" charset="0"/>
                <a:cs typeface="Times New Roman" panose="02020603050405020304" pitchFamily="18" charset="0"/>
              </a:rPr>
              <a:t>, class represent a real-world entity. It defines the structure and behavior that objects of that class will possess. Object is an instance of class representing a specific entity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Encapsulation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Inheritance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Polymorphism</a:t>
            </a:r>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21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460376"/>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IMPLEMENTATION OF OOP IN PYTHON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639662"/>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Classes: Define classes to encapsulate data and behavior.</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Objects: Create objects (instances) of classes to represent specific instances of the data.</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Inheritance: Use inheritance to create subclasses that inherit properties and methods from a parent class.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Polymorphism: Utilize polymorphism to create multiple methods with the same name but different implementations in different classes.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Encapsulation: Use encapsulation to hide the internal details of a class and provide public interfaces for interacting with the object.</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51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BENEFITS OF OOP IN PYTHON </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858541"/>
            <a:ext cx="10071355" cy="2677656"/>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Code reusability</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Encapsulation and data hiding</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Abstraction and simplified complexity</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Inheritance and code reuse</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Polymorphism and flexibility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95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IMPORTANT FUNCTION OF PYTHON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15</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858541"/>
            <a:ext cx="10071355" cy="4524315"/>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Map: The map() function in Python is used to apply a given function to each item in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 </a:t>
            </a:r>
            <a:r>
              <a:rPr lang="en-US" sz="2000" dirty="0">
                <a:latin typeface="Times New Roman" panose="02020603050405020304" pitchFamily="18" charset="0"/>
                <a:cs typeface="Times New Roman" panose="02020603050405020304" pitchFamily="18" charset="0"/>
              </a:rPr>
              <a:t>The filter() function in Python is used to filter out elements from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based on a specified condition.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Reduce: </a:t>
            </a:r>
            <a:r>
              <a:rPr lang="en-US" sz="2000" dirty="0">
                <a:latin typeface="Times New Roman" panose="02020603050405020304" pitchFamily="18" charset="0"/>
                <a:cs typeface="Times New Roman" panose="02020603050405020304" pitchFamily="18" charset="0"/>
              </a:rPr>
              <a:t>The reduce() function is part of the </a:t>
            </a:r>
            <a:r>
              <a:rPr lang="en-US" sz="2000" dirty="0" err="1">
                <a:latin typeface="Times New Roman" panose="02020603050405020304" pitchFamily="18" charset="0"/>
                <a:cs typeface="Times New Roman" panose="02020603050405020304" pitchFamily="18" charset="0"/>
              </a:rPr>
              <a:t>functools</a:t>
            </a:r>
            <a:r>
              <a:rPr lang="en-US" sz="2000" dirty="0">
                <a:latin typeface="Times New Roman" panose="02020603050405020304" pitchFamily="18" charset="0"/>
                <a:cs typeface="Times New Roman" panose="02020603050405020304" pitchFamily="18" charset="0"/>
              </a:rPr>
              <a:t> module in Python. It is used to apply a specified function to the elements of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in a cumulative way.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Lambda Functions:</a:t>
            </a:r>
            <a:r>
              <a:rPr lang="en-US" sz="2000" dirty="0">
                <a:latin typeface="Times New Roman" panose="02020603050405020304" pitchFamily="18" charset="0"/>
                <a:cs typeface="Times New Roman" panose="02020603050405020304" pitchFamily="18" charset="0"/>
              </a:rPr>
              <a:t> A lambda function is a small, anonymous function in Python. It is defined using the lambda keyword and can take any number of arguments but can only have one expression.</a:t>
            </a:r>
            <a:endParaRPr lang="en-UG"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05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5757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3. Use Case - 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latin typeface="Times New Roman" panose="02020603050405020304" pitchFamily="18" charset="0"/>
                <a:cs typeface="Times New Roman" panose="02020603050405020304" pitchFamily="18" charset="0"/>
              </a:rPr>
              <a:pPr/>
              <a:t>16</a:t>
            </a:fld>
            <a:endParaRPr 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739759"/>
          </a:xfrm>
          <a:prstGeom prst="rect">
            <a:avLst/>
          </a:prstGeom>
          <a:noFill/>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BANKING APPLICATION</a:t>
            </a:r>
          </a:p>
          <a:p>
            <a:pPr lvl="1" algn="just"/>
            <a:endParaRPr lang="en-US" sz="2400" b="1"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They enable users to perform various financial transactions and access banking services         conveniently from their mobile devices or computers.</a:t>
            </a:r>
          </a:p>
          <a:p>
            <a:pPr marL="800100" lvl="1" indent="-342900" algn="just">
              <a:lnSpc>
                <a:spcPct val="150000"/>
              </a:lnSpc>
              <a:buFont typeface="Arial" panose="020B0604020202020204" pitchFamily="34" charset="0"/>
              <a:buChar char="•"/>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Account Management: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Banking applications allow users to create and manage their bank accounts, including checking, savings, and investment accounts.</a:t>
            </a:r>
            <a:endParaRPr lang="en-IN" sz="2000" kern="1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Bill Payments: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Banking apps provide the functionality to pay bills directly from the application, eliminating the need for manual payments.</a:t>
            </a:r>
          </a:p>
          <a:p>
            <a:pPr marL="342900" indent="-34290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PROBLEM STATEMENT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17</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152525"/>
            <a:ext cx="10071355" cy="6070380"/>
          </a:xfrm>
          <a:prstGeom prst="rect">
            <a:avLst/>
          </a:prstGeom>
          <a:noFill/>
        </p:spPr>
        <p:txBody>
          <a:bodyPr wrap="square" rtlCol="0">
            <a:spAutoFit/>
          </a:bodyPr>
          <a:lstStyle/>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You are tasked with creating a simple banking application. Implement a Python class called BankAccount that represents a bank account. The BankAccount class should have the following attributes and methods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Attributes: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account_number</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(integer): A unique identifier for the bank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balance (float): The current balance in the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Methods: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_</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init</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_(self,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account_number</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Initializes a new bank account with the given account number and a balance of 0.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deposit(self, amount): Deposits the specified amount into the account and updates the balance accordingly.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withdraw(self, amount): Withdraws the specified amount from the account, if the account has sufficient funds, and updates the balance accordingly.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get_balance</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(self): Returns the current balance in the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Write the BankAccount class implementation and provide a sample code snippet that demonstrates the usage of the class by creating instances of BankAccount and performing various operations on them.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532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AI IMPLEMENTATION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18</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3139321"/>
          </a:xfrm>
          <a:prstGeom prst="rect">
            <a:avLst/>
          </a:prstGeom>
          <a:noFill/>
        </p:spPr>
        <p:txBody>
          <a:bodyPr wrap="square" rtlCol="0">
            <a:spAutoFit/>
          </a:bodyPr>
          <a:lstStyle/>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NLP is used to enable natural language interaction with the system, allowing users to input account numbers through an input function.</a:t>
            </a:r>
          </a:p>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Decision-making is implemented using conditional statements to process and respond to user input.</a:t>
            </a:r>
          </a:p>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21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 4. On Job Training - II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19</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15752"/>
            <a:ext cx="10071355" cy="4291944"/>
          </a:xfrm>
          <a:prstGeom prst="rect">
            <a:avLst/>
          </a:prstGeom>
          <a:noFill/>
        </p:spPr>
        <p:txBody>
          <a:bodyPr wrap="square" rtlCol="0">
            <a:spAutoFit/>
          </a:bodyPr>
          <a:lstStyle/>
          <a:p>
            <a:pPr algn="just"/>
            <a:r>
              <a:rPr lang="en-GB" sz="3600" b="1" dirty="0">
                <a:latin typeface="Times New Roman" panose="02020603050405020304" pitchFamily="18" charset="0"/>
                <a:cs typeface="Times New Roman" panose="02020603050405020304" pitchFamily="18" charset="0"/>
              </a:rPr>
              <a:t>ARTIFICIAL INTELLIGENCE</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 application include advanced web search, recommendation systems, understanding human speech, self driving cars, automated decision making, and competing at the highest level in strategic game system.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various sub field of AI research are centered around particular goals and the use of particular tools.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traditional goals of AI research include reasoning, knowledge representation, planning learning, natural language processing, perception, and ability to move and manipulate objects.</a:t>
            </a:r>
            <a:endParaRPr lang="en-GB" sz="2000" b="1"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90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833383"/>
            <a:ext cx="10515600" cy="842790"/>
          </a:xfrm>
        </p:spPr>
        <p:txBody>
          <a:bodyPr>
            <a:normAutofit/>
          </a:bodyPr>
          <a:lstStyle/>
          <a:p>
            <a:r>
              <a:rPr lang="en-GB" sz="3600" b="1" dirty="0">
                <a:latin typeface="Times New Roman" panose="02020603050405020304" pitchFamily="18" charset="0"/>
                <a:cs typeface="Times New Roman" panose="02020603050405020304" pitchFamily="18" charset="0"/>
              </a:rPr>
              <a:t> C</a:t>
            </a:r>
            <a:r>
              <a:rPr lang="en-IN" sz="3600" b="1" dirty="0">
                <a:latin typeface="Times New Roman" panose="02020603050405020304" pitchFamily="18" charset="0"/>
                <a:cs typeface="Times New Roman" panose="02020603050405020304" pitchFamily="18" charset="0"/>
              </a:rPr>
              <a:t>ONTENTS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2985433"/>
          </a:xfrm>
          <a:prstGeom prst="rect">
            <a:avLst/>
          </a:prstGeom>
          <a:noFill/>
        </p:spPr>
        <p:txBody>
          <a:bodyPr wrap="square" rtlCol="0">
            <a:spAutoFit/>
          </a:bodyPr>
          <a:lstStyle/>
          <a:p>
            <a:pPr marL="36900" indent="0" algn="just">
              <a:buNone/>
            </a:pPr>
            <a:r>
              <a:rPr lang="en-US" sz="2800" dirty="0">
                <a:latin typeface="Times New Roman" panose="02020603050405020304" pitchFamily="18" charset="0"/>
                <a:cs typeface="Times New Roman" panose="02020603050405020304" pitchFamily="18" charset="0"/>
              </a:rPr>
              <a:t>1. Company Description</a:t>
            </a:r>
          </a:p>
          <a:p>
            <a:pPr marL="36900" indent="0" algn="just">
              <a:buNone/>
            </a:pPr>
            <a:r>
              <a:rPr lang="en-US" sz="2800" dirty="0">
                <a:latin typeface="Times New Roman" panose="02020603050405020304" pitchFamily="18" charset="0"/>
                <a:cs typeface="Times New Roman" panose="02020603050405020304" pitchFamily="18" charset="0"/>
              </a:rPr>
              <a:t>2. On Job Training – 1</a:t>
            </a:r>
          </a:p>
          <a:p>
            <a:pPr marL="36900" indent="0" algn="just">
              <a:buNone/>
            </a:pPr>
            <a:r>
              <a:rPr lang="en-US" sz="2800" dirty="0">
                <a:latin typeface="Times New Roman" panose="02020603050405020304" pitchFamily="18" charset="0"/>
                <a:cs typeface="Times New Roman" panose="02020603050405020304" pitchFamily="18" charset="0"/>
              </a:rPr>
              <a:t>3. Use Case – 1</a:t>
            </a:r>
          </a:p>
          <a:p>
            <a:pPr marL="36900" indent="0" algn="just">
              <a:buNone/>
            </a:pPr>
            <a:r>
              <a:rPr lang="en-US" sz="2800" dirty="0">
                <a:latin typeface="Times New Roman" panose="02020603050405020304" pitchFamily="18" charset="0"/>
                <a:cs typeface="Times New Roman" panose="02020603050405020304" pitchFamily="18" charset="0"/>
              </a:rPr>
              <a:t>4. On Job Training – 2</a:t>
            </a:r>
          </a:p>
          <a:p>
            <a:pPr marL="36900" indent="0" algn="just">
              <a:buNone/>
            </a:pPr>
            <a:r>
              <a:rPr lang="en-US" sz="2800" dirty="0">
                <a:latin typeface="Times New Roman" panose="02020603050405020304" pitchFamily="18" charset="0"/>
                <a:cs typeface="Times New Roman" panose="02020603050405020304" pitchFamily="18" charset="0"/>
              </a:rPr>
              <a:t>5. Use Case – 2</a:t>
            </a:r>
          </a:p>
          <a:p>
            <a:pPr marL="36900" indent="0" algn="just">
              <a:buNone/>
            </a:pPr>
            <a:r>
              <a:rPr lang="en-US" sz="2800" dirty="0">
                <a:latin typeface="Times New Roman" panose="02020603050405020304" pitchFamily="18" charset="0"/>
                <a:cs typeface="Times New Roman" panose="02020603050405020304" pitchFamily="18" charset="0"/>
              </a:rPr>
              <a:t>6. Conclusion </a:t>
            </a:r>
            <a:endParaRPr lang="en-IN"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TYPES OF AI</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20</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3003899"/>
          </a:xfrm>
          <a:prstGeom prst="rect">
            <a:avLst/>
          </a:prstGeom>
          <a:noFill/>
        </p:spPr>
        <p:txBody>
          <a:bodyPr wrap="square" rtlCol="0">
            <a:spAutoFit/>
          </a:bodyPr>
          <a:lstStyle/>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NLP is used to enable natural language interaction with the system, allowing users to input account numbers through an input function.</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Decision-making is implemented using conditional statements to process and respond to user input.</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664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MACHINE LEARNING</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21</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 branch of artificial intelligence (AI) and computer science which focuses on the use of data and algorithms to imitate the way that humans learn, gradually improving its </a:t>
            </a:r>
            <a:r>
              <a:rPr lang="en-US" sz="2000" dirty="0" err="1">
                <a:latin typeface="Times New Roman" panose="02020603050405020304" pitchFamily="18" charset="0"/>
                <a:cs typeface="Times New Roman" panose="02020603050405020304" pitchFamily="18" charset="0"/>
              </a:rPr>
              <a:t>accurac</a:t>
            </a:r>
            <a:r>
              <a:rPr lang="en-GB" sz="2000" dirty="0">
                <a:latin typeface="Times New Roman" panose="02020603050405020304" pitchFamily="18" charset="0"/>
                <a:cs typeface="Times New Roman" panose="02020603050405020304" pitchFamily="18" charset="0"/>
              </a:rPr>
              <a:t>y.</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an important component of the growing field of data science.</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insights subsequently drive decision making within applications and businesses, ideally impacting key growth metrics.</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algorithms are typically created using frameworks that accelerate solution development, such as TensorFlow and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979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MACHINE LEARNING METHODS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524315"/>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Supervised machine learning: Supervised learning, also known as supervised machine learning, is defined by its use of </a:t>
            </a:r>
            <a:r>
              <a:rPr lang="en-GB" sz="2000" dirty="0" err="1">
                <a:latin typeface="Times New Roman" panose="02020603050405020304" pitchFamily="18" charset="0"/>
                <a:cs typeface="Times New Roman" panose="02020603050405020304" pitchFamily="18" charset="0"/>
              </a:rPr>
              <a:t>labeled</a:t>
            </a:r>
            <a:r>
              <a:rPr lang="en-GB" sz="2000" dirty="0">
                <a:latin typeface="Times New Roman" panose="02020603050405020304" pitchFamily="18" charset="0"/>
                <a:cs typeface="Times New Roman" panose="02020603050405020304" pitchFamily="18" charset="0"/>
              </a:rPr>
              <a:t> datasets to train algorithms to classify data or predict outcomes accurately.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Unsupervised machine learning: Unsupervised learning, also known as unsupervised machine learning, uses machine learning algorithm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and cluster </a:t>
            </a:r>
            <a:r>
              <a:rPr lang="en-GB" sz="2000" dirty="0" err="1">
                <a:latin typeface="Times New Roman" panose="02020603050405020304" pitchFamily="18" charset="0"/>
                <a:cs typeface="Times New Roman" panose="02020603050405020304" pitchFamily="18" charset="0"/>
              </a:rPr>
              <a:t>unlabeled</a:t>
            </a:r>
            <a:r>
              <a:rPr lang="en-GB" sz="2000" dirty="0">
                <a:latin typeface="Times New Roman" panose="02020603050405020304" pitchFamily="18" charset="0"/>
                <a:cs typeface="Times New Roman" panose="02020603050405020304" pitchFamily="18" charset="0"/>
              </a:rPr>
              <a:t> datasets.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Reinforcement machine learning Reinforcement machine learning is a machine learning model that is similar to supervised learning, but the algorithm isn’t trained using sample data</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65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OpenCV</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62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HAAR CASCADE DATASET</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122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12130"/>
          </a:xfrm>
        </p:spPr>
        <p:txBody>
          <a:bodyPr>
            <a:normAutofit/>
          </a:bodyPr>
          <a:lstStyle/>
          <a:p>
            <a:pPr algn="ctr"/>
            <a:r>
              <a:rPr lang="en-GB" sz="4000" b="1" dirty="0">
                <a:latin typeface="Times New Roman" panose="02020603050405020304" pitchFamily="18" charset="0"/>
                <a:cs typeface="Times New Roman" panose="02020603050405020304" pitchFamily="18" charset="0"/>
              </a:rPr>
              <a:t> 5. Use Case - II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25</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15752"/>
            <a:ext cx="10071355" cy="5215274"/>
          </a:xfrm>
          <a:prstGeom prst="rect">
            <a:avLst/>
          </a:prstGeom>
          <a:noFill/>
        </p:spPr>
        <p:txBody>
          <a:bodyPr wrap="square" rtlCol="0">
            <a:spAutoFit/>
          </a:bodyPr>
          <a:lstStyle/>
          <a:p>
            <a:pPr algn="just"/>
            <a:r>
              <a:rPr lang="en-GB" sz="3600" b="1" dirty="0">
                <a:latin typeface="Times New Roman" panose="02020603050405020304" pitchFamily="18" charset="0"/>
                <a:cs typeface="Times New Roman" panose="02020603050405020304" pitchFamily="18" charset="0"/>
              </a:rPr>
              <a:t>SMART CITY MISSION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National Smart Cities Mission is an urban renewal and retrofitting program by the Government of India with the mission to develop smart cities across the country, making them citizen friendly and sustainable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Union Ministry of Urban Development is responsible for implementing the mission in collaboration with the state governments of the respective cities.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Smart Cities Mission envisions developing an area within the cities in the country as model areas based on an area development plan, which is expected to have a </a:t>
            </a:r>
            <a:r>
              <a:rPr lang="en-GB" sz="2000" dirty="0" err="1">
                <a:latin typeface="Times New Roman" panose="02020603050405020304" pitchFamily="18" charset="0"/>
                <a:cs typeface="Times New Roman" panose="02020603050405020304" pitchFamily="18" charset="0"/>
              </a:rPr>
              <a:t>ruboff</a:t>
            </a:r>
            <a:r>
              <a:rPr lang="en-GB" sz="2000" dirty="0">
                <a:latin typeface="Times New Roman" panose="02020603050405020304" pitchFamily="18" charset="0"/>
                <a:cs typeface="Times New Roman" panose="02020603050405020304" pitchFamily="18" charset="0"/>
              </a:rPr>
              <a:t> effect on other parts of the city, and nearby </a:t>
            </a:r>
            <a:r>
              <a:rPr lang="en-GB" sz="2000" dirty="0" err="1">
                <a:latin typeface="Times New Roman" panose="02020603050405020304" pitchFamily="18" charset="0"/>
                <a:cs typeface="Times New Roman" panose="02020603050405020304" pitchFamily="18" charset="0"/>
              </a:rPr>
              <a:t>citoes</a:t>
            </a:r>
            <a:r>
              <a:rPr lang="en-GB" sz="2000" dirty="0">
                <a:latin typeface="Times New Roman" panose="02020603050405020304" pitchFamily="18" charset="0"/>
                <a:cs typeface="Times New Roman" panose="02020603050405020304" pitchFamily="18" charset="0"/>
              </a:rPr>
              <a:t> and towns.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Smart Cities Mission is an initiative by the Government of India to improve the lifestyle of citizens living in that particular city or town. </a:t>
            </a: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913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IN" sz="3600" b="1" dirty="0">
                <a:latin typeface="Times New Roman" panose="02020603050405020304" pitchFamily="18" charset="0"/>
                <a:cs typeface="Times New Roman" panose="02020603050405020304" pitchFamily="18" charset="0"/>
              </a:rPr>
              <a:t>Task – Face Detection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26</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3754874"/>
          </a:xfrm>
          <a:prstGeom prst="rect">
            <a:avLst/>
          </a:prstGeom>
          <a:noFill/>
        </p:spPr>
        <p:txBody>
          <a:bodyPr wrap="square" rtlCol="0">
            <a:spAutoFit/>
          </a:bodyPr>
          <a:lstStyle/>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is a computer vision technique that involves locating and identifying human faces within images or video frames.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goal of face detection is to automatically detect the presence and location of faces in a given image or video.</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algorithms typically work by analysing the visual patterns and features that are characteristic of human faces.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algorithms can be based on different approaches, including traditional image processing techniques or more advanced machine learning methods.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590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GB" sz="3600" b="1" dirty="0">
                <a:latin typeface="Times New Roman" panose="02020603050405020304" pitchFamily="18" charset="0"/>
                <a:cs typeface="Times New Roman" panose="02020603050405020304" pitchFamily="18" charset="0"/>
              </a:rPr>
              <a:t>PROBLEM STATEMENT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27</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4985980"/>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Face Detection: Threshold the input image in the HSV colour space using predefined colour ranges for skin colour to accurately detect Face.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Contour Extraction: Utilize contour detection techniques to identify the contours of the Face in the binary masks obtained from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thresholding.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Filtering and Size-based Selection: Filter out small and irrelevant contours based on their area, using a minimum contour area threshold, to eliminate noise and improve detection accuracy.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Bounding Box Visualization: Draw bounding rectangles around the detected Face contours and annotate them with the corresponding Face for visual representation and interpretation.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03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3BBFB99-68AC-4AD9-AE8E-63CDF20EA6E5}"/>
              </a:ext>
            </a:extLst>
          </p:cNvPr>
          <p:cNvSpPr>
            <a:spLocks noGrp="1"/>
          </p:cNvSpPr>
          <p:nvPr>
            <p:ph type="title"/>
          </p:nvPr>
        </p:nvSpPr>
        <p:spPr>
          <a:xfrm>
            <a:off x="393700" y="5535169"/>
            <a:ext cx="10515600" cy="484632"/>
          </a:xfrm>
        </p:spPr>
        <p:txBody>
          <a:bodyPr>
            <a:normAutofit/>
          </a:bodyPr>
          <a:lstStyle/>
          <a:p>
            <a:r>
              <a:rPr lang="en-GB" sz="2000" b="1" dirty="0">
                <a:latin typeface="Times New Roman" panose="02020603050405020304" pitchFamily="18" charset="0"/>
                <a:cs typeface="Times New Roman" panose="02020603050405020304" pitchFamily="18" charset="0"/>
              </a:rPr>
              <a:t>		Non-Detected Face					Detected Face 	</a:t>
            </a:r>
            <a:endParaRPr lang="en-IN" sz="2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42C9BA5-0D9C-4152-9A90-49FA56588D93}"/>
              </a:ext>
            </a:extLst>
          </p:cNvPr>
          <p:cNvSpPr>
            <a:spLocks noGrp="1"/>
          </p:cNvSpPr>
          <p:nvPr>
            <p:ph type="sldNum" sz="quarter" idx="12"/>
          </p:nvPr>
        </p:nvSpPr>
        <p:spPr/>
        <p:txBody>
          <a:bodyPr/>
          <a:lstStyle/>
          <a:p>
            <a:fld id="{03DC2DEF-D2FE-4B45-ABA4-9F153FD1C98A}" type="slidenum">
              <a:rPr lang="en-US" smtClean="0"/>
              <a:pPr/>
              <a:t>28</a:t>
            </a:fld>
            <a:endParaRPr lang="en-US" dirty="0"/>
          </a:p>
        </p:txBody>
      </p:sp>
      <p:pic>
        <p:nvPicPr>
          <p:cNvPr id="10" name="Picture 9">
            <a:extLst>
              <a:ext uri="{FF2B5EF4-FFF2-40B4-BE49-F238E27FC236}">
                <a16:creationId xmlns:a16="http://schemas.microsoft.com/office/drawing/2014/main" id="{E468792C-8F9D-4A6E-95DC-89F0D53E7FC3}"/>
              </a:ext>
            </a:extLst>
          </p:cNvPr>
          <p:cNvPicPr>
            <a:picLocks noChangeAspect="1"/>
          </p:cNvPicPr>
          <p:nvPr/>
        </p:nvPicPr>
        <p:blipFill rotWithShape="1">
          <a:blip r:embed="rId2"/>
          <a:srcRect l="11655" r="11655"/>
          <a:stretch/>
        </p:blipFill>
        <p:spPr>
          <a:xfrm>
            <a:off x="1033780" y="1791835"/>
            <a:ext cx="4178300" cy="3629930"/>
          </a:xfrm>
          <a:prstGeom prst="rect">
            <a:avLst/>
          </a:prstGeom>
        </p:spPr>
      </p:pic>
      <p:pic>
        <p:nvPicPr>
          <p:cNvPr id="12" name="Picture 11">
            <a:extLst>
              <a:ext uri="{FF2B5EF4-FFF2-40B4-BE49-F238E27FC236}">
                <a16:creationId xmlns:a16="http://schemas.microsoft.com/office/drawing/2014/main" id="{F983642E-6E20-416B-8BEF-D2F87332FB0D}"/>
              </a:ext>
            </a:extLst>
          </p:cNvPr>
          <p:cNvPicPr>
            <a:picLocks noChangeAspect="1"/>
          </p:cNvPicPr>
          <p:nvPr/>
        </p:nvPicPr>
        <p:blipFill rotWithShape="1">
          <a:blip r:embed="rId3"/>
          <a:srcRect l="10256" r="13054"/>
          <a:stretch/>
        </p:blipFill>
        <p:spPr>
          <a:xfrm>
            <a:off x="6733079" y="1791835"/>
            <a:ext cx="4178300" cy="3629930"/>
          </a:xfrm>
          <a:prstGeom prst="rect">
            <a:avLst/>
          </a:prstGeom>
        </p:spPr>
      </p:pic>
      <p:sp>
        <p:nvSpPr>
          <p:cNvPr id="14" name="TextBox 13">
            <a:extLst>
              <a:ext uri="{FF2B5EF4-FFF2-40B4-BE49-F238E27FC236}">
                <a16:creationId xmlns:a16="http://schemas.microsoft.com/office/drawing/2014/main" id="{2FB5028D-E2F6-4B64-8A73-8D609E321DF6}"/>
              </a:ext>
            </a:extLst>
          </p:cNvPr>
          <p:cNvSpPr txBox="1"/>
          <p:nvPr/>
        </p:nvSpPr>
        <p:spPr>
          <a:xfrm>
            <a:off x="647700" y="660050"/>
            <a:ext cx="6096000"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Output of program</a:t>
            </a:r>
          </a:p>
        </p:txBody>
      </p:sp>
    </p:spTree>
    <p:extLst>
      <p:ext uri="{BB962C8B-B14F-4D97-AF65-F5344CB8AC3E}">
        <p14:creationId xmlns:p14="http://schemas.microsoft.com/office/powerpoint/2010/main" val="1722388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lstStyle/>
          <a:p>
            <a:r>
              <a:rPr lang="en-GB" b="1" dirty="0"/>
              <a:t> </a:t>
            </a:r>
            <a:r>
              <a:rPr lang="en-GB" sz="4000" b="1" dirty="0"/>
              <a:t>CONCLUSION</a:t>
            </a:r>
            <a:r>
              <a:rPr lang="en-GB" b="1" dirty="0"/>
              <a:t>	</a:t>
            </a:r>
            <a:endParaRPr lang="en-IN"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29</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381065"/>
            <a:ext cx="10071355" cy="5324535"/>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latin typeface="Bookman Old Style" pitchFamily="18" charset="0"/>
              </a:rPr>
              <a:t>In company we trained about Python, OOP’s, Python implementation with OOP, Benefits of OOP in python, important function in python like lambda, map, reduce, filter in internship . </a:t>
            </a:r>
          </a:p>
          <a:p>
            <a:pPr marL="342900" indent="-342900" algn="just">
              <a:buFont typeface="Arial" panose="020B0604020202020204" pitchFamily="34" charset="0"/>
              <a:buChar char="•"/>
            </a:pPr>
            <a:endParaRPr lang="en-GB" sz="2000" dirty="0">
              <a:latin typeface="Bookman Old Style" pitchFamily="18" charset="0"/>
            </a:endParaRPr>
          </a:p>
          <a:p>
            <a:pPr marL="342900" indent="-342900" algn="just">
              <a:buFont typeface="Arial" panose="020B0604020202020204" pitchFamily="34" charset="0"/>
              <a:buChar char="•"/>
            </a:pPr>
            <a:r>
              <a:rPr lang="en-GB" sz="2000" dirty="0">
                <a:latin typeface="Bookman Old Style" pitchFamily="18" charset="0"/>
              </a:rPr>
              <a:t>We were assigned with Banking application using python programming language, where we used python oops, python function like map, reduce, lambda. Created an programming which accepts the input as account id and displays based on users interest of deposit or withdraw amount and to show balance</a:t>
            </a:r>
          </a:p>
          <a:p>
            <a:pPr algn="just"/>
            <a:r>
              <a:rPr lang="en-GB" sz="2000" dirty="0">
                <a:latin typeface="Bookman Old Style" pitchFamily="18" charset="0"/>
              </a:rPr>
              <a:t> </a:t>
            </a:r>
          </a:p>
          <a:p>
            <a:pPr marL="342900" indent="-342900" algn="just">
              <a:buFont typeface="Arial" panose="020B0604020202020204" pitchFamily="34" charset="0"/>
              <a:buChar char="•"/>
            </a:pPr>
            <a:r>
              <a:rPr lang="en-GB" sz="2000" dirty="0">
                <a:latin typeface="Bookman Old Style" pitchFamily="18" charset="0"/>
              </a:rPr>
              <a:t>During the internship we learnt about Artificial Intelligence, types of AI, Machine learning, </a:t>
            </a:r>
            <a:r>
              <a:rPr lang="en-GB" sz="2000" dirty="0" err="1">
                <a:latin typeface="Bookman Old Style" pitchFamily="18" charset="0"/>
              </a:rPr>
              <a:t>OpenCv</a:t>
            </a:r>
            <a:r>
              <a:rPr lang="en-GB" sz="2000" dirty="0">
                <a:latin typeface="Bookman Old Style" pitchFamily="18" charset="0"/>
              </a:rPr>
              <a:t>, </a:t>
            </a:r>
            <a:r>
              <a:rPr lang="en-GB" sz="2000" dirty="0" err="1">
                <a:latin typeface="Bookman Old Style" pitchFamily="18" charset="0"/>
              </a:rPr>
              <a:t>Haar</a:t>
            </a:r>
            <a:r>
              <a:rPr lang="en-GB" sz="2000" dirty="0">
                <a:latin typeface="Bookman Old Style" pitchFamily="18" charset="0"/>
              </a:rPr>
              <a:t> cascade dataset. We learnt about OpenCV through which the system can detect through its camera like human, human face, moving object, etc.</a:t>
            </a:r>
          </a:p>
          <a:p>
            <a:pPr marL="342900" indent="-342900" algn="just">
              <a:buFont typeface="Arial" panose="020B0604020202020204" pitchFamily="34" charset="0"/>
              <a:buChar char="•"/>
            </a:pPr>
            <a:endParaRPr lang="en-GB" sz="2000" dirty="0">
              <a:latin typeface="Bookman Old Style" pitchFamily="18" charset="0"/>
            </a:endParaRPr>
          </a:p>
          <a:p>
            <a:pPr marL="342900" indent="-342900" algn="just">
              <a:buFont typeface="Arial" panose="020B0604020202020204" pitchFamily="34" charset="0"/>
              <a:buChar char="•"/>
            </a:pPr>
            <a:r>
              <a:rPr lang="en-GB" sz="2000" dirty="0">
                <a:latin typeface="Bookman Old Style" pitchFamily="18" charset="0"/>
              </a:rPr>
              <a:t>Assigned with task which shows face detection using OpenCV. Here we created a program that detect face. </a:t>
            </a: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3051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55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747714"/>
            <a:ext cx="10515600" cy="999692"/>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1. Company Description</a:t>
            </a:r>
            <a:br>
              <a:rPr lang="en-IN"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4832092"/>
          </a:xfrm>
          <a:prstGeom prst="rect">
            <a:avLst/>
          </a:prstGeom>
          <a:noFill/>
        </p:spPr>
        <p:txBody>
          <a:bodyPr wrap="square" rtlCol="0">
            <a:spAutoFit/>
          </a:bodyPr>
          <a:lstStyle/>
          <a:p>
            <a:pPr algn="just"/>
            <a:r>
              <a:rPr kumimoji="0" lang="en-IN" sz="3600" b="1" i="0" u="none" strike="noStrike" kern="1200" cap="none" spc="-50" normalizeH="0" baseline="0" noProof="0" dirty="0">
                <a:ln>
                  <a:noFill/>
                </a:ln>
                <a:effectLst/>
                <a:uLnTx/>
                <a:uFillTx/>
                <a:latin typeface="Times New Roman" panose="02020603050405020304" pitchFamily="18" charset="0"/>
                <a:ea typeface="+mj-ea"/>
                <a:cs typeface="Times New Roman" panose="02020603050405020304" pitchFamily="18" charset="0"/>
              </a:rPr>
              <a:t>Overview of the Organization</a:t>
            </a:r>
            <a:endParaRPr lang="en-GB"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TechifyIndia is a start-up for providing IT solutions, building innovative IoT products providing systems integration solutions and technology provider</a:t>
            </a: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Since 2017, the company have been providing service like:(website development, design services, IoT, application development and technical support) to clients in various industries</a:t>
            </a: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435104"/>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71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0A73606-768F-4798-85F4-9F4B6C0F711A}"/>
              </a:ext>
            </a:extLst>
          </p:cNvPr>
          <p:cNvSpPr>
            <a:spLocks noGrp="1"/>
          </p:cNvSpPr>
          <p:nvPr>
            <p:ph type="pic" sz="quarter" idx="10"/>
          </p:nvPr>
        </p:nvSpPr>
        <p:spPr/>
      </p:sp>
      <p:sp>
        <p:nvSpPr>
          <p:cNvPr id="3" name="Title 2">
            <a:extLst>
              <a:ext uri="{FF2B5EF4-FFF2-40B4-BE49-F238E27FC236}">
                <a16:creationId xmlns:a16="http://schemas.microsoft.com/office/drawing/2014/main" id="{2C065025-6FEC-42DA-ABC0-9EF025AE13A0}"/>
              </a:ext>
            </a:extLst>
          </p:cNvPr>
          <p:cNvSpPr>
            <a:spLocks noGrp="1"/>
          </p:cNvSpPr>
          <p:nvPr>
            <p:ph type="ctrTitle"/>
          </p:nvPr>
        </p:nvSpPr>
        <p:spPr/>
        <p:txBody>
          <a:bodyPr/>
          <a:lstStyle/>
          <a:p>
            <a:r>
              <a:rPr lang="en-GB" dirty="0"/>
              <a:t>Thank You</a:t>
            </a:r>
            <a:endParaRPr lang="en-IN" dirty="0"/>
          </a:p>
        </p:txBody>
      </p:sp>
      <p:sp>
        <p:nvSpPr>
          <p:cNvPr id="2" name="Slide Number Placeholder 1">
            <a:extLst>
              <a:ext uri="{FF2B5EF4-FFF2-40B4-BE49-F238E27FC236}">
                <a16:creationId xmlns:a16="http://schemas.microsoft.com/office/drawing/2014/main" id="{EE867346-FFF8-4674-BD90-C72F031D56FA}"/>
              </a:ext>
            </a:extLst>
          </p:cNvPr>
          <p:cNvSpPr>
            <a:spLocks noGrp="1"/>
          </p:cNvSpPr>
          <p:nvPr>
            <p:ph type="sldNum" sz="quarter" idx="4294967295"/>
          </p:nvPr>
        </p:nvSpPr>
        <p:spPr>
          <a:xfrm>
            <a:off x="9448800" y="6356350"/>
            <a:ext cx="2743200" cy="365125"/>
          </a:xfrm>
        </p:spPr>
        <p:txBody>
          <a:bodyPr/>
          <a:lstStyle/>
          <a:p>
            <a:fld id="{03DC2DEF-D2FE-4B45-ABA4-9F153FD1C98A}" type="slidenum">
              <a:rPr lang="en-US" smtClean="0"/>
              <a:pPr/>
              <a:t>30</a:t>
            </a:fld>
            <a:endParaRPr lang="en-US" dirty="0"/>
          </a:p>
        </p:txBody>
      </p:sp>
    </p:spTree>
    <p:extLst>
      <p:ext uri="{BB962C8B-B14F-4D97-AF65-F5344CB8AC3E}">
        <p14:creationId xmlns:p14="http://schemas.microsoft.com/office/powerpoint/2010/main" val="246162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199" y="428625"/>
            <a:ext cx="10849495" cy="581025"/>
          </a:xfrm>
        </p:spPr>
        <p:txBody>
          <a:bodyPr>
            <a:noAutofit/>
          </a:bodyPr>
          <a:lstStyle/>
          <a:p>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VISION AND MISSION OF THE ORGANIZATION</a:t>
            </a:r>
            <a:br>
              <a:rPr lang="en-GB"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4678204"/>
          </a:xfrm>
          <a:prstGeom prst="rect">
            <a:avLst/>
          </a:prstGeom>
          <a:noFill/>
        </p:spPr>
        <p:txBody>
          <a:bodyPr wrap="square" rtlCol="0">
            <a:spAutoFit/>
          </a:bodyPr>
          <a:lstStyle/>
          <a:p>
            <a:pPr algn="just"/>
            <a:endParaRPr lang="en-GB" dirty="0"/>
          </a:p>
          <a:p>
            <a:pPr marL="800100" lvl="1" indent="-342900" algn="just">
              <a:lnSpc>
                <a:spcPct val="150000"/>
              </a:lnSpc>
              <a:buFont typeface="Arial" panose="020B0604020202020204" pitchFamily="34" charset="0"/>
              <a:buChar char="•"/>
            </a:pPr>
            <a:r>
              <a:rPr lang="en-IN" sz="2400" dirty="0"/>
              <a:t> </a:t>
            </a:r>
            <a:r>
              <a:rPr lang="en-GB" sz="2000" dirty="0">
                <a:latin typeface="Times New Roman" panose="02020603050405020304" pitchFamily="18" charset="0"/>
                <a:cs typeface="Times New Roman" panose="02020603050405020304" pitchFamily="18" charset="0"/>
              </a:rPr>
              <a:t>To produce excellent services in the field of IT Services </a:t>
            </a:r>
          </a:p>
          <a:p>
            <a:pPr marL="800100" lvl="1" indent="-342900" algn="just">
              <a:lnSpc>
                <a:spcPct val="150000"/>
              </a:lnSpc>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company's vision and mission is creating a positive impact on the industry and society</a:t>
            </a:r>
          </a:p>
          <a:p>
            <a:pPr marL="800100" lvl="1" indent="-342900" algn="just">
              <a:lnSpc>
                <a:spcPct val="150000"/>
              </a:lnSpc>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TECHIFYINDIA is one stop partner where you can outsource all your support services with complete peace of mind about quality and reliability.</a:t>
            </a:r>
          </a:p>
          <a:p>
            <a:pPr marL="800100" lvl="1" indent="-342900" algn="just">
              <a:buFont typeface="Arial" panose="020B0604020202020204" pitchFamily="34" charset="0"/>
              <a:buChar char="•"/>
            </a:pPr>
            <a:endParaRPr lang="en-GB" sz="2000" dirty="0"/>
          </a:p>
          <a:p>
            <a:pPr algn="just"/>
            <a:endParaRPr lang="en-GB" sz="2400" b="1" dirty="0"/>
          </a:p>
          <a:p>
            <a:pPr marL="285750" indent="-285750" algn="just">
              <a:buFont typeface="Arial" panose="020B0604020202020204" pitchFamily="34" charset="0"/>
              <a:buChar char="•"/>
            </a:pPr>
            <a:endParaRPr lang="en-GB" sz="2000" dirty="0"/>
          </a:p>
        </p:txBody>
      </p:sp>
    </p:spTree>
    <p:extLst>
      <p:ext uri="{BB962C8B-B14F-4D97-AF65-F5344CB8AC3E}">
        <p14:creationId xmlns:p14="http://schemas.microsoft.com/office/powerpoint/2010/main" val="237386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ctrTitle"/>
          </p:nvPr>
        </p:nvSpPr>
        <p:spPr>
          <a:xfrm>
            <a:off x="776538" y="725488"/>
            <a:ext cx="5830284" cy="729569"/>
          </a:xfrm>
        </p:spPr>
        <p:txBody>
          <a:bodyPr>
            <a:noAutofit/>
          </a:bodyPr>
          <a:lstStyle/>
          <a:p>
            <a:pPr algn="l"/>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Organization structure</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subTitle" idx="1"/>
          </p:nvPr>
        </p:nvSpPr>
        <p:spPr>
          <a:xfrm>
            <a:off x="1200150" y="1790699"/>
            <a:ext cx="9734550" cy="4113213"/>
          </a:xfrm>
        </p:spPr>
        <p:txBody>
          <a:bodyPr>
            <a:normAutofit/>
          </a:bodyPr>
          <a:lstStyle/>
          <a:p>
            <a:pPr marL="800100" lvl="1"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executive team consists of 12 members, with the CEO being the highest-ranking member of the organization.</a:t>
            </a:r>
          </a:p>
          <a:p>
            <a:pPr marL="800100" lvl="1"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organization's structure ensures that each department operates efficiently and while working towards the company's goals.</a:t>
            </a:r>
          </a:p>
          <a:p>
            <a:pPr lvl="1" algn="just"/>
            <a:endParaRPr lang="en-US" sz="24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63004" y="6492875"/>
            <a:ext cx="628996" cy="365125"/>
          </a:xfrm>
        </p:spPr>
        <p:txBody>
          <a:bodyPr/>
          <a:lstStyle/>
          <a:p>
            <a:fld id="{03DC2DEF-D2FE-4B45-ABA4-9F153FD1C98A}" type="slidenum">
              <a:rPr lang="en-US" smtClean="0"/>
              <a:pPr/>
              <a:t>5</a:t>
            </a:fld>
            <a:endParaRPr lang="en-US" dirty="0"/>
          </a:p>
        </p:txBody>
      </p:sp>
    </p:spTree>
    <p:extLst>
      <p:ext uri="{BB962C8B-B14F-4D97-AF65-F5344CB8AC3E}">
        <p14:creationId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857250" y="600075"/>
            <a:ext cx="11068050" cy="1323975"/>
          </a:xfrm>
        </p:spPr>
        <p:txBody>
          <a:bodyPr>
            <a:noAutofit/>
          </a:bodyPr>
          <a:lstStyle/>
          <a:p>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Roles and Responsibilities of personnel in the organization</a:t>
            </a:r>
            <a:endParaRPr lang="en-US" sz="3600" b="1"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73360" y="1762125"/>
            <a:ext cx="10610850" cy="4267993"/>
          </a:xfrm>
        </p:spPr>
        <p:txBody>
          <a:bodyPr/>
          <a:lstStyle/>
          <a:p>
            <a:pPr marL="0" indent="0">
              <a:buNone/>
            </a:pPr>
            <a:endParaRPr lang="en-GB" sz="2400" dirty="0">
              <a:latin typeface="Times New Roman" panose="02020603050405020304" pitchFamily="18" charset="0"/>
              <a:cs typeface="Times New Roman" panose="02020603050405020304" pitchFamily="18" charset="0"/>
            </a:endParaRPr>
          </a:p>
          <a:p>
            <a:pPr lvl="1" algn="just">
              <a:lnSpc>
                <a:spcPct val="150000"/>
              </a:lnSpc>
            </a:pPr>
            <a:r>
              <a:rPr lang="en-GB" sz="2000" dirty="0">
                <a:latin typeface="Times New Roman" panose="02020603050405020304" pitchFamily="18" charset="0"/>
                <a:cs typeface="Times New Roman" panose="02020603050405020304" pitchFamily="18" charset="0"/>
              </a:rPr>
              <a:t>The roles and responsibilities of personnel within the organization vary depending on their job functions and departmental affiliations.</a:t>
            </a:r>
          </a:p>
          <a:p>
            <a:pPr lvl="1" algn="just">
              <a:lnSpc>
                <a:spcPct val="150000"/>
              </a:lnSpc>
            </a:pPr>
            <a:r>
              <a:rPr lang="en-GB" sz="2000" dirty="0">
                <a:latin typeface="Times New Roman" panose="02020603050405020304" pitchFamily="18" charset="0"/>
                <a:cs typeface="Times New Roman" panose="02020603050405020304" pitchFamily="18" charset="0"/>
              </a:rPr>
              <a:t>The common roles within the organization include</a:t>
            </a:r>
          </a:p>
          <a:p>
            <a:pPr marL="457200" lvl="1" indent="0" algn="just">
              <a:lnSpc>
                <a:spcPct val="150000"/>
              </a:lnSpc>
              <a:buNone/>
            </a:pPr>
            <a:r>
              <a:rPr lang="en-GB" sz="2000" dirty="0">
                <a:latin typeface="Times New Roman" panose="02020603050405020304" pitchFamily="18" charset="0"/>
                <a:cs typeface="Times New Roman" panose="02020603050405020304" pitchFamily="18" charset="0"/>
              </a:rPr>
              <a:t>   	CEO, Marketing management, Developers, H-R management, etc,</a:t>
            </a:r>
          </a:p>
          <a:p>
            <a:pPr marL="0" indent="0">
              <a:buNone/>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84210" y="6492875"/>
            <a:ext cx="807790" cy="365125"/>
          </a:xfrm>
        </p:spPr>
        <p:txBody>
          <a:bodyPr/>
          <a:lstStyle/>
          <a:p>
            <a:fld id="{03DC2DEF-D2FE-4B45-ABA4-9F153FD1C98A}" type="slidenum">
              <a:rPr lang="en-US" smtClean="0"/>
              <a:pPr/>
              <a:t>6</a:t>
            </a:fld>
            <a:endParaRPr lang="en-US" dirty="0"/>
          </a:p>
        </p:txBody>
      </p:sp>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742949" y="252412"/>
            <a:ext cx="9692821" cy="1528763"/>
          </a:xfrm>
        </p:spPr>
        <p:txBody>
          <a:bodyPr>
            <a:normAutofit/>
          </a:bodyPr>
          <a:lstStyle/>
          <a:p>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Products and market performance:</a:t>
            </a:r>
            <a:endParaRPr lang="en-US" sz="3600" b="1"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42950" y="1781175"/>
            <a:ext cx="10610850" cy="4395787"/>
          </a:xfrm>
        </p:spPr>
        <p:txBody>
          <a:bodyPr>
            <a:normAutofit/>
          </a:bodyPr>
          <a:lstStyle/>
          <a:p>
            <a:pPr lvl="1" algn="just">
              <a:lnSpc>
                <a:spcPct val="150000"/>
              </a:lnSpc>
            </a:pPr>
            <a:r>
              <a:rPr lang="en-GB" sz="2000" dirty="0">
                <a:latin typeface="Times New Roman" panose="02020603050405020304" pitchFamily="18" charset="0"/>
                <a:cs typeface="Times New Roman" panose="02020603050405020304" pitchFamily="18" charset="0"/>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lvl="2" algn="just">
              <a:lnSpc>
                <a:spcPct val="150000"/>
              </a:lnSpc>
            </a:pPr>
            <a:r>
              <a:rPr lang="en-GB" dirty="0">
                <a:latin typeface="Times New Roman" panose="02020603050405020304" pitchFamily="18" charset="0"/>
                <a:cs typeface="Times New Roman" panose="02020603050405020304" pitchFamily="18" charset="0"/>
              </a:rPr>
              <a:t>Cashew Soft ERP</a:t>
            </a:r>
          </a:p>
          <a:p>
            <a:pPr lvl="2" algn="just">
              <a:lnSpc>
                <a:spcPct val="150000"/>
              </a:lnSpc>
            </a:pPr>
            <a:r>
              <a:rPr lang="en-GB" dirty="0">
                <a:latin typeface="Times New Roman" panose="02020603050405020304" pitchFamily="18" charset="0"/>
                <a:cs typeface="Times New Roman" panose="02020603050405020304" pitchFamily="18" charset="0"/>
              </a:rPr>
              <a:t>TAX-E(GST Billing)</a:t>
            </a:r>
          </a:p>
          <a:p>
            <a:pPr lvl="2" algn="just">
              <a:lnSpc>
                <a:spcPct val="150000"/>
              </a:lnSpc>
            </a:pPr>
            <a:r>
              <a:rPr lang="en-GB" dirty="0">
                <a:latin typeface="Times New Roman" panose="02020603050405020304" pitchFamily="18" charset="0"/>
                <a:cs typeface="Times New Roman" panose="02020603050405020304" pitchFamily="18" charset="0"/>
              </a:rPr>
              <a:t>CNC Monitoring</a:t>
            </a:r>
          </a:p>
          <a:p>
            <a:pPr lvl="2" algn="just">
              <a:lnSpc>
                <a:spcPct val="150000"/>
              </a:lnSpc>
            </a:pPr>
            <a:r>
              <a:rPr lang="en-GB" dirty="0">
                <a:latin typeface="Times New Roman" panose="02020603050405020304" pitchFamily="18" charset="0"/>
                <a:cs typeface="Times New Roman" panose="02020603050405020304" pitchFamily="18" charset="0"/>
              </a:rPr>
              <a:t>IOT Based Smart Bell</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53800" y="6492875"/>
            <a:ext cx="838200" cy="365125"/>
          </a:xfrm>
        </p:spPr>
        <p:txBody>
          <a:bodyPr/>
          <a:lstStyle/>
          <a:p>
            <a:fld id="{03DC2DEF-D2FE-4B45-ABA4-9F153FD1C98A}" type="slidenum">
              <a:rPr lang="en-US" smtClean="0"/>
              <a:pPr/>
              <a:t>7</a:t>
            </a:fld>
            <a:endParaRPr lang="en-US" dirty="0"/>
          </a:p>
        </p:txBody>
      </p:sp>
    </p:spTree>
    <p:extLst>
      <p:ext uri="{BB962C8B-B14F-4D97-AF65-F5344CB8AC3E}">
        <p14:creationId xmlns:p14="http://schemas.microsoft.com/office/powerpoint/2010/main" val="422031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67106" y="6492875"/>
            <a:ext cx="624894" cy="365125"/>
          </a:xfrm>
        </p:spPr>
        <p:txBody>
          <a:bodyPr/>
          <a:lstStyle/>
          <a:p>
            <a:fld id="{03DC2DEF-D2FE-4B45-ABA4-9F153FD1C98A}" type="slidenum">
              <a:rPr lang="en-US" smtClean="0"/>
              <a:pPr/>
              <a:t>8</a:t>
            </a:fld>
            <a:endParaRPr lang="en-US" dirty="0"/>
          </a:p>
        </p:txBody>
      </p:sp>
      <p:pic>
        <p:nvPicPr>
          <p:cNvPr id="32" name="Picture 31">
            <a:extLst>
              <a:ext uri="{FF2B5EF4-FFF2-40B4-BE49-F238E27FC236}">
                <a16:creationId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id="{0380DFB9-6E88-4451-A85D-1C355CD7ADB6}"/>
              </a:ext>
            </a:extLst>
          </p:cNvPr>
          <p:cNvPicPr>
            <a:picLocks noChangeAspect="1"/>
          </p:cNvPicPr>
          <p:nvPr/>
        </p:nvPicPr>
        <p:blipFill>
          <a:blip r:embed="rId3"/>
          <a:stretch>
            <a:fillRect/>
          </a:stretch>
        </p:blipFill>
        <p:spPr>
          <a:xfrm>
            <a:off x="5676634" y="1559179"/>
            <a:ext cx="5890472" cy="3739642"/>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DD38E7-13ED-4047-9ADE-DBC1578E2D8F}"/>
              </a:ext>
            </a:extLst>
          </p:cNvPr>
          <p:cNvSpPr>
            <a:spLocks noGrp="1"/>
          </p:cNvSpPr>
          <p:nvPr>
            <p:ph type="title"/>
          </p:nvPr>
        </p:nvSpPr>
        <p:spPr>
          <a:xfrm>
            <a:off x="1014664" y="1158457"/>
            <a:ext cx="10515600" cy="805949"/>
          </a:xfrm>
        </p:spPr>
        <p:txBody>
          <a:bodyPr>
            <a:noAutofit/>
          </a:bodyPr>
          <a:lstStyle/>
          <a:p>
            <a:pPr algn="ctr"/>
            <a:r>
              <a:rPr lang="en-GB" sz="3600" b="1" dirty="0">
                <a:latin typeface="Times New Roman" panose="02020603050405020304" pitchFamily="18" charset="0"/>
                <a:cs typeface="Times New Roman" panose="02020603050405020304" pitchFamily="18" charset="0"/>
              </a:rPr>
              <a:t>Product sales Record of </a:t>
            </a:r>
            <a:r>
              <a:rPr lang="en-GB" sz="3600" b="1" dirty="0" err="1">
                <a:latin typeface="Times New Roman" panose="02020603050405020304" pitchFamily="18" charset="0"/>
                <a:cs typeface="Times New Roman" panose="02020603050405020304" pitchFamily="18" charset="0"/>
              </a:rPr>
              <a:t>TechifyIndia</a:t>
            </a:r>
            <a:br>
              <a:rPr lang="en-GB"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F00BEDC-6678-4EB6-AA2E-99A119953842}"/>
              </a:ext>
            </a:extLst>
          </p:cNvPr>
          <p:cNvSpPr>
            <a:spLocks noGrp="1"/>
          </p:cNvSpPr>
          <p:nvPr>
            <p:ph type="sldNum" sz="quarter" idx="12"/>
          </p:nvPr>
        </p:nvSpPr>
        <p:spPr/>
        <p:txBody>
          <a:bodyPr/>
          <a:lstStyle/>
          <a:p>
            <a:fld id="{03DC2DEF-D2FE-4B45-ABA4-9F153FD1C98A}" type="slidenum">
              <a:rPr lang="en-US" smtClean="0"/>
              <a:pPr/>
              <a:t>9</a:t>
            </a:fld>
            <a:endParaRPr lang="en-US" dirty="0"/>
          </a:p>
        </p:txBody>
      </p:sp>
      <p:graphicFrame>
        <p:nvGraphicFramePr>
          <p:cNvPr id="5" name="Chart 4">
            <a:extLst>
              <a:ext uri="{FF2B5EF4-FFF2-40B4-BE49-F238E27FC236}">
                <a16:creationId xmlns:a16="http://schemas.microsoft.com/office/drawing/2014/main" id="{E3B914C4-3667-4049-8D9B-3340EEA0EBCF}"/>
              </a:ext>
            </a:extLst>
          </p:cNvPr>
          <p:cNvGraphicFramePr/>
          <p:nvPr>
            <p:extLst>
              <p:ext uri="{D42A27DB-BD31-4B8C-83A1-F6EECF244321}">
                <p14:modId xmlns:p14="http://schemas.microsoft.com/office/powerpoint/2010/main" val="1920978892"/>
              </p:ext>
            </p:extLst>
          </p:nvPr>
        </p:nvGraphicFramePr>
        <p:xfrm>
          <a:off x="2052053" y="1567503"/>
          <a:ext cx="7930147" cy="47827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0500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TotalTime>
  <Words>2116</Words>
  <Application>Microsoft Office PowerPoint</Application>
  <PresentationFormat>Widescreen</PresentationFormat>
  <Paragraphs>180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Bookman Old Style</vt:lpstr>
      <vt:lpstr>Calibri</vt:lpstr>
      <vt:lpstr>Calibri Light</vt:lpstr>
      <vt:lpstr>Symbol</vt:lpstr>
      <vt:lpstr>Times New Roman</vt:lpstr>
      <vt:lpstr>Office Theme</vt:lpstr>
      <vt:lpstr>Semester End Examination (SEE) PRESENTATION </vt:lpstr>
      <vt:lpstr> CONTENTS</vt:lpstr>
      <vt:lpstr>1. Company Description </vt:lpstr>
      <vt:lpstr>    VISION AND MISSION OF THE ORGANIZATION  </vt:lpstr>
      <vt:lpstr>           Organization structure</vt:lpstr>
      <vt:lpstr> Roles and Responsibilities of personnel in the organization</vt:lpstr>
      <vt:lpstr> Products and market performance:</vt:lpstr>
      <vt:lpstr>PowerPoint Presentation</vt:lpstr>
      <vt:lpstr>Product sales Record of TechifyIndia </vt:lpstr>
      <vt:lpstr>PowerPoint Presentation</vt:lpstr>
      <vt:lpstr> 2. On Job Training - I </vt:lpstr>
      <vt:lpstr>   OBJECT ORIENTED PROGRAMMING (OOP)  </vt:lpstr>
      <vt:lpstr> IMPLEMENTATION OF OOP IN PYTHON </vt:lpstr>
      <vt:lpstr>  BENEFITS OF OOP IN PYTHON  </vt:lpstr>
      <vt:lpstr> IMPORTANT FUNCTION OF PYTHON </vt:lpstr>
      <vt:lpstr>3. Use Case - I </vt:lpstr>
      <vt:lpstr>PROBLEM STATEMENT</vt:lpstr>
      <vt:lpstr>AI IMPLEMENTATION</vt:lpstr>
      <vt:lpstr> 4. On Job Training - II </vt:lpstr>
      <vt:lpstr>TYPES OF AI</vt:lpstr>
      <vt:lpstr>MACHINE LEARNING</vt:lpstr>
      <vt:lpstr>MACHINE LEARNING METHODS</vt:lpstr>
      <vt:lpstr>OpenCV</vt:lpstr>
      <vt:lpstr> HAAR CASCADE DATASET </vt:lpstr>
      <vt:lpstr> 5. Use Case - II </vt:lpstr>
      <vt:lpstr>Task – Face Detection</vt:lpstr>
      <vt:lpstr>PROBLEM STATEMENT</vt:lpstr>
      <vt:lpstr>  Non-Detected Face     Detected Face  </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vikas honmane</cp:lastModifiedBy>
  <cp:revision>81</cp:revision>
  <dcterms:created xsi:type="dcterms:W3CDTF">2023-05-07T16:14:07Z</dcterms:created>
  <dcterms:modified xsi:type="dcterms:W3CDTF">2023-06-23T02:45:57Z</dcterms:modified>
</cp:coreProperties>
</file>