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9" r:id="rId3"/>
    <p:sldId id="261" r:id="rId4"/>
    <p:sldId id="262" r:id="rId5"/>
    <p:sldId id="263" r:id="rId6"/>
    <p:sldId id="264" r:id="rId7"/>
    <p:sldId id="265" r:id="rId8"/>
    <p:sldId id="266" r:id="rId9"/>
    <p:sldId id="269" r:id="rId10"/>
    <p:sldId id="268" r:id="rId11"/>
    <p:sldId id="267" r:id="rId12"/>
    <p:sldId id="281" r:id="rId13"/>
    <p:sldId id="282" r:id="rId14"/>
    <p:sldId id="283" r:id="rId15"/>
    <p:sldId id="284" r:id="rId16"/>
    <p:sldId id="285" r:id="rId17"/>
    <p:sldId id="286" r:id="rId18"/>
    <p:sldId id="287" r:id="rId19"/>
    <p:sldId id="271" r:id="rId20"/>
    <p:sldId id="272" r:id="rId21"/>
    <p:sldId id="273" r:id="rId22"/>
    <p:sldId id="274" r:id="rId23"/>
    <p:sldId id="275" r:id="rId24"/>
    <p:sldId id="276" r:id="rId25"/>
    <p:sldId id="277" r:id="rId26"/>
    <p:sldId id="278" r:id="rId27"/>
    <p:sldId id="279" r:id="rId28"/>
    <p:sldId id="280" r:id="rId29"/>
    <p:sldId id="270" r:id="rId30"/>
    <p:sldId id="25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1" i="0" baseline="0" dirty="0">
                <a:effectLst/>
              </a:rPr>
              <a:t>Product Sales Record</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56B-4716-AACD-CB70979E84DC}"/>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56B-4716-AACD-CB70979E84DC}"/>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56B-4716-AACD-CB70979E84DC}"/>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56B-4716-AACD-CB70979E84DC}"/>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56B-4716-AACD-CB70979E84DC}"/>
            </c:ext>
          </c:extLst>
        </c:ser>
        <c:dLbls>
          <c:showLegendKey val="0"/>
          <c:showVal val="0"/>
          <c:showCatName val="0"/>
          <c:showSerName val="0"/>
          <c:showPercent val="0"/>
          <c:showBubbleSize val="0"/>
        </c:dLbls>
        <c:gapWidth val="219"/>
        <c:overlap val="-27"/>
        <c:axId val="33175808"/>
        <c:axId val="33185792"/>
      </c:barChart>
      <c:catAx>
        <c:axId val="3317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185792"/>
        <c:crosses val="autoZero"/>
        <c:auto val="1"/>
        <c:lblAlgn val="ctr"/>
        <c:lblOffset val="100"/>
        <c:noMultiLvlLbl val="0"/>
      </c:catAx>
      <c:valAx>
        <c:axId val="33185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175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i="0" baseline="0" dirty="0">
                <a:effectLst/>
              </a:rPr>
              <a:t>INTERNSHIP PERFORMANCE</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FF30-4591-9DFB-E99202D95503}"/>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FF30-4591-9DFB-E99202D95503}"/>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FF30-4591-9DFB-E99202D95503}"/>
            </c:ext>
          </c:extLst>
        </c:ser>
        <c:dLbls>
          <c:showLegendKey val="0"/>
          <c:showVal val="0"/>
          <c:showCatName val="0"/>
          <c:showSerName val="0"/>
          <c:showPercent val="0"/>
          <c:showBubbleSize val="0"/>
        </c:dLbls>
        <c:gapWidth val="219"/>
        <c:overlap val="-27"/>
        <c:axId val="35196288"/>
        <c:axId val="35202176"/>
      </c:barChart>
      <c:catAx>
        <c:axId val="3519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202176"/>
        <c:crosses val="autoZero"/>
        <c:auto val="1"/>
        <c:lblAlgn val="ctr"/>
        <c:lblOffset val="100"/>
        <c:noMultiLvlLbl val="0"/>
      </c:catAx>
      <c:valAx>
        <c:axId val="352021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19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i="0" baseline="0" dirty="0">
                <a:effectLst/>
              </a:rPr>
              <a:t>Placement Record</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B8C0-4C14-A7B9-78CB03B325E9}"/>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B8C0-4C14-A7B9-78CB03B325E9}"/>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B8C0-4C14-A7B9-78CB03B325E9}"/>
            </c:ext>
          </c:extLst>
        </c:ser>
        <c:dLbls>
          <c:showLegendKey val="0"/>
          <c:showVal val="0"/>
          <c:showCatName val="0"/>
          <c:showSerName val="0"/>
          <c:showPercent val="0"/>
          <c:showBubbleSize val="0"/>
        </c:dLbls>
        <c:gapWidth val="219"/>
        <c:overlap val="-27"/>
        <c:axId val="35818496"/>
        <c:axId val="35820288"/>
      </c:barChart>
      <c:catAx>
        <c:axId val="3581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820288"/>
        <c:crosses val="autoZero"/>
        <c:auto val="1"/>
        <c:lblAlgn val="ctr"/>
        <c:lblOffset val="100"/>
        <c:noMultiLvlLbl val="0"/>
      </c:catAx>
      <c:valAx>
        <c:axId val="35820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818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6/23/2023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975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03290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44044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52198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62023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9217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4174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316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765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405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73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005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41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568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35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278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343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6/23/2023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6883027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6793814" y="656189"/>
            <a:ext cx="6253318" cy="3686015"/>
          </a:xfrm>
        </p:spPr>
        <p:txBody>
          <a:bodyPr>
            <a:normAutofit/>
          </a:bodyPr>
          <a:lstStyle/>
          <a:p>
            <a:r>
              <a:rPr lang="en-GB" sz="6000" dirty="0"/>
              <a:t>Semester End Examination (SEE) PRESENTATION </a:t>
            </a:r>
            <a:endParaRPr lang="en-US" sz="6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793814" y="4706922"/>
            <a:ext cx="6269347" cy="1021498"/>
          </a:xfrm>
        </p:spPr>
        <p:txBody>
          <a:bodyPr>
            <a:normAutofit/>
          </a:bodyPr>
          <a:lstStyle/>
          <a:p>
            <a:r>
              <a:rPr lang="en-US" dirty="0">
                <a:solidFill>
                  <a:schemeClr val="tx1">
                    <a:lumMod val="85000"/>
                    <a:lumOff val="15000"/>
                  </a:schemeClr>
                </a:solidFill>
              </a:rPr>
              <a:t>Rahul </a:t>
            </a:r>
            <a:r>
              <a:rPr lang="en-US">
                <a:solidFill>
                  <a:schemeClr val="tx1">
                    <a:lumMod val="85000"/>
                    <a:lumOff val="15000"/>
                  </a:schemeClr>
                </a:solidFill>
              </a:rPr>
              <a:t>Badakuri</a:t>
            </a:r>
            <a:endParaRPr lang="en-US" dirty="0">
              <a:solidFill>
                <a:schemeClr val="tx1">
                  <a:lumMod val="85000"/>
                  <a:lumOff val="15000"/>
                </a:schemeClr>
              </a:solidFill>
            </a:endParaRPr>
          </a:p>
          <a:p>
            <a:r>
              <a:rPr lang="en-US" sz="2400" dirty="0">
                <a:solidFill>
                  <a:schemeClr val="tx1">
                    <a:lumMod val="85000"/>
                    <a:lumOff val="15000"/>
                  </a:schemeClr>
                </a:solidFill>
              </a:rPr>
              <a:t>393CS17018</a:t>
            </a:r>
          </a:p>
        </p:txBody>
      </p:sp>
      <p:pic>
        <p:nvPicPr>
          <p:cNvPr id="6" name="Picture 5">
            <a:extLst>
              <a:ext uri="{FF2B5EF4-FFF2-40B4-BE49-F238E27FC236}">
                <a16:creationId xmlns:a16="http://schemas.microsoft.com/office/drawing/2014/main" id="{727C06BC-D2D6-4CE5-90C3-A8C20A89B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165" y="1103252"/>
            <a:ext cx="3810532" cy="3238952"/>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EA85C90-7D3A-4899-AB44-7F4CC2D83611}"/>
              </a:ext>
            </a:extLst>
          </p:cNvPr>
          <p:cNvGraphicFramePr/>
          <p:nvPr>
            <p:extLst>
              <p:ext uri="{D42A27DB-BD31-4B8C-83A1-F6EECF244321}">
                <p14:modId xmlns:p14="http://schemas.microsoft.com/office/powerpoint/2010/main" val="188241802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213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7333" y="623895"/>
            <a:ext cx="4801314" cy="584775"/>
          </a:xfrm>
          <a:prstGeom prst="rect">
            <a:avLst/>
          </a:prstGeom>
        </p:spPr>
        <p:txBody>
          <a:bodyPr wrap="none">
            <a:spAutoFit/>
          </a:bodyPr>
          <a:lstStyle/>
          <a:p>
            <a:r>
              <a:rPr lang="en-GB" sz="3200" b="1" dirty="0">
                <a:latin typeface="Times New Roman" panose="02020603050405020304" pitchFamily="18" charset="0"/>
                <a:cs typeface="Times New Roman" panose="02020603050405020304" pitchFamily="18" charset="0"/>
              </a:rPr>
              <a:t>       On Job Training - I	</a:t>
            </a:r>
            <a:endParaRPr lang="en-US" sz="3200" dirty="0"/>
          </a:p>
        </p:txBody>
      </p:sp>
      <p:sp>
        <p:nvSpPr>
          <p:cNvPr id="3" name="Rectangle 2"/>
          <p:cNvSpPr/>
          <p:nvPr/>
        </p:nvSpPr>
        <p:spPr>
          <a:xfrm>
            <a:off x="1040523" y="1269024"/>
            <a:ext cx="10342179" cy="4462760"/>
          </a:xfrm>
          <a:prstGeom prst="rect">
            <a:avLst/>
          </a:prstGeom>
        </p:spPr>
        <p:txBody>
          <a:bodyPr wrap="square">
            <a:spAutoFit/>
          </a:bodyPr>
          <a:lstStyle/>
          <a:p>
            <a:pPr algn="just"/>
            <a:r>
              <a:rPr lang="en-US" sz="3600" b="1" dirty="0">
                <a:latin typeface="Times New Roman" panose="02020603050405020304" pitchFamily="18" charset="0"/>
                <a:cs typeface="Times New Roman" panose="02020603050405020304" pitchFamily="18" charset="0"/>
              </a:rPr>
              <a:t>PYTHON PROGRAMMING WITH OOP’s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Python is an high-level, interpreted programming language that emphasize code readability and simplicity.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is known for its elegant syntax and easy-to-understand code, making it a popular choice for beginners and experienced developers.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supports various programming paradigms, including procedural, functional, and object – oriented programming (OOP)</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programming with an emphasis on OOP principles, concepts, and implementation.</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30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640" y="514695"/>
            <a:ext cx="10983311" cy="1569660"/>
          </a:xfrm>
          <a:prstGeom prst="rect">
            <a:avLst/>
          </a:prstGeom>
        </p:spPr>
        <p:txBody>
          <a:bodyPr wrap="square">
            <a:spAutoFit/>
          </a:bodyPr>
          <a:lstStyle/>
          <a:p>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OBJECT ORIENTED PROGRAMMING (OOP) </a:t>
            </a:r>
            <a:br>
              <a:rPr lang="en-IN" sz="3200" b="1" dirty="0">
                <a:latin typeface="Times New Roman" panose="02020603050405020304" pitchFamily="18" charset="0"/>
                <a:cs typeface="Times New Roman" panose="02020603050405020304" pitchFamily="18" charset="0"/>
              </a:rPr>
            </a:br>
            <a:endParaRPr lang="en-US" sz="3200" dirty="0"/>
          </a:p>
        </p:txBody>
      </p:sp>
      <p:sp>
        <p:nvSpPr>
          <p:cNvPr id="3" name="Rectangle 2"/>
          <p:cNvSpPr/>
          <p:nvPr/>
        </p:nvSpPr>
        <p:spPr>
          <a:xfrm>
            <a:off x="1072055" y="1787348"/>
            <a:ext cx="10279117" cy="4062651"/>
          </a:xfrm>
          <a:prstGeom prst="rect">
            <a:avLst/>
          </a:prstGeom>
        </p:spPr>
        <p:txBody>
          <a:bodyPr wrap="square">
            <a:spAutoFit/>
          </a:bodyPr>
          <a:lstStyle/>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 oriented programming is a programming paradigm that provide a structure way to design and build software.</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and object : In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class represent a real-world entity. It defines the structure and behavior that objects of that class will possess. Object is an instance of class representing a specific entity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Encapsulation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Inheritance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Polymorphism</a:t>
            </a: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24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516" y="362635"/>
            <a:ext cx="7893269" cy="954107"/>
          </a:xfrm>
          <a:prstGeom prst="rect">
            <a:avLst/>
          </a:prstGeom>
        </p:spPr>
        <p:txBody>
          <a:bodyPr wrap="square">
            <a:spAutoFit/>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IMPLEMENTATION OF OOP  IN  PYTHON </a:t>
            </a:r>
            <a:endParaRPr lang="en-US" sz="2800" dirty="0"/>
          </a:p>
        </p:txBody>
      </p:sp>
      <p:sp>
        <p:nvSpPr>
          <p:cNvPr id="3" name="Rectangle 2"/>
          <p:cNvSpPr/>
          <p:nvPr/>
        </p:nvSpPr>
        <p:spPr>
          <a:xfrm>
            <a:off x="914400" y="1662410"/>
            <a:ext cx="10499834"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Classes: Define classes to encapsulate data and behavior.</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Objects: Create objects (instances) of classes to represent specific instances of the data.</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Use inheritance to create subclasses that inherit properties and methods from a parent class.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Utilize polymorphism to create multiple methods with the same name but different implementations in different classes.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Use encapsulation to hide the internal details of a class and provide public interfaces for interacting with the object.</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14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11" y="-477962"/>
            <a:ext cx="6096000" cy="1815882"/>
          </a:xfrm>
          <a:prstGeom prst="rect">
            <a:avLst/>
          </a:prstGeom>
        </p:spPr>
        <p:txBody>
          <a:bodyPr>
            <a:spAutoFit/>
          </a:bodyPr>
          <a:lstStyle/>
          <a:p>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BENEFITS OF OOP IN PYTHON </a:t>
            </a:r>
            <a:br>
              <a:rPr lang="en-US" sz="2800" b="1" dirty="0">
                <a:latin typeface="Times New Roman" panose="02020603050405020304" pitchFamily="18" charset="0"/>
                <a:cs typeface="Times New Roman" panose="02020603050405020304" pitchFamily="18" charset="0"/>
              </a:rPr>
            </a:br>
            <a:endParaRPr lang="en-US" sz="2800" dirty="0"/>
          </a:p>
        </p:txBody>
      </p:sp>
      <p:sp>
        <p:nvSpPr>
          <p:cNvPr id="3" name="Rectangle 2"/>
          <p:cNvSpPr/>
          <p:nvPr/>
        </p:nvSpPr>
        <p:spPr>
          <a:xfrm>
            <a:off x="840828" y="1337920"/>
            <a:ext cx="6852744" cy="3231654"/>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Code reusability</a:t>
            </a:r>
          </a:p>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Encapsulation and data hiding</a:t>
            </a:r>
          </a:p>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Abstraction and simplified complexity</a:t>
            </a:r>
          </a:p>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Inheritance and code reuse</a:t>
            </a:r>
          </a:p>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Polymorphism and flexibility</a:t>
            </a:r>
          </a:p>
          <a:p>
            <a:pPr marL="285750" indent="-28575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46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516" y="441492"/>
            <a:ext cx="8523889" cy="954107"/>
          </a:xfrm>
          <a:prstGeom prst="rect">
            <a:avLst/>
          </a:prstGeom>
        </p:spPr>
        <p:txBody>
          <a:bodyPr wrap="square">
            <a:spAutoFit/>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IMPORTANT FUNCTION OF PYTHON </a:t>
            </a:r>
            <a:endParaRPr lang="en-US" sz="2800" dirty="0"/>
          </a:p>
        </p:txBody>
      </p:sp>
      <p:sp>
        <p:nvSpPr>
          <p:cNvPr id="3" name="Rectangle 2"/>
          <p:cNvSpPr/>
          <p:nvPr/>
        </p:nvSpPr>
        <p:spPr>
          <a:xfrm>
            <a:off x="1008993" y="1386864"/>
            <a:ext cx="10373710" cy="4524315"/>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The map() function in Python is used to apply a given function to each item in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 </a:t>
            </a:r>
            <a:r>
              <a:rPr lang="en-US" sz="2000" dirty="0">
                <a:latin typeface="Times New Roman" panose="02020603050405020304" pitchFamily="18" charset="0"/>
                <a:cs typeface="Times New Roman" panose="02020603050405020304" pitchFamily="18" charset="0"/>
              </a:rPr>
              <a:t>The filter() function in Python is used to filter out elements from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based on a specified condition.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Reduce: </a:t>
            </a:r>
            <a:r>
              <a:rPr lang="en-US" sz="2000" dirty="0">
                <a:latin typeface="Times New Roman" panose="02020603050405020304" pitchFamily="18" charset="0"/>
                <a:cs typeface="Times New Roman" panose="02020603050405020304" pitchFamily="18" charset="0"/>
              </a:rPr>
              <a:t>The reduce() function is part of the </a:t>
            </a:r>
            <a:r>
              <a:rPr lang="en-US" sz="2000" dirty="0" err="1">
                <a:latin typeface="Times New Roman" panose="02020603050405020304" pitchFamily="18" charset="0"/>
                <a:cs typeface="Times New Roman" panose="02020603050405020304" pitchFamily="18" charset="0"/>
              </a:rPr>
              <a:t>functools</a:t>
            </a:r>
            <a:r>
              <a:rPr lang="en-US" sz="2000" dirty="0">
                <a:latin typeface="Times New Roman" panose="02020603050405020304" pitchFamily="18" charset="0"/>
                <a:cs typeface="Times New Roman" panose="02020603050405020304" pitchFamily="18" charset="0"/>
              </a:rPr>
              <a:t> module in Python. It is used to apply a specified function to the elements of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in a cumulative way.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Lambda Functions:</a:t>
            </a:r>
            <a:r>
              <a:rPr lang="en-US" sz="2000" dirty="0">
                <a:latin typeface="Times New Roman" panose="02020603050405020304" pitchFamily="18" charset="0"/>
                <a:cs typeface="Times New Roman" panose="02020603050405020304" pitchFamily="18" charset="0"/>
              </a:rPr>
              <a:t> A lambda function is a small, anonymous function in Python. It is defined using the lambda keyword and can take any number of arguments but can only have one expression.</a:t>
            </a:r>
            <a:endParaRPr lang="x-none"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61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0776" y="1068692"/>
            <a:ext cx="8105680" cy="523220"/>
          </a:xfrm>
          <a:prstGeom prst="rect">
            <a:avLst/>
          </a:prstGeom>
        </p:spPr>
        <p:txBody>
          <a:bodyPr wrap="none">
            <a:spAutoFit/>
          </a:bodyPr>
          <a:lstStyle/>
          <a:p>
            <a:r>
              <a:rPr lang="en-US" sz="2800" b="1" dirty="0"/>
              <a:t>Why</a:t>
            </a:r>
            <a:r>
              <a:rPr lang="en-US" sz="2800" b="1" spc="130" dirty="0"/>
              <a:t> </a:t>
            </a:r>
            <a:r>
              <a:rPr lang="en-US" sz="2800" b="1" dirty="0"/>
              <a:t>do</a:t>
            </a:r>
            <a:r>
              <a:rPr lang="en-US" sz="2800" b="1" spc="-50" dirty="0"/>
              <a:t> </a:t>
            </a:r>
            <a:r>
              <a:rPr lang="en-US" sz="2800" b="1" spc="65" dirty="0"/>
              <a:t>we</a:t>
            </a:r>
            <a:r>
              <a:rPr lang="en-US" sz="2800" b="1" spc="-114" dirty="0"/>
              <a:t> </a:t>
            </a:r>
            <a:r>
              <a:rPr lang="en-US" sz="2800" b="1" dirty="0"/>
              <a:t>need</a:t>
            </a:r>
            <a:r>
              <a:rPr lang="en-US" sz="2800" b="1" spc="-114" dirty="0"/>
              <a:t> </a:t>
            </a:r>
            <a:r>
              <a:rPr lang="en-US" sz="2800" b="1" dirty="0"/>
              <a:t>an</a:t>
            </a:r>
            <a:r>
              <a:rPr lang="en-US" sz="2800" b="1" spc="50" dirty="0"/>
              <a:t> </a:t>
            </a:r>
            <a:r>
              <a:rPr lang="en-US" sz="2800" b="1" dirty="0"/>
              <a:t>Employee</a:t>
            </a:r>
            <a:r>
              <a:rPr lang="en-US" sz="2800" b="1" spc="-35" dirty="0"/>
              <a:t> </a:t>
            </a:r>
            <a:r>
              <a:rPr lang="en-US" sz="2800" b="1" dirty="0"/>
              <a:t>Management</a:t>
            </a:r>
            <a:r>
              <a:rPr lang="en-US" sz="2800" b="1" spc="-250" dirty="0"/>
              <a:t> </a:t>
            </a:r>
            <a:r>
              <a:rPr lang="en-US" sz="2800" b="1" spc="-10" dirty="0"/>
              <a:t>System?</a:t>
            </a:r>
            <a:endParaRPr lang="en-US" sz="2800" b="1" dirty="0"/>
          </a:p>
        </p:txBody>
      </p:sp>
      <p:sp>
        <p:nvSpPr>
          <p:cNvPr id="3" name="Rectangle 2"/>
          <p:cNvSpPr/>
          <p:nvPr/>
        </p:nvSpPr>
        <p:spPr>
          <a:xfrm>
            <a:off x="830776" y="1689936"/>
            <a:ext cx="10867238" cy="3387081"/>
          </a:xfrm>
          <a:prstGeom prst="rect">
            <a:avLst/>
          </a:prstGeom>
        </p:spPr>
        <p:txBody>
          <a:bodyPr wrap="square">
            <a:spAutoFit/>
          </a:bodyPr>
          <a:lstStyle/>
          <a:p>
            <a:pPr marL="12700" marR="5080" indent="180340">
              <a:lnSpc>
                <a:spcPct val="107900"/>
              </a:lnSpc>
              <a:spcBef>
                <a:spcPts val="100"/>
              </a:spcBef>
              <a:buClr>
                <a:srgbClr val="252525"/>
              </a:buClr>
              <a:buFont typeface="Garamond"/>
              <a:buChar char="◦"/>
              <a:tabLst>
                <a:tab pos="193040" algn="l"/>
                <a:tab pos="2547620" algn="l"/>
              </a:tabLst>
            </a:pPr>
            <a:r>
              <a:rPr lang="en-US" dirty="0">
                <a:latin typeface="Times New Roman"/>
                <a:cs typeface="Times New Roman"/>
              </a:rPr>
              <a:t>Employee</a:t>
            </a:r>
            <a:r>
              <a:rPr lang="en-US" spc="409" dirty="0">
                <a:latin typeface="Times New Roman"/>
                <a:cs typeface="Times New Roman"/>
              </a:rPr>
              <a:t> </a:t>
            </a:r>
            <a:r>
              <a:rPr lang="en-US" spc="-10" dirty="0">
                <a:latin typeface="Times New Roman"/>
                <a:cs typeface="Times New Roman"/>
              </a:rPr>
              <a:t>Management</a:t>
            </a:r>
            <a:r>
              <a:rPr lang="en-US" dirty="0">
                <a:latin typeface="Times New Roman"/>
                <a:cs typeface="Times New Roman"/>
              </a:rPr>
              <a:t>	System</a:t>
            </a:r>
            <a:r>
              <a:rPr lang="en-US" spc="380" dirty="0">
                <a:latin typeface="Times New Roman"/>
                <a:cs typeface="Times New Roman"/>
              </a:rPr>
              <a:t> </a:t>
            </a:r>
            <a:r>
              <a:rPr lang="en-US" dirty="0">
                <a:latin typeface="Times New Roman"/>
                <a:cs typeface="Times New Roman"/>
              </a:rPr>
              <a:t>is</a:t>
            </a:r>
            <a:r>
              <a:rPr lang="en-US" spc="395" dirty="0">
                <a:latin typeface="Times New Roman"/>
                <a:cs typeface="Times New Roman"/>
              </a:rPr>
              <a:t> </a:t>
            </a:r>
            <a:r>
              <a:rPr lang="en-US" dirty="0">
                <a:latin typeface="Times New Roman"/>
                <a:cs typeface="Times New Roman"/>
              </a:rPr>
              <a:t>essential</a:t>
            </a:r>
            <a:r>
              <a:rPr lang="en-US" spc="385" dirty="0">
                <a:latin typeface="Times New Roman"/>
                <a:cs typeface="Times New Roman"/>
              </a:rPr>
              <a:t> </a:t>
            </a:r>
            <a:r>
              <a:rPr lang="en-US" dirty="0">
                <a:latin typeface="Times New Roman"/>
                <a:cs typeface="Times New Roman"/>
              </a:rPr>
              <a:t>for</a:t>
            </a:r>
            <a:r>
              <a:rPr lang="en-US" spc="430" dirty="0">
                <a:latin typeface="Times New Roman"/>
                <a:cs typeface="Times New Roman"/>
              </a:rPr>
              <a:t> </a:t>
            </a:r>
            <a:r>
              <a:rPr lang="en-US" dirty="0">
                <a:latin typeface="Times New Roman"/>
                <a:cs typeface="Times New Roman"/>
              </a:rPr>
              <a:t>organizations</a:t>
            </a:r>
            <a:r>
              <a:rPr lang="en-US" spc="390" dirty="0">
                <a:latin typeface="Times New Roman"/>
                <a:cs typeface="Times New Roman"/>
              </a:rPr>
              <a:t> </a:t>
            </a:r>
            <a:r>
              <a:rPr lang="en-US" dirty="0">
                <a:latin typeface="Times New Roman"/>
                <a:cs typeface="Times New Roman"/>
              </a:rPr>
              <a:t>to</a:t>
            </a:r>
            <a:r>
              <a:rPr lang="en-US" spc="425" dirty="0">
                <a:latin typeface="Times New Roman"/>
                <a:cs typeface="Times New Roman"/>
              </a:rPr>
              <a:t> </a:t>
            </a:r>
            <a:r>
              <a:rPr lang="en-US" dirty="0">
                <a:latin typeface="Times New Roman"/>
                <a:cs typeface="Times New Roman"/>
              </a:rPr>
              <a:t>efficiently</a:t>
            </a:r>
            <a:r>
              <a:rPr lang="en-US" spc="425" dirty="0">
                <a:latin typeface="Times New Roman"/>
                <a:cs typeface="Times New Roman"/>
              </a:rPr>
              <a:t> </a:t>
            </a:r>
            <a:r>
              <a:rPr lang="en-US" dirty="0">
                <a:latin typeface="Times New Roman"/>
                <a:cs typeface="Times New Roman"/>
              </a:rPr>
              <a:t>handle</a:t>
            </a:r>
            <a:r>
              <a:rPr lang="en-US" spc="455" dirty="0">
                <a:latin typeface="Times New Roman"/>
                <a:cs typeface="Times New Roman"/>
              </a:rPr>
              <a:t> </a:t>
            </a:r>
            <a:r>
              <a:rPr lang="en-US" dirty="0">
                <a:latin typeface="Times New Roman"/>
                <a:cs typeface="Times New Roman"/>
              </a:rPr>
              <a:t>their</a:t>
            </a:r>
            <a:r>
              <a:rPr lang="en-US" spc="430" dirty="0">
                <a:latin typeface="Times New Roman"/>
                <a:cs typeface="Times New Roman"/>
              </a:rPr>
              <a:t> </a:t>
            </a:r>
            <a:r>
              <a:rPr lang="en-US" dirty="0">
                <a:latin typeface="Times New Roman"/>
                <a:cs typeface="Times New Roman"/>
              </a:rPr>
              <a:t>workforce</a:t>
            </a:r>
            <a:r>
              <a:rPr lang="en-US" spc="385" dirty="0">
                <a:latin typeface="Times New Roman"/>
                <a:cs typeface="Times New Roman"/>
              </a:rPr>
              <a:t> </a:t>
            </a:r>
            <a:r>
              <a:rPr lang="en-US" spc="-25" dirty="0">
                <a:latin typeface="Times New Roman"/>
                <a:cs typeface="Times New Roman"/>
              </a:rPr>
              <a:t>and </a:t>
            </a:r>
            <a:r>
              <a:rPr lang="en-US" dirty="0">
                <a:latin typeface="Times New Roman"/>
                <a:cs typeface="Times New Roman"/>
              </a:rPr>
              <a:t>streamline</a:t>
            </a:r>
            <a:r>
              <a:rPr lang="en-US" spc="60" dirty="0">
                <a:latin typeface="Times New Roman"/>
                <a:cs typeface="Times New Roman"/>
              </a:rPr>
              <a:t> </a:t>
            </a:r>
            <a:r>
              <a:rPr lang="en-US" dirty="0">
                <a:latin typeface="Times New Roman"/>
                <a:cs typeface="Times New Roman"/>
              </a:rPr>
              <a:t>various</a:t>
            </a:r>
            <a:r>
              <a:rPr lang="en-US" spc="20" dirty="0">
                <a:latin typeface="Times New Roman"/>
                <a:cs typeface="Times New Roman"/>
              </a:rPr>
              <a:t> </a:t>
            </a:r>
            <a:r>
              <a:rPr lang="en-US" dirty="0">
                <a:latin typeface="Times New Roman"/>
                <a:cs typeface="Times New Roman"/>
              </a:rPr>
              <a:t>HR</a:t>
            </a:r>
            <a:r>
              <a:rPr lang="en-US" spc="-30" dirty="0">
                <a:latin typeface="Times New Roman"/>
                <a:cs typeface="Times New Roman"/>
              </a:rPr>
              <a:t> </a:t>
            </a:r>
            <a:r>
              <a:rPr lang="en-US" dirty="0">
                <a:latin typeface="Times New Roman"/>
                <a:cs typeface="Times New Roman"/>
              </a:rPr>
              <a:t>processes.</a:t>
            </a:r>
            <a:r>
              <a:rPr lang="en-US" spc="-30" dirty="0">
                <a:latin typeface="Times New Roman"/>
                <a:cs typeface="Times New Roman"/>
              </a:rPr>
              <a:t> </a:t>
            </a:r>
            <a:r>
              <a:rPr lang="en-US" dirty="0">
                <a:latin typeface="Times New Roman"/>
                <a:cs typeface="Times New Roman"/>
              </a:rPr>
              <a:t>Here</a:t>
            </a:r>
            <a:r>
              <a:rPr lang="en-US" spc="-5" dirty="0">
                <a:latin typeface="Times New Roman"/>
                <a:cs typeface="Times New Roman"/>
              </a:rPr>
              <a:t> </a:t>
            </a:r>
            <a:r>
              <a:rPr lang="en-US" dirty="0">
                <a:latin typeface="Times New Roman"/>
                <a:cs typeface="Times New Roman"/>
              </a:rPr>
              <a:t>are</a:t>
            </a:r>
            <a:r>
              <a:rPr lang="en-US" spc="-70" dirty="0">
                <a:latin typeface="Times New Roman"/>
                <a:cs typeface="Times New Roman"/>
              </a:rPr>
              <a:t> </a:t>
            </a:r>
            <a:r>
              <a:rPr lang="en-US" dirty="0">
                <a:latin typeface="Times New Roman"/>
                <a:cs typeface="Times New Roman"/>
              </a:rPr>
              <a:t>the</a:t>
            </a:r>
            <a:r>
              <a:rPr lang="en-US" spc="-75" dirty="0">
                <a:latin typeface="Times New Roman"/>
                <a:cs typeface="Times New Roman"/>
              </a:rPr>
              <a:t> </a:t>
            </a:r>
            <a:r>
              <a:rPr lang="en-US" dirty="0">
                <a:latin typeface="Times New Roman"/>
                <a:cs typeface="Times New Roman"/>
              </a:rPr>
              <a:t>benefits</a:t>
            </a:r>
            <a:r>
              <a:rPr lang="en-US" spc="-45" dirty="0">
                <a:latin typeface="Times New Roman"/>
                <a:cs typeface="Times New Roman"/>
              </a:rPr>
              <a:t> </a:t>
            </a:r>
            <a:r>
              <a:rPr lang="en-US" dirty="0">
                <a:latin typeface="Times New Roman"/>
                <a:cs typeface="Times New Roman"/>
              </a:rPr>
              <a:t>of</a:t>
            </a:r>
            <a:r>
              <a:rPr lang="en-US" spc="-30" dirty="0">
                <a:latin typeface="Times New Roman"/>
                <a:cs typeface="Times New Roman"/>
              </a:rPr>
              <a:t> </a:t>
            </a:r>
            <a:r>
              <a:rPr lang="en-US" dirty="0">
                <a:latin typeface="Times New Roman"/>
                <a:cs typeface="Times New Roman"/>
              </a:rPr>
              <a:t>having</a:t>
            </a:r>
            <a:r>
              <a:rPr lang="en-US" spc="35" dirty="0">
                <a:latin typeface="Times New Roman"/>
                <a:cs typeface="Times New Roman"/>
              </a:rPr>
              <a:t> </a:t>
            </a:r>
            <a:r>
              <a:rPr lang="en-US" dirty="0">
                <a:latin typeface="Times New Roman"/>
                <a:cs typeface="Times New Roman"/>
              </a:rPr>
              <a:t>an</a:t>
            </a:r>
            <a:r>
              <a:rPr lang="en-US" spc="-95" dirty="0">
                <a:latin typeface="Times New Roman"/>
                <a:cs typeface="Times New Roman"/>
              </a:rPr>
              <a:t> </a:t>
            </a:r>
            <a:r>
              <a:rPr lang="en-US" dirty="0">
                <a:latin typeface="Times New Roman"/>
                <a:cs typeface="Times New Roman"/>
              </a:rPr>
              <a:t>Employee</a:t>
            </a:r>
            <a:r>
              <a:rPr lang="en-US" spc="70" dirty="0">
                <a:latin typeface="Times New Roman"/>
                <a:cs typeface="Times New Roman"/>
              </a:rPr>
              <a:t> </a:t>
            </a:r>
            <a:r>
              <a:rPr lang="en-US" dirty="0">
                <a:latin typeface="Times New Roman"/>
                <a:cs typeface="Times New Roman"/>
              </a:rPr>
              <a:t>Management</a:t>
            </a:r>
            <a:r>
              <a:rPr lang="en-US" spc="5" dirty="0">
                <a:latin typeface="Times New Roman"/>
                <a:cs typeface="Times New Roman"/>
              </a:rPr>
              <a:t> </a:t>
            </a:r>
            <a:r>
              <a:rPr lang="en-US" spc="-10" dirty="0">
                <a:latin typeface="Times New Roman"/>
                <a:cs typeface="Times New Roman"/>
              </a:rPr>
              <a:t>System:</a:t>
            </a:r>
            <a:endParaRPr lang="en-US" dirty="0">
              <a:latin typeface="Times New Roman"/>
              <a:cs typeface="Times New Roman"/>
            </a:endParaRPr>
          </a:p>
          <a:p>
            <a:pPr>
              <a:lnSpc>
                <a:spcPct val="100000"/>
              </a:lnSpc>
              <a:spcBef>
                <a:spcPts val="15"/>
              </a:spcBef>
            </a:pPr>
            <a:endParaRPr lang="en-US" sz="1550" dirty="0">
              <a:latin typeface="Times New Roman"/>
              <a:cs typeface="Times New Roman"/>
            </a:endParaRPr>
          </a:p>
          <a:p>
            <a:pPr marL="393700" marR="123189" indent="-343535">
              <a:lnSpc>
                <a:spcPct val="100800"/>
              </a:lnSpc>
              <a:spcBef>
                <a:spcPts val="5"/>
              </a:spcBef>
              <a:buClr>
                <a:srgbClr val="252525"/>
              </a:buClr>
              <a:buAutoNum type="arabicPeriod"/>
              <a:tabLst>
                <a:tab pos="393700" algn="l"/>
              </a:tabLst>
            </a:pPr>
            <a:r>
              <a:rPr lang="en-US" b="1" dirty="0">
                <a:latin typeface="Times New Roman"/>
                <a:cs typeface="Times New Roman"/>
              </a:rPr>
              <a:t>Centralized</a:t>
            </a:r>
            <a:r>
              <a:rPr lang="en-US" b="1" spc="-40" dirty="0">
                <a:latin typeface="Times New Roman"/>
                <a:cs typeface="Times New Roman"/>
              </a:rPr>
              <a:t> </a:t>
            </a:r>
            <a:r>
              <a:rPr lang="en-US" b="1" dirty="0">
                <a:latin typeface="Times New Roman"/>
                <a:cs typeface="Times New Roman"/>
              </a:rPr>
              <a:t>Employee</a:t>
            </a:r>
            <a:r>
              <a:rPr lang="en-US" b="1" spc="-55" dirty="0">
                <a:latin typeface="Times New Roman"/>
                <a:cs typeface="Times New Roman"/>
              </a:rPr>
              <a:t> </a:t>
            </a:r>
            <a:r>
              <a:rPr lang="en-US" b="1" dirty="0">
                <a:latin typeface="Times New Roman"/>
                <a:cs typeface="Times New Roman"/>
              </a:rPr>
              <a:t>Information</a:t>
            </a:r>
            <a:r>
              <a:rPr lang="en-US" dirty="0">
                <a:latin typeface="Times New Roman"/>
                <a:cs typeface="Times New Roman"/>
              </a:rPr>
              <a:t>:</a:t>
            </a:r>
            <a:r>
              <a:rPr lang="en-US" spc="15" dirty="0">
                <a:latin typeface="Times New Roman"/>
                <a:cs typeface="Times New Roman"/>
              </a:rPr>
              <a:t> </a:t>
            </a:r>
            <a:r>
              <a:rPr lang="en-US" dirty="0">
                <a:latin typeface="Times New Roman"/>
                <a:cs typeface="Times New Roman"/>
              </a:rPr>
              <a:t>An</a:t>
            </a:r>
            <a:r>
              <a:rPr lang="en-US" spc="-70" dirty="0">
                <a:latin typeface="Times New Roman"/>
                <a:cs typeface="Times New Roman"/>
              </a:rPr>
              <a:t> </a:t>
            </a:r>
            <a:r>
              <a:rPr lang="en-US" dirty="0">
                <a:latin typeface="Times New Roman"/>
                <a:cs typeface="Times New Roman"/>
              </a:rPr>
              <a:t>Employee</a:t>
            </a:r>
            <a:r>
              <a:rPr lang="en-US" spc="15" dirty="0">
                <a:latin typeface="Times New Roman"/>
                <a:cs typeface="Times New Roman"/>
              </a:rPr>
              <a:t> </a:t>
            </a:r>
            <a:r>
              <a:rPr lang="en-US" dirty="0">
                <a:latin typeface="Times New Roman"/>
                <a:cs typeface="Times New Roman"/>
              </a:rPr>
              <a:t>Management</a:t>
            </a:r>
            <a:r>
              <a:rPr lang="en-US" spc="-50" dirty="0">
                <a:latin typeface="Times New Roman"/>
                <a:cs typeface="Times New Roman"/>
              </a:rPr>
              <a:t> </a:t>
            </a:r>
            <a:r>
              <a:rPr lang="en-US" dirty="0">
                <a:latin typeface="Times New Roman"/>
                <a:cs typeface="Times New Roman"/>
              </a:rPr>
              <a:t>System</a:t>
            </a:r>
            <a:r>
              <a:rPr lang="en-US" spc="10" dirty="0">
                <a:latin typeface="Times New Roman"/>
                <a:cs typeface="Times New Roman"/>
              </a:rPr>
              <a:t> </a:t>
            </a:r>
            <a:r>
              <a:rPr lang="en-US" dirty="0">
                <a:latin typeface="Times New Roman"/>
                <a:cs typeface="Times New Roman"/>
              </a:rPr>
              <a:t>provides</a:t>
            </a:r>
            <a:r>
              <a:rPr lang="en-US" spc="-95" dirty="0">
                <a:latin typeface="Times New Roman"/>
                <a:cs typeface="Times New Roman"/>
              </a:rPr>
              <a:t> </a:t>
            </a:r>
            <a:r>
              <a:rPr lang="en-US" dirty="0">
                <a:latin typeface="Times New Roman"/>
                <a:cs typeface="Times New Roman"/>
              </a:rPr>
              <a:t>a</a:t>
            </a:r>
            <a:r>
              <a:rPr lang="en-US" spc="-50" dirty="0">
                <a:latin typeface="Times New Roman"/>
                <a:cs typeface="Times New Roman"/>
              </a:rPr>
              <a:t> </a:t>
            </a:r>
            <a:r>
              <a:rPr lang="en-US" dirty="0">
                <a:latin typeface="Times New Roman"/>
                <a:cs typeface="Times New Roman"/>
              </a:rPr>
              <a:t>centralized</a:t>
            </a:r>
            <a:r>
              <a:rPr lang="en-US" spc="-65" dirty="0">
                <a:latin typeface="Times New Roman"/>
                <a:cs typeface="Times New Roman"/>
              </a:rPr>
              <a:t> </a:t>
            </a:r>
            <a:r>
              <a:rPr lang="en-US" spc="-10" dirty="0">
                <a:latin typeface="Times New Roman"/>
                <a:cs typeface="Times New Roman"/>
              </a:rPr>
              <a:t>database </a:t>
            </a:r>
            <a:r>
              <a:rPr lang="en-US" dirty="0">
                <a:latin typeface="Times New Roman"/>
                <a:cs typeface="Times New Roman"/>
              </a:rPr>
              <a:t>to</a:t>
            </a:r>
            <a:r>
              <a:rPr lang="en-US" spc="-95" dirty="0">
                <a:latin typeface="Times New Roman"/>
                <a:cs typeface="Times New Roman"/>
              </a:rPr>
              <a:t> </a:t>
            </a:r>
            <a:r>
              <a:rPr lang="en-US" dirty="0">
                <a:latin typeface="Times New Roman"/>
                <a:cs typeface="Times New Roman"/>
              </a:rPr>
              <a:t>store</a:t>
            </a:r>
            <a:r>
              <a:rPr lang="en-US" spc="-95" dirty="0">
                <a:latin typeface="Times New Roman"/>
                <a:cs typeface="Times New Roman"/>
              </a:rPr>
              <a:t> </a:t>
            </a:r>
            <a:r>
              <a:rPr lang="en-US" dirty="0">
                <a:latin typeface="Times New Roman"/>
                <a:cs typeface="Times New Roman"/>
              </a:rPr>
              <a:t>and</a:t>
            </a:r>
            <a:r>
              <a:rPr lang="en-US" spc="-50" dirty="0">
                <a:latin typeface="Times New Roman"/>
                <a:cs typeface="Times New Roman"/>
              </a:rPr>
              <a:t> </a:t>
            </a:r>
            <a:r>
              <a:rPr lang="en-US" dirty="0">
                <a:latin typeface="Times New Roman"/>
                <a:cs typeface="Times New Roman"/>
              </a:rPr>
              <a:t>manage</a:t>
            </a:r>
            <a:r>
              <a:rPr lang="en-US" spc="40" dirty="0">
                <a:latin typeface="Times New Roman"/>
                <a:cs typeface="Times New Roman"/>
              </a:rPr>
              <a:t> </a:t>
            </a:r>
            <a:r>
              <a:rPr lang="en-US" dirty="0">
                <a:latin typeface="Times New Roman"/>
                <a:cs typeface="Times New Roman"/>
              </a:rPr>
              <a:t>employee</a:t>
            </a:r>
            <a:r>
              <a:rPr lang="en-US" spc="-30" dirty="0">
                <a:latin typeface="Times New Roman"/>
                <a:cs typeface="Times New Roman"/>
              </a:rPr>
              <a:t> </a:t>
            </a:r>
            <a:r>
              <a:rPr lang="en-US" dirty="0">
                <a:latin typeface="Times New Roman"/>
                <a:cs typeface="Times New Roman"/>
              </a:rPr>
              <a:t>information,</a:t>
            </a:r>
            <a:r>
              <a:rPr lang="en-US" spc="15" dirty="0">
                <a:latin typeface="Times New Roman"/>
                <a:cs typeface="Times New Roman"/>
              </a:rPr>
              <a:t> </a:t>
            </a:r>
            <a:r>
              <a:rPr lang="en-US" dirty="0">
                <a:latin typeface="Times New Roman"/>
                <a:cs typeface="Times New Roman"/>
              </a:rPr>
              <a:t>including</a:t>
            </a:r>
            <a:r>
              <a:rPr lang="en-US" spc="75" dirty="0">
                <a:latin typeface="Times New Roman"/>
                <a:cs typeface="Times New Roman"/>
              </a:rPr>
              <a:t> </a:t>
            </a:r>
            <a:r>
              <a:rPr lang="en-US" dirty="0">
                <a:latin typeface="Times New Roman"/>
                <a:cs typeface="Times New Roman"/>
              </a:rPr>
              <a:t>personal</a:t>
            </a:r>
            <a:r>
              <a:rPr lang="en-US" spc="-90" dirty="0">
                <a:latin typeface="Times New Roman"/>
                <a:cs typeface="Times New Roman"/>
              </a:rPr>
              <a:t> </a:t>
            </a:r>
            <a:r>
              <a:rPr lang="en-US" dirty="0">
                <a:latin typeface="Times New Roman"/>
                <a:cs typeface="Times New Roman"/>
              </a:rPr>
              <a:t>details,</a:t>
            </a:r>
            <a:r>
              <a:rPr lang="en-US" spc="15" dirty="0">
                <a:latin typeface="Times New Roman"/>
                <a:cs typeface="Times New Roman"/>
              </a:rPr>
              <a:t> </a:t>
            </a:r>
            <a:r>
              <a:rPr lang="en-US" dirty="0">
                <a:latin typeface="Times New Roman"/>
                <a:cs typeface="Times New Roman"/>
              </a:rPr>
              <a:t>contact</a:t>
            </a:r>
            <a:r>
              <a:rPr lang="en-US" spc="-130" dirty="0">
                <a:latin typeface="Times New Roman"/>
                <a:cs typeface="Times New Roman"/>
              </a:rPr>
              <a:t> </a:t>
            </a:r>
            <a:r>
              <a:rPr lang="en-US" dirty="0">
                <a:latin typeface="Times New Roman"/>
                <a:cs typeface="Times New Roman"/>
              </a:rPr>
              <a:t>information,</a:t>
            </a:r>
            <a:r>
              <a:rPr lang="en-US" spc="75" dirty="0">
                <a:latin typeface="Times New Roman"/>
                <a:cs typeface="Times New Roman"/>
              </a:rPr>
              <a:t> </a:t>
            </a:r>
            <a:r>
              <a:rPr lang="en-US" dirty="0">
                <a:latin typeface="Times New Roman"/>
                <a:cs typeface="Times New Roman"/>
              </a:rPr>
              <a:t>job</a:t>
            </a:r>
            <a:r>
              <a:rPr lang="en-US" spc="-45" dirty="0">
                <a:latin typeface="Times New Roman"/>
                <a:cs typeface="Times New Roman"/>
              </a:rPr>
              <a:t> </a:t>
            </a:r>
            <a:r>
              <a:rPr lang="en-US" spc="-10" dirty="0">
                <a:latin typeface="Times New Roman"/>
                <a:cs typeface="Times New Roman"/>
              </a:rPr>
              <a:t>history, </a:t>
            </a:r>
            <a:r>
              <a:rPr lang="en-US" dirty="0">
                <a:latin typeface="Times New Roman"/>
                <a:cs typeface="Times New Roman"/>
              </a:rPr>
              <a:t>and</a:t>
            </a:r>
            <a:r>
              <a:rPr lang="en-US" spc="10" dirty="0">
                <a:latin typeface="Times New Roman"/>
                <a:cs typeface="Times New Roman"/>
              </a:rPr>
              <a:t> </a:t>
            </a:r>
            <a:r>
              <a:rPr lang="en-US" dirty="0">
                <a:latin typeface="Times New Roman"/>
                <a:cs typeface="Times New Roman"/>
              </a:rPr>
              <a:t>performance</a:t>
            </a:r>
            <a:r>
              <a:rPr lang="en-US" spc="-45" dirty="0">
                <a:latin typeface="Times New Roman"/>
                <a:cs typeface="Times New Roman"/>
              </a:rPr>
              <a:t> </a:t>
            </a:r>
            <a:r>
              <a:rPr lang="en-US" spc="-10" dirty="0">
                <a:latin typeface="Times New Roman"/>
                <a:cs typeface="Times New Roman"/>
              </a:rPr>
              <a:t>records.</a:t>
            </a:r>
            <a:endParaRPr lang="en-US" dirty="0">
              <a:latin typeface="Times New Roman"/>
              <a:cs typeface="Times New Roman"/>
            </a:endParaRPr>
          </a:p>
          <a:p>
            <a:pPr marL="393700" marR="249554" indent="-343535">
              <a:lnSpc>
                <a:spcPct val="99100"/>
              </a:lnSpc>
              <a:spcBef>
                <a:spcPts val="940"/>
              </a:spcBef>
              <a:buClr>
                <a:srgbClr val="252525"/>
              </a:buClr>
              <a:buAutoNum type="arabicPeriod"/>
              <a:tabLst>
                <a:tab pos="393700" algn="l"/>
              </a:tabLst>
            </a:pPr>
            <a:r>
              <a:rPr lang="en-US" b="1" dirty="0">
                <a:latin typeface="Times New Roman"/>
                <a:cs typeface="Times New Roman"/>
              </a:rPr>
              <a:t>Efficient</a:t>
            </a:r>
            <a:r>
              <a:rPr lang="en-US" b="1" spc="-10" dirty="0">
                <a:latin typeface="Times New Roman"/>
                <a:cs typeface="Times New Roman"/>
              </a:rPr>
              <a:t> </a:t>
            </a:r>
            <a:r>
              <a:rPr lang="en-US" b="1" dirty="0">
                <a:latin typeface="Times New Roman"/>
                <a:cs typeface="Times New Roman"/>
              </a:rPr>
              <a:t>HR</a:t>
            </a:r>
            <a:r>
              <a:rPr lang="en-US" b="1" spc="-65" dirty="0">
                <a:latin typeface="Times New Roman"/>
                <a:cs typeface="Times New Roman"/>
              </a:rPr>
              <a:t> </a:t>
            </a:r>
            <a:r>
              <a:rPr lang="en-US" b="1" dirty="0">
                <a:latin typeface="Times New Roman"/>
                <a:cs typeface="Times New Roman"/>
              </a:rPr>
              <a:t>Processes</a:t>
            </a:r>
            <a:r>
              <a:rPr lang="en-US" dirty="0">
                <a:latin typeface="Times New Roman"/>
                <a:cs typeface="Times New Roman"/>
              </a:rPr>
              <a:t>:</a:t>
            </a:r>
            <a:r>
              <a:rPr lang="en-US" spc="-130" dirty="0">
                <a:latin typeface="Times New Roman"/>
                <a:cs typeface="Times New Roman"/>
              </a:rPr>
              <a:t> </a:t>
            </a:r>
            <a:r>
              <a:rPr lang="en-US" dirty="0">
                <a:latin typeface="Times New Roman"/>
                <a:cs typeface="Times New Roman"/>
              </a:rPr>
              <a:t>With</a:t>
            </a:r>
            <a:r>
              <a:rPr lang="en-US" spc="-35" dirty="0">
                <a:latin typeface="Times New Roman"/>
                <a:cs typeface="Times New Roman"/>
              </a:rPr>
              <a:t> </a:t>
            </a:r>
            <a:r>
              <a:rPr lang="en-US" dirty="0">
                <a:latin typeface="Times New Roman"/>
                <a:cs typeface="Times New Roman"/>
              </a:rPr>
              <a:t>an</a:t>
            </a:r>
            <a:r>
              <a:rPr lang="en-US" spc="-35" dirty="0">
                <a:latin typeface="Times New Roman"/>
                <a:cs typeface="Times New Roman"/>
              </a:rPr>
              <a:t> </a:t>
            </a:r>
            <a:r>
              <a:rPr lang="en-US" dirty="0">
                <a:latin typeface="Times New Roman"/>
                <a:cs typeface="Times New Roman"/>
              </a:rPr>
              <a:t>Employee</a:t>
            </a:r>
            <a:r>
              <a:rPr lang="en-US" spc="-20" dirty="0">
                <a:latin typeface="Times New Roman"/>
                <a:cs typeface="Times New Roman"/>
              </a:rPr>
              <a:t> </a:t>
            </a:r>
            <a:r>
              <a:rPr lang="en-US" dirty="0">
                <a:latin typeface="Times New Roman"/>
                <a:cs typeface="Times New Roman"/>
              </a:rPr>
              <a:t>Management</a:t>
            </a:r>
            <a:r>
              <a:rPr lang="en-US" spc="50" dirty="0">
                <a:latin typeface="Times New Roman"/>
                <a:cs typeface="Times New Roman"/>
              </a:rPr>
              <a:t> </a:t>
            </a:r>
            <a:r>
              <a:rPr lang="en-US" dirty="0">
                <a:latin typeface="Times New Roman"/>
                <a:cs typeface="Times New Roman"/>
              </a:rPr>
              <a:t>System,</a:t>
            </a:r>
            <a:r>
              <a:rPr lang="en-US" spc="25" dirty="0">
                <a:latin typeface="Times New Roman"/>
                <a:cs typeface="Times New Roman"/>
              </a:rPr>
              <a:t> </a:t>
            </a:r>
            <a:r>
              <a:rPr lang="en-US" dirty="0">
                <a:latin typeface="Times New Roman"/>
                <a:cs typeface="Times New Roman"/>
              </a:rPr>
              <a:t>HR</a:t>
            </a:r>
            <a:r>
              <a:rPr lang="en-US" spc="30" dirty="0">
                <a:latin typeface="Times New Roman"/>
                <a:cs typeface="Times New Roman"/>
              </a:rPr>
              <a:t> </a:t>
            </a:r>
            <a:r>
              <a:rPr lang="en-US" dirty="0">
                <a:latin typeface="Times New Roman"/>
                <a:cs typeface="Times New Roman"/>
              </a:rPr>
              <a:t>tasks</a:t>
            </a:r>
            <a:r>
              <a:rPr lang="en-US" spc="-65" dirty="0">
                <a:latin typeface="Times New Roman"/>
                <a:cs typeface="Times New Roman"/>
              </a:rPr>
              <a:t> </a:t>
            </a:r>
            <a:r>
              <a:rPr lang="en-US" dirty="0">
                <a:latin typeface="Times New Roman"/>
                <a:cs typeface="Times New Roman"/>
              </a:rPr>
              <a:t>such</a:t>
            </a:r>
            <a:r>
              <a:rPr lang="en-US" spc="-35" dirty="0">
                <a:latin typeface="Times New Roman"/>
                <a:cs typeface="Times New Roman"/>
              </a:rPr>
              <a:t> </a:t>
            </a:r>
            <a:r>
              <a:rPr lang="en-US" dirty="0">
                <a:latin typeface="Times New Roman"/>
                <a:cs typeface="Times New Roman"/>
              </a:rPr>
              <a:t>as</a:t>
            </a:r>
            <a:r>
              <a:rPr lang="en-US" spc="-60" dirty="0">
                <a:latin typeface="Times New Roman"/>
                <a:cs typeface="Times New Roman"/>
              </a:rPr>
              <a:t> </a:t>
            </a:r>
            <a:r>
              <a:rPr lang="en-US" spc="-10" dirty="0">
                <a:latin typeface="Times New Roman"/>
                <a:cs typeface="Times New Roman"/>
              </a:rPr>
              <a:t>employee </a:t>
            </a:r>
            <a:r>
              <a:rPr lang="en-US" dirty="0">
                <a:latin typeface="Times New Roman"/>
                <a:cs typeface="Times New Roman"/>
              </a:rPr>
              <a:t>onboarding,</a:t>
            </a:r>
            <a:r>
              <a:rPr lang="en-US" spc="50" dirty="0">
                <a:latin typeface="Times New Roman"/>
                <a:cs typeface="Times New Roman"/>
              </a:rPr>
              <a:t> </a:t>
            </a:r>
            <a:r>
              <a:rPr lang="en-US" dirty="0">
                <a:latin typeface="Times New Roman"/>
                <a:cs typeface="Times New Roman"/>
              </a:rPr>
              <a:t>leave</a:t>
            </a:r>
            <a:r>
              <a:rPr lang="en-US" spc="5" dirty="0">
                <a:latin typeface="Times New Roman"/>
                <a:cs typeface="Times New Roman"/>
              </a:rPr>
              <a:t> </a:t>
            </a:r>
            <a:r>
              <a:rPr lang="en-US" dirty="0">
                <a:latin typeface="Times New Roman"/>
                <a:cs typeface="Times New Roman"/>
              </a:rPr>
              <a:t>management,</a:t>
            </a:r>
            <a:r>
              <a:rPr lang="en-US" spc="60" dirty="0">
                <a:latin typeface="Times New Roman"/>
                <a:cs typeface="Times New Roman"/>
              </a:rPr>
              <a:t> </a:t>
            </a:r>
            <a:r>
              <a:rPr lang="en-US" dirty="0">
                <a:latin typeface="Times New Roman"/>
                <a:cs typeface="Times New Roman"/>
              </a:rPr>
              <a:t>attendance</a:t>
            </a:r>
            <a:r>
              <a:rPr lang="en-US" spc="-130" dirty="0">
                <a:latin typeface="Times New Roman"/>
                <a:cs typeface="Times New Roman"/>
              </a:rPr>
              <a:t> </a:t>
            </a:r>
            <a:r>
              <a:rPr lang="en-US" dirty="0">
                <a:latin typeface="Times New Roman"/>
                <a:cs typeface="Times New Roman"/>
              </a:rPr>
              <a:t>tracking,</a:t>
            </a:r>
            <a:r>
              <a:rPr lang="en-US" spc="-10" dirty="0">
                <a:latin typeface="Times New Roman"/>
                <a:cs typeface="Times New Roman"/>
              </a:rPr>
              <a:t> </a:t>
            </a:r>
            <a:r>
              <a:rPr lang="en-US" dirty="0">
                <a:latin typeface="Times New Roman"/>
                <a:cs typeface="Times New Roman"/>
              </a:rPr>
              <a:t>and</a:t>
            </a:r>
            <a:r>
              <a:rPr lang="en-US" spc="-10" dirty="0">
                <a:latin typeface="Times New Roman"/>
                <a:cs typeface="Times New Roman"/>
              </a:rPr>
              <a:t> </a:t>
            </a:r>
            <a:r>
              <a:rPr lang="en-US" dirty="0">
                <a:latin typeface="Times New Roman"/>
                <a:cs typeface="Times New Roman"/>
              </a:rPr>
              <a:t>performance</a:t>
            </a:r>
            <a:r>
              <a:rPr lang="en-US" spc="-65" dirty="0">
                <a:latin typeface="Times New Roman"/>
                <a:cs typeface="Times New Roman"/>
              </a:rPr>
              <a:t> </a:t>
            </a:r>
            <a:r>
              <a:rPr lang="en-US" dirty="0">
                <a:latin typeface="Times New Roman"/>
                <a:cs typeface="Times New Roman"/>
              </a:rPr>
              <a:t>evaluations</a:t>
            </a:r>
            <a:r>
              <a:rPr lang="en-US" spc="-40" dirty="0">
                <a:latin typeface="Times New Roman"/>
                <a:cs typeface="Times New Roman"/>
              </a:rPr>
              <a:t> </a:t>
            </a:r>
            <a:r>
              <a:rPr lang="en-US" dirty="0">
                <a:latin typeface="Times New Roman"/>
                <a:cs typeface="Times New Roman"/>
              </a:rPr>
              <a:t>can</a:t>
            </a:r>
            <a:r>
              <a:rPr lang="en-US" spc="-10" dirty="0">
                <a:latin typeface="Times New Roman"/>
                <a:cs typeface="Times New Roman"/>
              </a:rPr>
              <a:t> </a:t>
            </a:r>
            <a:r>
              <a:rPr lang="en-US" dirty="0">
                <a:latin typeface="Times New Roman"/>
                <a:cs typeface="Times New Roman"/>
              </a:rPr>
              <a:t>be</a:t>
            </a:r>
            <a:r>
              <a:rPr lang="en-US" spc="-70" dirty="0">
                <a:latin typeface="Times New Roman"/>
                <a:cs typeface="Times New Roman"/>
              </a:rPr>
              <a:t> </a:t>
            </a:r>
            <a:r>
              <a:rPr lang="en-US" dirty="0">
                <a:latin typeface="Times New Roman"/>
                <a:cs typeface="Times New Roman"/>
              </a:rPr>
              <a:t>automated</a:t>
            </a:r>
            <a:r>
              <a:rPr lang="en-US" spc="-85" dirty="0">
                <a:latin typeface="Times New Roman"/>
                <a:cs typeface="Times New Roman"/>
              </a:rPr>
              <a:t> </a:t>
            </a:r>
            <a:r>
              <a:rPr lang="en-US" spc="-25" dirty="0">
                <a:latin typeface="Times New Roman"/>
                <a:cs typeface="Times New Roman"/>
              </a:rPr>
              <a:t>and </a:t>
            </a:r>
            <a:r>
              <a:rPr lang="en-US" spc="-10" dirty="0">
                <a:latin typeface="Times New Roman"/>
                <a:cs typeface="Times New Roman"/>
              </a:rPr>
              <a:t>streamlined.</a:t>
            </a:r>
            <a:endParaRPr lang="en-US" dirty="0">
              <a:latin typeface="Times New Roman"/>
              <a:cs typeface="Times New Roman"/>
            </a:endParaRPr>
          </a:p>
          <a:p>
            <a:pPr marL="392430" marR="141605" indent="-342265" algn="just">
              <a:lnSpc>
                <a:spcPct val="100800"/>
              </a:lnSpc>
              <a:spcBef>
                <a:spcPts val="900"/>
              </a:spcBef>
              <a:buClr>
                <a:srgbClr val="252525"/>
              </a:buClr>
              <a:buAutoNum type="arabicPeriod"/>
              <a:tabLst>
                <a:tab pos="393700" algn="l"/>
              </a:tabLst>
            </a:pPr>
            <a:r>
              <a:rPr lang="en-US" b="1" dirty="0">
                <a:latin typeface="Times New Roman"/>
                <a:cs typeface="Times New Roman"/>
              </a:rPr>
              <a:t>Enhanced</a:t>
            </a:r>
            <a:r>
              <a:rPr lang="en-US" b="1" spc="-65" dirty="0">
                <a:latin typeface="Times New Roman"/>
                <a:cs typeface="Times New Roman"/>
              </a:rPr>
              <a:t> </a:t>
            </a:r>
            <a:r>
              <a:rPr lang="en-US" b="1" dirty="0">
                <a:latin typeface="Times New Roman"/>
                <a:cs typeface="Times New Roman"/>
              </a:rPr>
              <a:t>Communication</a:t>
            </a:r>
            <a:r>
              <a:rPr lang="en-US" dirty="0">
                <a:latin typeface="Times New Roman"/>
                <a:cs typeface="Times New Roman"/>
              </a:rPr>
              <a:t>:</a:t>
            </a:r>
            <a:r>
              <a:rPr lang="en-US" spc="40" dirty="0">
                <a:latin typeface="Times New Roman"/>
                <a:cs typeface="Times New Roman"/>
              </a:rPr>
              <a:t> </a:t>
            </a:r>
            <a:r>
              <a:rPr lang="en-US" dirty="0">
                <a:latin typeface="Times New Roman"/>
                <a:cs typeface="Times New Roman"/>
              </a:rPr>
              <a:t>The</a:t>
            </a:r>
            <a:r>
              <a:rPr lang="en-US" spc="35" dirty="0">
                <a:latin typeface="Times New Roman"/>
                <a:cs typeface="Times New Roman"/>
              </a:rPr>
              <a:t> </a:t>
            </a:r>
            <a:r>
              <a:rPr lang="en-US" dirty="0">
                <a:latin typeface="Times New Roman"/>
                <a:cs typeface="Times New Roman"/>
              </a:rPr>
              <a:t>system</a:t>
            </a:r>
            <a:r>
              <a:rPr lang="en-US" spc="-95" dirty="0">
                <a:latin typeface="Times New Roman"/>
                <a:cs typeface="Times New Roman"/>
              </a:rPr>
              <a:t> </a:t>
            </a:r>
            <a:r>
              <a:rPr lang="en-US" dirty="0">
                <a:latin typeface="Times New Roman"/>
                <a:cs typeface="Times New Roman"/>
              </a:rPr>
              <a:t>facilitates</a:t>
            </a:r>
            <a:r>
              <a:rPr lang="en-US" spc="-5" dirty="0">
                <a:latin typeface="Times New Roman"/>
                <a:cs typeface="Times New Roman"/>
              </a:rPr>
              <a:t> </a:t>
            </a:r>
            <a:r>
              <a:rPr lang="en-US" dirty="0">
                <a:latin typeface="Times New Roman"/>
                <a:cs typeface="Times New Roman"/>
              </a:rPr>
              <a:t>effective</a:t>
            </a:r>
            <a:r>
              <a:rPr lang="en-US" spc="-110" dirty="0">
                <a:latin typeface="Times New Roman"/>
                <a:cs typeface="Times New Roman"/>
              </a:rPr>
              <a:t> </a:t>
            </a:r>
            <a:r>
              <a:rPr lang="en-US" dirty="0">
                <a:latin typeface="Times New Roman"/>
                <a:cs typeface="Times New Roman"/>
              </a:rPr>
              <a:t>communication</a:t>
            </a:r>
            <a:r>
              <a:rPr lang="en-US" spc="15" dirty="0">
                <a:latin typeface="Times New Roman"/>
                <a:cs typeface="Times New Roman"/>
              </a:rPr>
              <a:t> </a:t>
            </a:r>
            <a:r>
              <a:rPr lang="en-US" dirty="0">
                <a:latin typeface="Times New Roman"/>
                <a:cs typeface="Times New Roman"/>
              </a:rPr>
              <a:t>between</a:t>
            </a:r>
            <a:r>
              <a:rPr lang="en-US" spc="-110" dirty="0">
                <a:latin typeface="Times New Roman"/>
                <a:cs typeface="Times New Roman"/>
              </a:rPr>
              <a:t> </a:t>
            </a:r>
            <a:r>
              <a:rPr lang="en-US" dirty="0">
                <a:latin typeface="Times New Roman"/>
                <a:cs typeface="Times New Roman"/>
              </a:rPr>
              <a:t>employees</a:t>
            </a:r>
            <a:r>
              <a:rPr lang="en-US" spc="-5" dirty="0">
                <a:latin typeface="Times New Roman"/>
                <a:cs typeface="Times New Roman"/>
              </a:rPr>
              <a:t> </a:t>
            </a:r>
            <a:r>
              <a:rPr lang="en-US" dirty="0">
                <a:latin typeface="Times New Roman"/>
                <a:cs typeface="Times New Roman"/>
              </a:rPr>
              <a:t>and</a:t>
            </a:r>
            <a:r>
              <a:rPr lang="en-US" spc="-45" dirty="0">
                <a:latin typeface="Times New Roman"/>
                <a:cs typeface="Times New Roman"/>
              </a:rPr>
              <a:t> </a:t>
            </a:r>
            <a:r>
              <a:rPr lang="en-US" spc="-25" dirty="0">
                <a:latin typeface="Times New Roman"/>
                <a:cs typeface="Times New Roman"/>
              </a:rPr>
              <a:t>HR 	</a:t>
            </a:r>
            <a:r>
              <a:rPr lang="en-US" dirty="0">
                <a:latin typeface="Times New Roman"/>
                <a:cs typeface="Times New Roman"/>
              </a:rPr>
              <a:t>departments.</a:t>
            </a:r>
            <a:r>
              <a:rPr lang="en-US" spc="-120" dirty="0">
                <a:latin typeface="Times New Roman"/>
                <a:cs typeface="Times New Roman"/>
              </a:rPr>
              <a:t> </a:t>
            </a:r>
            <a:r>
              <a:rPr lang="en-US" dirty="0">
                <a:latin typeface="Times New Roman"/>
                <a:cs typeface="Times New Roman"/>
              </a:rPr>
              <a:t>It</a:t>
            </a:r>
            <a:r>
              <a:rPr lang="en-US" spc="-10" dirty="0">
                <a:latin typeface="Times New Roman"/>
                <a:cs typeface="Times New Roman"/>
              </a:rPr>
              <a:t> </a:t>
            </a:r>
            <a:r>
              <a:rPr lang="en-US" dirty="0">
                <a:latin typeface="Times New Roman"/>
                <a:cs typeface="Times New Roman"/>
              </a:rPr>
              <a:t>provides</a:t>
            </a:r>
            <a:r>
              <a:rPr lang="en-US" spc="10" dirty="0">
                <a:latin typeface="Times New Roman"/>
                <a:cs typeface="Times New Roman"/>
              </a:rPr>
              <a:t> </a:t>
            </a:r>
            <a:r>
              <a:rPr lang="en-US" dirty="0">
                <a:latin typeface="Times New Roman"/>
                <a:cs typeface="Times New Roman"/>
              </a:rPr>
              <a:t>a</a:t>
            </a:r>
            <a:r>
              <a:rPr lang="en-US" spc="-85" dirty="0">
                <a:latin typeface="Times New Roman"/>
                <a:cs typeface="Times New Roman"/>
              </a:rPr>
              <a:t> </a:t>
            </a:r>
            <a:r>
              <a:rPr lang="en-US" dirty="0">
                <a:latin typeface="Times New Roman"/>
                <a:cs typeface="Times New Roman"/>
              </a:rPr>
              <a:t>platform</a:t>
            </a:r>
            <a:r>
              <a:rPr lang="en-US" spc="-20" dirty="0">
                <a:latin typeface="Times New Roman"/>
                <a:cs typeface="Times New Roman"/>
              </a:rPr>
              <a:t> </a:t>
            </a:r>
            <a:r>
              <a:rPr lang="en-US" dirty="0">
                <a:latin typeface="Times New Roman"/>
                <a:cs typeface="Times New Roman"/>
              </a:rPr>
              <a:t>for</a:t>
            </a:r>
            <a:r>
              <a:rPr lang="en-US" spc="-30" dirty="0">
                <a:latin typeface="Times New Roman"/>
                <a:cs typeface="Times New Roman"/>
              </a:rPr>
              <a:t> </a:t>
            </a:r>
            <a:r>
              <a:rPr lang="en-US" dirty="0">
                <a:latin typeface="Times New Roman"/>
                <a:cs typeface="Times New Roman"/>
              </a:rPr>
              <a:t>employees</a:t>
            </a:r>
            <a:r>
              <a:rPr lang="en-US" spc="10" dirty="0">
                <a:latin typeface="Times New Roman"/>
                <a:cs typeface="Times New Roman"/>
              </a:rPr>
              <a:t> </a:t>
            </a:r>
            <a:r>
              <a:rPr lang="en-US" dirty="0">
                <a:latin typeface="Times New Roman"/>
                <a:cs typeface="Times New Roman"/>
              </a:rPr>
              <a:t>to</a:t>
            </a:r>
            <a:r>
              <a:rPr lang="en-US" spc="-105" dirty="0">
                <a:latin typeface="Times New Roman"/>
                <a:cs typeface="Times New Roman"/>
              </a:rPr>
              <a:t> </a:t>
            </a:r>
            <a:r>
              <a:rPr lang="en-US" dirty="0">
                <a:latin typeface="Times New Roman"/>
                <a:cs typeface="Times New Roman"/>
              </a:rPr>
              <a:t>access</a:t>
            </a:r>
            <a:r>
              <a:rPr lang="en-US" spc="-60" dirty="0">
                <a:latin typeface="Times New Roman"/>
                <a:cs typeface="Times New Roman"/>
              </a:rPr>
              <a:t> </a:t>
            </a:r>
            <a:r>
              <a:rPr lang="en-US" dirty="0">
                <a:latin typeface="Times New Roman"/>
                <a:cs typeface="Times New Roman"/>
              </a:rPr>
              <a:t>important</a:t>
            </a:r>
            <a:r>
              <a:rPr lang="en-US" spc="-15" dirty="0">
                <a:latin typeface="Times New Roman"/>
                <a:cs typeface="Times New Roman"/>
              </a:rPr>
              <a:t> </a:t>
            </a:r>
            <a:r>
              <a:rPr lang="en-US" dirty="0">
                <a:latin typeface="Times New Roman"/>
                <a:cs typeface="Times New Roman"/>
              </a:rPr>
              <a:t>company</a:t>
            </a:r>
            <a:r>
              <a:rPr lang="en-US" spc="-30" dirty="0">
                <a:latin typeface="Times New Roman"/>
                <a:cs typeface="Times New Roman"/>
              </a:rPr>
              <a:t> </a:t>
            </a:r>
            <a:r>
              <a:rPr lang="en-US" dirty="0">
                <a:latin typeface="Times New Roman"/>
                <a:cs typeface="Times New Roman"/>
              </a:rPr>
              <a:t>policies,</a:t>
            </a:r>
            <a:r>
              <a:rPr lang="en-US" spc="100" dirty="0">
                <a:latin typeface="Times New Roman"/>
                <a:cs typeface="Times New Roman"/>
              </a:rPr>
              <a:t> </a:t>
            </a:r>
            <a:r>
              <a:rPr lang="en-US" dirty="0">
                <a:latin typeface="Times New Roman"/>
                <a:cs typeface="Times New Roman"/>
              </a:rPr>
              <a:t>submit</a:t>
            </a:r>
            <a:r>
              <a:rPr lang="en-US" spc="55" dirty="0">
                <a:latin typeface="Times New Roman"/>
                <a:cs typeface="Times New Roman"/>
              </a:rPr>
              <a:t> </a:t>
            </a:r>
            <a:r>
              <a:rPr lang="en-US" spc="-10" dirty="0">
                <a:latin typeface="Times New Roman"/>
                <a:cs typeface="Times New Roman"/>
              </a:rPr>
              <a:t>requests, 	</a:t>
            </a:r>
            <a:r>
              <a:rPr lang="en-US" dirty="0">
                <a:latin typeface="Times New Roman"/>
                <a:cs typeface="Times New Roman"/>
              </a:rPr>
              <a:t>and</a:t>
            </a:r>
            <a:r>
              <a:rPr lang="en-US" spc="-50" dirty="0">
                <a:latin typeface="Times New Roman"/>
                <a:cs typeface="Times New Roman"/>
              </a:rPr>
              <a:t> </a:t>
            </a:r>
            <a:r>
              <a:rPr lang="en-US" dirty="0">
                <a:latin typeface="Times New Roman"/>
                <a:cs typeface="Times New Roman"/>
              </a:rPr>
              <a:t>communicate</a:t>
            </a:r>
            <a:r>
              <a:rPr lang="en-US" spc="-25" dirty="0">
                <a:latin typeface="Times New Roman"/>
                <a:cs typeface="Times New Roman"/>
              </a:rPr>
              <a:t> </a:t>
            </a:r>
            <a:r>
              <a:rPr lang="en-US" dirty="0">
                <a:latin typeface="Times New Roman"/>
                <a:cs typeface="Times New Roman"/>
              </a:rPr>
              <a:t>with</a:t>
            </a:r>
            <a:r>
              <a:rPr lang="en-US" spc="25" dirty="0">
                <a:latin typeface="Times New Roman"/>
                <a:cs typeface="Times New Roman"/>
              </a:rPr>
              <a:t> </a:t>
            </a:r>
            <a:r>
              <a:rPr lang="en-US" dirty="0">
                <a:latin typeface="Times New Roman"/>
                <a:cs typeface="Times New Roman"/>
              </a:rPr>
              <a:t>HR</a:t>
            </a:r>
            <a:r>
              <a:rPr lang="en-US" spc="-35" dirty="0">
                <a:latin typeface="Times New Roman"/>
                <a:cs typeface="Times New Roman"/>
              </a:rPr>
              <a:t> </a:t>
            </a:r>
            <a:r>
              <a:rPr lang="en-US" spc="-10" dirty="0">
                <a:latin typeface="Times New Roman"/>
                <a:cs typeface="Times New Roman"/>
              </a:rPr>
              <a:t>personnel.</a:t>
            </a:r>
            <a:endParaRPr lang="en-US" dirty="0">
              <a:latin typeface="Times New Roman"/>
              <a:cs typeface="Times New Roman"/>
            </a:endParaRPr>
          </a:p>
        </p:txBody>
      </p:sp>
      <p:sp>
        <p:nvSpPr>
          <p:cNvPr id="4" name="Rectangle 3"/>
          <p:cNvSpPr/>
          <p:nvPr/>
        </p:nvSpPr>
        <p:spPr>
          <a:xfrm>
            <a:off x="5113741" y="54444"/>
            <a:ext cx="2339102" cy="646331"/>
          </a:xfrm>
          <a:prstGeom prst="rect">
            <a:avLst/>
          </a:prstGeom>
        </p:spPr>
        <p:txBody>
          <a:bodyPr wrap="none">
            <a:spAutoFit/>
          </a:bodyPr>
          <a:lstStyle/>
          <a:p>
            <a:r>
              <a:rPr lang="en-US" sz="3600" b="1" dirty="0">
                <a:latin typeface="Times New Roman" pitchFamily="18" charset="0"/>
                <a:cs typeface="Times New Roman" pitchFamily="18" charset="0"/>
              </a:rPr>
              <a:t>Use case -1</a:t>
            </a:r>
          </a:p>
        </p:txBody>
      </p:sp>
    </p:spTree>
    <p:extLst>
      <p:ext uri="{BB962C8B-B14F-4D97-AF65-F5344CB8AC3E}">
        <p14:creationId xmlns:p14="http://schemas.microsoft.com/office/powerpoint/2010/main" val="1479500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452" y="469603"/>
            <a:ext cx="3704604" cy="523220"/>
          </a:xfrm>
          <a:prstGeom prst="rect">
            <a:avLst/>
          </a:prstGeom>
        </p:spPr>
        <p:txBody>
          <a:bodyPr wrap="none">
            <a:spAutoFit/>
          </a:bodyPr>
          <a:lstStyle/>
          <a:p>
            <a:r>
              <a:rPr lang="en-US" sz="2800" dirty="0">
                <a:solidFill>
                  <a:srgbClr val="088E8E"/>
                </a:solidFill>
                <a:latin typeface="Times New Roman" pitchFamily="18" charset="0"/>
                <a:cs typeface="Times New Roman" pitchFamily="18" charset="0"/>
              </a:rPr>
              <a:t>AI</a:t>
            </a:r>
            <a:r>
              <a:rPr lang="en-US" sz="2800" spc="160" dirty="0">
                <a:solidFill>
                  <a:srgbClr val="088E8E"/>
                </a:solidFill>
                <a:latin typeface="Times New Roman" pitchFamily="18" charset="0"/>
                <a:cs typeface="Times New Roman" pitchFamily="18" charset="0"/>
              </a:rPr>
              <a:t> </a:t>
            </a:r>
            <a:r>
              <a:rPr lang="en-US" sz="2800" spc="-10" dirty="0">
                <a:solidFill>
                  <a:srgbClr val="088E8E"/>
                </a:solidFill>
                <a:latin typeface="Times New Roman" pitchFamily="18" charset="0"/>
                <a:cs typeface="Times New Roman" pitchFamily="18" charset="0"/>
              </a:rPr>
              <a:t>IMPLIMENTATION</a:t>
            </a:r>
            <a:endParaRPr lang="en-US" sz="2800" dirty="0">
              <a:latin typeface="Times New Roman" pitchFamily="18" charset="0"/>
              <a:cs typeface="Times New Roman" pitchFamily="18" charset="0"/>
            </a:endParaRPr>
          </a:p>
        </p:txBody>
      </p:sp>
      <p:sp>
        <p:nvSpPr>
          <p:cNvPr id="3" name="Rectangle 2"/>
          <p:cNvSpPr/>
          <p:nvPr/>
        </p:nvSpPr>
        <p:spPr>
          <a:xfrm>
            <a:off x="1129452" y="1360900"/>
            <a:ext cx="10158658" cy="4131900"/>
          </a:xfrm>
          <a:prstGeom prst="rect">
            <a:avLst/>
          </a:prstGeom>
        </p:spPr>
        <p:txBody>
          <a:bodyPr wrap="square">
            <a:spAutoFit/>
          </a:bodyPr>
          <a:lstStyle/>
          <a:p>
            <a:pPr marL="192405" marR="181610" indent="-180340">
              <a:lnSpc>
                <a:spcPct val="100000"/>
              </a:lnSpc>
              <a:spcBef>
                <a:spcPts val="125"/>
              </a:spcBef>
              <a:buClr>
                <a:srgbClr val="252525"/>
              </a:buClr>
              <a:buFont typeface="Garamond"/>
              <a:buChar char="◦"/>
              <a:tabLst>
                <a:tab pos="193675" algn="l"/>
              </a:tabLst>
            </a:pPr>
            <a:r>
              <a:rPr lang="en-US" sz="2000" dirty="0">
                <a:latin typeface="Times New Roman" pitchFamily="18" charset="0"/>
                <a:cs typeface="Times New Roman" pitchFamily="18" charset="0"/>
              </a:rPr>
              <a:t>It</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has</a:t>
            </a:r>
            <a:r>
              <a:rPr lang="en-US" sz="2000" spc="165" dirty="0">
                <a:latin typeface="Times New Roman" pitchFamily="18" charset="0"/>
                <a:cs typeface="Times New Roman" pitchFamily="18" charset="0"/>
              </a:rPr>
              <a:t> </a:t>
            </a:r>
            <a:r>
              <a:rPr lang="en-US" sz="2000" dirty="0">
                <a:latin typeface="Times New Roman" pitchFamily="18" charset="0"/>
                <a:cs typeface="Times New Roman" pitchFamily="18" charset="0"/>
              </a:rPr>
              <a:t>methods</a:t>
            </a:r>
            <a:r>
              <a:rPr lang="en-US" sz="2000" spc="-125" dirty="0">
                <a:latin typeface="Times New Roman" pitchFamily="18" charset="0"/>
                <a:cs typeface="Times New Roman" pitchFamily="18" charset="0"/>
              </a:rPr>
              <a:t> </a:t>
            </a:r>
            <a:r>
              <a:rPr lang="en-US" sz="2000" dirty="0">
                <a:latin typeface="Times New Roman" pitchFamily="18" charset="0"/>
                <a:cs typeface="Times New Roman" pitchFamily="18" charset="0"/>
              </a:rPr>
              <a:t>to</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retrieve</a:t>
            </a:r>
            <a:r>
              <a:rPr lang="en-US" sz="2000" spc="-13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60" dirty="0">
                <a:latin typeface="Times New Roman" pitchFamily="18" charset="0"/>
                <a:cs typeface="Times New Roman" pitchFamily="18" charset="0"/>
              </a:rPr>
              <a:t> </a:t>
            </a:r>
            <a:r>
              <a:rPr lang="en-US" sz="2000" spc="-10" dirty="0">
                <a:latin typeface="Times New Roman" pitchFamily="18" charset="0"/>
                <a:cs typeface="Times New Roman" pitchFamily="18" charset="0"/>
              </a:rPr>
              <a:t>information</a:t>
            </a:r>
            <a:r>
              <a:rPr lang="en-US" sz="2000" spc="-114"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get_name</a:t>
            </a:r>
            <a:r>
              <a:rPr lang="en-US" sz="2000" dirty="0">
                <a:latin typeface="Times New Roman" pitchFamily="18" charset="0"/>
                <a:cs typeface="Times New Roman" pitchFamily="18" charset="0"/>
              </a:rPr>
              <a:t>(),</a:t>
            </a:r>
            <a:r>
              <a:rPr lang="en-US" sz="2000" spc="-215" dirty="0">
                <a:latin typeface="Times New Roman" pitchFamily="18" charset="0"/>
                <a:cs typeface="Times New Roman" pitchFamily="18" charset="0"/>
              </a:rPr>
              <a:t> </a:t>
            </a:r>
            <a:r>
              <a:rPr lang="en-US" sz="2000" spc="-10" dirty="0" err="1">
                <a:latin typeface="Times New Roman" pitchFamily="18" charset="0"/>
                <a:cs typeface="Times New Roman" pitchFamily="18" charset="0"/>
              </a:rPr>
              <a:t>get_age</a:t>
            </a:r>
            <a:r>
              <a:rPr lang="en-US" sz="2000" spc="-10" dirty="0">
                <a:latin typeface="Times New Roman" pitchFamily="18" charset="0"/>
                <a:cs typeface="Times New Roman" pitchFamily="18" charset="0"/>
              </a:rPr>
              <a:t>(), 	</a:t>
            </a:r>
            <a:r>
              <a:rPr lang="en-US" sz="2000" dirty="0" err="1">
                <a:latin typeface="Times New Roman" pitchFamily="18" charset="0"/>
                <a:cs typeface="Times New Roman" pitchFamily="18" charset="0"/>
              </a:rPr>
              <a:t>get_salary</a:t>
            </a:r>
            <a:r>
              <a:rPr lang="en-US" sz="2000" dirty="0">
                <a:latin typeface="Times New Roman" pitchFamily="18" charset="0"/>
                <a:cs typeface="Times New Roman" pitchFamily="18" charset="0"/>
              </a:rPr>
              <a:t>()),</a:t>
            </a:r>
            <a:r>
              <a:rPr lang="en-US" sz="2000" spc="-195" dirty="0">
                <a:latin typeface="Times New Roman" pitchFamily="18" charset="0"/>
                <a:cs typeface="Times New Roman" pitchFamily="18" charset="0"/>
              </a:rPr>
              <a:t> </a:t>
            </a:r>
            <a:r>
              <a:rPr lang="en-US" sz="2000" dirty="0">
                <a:latin typeface="Times New Roman" pitchFamily="18" charset="0"/>
                <a:cs typeface="Times New Roman" pitchFamily="18" charset="0"/>
              </a:rPr>
              <a:t>increase</a:t>
            </a:r>
            <a:r>
              <a:rPr lang="en-US" sz="2000" spc="30" dirty="0">
                <a:latin typeface="Times New Roman" pitchFamily="18" charset="0"/>
                <a:cs typeface="Times New Roman" pitchFamily="18" charset="0"/>
              </a:rPr>
              <a:t> </a:t>
            </a:r>
            <a:r>
              <a:rPr lang="en-US" sz="2000" dirty="0">
                <a:latin typeface="Times New Roman" pitchFamily="18" charset="0"/>
                <a:cs typeface="Times New Roman" pitchFamily="18" charset="0"/>
              </a:rPr>
              <a:t>salary</a:t>
            </a:r>
            <a:r>
              <a:rPr lang="en-US" sz="2000" spc="-4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get_salary_increase</a:t>
            </a:r>
            <a:r>
              <a:rPr lang="en-US" sz="2000" dirty="0">
                <a:latin typeface="Times New Roman" pitchFamily="18" charset="0"/>
                <a:cs typeface="Times New Roman" pitchFamily="18" charset="0"/>
              </a:rPr>
              <a:t>()),</a:t>
            </a:r>
            <a:r>
              <a:rPr lang="en-US" sz="2000" spc="-195" dirty="0">
                <a:latin typeface="Times New Roman" pitchFamily="18" charset="0"/>
                <a:cs typeface="Times New Roman" pitchFamily="18" charset="0"/>
              </a:rPr>
              <a:t> </a:t>
            </a:r>
            <a:r>
              <a:rPr lang="en-US" sz="2000" dirty="0">
                <a:latin typeface="Times New Roman" pitchFamily="18" charset="0"/>
                <a:cs typeface="Times New Roman" pitchFamily="18" charset="0"/>
              </a:rPr>
              <a:t>decrease</a:t>
            </a:r>
            <a:r>
              <a:rPr lang="en-US" sz="2000" spc="-125" dirty="0">
                <a:latin typeface="Times New Roman" pitchFamily="18" charset="0"/>
                <a:cs typeface="Times New Roman" pitchFamily="18" charset="0"/>
              </a:rPr>
              <a:t> </a:t>
            </a:r>
            <a:r>
              <a:rPr lang="en-US" sz="2000" dirty="0">
                <a:latin typeface="Times New Roman" pitchFamily="18" charset="0"/>
                <a:cs typeface="Times New Roman" pitchFamily="18" charset="0"/>
              </a:rPr>
              <a:t>salary</a:t>
            </a:r>
            <a:r>
              <a:rPr lang="en-US" sz="2000" spc="35" dirty="0">
                <a:latin typeface="Times New Roman" pitchFamily="18" charset="0"/>
                <a:cs typeface="Times New Roman" pitchFamily="18" charset="0"/>
              </a:rPr>
              <a:t> </a:t>
            </a:r>
            <a:r>
              <a:rPr lang="en-US" sz="2000" dirty="0">
                <a:latin typeface="Times New Roman" pitchFamily="18" charset="0"/>
                <a:cs typeface="Times New Roman" pitchFamily="18" charset="0"/>
              </a:rPr>
              <a:t>based</a:t>
            </a:r>
            <a:r>
              <a:rPr lang="en-US" sz="2000" spc="40" dirty="0">
                <a:latin typeface="Times New Roman" pitchFamily="18" charset="0"/>
                <a:cs typeface="Times New Roman" pitchFamily="18" charset="0"/>
              </a:rPr>
              <a:t> </a:t>
            </a:r>
            <a:r>
              <a:rPr lang="en-US" sz="2000" spc="-25" dirty="0">
                <a:latin typeface="Times New Roman" pitchFamily="18" charset="0"/>
                <a:cs typeface="Times New Roman" pitchFamily="18" charset="0"/>
              </a:rPr>
              <a:t>on 	</a:t>
            </a:r>
            <a:r>
              <a:rPr lang="en-US" sz="2000" dirty="0">
                <a:latin typeface="Times New Roman" pitchFamily="18" charset="0"/>
                <a:cs typeface="Times New Roman" pitchFamily="18" charset="0"/>
              </a:rPr>
              <a:t>age</a:t>
            </a:r>
            <a:r>
              <a:rPr lang="en-US" sz="2000" spc="7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get_salary_decrease</a:t>
            </a:r>
            <a:r>
              <a:rPr lang="en-US" sz="2000" dirty="0">
                <a:latin typeface="Times New Roman" pitchFamily="18" charset="0"/>
                <a:cs typeface="Times New Roman" pitchFamily="18" charset="0"/>
              </a:rPr>
              <a:t>()),</a:t>
            </a:r>
            <a:r>
              <a:rPr lang="en-US" sz="2000" spc="-25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check</a:t>
            </a:r>
            <a:r>
              <a:rPr lang="en-US" sz="2000" spc="75" dirty="0">
                <a:latin typeface="Times New Roman" pitchFamily="18" charset="0"/>
                <a:cs typeface="Times New Roman" pitchFamily="18" charset="0"/>
              </a:rPr>
              <a:t> </a:t>
            </a:r>
            <a:r>
              <a:rPr lang="en-US" sz="2000" dirty="0">
                <a:latin typeface="Times New Roman" pitchFamily="18" charset="0"/>
                <a:cs typeface="Times New Roman" pitchFamily="18" charset="0"/>
              </a:rPr>
              <a:t>if an</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180" dirty="0">
                <a:latin typeface="Times New Roman" pitchFamily="18" charset="0"/>
                <a:cs typeface="Times New Roman" pitchFamily="18" charset="0"/>
              </a:rPr>
              <a:t> </a:t>
            </a:r>
            <a:r>
              <a:rPr lang="en-US" sz="2000" dirty="0">
                <a:latin typeface="Times New Roman" pitchFamily="18" charset="0"/>
                <a:cs typeface="Times New Roman" pitchFamily="18" charset="0"/>
              </a:rPr>
              <a:t>is</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elderly</a:t>
            </a:r>
            <a:r>
              <a:rPr lang="en-US" sz="2000" spc="-265" dirty="0">
                <a:latin typeface="Times New Roman" pitchFamily="18" charset="0"/>
                <a:cs typeface="Times New Roman" pitchFamily="18" charset="0"/>
              </a:rPr>
              <a:t> </a:t>
            </a:r>
            <a:r>
              <a:rPr lang="en-US" sz="2000" spc="-10" dirty="0">
                <a:latin typeface="Times New Roman" pitchFamily="18" charset="0"/>
                <a:cs typeface="Times New Roman" pitchFamily="18" charset="0"/>
              </a:rPr>
              <a:t>(</a:t>
            </a:r>
            <a:r>
              <a:rPr lang="en-US" sz="2000" spc="-10" dirty="0" err="1">
                <a:latin typeface="Times New Roman" pitchFamily="18" charset="0"/>
                <a:cs typeface="Times New Roman" pitchFamily="18" charset="0"/>
              </a:rPr>
              <a:t>is_elderly</a:t>
            </a:r>
            <a:r>
              <a:rPr lang="en-US" sz="2000" spc="-1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192405" marR="88265" indent="-180340">
              <a:lnSpc>
                <a:spcPct val="100000"/>
              </a:lnSpc>
              <a:spcBef>
                <a:spcPts val="915"/>
              </a:spcBef>
              <a:buClr>
                <a:srgbClr val="252525"/>
              </a:buClr>
              <a:buFont typeface="Garamond"/>
              <a:buChar char="◦"/>
              <a:tabLst>
                <a:tab pos="193675" algn="l"/>
              </a:tabLst>
            </a:pPr>
            <a:r>
              <a:rPr lang="en-US" sz="2000" dirty="0">
                <a:latin typeface="Times New Roman" pitchFamily="18" charset="0"/>
                <a:cs typeface="Times New Roman" pitchFamily="18" charset="0"/>
              </a:rPr>
              <a:t>The</a:t>
            </a:r>
            <a:r>
              <a:rPr lang="en-US" sz="2000" spc="75" dirty="0">
                <a:latin typeface="Times New Roman" pitchFamily="18" charset="0"/>
                <a:cs typeface="Times New Roman" pitchFamily="18" charset="0"/>
              </a:rPr>
              <a:t> </a:t>
            </a:r>
            <a:r>
              <a:rPr lang="en-US" sz="2000" dirty="0">
                <a:latin typeface="Times New Roman" pitchFamily="18" charset="0"/>
                <a:cs typeface="Times New Roman" pitchFamily="18" charset="0"/>
              </a:rPr>
              <a:t>code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prompts</a:t>
            </a:r>
            <a:r>
              <a:rPr lang="en-US" sz="2000" spc="-9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user</a:t>
            </a:r>
            <a:r>
              <a:rPr lang="en-US" sz="2000" spc="30" dirty="0">
                <a:latin typeface="Times New Roman" pitchFamily="18" charset="0"/>
                <a:cs typeface="Times New Roman" pitchFamily="18" charset="0"/>
              </a:rPr>
              <a:t> </a:t>
            </a:r>
            <a:r>
              <a:rPr lang="en-US" sz="2000" dirty="0">
                <a:latin typeface="Times New Roman" pitchFamily="18" charset="0"/>
                <a:cs typeface="Times New Roman" pitchFamily="18" charset="0"/>
              </a:rPr>
              <a:t>to</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enter</a:t>
            </a:r>
            <a:r>
              <a:rPr lang="en-US" sz="2000" spc="-14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number</a:t>
            </a:r>
            <a:r>
              <a:rPr lang="en-US" sz="2000" spc="-55" dirty="0">
                <a:latin typeface="Times New Roman" pitchFamily="18" charset="0"/>
                <a:cs typeface="Times New Roman" pitchFamily="18" charset="0"/>
              </a:rPr>
              <a:t> </a:t>
            </a:r>
            <a:r>
              <a:rPr lang="en-US" sz="2000" dirty="0">
                <a:latin typeface="Times New Roman" pitchFamily="18" charset="0"/>
                <a:cs typeface="Times New Roman" pitchFamily="18" charset="0"/>
              </a:rPr>
              <a:t>of employees</a:t>
            </a:r>
            <a:r>
              <a:rPr lang="en-US" sz="2000" spc="-26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160" dirty="0">
                <a:latin typeface="Times New Roman" pitchFamily="18" charset="0"/>
                <a:cs typeface="Times New Roman" pitchFamily="18" charset="0"/>
              </a:rPr>
              <a:t> </a:t>
            </a:r>
            <a:r>
              <a:rPr lang="en-US" sz="2000" dirty="0">
                <a:latin typeface="Times New Roman" pitchFamily="18" charset="0"/>
                <a:cs typeface="Times New Roman" pitchFamily="18" charset="0"/>
              </a:rPr>
              <a:t>then</a:t>
            </a:r>
            <a:r>
              <a:rPr lang="en-US" sz="2000" spc="-80" dirty="0">
                <a:latin typeface="Times New Roman" pitchFamily="18" charset="0"/>
                <a:cs typeface="Times New Roman" pitchFamily="18" charset="0"/>
              </a:rPr>
              <a:t> </a:t>
            </a:r>
            <a:r>
              <a:rPr lang="en-US" sz="2000" spc="-10" dirty="0">
                <a:latin typeface="Times New Roman" pitchFamily="18" charset="0"/>
                <a:cs typeface="Times New Roman" pitchFamily="18" charset="0"/>
              </a:rPr>
              <a:t>collects 	</a:t>
            </a:r>
            <a:r>
              <a:rPr lang="en-US" sz="2000" dirty="0">
                <a:latin typeface="Times New Roman" pitchFamily="18" charset="0"/>
                <a:cs typeface="Times New Roman" pitchFamily="18" charset="0"/>
              </a:rPr>
              <a:t>information</a:t>
            </a:r>
            <a:r>
              <a:rPr lang="en-US" sz="2000" spc="-180" dirty="0">
                <a:latin typeface="Times New Roman" pitchFamily="18" charset="0"/>
                <a:cs typeface="Times New Roman" pitchFamily="18" charset="0"/>
              </a:rPr>
              <a:t> </a:t>
            </a:r>
            <a:r>
              <a:rPr lang="en-US" sz="2000" dirty="0">
                <a:latin typeface="Times New Roman" pitchFamily="18" charset="0"/>
                <a:cs typeface="Times New Roman" pitchFamily="18" charset="0"/>
              </a:rPr>
              <a:t>for</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each</a:t>
            </a:r>
            <a:r>
              <a:rPr lang="en-US" sz="2000" spc="7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270" dirty="0">
                <a:latin typeface="Times New Roman" pitchFamily="18" charset="0"/>
                <a:cs typeface="Times New Roman" pitchFamily="18" charset="0"/>
              </a:rPr>
              <a:t> </a:t>
            </a:r>
            <a:r>
              <a:rPr lang="en-US" sz="2000" dirty="0">
                <a:latin typeface="Times New Roman" pitchFamily="18" charset="0"/>
                <a:cs typeface="Times New Roman" pitchFamily="18" charset="0"/>
              </a:rPr>
              <a:t>(name,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age,</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salary)</a:t>
            </a:r>
            <a:r>
              <a:rPr lang="en-US" sz="2000" spc="-55" dirty="0">
                <a:latin typeface="Times New Roman" pitchFamily="18" charset="0"/>
                <a:cs typeface="Times New Roman" pitchFamily="18" charset="0"/>
              </a:rPr>
              <a:t> </a:t>
            </a:r>
            <a:r>
              <a:rPr lang="en-US" sz="2000" dirty="0">
                <a:latin typeface="Times New Roman" pitchFamily="18" charset="0"/>
                <a:cs typeface="Times New Roman" pitchFamily="18" charset="0"/>
              </a:rPr>
              <a:t>using</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loop.</a:t>
            </a:r>
            <a:r>
              <a:rPr lang="en-US" sz="2000" spc="-10" dirty="0">
                <a:latin typeface="Times New Roman" pitchFamily="18" charset="0"/>
                <a:cs typeface="Times New Roman" pitchFamily="18" charset="0"/>
              </a:rPr>
              <a:t> </a:t>
            </a:r>
            <a:r>
              <a:rPr lang="en-US" sz="2000" spc="-20" dirty="0">
                <a:latin typeface="Times New Roman" pitchFamily="18" charset="0"/>
                <a:cs typeface="Times New Roman" pitchFamily="18" charset="0"/>
              </a:rPr>
              <a:t>Each 	</a:t>
            </a:r>
            <a:r>
              <a:rPr lang="en-US" sz="2000" dirty="0">
                <a:latin typeface="Times New Roman" pitchFamily="18" charset="0"/>
                <a:cs typeface="Times New Roman" pitchFamily="18" charset="0"/>
              </a:rPr>
              <a:t>employee's</a:t>
            </a:r>
            <a:r>
              <a:rPr lang="en-US" sz="2000" spc="-180" dirty="0">
                <a:latin typeface="Times New Roman" pitchFamily="18" charset="0"/>
                <a:cs typeface="Times New Roman" pitchFamily="18" charset="0"/>
              </a:rPr>
              <a:t> </a:t>
            </a:r>
            <a:r>
              <a:rPr lang="en-US" sz="2000" dirty="0">
                <a:latin typeface="Times New Roman" pitchFamily="18" charset="0"/>
                <a:cs typeface="Times New Roman" pitchFamily="18" charset="0"/>
              </a:rPr>
              <a:t>details</a:t>
            </a:r>
            <a:r>
              <a:rPr lang="en-US" sz="2000" spc="-260" dirty="0">
                <a:latin typeface="Times New Roman" pitchFamily="18" charset="0"/>
                <a:cs typeface="Times New Roman" pitchFamily="18" charset="0"/>
              </a:rPr>
              <a:t> </a:t>
            </a:r>
            <a:r>
              <a:rPr lang="en-US" sz="2000" dirty="0">
                <a:latin typeface="Times New Roman" pitchFamily="18" charset="0"/>
                <a:cs typeface="Times New Roman" pitchFamily="18" charset="0"/>
              </a:rPr>
              <a:t>are</a:t>
            </a:r>
            <a:r>
              <a:rPr lang="en-US" sz="2000" spc="75" dirty="0">
                <a:latin typeface="Times New Roman" pitchFamily="18" charset="0"/>
                <a:cs typeface="Times New Roman" pitchFamily="18" charset="0"/>
              </a:rPr>
              <a:t> </a:t>
            </a:r>
            <a:r>
              <a:rPr lang="en-US" sz="2000" dirty="0">
                <a:latin typeface="Times New Roman" pitchFamily="18" charset="0"/>
                <a:cs typeface="Times New Roman" pitchFamily="18" charset="0"/>
              </a:rPr>
              <a:t>stored</a:t>
            </a:r>
            <a:r>
              <a:rPr lang="en-US" sz="2000" spc="-90" dirty="0">
                <a:latin typeface="Times New Roman" pitchFamily="18" charset="0"/>
                <a:cs typeface="Times New Roman" pitchFamily="18" charset="0"/>
              </a:rPr>
              <a:t> </a:t>
            </a:r>
            <a:r>
              <a:rPr lang="en-US" sz="2000" dirty="0">
                <a:latin typeface="Times New Roman" pitchFamily="18" charset="0"/>
                <a:cs typeface="Times New Roman" pitchFamily="18" charset="0"/>
              </a:rPr>
              <a:t>as</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an</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instance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of 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180" dirty="0">
                <a:latin typeface="Times New Roman" pitchFamily="18" charset="0"/>
                <a:cs typeface="Times New Roman" pitchFamily="18" charset="0"/>
              </a:rPr>
              <a:t> </a:t>
            </a:r>
            <a:r>
              <a:rPr lang="en-US" sz="2000" dirty="0">
                <a:latin typeface="Times New Roman" pitchFamily="18" charset="0"/>
                <a:cs typeface="Times New Roman" pitchFamily="18" charset="0"/>
              </a:rPr>
              <a:t>class</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in </a:t>
            </a:r>
            <a:r>
              <a:rPr lang="en-US" sz="2000" spc="-25" dirty="0">
                <a:latin typeface="Times New Roman" pitchFamily="18" charset="0"/>
                <a:cs typeface="Times New Roman" pitchFamily="18" charset="0"/>
              </a:rPr>
              <a:t>the 	</a:t>
            </a:r>
            <a:r>
              <a:rPr lang="en-US" sz="2000" dirty="0">
                <a:latin typeface="Times New Roman" pitchFamily="18" charset="0"/>
                <a:cs typeface="Times New Roman" pitchFamily="18" charset="0"/>
              </a:rPr>
              <a:t>employees</a:t>
            </a:r>
            <a:r>
              <a:rPr lang="en-US" sz="2000" spc="-70" dirty="0">
                <a:latin typeface="Times New Roman" pitchFamily="18" charset="0"/>
                <a:cs typeface="Times New Roman" pitchFamily="18" charset="0"/>
              </a:rPr>
              <a:t> </a:t>
            </a:r>
            <a:r>
              <a:rPr lang="en-US" sz="2000" spc="-10" dirty="0">
                <a:latin typeface="Times New Roman" pitchFamily="18" charset="0"/>
                <a:cs typeface="Times New Roman" pitchFamily="18" charset="0"/>
              </a:rPr>
              <a:t>list.</a:t>
            </a:r>
            <a:endParaRPr lang="en-US" sz="2000" dirty="0">
              <a:latin typeface="Times New Roman" pitchFamily="18" charset="0"/>
              <a:cs typeface="Times New Roman" pitchFamily="18" charset="0"/>
            </a:endParaRPr>
          </a:p>
          <a:p>
            <a:pPr marL="193675" indent="-180975">
              <a:lnSpc>
                <a:spcPct val="100000"/>
              </a:lnSpc>
              <a:spcBef>
                <a:spcPts val="910"/>
              </a:spcBef>
              <a:buClr>
                <a:srgbClr val="252525"/>
              </a:buClr>
              <a:buFont typeface="Garamond"/>
              <a:buChar char="◦"/>
              <a:tabLst>
                <a:tab pos="193675" algn="l"/>
              </a:tabLst>
            </a:pPr>
            <a:r>
              <a:rPr lang="en-US" sz="2000" dirty="0">
                <a:latin typeface="Times New Roman" pitchFamily="18" charset="0"/>
                <a:cs typeface="Times New Roman" pitchFamily="18" charset="0"/>
              </a:rPr>
              <a:t>The</a:t>
            </a:r>
            <a:r>
              <a:rPr lang="en-US" sz="2000" spc="60" dirty="0">
                <a:latin typeface="Times New Roman" pitchFamily="18" charset="0"/>
                <a:cs typeface="Times New Roman" pitchFamily="18" charset="0"/>
              </a:rPr>
              <a:t> </a:t>
            </a:r>
            <a:r>
              <a:rPr lang="en-US" sz="2000" dirty="0">
                <a:latin typeface="Times New Roman" pitchFamily="18" charset="0"/>
                <a:cs typeface="Times New Roman" pitchFamily="18" charset="0"/>
              </a:rPr>
              <a:t>code</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then</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prints</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increased</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salaries</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6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elderly</a:t>
            </a:r>
            <a:r>
              <a:rPr lang="en-US" sz="2000" spc="-15" dirty="0">
                <a:latin typeface="Times New Roman" pitchFamily="18" charset="0"/>
                <a:cs typeface="Times New Roman" pitchFamily="18" charset="0"/>
              </a:rPr>
              <a:t> </a:t>
            </a:r>
            <a:r>
              <a:rPr lang="en-US" sz="2000" spc="-10" dirty="0">
                <a:latin typeface="Times New Roman" pitchFamily="18" charset="0"/>
                <a:cs typeface="Times New Roman" pitchFamily="18" charset="0"/>
              </a:rPr>
              <a:t>employees</a:t>
            </a:r>
            <a:r>
              <a:rPr lang="en-US" sz="2000" spc="-185" dirty="0">
                <a:latin typeface="Times New Roman" pitchFamily="18" charset="0"/>
                <a:cs typeface="Times New Roman" pitchFamily="18" charset="0"/>
              </a:rPr>
              <a:t> </a:t>
            </a:r>
            <a:r>
              <a:rPr lang="en-US" sz="2000" spc="-25" dirty="0">
                <a:latin typeface="Times New Roman" pitchFamily="18" charset="0"/>
                <a:cs typeface="Times New Roman" pitchFamily="18" charset="0"/>
              </a:rPr>
              <a:t>by</a:t>
            </a:r>
            <a:endParaRPr lang="en-US" sz="2000" dirty="0">
              <a:latin typeface="Times New Roman" pitchFamily="18" charset="0"/>
              <a:cs typeface="Times New Roman" pitchFamily="18" charset="0"/>
            </a:endParaRPr>
          </a:p>
          <a:p>
            <a:pPr marL="193675">
              <a:lnSpc>
                <a:spcPct val="100000"/>
              </a:lnSpc>
              <a:spcBef>
                <a:spcPts val="5"/>
              </a:spcBef>
            </a:pPr>
            <a:r>
              <a:rPr lang="en-US" sz="2000" dirty="0">
                <a:latin typeface="Times New Roman" pitchFamily="18" charset="0"/>
                <a:cs typeface="Times New Roman" pitchFamily="18" charset="0"/>
              </a:rPr>
              <a:t>iterating</a:t>
            </a:r>
            <a:r>
              <a:rPr lang="en-US" sz="2000" spc="-105" dirty="0">
                <a:latin typeface="Times New Roman" pitchFamily="18" charset="0"/>
                <a:cs typeface="Times New Roman" pitchFamily="18" charset="0"/>
              </a:rPr>
              <a:t> </a:t>
            </a:r>
            <a:r>
              <a:rPr lang="en-US" sz="2000" dirty="0">
                <a:latin typeface="Times New Roman" pitchFamily="18" charset="0"/>
                <a:cs typeface="Times New Roman" pitchFamily="18" charset="0"/>
              </a:rPr>
              <a:t>over</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respective</a:t>
            </a:r>
            <a:r>
              <a:rPr lang="en-US" sz="2000" spc="-140" dirty="0">
                <a:latin typeface="Times New Roman" pitchFamily="18" charset="0"/>
                <a:cs typeface="Times New Roman" pitchFamily="18" charset="0"/>
              </a:rPr>
              <a:t> </a:t>
            </a:r>
            <a:r>
              <a:rPr lang="en-US" sz="2000" dirty="0">
                <a:latin typeface="Times New Roman" pitchFamily="18" charset="0"/>
                <a:cs typeface="Times New Roman" pitchFamily="18" charset="0"/>
              </a:rPr>
              <a:t>lists</a:t>
            </a:r>
            <a:r>
              <a:rPr lang="en-US" sz="2000" spc="-4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145" dirty="0">
                <a:latin typeface="Times New Roman" pitchFamily="18" charset="0"/>
                <a:cs typeface="Times New Roman" pitchFamily="18" charset="0"/>
              </a:rPr>
              <a:t> </a:t>
            </a:r>
            <a:r>
              <a:rPr lang="en-US" sz="2000" dirty="0">
                <a:latin typeface="Times New Roman" pitchFamily="18" charset="0"/>
                <a:cs typeface="Times New Roman" pitchFamily="18" charset="0"/>
              </a:rPr>
              <a:t>calling</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getter</a:t>
            </a:r>
            <a:r>
              <a:rPr lang="en-US" sz="2000" spc="-190" dirty="0">
                <a:latin typeface="Times New Roman" pitchFamily="18" charset="0"/>
                <a:cs typeface="Times New Roman" pitchFamily="18" charset="0"/>
              </a:rPr>
              <a:t> </a:t>
            </a:r>
            <a:r>
              <a:rPr lang="en-US" sz="2000" spc="-10" dirty="0">
                <a:latin typeface="Times New Roman" pitchFamily="18" charset="0"/>
                <a:cs typeface="Times New Roman" pitchFamily="18" charset="0"/>
              </a:rPr>
              <a:t>methods.</a:t>
            </a:r>
            <a:endParaRPr lang="en-US" sz="2000" dirty="0">
              <a:latin typeface="Times New Roman" pitchFamily="18" charset="0"/>
              <a:cs typeface="Times New Roman" pitchFamily="18" charset="0"/>
            </a:endParaRPr>
          </a:p>
          <a:p>
            <a:pPr marL="192405" marR="5080" indent="-180340">
              <a:lnSpc>
                <a:spcPct val="100000"/>
              </a:lnSpc>
              <a:spcBef>
                <a:spcPts val="905"/>
              </a:spcBef>
              <a:buClr>
                <a:srgbClr val="252525"/>
              </a:buClr>
              <a:buFont typeface="Garamond"/>
              <a:buChar char="◦"/>
              <a:tabLst>
                <a:tab pos="193675" algn="l"/>
              </a:tabLst>
            </a:pPr>
            <a:r>
              <a:rPr lang="en-US" sz="2000" dirty="0">
                <a:latin typeface="Times New Roman" pitchFamily="18" charset="0"/>
                <a:cs typeface="Times New Roman" pitchFamily="18" charset="0"/>
              </a:rPr>
              <a:t>Finally,</a:t>
            </a:r>
            <a:r>
              <a:rPr lang="en-US" sz="2000" spc="-170" dirty="0">
                <a:latin typeface="Times New Roman" pitchFamily="18" charset="0"/>
                <a:cs typeface="Times New Roman" pitchFamily="18" charset="0"/>
              </a:rPr>
              <a:t> </a:t>
            </a:r>
            <a:r>
              <a:rPr lang="en-US" sz="2000" dirty="0">
                <a:latin typeface="Times New Roman" pitchFamily="18" charset="0"/>
                <a:cs typeface="Times New Roman" pitchFamily="18" charset="0"/>
              </a:rPr>
              <a:t>the code</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asks</a:t>
            </a:r>
            <a:r>
              <a:rPr lang="en-US" sz="2000" spc="8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user</a:t>
            </a:r>
            <a:r>
              <a:rPr lang="en-US" sz="2000" spc="35" dirty="0">
                <a:latin typeface="Times New Roman" pitchFamily="18" charset="0"/>
                <a:cs typeface="Times New Roman" pitchFamily="18" charset="0"/>
              </a:rPr>
              <a:t> </a:t>
            </a:r>
            <a:r>
              <a:rPr lang="en-US" sz="2000" dirty="0">
                <a:latin typeface="Times New Roman" pitchFamily="18" charset="0"/>
                <a:cs typeface="Times New Roman" pitchFamily="18" charset="0"/>
              </a:rPr>
              <a:t>if</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they</a:t>
            </a:r>
            <a:r>
              <a:rPr lang="en-US" sz="2000" spc="-85" dirty="0">
                <a:latin typeface="Times New Roman" pitchFamily="18" charset="0"/>
                <a:cs typeface="Times New Roman" pitchFamily="18" charset="0"/>
              </a:rPr>
              <a:t> </a:t>
            </a:r>
            <a:r>
              <a:rPr lang="en-US" sz="2000" dirty="0">
                <a:latin typeface="Times New Roman" pitchFamily="18" charset="0"/>
                <a:cs typeface="Times New Roman" pitchFamily="18" charset="0"/>
              </a:rPr>
              <a:t>want</a:t>
            </a:r>
            <a:r>
              <a:rPr lang="en-US" sz="2000" spc="-60" dirty="0">
                <a:latin typeface="Times New Roman" pitchFamily="18" charset="0"/>
                <a:cs typeface="Times New Roman" pitchFamily="18" charset="0"/>
              </a:rPr>
              <a:t> </a:t>
            </a:r>
            <a:r>
              <a:rPr lang="en-US" sz="2000" dirty="0">
                <a:latin typeface="Times New Roman" pitchFamily="18" charset="0"/>
                <a:cs typeface="Times New Roman" pitchFamily="18" charset="0"/>
              </a:rPr>
              <a:t>to</a:t>
            </a:r>
            <a:r>
              <a:rPr lang="en-US" sz="2000" spc="-15" dirty="0">
                <a:latin typeface="Times New Roman" pitchFamily="18" charset="0"/>
                <a:cs typeface="Times New Roman" pitchFamily="18" charset="0"/>
              </a:rPr>
              <a:t> </a:t>
            </a:r>
            <a:r>
              <a:rPr lang="en-US" sz="2000" dirty="0">
                <a:latin typeface="Times New Roman" pitchFamily="18" charset="0"/>
                <a:cs typeface="Times New Roman" pitchFamily="18" charset="0"/>
              </a:rPr>
              <a:t>decrement</a:t>
            </a:r>
            <a:r>
              <a:rPr lang="en-US" sz="2000" spc="-225" dirty="0">
                <a:latin typeface="Times New Roman" pitchFamily="18" charset="0"/>
                <a:cs typeface="Times New Roman" pitchFamily="18" charset="0"/>
              </a:rPr>
              <a:t> </a:t>
            </a:r>
            <a:r>
              <a:rPr lang="en-US" sz="2000" dirty="0">
                <a:latin typeface="Times New Roman" pitchFamily="18" charset="0"/>
                <a:cs typeface="Times New Roman" pitchFamily="18" charset="0"/>
              </a:rPr>
              <a:t>any</a:t>
            </a:r>
            <a:r>
              <a:rPr lang="en-US" sz="2000" spc="170" dirty="0">
                <a:latin typeface="Times New Roman" pitchFamily="18" charset="0"/>
                <a:cs typeface="Times New Roman" pitchFamily="18" charset="0"/>
              </a:rPr>
              <a:t> </a:t>
            </a:r>
            <a:r>
              <a:rPr lang="en-US" sz="2000" dirty="0">
                <a:latin typeface="Times New Roman" pitchFamily="18" charset="0"/>
                <a:cs typeface="Times New Roman" pitchFamily="18" charset="0"/>
              </a:rPr>
              <a:t>employee's</a:t>
            </a:r>
            <a:r>
              <a:rPr lang="en-US" sz="2000" spc="-170" dirty="0">
                <a:latin typeface="Times New Roman" pitchFamily="18" charset="0"/>
                <a:cs typeface="Times New Roman" pitchFamily="18" charset="0"/>
              </a:rPr>
              <a:t> </a:t>
            </a:r>
            <a:r>
              <a:rPr lang="en-US" sz="2000" spc="-10" dirty="0">
                <a:latin typeface="Times New Roman" pitchFamily="18" charset="0"/>
                <a:cs typeface="Times New Roman" pitchFamily="18" charset="0"/>
              </a:rPr>
              <a:t>salary.</a:t>
            </a:r>
            <a:r>
              <a:rPr lang="en-US" sz="2000" spc="500" dirty="0">
                <a:latin typeface="Times New Roman" pitchFamily="18" charset="0"/>
                <a:cs typeface="Times New Roman" pitchFamily="18" charset="0"/>
              </a:rPr>
              <a:t> 	</a:t>
            </a:r>
            <a:r>
              <a:rPr lang="en-US" sz="2000" dirty="0">
                <a:latin typeface="Times New Roman" pitchFamily="18" charset="0"/>
                <a:cs typeface="Times New Roman" pitchFamily="18" charset="0"/>
              </a:rPr>
              <a:t>If</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35" dirty="0">
                <a:latin typeface="Times New Roman" pitchFamily="18" charset="0"/>
                <a:cs typeface="Times New Roman" pitchFamily="18" charset="0"/>
              </a:rPr>
              <a:t> </a:t>
            </a:r>
            <a:r>
              <a:rPr lang="en-US" sz="2000" dirty="0">
                <a:latin typeface="Times New Roman" pitchFamily="18" charset="0"/>
                <a:cs typeface="Times New Roman" pitchFamily="18" charset="0"/>
              </a:rPr>
              <a:t>user confirms,</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it</a:t>
            </a:r>
            <a:r>
              <a:rPr lang="en-US" sz="2000" spc="-85" dirty="0">
                <a:latin typeface="Times New Roman" pitchFamily="18" charset="0"/>
                <a:cs typeface="Times New Roman" pitchFamily="18" charset="0"/>
              </a:rPr>
              <a:t> </a:t>
            </a:r>
            <a:r>
              <a:rPr lang="en-US" sz="2000" dirty="0">
                <a:latin typeface="Times New Roman" pitchFamily="18" charset="0"/>
                <a:cs typeface="Times New Roman" pitchFamily="18" charset="0"/>
              </a:rPr>
              <a:t>prompts</a:t>
            </a:r>
            <a:r>
              <a:rPr lang="en-US" sz="2000" spc="-114" dirty="0">
                <a:latin typeface="Times New Roman" pitchFamily="18" charset="0"/>
                <a:cs typeface="Times New Roman" pitchFamily="18" charset="0"/>
              </a:rPr>
              <a:t> </a:t>
            </a:r>
            <a:r>
              <a:rPr lang="en-US" sz="2000" dirty="0">
                <a:latin typeface="Times New Roman" pitchFamily="18" charset="0"/>
                <a:cs typeface="Times New Roman" pitchFamily="18" charset="0"/>
              </a:rPr>
              <a:t>for an</a:t>
            </a:r>
            <a:r>
              <a:rPr lang="en-US" sz="2000" spc="50" dirty="0">
                <a:latin typeface="Times New Roman" pitchFamily="18" charset="0"/>
                <a:cs typeface="Times New Roman" pitchFamily="18" charset="0"/>
              </a:rPr>
              <a:t> </a:t>
            </a:r>
            <a:r>
              <a:rPr lang="en-US" sz="2000" dirty="0">
                <a:latin typeface="Times New Roman" pitchFamily="18" charset="0"/>
                <a:cs typeface="Times New Roman" pitchFamily="18" charset="0"/>
              </a:rPr>
              <a:t>age</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50" dirty="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percentage.</a:t>
            </a:r>
            <a:r>
              <a:rPr lang="en-US" sz="2000" spc="-110" dirty="0">
                <a:latin typeface="Times New Roman" pitchFamily="18" charset="0"/>
                <a:cs typeface="Times New Roman" pitchFamily="18" charset="0"/>
              </a:rPr>
              <a:t> </a:t>
            </a:r>
            <a:r>
              <a:rPr lang="en-US" sz="2000" dirty="0">
                <a:latin typeface="Times New Roman" pitchFamily="18" charset="0"/>
                <a:cs typeface="Times New Roman" pitchFamily="18" charset="0"/>
              </a:rPr>
              <a:t>It</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then</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iterates</a:t>
            </a:r>
            <a:r>
              <a:rPr lang="en-US" sz="2000" spc="-275" dirty="0">
                <a:latin typeface="Times New Roman" pitchFamily="18" charset="0"/>
                <a:cs typeface="Times New Roman" pitchFamily="18" charset="0"/>
              </a:rPr>
              <a:t> </a:t>
            </a:r>
            <a:r>
              <a:rPr lang="en-US" sz="2000" spc="35" dirty="0">
                <a:latin typeface="Times New Roman" pitchFamily="18" charset="0"/>
                <a:cs typeface="Times New Roman" pitchFamily="18" charset="0"/>
              </a:rPr>
              <a:t>over 	</a:t>
            </a:r>
            <a:r>
              <a:rPr lang="en-US" sz="2000" dirty="0">
                <a:latin typeface="Times New Roman" pitchFamily="18" charset="0"/>
                <a:cs typeface="Times New Roman" pitchFamily="18" charset="0"/>
              </a:rPr>
              <a:t>the</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employees</a:t>
            </a:r>
            <a:r>
              <a:rPr lang="en-US" sz="2000" spc="-160" dirty="0">
                <a:latin typeface="Times New Roman" pitchFamily="18" charset="0"/>
                <a:cs typeface="Times New Roman" pitchFamily="18" charset="0"/>
              </a:rPr>
              <a:t> </a:t>
            </a:r>
            <a:r>
              <a:rPr lang="en-US" sz="2000" dirty="0">
                <a:latin typeface="Times New Roman" pitchFamily="18" charset="0"/>
                <a:cs typeface="Times New Roman" pitchFamily="18" charset="0"/>
              </a:rPr>
              <a:t>list,</a:t>
            </a:r>
            <a:r>
              <a:rPr lang="en-US" sz="2000" spc="-65" dirty="0">
                <a:latin typeface="Times New Roman" pitchFamily="18" charset="0"/>
                <a:cs typeface="Times New Roman" pitchFamily="18" charset="0"/>
              </a:rPr>
              <a:t> </a:t>
            </a:r>
            <a:r>
              <a:rPr lang="en-US" sz="2000" dirty="0">
                <a:latin typeface="Times New Roman" pitchFamily="18" charset="0"/>
                <a:cs typeface="Times New Roman" pitchFamily="18" charset="0"/>
              </a:rPr>
              <a:t>finds</a:t>
            </a:r>
            <a:r>
              <a:rPr lang="en-US" sz="2000" spc="1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254" dirty="0">
                <a:latin typeface="Times New Roman" pitchFamily="18" charset="0"/>
                <a:cs typeface="Times New Roman" pitchFamily="18" charset="0"/>
              </a:rPr>
              <a:t> </a:t>
            </a:r>
            <a:r>
              <a:rPr lang="en-US" sz="2000" spc="60" dirty="0">
                <a:latin typeface="Times New Roman" pitchFamily="18" charset="0"/>
                <a:cs typeface="Times New Roman" pitchFamily="18" charset="0"/>
              </a:rPr>
              <a:t>with</a:t>
            </a:r>
            <a:r>
              <a:rPr lang="en-US" sz="2000" spc="-24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specified</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age,</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applies</a:t>
            </a:r>
            <a:r>
              <a:rPr lang="en-US" sz="2000" spc="-7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spc="-10" dirty="0">
                <a:latin typeface="Times New Roman" pitchFamily="18" charset="0"/>
                <a:cs typeface="Times New Roman" pitchFamily="18" charset="0"/>
              </a:rPr>
              <a:t>salary 	</a:t>
            </a:r>
            <a:r>
              <a:rPr lang="en-US" sz="2000" dirty="0">
                <a:latin typeface="Times New Roman" pitchFamily="18" charset="0"/>
                <a:cs typeface="Times New Roman" pitchFamily="18" charset="0"/>
              </a:rPr>
              <a:t>decrease</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using</a:t>
            </a:r>
            <a:r>
              <a:rPr lang="en-US" sz="2000" spc="11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5" dirty="0">
                <a:latin typeface="Times New Roman" pitchFamily="18" charset="0"/>
                <a:cs typeface="Times New Roman" pitchFamily="18" charset="0"/>
              </a:rPr>
              <a:t> </a:t>
            </a:r>
            <a:r>
              <a:rPr lang="en-US" sz="2000" dirty="0" err="1">
                <a:latin typeface="Times New Roman" pitchFamily="18" charset="0"/>
                <a:cs typeface="Times New Roman" pitchFamily="18" charset="0"/>
              </a:rPr>
              <a:t>get_salary_decrease</a:t>
            </a:r>
            <a:r>
              <a:rPr lang="en-US" sz="2000" dirty="0">
                <a:latin typeface="Times New Roman" pitchFamily="18" charset="0"/>
                <a:cs typeface="Times New Roman" pitchFamily="18" charset="0"/>
              </a:rPr>
              <a:t>()</a:t>
            </a:r>
            <a:r>
              <a:rPr lang="en-US" sz="2000" spc="-210" dirty="0">
                <a:latin typeface="Times New Roman" pitchFamily="18" charset="0"/>
                <a:cs typeface="Times New Roman" pitchFamily="18" charset="0"/>
              </a:rPr>
              <a:t> </a:t>
            </a:r>
            <a:r>
              <a:rPr lang="en-US" sz="2000" dirty="0">
                <a:latin typeface="Times New Roman" pitchFamily="18" charset="0"/>
                <a:cs typeface="Times New Roman" pitchFamily="18" charset="0"/>
              </a:rPr>
              <a:t>method,</a:t>
            </a:r>
            <a:r>
              <a:rPr lang="en-US" sz="2000" spc="-17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prints</a:t>
            </a:r>
            <a:r>
              <a:rPr lang="en-US" sz="2000" spc="-9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updated 	</a:t>
            </a:r>
            <a:r>
              <a:rPr lang="en-US" sz="2000" dirty="0">
                <a:latin typeface="Times New Roman" pitchFamily="18" charset="0"/>
                <a:cs typeface="Times New Roman" pitchFamily="18" charset="0"/>
              </a:rPr>
              <a:t>employee</a:t>
            </a:r>
            <a:r>
              <a:rPr lang="en-US" sz="2000" spc="125" dirty="0">
                <a:latin typeface="Times New Roman" pitchFamily="18" charset="0"/>
                <a:cs typeface="Times New Roman" pitchFamily="18" charset="0"/>
              </a:rPr>
              <a:t> </a:t>
            </a:r>
            <a:r>
              <a:rPr lang="en-US" sz="2000" spc="-10" dirty="0">
                <a:latin typeface="Times New Roman" pitchFamily="18" charset="0"/>
                <a:cs typeface="Times New Roman" pitchFamily="18" charset="0"/>
              </a:rPr>
              <a:t>details.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0493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0972" y="469603"/>
            <a:ext cx="4611134" cy="584775"/>
          </a:xfrm>
          <a:prstGeom prst="rect">
            <a:avLst/>
          </a:prstGeom>
        </p:spPr>
        <p:txBody>
          <a:bodyPr wrap="none">
            <a:spAutoFit/>
          </a:bodyPr>
          <a:lstStyle/>
          <a:p>
            <a:r>
              <a:rPr lang="en-US" sz="3200" b="1" dirty="0">
                <a:solidFill>
                  <a:srgbClr val="088E8E"/>
                </a:solidFill>
                <a:latin typeface="Times New Roman" pitchFamily="18" charset="0"/>
                <a:cs typeface="Times New Roman" pitchFamily="18" charset="0"/>
              </a:rPr>
              <a:t>Output</a:t>
            </a:r>
            <a:r>
              <a:rPr lang="en-US" sz="3200" b="1" spc="-25" dirty="0">
                <a:solidFill>
                  <a:srgbClr val="088E8E"/>
                </a:solidFill>
                <a:latin typeface="Times New Roman" pitchFamily="18" charset="0"/>
                <a:cs typeface="Times New Roman" pitchFamily="18" charset="0"/>
              </a:rPr>
              <a:t> </a:t>
            </a:r>
            <a:r>
              <a:rPr lang="en-US" sz="3200" b="1" dirty="0">
                <a:solidFill>
                  <a:srgbClr val="088E8E"/>
                </a:solidFill>
                <a:latin typeface="Times New Roman" pitchFamily="18" charset="0"/>
                <a:cs typeface="Times New Roman" pitchFamily="18" charset="0"/>
              </a:rPr>
              <a:t>of</a:t>
            </a:r>
            <a:r>
              <a:rPr lang="en-US" sz="3200" b="1" spc="-5" dirty="0">
                <a:solidFill>
                  <a:srgbClr val="088E8E"/>
                </a:solidFill>
                <a:latin typeface="Times New Roman" pitchFamily="18" charset="0"/>
                <a:cs typeface="Times New Roman" pitchFamily="18" charset="0"/>
              </a:rPr>
              <a:t> </a:t>
            </a:r>
            <a:r>
              <a:rPr lang="en-US" sz="3200" b="1" dirty="0">
                <a:solidFill>
                  <a:srgbClr val="088E8E"/>
                </a:solidFill>
                <a:latin typeface="Times New Roman" pitchFamily="18" charset="0"/>
                <a:cs typeface="Times New Roman" pitchFamily="18" charset="0"/>
              </a:rPr>
              <a:t>the</a:t>
            </a:r>
            <a:r>
              <a:rPr lang="en-US" sz="3200" b="1" spc="-40" dirty="0">
                <a:solidFill>
                  <a:srgbClr val="088E8E"/>
                </a:solidFill>
                <a:latin typeface="Times New Roman" pitchFamily="18" charset="0"/>
                <a:cs typeface="Times New Roman" pitchFamily="18" charset="0"/>
              </a:rPr>
              <a:t> </a:t>
            </a:r>
            <a:r>
              <a:rPr lang="en-US" sz="3200" b="1" spc="-10" dirty="0">
                <a:solidFill>
                  <a:srgbClr val="088E8E"/>
                </a:solidFill>
                <a:latin typeface="Times New Roman" pitchFamily="18" charset="0"/>
                <a:cs typeface="Times New Roman" pitchFamily="18" charset="0"/>
              </a:rPr>
              <a:t>Program…</a:t>
            </a:r>
            <a:endParaRPr lang="en-US" sz="3200" b="1" dirty="0">
              <a:latin typeface="Times New Roman" pitchFamily="18" charset="0"/>
              <a:cs typeface="Times New Roman" pitchFamily="18" charset="0"/>
            </a:endParaRPr>
          </a:p>
        </p:txBody>
      </p:sp>
      <p:pic>
        <p:nvPicPr>
          <p:cNvPr id="3" name="object 3"/>
          <p:cNvPicPr/>
          <p:nvPr/>
        </p:nvPicPr>
        <p:blipFill>
          <a:blip r:embed="rId2" cstate="print"/>
          <a:stretch>
            <a:fillRect/>
          </a:stretch>
        </p:blipFill>
        <p:spPr>
          <a:xfrm>
            <a:off x="295275" y="2228850"/>
            <a:ext cx="3457575" cy="2590800"/>
          </a:xfrm>
          <a:prstGeom prst="rect">
            <a:avLst/>
          </a:prstGeom>
        </p:spPr>
      </p:pic>
      <p:pic>
        <p:nvPicPr>
          <p:cNvPr id="5" name="object 4"/>
          <p:cNvPicPr/>
          <p:nvPr/>
        </p:nvPicPr>
        <p:blipFill>
          <a:blip r:embed="rId3" cstate="print"/>
          <a:stretch>
            <a:fillRect/>
          </a:stretch>
        </p:blipFill>
        <p:spPr>
          <a:xfrm>
            <a:off x="8372475" y="2190750"/>
            <a:ext cx="3676650" cy="2628900"/>
          </a:xfrm>
          <a:prstGeom prst="rect">
            <a:avLst/>
          </a:prstGeom>
        </p:spPr>
      </p:pic>
      <p:pic>
        <p:nvPicPr>
          <p:cNvPr id="6" name="object 5"/>
          <p:cNvPicPr/>
          <p:nvPr/>
        </p:nvPicPr>
        <p:blipFill>
          <a:blip r:embed="rId4" cstate="print"/>
          <a:stretch>
            <a:fillRect/>
          </a:stretch>
        </p:blipFill>
        <p:spPr>
          <a:xfrm>
            <a:off x="4352925" y="2219325"/>
            <a:ext cx="3571875" cy="2609850"/>
          </a:xfrm>
          <a:prstGeom prst="rect">
            <a:avLst/>
          </a:prstGeom>
        </p:spPr>
      </p:pic>
    </p:spTree>
    <p:extLst>
      <p:ext uri="{BB962C8B-B14F-4D97-AF65-F5344CB8AC3E}">
        <p14:creationId xmlns:p14="http://schemas.microsoft.com/office/powerpoint/2010/main" val="237634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0487" y="469603"/>
            <a:ext cx="3089757" cy="461665"/>
          </a:xfrm>
          <a:prstGeom prst="rect">
            <a:avLst/>
          </a:prstGeom>
        </p:spPr>
        <p:txBody>
          <a:bodyPr wrap="none">
            <a:spAutoFit/>
          </a:bodyPr>
          <a:lstStyle/>
          <a:p>
            <a:r>
              <a:rPr lang="en-GB" sz="2400" b="1" dirty="0">
                <a:latin typeface="Times New Roman" panose="02020603050405020304" pitchFamily="18" charset="0"/>
                <a:cs typeface="Times New Roman" panose="02020603050405020304" pitchFamily="18" charset="0"/>
              </a:rPr>
              <a:t>   On Job Training - II</a:t>
            </a:r>
            <a:endParaRPr lang="en-US" sz="2400" dirty="0"/>
          </a:p>
        </p:txBody>
      </p:sp>
      <p:sp>
        <p:nvSpPr>
          <p:cNvPr id="3" name="Rectangle 2"/>
          <p:cNvSpPr/>
          <p:nvPr/>
        </p:nvSpPr>
        <p:spPr>
          <a:xfrm>
            <a:off x="441434" y="1526143"/>
            <a:ext cx="11004332" cy="4093428"/>
          </a:xfrm>
          <a:prstGeom prst="rect">
            <a:avLst/>
          </a:prstGeom>
        </p:spPr>
        <p:txBody>
          <a:bodyPr wrap="square">
            <a:spAutoFit/>
          </a:bodyPr>
          <a:lstStyle/>
          <a:p>
            <a:pPr algn="just"/>
            <a:r>
              <a:rPr lang="en-GB" sz="3600" b="1" dirty="0">
                <a:latin typeface="Times New Roman" panose="02020603050405020304" pitchFamily="18" charset="0"/>
                <a:cs typeface="Times New Roman" panose="02020603050405020304" pitchFamily="18" charset="0"/>
              </a:rPr>
              <a:t>ARTIFICIAL INTELLIGENCE</a:t>
            </a:r>
          </a:p>
          <a:p>
            <a:pPr algn="just"/>
            <a:endParaRPr lang="en-GB" sz="14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 application include advanced web search, recommendation systems, understanding human speech, self driving cars, automated decision making, and competing at the highest level in strategic game system.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various sub field of AI research are centered around particular goals and the use of particular tools.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traditional goals of AI research include reasoning, knowledge representation, planning learning, natural language processing, perception, and ability to move and manipulate objects.</a:t>
            </a: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71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F042-F6F7-4A36-B338-21B53BCBAE0D}"/>
              </a:ext>
            </a:extLst>
          </p:cNvPr>
          <p:cNvSpPr>
            <a:spLocks noGrp="1"/>
          </p:cNvSpPr>
          <p:nvPr>
            <p:ph type="title"/>
          </p:nvPr>
        </p:nvSpPr>
        <p:spPr/>
        <p:txBody>
          <a:bodyPr/>
          <a:lstStyle/>
          <a:p>
            <a:r>
              <a:rPr lang="en-IN" b="1" dirty="0"/>
              <a:t>Overview of the Organization:</a:t>
            </a:r>
            <a:endParaRPr lang="en-IN" dirty="0"/>
          </a:p>
        </p:txBody>
      </p:sp>
      <p:sp>
        <p:nvSpPr>
          <p:cNvPr id="3" name="Content Placeholder 2">
            <a:extLst>
              <a:ext uri="{FF2B5EF4-FFF2-40B4-BE49-F238E27FC236}">
                <a16:creationId xmlns:a16="http://schemas.microsoft.com/office/drawing/2014/main" id="{3F3DD9BD-CEEE-4A94-AC07-C000C1B9C0CE}"/>
              </a:ext>
            </a:extLst>
          </p:cNvPr>
          <p:cNvSpPr>
            <a:spLocks noGrp="1"/>
          </p:cNvSpPr>
          <p:nvPr>
            <p:ph idx="1"/>
          </p:nvPr>
        </p:nvSpPr>
        <p:spPr/>
        <p:txBody>
          <a:bodyPr>
            <a:normAutofit fontScale="62500" lnSpcReduction="20000"/>
          </a:bodyPr>
          <a:lstStyle/>
          <a:p>
            <a:endParaRPr lang="en-GB" dirty="0"/>
          </a:p>
          <a:p>
            <a:r>
              <a:rPr lang="en-GB" sz="2900" dirty="0">
                <a:solidFill>
                  <a:schemeClr val="tx1"/>
                </a:solidFill>
              </a:rPr>
              <a:t>TechifyIndia is a start-up for providing IT solutions, building innovative IoT products providing systems integration solutions and technology provider, established to provide leading edge intelligent technical solutions and consulting services to businesses</a:t>
            </a:r>
          </a:p>
          <a:p>
            <a:endParaRPr lang="en-GB" sz="2900" dirty="0">
              <a:solidFill>
                <a:schemeClr val="tx1"/>
              </a:solidFill>
            </a:endParaRPr>
          </a:p>
          <a:p>
            <a:r>
              <a:rPr lang="en-GB" sz="2900" dirty="0">
                <a:solidFill>
                  <a:schemeClr val="tx1"/>
                </a:solidFill>
              </a:rPr>
              <a:t>Since 2017, the company have been providing consulting service like:(website development, design services, IoT, application development and technical      support) to clients in various industries</a:t>
            </a:r>
          </a:p>
          <a:p>
            <a:endParaRPr lang="en-GB" sz="2900" dirty="0">
              <a:solidFill>
                <a:schemeClr val="tx1"/>
              </a:solidFill>
            </a:endParaRPr>
          </a:p>
          <a:p>
            <a:r>
              <a:rPr lang="en-GB" sz="2900" dirty="0">
                <a:solidFill>
                  <a:schemeClr val="tx1"/>
                </a:solidFill>
              </a:rPr>
              <a:t>Our creative team brings business to the next level of digitalization with mobile apps and internet marketing to improve branding and lead generation to succeed.</a:t>
            </a:r>
          </a:p>
          <a:p>
            <a:endParaRPr lang="en-IN" dirty="0"/>
          </a:p>
        </p:txBody>
      </p:sp>
    </p:spTree>
    <p:extLst>
      <p:ext uri="{BB962C8B-B14F-4D97-AF65-F5344CB8AC3E}">
        <p14:creationId xmlns:p14="http://schemas.microsoft.com/office/powerpoint/2010/main" val="4218876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0225" y="627258"/>
            <a:ext cx="207184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TYPES OF AI</a:t>
            </a:r>
            <a:endParaRPr lang="en-US" sz="2400" dirty="0"/>
          </a:p>
        </p:txBody>
      </p:sp>
      <p:sp>
        <p:nvSpPr>
          <p:cNvPr id="3" name="Rectangle 2"/>
          <p:cNvSpPr/>
          <p:nvPr/>
        </p:nvSpPr>
        <p:spPr>
          <a:xfrm>
            <a:off x="1639612" y="1552189"/>
            <a:ext cx="8986345" cy="3003899"/>
          </a:xfrm>
          <a:prstGeom prst="rect">
            <a:avLst/>
          </a:prstGeom>
        </p:spPr>
        <p:txBody>
          <a:bodyPr wrap="square">
            <a:spAutoFit/>
          </a:bodyPr>
          <a:lstStyle/>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797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110" y="753383"/>
            <a:ext cx="4532010"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MACHINE LEARNING</a:t>
            </a:r>
            <a:endParaRPr lang="en-US" sz="3200" dirty="0"/>
          </a:p>
        </p:txBody>
      </p:sp>
      <p:sp>
        <p:nvSpPr>
          <p:cNvPr id="3" name="Rectangle 2"/>
          <p:cNvSpPr/>
          <p:nvPr/>
        </p:nvSpPr>
        <p:spPr>
          <a:xfrm>
            <a:off x="1387366" y="1338158"/>
            <a:ext cx="9522372"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t>
            </a:r>
            <a:r>
              <a:rPr lang="en-US" sz="2000" dirty="0" err="1">
                <a:latin typeface="Times New Roman" panose="02020603050405020304" pitchFamily="18" charset="0"/>
                <a:cs typeface="Times New Roman" panose="02020603050405020304" pitchFamily="18" charset="0"/>
              </a:rPr>
              <a:t>accurac</a:t>
            </a:r>
            <a:r>
              <a:rPr lang="en-GB" sz="2000" dirty="0">
                <a:latin typeface="Times New Roman" panose="02020603050405020304" pitchFamily="18" charset="0"/>
                <a:cs typeface="Times New Roman" panose="02020603050405020304" pitchFamily="18" charset="0"/>
              </a:rPr>
              <a:t>y.</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an important component of the growing field of data science.</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insights subsequently drive decision making within applications and businesses, ideally impacting key growth metrics.</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algorithms are typically created using frameworks that accelerate solution development, such as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7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784" y="753383"/>
            <a:ext cx="6732933"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MACHINE LEARNING METHODS</a:t>
            </a:r>
            <a:endParaRPr lang="en-US" sz="3200" dirty="0"/>
          </a:p>
        </p:txBody>
      </p:sp>
      <p:sp>
        <p:nvSpPr>
          <p:cNvPr id="3" name="Rectangle 2"/>
          <p:cNvSpPr/>
          <p:nvPr/>
        </p:nvSpPr>
        <p:spPr>
          <a:xfrm>
            <a:off x="1324303" y="1392485"/>
            <a:ext cx="9932276" cy="4524315"/>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Supervised machine learning: Supervised learning, also known as supervised machine learning, is defined by its use of </a:t>
            </a:r>
            <a:r>
              <a:rPr lang="en-GB" sz="2000" dirty="0" err="1">
                <a:latin typeface="Times New Roman" panose="02020603050405020304" pitchFamily="18" charset="0"/>
                <a:cs typeface="Times New Roman" panose="02020603050405020304" pitchFamily="18" charset="0"/>
              </a:rPr>
              <a:t>labeled</a:t>
            </a:r>
            <a:r>
              <a:rPr lang="en-GB" sz="2000" dirty="0">
                <a:latin typeface="Times New Roman" panose="02020603050405020304" pitchFamily="18" charset="0"/>
                <a:cs typeface="Times New Roman" panose="02020603050405020304" pitchFamily="18" charset="0"/>
              </a:rPr>
              <a:t> datasets to train algorithms to classify data or predict outcomes accurately.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Unsupervised machine learning: Unsupervised learning, also known as unsupervised machine learning, uses machine learning algorithm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and cluster </a:t>
            </a:r>
            <a:r>
              <a:rPr lang="en-GB" sz="2000" dirty="0" err="1">
                <a:latin typeface="Times New Roman" panose="02020603050405020304" pitchFamily="18" charset="0"/>
                <a:cs typeface="Times New Roman" panose="02020603050405020304" pitchFamily="18" charset="0"/>
              </a:rPr>
              <a:t>unlabeled</a:t>
            </a:r>
            <a:r>
              <a:rPr lang="en-GB" sz="2000" dirty="0">
                <a:latin typeface="Times New Roman" panose="02020603050405020304" pitchFamily="18" charset="0"/>
                <a:cs typeface="Times New Roman" panose="02020603050405020304" pitchFamily="18" charset="0"/>
              </a:rPr>
              <a:t> datasets.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Reinforcement machine learning Reinforcement machine learning is a machine learning model that is similar to supervised learning, but the algorithm isn’t trained using sample data</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89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9430" y="721851"/>
            <a:ext cx="1734770"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OpenCV</a:t>
            </a:r>
            <a:endParaRPr lang="en-US" sz="3200" dirty="0"/>
          </a:p>
        </p:txBody>
      </p:sp>
      <p:sp>
        <p:nvSpPr>
          <p:cNvPr id="3" name="Rectangle 2"/>
          <p:cNvSpPr/>
          <p:nvPr/>
        </p:nvSpPr>
        <p:spPr>
          <a:xfrm>
            <a:off x="1279430" y="1778418"/>
            <a:ext cx="9882556"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268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11" y="381790"/>
            <a:ext cx="6096000" cy="1569660"/>
          </a:xfrm>
          <a:prstGeom prst="rect">
            <a:avLst/>
          </a:prstGeom>
        </p:spPr>
        <p:txBody>
          <a:bodyPr>
            <a:spAutoFit/>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HAAR CASCADE DATASET</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Rectangle 2"/>
          <p:cNvSpPr/>
          <p:nvPr/>
        </p:nvSpPr>
        <p:spPr>
          <a:xfrm>
            <a:off x="620111" y="1620763"/>
            <a:ext cx="10531366"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06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1963" y="299976"/>
            <a:ext cx="2954655" cy="584775"/>
          </a:xfrm>
          <a:prstGeom prst="rect">
            <a:avLst/>
          </a:prstGeom>
        </p:spPr>
        <p:txBody>
          <a:bodyPr wrap="none">
            <a:spAutoFit/>
          </a:bodyPr>
          <a:lstStyle/>
          <a:p>
            <a:r>
              <a:rPr lang="en-GB" sz="3200" b="1" dirty="0">
                <a:latin typeface="Times New Roman" panose="02020603050405020304" pitchFamily="18" charset="0"/>
                <a:cs typeface="Times New Roman" panose="02020603050405020304" pitchFamily="18" charset="0"/>
              </a:rPr>
              <a:t>    Use Case - II	</a:t>
            </a:r>
            <a:endParaRPr lang="en-US" sz="3200" dirty="0"/>
          </a:p>
        </p:txBody>
      </p:sp>
      <p:sp>
        <p:nvSpPr>
          <p:cNvPr id="3" name="Rectangle 2"/>
          <p:cNvSpPr/>
          <p:nvPr/>
        </p:nvSpPr>
        <p:spPr>
          <a:xfrm>
            <a:off x="914400" y="931627"/>
            <a:ext cx="10657490" cy="5262979"/>
          </a:xfrm>
          <a:prstGeom prst="rect">
            <a:avLst/>
          </a:prstGeom>
        </p:spPr>
        <p:txBody>
          <a:bodyPr wrap="square">
            <a:spAutoFit/>
          </a:bodyPr>
          <a:lstStyle/>
          <a:p>
            <a:pPr algn="just"/>
            <a:r>
              <a:rPr lang="en-GB" sz="3200" b="1" dirty="0">
                <a:latin typeface="Times New Roman" panose="02020603050405020304" pitchFamily="18" charset="0"/>
                <a:cs typeface="Times New Roman" panose="02020603050405020304" pitchFamily="18" charset="0"/>
              </a:rPr>
              <a:t>SMART CITY MISSION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National Smart Cities Mission is an urban renewal and retrofitting program by the Government of India with the mission to develop smart cities across the country, making them citizen friendly and sustainable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Union Ministry of Urban Development is responsible for implementing the mission in collaboration with the state governments of the respective cities.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Smart Cities Mission envisions developing an area within the cities in the country as model areas based on an area development plan, which is expected to have a </a:t>
            </a:r>
            <a:r>
              <a:rPr lang="en-GB" sz="2000" dirty="0" err="1">
                <a:latin typeface="Times New Roman" panose="02020603050405020304" pitchFamily="18" charset="0"/>
                <a:cs typeface="Times New Roman" panose="02020603050405020304" pitchFamily="18" charset="0"/>
              </a:rPr>
              <a:t>ruboff</a:t>
            </a:r>
            <a:r>
              <a:rPr lang="en-GB" sz="2000" dirty="0">
                <a:latin typeface="Times New Roman" panose="02020603050405020304" pitchFamily="18" charset="0"/>
                <a:cs typeface="Times New Roman" panose="02020603050405020304" pitchFamily="18" charset="0"/>
              </a:rPr>
              <a:t> effect on other parts of the city, and nearby </a:t>
            </a:r>
            <a:r>
              <a:rPr lang="en-GB" sz="2000" dirty="0" err="1">
                <a:latin typeface="Times New Roman" panose="02020603050405020304" pitchFamily="18" charset="0"/>
                <a:cs typeface="Times New Roman" panose="02020603050405020304" pitchFamily="18" charset="0"/>
              </a:rPr>
              <a:t>citoes</a:t>
            </a:r>
            <a:r>
              <a:rPr lang="en-GB" sz="2000" dirty="0">
                <a:latin typeface="Times New Roman" panose="02020603050405020304" pitchFamily="18" charset="0"/>
                <a:cs typeface="Times New Roman" panose="02020603050405020304" pitchFamily="18" charset="0"/>
              </a:rPr>
              <a:t> and towns.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Smart Cities Mission is an initiative by the Government of India to improve the lifestyle of citizens living in that particular city or town. </a:t>
            </a:r>
          </a:p>
        </p:txBody>
      </p:sp>
    </p:spTree>
    <p:extLst>
      <p:ext uri="{BB962C8B-B14F-4D97-AF65-F5344CB8AC3E}">
        <p14:creationId xmlns:p14="http://schemas.microsoft.com/office/powerpoint/2010/main" val="2998356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2253" y="627258"/>
            <a:ext cx="4011804"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Task – Face Detection</a:t>
            </a:r>
            <a:endParaRPr lang="en-US" sz="3200" dirty="0"/>
          </a:p>
        </p:txBody>
      </p:sp>
      <p:sp>
        <p:nvSpPr>
          <p:cNvPr id="3" name="Rectangle 2"/>
          <p:cNvSpPr/>
          <p:nvPr/>
        </p:nvSpPr>
        <p:spPr>
          <a:xfrm>
            <a:off x="945931" y="1300472"/>
            <a:ext cx="9806152" cy="3754874"/>
          </a:xfrm>
          <a:prstGeom prst="rect">
            <a:avLst/>
          </a:prstGeom>
        </p:spPr>
        <p:txBody>
          <a:bodyPr wrap="square">
            <a:spAutoFit/>
          </a:bodyPr>
          <a:lstStyle/>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is a computer vision technique that involves locating and identifying human faces within images or video frames.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goal of face detection is to automatically detect the presence and location of faces in a given image or video.</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algorithms typically work by analysing the visual patterns and features that are characteristic of human faces.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algorithms can be based on different approaches, including traditional image processing techniques or more advanced machine learning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351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564" y="501134"/>
            <a:ext cx="4881465" cy="584775"/>
          </a:xfrm>
          <a:prstGeom prst="rect">
            <a:avLst/>
          </a:prstGeom>
        </p:spPr>
        <p:txBody>
          <a:bodyPr wrap="none">
            <a:spAutoFit/>
          </a:bodyPr>
          <a:lstStyle/>
          <a:p>
            <a:r>
              <a:rPr lang="en-GB" sz="3200" b="1" dirty="0">
                <a:latin typeface="Times New Roman" panose="02020603050405020304" pitchFamily="18" charset="0"/>
                <a:cs typeface="Times New Roman" panose="02020603050405020304" pitchFamily="18" charset="0"/>
              </a:rPr>
              <a:t>PROBLEM STATEMENT</a:t>
            </a:r>
            <a:endParaRPr lang="en-US" sz="3200" dirty="0"/>
          </a:p>
        </p:txBody>
      </p:sp>
      <p:sp>
        <p:nvSpPr>
          <p:cNvPr id="3" name="Rectangle 2"/>
          <p:cNvSpPr/>
          <p:nvPr/>
        </p:nvSpPr>
        <p:spPr>
          <a:xfrm>
            <a:off x="805564" y="1120005"/>
            <a:ext cx="10577139"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Face Detection: Threshold the input image in the HSV colour space using predefined colour ranges for skin colour to accurately detect Face.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thresholding</a:t>
            </a:r>
            <a:r>
              <a:rPr lang="en-GB" sz="2000" dirty="0">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235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146" y="564197"/>
            <a:ext cx="3548344"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Output of program</a:t>
            </a:r>
          </a:p>
        </p:txBody>
      </p:sp>
      <p:pic>
        <p:nvPicPr>
          <p:cNvPr id="3" name="Picture 2">
            <a:extLst>
              <a:ext uri="{FF2B5EF4-FFF2-40B4-BE49-F238E27FC236}">
                <a16:creationId xmlns:a16="http://schemas.microsoft.com/office/drawing/2014/main" id="{E468792C-8F9D-4A6E-95DC-89F0D53E7FC3}"/>
              </a:ext>
            </a:extLst>
          </p:cNvPr>
          <p:cNvPicPr>
            <a:picLocks noChangeAspect="1"/>
          </p:cNvPicPr>
          <p:nvPr/>
        </p:nvPicPr>
        <p:blipFill rotWithShape="1">
          <a:blip r:embed="rId2"/>
          <a:srcRect l="11655" r="11655"/>
          <a:stretch/>
        </p:blipFill>
        <p:spPr>
          <a:xfrm>
            <a:off x="1033780" y="1791835"/>
            <a:ext cx="4178300" cy="3629930"/>
          </a:xfrm>
          <a:prstGeom prst="rect">
            <a:avLst/>
          </a:prstGeom>
        </p:spPr>
      </p:pic>
      <p:pic>
        <p:nvPicPr>
          <p:cNvPr id="4" name="Picture 3">
            <a:extLst>
              <a:ext uri="{FF2B5EF4-FFF2-40B4-BE49-F238E27FC236}">
                <a16:creationId xmlns:a16="http://schemas.microsoft.com/office/drawing/2014/main" id="{E468792C-8F9D-4A6E-95DC-89F0D53E7FC3}"/>
              </a:ext>
            </a:extLst>
          </p:cNvPr>
          <p:cNvPicPr>
            <a:picLocks noChangeAspect="1"/>
          </p:cNvPicPr>
          <p:nvPr/>
        </p:nvPicPr>
        <p:blipFill rotWithShape="1">
          <a:blip r:embed="rId2"/>
          <a:srcRect l="11655" r="11655"/>
          <a:stretch/>
        </p:blipFill>
        <p:spPr>
          <a:xfrm>
            <a:off x="1033780" y="1791835"/>
            <a:ext cx="4178300" cy="3629930"/>
          </a:xfrm>
          <a:prstGeom prst="rect">
            <a:avLst/>
          </a:prstGeom>
        </p:spPr>
      </p:pic>
      <p:pic>
        <p:nvPicPr>
          <p:cNvPr id="5" name="Picture 4">
            <a:extLst>
              <a:ext uri="{FF2B5EF4-FFF2-40B4-BE49-F238E27FC236}">
                <a16:creationId xmlns:a16="http://schemas.microsoft.com/office/drawing/2014/main" id="{F983642E-6E20-416B-8BEF-D2F87332FB0D}"/>
              </a:ext>
            </a:extLst>
          </p:cNvPr>
          <p:cNvPicPr>
            <a:picLocks noChangeAspect="1"/>
          </p:cNvPicPr>
          <p:nvPr/>
        </p:nvPicPr>
        <p:blipFill rotWithShape="1">
          <a:blip r:embed="rId3"/>
          <a:srcRect l="10256" r="13054"/>
          <a:stretch/>
        </p:blipFill>
        <p:spPr>
          <a:xfrm>
            <a:off x="6733079" y="1791835"/>
            <a:ext cx="4178300" cy="3629930"/>
          </a:xfrm>
          <a:prstGeom prst="rect">
            <a:avLst/>
          </a:prstGeom>
        </p:spPr>
      </p:pic>
      <p:sp>
        <p:nvSpPr>
          <p:cNvPr id="6" name="Rectangle 5"/>
          <p:cNvSpPr/>
          <p:nvPr/>
        </p:nvSpPr>
        <p:spPr>
          <a:xfrm>
            <a:off x="893625" y="5491166"/>
            <a:ext cx="10017753"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	Non-Detected Face			                 	Detected Face 	</a:t>
            </a:r>
            <a:endParaRPr lang="en-US" dirty="0"/>
          </a:p>
        </p:txBody>
      </p:sp>
    </p:spTree>
    <p:extLst>
      <p:ext uri="{BB962C8B-B14F-4D97-AF65-F5344CB8AC3E}">
        <p14:creationId xmlns:p14="http://schemas.microsoft.com/office/powerpoint/2010/main" val="3318302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A1752-755E-4B0F-8631-5690982D1B9A}"/>
              </a:ext>
            </a:extLst>
          </p:cNvPr>
          <p:cNvSpPr>
            <a:spLocks noGrp="1"/>
          </p:cNvSpPr>
          <p:nvPr>
            <p:ph type="title"/>
          </p:nvPr>
        </p:nvSpPr>
        <p:spPr/>
        <p:txBody>
          <a:bodyPr/>
          <a:lstStyle/>
          <a:p>
            <a:r>
              <a:rPr lang="en-IN" dirty="0"/>
              <a:t>CONCLUSION</a:t>
            </a:r>
          </a:p>
        </p:txBody>
      </p:sp>
      <p:sp>
        <p:nvSpPr>
          <p:cNvPr id="5" name="Content Placeholder 4">
            <a:extLst>
              <a:ext uri="{FF2B5EF4-FFF2-40B4-BE49-F238E27FC236}">
                <a16:creationId xmlns:a16="http://schemas.microsoft.com/office/drawing/2014/main" id="{8C8107A7-3847-4EE4-BEC8-185342190991}"/>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GB" dirty="0">
                <a:solidFill>
                  <a:schemeClr val="tx1"/>
                </a:solidFill>
                <a:latin typeface="Times New Roman" pitchFamily="18" charset="0"/>
                <a:cs typeface="Times New Roman" pitchFamily="18" charset="0"/>
              </a:rPr>
              <a:t>In conclusion, I hope that this presentation has given you a clear understanding of our company and the value that we can bring to your business. Our team is dedicated to providing high-quality products/services, excellent customer service, and innovative solutions to meet your needs.</a:t>
            </a:r>
          </a:p>
          <a:p>
            <a:pPr>
              <a:buFont typeface="Arial" panose="020B0604020202020204" pitchFamily="34" charset="0"/>
              <a:buChar char="•"/>
            </a:pPr>
            <a:endParaRPr lang="en-GB" dirty="0">
              <a:solidFill>
                <a:schemeClr val="tx1"/>
              </a:solidFill>
              <a:latin typeface="Times New Roman" pitchFamily="18" charset="0"/>
              <a:cs typeface="Times New Roman" pitchFamily="18" charset="0"/>
            </a:endParaRPr>
          </a:p>
          <a:p>
            <a:pPr>
              <a:buFont typeface="Arial" panose="020B0604020202020204" pitchFamily="34" charset="0"/>
              <a:buChar char="•"/>
            </a:pPr>
            <a:r>
              <a:rPr lang="en-GB" dirty="0">
                <a:solidFill>
                  <a:schemeClr val="tx1"/>
                </a:solidFill>
                <a:latin typeface="Times New Roman" pitchFamily="18" charset="0"/>
                <a:cs typeface="Times New Roman" pitchFamily="18" charset="0"/>
              </a:rPr>
              <a:t>We believe that by working together, we can achieve great success and create a long-lasting partnership. We are committed to earning your trust and delivering results that exceed your expectations.</a:t>
            </a:r>
          </a:p>
          <a:p>
            <a:pPr>
              <a:buFont typeface="Arial" panose="020B0604020202020204" pitchFamily="34" charset="0"/>
              <a:buChar char="•"/>
            </a:pPr>
            <a:endParaRPr lang="en-GB" dirty="0">
              <a:solidFill>
                <a:schemeClr val="tx1"/>
              </a:solidFill>
              <a:latin typeface="Times New Roman" pitchFamily="18" charset="0"/>
              <a:cs typeface="Times New Roman" pitchFamily="18" charset="0"/>
            </a:endParaRPr>
          </a:p>
          <a:p>
            <a:pPr>
              <a:buFont typeface="Arial" panose="020B0604020202020204" pitchFamily="34" charset="0"/>
              <a:buChar char="•"/>
            </a:pPr>
            <a:r>
              <a:rPr lang="en-GB" dirty="0">
                <a:solidFill>
                  <a:schemeClr val="tx1"/>
                </a:solidFill>
                <a:latin typeface="Times New Roman" pitchFamily="18" charset="0"/>
                <a:cs typeface="Times New Roman" pitchFamily="18" charset="0"/>
              </a:rPr>
              <a:t>Thank you for your time and consideration, and we look forward to the opportunity to work with you.</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1304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2FE0-0CC1-4B57-9548-A35F0181869D}"/>
              </a:ext>
            </a:extLst>
          </p:cNvPr>
          <p:cNvSpPr>
            <a:spLocks noGrp="1"/>
          </p:cNvSpPr>
          <p:nvPr>
            <p:ph type="title"/>
          </p:nvPr>
        </p:nvSpPr>
        <p:spPr/>
        <p:txBody>
          <a:bodyPr>
            <a:normAutofit fontScale="90000"/>
          </a:bodyPr>
          <a:lstStyle/>
          <a:p>
            <a:br>
              <a:rPr lang="en-GB" dirty="0"/>
            </a:br>
            <a:br>
              <a:rPr lang="en-GB" dirty="0"/>
            </a:br>
            <a:br>
              <a:rPr lang="en-GB" dirty="0"/>
            </a:br>
            <a:r>
              <a:rPr lang="en-GB" b="1" dirty="0"/>
              <a:t>Vision and mission of the organization:</a:t>
            </a:r>
            <a:br>
              <a:rPr lang="en-GB" dirty="0"/>
            </a:br>
            <a:br>
              <a:rPr lang="en-GB" dirty="0"/>
            </a:br>
            <a:endParaRPr lang="en-IN" b="1" dirty="0"/>
          </a:p>
        </p:txBody>
      </p:sp>
      <p:sp>
        <p:nvSpPr>
          <p:cNvPr id="3" name="Content Placeholder 2">
            <a:extLst>
              <a:ext uri="{FF2B5EF4-FFF2-40B4-BE49-F238E27FC236}">
                <a16:creationId xmlns:a16="http://schemas.microsoft.com/office/drawing/2014/main" id="{ED68D164-D5A9-4451-817E-8D79A46AFDFC}"/>
              </a:ext>
            </a:extLst>
          </p:cNvPr>
          <p:cNvSpPr>
            <a:spLocks noGrp="1"/>
          </p:cNvSpPr>
          <p:nvPr>
            <p:ph idx="1"/>
          </p:nvPr>
        </p:nvSpPr>
        <p:spPr>
          <a:xfrm>
            <a:off x="1141412" y="2097088"/>
            <a:ext cx="9905999" cy="3541714"/>
          </a:xfrm>
        </p:spPr>
        <p:txBody>
          <a:bodyPr/>
          <a:lstStyle/>
          <a:p>
            <a:pPr>
              <a:buFont typeface="Arial" panose="020B0604020202020204" pitchFamily="34" charset="0"/>
              <a:buChar char="•"/>
            </a:pPr>
            <a:r>
              <a:rPr lang="en-GB" dirty="0">
                <a:solidFill>
                  <a:schemeClr val="tx1"/>
                </a:solidFill>
              </a:rPr>
              <a:t>Our vision is to build upon a reputation of being one of the most innovative IT Solution and Service provider.</a:t>
            </a:r>
          </a:p>
          <a:p>
            <a:pPr>
              <a:buFont typeface="Arial" panose="020B0604020202020204" pitchFamily="34" charset="0"/>
              <a:buChar char="•"/>
            </a:pPr>
            <a:r>
              <a:rPr lang="en-GB" dirty="0">
                <a:solidFill>
                  <a:schemeClr val="tx1"/>
                </a:solidFill>
              </a:rPr>
              <a:t>The mission of the organization is, To produce excellent services in the field of IT Services and Consultancy with maximum efforts driven towards customer satisfaction.</a:t>
            </a:r>
          </a:p>
          <a:p>
            <a:pPr>
              <a:buFont typeface="Arial" panose="020B0604020202020204" pitchFamily="34" charset="0"/>
              <a:buChar char="•"/>
            </a:pPr>
            <a:r>
              <a:rPr lang="en-GB" dirty="0">
                <a:solidFill>
                  <a:schemeClr val="tx1"/>
                </a:solidFill>
              </a:rPr>
              <a:t>The company's vision and mission reflect its dedication to creating a positive impact on the industry and society</a:t>
            </a:r>
          </a:p>
          <a:p>
            <a:endParaRPr lang="en-IN" dirty="0"/>
          </a:p>
        </p:txBody>
      </p:sp>
    </p:spTree>
    <p:extLst>
      <p:ext uri="{BB962C8B-B14F-4D97-AF65-F5344CB8AC3E}">
        <p14:creationId xmlns:p14="http://schemas.microsoft.com/office/powerpoint/2010/main" val="3288602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E289BB-ACF7-4AE7-9FB8-CDE38DC0ABFE}"/>
              </a:ext>
            </a:extLst>
          </p:cNvPr>
          <p:cNvSpPr>
            <a:spLocks noGrp="1"/>
          </p:cNvSpPr>
          <p:nvPr>
            <p:ph type="ctrTitle"/>
          </p:nvPr>
        </p:nvSpPr>
        <p:spPr/>
        <p:txBody>
          <a:bodyPr/>
          <a:lstStyle/>
          <a:p>
            <a:r>
              <a:rPr lang="en-GB" dirty="0">
                <a:latin typeface="Times New Roman" pitchFamily="18" charset="0"/>
                <a:cs typeface="Times New Roman" pitchFamily="18" charset="0"/>
              </a:rPr>
              <a:t>		Thank You</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59B1-3DFC-4081-B5BF-A17AEBB7E746}"/>
              </a:ext>
            </a:extLst>
          </p:cNvPr>
          <p:cNvSpPr>
            <a:spLocks noGrp="1"/>
          </p:cNvSpPr>
          <p:nvPr>
            <p:ph type="title"/>
          </p:nvPr>
        </p:nvSpPr>
        <p:spPr/>
        <p:txBody>
          <a:bodyPr/>
          <a:lstStyle/>
          <a:p>
            <a:r>
              <a:rPr lang="en-IN" b="1" dirty="0"/>
              <a:t>Organization structure:</a:t>
            </a:r>
          </a:p>
        </p:txBody>
      </p:sp>
      <p:sp>
        <p:nvSpPr>
          <p:cNvPr id="3" name="Content Placeholder 2">
            <a:extLst>
              <a:ext uri="{FF2B5EF4-FFF2-40B4-BE49-F238E27FC236}">
                <a16:creationId xmlns:a16="http://schemas.microsoft.com/office/drawing/2014/main" id="{EE22BF0F-EAA0-4B97-8E3D-E1B21E7CF122}"/>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GB" dirty="0">
                <a:solidFill>
                  <a:schemeClr val="tx1"/>
                </a:solidFill>
              </a:rPr>
              <a:t>The organization operates under a Functional structure, with several departments and divisions responsible for different aspects of the company's operations.</a:t>
            </a:r>
          </a:p>
          <a:p>
            <a:pPr algn="just">
              <a:buFont typeface="Arial" panose="020B0604020202020204" pitchFamily="34" charset="0"/>
              <a:buChar char="•"/>
            </a:pPr>
            <a:r>
              <a:rPr lang="en-GB" dirty="0">
                <a:solidFill>
                  <a:schemeClr val="tx1"/>
                </a:solidFill>
              </a:rPr>
              <a:t>It is characterized by the division of the company into different functional areas, such as marketing, finance, operations, and human resources. Each functional area is headed by a manager who oversees the activities of their team.</a:t>
            </a:r>
          </a:p>
          <a:p>
            <a:pPr algn="just">
              <a:buFont typeface="Arial" panose="020B0604020202020204" pitchFamily="34" charset="0"/>
              <a:buChar char="•"/>
            </a:pPr>
            <a:r>
              <a:rPr lang="en-GB" dirty="0">
                <a:solidFill>
                  <a:schemeClr val="tx1"/>
                </a:solidFill>
              </a:rPr>
              <a:t>The executive team consists of 12 members, with the CEO being the highest-ranking member of the organization.</a:t>
            </a:r>
          </a:p>
          <a:p>
            <a:pPr algn="just">
              <a:buFont typeface="Arial" panose="020B0604020202020204" pitchFamily="34" charset="0"/>
              <a:buChar char="•"/>
            </a:pPr>
            <a:r>
              <a:rPr lang="en-GB" dirty="0">
                <a:solidFill>
                  <a:schemeClr val="tx1"/>
                </a:solidFill>
              </a:rPr>
              <a:t>The organization's structure ensures that each department operates efficiently and effectively while working towards the company's goals.</a:t>
            </a:r>
          </a:p>
          <a:p>
            <a:endParaRPr lang="en-IN" dirty="0"/>
          </a:p>
        </p:txBody>
      </p:sp>
    </p:spTree>
    <p:extLst>
      <p:ext uri="{BB962C8B-B14F-4D97-AF65-F5344CB8AC3E}">
        <p14:creationId xmlns:p14="http://schemas.microsoft.com/office/powerpoint/2010/main" val="316608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F6A6-DE23-47A2-A307-1FE51A1CAE6D}"/>
              </a:ext>
            </a:extLst>
          </p:cNvPr>
          <p:cNvSpPr>
            <a:spLocks noGrp="1"/>
          </p:cNvSpPr>
          <p:nvPr>
            <p:ph type="title"/>
          </p:nvPr>
        </p:nvSpPr>
        <p:spPr>
          <a:xfrm>
            <a:off x="882317" y="286603"/>
            <a:ext cx="10876546" cy="1450757"/>
          </a:xfrm>
        </p:spPr>
        <p:txBody>
          <a:bodyPr>
            <a:normAutofit/>
          </a:bodyPr>
          <a:lstStyle/>
          <a:p>
            <a:r>
              <a:rPr lang="en-GB" b="1" dirty="0"/>
              <a:t>Roles and Responsibilities of personnel </a:t>
            </a:r>
            <a:br>
              <a:rPr lang="en-GB" b="1" dirty="0"/>
            </a:br>
            <a:r>
              <a:rPr lang="en-GB" b="1" dirty="0"/>
              <a:t>in the organization:</a:t>
            </a:r>
            <a:endParaRPr lang="en-IN" b="1" dirty="0"/>
          </a:p>
        </p:txBody>
      </p:sp>
      <p:sp>
        <p:nvSpPr>
          <p:cNvPr id="3" name="Content Placeholder 2">
            <a:extLst>
              <a:ext uri="{FF2B5EF4-FFF2-40B4-BE49-F238E27FC236}">
                <a16:creationId xmlns:a16="http://schemas.microsoft.com/office/drawing/2014/main" id="{6208F8DB-17BD-44DE-8103-E1AFEEA751F5}"/>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The roles and responsibilities of personnel within the organization vary depending on their job functions and departmental affiliations.</a:t>
            </a:r>
          </a:p>
          <a:p>
            <a:pPr>
              <a:buFont typeface="Arial" panose="020B0604020202020204" pitchFamily="34" charset="0"/>
              <a:buChar char="•"/>
            </a:pPr>
            <a:r>
              <a:rPr lang="en-GB" dirty="0">
                <a:solidFill>
                  <a:schemeClr val="tx1"/>
                </a:solidFill>
              </a:rPr>
              <a:t>the common roles within the organization include</a:t>
            </a:r>
          </a:p>
          <a:p>
            <a:pPr>
              <a:buFont typeface="Arial" panose="020B0604020202020204" pitchFamily="34" charset="0"/>
              <a:buChar char="•"/>
            </a:pPr>
            <a:r>
              <a:rPr lang="en-GB" dirty="0">
                <a:solidFill>
                  <a:schemeClr val="tx1"/>
                </a:solidFill>
              </a:rPr>
              <a:t>CEO, Marketing management, Developers, H-R management, etc,</a:t>
            </a:r>
          </a:p>
          <a:p>
            <a:endParaRPr lang="en-IN" dirty="0"/>
          </a:p>
        </p:txBody>
      </p:sp>
    </p:spTree>
    <p:extLst>
      <p:ext uri="{BB962C8B-B14F-4D97-AF65-F5344CB8AC3E}">
        <p14:creationId xmlns:p14="http://schemas.microsoft.com/office/powerpoint/2010/main" val="176714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4CE0-2160-499B-8026-1627605D8EA9}"/>
              </a:ext>
            </a:extLst>
          </p:cNvPr>
          <p:cNvSpPr>
            <a:spLocks noGrp="1"/>
          </p:cNvSpPr>
          <p:nvPr>
            <p:ph type="title"/>
          </p:nvPr>
        </p:nvSpPr>
        <p:spPr/>
        <p:txBody>
          <a:bodyPr/>
          <a:lstStyle/>
          <a:p>
            <a:r>
              <a:rPr lang="en-IN" b="1" dirty="0"/>
              <a:t>Products and market performance:</a:t>
            </a:r>
          </a:p>
        </p:txBody>
      </p:sp>
      <p:sp>
        <p:nvSpPr>
          <p:cNvPr id="3" name="Content Placeholder 2">
            <a:extLst>
              <a:ext uri="{FF2B5EF4-FFF2-40B4-BE49-F238E27FC236}">
                <a16:creationId xmlns:a16="http://schemas.microsoft.com/office/drawing/2014/main" id="{7D6E67D8-107B-4C65-9EA1-BEC774BDA474}"/>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GB" dirty="0">
                <a:solidFill>
                  <a:schemeClr val="tx1"/>
                </a:solidFill>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buFont typeface="Arial" panose="020B0604020202020204" pitchFamily="34" charset="0"/>
              <a:buChar char="•"/>
            </a:pPr>
            <a:r>
              <a:rPr lang="en-GB" dirty="0">
                <a:solidFill>
                  <a:schemeClr val="tx1"/>
                </a:solidFill>
              </a:rPr>
              <a:t>Cashew Soft ERP</a:t>
            </a:r>
          </a:p>
          <a:p>
            <a:pPr>
              <a:buFont typeface="Arial" panose="020B0604020202020204" pitchFamily="34" charset="0"/>
              <a:buChar char="•"/>
            </a:pPr>
            <a:r>
              <a:rPr lang="en-GB" dirty="0">
                <a:solidFill>
                  <a:schemeClr val="tx1"/>
                </a:solidFill>
              </a:rPr>
              <a:t>TAX-E(GST Billing)</a:t>
            </a:r>
          </a:p>
          <a:p>
            <a:pPr>
              <a:buFont typeface="Arial" panose="020B0604020202020204" pitchFamily="34" charset="0"/>
              <a:buChar char="•"/>
            </a:pPr>
            <a:r>
              <a:rPr lang="en-GB" dirty="0">
                <a:solidFill>
                  <a:schemeClr val="tx1"/>
                </a:solidFill>
              </a:rPr>
              <a:t>CNC Monitoring</a:t>
            </a:r>
          </a:p>
          <a:p>
            <a:pPr>
              <a:buFont typeface="Arial" panose="020B0604020202020204" pitchFamily="34" charset="0"/>
              <a:buChar char="•"/>
            </a:pPr>
            <a:r>
              <a:rPr lang="en-GB" dirty="0">
                <a:solidFill>
                  <a:schemeClr val="tx1"/>
                </a:solidFill>
              </a:rPr>
              <a:t>IOT Based Smart Bell, etc</a:t>
            </a:r>
          </a:p>
          <a:p>
            <a:endParaRPr lang="en-IN" dirty="0"/>
          </a:p>
        </p:txBody>
      </p:sp>
    </p:spTree>
    <p:extLst>
      <p:ext uri="{BB962C8B-B14F-4D97-AF65-F5344CB8AC3E}">
        <p14:creationId xmlns:p14="http://schemas.microsoft.com/office/powerpoint/2010/main" val="285172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4983E0-9412-40D0-A702-32A4A1EF27DE}"/>
              </a:ext>
            </a:extLst>
          </p:cNvPr>
          <p:cNvPicPr>
            <a:picLocks noChangeAspect="1"/>
          </p:cNvPicPr>
          <p:nvPr/>
        </p:nvPicPr>
        <p:blipFill>
          <a:blip r:embed="rId2"/>
          <a:stretch>
            <a:fillRect/>
          </a:stretch>
        </p:blipFill>
        <p:spPr>
          <a:xfrm>
            <a:off x="418148" y="389341"/>
            <a:ext cx="5291787" cy="3737172"/>
          </a:xfrm>
          <a:prstGeom prst="rect">
            <a:avLst/>
          </a:prstGeom>
        </p:spPr>
      </p:pic>
      <p:pic>
        <p:nvPicPr>
          <p:cNvPr id="5" name="Picture 4">
            <a:extLst>
              <a:ext uri="{FF2B5EF4-FFF2-40B4-BE49-F238E27FC236}">
                <a16:creationId xmlns:a16="http://schemas.microsoft.com/office/drawing/2014/main" id="{00DC03E4-BE0A-4C5D-AFE1-B4E2A6465EFA}"/>
              </a:ext>
            </a:extLst>
          </p:cNvPr>
          <p:cNvPicPr>
            <a:picLocks noChangeAspect="1"/>
          </p:cNvPicPr>
          <p:nvPr/>
        </p:nvPicPr>
        <p:blipFill>
          <a:blip r:embed="rId3"/>
          <a:stretch>
            <a:fillRect/>
          </a:stretch>
        </p:blipFill>
        <p:spPr>
          <a:xfrm>
            <a:off x="5708881" y="2688192"/>
            <a:ext cx="5889246" cy="3310415"/>
          </a:xfrm>
          <a:prstGeom prst="rect">
            <a:avLst/>
          </a:prstGeom>
        </p:spPr>
      </p:pic>
    </p:spTree>
    <p:extLst>
      <p:ext uri="{BB962C8B-B14F-4D97-AF65-F5344CB8AC3E}">
        <p14:creationId xmlns:p14="http://schemas.microsoft.com/office/powerpoint/2010/main" val="346324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594D4EBE-F8B3-47E0-AD25-E4FFCAC64941}"/>
              </a:ext>
            </a:extLst>
          </p:cNvPr>
          <p:cNvGraphicFramePr/>
          <p:nvPr>
            <p:extLst>
              <p:ext uri="{D42A27DB-BD31-4B8C-83A1-F6EECF244321}">
                <p14:modId xmlns:p14="http://schemas.microsoft.com/office/powerpoint/2010/main" val="302966181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793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1D48187-964B-4993-B168-CC8AD7916D3B}"/>
              </a:ext>
            </a:extLst>
          </p:cNvPr>
          <p:cNvGraphicFramePr/>
          <p:nvPr>
            <p:extLst>
              <p:ext uri="{D42A27DB-BD31-4B8C-83A1-F6EECF244321}">
                <p14:modId xmlns:p14="http://schemas.microsoft.com/office/powerpoint/2010/main" val="66855015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5622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11295299</TotalTime>
  <Words>2105</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Garamond</vt:lpstr>
      <vt:lpstr>Symbol</vt:lpstr>
      <vt:lpstr>Times New Roman</vt:lpstr>
      <vt:lpstr>Tw Cen MT</vt:lpstr>
      <vt:lpstr>Circuit</vt:lpstr>
      <vt:lpstr>Semester End Examination (SEE) PRESENTATION </vt:lpstr>
      <vt:lpstr>Overview of the Organization:</vt:lpstr>
      <vt:lpstr>   Vision and mission of the organization:  </vt:lpstr>
      <vt:lpstr>Organization structure:</vt:lpstr>
      <vt:lpstr>Roles and Responsibilities of personnel  in the organization:</vt:lpstr>
      <vt:lpstr>Products and market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Akash Torvi</cp:lastModifiedBy>
  <cp:revision>13</cp:revision>
  <dcterms:created xsi:type="dcterms:W3CDTF">2023-05-08T04:05:06Z</dcterms:created>
  <dcterms:modified xsi:type="dcterms:W3CDTF">2023-06-23T17:42:00Z</dcterms:modified>
</cp:coreProperties>
</file>