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71" r:id="rId3"/>
    <p:sldId id="259" r:id="rId4"/>
    <p:sldId id="272" r:id="rId5"/>
    <p:sldId id="261" r:id="rId6"/>
    <p:sldId id="262" r:id="rId7"/>
    <p:sldId id="263" r:id="rId8"/>
    <p:sldId id="264" r:id="rId9"/>
    <p:sldId id="265" r:id="rId10"/>
    <p:sldId id="266" r:id="rId11"/>
    <p:sldId id="267" r:id="rId12"/>
    <p:sldId id="268" r:id="rId13"/>
    <p:sldId id="269" r:id="rId14"/>
    <p:sldId id="27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A8B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0" d="100"/>
          <a:sy n="80" d="100"/>
        </p:scale>
        <p:origin x="-84" y="-7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Sheet1!$B$1</c:f>
              <c:strCache>
                <c:ptCount val="1"/>
                <c:pt idx="0">
                  <c:v>2018</c:v>
                </c:pt>
              </c:strCache>
            </c:strRef>
          </c:tx>
          <c:spPr>
            <a:solidFill>
              <a:schemeClr val="accent1"/>
            </a:solidFill>
            <a:ln>
              <a:noFill/>
            </a:ln>
            <a:effectLst/>
          </c:spPr>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xmlns:c16r2="http://schemas.microsoft.com/office/drawing/2015/06/chart">
            <c:ext xmlns:c16="http://schemas.microsoft.com/office/drawing/2014/chart" uri="{C3380CC4-5D6E-409C-BE32-E72D297353CC}">
              <c16:uniqueId val="{00000000-2845-499A-96E1-1780B8D5666E}"/>
            </c:ext>
          </c:extLst>
        </c:ser>
        <c:ser>
          <c:idx val="1"/>
          <c:order val="1"/>
          <c:tx>
            <c:strRef>
              <c:f>Sheet1!$C$1</c:f>
              <c:strCache>
                <c:ptCount val="1"/>
                <c:pt idx="0">
                  <c:v>2019</c:v>
                </c:pt>
              </c:strCache>
            </c:strRef>
          </c:tx>
          <c:spPr>
            <a:solidFill>
              <a:schemeClr val="accent2"/>
            </a:solidFill>
            <a:ln>
              <a:noFill/>
            </a:ln>
            <a:effectLst/>
          </c:spPr>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xmlns:c16r2="http://schemas.microsoft.com/office/drawing/2015/06/chart">
            <c:ext xmlns:c16="http://schemas.microsoft.com/office/drawing/2014/chart" uri="{C3380CC4-5D6E-409C-BE32-E72D297353CC}">
              <c16:uniqueId val="{00000001-2845-499A-96E1-1780B8D5666E}"/>
            </c:ext>
          </c:extLst>
        </c:ser>
        <c:ser>
          <c:idx val="2"/>
          <c:order val="2"/>
          <c:tx>
            <c:strRef>
              <c:f>Sheet1!$D$1</c:f>
              <c:strCache>
                <c:ptCount val="1"/>
                <c:pt idx="0">
                  <c:v>2020</c:v>
                </c:pt>
              </c:strCache>
            </c:strRef>
          </c:tx>
          <c:spPr>
            <a:solidFill>
              <a:schemeClr val="accent3"/>
            </a:solidFill>
            <a:ln>
              <a:noFill/>
            </a:ln>
            <a:effectLst/>
          </c:spPr>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xmlns:c16r2="http://schemas.microsoft.com/office/drawing/2015/06/chart">
            <c:ext xmlns:c16="http://schemas.microsoft.com/office/drawing/2014/chart" uri="{C3380CC4-5D6E-409C-BE32-E72D297353CC}">
              <c16:uniqueId val="{00000002-2845-499A-96E1-1780B8D5666E}"/>
            </c:ext>
          </c:extLst>
        </c:ser>
        <c:ser>
          <c:idx val="3"/>
          <c:order val="3"/>
          <c:tx>
            <c:strRef>
              <c:f>Sheet1!$E$1</c:f>
              <c:strCache>
                <c:ptCount val="1"/>
                <c:pt idx="0">
                  <c:v>2021</c:v>
                </c:pt>
              </c:strCache>
            </c:strRef>
          </c:tx>
          <c:spPr>
            <a:solidFill>
              <a:schemeClr val="accent4"/>
            </a:solidFill>
            <a:ln>
              <a:noFill/>
            </a:ln>
            <a:effectLst/>
          </c:spPr>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xmlns:c16r2="http://schemas.microsoft.com/office/drawing/2015/06/chart">
            <c:ext xmlns:c16="http://schemas.microsoft.com/office/drawing/2014/chart" uri="{C3380CC4-5D6E-409C-BE32-E72D297353CC}">
              <c16:uniqueId val="{00000004-2845-499A-96E1-1780B8D5666E}"/>
            </c:ext>
          </c:extLst>
        </c:ser>
        <c:ser>
          <c:idx val="4"/>
          <c:order val="4"/>
          <c:tx>
            <c:strRef>
              <c:f>Sheet1!$F$1</c:f>
              <c:strCache>
                <c:ptCount val="1"/>
                <c:pt idx="0">
                  <c:v>2022</c:v>
                </c:pt>
              </c:strCache>
            </c:strRef>
          </c:tx>
          <c:spPr>
            <a:solidFill>
              <a:schemeClr val="accent5"/>
            </a:solidFill>
            <a:ln>
              <a:noFill/>
            </a:ln>
            <a:effectLst/>
          </c:spPr>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xmlns:c16r2="http://schemas.microsoft.com/office/drawing/2015/06/chart">
            <c:ext xmlns:c16="http://schemas.microsoft.com/office/drawing/2014/chart" uri="{C3380CC4-5D6E-409C-BE32-E72D297353CC}">
              <c16:uniqueId val="{00000005-2845-499A-96E1-1780B8D5666E}"/>
            </c:ext>
          </c:extLst>
        </c:ser>
        <c:gapWidth val="219"/>
        <c:overlap val="-27"/>
        <c:axId val="57930112"/>
        <c:axId val="57931648"/>
      </c:barChart>
      <c:catAx>
        <c:axId val="5793011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31648"/>
        <c:crosses val="autoZero"/>
        <c:auto val="1"/>
        <c:lblAlgn val="ctr"/>
        <c:lblOffset val="100"/>
      </c:catAx>
      <c:valAx>
        <c:axId val="579316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3011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Sheet1!$B$1</c:f>
              <c:strCache>
                <c:ptCount val="1"/>
                <c:pt idx="0">
                  <c:v>INTERNSHIP Diploma</c:v>
                </c:pt>
              </c:strCache>
            </c:strRef>
          </c:tx>
          <c:spPr>
            <a:solidFill>
              <a:schemeClr val="accent1"/>
            </a:solidFill>
            <a:ln>
              <a:noFill/>
            </a:ln>
            <a:effectLst/>
          </c:spPr>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c:v>
                </c:pt>
                <c:pt idx="3">
                  <c:v>0.35000000000000009</c:v>
                </c:pt>
              </c:numCache>
            </c:numRef>
          </c:val>
          <c:extLst xmlns:c16r2="http://schemas.microsoft.com/office/drawing/2015/06/chart">
            <c:ext xmlns:c16="http://schemas.microsoft.com/office/drawing/2014/chart" uri="{C3380CC4-5D6E-409C-BE32-E72D297353CC}">
              <c16:uniqueId val="{00000000-0FC7-43C7-A174-71977AFE8DEA}"/>
            </c:ext>
          </c:extLst>
        </c:ser>
        <c:ser>
          <c:idx val="1"/>
          <c:order val="1"/>
          <c:tx>
            <c:strRef>
              <c:f>Sheet1!$C$1</c:f>
              <c:strCache>
                <c:ptCount val="1"/>
                <c:pt idx="0">
                  <c:v>INTERNSHIP B.E</c:v>
                </c:pt>
              </c:strCache>
            </c:strRef>
          </c:tx>
          <c:spPr>
            <a:solidFill>
              <a:schemeClr val="accent2"/>
            </a:solidFill>
            <a:ln>
              <a:noFill/>
            </a:ln>
            <a:effectLst/>
          </c:spPr>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0.70000000000000018</c:v>
                </c:pt>
                <c:pt idx="1">
                  <c:v>0.75000000000000022</c:v>
                </c:pt>
                <c:pt idx="2">
                  <c:v>0.5</c:v>
                </c:pt>
                <c:pt idx="3">
                  <c:v>0.55000000000000004</c:v>
                </c:pt>
              </c:numCache>
            </c:numRef>
          </c:val>
          <c:extLst xmlns:c16r2="http://schemas.microsoft.com/office/drawing/2015/06/chart">
            <c:ext xmlns:c16="http://schemas.microsoft.com/office/drawing/2014/chart" uri="{C3380CC4-5D6E-409C-BE32-E72D297353CC}">
              <c16:uniqueId val="{00000001-0FC7-43C7-A174-71977AFE8DEA}"/>
            </c:ext>
          </c:extLst>
        </c:ser>
        <c:ser>
          <c:idx val="2"/>
          <c:order val="2"/>
          <c:tx>
            <c:strRef>
              <c:f>Sheet1!$D$1</c:f>
              <c:strCache>
                <c:ptCount val="1"/>
                <c:pt idx="0">
                  <c:v>INTERNSHIP MCA/M.tech</c:v>
                </c:pt>
              </c:strCache>
            </c:strRef>
          </c:tx>
          <c:spPr>
            <a:solidFill>
              <a:schemeClr val="accent3"/>
            </a:solidFill>
            <a:ln>
              <a:noFill/>
            </a:ln>
            <a:effectLst/>
          </c:spPr>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xmlns:c16r2="http://schemas.microsoft.com/office/drawing/2015/06/chart">
            <c:ext xmlns:c16="http://schemas.microsoft.com/office/drawing/2014/chart" uri="{C3380CC4-5D6E-409C-BE32-E72D297353CC}">
              <c16:uniqueId val="{00000002-0FC7-43C7-A174-71977AFE8DEA}"/>
            </c:ext>
          </c:extLst>
        </c:ser>
        <c:gapWidth val="219"/>
        <c:overlap val="-27"/>
        <c:axId val="59912960"/>
        <c:axId val="59914496"/>
      </c:barChart>
      <c:catAx>
        <c:axId val="599129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4496"/>
        <c:crosses val="autoZero"/>
        <c:auto val="1"/>
        <c:lblAlgn val="ctr"/>
        <c:lblOffset val="100"/>
      </c:catAx>
      <c:valAx>
        <c:axId val="59914496"/>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296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Sheet1!$B$1</c:f>
              <c:strCache>
                <c:ptCount val="1"/>
                <c:pt idx="0">
                  <c:v>2021</c:v>
                </c:pt>
              </c:strCache>
            </c:strRef>
          </c:tx>
          <c:spPr>
            <a:solidFill>
              <a:schemeClr val="accent1"/>
            </a:solidFill>
            <a:ln>
              <a:noFill/>
            </a:ln>
            <a:effectLst/>
          </c:spPr>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xmlns:c16r2="http://schemas.microsoft.com/office/drawing/2015/06/chart">
            <c:ext xmlns:c16="http://schemas.microsoft.com/office/drawing/2014/chart" uri="{C3380CC4-5D6E-409C-BE32-E72D297353CC}">
              <c16:uniqueId val="{00000000-615E-46B5-8225-C64BAF33C496}"/>
            </c:ext>
          </c:extLst>
        </c:ser>
        <c:ser>
          <c:idx val="1"/>
          <c:order val="1"/>
          <c:tx>
            <c:strRef>
              <c:f>Sheet1!$C$1</c:f>
              <c:strCache>
                <c:ptCount val="1"/>
                <c:pt idx="0">
                  <c:v>2022</c:v>
                </c:pt>
              </c:strCache>
            </c:strRef>
          </c:tx>
          <c:spPr>
            <a:solidFill>
              <a:schemeClr val="accent2"/>
            </a:solidFill>
            <a:ln>
              <a:noFill/>
            </a:ln>
            <a:effectLst/>
          </c:spPr>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xmlns:c16r2="http://schemas.microsoft.com/office/drawing/2015/06/chart">
            <c:ext xmlns:c16="http://schemas.microsoft.com/office/drawing/2014/chart" uri="{C3380CC4-5D6E-409C-BE32-E72D297353CC}">
              <c16:uniqueId val="{00000001-615E-46B5-8225-C64BAF33C496}"/>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xmlns:c16r2="http://schemas.microsoft.com/office/drawing/2015/06/chart">
            <c:ext xmlns:c16="http://schemas.microsoft.com/office/drawing/2014/chart" uri="{C3380CC4-5D6E-409C-BE32-E72D297353CC}">
              <c16:uniqueId val="{00000002-615E-46B5-8225-C64BAF33C496}"/>
            </c:ext>
          </c:extLst>
        </c:ser>
        <c:gapWidth val="219"/>
        <c:overlap val="-27"/>
        <c:axId val="59957248"/>
        <c:axId val="59958784"/>
      </c:barChart>
      <c:catAx>
        <c:axId val="599572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8784"/>
        <c:crosses val="autoZero"/>
        <c:auto val="1"/>
        <c:lblAlgn val="ctr"/>
        <c:lblOffset val="100"/>
      </c:catAx>
      <c:valAx>
        <c:axId val="599587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724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5/11/2023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98615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5135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603257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xmlns=""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xmlns=""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xmlns=""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xmlns=""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xmlns=""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xmlns=""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xmlns=""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xmlns=""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xmlns=""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xmlns=""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xmlns=""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xmlns=""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xmlns=""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xmlns=""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xmlns="" val="327300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7282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96698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206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59603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1385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0760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77726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pPr/>
              <a:t>5/11/2023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6709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pPr/>
              <a:t>5/11/2023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8858824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305783" y="1163763"/>
            <a:ext cx="6253317" cy="2444711"/>
          </a:xfrm>
        </p:spPr>
        <p:txBody>
          <a:bodyPr>
            <a:normAutofit/>
          </a:bodyPr>
          <a:lstStyle/>
          <a:p>
            <a:r>
              <a:rPr lang="en-US" sz="5400" dirty="0"/>
              <a:t>Presentation On</a:t>
            </a:r>
            <a:br>
              <a:rPr lang="en-US" sz="5400" dirty="0"/>
            </a:br>
            <a:r>
              <a:rPr lang="en-US" sz="5400" dirty="0"/>
              <a:t>TechifyIndia         Organization </a:t>
            </a:r>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9568353" y="5183488"/>
            <a:ext cx="2623647" cy="1021498"/>
          </a:xfrm>
        </p:spPr>
        <p:txBody>
          <a:bodyPr>
            <a:normAutofit lnSpcReduction="10000"/>
          </a:bodyPr>
          <a:lstStyle/>
          <a:p>
            <a:r>
              <a:rPr lang="en-US" sz="2400" dirty="0">
                <a:solidFill>
                  <a:schemeClr val="tx1">
                    <a:lumMod val="85000"/>
                    <a:lumOff val="15000"/>
                  </a:schemeClr>
                </a:solidFill>
              </a:rPr>
              <a:t>AKASH TORAVI</a:t>
            </a:r>
          </a:p>
          <a:p>
            <a:r>
              <a:rPr lang="en-US" dirty="0">
                <a:solidFill>
                  <a:schemeClr val="tx1">
                    <a:lumMod val="85000"/>
                    <a:lumOff val="15000"/>
                  </a:schemeClr>
                </a:solidFill>
              </a:rPr>
              <a:t>393CS20002</a:t>
            </a:r>
            <a:endParaRPr lang="en-US" sz="2400" dirty="0">
              <a:solidFill>
                <a:schemeClr val="tx1">
                  <a:lumMod val="85000"/>
                  <a:lumOff val="15000"/>
                </a:schemeClr>
              </a:solidFill>
            </a:endParaRPr>
          </a:p>
        </p:txBody>
      </p:sp>
      <p:pic>
        <p:nvPicPr>
          <p:cNvPr id="6" name="Picture 5">
            <a:extLst>
              <a:ext uri="{FF2B5EF4-FFF2-40B4-BE49-F238E27FC236}">
                <a16:creationId xmlns="" xmlns:a16="http://schemas.microsoft.com/office/drawing/2014/main" id="{AA665AD0-47BF-450C-B53E-9842BC91960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3879" y="176472"/>
            <a:ext cx="3252528" cy="3252528"/>
          </a:xfrm>
          <a:prstGeom prst="rect">
            <a:avLst/>
          </a:prstGeom>
        </p:spPr>
      </p:pic>
    </p:spTree>
    <p:extLst>
      <p:ext uri="{BB962C8B-B14F-4D97-AF65-F5344CB8AC3E}">
        <p14:creationId xmlns=""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D9787E14-8BE9-4BEE-A21F-FDDC7BAD48F5}"/>
              </a:ext>
            </a:extLst>
          </p:cNvPr>
          <p:cNvGraphicFramePr/>
          <p:nvPr>
            <p:extLst>
              <p:ext uri="{D42A27DB-BD31-4B8C-83A1-F6EECF244321}">
                <p14:modId xmlns="" xmlns:p14="http://schemas.microsoft.com/office/powerpoint/2010/main" val="274178185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89749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D497114A-5A35-40DE-B480-61FAD36596C9}"/>
              </a:ext>
            </a:extLst>
          </p:cNvPr>
          <p:cNvGraphicFramePr/>
          <p:nvPr>
            <p:extLst>
              <p:ext uri="{D42A27DB-BD31-4B8C-83A1-F6EECF244321}">
                <p14:modId xmlns="" xmlns:p14="http://schemas.microsoft.com/office/powerpoint/2010/main" val="14958224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9277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7A5C0B5C-8B80-476D-8BC0-ECB7F4640061}"/>
              </a:ext>
            </a:extLst>
          </p:cNvPr>
          <p:cNvGraphicFramePr/>
          <p:nvPr>
            <p:extLst>
              <p:ext uri="{D42A27DB-BD31-4B8C-83A1-F6EECF244321}">
                <p14:modId xmlns="" xmlns:p14="http://schemas.microsoft.com/office/powerpoint/2010/main" val="286459285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7306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4913090-2DC0-4C1D-9768-1DCA696589A7}"/>
              </a:ext>
            </a:extLst>
          </p:cNvPr>
          <p:cNvPicPr>
            <a:picLocks noChangeAspect="1"/>
          </p:cNvPicPr>
          <p:nvPr/>
        </p:nvPicPr>
        <p:blipFill>
          <a:blip r:embed="rId2"/>
          <a:stretch>
            <a:fillRect/>
          </a:stretch>
        </p:blipFill>
        <p:spPr>
          <a:xfrm>
            <a:off x="1468735" y="357823"/>
            <a:ext cx="9254530" cy="5468586"/>
          </a:xfrm>
          <a:prstGeom prst="rect">
            <a:avLst/>
          </a:prstGeom>
        </p:spPr>
      </p:pic>
    </p:spTree>
    <p:extLst>
      <p:ext uri="{BB962C8B-B14F-4D97-AF65-F5344CB8AC3E}">
        <p14:creationId xmlns="" xmlns:p14="http://schemas.microsoft.com/office/powerpoint/2010/main" val="408908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233CD-FE5C-4C3C-B939-4343818F08F2}"/>
              </a:ext>
            </a:extLst>
          </p:cNvPr>
          <p:cNvSpPr>
            <a:spLocks noGrp="1"/>
          </p:cNvSpPr>
          <p:nvPr>
            <p:ph type="title"/>
          </p:nvPr>
        </p:nvSpPr>
        <p:spPr/>
        <p:txBody>
          <a:bodyPr/>
          <a:lstStyle/>
          <a:p>
            <a:r>
              <a:rPr kumimoji="0" lang="en-IN"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CONCLUSION</a:t>
            </a:r>
            <a:endParaRPr lang="en-IN" dirty="0"/>
          </a:p>
        </p:txBody>
      </p:sp>
      <p:sp>
        <p:nvSpPr>
          <p:cNvPr id="3" name="Content Placeholder 2">
            <a:extLst>
              <a:ext uri="{FF2B5EF4-FFF2-40B4-BE49-F238E27FC236}">
                <a16:creationId xmlns="" xmlns:a16="http://schemas.microsoft.com/office/drawing/2014/main" id="{A14C2FDD-2360-4DA1-B211-60808A87DB8F}"/>
              </a:ext>
            </a:extLst>
          </p:cNvPr>
          <p:cNvSpPr>
            <a:spLocks noGrp="1"/>
          </p:cNvSpPr>
          <p:nvPr>
            <p:ph idx="1"/>
          </p:nvPr>
        </p:nvSpPr>
        <p:spPr/>
        <p:txBody>
          <a:bodyPr>
            <a:normAutofit fontScale="92500" lnSpcReduction="20000"/>
          </a:bodyPr>
          <a:lstStyle/>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In conclusion, I hope that this presentation has given you a clear understanding of our company and the value that we can bring to your business. Our team is dedicated to providing high-quality products/services, excellent customer service, and innovative solutions to meet your needs.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endPar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We believe that by working together, we can achieve great success and create a long-lasting partnership. We are committed to earning your trust and delivering results that exceed your expectations.</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endPar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endParaRP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Arial" panose="020B0604020202020204" pitchFamily="34" charset="0"/>
              <a:buChar char="•"/>
              <a:tabLst/>
              <a:defRPr/>
            </a:pPr>
            <a:r>
              <a:rPr kumimoji="0" lang="en-GB" sz="1900" b="0" i="0" u="none" strike="noStrike" kern="1200" cap="none" spc="0" normalizeH="0" baseline="0" noProof="0" dirty="0">
                <a:ln>
                  <a:noFill/>
                </a:ln>
                <a:solidFill>
                  <a:srgbClr val="000000"/>
                </a:solidFill>
                <a:effectLst/>
                <a:uLnTx/>
                <a:uFillTx/>
                <a:latin typeface="Franklin Gothic Book" panose="020F0502020204030204"/>
                <a:ea typeface="+mn-ea"/>
                <a:cs typeface="+mn-cs"/>
              </a:rPr>
              <a:t>Thank you for your time and consideration, and we look forward to the opportunity to work with you.</a:t>
            </a:r>
          </a:p>
          <a:p>
            <a:endParaRPr lang="en-IN" dirty="0"/>
          </a:p>
        </p:txBody>
      </p:sp>
    </p:spTree>
    <p:extLst>
      <p:ext uri="{BB962C8B-B14F-4D97-AF65-F5344CB8AC3E}">
        <p14:creationId xmlns="" xmlns:p14="http://schemas.microsoft.com/office/powerpoint/2010/main" val="198100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chemeClr val="tx2"/>
                </a:solidFill>
              </a:rPr>
              <a:t>				Thank You</a:t>
            </a: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latin typeface="Times New Roman" pitchFamily="18" charset="0"/>
                <a:cs typeface="Times New Roman" pitchFamily="18" charset="0"/>
              </a:rPr>
              <a:t>C</a:t>
            </a:r>
            <a:r>
              <a:rPr lang="en-IN" sz="4000" b="1" dirty="0" smtClean="0">
                <a:latin typeface="Times New Roman" pitchFamily="18" charset="0"/>
                <a:cs typeface="Times New Roman" pitchFamily="18" charset="0"/>
              </a:rPr>
              <a:t>ONTENTS</a:t>
            </a:r>
            <a:endParaRPr lang="en-US" sz="4000" dirty="0"/>
          </a:p>
        </p:txBody>
      </p:sp>
      <p:sp>
        <p:nvSpPr>
          <p:cNvPr id="3" name="Content Placeholder 2"/>
          <p:cNvSpPr>
            <a:spLocks noGrp="1"/>
          </p:cNvSpPr>
          <p:nvPr>
            <p:ph idx="1"/>
          </p:nvPr>
        </p:nvSpPr>
        <p:spPr/>
        <p:txBody>
          <a:bodyPr>
            <a:normAutofit fontScale="92500" lnSpcReduction="20000"/>
          </a:bodyPr>
          <a:lstStyle/>
          <a:p>
            <a:pPr marL="285750" indent="-285750">
              <a:lnSpc>
                <a:spcPct val="170000"/>
              </a:lnSpc>
              <a:buFont typeface="Wingdings" pitchFamily="2" charset="2"/>
              <a:buChar char="q"/>
            </a:pPr>
            <a:r>
              <a:rPr lang="en-US" dirty="0" smtClean="0">
                <a:latin typeface="Times New Roman" pitchFamily="18" charset="0"/>
                <a:cs typeface="Times New Roman" pitchFamily="18" charset="0"/>
              </a:rPr>
              <a:t>Overview of organization</a:t>
            </a:r>
            <a:endParaRPr lang="en-US" sz="1600" dirty="0" smtClean="0">
              <a:latin typeface="Times New Roman" pitchFamily="18" charset="0"/>
              <a:cs typeface="Times New Roman" pitchFamily="18" charset="0"/>
            </a:endParaRPr>
          </a:p>
          <a:p>
            <a:pPr marL="285750" indent="-285750">
              <a:lnSpc>
                <a:spcPct val="170000"/>
              </a:lnSpc>
              <a:buFont typeface="Wingdings" pitchFamily="2" charset="2"/>
              <a:buChar char="q"/>
            </a:pPr>
            <a:r>
              <a:rPr lang="en-US" dirty="0" smtClean="0">
                <a:latin typeface="Times New Roman" pitchFamily="18" charset="0"/>
                <a:cs typeface="Times New Roman" pitchFamily="18" charset="0"/>
              </a:rPr>
              <a:t>Vision and mission of the organization</a:t>
            </a:r>
          </a:p>
          <a:p>
            <a:pPr marL="285750" indent="-285750">
              <a:lnSpc>
                <a:spcPct val="170000"/>
              </a:lnSpc>
              <a:buFont typeface="Wingdings" pitchFamily="2" charset="2"/>
              <a:buChar char="q"/>
            </a:pPr>
            <a:r>
              <a:rPr lang="en-IN" dirty="0" smtClean="0">
                <a:latin typeface="Times New Roman" pitchFamily="18" charset="0"/>
                <a:cs typeface="Times New Roman" pitchFamily="18" charset="0"/>
              </a:rPr>
              <a:t>Organization structure</a:t>
            </a:r>
          </a:p>
          <a:p>
            <a:pPr marL="285750" indent="-285750">
              <a:lnSpc>
                <a:spcPct val="170000"/>
              </a:lnSpc>
              <a:buFont typeface="Wingdings" pitchFamily="2" charset="2"/>
              <a:buChar char="q"/>
            </a:pPr>
            <a:r>
              <a:rPr lang="en-US" dirty="0" smtClean="0">
                <a:latin typeface="Times New Roman" pitchFamily="18" charset="0"/>
                <a:cs typeface="Times New Roman" pitchFamily="18" charset="0"/>
              </a:rPr>
              <a:t>Roles and Responsibilities of personnel in the organization</a:t>
            </a:r>
          </a:p>
          <a:p>
            <a:pPr marL="285750" indent="-285750">
              <a:lnSpc>
                <a:spcPct val="170000"/>
              </a:lnSpc>
              <a:buFont typeface="Wingdings" pitchFamily="2" charset="2"/>
              <a:buChar char="q"/>
            </a:pPr>
            <a:r>
              <a:rPr lang="en-IN" dirty="0" smtClean="0">
                <a:latin typeface="Times New Roman" pitchFamily="18" charset="0"/>
                <a:cs typeface="Times New Roman" pitchFamily="18" charset="0"/>
              </a:rPr>
              <a:t>Products and market performance</a:t>
            </a:r>
          </a:p>
          <a:p>
            <a:pPr marL="285750" indent="-285750">
              <a:lnSpc>
                <a:spcPct val="170000"/>
              </a:lnSpc>
              <a:buFont typeface="Wingdings" pitchFamily="2" charset="2"/>
              <a:buChar char="q"/>
            </a:pPr>
            <a:r>
              <a:rPr lang="en-US" dirty="0" smtClean="0">
                <a:latin typeface="Times New Roman" pitchFamily="18" charset="0"/>
                <a:cs typeface="Times New Roman" pitchFamily="18"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E4AB3-C3EC-4122-8A2E-CB877A539E24}"/>
              </a:ext>
            </a:extLst>
          </p:cNvPr>
          <p:cNvSpPr>
            <a:spLocks noGrp="1"/>
          </p:cNvSpPr>
          <p:nvPr>
            <p:ph type="title"/>
          </p:nvPr>
        </p:nvSpPr>
        <p:spPr/>
        <p:txBody>
          <a:bodyPr>
            <a:normAutofit/>
          </a:bodyPr>
          <a:lstStyle/>
          <a:p>
            <a:r>
              <a:rPr kumimoji="0" lang="en-IN" sz="44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Overview of the Organization:</a:t>
            </a:r>
            <a:endParaRPr lang="en-IN" sz="4400" dirty="0"/>
          </a:p>
        </p:txBody>
      </p:sp>
      <p:sp>
        <p:nvSpPr>
          <p:cNvPr id="3" name="Content Placeholder 2">
            <a:extLst>
              <a:ext uri="{FF2B5EF4-FFF2-40B4-BE49-F238E27FC236}">
                <a16:creationId xmlns="" xmlns:a16="http://schemas.microsoft.com/office/drawing/2014/main" id="{0D8ECB2E-528F-4C4B-96FC-5EA7A4F4ECB5}"/>
              </a:ext>
            </a:extLst>
          </p:cNvPr>
          <p:cNvSpPr>
            <a:spLocks noGrp="1"/>
          </p:cNvSpPr>
          <p:nvPr>
            <p:ph idx="1"/>
          </p:nvPr>
        </p:nvSpPr>
        <p:spPr/>
        <p:txBody>
          <a:bodyPr>
            <a:normAutofit fontScale="85000" lnSpcReduction="10000"/>
          </a:bodyPr>
          <a:lstStyle/>
          <a:p>
            <a:r>
              <a:rPr lang="en-GB" dirty="0" err="1"/>
              <a:t>TechifyIndia</a:t>
            </a:r>
            <a:r>
              <a:rPr lang="en-GB" dirty="0"/>
              <a:t> is a start-up for providing IT solutions, building innovative IoT products providing systems integration solutions and technology provider, established to provide leading edge intelligent technical solutions and consulting services to businesses</a:t>
            </a:r>
          </a:p>
          <a:p>
            <a:endParaRPr lang="en-GB" dirty="0"/>
          </a:p>
          <a:p>
            <a:r>
              <a:rPr lang="en-GB" dirty="0"/>
              <a:t>Since 2017, the company have been providing consulting service like:(website development, design services, IoT, application development and technical      support) to clients in various industries</a:t>
            </a:r>
          </a:p>
          <a:p>
            <a:endParaRPr lang="en-GB" dirty="0"/>
          </a:p>
          <a:p>
            <a:r>
              <a:rPr lang="en-GB" dirty="0"/>
              <a:t>Our creative team brings business to the next level of digitalization with mobile apps and internet marketing to improve branding and lead generation to succeed.</a:t>
            </a:r>
          </a:p>
          <a:p>
            <a:endParaRPr lang="en-IN" dirty="0"/>
          </a:p>
        </p:txBody>
      </p:sp>
    </p:spTree>
    <p:extLst>
      <p:ext uri="{BB962C8B-B14F-4D97-AF65-F5344CB8AC3E}">
        <p14:creationId xmlns="" xmlns:p14="http://schemas.microsoft.com/office/powerpoint/2010/main" val="32736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F3494C0-ABDD-4C4D-8C46-49B8F20CC7E9}"/>
              </a:ext>
            </a:extLst>
          </p:cNvPr>
          <p:cNvSpPr>
            <a:spLocks noGrp="1"/>
          </p:cNvSpPr>
          <p:nvPr>
            <p:ph type="title"/>
          </p:nvPr>
        </p:nvSpPr>
        <p:spPr>
          <a:xfrm>
            <a:off x="371474" y="447403"/>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xmlns=""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xmlns=""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xmlns=""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xmlns=""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xmlns=""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xmlns=""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xmlns="" id="{0846F302-5C33-4F94-83C0-B454A7ED57D6}"/>
              </a:ext>
            </a:extLst>
          </p:cNvPr>
          <p:cNvSpPr>
            <a:spLocks noGrp="1"/>
          </p:cNvSpPr>
          <p:nvPr>
            <p:ph type="body" sz="quarter" idx="24"/>
          </p:nvPr>
        </p:nvSpPr>
        <p:spPr>
          <a:xfrm>
            <a:off x="3316098" y="4517345"/>
            <a:ext cx="2686613" cy="666781"/>
          </a:xfrm>
        </p:spPr>
        <p:txBody>
          <a:bodyPr/>
          <a:lstStyle/>
          <a:p>
            <a:r>
              <a:rPr lang="en-IN" b="1" dirty="0"/>
              <a:t>Mobile-Applications</a:t>
            </a:r>
          </a:p>
        </p:txBody>
      </p:sp>
      <p:sp>
        <p:nvSpPr>
          <p:cNvPr id="12" name="Text Placeholder 11">
            <a:extLst>
              <a:ext uri="{FF2B5EF4-FFF2-40B4-BE49-F238E27FC236}">
                <a16:creationId xmlns:a16="http://schemas.microsoft.com/office/drawing/2014/main" xmlns=""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xmlns="" id="{3558D145-2D12-487E-A0D6-9A70A2D60828}"/>
              </a:ext>
            </a:extLst>
          </p:cNvPr>
          <p:cNvSpPr>
            <a:spLocks noGrp="1"/>
          </p:cNvSpPr>
          <p:nvPr>
            <p:ph type="body" sz="quarter" idx="26"/>
          </p:nvPr>
        </p:nvSpPr>
        <p:spPr>
          <a:xfrm>
            <a:off x="9205349" y="4517344"/>
            <a:ext cx="2686613" cy="666781"/>
          </a:xfrm>
        </p:spPr>
        <p:txBody>
          <a:bodyPr/>
          <a:lstStyle/>
          <a:p>
            <a:r>
              <a:rPr lang="en-IN" sz="1800" b="1" i="0" u="none" strike="noStrike" baseline="0" dirty="0">
                <a:latin typeface="TimesNewRomanPSMT"/>
              </a:rPr>
              <a:t>AI/ML Projects</a:t>
            </a:r>
            <a:endParaRPr lang="en-IN" b="1" dirty="0"/>
          </a:p>
        </p:txBody>
      </p:sp>
      <p:pic>
        <p:nvPicPr>
          <p:cNvPr id="4" name="Picture 3">
            <a:extLst>
              <a:ext uri="{FF2B5EF4-FFF2-40B4-BE49-F238E27FC236}">
                <a16:creationId xmlns:a16="http://schemas.microsoft.com/office/drawing/2014/main" xmlns=""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xmlns=""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2884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591DE2-B62A-4996-B531-A8C4CE5947E2}"/>
              </a:ext>
            </a:extLst>
          </p:cNvPr>
          <p:cNvSpPr>
            <a:spLocks noGrp="1"/>
          </p:cNvSpPr>
          <p:nvPr>
            <p:ph type="title"/>
          </p:nvPr>
        </p:nvSpPr>
        <p:spPr>
          <a:xfrm>
            <a:off x="1451579" y="721392"/>
            <a:ext cx="9603275" cy="1049235"/>
          </a:xfrm>
        </p:spPr>
        <p:txBody>
          <a:bodyPr>
            <a:noAutofit/>
          </a:bodyPr>
          <a:lstStyle/>
          <a:p>
            <a:r>
              <a:rPr kumimoji="0" lang="en-GB"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Vision and mission of the organization:</a:t>
            </a:r>
            <a:endParaRPr lang="en-IN" sz="4000" dirty="0"/>
          </a:p>
        </p:txBody>
      </p:sp>
      <p:sp>
        <p:nvSpPr>
          <p:cNvPr id="3" name="Content Placeholder 2">
            <a:extLst>
              <a:ext uri="{FF2B5EF4-FFF2-40B4-BE49-F238E27FC236}">
                <a16:creationId xmlns="" xmlns:a16="http://schemas.microsoft.com/office/drawing/2014/main" id="{1C4BC33B-7C4C-49A0-B889-EE5BB2D4ACD7}"/>
              </a:ext>
            </a:extLst>
          </p:cNvPr>
          <p:cNvSpPr>
            <a:spLocks noGrp="1"/>
          </p:cNvSpPr>
          <p:nvPr>
            <p:ph idx="1"/>
          </p:nvPr>
        </p:nvSpPr>
        <p:spPr/>
        <p:txBody>
          <a:bodyPr/>
          <a:lstStyle/>
          <a:p>
            <a:pPr marL="342900" indent="-342900" algn="just"/>
            <a:r>
              <a:rPr lang="en-GB" dirty="0" smtClean="0"/>
              <a:t>To produce excellent services in the field of IT Services </a:t>
            </a:r>
          </a:p>
          <a:p>
            <a:pPr marL="342900" indent="-342900" algn="just"/>
            <a:endParaRPr lang="en-GB" dirty="0" smtClean="0"/>
          </a:p>
          <a:p>
            <a:pPr marL="342900" indent="-342900" algn="just"/>
            <a:r>
              <a:rPr lang="en-GB" dirty="0" smtClean="0"/>
              <a:t>The company's vision and mission is creating a positive impact on the industry and society</a:t>
            </a:r>
          </a:p>
          <a:p>
            <a:endParaRPr lang="en-IN" dirty="0"/>
          </a:p>
        </p:txBody>
      </p:sp>
    </p:spTree>
    <p:extLst>
      <p:ext uri="{BB962C8B-B14F-4D97-AF65-F5344CB8AC3E}">
        <p14:creationId xmlns="" xmlns:p14="http://schemas.microsoft.com/office/powerpoint/2010/main" val="367884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E0744F-1329-4886-971E-082EEDE891E7}"/>
              </a:ext>
            </a:extLst>
          </p:cNvPr>
          <p:cNvSpPr>
            <a:spLocks noGrp="1"/>
          </p:cNvSpPr>
          <p:nvPr>
            <p:ph type="title"/>
          </p:nvPr>
        </p:nvSpPr>
        <p:spPr/>
        <p:txBody>
          <a:bodyPr/>
          <a:lstStyle/>
          <a:p>
            <a:r>
              <a:rPr kumimoji="0" lang="en-IN"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Organization</a:t>
            </a:r>
            <a:r>
              <a:rPr kumimoji="0" lang="en-IN" sz="47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structure:</a:t>
            </a:r>
            <a:endParaRPr lang="en-IN" dirty="0"/>
          </a:p>
        </p:txBody>
      </p:sp>
      <p:sp>
        <p:nvSpPr>
          <p:cNvPr id="3" name="Content Placeholder 2">
            <a:extLst>
              <a:ext uri="{FF2B5EF4-FFF2-40B4-BE49-F238E27FC236}">
                <a16:creationId xmlns="" xmlns:a16="http://schemas.microsoft.com/office/drawing/2014/main" id="{9997A50A-93EE-4908-A9D7-DEBF16520FAC}"/>
              </a:ext>
            </a:extLst>
          </p:cNvPr>
          <p:cNvSpPr>
            <a:spLocks noGrp="1"/>
          </p:cNvSpPr>
          <p:nvPr>
            <p:ph idx="1"/>
          </p:nvPr>
        </p:nvSpPr>
        <p:spPr/>
        <p:txBody>
          <a:bodyPr>
            <a:normAutofit/>
          </a:bodyPr>
          <a:lstStyle/>
          <a:p>
            <a:pPr marL="342900" indent="-342900" algn="just"/>
            <a:r>
              <a:rPr lang="en-GB" dirty="0" smtClean="0"/>
              <a:t>The executive team consists of 12 members, with the CEO being the highest-ranking member of the organization.</a:t>
            </a:r>
          </a:p>
          <a:p>
            <a:pPr marL="342900" indent="-342900" algn="just"/>
            <a:endParaRPr lang="en-GB" dirty="0" smtClean="0"/>
          </a:p>
          <a:p>
            <a:pPr marL="342900" indent="-342900" algn="just"/>
            <a:r>
              <a:rPr lang="en-GB" dirty="0" smtClean="0"/>
              <a:t>The organization's structure ensures that each department operates efficiently and effectively while working towards the company's goals.</a:t>
            </a:r>
          </a:p>
          <a:p>
            <a:endParaRPr lang="en-IN" dirty="0"/>
          </a:p>
        </p:txBody>
      </p:sp>
    </p:spTree>
    <p:extLst>
      <p:ext uri="{BB962C8B-B14F-4D97-AF65-F5344CB8AC3E}">
        <p14:creationId xmlns="" xmlns:p14="http://schemas.microsoft.com/office/powerpoint/2010/main" val="64734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DEC22-8DD9-451D-BBB1-5E8BF0D534C9}"/>
              </a:ext>
            </a:extLst>
          </p:cNvPr>
          <p:cNvSpPr>
            <a:spLocks noGrp="1"/>
          </p:cNvSpPr>
          <p:nvPr>
            <p:ph type="title"/>
          </p:nvPr>
        </p:nvSpPr>
        <p:spPr>
          <a:xfrm>
            <a:off x="1451579" y="804519"/>
            <a:ext cx="9826021" cy="1585755"/>
          </a:xfrm>
        </p:spPr>
        <p:txBody>
          <a:bodyPr>
            <a:normAutofit fontScale="90000"/>
          </a:bodyPr>
          <a:lstStyle/>
          <a:p>
            <a: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Roles and Responsibilities of	</a:t>
            </a:r>
            <a:r>
              <a:rPr kumimoji="0" lang="en-GB" sz="38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personnel</a:t>
            </a:r>
            <a: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a:r>
            <a:b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br>
            <a:r>
              <a:rPr kumimoji="0" lang="en-GB" sz="42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in the organization:</a:t>
            </a:r>
            <a:endParaRPr lang="en-IN" dirty="0"/>
          </a:p>
        </p:txBody>
      </p:sp>
      <p:sp>
        <p:nvSpPr>
          <p:cNvPr id="3" name="Content Placeholder 2">
            <a:extLst>
              <a:ext uri="{FF2B5EF4-FFF2-40B4-BE49-F238E27FC236}">
                <a16:creationId xmlns="" xmlns:a16="http://schemas.microsoft.com/office/drawing/2014/main" id="{352B2168-2D13-4C7D-A246-ABF069ADADB1}"/>
              </a:ext>
            </a:extLst>
          </p:cNvPr>
          <p:cNvSpPr>
            <a:spLocks noGrp="1"/>
          </p:cNvSpPr>
          <p:nvPr>
            <p:ph idx="1"/>
          </p:nvPr>
        </p:nvSpPr>
        <p:spPr>
          <a:xfrm>
            <a:off x="1451579" y="2069432"/>
            <a:ext cx="9603275" cy="3396913"/>
          </a:xfrm>
        </p:spPr>
        <p:txBody>
          <a:bodyPr/>
          <a:lstStyle/>
          <a:p>
            <a:r>
              <a:rPr lang="en-GB" dirty="0"/>
              <a:t>The roles and responsibilities of personnel within the organization vary depending on their job functions and departmental affiliations.</a:t>
            </a:r>
          </a:p>
          <a:p>
            <a:r>
              <a:rPr lang="en-GB" dirty="0"/>
              <a:t>T</a:t>
            </a:r>
            <a:r>
              <a:rPr lang="en-GB" dirty="0" smtClean="0"/>
              <a:t>he </a:t>
            </a:r>
            <a:r>
              <a:rPr lang="en-GB" dirty="0"/>
              <a:t>common roles within the </a:t>
            </a:r>
            <a:r>
              <a:rPr lang="en-GB"/>
              <a:t>organization </a:t>
            </a:r>
            <a:r>
              <a:rPr lang="en-GB" smtClean="0"/>
              <a:t>include   			CEO</a:t>
            </a:r>
            <a:r>
              <a:rPr lang="en-GB" dirty="0"/>
              <a:t>, Marketing management, Developers, H-R management, etc,</a:t>
            </a:r>
          </a:p>
          <a:p>
            <a:endParaRPr lang="en-IN" dirty="0"/>
          </a:p>
        </p:txBody>
      </p:sp>
    </p:spTree>
    <p:extLst>
      <p:ext uri="{BB962C8B-B14F-4D97-AF65-F5344CB8AC3E}">
        <p14:creationId xmlns="" xmlns:p14="http://schemas.microsoft.com/office/powerpoint/2010/main" val="128277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B1831-358F-44EE-8DB3-15082F266446}"/>
              </a:ext>
            </a:extLst>
          </p:cNvPr>
          <p:cNvSpPr>
            <a:spLocks noGrp="1"/>
          </p:cNvSpPr>
          <p:nvPr>
            <p:ph type="title"/>
          </p:nvPr>
        </p:nvSpPr>
        <p:spPr>
          <a:xfrm>
            <a:off x="1451579" y="804519"/>
            <a:ext cx="9777895" cy="1049235"/>
          </a:xfrm>
        </p:spPr>
        <p:txBody>
          <a:bodyPr>
            <a:normAutofit/>
          </a:bodyPr>
          <a:lstStyle/>
          <a:p>
            <a:r>
              <a:rPr kumimoji="0" lang="en-IN" sz="4000" b="1"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Products and market performance:</a:t>
            </a:r>
            <a:endParaRPr lang="en-IN" sz="4000" dirty="0"/>
          </a:p>
        </p:txBody>
      </p:sp>
      <p:sp>
        <p:nvSpPr>
          <p:cNvPr id="3" name="Content Placeholder 2">
            <a:extLst>
              <a:ext uri="{FF2B5EF4-FFF2-40B4-BE49-F238E27FC236}">
                <a16:creationId xmlns="" xmlns:a16="http://schemas.microsoft.com/office/drawing/2014/main" id="{4CF1A247-2497-4F79-BC76-C3FAB48FBE4C}"/>
              </a:ext>
            </a:extLst>
          </p:cNvPr>
          <p:cNvSpPr>
            <a:spLocks noGrp="1"/>
          </p:cNvSpPr>
          <p:nvPr>
            <p:ph idx="1"/>
          </p:nvPr>
        </p:nvSpPr>
        <p:spPr/>
        <p:txBody>
          <a:bodyPr>
            <a:normAutofit lnSpcReduction="10000"/>
          </a:bodyPr>
          <a:lstStyle/>
          <a:p>
            <a:r>
              <a:rPr lang="en-GB"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r>
              <a:rPr lang="en-GB" dirty="0"/>
              <a:t>Cashew Soft ERP</a:t>
            </a:r>
          </a:p>
          <a:p>
            <a:r>
              <a:rPr lang="en-GB" dirty="0"/>
              <a:t>TAX-E(GST Billing)</a:t>
            </a:r>
          </a:p>
          <a:p>
            <a:r>
              <a:rPr lang="en-GB" dirty="0"/>
              <a:t>CNC Monitoring</a:t>
            </a:r>
          </a:p>
          <a:p>
            <a:r>
              <a:rPr lang="en-GB" dirty="0"/>
              <a:t>IOT Based Smart Bell, etc</a:t>
            </a:r>
          </a:p>
          <a:p>
            <a:endParaRPr lang="en-IN" dirty="0"/>
          </a:p>
        </p:txBody>
      </p:sp>
    </p:spTree>
    <p:extLst>
      <p:ext uri="{BB962C8B-B14F-4D97-AF65-F5344CB8AC3E}">
        <p14:creationId xmlns="" xmlns:p14="http://schemas.microsoft.com/office/powerpoint/2010/main" val="22140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EC539B-559A-4E10-8DA4-F86356B5FE1E}"/>
              </a:ext>
            </a:extLst>
          </p:cNvPr>
          <p:cNvPicPr>
            <a:picLocks noChangeAspect="1"/>
          </p:cNvPicPr>
          <p:nvPr/>
        </p:nvPicPr>
        <p:blipFill>
          <a:blip r:embed="rId2"/>
          <a:stretch>
            <a:fillRect/>
          </a:stretch>
        </p:blipFill>
        <p:spPr>
          <a:xfrm>
            <a:off x="357002" y="442298"/>
            <a:ext cx="5895343" cy="3310415"/>
          </a:xfrm>
          <a:prstGeom prst="rect">
            <a:avLst/>
          </a:prstGeom>
        </p:spPr>
      </p:pic>
      <p:pic>
        <p:nvPicPr>
          <p:cNvPr id="5" name="Picture 4">
            <a:extLst>
              <a:ext uri="{FF2B5EF4-FFF2-40B4-BE49-F238E27FC236}">
                <a16:creationId xmlns="" xmlns:a16="http://schemas.microsoft.com/office/drawing/2014/main" id="{4CBB0DF3-6896-4A08-8888-AF929AA11026}"/>
              </a:ext>
            </a:extLst>
          </p:cNvPr>
          <p:cNvPicPr>
            <a:picLocks noChangeAspect="1"/>
          </p:cNvPicPr>
          <p:nvPr/>
        </p:nvPicPr>
        <p:blipFill>
          <a:blip r:embed="rId3"/>
          <a:stretch>
            <a:fillRect/>
          </a:stretch>
        </p:blipFill>
        <p:spPr>
          <a:xfrm>
            <a:off x="6252345" y="2097505"/>
            <a:ext cx="5291787" cy="3737172"/>
          </a:xfrm>
          <a:prstGeom prst="rect">
            <a:avLst/>
          </a:prstGeom>
        </p:spPr>
      </p:pic>
    </p:spTree>
    <p:extLst>
      <p:ext uri="{BB962C8B-B14F-4D97-AF65-F5344CB8AC3E}">
        <p14:creationId xmlns="" xmlns:p14="http://schemas.microsoft.com/office/powerpoint/2010/main" val="39778521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406</Words>
  <Application>Microsoft Office PowerPoint</Application>
  <PresentationFormat>Custom</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Presentation On TechifyIndia         Organization </vt:lpstr>
      <vt:lpstr>CONTENTS</vt:lpstr>
      <vt:lpstr>Overview of the Organization:</vt:lpstr>
      <vt:lpstr> What Techify India do?</vt:lpstr>
      <vt:lpstr>Vision and mission of the organization:</vt:lpstr>
      <vt:lpstr>Organization structure:</vt:lpstr>
      <vt:lpstr>Roles and Responsibilities of  personnel in the organization:</vt:lpstr>
      <vt:lpstr>Products and market performance:</vt:lpstr>
      <vt:lpstr>Slide 9</vt:lpstr>
      <vt:lpstr>Slide 10</vt:lpstr>
      <vt:lpstr>Slide 11</vt:lpstr>
      <vt:lpstr>Slide 12</vt:lpstr>
      <vt:lpstr>Slide 13</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hp</cp:lastModifiedBy>
  <cp:revision>7</cp:revision>
  <dcterms:created xsi:type="dcterms:W3CDTF">2023-05-08T05:13:51Z</dcterms:created>
  <dcterms:modified xsi:type="dcterms:W3CDTF">2023-05-11T07:53:19Z</dcterms:modified>
</cp:coreProperties>
</file>