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1"/>
  </p:sldMasterIdLst>
  <p:notesMasterIdLst>
    <p:notesMasterId r:id="rId17"/>
  </p:notesMasterIdLst>
  <p:handoutMasterIdLst>
    <p:handoutMasterId r:id="rId18"/>
  </p:handoutMasterIdLst>
  <p:sldIdLst>
    <p:sldId id="257" r:id="rId2"/>
    <p:sldId id="266" r:id="rId3"/>
    <p:sldId id="304" r:id="rId4"/>
    <p:sldId id="272" r:id="rId5"/>
    <p:sldId id="282" r:id="rId6"/>
    <p:sldId id="273" r:id="rId7"/>
    <p:sldId id="286" r:id="rId8"/>
    <p:sldId id="301" r:id="rId9"/>
    <p:sldId id="289" r:id="rId10"/>
    <p:sldId id="293" r:id="rId11"/>
    <p:sldId id="298" r:id="rId12"/>
    <p:sldId id="300" r:id="rId13"/>
    <p:sldId id="302" r:id="rId14"/>
    <p:sldId id="30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xmlns=""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3810" autoAdjust="0"/>
  </p:normalViewPr>
  <p:slideViewPr>
    <p:cSldViewPr snapToGrid="0" showGuides="1">
      <p:cViewPr varScale="1">
        <p:scale>
          <a:sx n="81" d="100"/>
          <a:sy n="81" d="100"/>
        </p:scale>
        <p:origin x="-78" y="-69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layout/>
      <c:spPr>
        <a:noFill/>
        <a:ln>
          <a:noFill/>
        </a:ln>
        <a:effectLst/>
      </c:spPr>
    </c:title>
    <c:plotArea>
      <c:layout/>
      <c:barChart>
        <c:barDir val="col"/>
        <c:grouping val="clustered"/>
        <c:ser>
          <c:idx val="0"/>
          <c:order val="0"/>
          <c:tx>
            <c:strRef>
              <c:f>Sheet1!$B$1</c:f>
              <c:strCache>
                <c:ptCount val="1"/>
                <c:pt idx="0">
                  <c:v>2018</c:v>
                </c:pt>
              </c:strCache>
            </c:strRef>
          </c:tx>
          <c:spPr>
            <a:solidFill>
              <a:schemeClr val="accent1"/>
            </a:solidFill>
            <a:ln>
              <a:noFill/>
            </a:ln>
            <a:effectLst/>
          </c:spPr>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xmlns:c16r2="http://schemas.microsoft.com/office/drawing/2015/06/char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xmlns:c16r2="http://schemas.microsoft.com/office/drawing/2015/06/char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xmlns:c16r2="http://schemas.microsoft.com/office/drawing/2015/06/char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xmlns:c16r2="http://schemas.microsoft.com/office/drawing/2015/06/char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xmlns:c16r2="http://schemas.microsoft.com/office/drawing/2015/06/chart">
            <c:ext xmlns:c16="http://schemas.microsoft.com/office/drawing/2014/chart" uri="{C3380CC4-5D6E-409C-BE32-E72D297353CC}">
              <c16:uniqueId val="{00000003-7F8E-4DA9-889D-A8ADD25D326B}"/>
            </c:ext>
          </c:extLst>
        </c:ser>
        <c:gapWidth val="219"/>
        <c:overlap val="-27"/>
        <c:axId val="155281664"/>
        <c:axId val="155451392"/>
      </c:barChart>
      <c:catAx>
        <c:axId val="15528166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451392"/>
        <c:crosses val="autoZero"/>
        <c:auto val="1"/>
        <c:lblAlgn val="ctr"/>
        <c:lblOffset val="100"/>
      </c:catAx>
      <c:valAx>
        <c:axId val="1554513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28166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layout/>
      <c:spPr>
        <a:noFill/>
        <a:ln>
          <a:noFill/>
        </a:ln>
        <a:effectLst/>
      </c:spPr>
    </c:title>
    <c:plotArea>
      <c:layout/>
      <c:barChart>
        <c:barDir val="col"/>
        <c:grouping val="clustered"/>
        <c:ser>
          <c:idx val="0"/>
          <c:order val="0"/>
          <c:tx>
            <c:strRef>
              <c:f>Sheet1!$B$1</c:f>
              <c:strCache>
                <c:ptCount val="1"/>
                <c:pt idx="0">
                  <c:v>INTERNSHIP Diploma</c:v>
                </c:pt>
              </c:strCache>
            </c:strRef>
          </c:tx>
          <c:spPr>
            <a:solidFill>
              <a:schemeClr val="accent1"/>
            </a:solidFill>
            <a:ln>
              <a:noFill/>
            </a:ln>
            <a:effectLst/>
          </c:spPr>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0.30000000000000016</c:v>
                </c:pt>
                <c:pt idx="3">
                  <c:v>0.35000000000000014</c:v>
                </c:pt>
              </c:numCache>
            </c:numRef>
          </c:val>
          <c:extLst xmlns:c16r2="http://schemas.microsoft.com/office/drawing/2015/06/char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0.70000000000000029</c:v>
                </c:pt>
                <c:pt idx="1">
                  <c:v>0.75000000000000033</c:v>
                </c:pt>
                <c:pt idx="2">
                  <c:v>0.5</c:v>
                </c:pt>
                <c:pt idx="3">
                  <c:v>0.55000000000000004</c:v>
                </c:pt>
              </c:numCache>
            </c:numRef>
          </c:val>
          <c:extLst xmlns:c16r2="http://schemas.microsoft.com/office/drawing/2015/06/char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xmlns:c16r2="http://schemas.microsoft.com/office/drawing/2015/06/chart">
            <c:ext xmlns:c16="http://schemas.microsoft.com/office/drawing/2014/chart" uri="{C3380CC4-5D6E-409C-BE32-E72D297353CC}">
              <c16:uniqueId val="{00000002-2CC6-40BC-819D-250DEF4D96B6}"/>
            </c:ext>
          </c:extLst>
        </c:ser>
        <c:gapWidth val="219"/>
        <c:overlap val="-27"/>
        <c:axId val="145397248"/>
        <c:axId val="153118208"/>
      </c:barChart>
      <c:catAx>
        <c:axId val="1453972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118208"/>
        <c:crosses val="autoZero"/>
        <c:auto val="1"/>
        <c:lblAlgn val="ctr"/>
        <c:lblOffset val="100"/>
      </c:catAx>
      <c:valAx>
        <c:axId val="153118208"/>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39724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layout/>
      <c:spPr>
        <a:noFill/>
        <a:ln>
          <a:noFill/>
        </a:ln>
        <a:effectLst/>
      </c:spPr>
    </c:title>
    <c:plotArea>
      <c:layout/>
      <c:barChart>
        <c:barDir val="col"/>
        <c:grouping val="clustered"/>
        <c:ser>
          <c:idx val="0"/>
          <c:order val="0"/>
          <c:tx>
            <c:strRef>
              <c:f>Sheet1!$B$1</c:f>
              <c:strCache>
                <c:ptCount val="1"/>
                <c:pt idx="0">
                  <c:v>2021</c:v>
                </c:pt>
              </c:strCache>
            </c:strRef>
          </c:tx>
          <c:spPr>
            <a:solidFill>
              <a:schemeClr val="accent1"/>
            </a:solidFill>
            <a:ln>
              <a:noFill/>
            </a:ln>
            <a:effectLst/>
          </c:spPr>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xmlns:c16r2="http://schemas.microsoft.com/office/drawing/2015/06/char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xmlns:c16r2="http://schemas.microsoft.com/office/drawing/2015/06/chart">
            <c:ext xmlns:c16="http://schemas.microsoft.com/office/drawing/2014/chart" uri="{C3380CC4-5D6E-409C-BE32-E72D297353CC}">
              <c16:uniqueId val="{00000001-2A2A-4981-AA07-1639AC635C24}"/>
            </c:ext>
          </c:extLst>
        </c:ser>
        <c:gapWidth val="219"/>
        <c:overlap val="-27"/>
        <c:axId val="155520384"/>
        <c:axId val="155522176"/>
      </c:barChart>
      <c:catAx>
        <c:axId val="1555203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22176"/>
        <c:crosses val="autoZero"/>
        <c:auto val="1"/>
        <c:lblAlgn val="ctr"/>
        <c:lblOffset val="100"/>
      </c:catAx>
      <c:valAx>
        <c:axId val="1555221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2038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5/11/2023</a:t>
            </a:fld>
            <a:endParaRPr lang="en-US" dirty="0"/>
          </a:p>
        </p:txBody>
      </p:sp>
      <p:sp>
        <p:nvSpPr>
          <p:cNvPr id="4" name="Footer Placeholder 3">
            <a:extLst>
              <a:ext uri="{FF2B5EF4-FFF2-40B4-BE49-F238E27FC236}">
                <a16:creationId xmlns:a16="http://schemas.microsoft.com/office/drawing/2014/main" xmlns=""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xmlns=""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xmlns=""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64BF4833-09CA-4F95-9AA9-D45BF689F777}" type="datetimeFigureOut">
              <a:rPr lang="en-IN" smtClean="0"/>
              <a:pPr/>
              <a:t>11-05-2023</a:t>
            </a:fld>
            <a:endParaRPr lang="en-IN"/>
          </a:p>
        </p:txBody>
      </p:sp>
      <p:sp>
        <p:nvSpPr>
          <p:cNvPr id="17" name="Footer Placeholder 16"/>
          <p:cNvSpPr>
            <a:spLocks noGrp="1"/>
          </p:cNvSpPr>
          <p:nvPr>
            <p:ph type="ftr" sz="quarter" idx="11"/>
          </p:nvPr>
        </p:nvSpPr>
        <p:spPr>
          <a:xfrm>
            <a:off x="3864864" y="6355080"/>
            <a:ext cx="4632960" cy="365760"/>
          </a:xfrm>
        </p:spPr>
        <p:txBody>
          <a:bodyPr/>
          <a:lstStyle/>
          <a:p>
            <a:endParaRPr lang="en-IN"/>
          </a:p>
        </p:txBody>
      </p:sp>
      <p:sp>
        <p:nvSpPr>
          <p:cNvPr id="29" name="Slide Number Placeholder 28"/>
          <p:cNvSpPr>
            <a:spLocks noGrp="1"/>
          </p:cNvSpPr>
          <p:nvPr>
            <p:ph type="sldNum" sz="quarter" idx="12"/>
          </p:nvPr>
        </p:nvSpPr>
        <p:spPr>
          <a:xfrm>
            <a:off x="1621536" y="6355080"/>
            <a:ext cx="1625600" cy="365760"/>
          </a:xfrm>
        </p:spPr>
        <p:txBody>
          <a:bodyPr/>
          <a:lstStyle/>
          <a:p>
            <a:fld id="{03DC2DEF-D2FE-4B45-ABA4-9F153FD1C98A}"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xmlns=""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xmlns=""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xmlns=""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xmlns=""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xmlns=""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xmlns=""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xmlns=""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xmlns=""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xmlns=""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xmlns=""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xmlns=""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xmlns=""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xmlns=""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xmlns=""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xmlns=""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xmlns=""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xmlns=""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xmlns=""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xmlns=""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xmlns=""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xmlns=""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a:xfrm>
            <a:off x="3864864" y="6355080"/>
            <a:ext cx="4632960" cy="365760"/>
          </a:xfrm>
        </p:spPr>
        <p:txBody>
          <a:bodyPr/>
          <a:lstStyle/>
          <a:p>
            <a:endParaRPr lang="en-IN"/>
          </a:p>
        </p:txBody>
      </p:sp>
      <p:sp>
        <p:nvSpPr>
          <p:cNvPr id="6" name="Slide Number Placeholder 5"/>
          <p:cNvSpPr>
            <a:spLocks noGrp="1"/>
          </p:cNvSpPr>
          <p:nvPr>
            <p:ph type="sldNum" sz="quarter" idx="12"/>
          </p:nvPr>
        </p:nvSpPr>
        <p:spPr>
          <a:xfrm>
            <a:off x="1426464" y="6355080"/>
            <a:ext cx="2027936" cy="365760"/>
          </a:xfrm>
        </p:spPr>
        <p:txBody>
          <a:bodyPr/>
          <a:lstStyle/>
          <a:p>
            <a:fld id="{03DC2DEF-D2FE-4B45-ABA4-9F153FD1C98A}"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a:extLst>
              <a:ext uri="{FF2B5EF4-FFF2-40B4-BE49-F238E27FC236}">
                <a16:creationId xmlns:a16="http://schemas.microsoft.com/office/drawing/2014/main" xmlns=""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xmlns=""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xmlns=""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xmlns=""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xmlns=""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xmlns=""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xmlns=""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xmlns=""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xmlns=""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xmlns=""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xmlns=""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xmlns=""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xmlns=""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xmlns=""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xmlns=""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xmlns=""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xmlns=""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xmlns=""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xmlns=""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xmlns=""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xmlns=""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xmlns=""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xmlns=""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xmlns=""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xmlns=""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xmlns=""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xmlns=""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xmlns=""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xmlns=""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xmlns=""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xmlns=""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xmlns=""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xmlns=""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xmlns=""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xmlns=""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xmlns=""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xmlns=""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xmlns=""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xmlns=""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xmlns=""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xmlns=""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xmlns=""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xmlns=""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xmlns=""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xmlns=""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xmlns=""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xmlns=""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xmlns=""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xmlns=""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xmlns=""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xmlns=""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xmlns=""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xmlns=""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xmlns=""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xmlns=""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xmlns=""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64BF4833-09CA-4F95-9AA9-D45BF689F777}" type="datetimeFigureOut">
              <a:rPr lang="en-IN" smtClean="0"/>
              <a:pPr/>
              <a:t>11-05-2023</a:t>
            </a:fld>
            <a:endParaRPr lang="en-IN"/>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03DC2DEF-D2FE-4B45-ABA4-9F153FD1C98A}"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a:extLst>
              <a:ext uri="{FF2B5EF4-FFF2-40B4-BE49-F238E27FC236}">
                <a16:creationId xmlns:a16="http://schemas.microsoft.com/office/drawing/2014/main" xmlns=""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2.svg"/><Relationship Id="rId10" Type="http://schemas.openxmlformats.org/officeDocument/2006/relationships/chart" Target="../charts/chart1.xml"/><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26EBDBA8-B5EE-45FE-B1E4-9CE2C8C17EB9}"/>
              </a:ext>
            </a:extLst>
          </p:cNvPr>
          <p:cNvPicPr>
            <a:picLocks noGrp="1" noChangeAspect="1"/>
          </p:cNvPicPr>
          <p:nvPr>
            <p:ph type="pic" sz="quarter" idx="10"/>
          </p:nvPr>
        </p:nvPicPr>
        <p:blipFill>
          <a:blip r:embed="rId2"/>
          <a:srcRect l="6007" r="6007"/>
          <a:stretch>
            <a:fillRect/>
          </a:stretch>
        </p:blipFill>
        <p:spPr>
          <a:xfrm>
            <a:off x="7340557" y="768593"/>
            <a:ext cx="4405234" cy="4791189"/>
          </a:xfrm>
        </p:spPr>
      </p:pic>
      <p:sp>
        <p:nvSpPr>
          <p:cNvPr id="3" name="Title 2">
            <a:extLst>
              <a:ext uri="{FF2B5EF4-FFF2-40B4-BE49-F238E27FC236}">
                <a16:creationId xmlns:a16="http://schemas.microsoft.com/office/drawing/2014/main" xmlns="" id="{3D71C9CD-CAE8-4AC8-936D-333769D479E5}"/>
              </a:ext>
            </a:extLst>
          </p:cNvPr>
          <p:cNvSpPr>
            <a:spLocks noGrp="1"/>
          </p:cNvSpPr>
          <p:nvPr>
            <p:ph type="ctrTitle"/>
          </p:nvPr>
        </p:nvSpPr>
        <p:spPr>
          <a:xfrm>
            <a:off x="682136" y="756871"/>
            <a:ext cx="6486525" cy="4791188"/>
          </a:xfrm>
        </p:spPr>
        <p:txBody>
          <a:bodyPr>
            <a:noAutofit/>
          </a:bodyPr>
          <a:lstStyle/>
          <a:p>
            <a:r>
              <a:rPr lang="en-US" dirty="0" smtClean="0">
                <a:latin typeface="Times New Roman" pitchFamily="18" charset="0"/>
                <a:cs typeface="Times New Roman" pitchFamily="18" charset="0"/>
              </a:rPr>
              <a:t>PRESENTATION ON TECHIFYINDIA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ORGANIZATION </a:t>
            </a:r>
            <a:endParaRPr lang="en-US" dirty="0">
              <a:latin typeface="Times New Roman" pitchFamily="18" charset="0"/>
              <a:cs typeface="Times New Roman" pitchFamily="18" charset="0"/>
            </a:endParaRPr>
          </a:p>
        </p:txBody>
      </p:sp>
      <p:sp>
        <p:nvSpPr>
          <p:cNvPr id="4" name="Subtitle 3">
            <a:extLst>
              <a:ext uri="{FF2B5EF4-FFF2-40B4-BE49-F238E27FC236}">
                <a16:creationId xmlns:a16="http://schemas.microsoft.com/office/drawing/2014/main" xmlns=""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dirty="0" err="1" smtClean="0"/>
              <a:t>Abhinav</a:t>
            </a:r>
            <a:r>
              <a:rPr lang="en-US" dirty="0" smtClean="0"/>
              <a:t> </a:t>
            </a:r>
            <a:r>
              <a:rPr lang="en-US" dirty="0" err="1" smtClean="0"/>
              <a:t>Naikodi</a:t>
            </a:r>
            <a:r>
              <a:rPr lang="en-US" sz="2000" b="1" dirty="0"/>
              <a:t>			</a:t>
            </a:r>
            <a:r>
              <a:rPr lang="en-US" sz="2000" b="1" dirty="0" smtClean="0"/>
              <a:t>393CS20001</a:t>
            </a:r>
            <a:endParaRPr lang="en-US" sz="2000" b="1" dirty="0"/>
          </a:p>
        </p:txBody>
      </p:sp>
    </p:spTree>
    <p:extLst>
      <p:ext uri="{BB962C8B-B14F-4D97-AF65-F5344CB8AC3E}">
        <p14:creationId xmlns:p14="http://schemas.microsoft.com/office/powerpoint/2010/main" xmlns=""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EAB17F8-59B5-4C93-9884-D30446299CA5}"/>
              </a:ext>
            </a:extLst>
          </p:cNvPr>
          <p:cNvSpPr>
            <a:spLocks noGrp="1"/>
          </p:cNvSpPr>
          <p:nvPr>
            <p:ph type="sldNum" sz="quarter" idx="12"/>
          </p:nvPr>
        </p:nvSpPr>
        <p:spPr>
          <a:xfrm>
            <a:off x="11571316" y="6492875"/>
            <a:ext cx="620683" cy="365125"/>
          </a:xfrm>
        </p:spPr>
        <p:txBody>
          <a:bodyPr/>
          <a:lstStyle/>
          <a:p>
            <a:fld id="{03DC2DEF-D2FE-4B45-ABA4-9F153FD1C98A}" type="slidenum">
              <a:rPr lang="en-US" smtClean="0"/>
              <a:pPr/>
              <a:t>10</a:t>
            </a:fld>
            <a:endParaRPr lang="en-US" dirty="0"/>
          </a:p>
        </p:txBody>
      </p:sp>
      <p:pic>
        <p:nvPicPr>
          <p:cNvPr id="22" name="Picture Placeholder 21">
            <a:extLst>
              <a:ext uri="{FF2B5EF4-FFF2-40B4-BE49-F238E27FC236}">
                <a16:creationId xmlns:a16="http://schemas.microsoft.com/office/drawing/2014/main" xmlns="" id="{0F5C8F58-81B2-4162-9563-70C679CF85F2}"/>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xmlns="" id="{2AD0E03E-80ED-4CBF-B567-3E1EAB01FD41}"/>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xmlns="" id="{F1E0AF3E-867C-4F0D-8325-9DC9A985B427}"/>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xmlns="" id="{43BC7054-E269-4210-98F5-65D485066725}"/>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xmlns="" id="{6EF9E1B2-7087-4E02-920C-30F40BC8B5E3}"/>
              </a:ext>
            </a:extLst>
          </p:cNvPr>
          <p:cNvGraphicFramePr/>
          <p:nvPr>
            <p:extLst>
              <p:ext uri="{D42A27DB-BD31-4B8C-83A1-F6EECF244321}">
                <p14:modId xmlns:p14="http://schemas.microsoft.com/office/powerpoint/2010/main" xmlns="" val="7839508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xmlns="" id="{55A176B1-DE90-4D74-B6A3-9984E2E6D1E7}"/>
              </a:ext>
            </a:extLst>
          </p:cNvPr>
          <p:cNvPicPr>
            <a:picLocks noChangeAspect="1"/>
          </p:cNvPicPr>
          <p:nvPr/>
        </p:nvPicPr>
        <p:blipFill>
          <a:blip r:embed="rId11"/>
          <a:stretch>
            <a:fillRect/>
          </a:stretch>
        </p:blipFill>
        <p:spPr>
          <a:xfrm>
            <a:off x="10942212" y="-2894"/>
            <a:ext cx="1249788" cy="1152244"/>
          </a:xfrm>
          <a:prstGeom prst="rect">
            <a:avLst/>
          </a:prstGeom>
        </p:spPr>
      </p:pic>
    </p:spTree>
    <p:extLst>
      <p:ext uri="{BB962C8B-B14F-4D97-AF65-F5344CB8AC3E}">
        <p14:creationId xmlns:p14="http://schemas.microsoft.com/office/powerpoint/2010/main" xmlns=""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E84475F-A218-40AD-91D5-2A42073651D9}"/>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11</a:t>
            </a:fld>
            <a:endParaRPr lang="en-US" dirty="0"/>
          </a:p>
        </p:txBody>
      </p:sp>
      <p:graphicFrame>
        <p:nvGraphicFramePr>
          <p:cNvPr id="38" name="Chart 37">
            <a:extLst>
              <a:ext uri="{FF2B5EF4-FFF2-40B4-BE49-F238E27FC236}">
                <a16:creationId xmlns:a16="http://schemas.microsoft.com/office/drawing/2014/main" xmlns="" id="{9F3D9408-1EE9-40D5-991D-8F751A00F428}"/>
              </a:ext>
            </a:extLst>
          </p:cNvPr>
          <p:cNvGraphicFramePr/>
          <p:nvPr>
            <p:extLst>
              <p:ext uri="{D42A27DB-BD31-4B8C-83A1-F6EECF244321}">
                <p14:modId xmlns:p14="http://schemas.microsoft.com/office/powerpoint/2010/main" xmlns="" val="266024355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xmlns="" id="{79FDA841-FA1E-4AC0-8980-5680F4BB7661}"/>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81E71C2-3FC1-41C1-8255-33A1AC802247}"/>
              </a:ext>
            </a:extLst>
          </p:cNvPr>
          <p:cNvSpPr>
            <a:spLocks noGrp="1"/>
          </p:cNvSpPr>
          <p:nvPr>
            <p:ph type="sldNum" sz="quarter" idx="12"/>
          </p:nvPr>
        </p:nvSpPr>
        <p:spPr>
          <a:xfrm>
            <a:off x="11571317" y="6492875"/>
            <a:ext cx="620683" cy="365125"/>
          </a:xfrm>
        </p:spPr>
        <p:txBody>
          <a:bodyPr/>
          <a:lstStyle/>
          <a:p>
            <a:fld id="{03DC2DEF-D2FE-4B45-ABA4-9F153FD1C98A}" type="slidenum">
              <a:rPr lang="en-US" smtClean="0"/>
              <a:pPr/>
              <a:t>12</a:t>
            </a:fld>
            <a:endParaRPr lang="en-US" dirty="0"/>
          </a:p>
        </p:txBody>
      </p:sp>
      <p:graphicFrame>
        <p:nvGraphicFramePr>
          <p:cNvPr id="5" name="Chart 4">
            <a:extLst>
              <a:ext uri="{FF2B5EF4-FFF2-40B4-BE49-F238E27FC236}">
                <a16:creationId xmlns:a16="http://schemas.microsoft.com/office/drawing/2014/main" xmlns="" id="{EBE22FB5-ED03-4382-BD6F-59A4C5CE2041}"/>
              </a:ext>
            </a:extLst>
          </p:cNvPr>
          <p:cNvGraphicFramePr/>
          <p:nvPr>
            <p:extLst>
              <p:ext uri="{D42A27DB-BD31-4B8C-83A1-F6EECF244321}">
                <p14:modId xmlns:p14="http://schemas.microsoft.com/office/powerpoint/2010/main" xmlns="" val="351970990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xmlns="" id="{9057EACC-E61A-4B40-90D1-63D280947548}"/>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90002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13</a:t>
            </a:fld>
            <a:endParaRPr lang="en-US" dirty="0"/>
          </a:p>
        </p:txBody>
      </p:sp>
      <p:pic>
        <p:nvPicPr>
          <p:cNvPr id="6" name="Picture 5">
            <a:extLst>
              <a:ext uri="{FF2B5EF4-FFF2-40B4-BE49-F238E27FC236}">
                <a16:creationId xmlns:a16="http://schemas.microsoft.com/office/drawing/2014/main" xmlns=""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xmlns=""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82932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a:xfrm>
            <a:off x="838200" y="365126"/>
            <a:ext cx="10515600" cy="940026"/>
          </a:xfrm>
        </p:spPr>
        <p:txBody>
          <a:bodyPr/>
          <a:lstStyle/>
          <a:p>
            <a:r>
              <a:rPr lang="en-GB" b="1" dirty="0">
                <a:latin typeface="Times New Roman" pitchFamily="18" charset="0"/>
                <a:cs typeface="Times New Roman" pitchFamily="18" charset="0"/>
              </a:rPr>
              <a:t> </a:t>
            </a:r>
            <a:r>
              <a:rPr lang="en-GB" sz="4000" b="1" dirty="0">
                <a:latin typeface="Times New Roman" pitchFamily="18" charset="0"/>
                <a:cs typeface="Times New Roman" pitchFamily="18" charset="0"/>
              </a:rPr>
              <a:t>CONCLUSION</a:t>
            </a:r>
            <a:r>
              <a:rPr lang="en-GB" b="1" dirty="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72587" y="1828800"/>
            <a:ext cx="10071355" cy="433965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E867346-FFF8-4674-BD90-C72F031D56FA}"/>
              </a:ext>
            </a:extLst>
          </p:cNvPr>
          <p:cNvSpPr>
            <a:spLocks noGrp="1"/>
          </p:cNvSpPr>
          <p:nvPr>
            <p:ph type="sldNum" sz="quarter" idx="12"/>
          </p:nvPr>
        </p:nvSpPr>
        <p:spPr/>
        <p:txBody>
          <a:bodyPr/>
          <a:lstStyle/>
          <a:p>
            <a:fld id="{03DC2DEF-D2FE-4B45-ABA4-9F153FD1C98A}" type="slidenum">
              <a:rPr lang="en-US" smtClean="0"/>
              <a:pPr/>
              <a:t>15</a:t>
            </a:fld>
            <a:endParaRPr lang="en-US" dirty="0"/>
          </a:p>
        </p:txBody>
      </p:sp>
      <p:sp>
        <p:nvSpPr>
          <p:cNvPr id="3" name="Title 2">
            <a:extLst>
              <a:ext uri="{FF2B5EF4-FFF2-40B4-BE49-F238E27FC236}">
                <a16:creationId xmlns:a16="http://schemas.microsoft.com/office/drawing/2014/main" xmlns="" id="{2C065025-6FEC-42DA-ABC0-9EF025AE13A0}"/>
              </a:ext>
            </a:extLst>
          </p:cNvPr>
          <p:cNvSpPr>
            <a:spLocks noGrp="1"/>
          </p:cNvSpPr>
          <p:nvPr>
            <p:ph type="ctrTitle" idx="4294967295"/>
          </p:nvPr>
        </p:nvSpPr>
        <p:spPr>
          <a:xfrm>
            <a:off x="0" y="2151063"/>
            <a:ext cx="8737600" cy="2181225"/>
          </a:xfrm>
        </p:spPr>
        <p:txBody>
          <a:bodyPr>
            <a:normAutofit/>
          </a:bodyPr>
          <a:lstStyle/>
          <a:p>
            <a:r>
              <a:rPr lang="en-GB" sz="8000" dirty="0" smtClean="0">
                <a:latin typeface="Times New Roman" pitchFamily="18" charset="0"/>
                <a:cs typeface="Times New Roman" pitchFamily="18" charset="0"/>
              </a:rPr>
              <a:t>       Thank </a:t>
            </a:r>
            <a:r>
              <a:rPr lang="en-GB" sz="8000" dirty="0">
                <a:latin typeface="Times New Roman" pitchFamily="18" charset="0"/>
                <a:cs typeface="Times New Roman" pitchFamily="18" charset="0"/>
              </a:rPr>
              <a:t>You</a:t>
            </a:r>
            <a:endParaRPr lang="en-IN" sz="8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616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p:txBody>
          <a:bodyPr/>
          <a:lstStyle/>
          <a:p>
            <a:r>
              <a:rPr lang="en-GB" b="1" dirty="0"/>
              <a:t> </a:t>
            </a:r>
            <a:r>
              <a:rPr lang="en-GB" b="1" dirty="0">
                <a:latin typeface="Times New Roman" pitchFamily="18" charset="0"/>
                <a:cs typeface="Times New Roman" pitchFamily="18" charset="0"/>
              </a:rPr>
              <a:t>C</a:t>
            </a:r>
            <a:r>
              <a:rPr lang="en-IN" b="1" dirty="0">
                <a:latin typeface="Times New Roman" pitchFamily="18" charset="0"/>
                <a:cs typeface="Times New Roman" pitchFamily="18" charset="0"/>
              </a:rPr>
              <a:t>ONTENTS</a:t>
            </a: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Times New Roman" pitchFamily="18" charset="0"/>
                <a:cs typeface="Times New Roman" pitchFamily="18" charset="0"/>
              </a:rPr>
              <a:t>Overview of organization</a:t>
            </a:r>
            <a:endParaRPr lang="en-US" sz="1600" dirty="0">
              <a:latin typeface="Times New Roman" pitchFamily="18" charset="0"/>
              <a:cs typeface="Times New Roman" pitchFamily="18" charset="0"/>
            </a:endParaRPr>
          </a:p>
          <a:p>
            <a:pPr marL="285750" indent="-285750">
              <a:lnSpc>
                <a:spcPct val="170000"/>
              </a:lnSpc>
              <a:buFont typeface="Wingdings" pitchFamily="2" charset="2"/>
              <a:buChar char="q"/>
            </a:pPr>
            <a:r>
              <a:rPr lang="en-US" sz="2000" dirty="0">
                <a:latin typeface="Times New Roman" pitchFamily="18" charset="0"/>
                <a:cs typeface="Times New Roman" pitchFamily="18" charset="0"/>
              </a:rPr>
              <a:t>Vision and mission of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Organization structure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Roles and Responsibilities of personnel in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Products and market performance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031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p:txBody>
          <a:bodyPr/>
          <a:lstStyle/>
          <a:p>
            <a:r>
              <a:rPr lang="en-IN" b="1" dirty="0">
                <a:latin typeface="Times New Roman" pitchFamily="18" charset="0"/>
                <a:cs typeface="Times New Roman" pitchFamily="18" charset="0"/>
              </a:rPr>
              <a:t> </a:t>
            </a:r>
            <a:r>
              <a:rPr kumimoji="0" lang="en-IN" sz="40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Overview of the Organization:</a:t>
            </a:r>
            <a:endParaRPr lang="en-IN" sz="40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677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F3494C0-ABDD-4C4D-8C46-49B8F20CC7E9}"/>
              </a:ext>
            </a:extLst>
          </p:cNvPr>
          <p:cNvSpPr>
            <a:spLocks noGrp="1"/>
          </p:cNvSpPr>
          <p:nvPr>
            <p:ph type="title"/>
          </p:nvPr>
        </p:nvSpPr>
        <p:spPr>
          <a:xfrm>
            <a:off x="371474" y="447403"/>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xmlns=""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xmlns=""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xmlns=""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xmlns=""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xmlns=""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xmlns=""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xmlns=""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xmlns=""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xmlns=""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xmlns=""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xmlns=""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2884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xmlns="" id="{534263F4-8325-4C55-A088-98F4AAEC6DD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xmlns="" id="{89D4047B-CB70-4525-84CD-D291A6642F3F}"/>
              </a:ext>
            </a:extLst>
          </p:cNvPr>
          <p:cNvSpPr>
            <a:spLocks noGrp="1"/>
          </p:cNvSpPr>
          <p:nvPr>
            <p:ph type="ctrTitle" idx="4294967295"/>
          </p:nvPr>
        </p:nvSpPr>
        <p:spPr>
          <a:xfrm>
            <a:off x="0" y="595313"/>
            <a:ext cx="9291638" cy="989012"/>
          </a:xfrm>
        </p:spPr>
        <p:txBody>
          <a:bodyPr>
            <a:normAutofit fontScale="90000"/>
          </a:bodyPr>
          <a:lstStyle/>
          <a:p>
            <a:r>
              <a:rPr lang="en-GB" sz="4400" b="1" dirty="0">
                <a:latin typeface="Times New Roman" pitchFamily="18" charset="0"/>
                <a:cs typeface="Times New Roman" pitchFamily="18" charset="0"/>
              </a:rPr>
              <a:t/>
            </a:r>
            <a:br>
              <a:rPr lang="en-GB" sz="4400" b="1" dirty="0">
                <a:latin typeface="Times New Roman" pitchFamily="18" charset="0"/>
                <a:cs typeface="Times New Roman" pitchFamily="18" charset="0"/>
              </a:rPr>
            </a:br>
            <a:r>
              <a:rPr kumimoji="0" lang="en-GB" sz="4400" b="1" i="0" u="none" strike="noStrike" kern="1200" cap="none" spc="-50" normalizeH="0" baseline="0" noProof="0" dirty="0">
                <a:ln>
                  <a:noFill/>
                </a:ln>
                <a:effectLst/>
                <a:uLnTx/>
                <a:uFillTx/>
                <a:latin typeface="Times New Roman" pitchFamily="18" charset="0"/>
                <a:cs typeface="Times New Roman" pitchFamily="18" charset="0"/>
              </a:rPr>
              <a:t>Vision and mission of the organization:</a:t>
            </a:r>
            <a:endParaRPr lang="en-IN" sz="4400" b="1"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xmlns="" id="{C01C482D-8CAA-4BB0-B5AD-52A859E6E08A}"/>
              </a:ext>
            </a:extLst>
          </p:cNvPr>
          <p:cNvSpPr>
            <a:spLocks noGrp="1"/>
          </p:cNvSpPr>
          <p:nvPr>
            <p:ph type="subTitle" idx="4294967295"/>
          </p:nvPr>
        </p:nvSpPr>
        <p:spPr>
          <a:xfrm>
            <a:off x="0" y="2238375"/>
            <a:ext cx="9686925" cy="3549650"/>
          </a:xfrm>
        </p:spPr>
        <p:txBody>
          <a:bodyPr>
            <a:normAutofit/>
          </a:bodyPr>
          <a:lstStyle/>
          <a:p>
            <a:pPr algn="just"/>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To produce excellent services in the field of IT Services </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company's vision and mission is creating a positive impact on the industry and society</a:t>
            </a:r>
          </a:p>
          <a:p>
            <a:endParaRPr lang="en-IN"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xmlns=""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8" name="Straight Connector 7">
            <a:extLst>
              <a:ext uri="{FF2B5EF4-FFF2-40B4-BE49-F238E27FC236}">
                <a16:creationId xmlns:a16="http://schemas.microsoft.com/office/drawing/2014/main" xmlns=""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070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4AF259-0EA0-486A-A345-68549DF558C8}"/>
              </a:ext>
            </a:extLst>
          </p:cNvPr>
          <p:cNvSpPr>
            <a:spLocks noGrp="1"/>
          </p:cNvSpPr>
          <p:nvPr>
            <p:ph type="sldNum" sz="quarter" idx="12"/>
          </p:nvPr>
        </p:nvSpPr>
        <p:spPr/>
        <p:txBody>
          <a:bodyPr/>
          <a:lstStyle/>
          <a:p>
            <a:fld id="{03DC2DEF-D2FE-4B45-ABA4-9F153FD1C98A}" type="slidenum">
              <a:rPr lang="en-US" smtClean="0"/>
              <a:pPr/>
              <a:t>6</a:t>
            </a:fld>
            <a:endParaRPr lang="en-US" dirty="0"/>
          </a:p>
        </p:txBody>
      </p:sp>
      <p:sp>
        <p:nvSpPr>
          <p:cNvPr id="5" name="Title 4">
            <a:extLst>
              <a:ext uri="{FF2B5EF4-FFF2-40B4-BE49-F238E27FC236}">
                <a16:creationId xmlns:a16="http://schemas.microsoft.com/office/drawing/2014/main" xmlns="" id="{9151932C-7145-4FBD-B81D-9ADC42401B87}"/>
              </a:ext>
            </a:extLst>
          </p:cNvPr>
          <p:cNvSpPr>
            <a:spLocks noGrp="1"/>
          </p:cNvSpPr>
          <p:nvPr>
            <p:ph type="ctrTitle" idx="4294967295"/>
          </p:nvPr>
        </p:nvSpPr>
        <p:spPr>
          <a:xfrm>
            <a:off x="0" y="792163"/>
            <a:ext cx="6192838" cy="815975"/>
          </a:xfrm>
        </p:spPr>
        <p:txBody>
          <a:bodyPr>
            <a:normAutofit/>
          </a:bodyPr>
          <a:lstStyle/>
          <a:p>
            <a:r>
              <a:rPr lang="en-US" sz="4000" b="1" dirty="0" smtClean="0">
                <a:latin typeface="Times New Roman" pitchFamily="18" charset="0"/>
                <a:cs typeface="Times New Roman" pitchFamily="18" charset="0"/>
              </a:rPr>
              <a:t>Organization </a:t>
            </a:r>
            <a:r>
              <a:rPr lang="en-US" sz="4000" b="1" dirty="0">
                <a:latin typeface="Times New Roman" pitchFamily="18" charset="0"/>
                <a:cs typeface="Times New Roman" pitchFamily="18" charset="0"/>
              </a:rPr>
              <a:t>structure:</a:t>
            </a:r>
          </a:p>
        </p:txBody>
      </p:sp>
      <p:sp>
        <p:nvSpPr>
          <p:cNvPr id="7" name="Content Placeholder 6">
            <a:extLst>
              <a:ext uri="{FF2B5EF4-FFF2-40B4-BE49-F238E27FC236}">
                <a16:creationId xmlns:a16="http://schemas.microsoft.com/office/drawing/2014/main" xmlns="" id="{A7F42263-DE86-44BB-AC19-CD7982D365B2}"/>
              </a:ext>
            </a:extLst>
          </p:cNvPr>
          <p:cNvSpPr>
            <a:spLocks noGrp="1"/>
          </p:cNvSpPr>
          <p:nvPr>
            <p:ph type="subTitle" idx="4294967295"/>
          </p:nvPr>
        </p:nvSpPr>
        <p:spPr>
          <a:xfrm>
            <a:off x="0" y="1814513"/>
            <a:ext cx="9734550" cy="4113212"/>
          </a:xfrm>
        </p:spPr>
        <p:txBody>
          <a:bodyPr>
            <a:normAutofit/>
          </a:bodyPr>
          <a:lstStyle/>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xmlns=""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962758" y="395287"/>
            <a:ext cx="8991600" cy="1528763"/>
          </a:xfrm>
        </p:spPr>
        <p:txBody>
          <a:bodyPr>
            <a:normAutofit fontScale="90000"/>
          </a:bodyPr>
          <a:lstStyle/>
          <a:p>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Roles and Responsibilities of personnel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7</a:t>
            </a:fld>
            <a:endParaRPr lang="en-US" dirty="0"/>
          </a:p>
        </p:txBody>
      </p:sp>
      <p:sp>
        <p:nvSpPr>
          <p:cNvPr id="11" name="Content Placeholder 10">
            <a:extLst>
              <a:ext uri="{FF2B5EF4-FFF2-40B4-BE49-F238E27FC236}">
                <a16:creationId xmlns:a16="http://schemas.microsoft.com/office/drawing/2014/main" xmlns="" id="{2B253683-524F-46CF-BFCD-BFF6A7A920A7}"/>
              </a:ext>
            </a:extLst>
          </p:cNvPr>
          <p:cNvSpPr>
            <a:spLocks noGrp="1"/>
          </p:cNvSpPr>
          <p:nvPr>
            <p:ph sz="quarter" idx="1"/>
          </p:nvPr>
        </p:nvSpPr>
        <p:spPr>
          <a:xfrm>
            <a:off x="773360" y="1762125"/>
            <a:ext cx="10610850" cy="4267993"/>
          </a:xfrm>
        </p:spPr>
        <p:txBody>
          <a:bodyPr/>
          <a:lstStyle/>
          <a:p>
            <a:pPr marL="0" indent="0">
              <a:buNone/>
            </a:pPr>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CEO, Marketing management, Developers, H-R management, etc,</a:t>
            </a:r>
          </a:p>
          <a:p>
            <a:pPr marL="0" indent="0">
              <a:buNone/>
            </a:pP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742949" y="252412"/>
            <a:ext cx="9692821" cy="1528763"/>
          </a:xfrm>
        </p:spPr>
        <p:txBody>
          <a:bodyPr>
            <a:normAutofit/>
          </a:bodyPr>
          <a:lstStyle/>
          <a:p>
            <a:r>
              <a:rPr lang="en-GB" sz="3600" dirty="0">
                <a:latin typeface="Times New Roman" pitchFamily="18" charset="0"/>
                <a:cs typeface="Times New Roman" pitchFamily="18" charset="0"/>
              </a:rPr>
              <a:t/>
            </a:r>
            <a:br>
              <a:rPr lang="en-GB" sz="3600" dirty="0">
                <a:latin typeface="Times New Roman" pitchFamily="18" charset="0"/>
                <a:cs typeface="Times New Roman" pitchFamily="18" charset="0"/>
              </a:rPr>
            </a:br>
            <a:r>
              <a:rPr lang="en-GB" sz="4800" b="1" dirty="0">
                <a:latin typeface="Times New Roman" pitchFamily="18" charset="0"/>
                <a:cs typeface="Times New Roman" pitchFamily="18" charset="0"/>
              </a:rPr>
              <a:t>Products and market performance:</a:t>
            </a:r>
            <a:endParaRPr lang="en-US" sz="4800"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8</a:t>
            </a:fld>
            <a:endParaRPr lang="en-US" dirty="0"/>
          </a:p>
        </p:txBody>
      </p:sp>
      <p:sp>
        <p:nvSpPr>
          <p:cNvPr id="11" name="Content Placeholder 10">
            <a:extLst>
              <a:ext uri="{FF2B5EF4-FFF2-40B4-BE49-F238E27FC236}">
                <a16:creationId xmlns:a16="http://schemas.microsoft.com/office/drawing/2014/main" xmlns="" id="{2B253683-524F-46CF-BFCD-BFF6A7A920A7}"/>
              </a:ext>
            </a:extLst>
          </p:cNvPr>
          <p:cNvSpPr>
            <a:spLocks noGrp="1"/>
          </p:cNvSpPr>
          <p:nvPr>
            <p:ph sz="quarter" idx="1"/>
          </p:nvPr>
        </p:nvSpPr>
        <p:spPr>
          <a:xfrm>
            <a:off x="742950" y="1781175"/>
            <a:ext cx="10610850" cy="4395787"/>
          </a:xfrm>
        </p:spPr>
        <p:txBody>
          <a:bodyPr>
            <a:normAutofit/>
          </a:bodyPr>
          <a:lstStyle/>
          <a:p>
            <a:pPr marL="0" indent="0">
              <a:buNone/>
            </a:pPr>
            <a:endParaRPr lang="en-GB" sz="24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D54596E0-B99E-4C71-9BFC-90187D2507E3}"/>
              </a:ext>
            </a:extLst>
          </p:cNvPr>
          <p:cNvCxnSpPr>
            <a:cxnSpLocks/>
          </p:cNvCxnSpPr>
          <p:nvPr/>
        </p:nvCxnSpPr>
        <p:spPr>
          <a:xfrm>
            <a:off x="870857" y="1795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xmlns=""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xmlns=""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xmlns=""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3149670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437</TotalTime>
  <Words>386</Words>
  <Application>Microsoft Office PowerPoint</Application>
  <PresentationFormat>Custom</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Slide 9</vt:lpstr>
      <vt:lpstr>Slide 10</vt:lpstr>
      <vt:lpstr>Slide 11</vt:lpstr>
      <vt:lpstr>Slide 12</vt:lpstr>
      <vt:lpstr>Slide 13</vt:lpstr>
      <vt:lpstr> CONCLUSION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hp</cp:lastModifiedBy>
  <cp:revision>30</cp:revision>
  <dcterms:created xsi:type="dcterms:W3CDTF">2023-05-07T16:14:07Z</dcterms:created>
  <dcterms:modified xsi:type="dcterms:W3CDTF">2023-05-11T07:43:45Z</dcterms:modified>
</cp:coreProperties>
</file>