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9" r:id="rId3"/>
    <p:sldId id="260" r:id="rId4"/>
    <p:sldId id="261" r:id="rId5"/>
    <p:sldId id="262" r:id="rId6"/>
    <p:sldId id="263" r:id="rId7"/>
    <p:sldId id="264" r:id="rId8"/>
    <p:sldId id="265" r:id="rId9"/>
    <p:sldId id="266" r:id="rId10"/>
    <p:sldId id="269" r:id="rId11"/>
    <p:sldId id="268" r:id="rId12"/>
    <p:sldId id="267" r:id="rId13"/>
    <p:sldId id="270" r:id="rId14"/>
    <p:sldId id="25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0" d="100"/>
          <a:sy n="60" d="100"/>
        </p:scale>
        <p:origin x="72" y="12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sz="1800" b="1" i="0" baseline="0" dirty="0">
                <a:effectLst/>
              </a:rPr>
              <a:t>Product Sales Record</a:t>
            </a:r>
            <a:endParaRPr lang="en-IN" dirty="0">
              <a:effectLst/>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2018</c:v>
                </c:pt>
              </c:strCache>
            </c:strRef>
          </c:tx>
          <c:spPr>
            <a:solidFill>
              <a:schemeClr val="accent1"/>
            </a:solidFill>
            <a:ln>
              <a:noFill/>
            </a:ln>
            <a:effectLst/>
          </c:spPr>
          <c:invertIfNegative val="0"/>
          <c:cat>
            <c:strRef>
              <c:f>Sheet1!$A$2:$A$5</c:f>
              <c:strCache>
                <c:ptCount val="4"/>
                <c:pt idx="0">
                  <c:v>CashewSoft ERP</c:v>
                </c:pt>
                <c:pt idx="1">
                  <c:v>Tax-E</c:v>
                </c:pt>
                <c:pt idx="2">
                  <c:v>CNC Monitoring Device</c:v>
                </c:pt>
                <c:pt idx="3">
                  <c:v>Custom Software</c:v>
                </c:pt>
              </c:strCache>
            </c:strRef>
          </c:cat>
          <c:val>
            <c:numRef>
              <c:f>Sheet1!$B$2:$B$5</c:f>
              <c:numCache>
                <c:formatCode>General</c:formatCode>
                <c:ptCount val="4"/>
                <c:pt idx="0">
                  <c:v>25</c:v>
                </c:pt>
                <c:pt idx="1">
                  <c:v>12</c:v>
                </c:pt>
                <c:pt idx="2">
                  <c:v>5</c:v>
                </c:pt>
                <c:pt idx="3">
                  <c:v>5</c:v>
                </c:pt>
              </c:numCache>
            </c:numRef>
          </c:val>
          <c:extLst>
            <c:ext xmlns:c16="http://schemas.microsoft.com/office/drawing/2014/chart" uri="{C3380CC4-5D6E-409C-BE32-E72D297353CC}">
              <c16:uniqueId val="{00000000-056B-4716-AACD-CB70979E84DC}"/>
            </c:ext>
          </c:extLst>
        </c:ser>
        <c:ser>
          <c:idx val="1"/>
          <c:order val="1"/>
          <c:tx>
            <c:strRef>
              <c:f>Sheet1!$C$1</c:f>
              <c:strCache>
                <c:ptCount val="1"/>
                <c:pt idx="0">
                  <c:v>2019</c:v>
                </c:pt>
              </c:strCache>
            </c:strRef>
          </c:tx>
          <c:spPr>
            <a:solidFill>
              <a:schemeClr val="accent2"/>
            </a:solidFill>
            <a:ln>
              <a:noFill/>
            </a:ln>
            <a:effectLst/>
          </c:spPr>
          <c:invertIfNegative val="0"/>
          <c:cat>
            <c:strRef>
              <c:f>Sheet1!$A$2:$A$5</c:f>
              <c:strCache>
                <c:ptCount val="4"/>
                <c:pt idx="0">
                  <c:v>CashewSoft ERP</c:v>
                </c:pt>
                <c:pt idx="1">
                  <c:v>Tax-E</c:v>
                </c:pt>
                <c:pt idx="2">
                  <c:v>CNC Monitoring Device</c:v>
                </c:pt>
                <c:pt idx="3">
                  <c:v>Custom Software</c:v>
                </c:pt>
              </c:strCache>
            </c:strRef>
          </c:cat>
          <c:val>
            <c:numRef>
              <c:f>Sheet1!$C$2:$C$5</c:f>
              <c:numCache>
                <c:formatCode>General</c:formatCode>
                <c:ptCount val="4"/>
                <c:pt idx="0">
                  <c:v>15</c:v>
                </c:pt>
                <c:pt idx="1">
                  <c:v>8</c:v>
                </c:pt>
                <c:pt idx="2">
                  <c:v>7</c:v>
                </c:pt>
                <c:pt idx="3">
                  <c:v>10</c:v>
                </c:pt>
              </c:numCache>
            </c:numRef>
          </c:val>
          <c:extLst>
            <c:ext xmlns:c16="http://schemas.microsoft.com/office/drawing/2014/chart" uri="{C3380CC4-5D6E-409C-BE32-E72D297353CC}">
              <c16:uniqueId val="{00000001-056B-4716-AACD-CB70979E84DC}"/>
            </c:ext>
          </c:extLst>
        </c:ser>
        <c:ser>
          <c:idx val="2"/>
          <c:order val="2"/>
          <c:tx>
            <c:strRef>
              <c:f>Sheet1!$D$1</c:f>
              <c:strCache>
                <c:ptCount val="1"/>
                <c:pt idx="0">
                  <c:v>2020</c:v>
                </c:pt>
              </c:strCache>
            </c:strRef>
          </c:tx>
          <c:spPr>
            <a:solidFill>
              <a:schemeClr val="accent3"/>
            </a:solidFill>
            <a:ln>
              <a:noFill/>
            </a:ln>
            <a:effectLst/>
          </c:spPr>
          <c:invertIfNegative val="0"/>
          <c:cat>
            <c:strRef>
              <c:f>Sheet1!$A$2:$A$5</c:f>
              <c:strCache>
                <c:ptCount val="4"/>
                <c:pt idx="0">
                  <c:v>CashewSoft ERP</c:v>
                </c:pt>
                <c:pt idx="1">
                  <c:v>Tax-E</c:v>
                </c:pt>
                <c:pt idx="2">
                  <c:v>CNC Monitoring Device</c:v>
                </c:pt>
                <c:pt idx="3">
                  <c:v>Custom Software</c:v>
                </c:pt>
              </c:strCache>
            </c:strRef>
          </c:cat>
          <c:val>
            <c:numRef>
              <c:f>Sheet1!$D$2:$D$5</c:f>
              <c:numCache>
                <c:formatCode>General</c:formatCode>
                <c:ptCount val="4"/>
                <c:pt idx="0">
                  <c:v>10</c:v>
                </c:pt>
                <c:pt idx="1">
                  <c:v>9</c:v>
                </c:pt>
                <c:pt idx="2">
                  <c:v>2</c:v>
                </c:pt>
                <c:pt idx="3">
                  <c:v>8</c:v>
                </c:pt>
              </c:numCache>
            </c:numRef>
          </c:val>
          <c:extLst>
            <c:ext xmlns:c16="http://schemas.microsoft.com/office/drawing/2014/chart" uri="{C3380CC4-5D6E-409C-BE32-E72D297353CC}">
              <c16:uniqueId val="{00000002-056B-4716-AACD-CB70979E84DC}"/>
            </c:ext>
          </c:extLst>
        </c:ser>
        <c:ser>
          <c:idx val="3"/>
          <c:order val="3"/>
          <c:tx>
            <c:strRef>
              <c:f>Sheet1!$E$1</c:f>
              <c:strCache>
                <c:ptCount val="1"/>
                <c:pt idx="0">
                  <c:v>2021</c:v>
                </c:pt>
              </c:strCache>
            </c:strRef>
          </c:tx>
          <c:spPr>
            <a:solidFill>
              <a:schemeClr val="accent4"/>
            </a:solidFill>
            <a:ln>
              <a:noFill/>
            </a:ln>
            <a:effectLst/>
          </c:spPr>
          <c:invertIfNegative val="0"/>
          <c:cat>
            <c:strRef>
              <c:f>Sheet1!$A$2:$A$5</c:f>
              <c:strCache>
                <c:ptCount val="4"/>
                <c:pt idx="0">
                  <c:v>CashewSoft ERP</c:v>
                </c:pt>
                <c:pt idx="1">
                  <c:v>Tax-E</c:v>
                </c:pt>
                <c:pt idx="2">
                  <c:v>CNC Monitoring Device</c:v>
                </c:pt>
                <c:pt idx="3">
                  <c:v>Custom Software</c:v>
                </c:pt>
              </c:strCache>
            </c:strRef>
          </c:cat>
          <c:val>
            <c:numRef>
              <c:f>Sheet1!$E$2:$E$5</c:f>
              <c:numCache>
                <c:formatCode>General</c:formatCode>
                <c:ptCount val="4"/>
                <c:pt idx="0">
                  <c:v>20</c:v>
                </c:pt>
                <c:pt idx="1">
                  <c:v>15</c:v>
                </c:pt>
                <c:pt idx="2">
                  <c:v>0</c:v>
                </c:pt>
                <c:pt idx="3">
                  <c:v>6</c:v>
                </c:pt>
              </c:numCache>
            </c:numRef>
          </c:val>
          <c:extLst>
            <c:ext xmlns:c16="http://schemas.microsoft.com/office/drawing/2014/chart" uri="{C3380CC4-5D6E-409C-BE32-E72D297353CC}">
              <c16:uniqueId val="{00000004-056B-4716-AACD-CB70979E84DC}"/>
            </c:ext>
          </c:extLst>
        </c:ser>
        <c:ser>
          <c:idx val="4"/>
          <c:order val="4"/>
          <c:tx>
            <c:strRef>
              <c:f>Sheet1!$F$1</c:f>
              <c:strCache>
                <c:ptCount val="1"/>
                <c:pt idx="0">
                  <c:v>2022</c:v>
                </c:pt>
              </c:strCache>
            </c:strRef>
          </c:tx>
          <c:spPr>
            <a:solidFill>
              <a:schemeClr val="accent5"/>
            </a:solidFill>
            <a:ln>
              <a:noFill/>
            </a:ln>
            <a:effectLst/>
          </c:spPr>
          <c:invertIfNegative val="0"/>
          <c:cat>
            <c:strRef>
              <c:f>Sheet1!$A$2:$A$5</c:f>
              <c:strCache>
                <c:ptCount val="4"/>
                <c:pt idx="0">
                  <c:v>CashewSoft ERP</c:v>
                </c:pt>
                <c:pt idx="1">
                  <c:v>Tax-E</c:v>
                </c:pt>
                <c:pt idx="2">
                  <c:v>CNC Monitoring Device</c:v>
                </c:pt>
                <c:pt idx="3">
                  <c:v>Custom Software</c:v>
                </c:pt>
              </c:strCache>
            </c:strRef>
          </c:cat>
          <c:val>
            <c:numRef>
              <c:f>Sheet1!$F$2:$F$5</c:f>
              <c:numCache>
                <c:formatCode>General</c:formatCode>
                <c:ptCount val="4"/>
                <c:pt idx="0">
                  <c:v>28</c:v>
                </c:pt>
                <c:pt idx="1">
                  <c:v>18</c:v>
                </c:pt>
                <c:pt idx="2">
                  <c:v>6</c:v>
                </c:pt>
                <c:pt idx="3">
                  <c:v>3</c:v>
                </c:pt>
              </c:numCache>
            </c:numRef>
          </c:val>
          <c:extLst>
            <c:ext xmlns:c16="http://schemas.microsoft.com/office/drawing/2014/chart" uri="{C3380CC4-5D6E-409C-BE32-E72D297353CC}">
              <c16:uniqueId val="{00000005-056B-4716-AACD-CB70979E84DC}"/>
            </c:ext>
          </c:extLst>
        </c:ser>
        <c:dLbls>
          <c:showLegendKey val="0"/>
          <c:showVal val="0"/>
          <c:showCatName val="0"/>
          <c:showSerName val="0"/>
          <c:showPercent val="0"/>
          <c:showBubbleSize val="0"/>
        </c:dLbls>
        <c:gapWidth val="219"/>
        <c:overlap val="-27"/>
        <c:axId val="1208746720"/>
        <c:axId val="1208747136"/>
      </c:barChart>
      <c:catAx>
        <c:axId val="12087467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08747136"/>
        <c:crosses val="autoZero"/>
        <c:auto val="1"/>
        <c:lblAlgn val="ctr"/>
        <c:lblOffset val="100"/>
        <c:noMultiLvlLbl val="0"/>
      </c:catAx>
      <c:valAx>
        <c:axId val="12087471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087467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sz="1800" b="1" i="0" baseline="0" dirty="0">
                <a:effectLst/>
              </a:rPr>
              <a:t>INTERNSHIP PERFORMANCE</a:t>
            </a:r>
            <a:endParaRPr lang="en-IN" dirty="0">
              <a:effectLst/>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INTERNSHIP Diploma</c:v>
                </c:pt>
              </c:strCache>
            </c:strRef>
          </c:tx>
          <c:spPr>
            <a:solidFill>
              <a:schemeClr val="accent1"/>
            </a:solidFill>
            <a:ln>
              <a:noFill/>
            </a:ln>
            <a:effectLst/>
          </c:spPr>
          <c:invertIfNegative val="0"/>
          <c:cat>
            <c:numRef>
              <c:f>Sheet1!$A$2:$A$5</c:f>
              <c:numCache>
                <c:formatCode>General</c:formatCode>
                <c:ptCount val="4"/>
                <c:pt idx="0">
                  <c:v>2019</c:v>
                </c:pt>
                <c:pt idx="1">
                  <c:v>2020</c:v>
                </c:pt>
                <c:pt idx="2">
                  <c:v>2021</c:v>
                </c:pt>
                <c:pt idx="3">
                  <c:v>2022</c:v>
                </c:pt>
              </c:numCache>
            </c:numRef>
          </c:cat>
          <c:val>
            <c:numRef>
              <c:f>Sheet1!$B$2:$B$5</c:f>
              <c:numCache>
                <c:formatCode>0%</c:formatCode>
                <c:ptCount val="4"/>
                <c:pt idx="0">
                  <c:v>0.25</c:v>
                </c:pt>
                <c:pt idx="1">
                  <c:v>0.2</c:v>
                </c:pt>
                <c:pt idx="2">
                  <c:v>0.3</c:v>
                </c:pt>
                <c:pt idx="3">
                  <c:v>0.35</c:v>
                </c:pt>
              </c:numCache>
            </c:numRef>
          </c:val>
          <c:extLst>
            <c:ext xmlns:c16="http://schemas.microsoft.com/office/drawing/2014/chart" uri="{C3380CC4-5D6E-409C-BE32-E72D297353CC}">
              <c16:uniqueId val="{00000000-FF30-4591-9DFB-E99202D95503}"/>
            </c:ext>
          </c:extLst>
        </c:ser>
        <c:ser>
          <c:idx val="1"/>
          <c:order val="1"/>
          <c:tx>
            <c:strRef>
              <c:f>Sheet1!$C$1</c:f>
              <c:strCache>
                <c:ptCount val="1"/>
                <c:pt idx="0">
                  <c:v>INTERNSHIP B.E</c:v>
                </c:pt>
              </c:strCache>
            </c:strRef>
          </c:tx>
          <c:spPr>
            <a:solidFill>
              <a:schemeClr val="accent2"/>
            </a:solidFill>
            <a:ln>
              <a:noFill/>
            </a:ln>
            <a:effectLst/>
          </c:spPr>
          <c:invertIfNegative val="0"/>
          <c:cat>
            <c:numRef>
              <c:f>Sheet1!$A$2:$A$5</c:f>
              <c:numCache>
                <c:formatCode>General</c:formatCode>
                <c:ptCount val="4"/>
                <c:pt idx="0">
                  <c:v>2019</c:v>
                </c:pt>
                <c:pt idx="1">
                  <c:v>2020</c:v>
                </c:pt>
                <c:pt idx="2">
                  <c:v>2021</c:v>
                </c:pt>
                <c:pt idx="3">
                  <c:v>2022</c:v>
                </c:pt>
              </c:numCache>
            </c:numRef>
          </c:cat>
          <c:val>
            <c:numRef>
              <c:f>Sheet1!$C$2:$C$5</c:f>
              <c:numCache>
                <c:formatCode>0%</c:formatCode>
                <c:ptCount val="4"/>
                <c:pt idx="0">
                  <c:v>0.7</c:v>
                </c:pt>
                <c:pt idx="1">
                  <c:v>0.75</c:v>
                </c:pt>
                <c:pt idx="2">
                  <c:v>0.5</c:v>
                </c:pt>
                <c:pt idx="3">
                  <c:v>0.55000000000000004</c:v>
                </c:pt>
              </c:numCache>
            </c:numRef>
          </c:val>
          <c:extLst>
            <c:ext xmlns:c16="http://schemas.microsoft.com/office/drawing/2014/chart" uri="{C3380CC4-5D6E-409C-BE32-E72D297353CC}">
              <c16:uniqueId val="{00000001-FF30-4591-9DFB-E99202D95503}"/>
            </c:ext>
          </c:extLst>
        </c:ser>
        <c:ser>
          <c:idx val="2"/>
          <c:order val="2"/>
          <c:tx>
            <c:strRef>
              <c:f>Sheet1!$D$1</c:f>
              <c:strCache>
                <c:ptCount val="1"/>
                <c:pt idx="0">
                  <c:v>INTERNSHIP MCA/M.tech</c:v>
                </c:pt>
              </c:strCache>
            </c:strRef>
          </c:tx>
          <c:spPr>
            <a:solidFill>
              <a:schemeClr val="accent3"/>
            </a:solidFill>
            <a:ln>
              <a:noFill/>
            </a:ln>
            <a:effectLst/>
          </c:spPr>
          <c:invertIfNegative val="0"/>
          <c:cat>
            <c:numRef>
              <c:f>Sheet1!$A$2:$A$5</c:f>
              <c:numCache>
                <c:formatCode>General</c:formatCode>
                <c:ptCount val="4"/>
                <c:pt idx="0">
                  <c:v>2019</c:v>
                </c:pt>
                <c:pt idx="1">
                  <c:v>2020</c:v>
                </c:pt>
                <c:pt idx="2">
                  <c:v>2021</c:v>
                </c:pt>
                <c:pt idx="3">
                  <c:v>2022</c:v>
                </c:pt>
              </c:numCache>
            </c:numRef>
          </c:cat>
          <c:val>
            <c:numRef>
              <c:f>Sheet1!$D$2:$D$5</c:f>
              <c:numCache>
                <c:formatCode>0%</c:formatCode>
                <c:ptCount val="4"/>
                <c:pt idx="0">
                  <c:v>0.05</c:v>
                </c:pt>
                <c:pt idx="1">
                  <c:v>0.05</c:v>
                </c:pt>
                <c:pt idx="2">
                  <c:v>0.2</c:v>
                </c:pt>
                <c:pt idx="3">
                  <c:v>0</c:v>
                </c:pt>
              </c:numCache>
            </c:numRef>
          </c:val>
          <c:extLst>
            <c:ext xmlns:c16="http://schemas.microsoft.com/office/drawing/2014/chart" uri="{C3380CC4-5D6E-409C-BE32-E72D297353CC}">
              <c16:uniqueId val="{00000002-FF30-4591-9DFB-E99202D95503}"/>
            </c:ext>
          </c:extLst>
        </c:ser>
        <c:dLbls>
          <c:showLegendKey val="0"/>
          <c:showVal val="0"/>
          <c:showCatName val="0"/>
          <c:showSerName val="0"/>
          <c:showPercent val="0"/>
          <c:showBubbleSize val="0"/>
        </c:dLbls>
        <c:gapWidth val="219"/>
        <c:overlap val="-27"/>
        <c:axId val="1256866096"/>
        <c:axId val="1256872752"/>
      </c:barChart>
      <c:catAx>
        <c:axId val="12568660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56872752"/>
        <c:crosses val="autoZero"/>
        <c:auto val="1"/>
        <c:lblAlgn val="ctr"/>
        <c:lblOffset val="100"/>
        <c:noMultiLvlLbl val="0"/>
      </c:catAx>
      <c:valAx>
        <c:axId val="125687275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568660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sz="1800" b="1" i="0" baseline="0" dirty="0">
                <a:effectLst/>
              </a:rPr>
              <a:t>Placement Record</a:t>
            </a:r>
            <a:endParaRPr lang="en-IN" dirty="0">
              <a:effectLst/>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2021</c:v>
                </c:pt>
              </c:strCache>
            </c:strRef>
          </c:tx>
          <c:spPr>
            <a:solidFill>
              <a:schemeClr val="accent1"/>
            </a:solidFill>
            <a:ln>
              <a:noFill/>
            </a:ln>
            <a:effectLst/>
          </c:spPr>
          <c:invertIfNegative val="0"/>
          <c:cat>
            <c:strRef>
              <c:f>Sheet1!$A$2:$A$5</c:f>
              <c:strCache>
                <c:ptCount val="4"/>
                <c:pt idx="0">
                  <c:v>Diploma</c:v>
                </c:pt>
                <c:pt idx="1">
                  <c:v>B.E</c:v>
                </c:pt>
                <c:pt idx="2">
                  <c:v>MCA</c:v>
                </c:pt>
                <c:pt idx="3">
                  <c:v>Category 4</c:v>
                </c:pt>
              </c:strCache>
            </c:strRef>
          </c:cat>
          <c:val>
            <c:numRef>
              <c:f>Sheet1!$B$2:$B$5</c:f>
              <c:numCache>
                <c:formatCode>General</c:formatCode>
                <c:ptCount val="4"/>
                <c:pt idx="0">
                  <c:v>5</c:v>
                </c:pt>
                <c:pt idx="1">
                  <c:v>12</c:v>
                </c:pt>
                <c:pt idx="2">
                  <c:v>10</c:v>
                </c:pt>
                <c:pt idx="3">
                  <c:v>4.5</c:v>
                </c:pt>
              </c:numCache>
            </c:numRef>
          </c:val>
          <c:extLst>
            <c:ext xmlns:c16="http://schemas.microsoft.com/office/drawing/2014/chart" uri="{C3380CC4-5D6E-409C-BE32-E72D297353CC}">
              <c16:uniqueId val="{00000000-B8C0-4C14-A7B9-78CB03B325E9}"/>
            </c:ext>
          </c:extLst>
        </c:ser>
        <c:ser>
          <c:idx val="1"/>
          <c:order val="1"/>
          <c:tx>
            <c:strRef>
              <c:f>Sheet1!$C$1</c:f>
              <c:strCache>
                <c:ptCount val="1"/>
                <c:pt idx="0">
                  <c:v>2022</c:v>
                </c:pt>
              </c:strCache>
            </c:strRef>
          </c:tx>
          <c:spPr>
            <a:solidFill>
              <a:schemeClr val="accent2"/>
            </a:solidFill>
            <a:ln>
              <a:noFill/>
            </a:ln>
            <a:effectLst/>
          </c:spPr>
          <c:invertIfNegative val="0"/>
          <c:cat>
            <c:strRef>
              <c:f>Sheet1!$A$2:$A$5</c:f>
              <c:strCache>
                <c:ptCount val="4"/>
                <c:pt idx="0">
                  <c:v>Diploma</c:v>
                </c:pt>
                <c:pt idx="1">
                  <c:v>B.E</c:v>
                </c:pt>
                <c:pt idx="2">
                  <c:v>MCA</c:v>
                </c:pt>
                <c:pt idx="3">
                  <c:v>Category 4</c:v>
                </c:pt>
              </c:strCache>
            </c:strRef>
          </c:cat>
          <c:val>
            <c:numRef>
              <c:f>Sheet1!$C$2:$C$5</c:f>
              <c:numCache>
                <c:formatCode>General</c:formatCode>
                <c:ptCount val="4"/>
                <c:pt idx="0">
                  <c:v>6</c:v>
                </c:pt>
                <c:pt idx="1">
                  <c:v>18</c:v>
                </c:pt>
                <c:pt idx="2">
                  <c:v>11</c:v>
                </c:pt>
                <c:pt idx="3">
                  <c:v>2.8</c:v>
                </c:pt>
              </c:numCache>
            </c:numRef>
          </c:val>
          <c:extLst>
            <c:ext xmlns:c16="http://schemas.microsoft.com/office/drawing/2014/chart" uri="{C3380CC4-5D6E-409C-BE32-E72D297353CC}">
              <c16:uniqueId val="{00000001-B8C0-4C14-A7B9-78CB03B325E9}"/>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Diploma</c:v>
                </c:pt>
                <c:pt idx="1">
                  <c:v>B.E</c:v>
                </c:pt>
                <c:pt idx="2">
                  <c:v>MCA</c:v>
                </c:pt>
                <c:pt idx="3">
                  <c:v>Category 4</c:v>
                </c:pt>
              </c:strCache>
            </c:strRef>
          </c:cat>
          <c:val>
            <c:numRef>
              <c:f>Sheet1!$D$2:$D$5</c:f>
              <c:numCache>
                <c:formatCode>General</c:formatCode>
                <c:ptCount val="4"/>
                <c:pt idx="1">
                  <c:v>2</c:v>
                </c:pt>
                <c:pt idx="2">
                  <c:v>3</c:v>
                </c:pt>
                <c:pt idx="3">
                  <c:v>5</c:v>
                </c:pt>
              </c:numCache>
            </c:numRef>
          </c:val>
          <c:extLst>
            <c:ext xmlns:c16="http://schemas.microsoft.com/office/drawing/2014/chart" uri="{C3380CC4-5D6E-409C-BE32-E72D297353CC}">
              <c16:uniqueId val="{00000002-B8C0-4C14-A7B9-78CB03B325E9}"/>
            </c:ext>
          </c:extLst>
        </c:ser>
        <c:dLbls>
          <c:showLegendKey val="0"/>
          <c:showVal val="0"/>
          <c:showCatName val="0"/>
          <c:showSerName val="0"/>
          <c:showPercent val="0"/>
          <c:showBubbleSize val="0"/>
        </c:dLbls>
        <c:gapWidth val="219"/>
        <c:overlap val="-27"/>
        <c:axId val="1256875248"/>
        <c:axId val="1256875664"/>
      </c:barChart>
      <c:catAx>
        <c:axId val="12568752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56875664"/>
        <c:crosses val="autoZero"/>
        <c:auto val="1"/>
        <c:lblAlgn val="ctr"/>
        <c:lblOffset val="100"/>
        <c:noMultiLvlLbl val="0"/>
      </c:catAx>
      <c:valAx>
        <c:axId val="12568756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568752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5/8/2023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5/8/2023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5/8/2023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5/8/2023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5/8/2023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5/8/2023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5/8/2023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5/8/2023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5/8/2023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5/8/2023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5/8/2023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5/8/2023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fontScale="90000"/>
          </a:bodyPr>
          <a:lstStyle/>
          <a:p>
            <a:r>
              <a:rPr lang="en-US" sz="8000" dirty="0"/>
              <a:t>Presentation on TechifyIndia</a:t>
            </a:r>
            <a:br>
              <a:rPr lang="en-US" sz="8000" dirty="0"/>
            </a:br>
            <a:r>
              <a:rPr lang="en-US" sz="8000" dirty="0"/>
              <a:t>Organization </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lnSpcReduction="10000"/>
          </a:bodyPr>
          <a:lstStyle/>
          <a:p>
            <a:r>
              <a:rPr lang="en-US" dirty="0">
                <a:solidFill>
                  <a:schemeClr val="tx1">
                    <a:lumMod val="85000"/>
                    <a:lumOff val="15000"/>
                  </a:schemeClr>
                </a:solidFill>
              </a:rPr>
              <a:t>GURURAJ BIRADAR</a:t>
            </a:r>
          </a:p>
          <a:p>
            <a:r>
              <a:rPr lang="en-US" sz="2400" dirty="0">
                <a:solidFill>
                  <a:schemeClr val="tx1">
                    <a:lumMod val="85000"/>
                    <a:lumOff val="15000"/>
                  </a:schemeClr>
                </a:solidFill>
              </a:rPr>
              <a:t>393CS21</a:t>
            </a:r>
          </a:p>
        </p:txBody>
      </p:sp>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90DF33B5-3AC9-4BAC-A84F-E0D1AA8B18C6}"/>
              </a:ext>
            </a:extLst>
          </p:cNvPr>
          <p:cNvPicPr>
            <a:picLocks noChangeAspect="1"/>
          </p:cNvPicPr>
          <p:nvPr/>
        </p:nvPicPr>
        <p:blipFill>
          <a:blip r:embed="rId2"/>
          <a:stretch>
            <a:fillRect/>
          </a:stretch>
        </p:blipFill>
        <p:spPr>
          <a:xfrm>
            <a:off x="0" y="642764"/>
            <a:ext cx="4401693" cy="5614735"/>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21D48187-964B-4993-B168-CC8AD7916D3B}"/>
              </a:ext>
            </a:extLst>
          </p:cNvPr>
          <p:cNvGraphicFramePr/>
          <p:nvPr>
            <p:extLst>
              <p:ext uri="{D42A27DB-BD31-4B8C-83A1-F6EECF244321}">
                <p14:modId xmlns:p14="http://schemas.microsoft.com/office/powerpoint/2010/main" val="668550153"/>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15622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9EA85C90-7D3A-4899-AB44-7F4CC2D83611}"/>
              </a:ext>
            </a:extLst>
          </p:cNvPr>
          <p:cNvGraphicFramePr/>
          <p:nvPr>
            <p:extLst>
              <p:ext uri="{D42A27DB-BD31-4B8C-83A1-F6EECF244321}">
                <p14:modId xmlns:p14="http://schemas.microsoft.com/office/powerpoint/2010/main" val="1882418023"/>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92135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4BBAA5-B9F2-4D4D-AAB6-22FA4D3A254F}"/>
              </a:ext>
            </a:extLst>
          </p:cNvPr>
          <p:cNvPicPr>
            <a:picLocks noChangeAspect="1"/>
          </p:cNvPicPr>
          <p:nvPr/>
        </p:nvPicPr>
        <p:blipFill>
          <a:blip r:embed="rId2"/>
          <a:stretch>
            <a:fillRect/>
          </a:stretch>
        </p:blipFill>
        <p:spPr>
          <a:xfrm>
            <a:off x="1468735" y="694707"/>
            <a:ext cx="9254530" cy="5468586"/>
          </a:xfrm>
          <a:prstGeom prst="rect">
            <a:avLst/>
          </a:prstGeom>
        </p:spPr>
      </p:pic>
    </p:spTree>
    <p:extLst>
      <p:ext uri="{BB962C8B-B14F-4D97-AF65-F5344CB8AC3E}">
        <p14:creationId xmlns:p14="http://schemas.microsoft.com/office/powerpoint/2010/main" val="3862303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FA1752-755E-4B0F-8631-5690982D1B9A}"/>
              </a:ext>
            </a:extLst>
          </p:cNvPr>
          <p:cNvSpPr>
            <a:spLocks noGrp="1"/>
          </p:cNvSpPr>
          <p:nvPr>
            <p:ph type="title"/>
          </p:nvPr>
        </p:nvSpPr>
        <p:spPr/>
        <p:txBody>
          <a:bodyPr/>
          <a:lstStyle/>
          <a:p>
            <a:r>
              <a:rPr lang="en-IN" dirty="0"/>
              <a:t>CONCLUSION</a:t>
            </a:r>
          </a:p>
        </p:txBody>
      </p:sp>
      <p:sp>
        <p:nvSpPr>
          <p:cNvPr id="5" name="Content Placeholder 4">
            <a:extLst>
              <a:ext uri="{FF2B5EF4-FFF2-40B4-BE49-F238E27FC236}">
                <a16:creationId xmlns:a16="http://schemas.microsoft.com/office/drawing/2014/main" id="{8C8107A7-3847-4EE4-BEC8-185342190991}"/>
              </a:ext>
            </a:extLst>
          </p:cNvPr>
          <p:cNvSpPr>
            <a:spLocks noGrp="1"/>
          </p:cNvSpPr>
          <p:nvPr>
            <p:ph idx="1"/>
          </p:nvPr>
        </p:nvSpPr>
        <p:spPr/>
        <p:txBody>
          <a:bodyPr>
            <a:normAutofit lnSpcReduction="10000"/>
          </a:bodyPr>
          <a:lstStyle/>
          <a:p>
            <a:pPr>
              <a:buFont typeface="Arial" panose="020B0604020202020204" pitchFamily="34" charset="0"/>
              <a:buChar char="•"/>
            </a:pPr>
            <a:r>
              <a:rPr lang="en-GB" dirty="0">
                <a:solidFill>
                  <a:schemeClr val="tx1"/>
                </a:solidFill>
              </a:rPr>
              <a:t>In conclusion, I hope that this presentation has given you a clear understanding of our company and the value that we can bring to your business. Our team is dedicated to providing high-quality products/services, excellent customer service, and innovative solutions to meet your needs.</a:t>
            </a:r>
          </a:p>
          <a:p>
            <a:pPr>
              <a:buFont typeface="Arial" panose="020B0604020202020204" pitchFamily="34" charset="0"/>
              <a:buChar char="•"/>
            </a:pPr>
            <a:endParaRPr lang="en-GB" dirty="0">
              <a:solidFill>
                <a:schemeClr val="tx1"/>
              </a:solidFill>
            </a:endParaRPr>
          </a:p>
          <a:p>
            <a:pPr>
              <a:buFont typeface="Arial" panose="020B0604020202020204" pitchFamily="34" charset="0"/>
              <a:buChar char="•"/>
            </a:pPr>
            <a:r>
              <a:rPr lang="en-GB" dirty="0">
                <a:solidFill>
                  <a:schemeClr val="tx1"/>
                </a:solidFill>
              </a:rPr>
              <a:t>We believe that by working together, we can achieve great success and create a long-lasting partnership. We are committed to earning your trust and delivering results that exceed your expectations.</a:t>
            </a:r>
          </a:p>
          <a:p>
            <a:pPr>
              <a:buFont typeface="Arial" panose="020B0604020202020204" pitchFamily="34" charset="0"/>
              <a:buChar char="•"/>
            </a:pPr>
            <a:endParaRPr lang="en-GB" dirty="0">
              <a:solidFill>
                <a:schemeClr val="tx1"/>
              </a:solidFill>
            </a:endParaRPr>
          </a:p>
          <a:p>
            <a:pPr>
              <a:buFont typeface="Arial" panose="020B0604020202020204" pitchFamily="34" charset="0"/>
              <a:buChar char="•"/>
            </a:pPr>
            <a:r>
              <a:rPr lang="en-GB" dirty="0">
                <a:solidFill>
                  <a:schemeClr val="tx1"/>
                </a:solidFill>
              </a:rPr>
              <a:t>Thank you for your time and consideration, and we look forward to the opportunity to work with you.</a:t>
            </a:r>
          </a:p>
          <a:p>
            <a:endParaRPr lang="en-IN" dirty="0"/>
          </a:p>
        </p:txBody>
      </p:sp>
    </p:spTree>
    <p:extLst>
      <p:ext uri="{BB962C8B-B14F-4D97-AF65-F5344CB8AC3E}">
        <p14:creationId xmlns:p14="http://schemas.microsoft.com/office/powerpoint/2010/main" val="2913044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2FE289BB-ACF7-4AE7-9FB8-CDE38DC0ABFE}"/>
              </a:ext>
            </a:extLst>
          </p:cNvPr>
          <p:cNvSpPr>
            <a:spLocks noGrp="1"/>
          </p:cNvSpPr>
          <p:nvPr>
            <p:ph type="ctrTitle"/>
          </p:nvPr>
        </p:nvSpPr>
        <p:spPr/>
        <p:txBody>
          <a:bodyPr/>
          <a:lstStyle/>
          <a:p>
            <a:r>
              <a:rPr lang="en-GB" dirty="0"/>
              <a:t>		Thank You</a:t>
            </a:r>
            <a:endParaRPr lang="en-IN" dirty="0"/>
          </a:p>
        </p:txBody>
      </p:sp>
    </p:spTree>
    <p:extLst>
      <p:ext uri="{BB962C8B-B14F-4D97-AF65-F5344CB8AC3E}">
        <p14:creationId xmlns:p14="http://schemas.microsoft.com/office/powerpoint/2010/main" val="191714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3F042-F6F7-4A36-B338-21B53BCBAE0D}"/>
              </a:ext>
            </a:extLst>
          </p:cNvPr>
          <p:cNvSpPr>
            <a:spLocks noGrp="1"/>
          </p:cNvSpPr>
          <p:nvPr>
            <p:ph type="title"/>
          </p:nvPr>
        </p:nvSpPr>
        <p:spPr/>
        <p:txBody>
          <a:bodyPr/>
          <a:lstStyle/>
          <a:p>
            <a:r>
              <a:rPr lang="en-IN" b="1" dirty="0"/>
              <a:t>Overview of the Organization:</a:t>
            </a:r>
            <a:endParaRPr lang="en-IN" dirty="0"/>
          </a:p>
        </p:txBody>
      </p:sp>
      <p:sp>
        <p:nvSpPr>
          <p:cNvPr id="3" name="Content Placeholder 2">
            <a:extLst>
              <a:ext uri="{FF2B5EF4-FFF2-40B4-BE49-F238E27FC236}">
                <a16:creationId xmlns:a16="http://schemas.microsoft.com/office/drawing/2014/main" id="{3F3DD9BD-CEEE-4A94-AC07-C000C1B9C0CE}"/>
              </a:ext>
            </a:extLst>
          </p:cNvPr>
          <p:cNvSpPr>
            <a:spLocks noGrp="1"/>
          </p:cNvSpPr>
          <p:nvPr>
            <p:ph idx="1"/>
          </p:nvPr>
        </p:nvSpPr>
        <p:spPr/>
        <p:txBody>
          <a:bodyPr>
            <a:normAutofit fontScale="62500" lnSpcReduction="20000"/>
          </a:bodyPr>
          <a:lstStyle/>
          <a:p>
            <a:endParaRPr lang="en-GB" dirty="0"/>
          </a:p>
          <a:p>
            <a:r>
              <a:rPr lang="en-GB" sz="2900" dirty="0">
                <a:solidFill>
                  <a:schemeClr val="tx1"/>
                </a:solidFill>
              </a:rPr>
              <a:t>TechifyIndia is a start-up for providing IT solutions, building innovative IoT products providing systems integration solutions and technology provider, established to provide leading edge intelligent technical solutions and consulting services to businesses</a:t>
            </a:r>
          </a:p>
          <a:p>
            <a:endParaRPr lang="en-GB" sz="2900" dirty="0">
              <a:solidFill>
                <a:schemeClr val="tx1"/>
              </a:solidFill>
            </a:endParaRPr>
          </a:p>
          <a:p>
            <a:r>
              <a:rPr lang="en-GB" sz="2900" dirty="0">
                <a:solidFill>
                  <a:schemeClr val="tx1"/>
                </a:solidFill>
              </a:rPr>
              <a:t>Since 2017, the company have been providing consulting service like:(website development, design services, IoT, application development and technical      support) to clients in various industries</a:t>
            </a:r>
          </a:p>
          <a:p>
            <a:endParaRPr lang="en-GB" sz="2900" dirty="0">
              <a:solidFill>
                <a:schemeClr val="tx1"/>
              </a:solidFill>
            </a:endParaRPr>
          </a:p>
          <a:p>
            <a:r>
              <a:rPr lang="en-GB" sz="2900" dirty="0">
                <a:solidFill>
                  <a:schemeClr val="tx1"/>
                </a:solidFill>
              </a:rPr>
              <a:t>Our creative team brings business to the next level of digitalization with mobile apps and internet marketing to improve branding and lead generation to succeed.</a:t>
            </a:r>
          </a:p>
          <a:p>
            <a:endParaRPr lang="en-IN" dirty="0"/>
          </a:p>
        </p:txBody>
      </p:sp>
    </p:spTree>
    <p:extLst>
      <p:ext uri="{BB962C8B-B14F-4D97-AF65-F5344CB8AC3E}">
        <p14:creationId xmlns:p14="http://schemas.microsoft.com/office/powerpoint/2010/main" val="4218876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F5224-C351-413B-93D1-DCE928E5B269}"/>
              </a:ext>
            </a:extLst>
          </p:cNvPr>
          <p:cNvSpPr>
            <a:spLocks noGrp="1"/>
          </p:cNvSpPr>
          <p:nvPr>
            <p:ph type="title"/>
          </p:nvPr>
        </p:nvSpPr>
        <p:spPr/>
        <p:txBody>
          <a:bodyPr/>
          <a:lstStyle/>
          <a:p>
            <a:r>
              <a:rPr lang="en-IN" dirty="0"/>
              <a:t>What </a:t>
            </a:r>
            <a:r>
              <a:rPr lang="en-IN" dirty="0" err="1"/>
              <a:t>Techify</a:t>
            </a:r>
            <a:r>
              <a:rPr lang="en-IN" dirty="0"/>
              <a:t> India do?</a:t>
            </a:r>
          </a:p>
        </p:txBody>
      </p:sp>
      <p:pic>
        <p:nvPicPr>
          <p:cNvPr id="4" name="Content Placeholder 3">
            <a:extLst>
              <a:ext uri="{FF2B5EF4-FFF2-40B4-BE49-F238E27FC236}">
                <a16:creationId xmlns:a16="http://schemas.microsoft.com/office/drawing/2014/main" id="{7ADB70E2-D17F-4EE2-B3FB-0A6F56F00935}"/>
              </a:ext>
            </a:extLst>
          </p:cNvPr>
          <p:cNvPicPr>
            <a:picLocks noGrp="1" noChangeAspect="1"/>
          </p:cNvPicPr>
          <p:nvPr>
            <p:ph idx="1"/>
          </p:nvPr>
        </p:nvPicPr>
        <p:blipFill>
          <a:blip r:embed="rId2"/>
          <a:stretch>
            <a:fillRect/>
          </a:stretch>
        </p:blipFill>
        <p:spPr>
          <a:xfrm>
            <a:off x="583933" y="2316381"/>
            <a:ext cx="2493480" cy="2225233"/>
          </a:xfrm>
          <a:prstGeom prst="rect">
            <a:avLst/>
          </a:prstGeom>
        </p:spPr>
      </p:pic>
      <p:pic>
        <p:nvPicPr>
          <p:cNvPr id="5" name="Picture 4">
            <a:extLst>
              <a:ext uri="{FF2B5EF4-FFF2-40B4-BE49-F238E27FC236}">
                <a16:creationId xmlns:a16="http://schemas.microsoft.com/office/drawing/2014/main" id="{878860C9-9F27-4060-B0A2-1FFCC785FDA1}"/>
              </a:ext>
            </a:extLst>
          </p:cNvPr>
          <p:cNvPicPr>
            <a:picLocks noChangeAspect="1"/>
          </p:cNvPicPr>
          <p:nvPr/>
        </p:nvPicPr>
        <p:blipFill>
          <a:blip r:embed="rId3"/>
          <a:stretch>
            <a:fillRect/>
          </a:stretch>
        </p:blipFill>
        <p:spPr>
          <a:xfrm>
            <a:off x="3583803" y="2316381"/>
            <a:ext cx="2493480" cy="2225233"/>
          </a:xfrm>
          <a:prstGeom prst="rect">
            <a:avLst/>
          </a:prstGeom>
        </p:spPr>
      </p:pic>
      <p:pic>
        <p:nvPicPr>
          <p:cNvPr id="6" name="Picture 5">
            <a:extLst>
              <a:ext uri="{FF2B5EF4-FFF2-40B4-BE49-F238E27FC236}">
                <a16:creationId xmlns:a16="http://schemas.microsoft.com/office/drawing/2014/main" id="{86F75140-AE68-415A-BE73-B1F3DAC695AA}"/>
              </a:ext>
            </a:extLst>
          </p:cNvPr>
          <p:cNvPicPr>
            <a:picLocks noChangeAspect="1"/>
          </p:cNvPicPr>
          <p:nvPr/>
        </p:nvPicPr>
        <p:blipFill>
          <a:blip r:embed="rId4"/>
          <a:stretch>
            <a:fillRect/>
          </a:stretch>
        </p:blipFill>
        <p:spPr>
          <a:xfrm>
            <a:off x="6583673" y="2316381"/>
            <a:ext cx="2493480" cy="2225233"/>
          </a:xfrm>
          <a:prstGeom prst="rect">
            <a:avLst/>
          </a:prstGeom>
        </p:spPr>
      </p:pic>
      <p:pic>
        <p:nvPicPr>
          <p:cNvPr id="7" name="Picture 6">
            <a:extLst>
              <a:ext uri="{FF2B5EF4-FFF2-40B4-BE49-F238E27FC236}">
                <a16:creationId xmlns:a16="http://schemas.microsoft.com/office/drawing/2014/main" id="{F5999FEF-430E-40AF-9764-540D7E9ABEF8}"/>
              </a:ext>
            </a:extLst>
          </p:cNvPr>
          <p:cNvPicPr>
            <a:picLocks noChangeAspect="1"/>
          </p:cNvPicPr>
          <p:nvPr/>
        </p:nvPicPr>
        <p:blipFill>
          <a:blip r:embed="rId5"/>
          <a:stretch>
            <a:fillRect/>
          </a:stretch>
        </p:blipFill>
        <p:spPr>
          <a:xfrm>
            <a:off x="9443719" y="2316381"/>
            <a:ext cx="2493480" cy="2225233"/>
          </a:xfrm>
          <a:prstGeom prst="rect">
            <a:avLst/>
          </a:prstGeom>
        </p:spPr>
      </p:pic>
    </p:spTree>
    <p:extLst>
      <p:ext uri="{BB962C8B-B14F-4D97-AF65-F5344CB8AC3E}">
        <p14:creationId xmlns:p14="http://schemas.microsoft.com/office/powerpoint/2010/main" val="184080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02FE0-0CC1-4B57-9548-A35F0181869D}"/>
              </a:ext>
            </a:extLst>
          </p:cNvPr>
          <p:cNvSpPr>
            <a:spLocks noGrp="1"/>
          </p:cNvSpPr>
          <p:nvPr>
            <p:ph type="title"/>
          </p:nvPr>
        </p:nvSpPr>
        <p:spPr/>
        <p:txBody>
          <a:bodyPr>
            <a:normAutofit fontScale="90000"/>
          </a:bodyPr>
          <a:lstStyle/>
          <a:p>
            <a:br>
              <a:rPr lang="en-GB" dirty="0"/>
            </a:br>
            <a:br>
              <a:rPr lang="en-GB" dirty="0"/>
            </a:br>
            <a:br>
              <a:rPr lang="en-GB" dirty="0"/>
            </a:br>
            <a:br>
              <a:rPr lang="en-GB" dirty="0"/>
            </a:br>
            <a:br>
              <a:rPr lang="en-GB" dirty="0"/>
            </a:br>
            <a:r>
              <a:rPr lang="en-GB" b="1" dirty="0"/>
              <a:t>Vision and mission of the organization:</a:t>
            </a:r>
            <a:endParaRPr lang="en-IN" b="1" dirty="0"/>
          </a:p>
        </p:txBody>
      </p:sp>
      <p:sp>
        <p:nvSpPr>
          <p:cNvPr id="3" name="Content Placeholder 2">
            <a:extLst>
              <a:ext uri="{FF2B5EF4-FFF2-40B4-BE49-F238E27FC236}">
                <a16:creationId xmlns:a16="http://schemas.microsoft.com/office/drawing/2014/main" id="{ED68D164-D5A9-4451-817E-8D79A46AFDFC}"/>
              </a:ext>
            </a:extLst>
          </p:cNvPr>
          <p:cNvSpPr>
            <a:spLocks noGrp="1"/>
          </p:cNvSpPr>
          <p:nvPr>
            <p:ph idx="1"/>
          </p:nvPr>
        </p:nvSpPr>
        <p:spPr/>
        <p:txBody>
          <a:bodyPr/>
          <a:lstStyle/>
          <a:p>
            <a:pPr>
              <a:buFont typeface="Arial" panose="020B0604020202020204" pitchFamily="34" charset="0"/>
              <a:buChar char="•"/>
            </a:pPr>
            <a:r>
              <a:rPr lang="en-GB" dirty="0">
                <a:solidFill>
                  <a:schemeClr val="tx1"/>
                </a:solidFill>
              </a:rPr>
              <a:t>Our vision is to build upon a reputation of being one of the most innovative IT Solution and Service provider.</a:t>
            </a:r>
          </a:p>
          <a:p>
            <a:pPr>
              <a:buFont typeface="Arial" panose="020B0604020202020204" pitchFamily="34" charset="0"/>
              <a:buChar char="•"/>
            </a:pPr>
            <a:r>
              <a:rPr lang="en-GB" dirty="0">
                <a:solidFill>
                  <a:schemeClr val="tx1"/>
                </a:solidFill>
              </a:rPr>
              <a:t>The mission of the organization is, To produce excellent services in the field of IT Services and Consultancy with maximum efforts driven towards customer satisfaction.</a:t>
            </a:r>
          </a:p>
          <a:p>
            <a:pPr>
              <a:buFont typeface="Arial" panose="020B0604020202020204" pitchFamily="34" charset="0"/>
              <a:buChar char="•"/>
            </a:pPr>
            <a:r>
              <a:rPr lang="en-GB" dirty="0">
                <a:solidFill>
                  <a:schemeClr val="tx1"/>
                </a:solidFill>
              </a:rPr>
              <a:t>The company's vision and mission reflect its dedication to creating a positive impact on the industry and society</a:t>
            </a:r>
          </a:p>
          <a:p>
            <a:endParaRPr lang="en-IN" dirty="0"/>
          </a:p>
        </p:txBody>
      </p:sp>
    </p:spTree>
    <p:extLst>
      <p:ext uri="{BB962C8B-B14F-4D97-AF65-F5344CB8AC3E}">
        <p14:creationId xmlns:p14="http://schemas.microsoft.com/office/powerpoint/2010/main" val="3288602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859B1-3DFC-4081-B5BF-A17AEBB7E746}"/>
              </a:ext>
            </a:extLst>
          </p:cNvPr>
          <p:cNvSpPr>
            <a:spLocks noGrp="1"/>
          </p:cNvSpPr>
          <p:nvPr>
            <p:ph type="title"/>
          </p:nvPr>
        </p:nvSpPr>
        <p:spPr/>
        <p:txBody>
          <a:bodyPr/>
          <a:lstStyle/>
          <a:p>
            <a:r>
              <a:rPr lang="en-IN" b="1" dirty="0"/>
              <a:t>Organization structure:</a:t>
            </a:r>
          </a:p>
        </p:txBody>
      </p:sp>
      <p:sp>
        <p:nvSpPr>
          <p:cNvPr id="3" name="Content Placeholder 2">
            <a:extLst>
              <a:ext uri="{FF2B5EF4-FFF2-40B4-BE49-F238E27FC236}">
                <a16:creationId xmlns:a16="http://schemas.microsoft.com/office/drawing/2014/main" id="{EE22BF0F-EAA0-4B97-8E3D-E1B21E7CF122}"/>
              </a:ext>
            </a:extLst>
          </p:cNvPr>
          <p:cNvSpPr>
            <a:spLocks noGrp="1"/>
          </p:cNvSpPr>
          <p:nvPr>
            <p:ph idx="1"/>
          </p:nvPr>
        </p:nvSpPr>
        <p:spPr/>
        <p:txBody>
          <a:bodyPr/>
          <a:lstStyle/>
          <a:p>
            <a:pPr algn="just">
              <a:buFont typeface="Arial" panose="020B0604020202020204" pitchFamily="34" charset="0"/>
              <a:buChar char="•"/>
            </a:pPr>
            <a:r>
              <a:rPr lang="en-GB" dirty="0">
                <a:solidFill>
                  <a:schemeClr val="tx1"/>
                </a:solidFill>
              </a:rPr>
              <a:t>The organization operates under a Functional structure, with several departments and divisions responsible for different aspects of the company's operations.</a:t>
            </a:r>
          </a:p>
          <a:p>
            <a:pPr algn="just">
              <a:buFont typeface="Arial" panose="020B0604020202020204" pitchFamily="34" charset="0"/>
              <a:buChar char="•"/>
            </a:pPr>
            <a:r>
              <a:rPr lang="en-GB" dirty="0">
                <a:solidFill>
                  <a:schemeClr val="tx1"/>
                </a:solidFill>
              </a:rPr>
              <a:t>It is characterized by the division of the company into different functional areas, such as marketing, finance, operations, and human resources. Each functional area is headed by a manager who oversees the activities of their team.</a:t>
            </a:r>
          </a:p>
          <a:p>
            <a:pPr algn="just">
              <a:buFont typeface="Arial" panose="020B0604020202020204" pitchFamily="34" charset="0"/>
              <a:buChar char="•"/>
            </a:pPr>
            <a:r>
              <a:rPr lang="en-GB" dirty="0">
                <a:solidFill>
                  <a:schemeClr val="tx1"/>
                </a:solidFill>
              </a:rPr>
              <a:t>The executive team consists of 12 members, with the CEO being the highest-ranking member of the organization.</a:t>
            </a:r>
          </a:p>
          <a:p>
            <a:pPr algn="just">
              <a:buFont typeface="Arial" panose="020B0604020202020204" pitchFamily="34" charset="0"/>
              <a:buChar char="•"/>
            </a:pPr>
            <a:r>
              <a:rPr lang="en-GB" dirty="0">
                <a:solidFill>
                  <a:schemeClr val="tx1"/>
                </a:solidFill>
              </a:rPr>
              <a:t>The organization's structure ensures that each department operates efficiently and effectively while working towards the company's goals.</a:t>
            </a:r>
          </a:p>
          <a:p>
            <a:endParaRPr lang="en-IN" dirty="0"/>
          </a:p>
        </p:txBody>
      </p:sp>
    </p:spTree>
    <p:extLst>
      <p:ext uri="{BB962C8B-B14F-4D97-AF65-F5344CB8AC3E}">
        <p14:creationId xmlns:p14="http://schemas.microsoft.com/office/powerpoint/2010/main" val="3166081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EF6A6-DE23-47A2-A307-1FE51A1CAE6D}"/>
              </a:ext>
            </a:extLst>
          </p:cNvPr>
          <p:cNvSpPr>
            <a:spLocks noGrp="1"/>
          </p:cNvSpPr>
          <p:nvPr>
            <p:ph type="title"/>
          </p:nvPr>
        </p:nvSpPr>
        <p:spPr>
          <a:xfrm>
            <a:off x="882317" y="286603"/>
            <a:ext cx="10876546" cy="1450757"/>
          </a:xfrm>
        </p:spPr>
        <p:txBody>
          <a:bodyPr>
            <a:normAutofit fontScale="90000"/>
          </a:bodyPr>
          <a:lstStyle/>
          <a:p>
            <a:r>
              <a:rPr lang="en-GB" b="1" dirty="0"/>
              <a:t>Roles and Responsibilities of personnel </a:t>
            </a:r>
            <a:br>
              <a:rPr lang="en-GB" b="1" dirty="0"/>
            </a:br>
            <a:r>
              <a:rPr lang="en-GB" b="1" dirty="0"/>
              <a:t>in the organization:</a:t>
            </a:r>
            <a:endParaRPr lang="en-IN" b="1" dirty="0"/>
          </a:p>
        </p:txBody>
      </p:sp>
      <p:sp>
        <p:nvSpPr>
          <p:cNvPr id="3" name="Content Placeholder 2">
            <a:extLst>
              <a:ext uri="{FF2B5EF4-FFF2-40B4-BE49-F238E27FC236}">
                <a16:creationId xmlns:a16="http://schemas.microsoft.com/office/drawing/2014/main" id="{6208F8DB-17BD-44DE-8103-E1AFEEA751F5}"/>
              </a:ext>
            </a:extLst>
          </p:cNvPr>
          <p:cNvSpPr>
            <a:spLocks noGrp="1"/>
          </p:cNvSpPr>
          <p:nvPr>
            <p:ph idx="1"/>
          </p:nvPr>
        </p:nvSpPr>
        <p:spPr/>
        <p:txBody>
          <a:bodyPr/>
          <a:lstStyle/>
          <a:p>
            <a:pPr>
              <a:buFont typeface="Arial" panose="020B0604020202020204" pitchFamily="34" charset="0"/>
              <a:buChar char="•"/>
            </a:pPr>
            <a:r>
              <a:rPr lang="en-GB" dirty="0">
                <a:solidFill>
                  <a:schemeClr val="tx1"/>
                </a:solidFill>
              </a:rPr>
              <a:t>The roles and responsibilities of personnel within the organization vary depending on their job functions and departmental affiliations.</a:t>
            </a:r>
          </a:p>
          <a:p>
            <a:pPr>
              <a:buFont typeface="Arial" panose="020B0604020202020204" pitchFamily="34" charset="0"/>
              <a:buChar char="•"/>
            </a:pPr>
            <a:r>
              <a:rPr lang="en-GB" dirty="0">
                <a:solidFill>
                  <a:schemeClr val="tx1"/>
                </a:solidFill>
              </a:rPr>
              <a:t>the common roles within the organization include</a:t>
            </a:r>
          </a:p>
          <a:p>
            <a:pPr>
              <a:buFont typeface="Arial" panose="020B0604020202020204" pitchFamily="34" charset="0"/>
              <a:buChar char="•"/>
            </a:pPr>
            <a:r>
              <a:rPr lang="en-GB" dirty="0">
                <a:solidFill>
                  <a:schemeClr val="tx1"/>
                </a:solidFill>
              </a:rPr>
              <a:t>CEO, Marketing management, Developers, H-R management, etc,</a:t>
            </a:r>
          </a:p>
          <a:p>
            <a:endParaRPr lang="en-IN" dirty="0"/>
          </a:p>
        </p:txBody>
      </p:sp>
    </p:spTree>
    <p:extLst>
      <p:ext uri="{BB962C8B-B14F-4D97-AF65-F5344CB8AC3E}">
        <p14:creationId xmlns:p14="http://schemas.microsoft.com/office/powerpoint/2010/main" val="1767142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54CE0-2160-499B-8026-1627605D8EA9}"/>
              </a:ext>
            </a:extLst>
          </p:cNvPr>
          <p:cNvSpPr>
            <a:spLocks noGrp="1"/>
          </p:cNvSpPr>
          <p:nvPr>
            <p:ph type="title"/>
          </p:nvPr>
        </p:nvSpPr>
        <p:spPr/>
        <p:txBody>
          <a:bodyPr/>
          <a:lstStyle/>
          <a:p>
            <a:r>
              <a:rPr lang="en-IN" b="1" dirty="0"/>
              <a:t>Products and market performance:</a:t>
            </a:r>
          </a:p>
        </p:txBody>
      </p:sp>
      <p:sp>
        <p:nvSpPr>
          <p:cNvPr id="3" name="Content Placeholder 2">
            <a:extLst>
              <a:ext uri="{FF2B5EF4-FFF2-40B4-BE49-F238E27FC236}">
                <a16:creationId xmlns:a16="http://schemas.microsoft.com/office/drawing/2014/main" id="{7D6E67D8-107B-4C65-9EA1-BEC774BDA474}"/>
              </a:ext>
            </a:extLst>
          </p:cNvPr>
          <p:cNvSpPr>
            <a:spLocks noGrp="1"/>
          </p:cNvSpPr>
          <p:nvPr>
            <p:ph idx="1"/>
          </p:nvPr>
        </p:nvSpPr>
        <p:spPr/>
        <p:txBody>
          <a:bodyPr/>
          <a:lstStyle/>
          <a:p>
            <a:pPr>
              <a:buFont typeface="Arial" panose="020B0604020202020204" pitchFamily="34" charset="0"/>
              <a:buChar char="•"/>
            </a:pPr>
            <a:r>
              <a:rPr lang="en-GB" dirty="0">
                <a:solidFill>
                  <a:schemeClr val="tx1"/>
                </a:solidFill>
              </a:rPr>
              <a:t>TECHIFYINDIA Software Solution’s strength lies in understanding the client’s business processes, culture, vision and goals across the industry segments and offering client oriented solutions which are highly reliable, creating customer comfort. Few of our products are listed below.</a:t>
            </a:r>
          </a:p>
          <a:p>
            <a:pPr>
              <a:buFont typeface="Arial" panose="020B0604020202020204" pitchFamily="34" charset="0"/>
              <a:buChar char="•"/>
            </a:pPr>
            <a:r>
              <a:rPr lang="en-GB" dirty="0">
                <a:solidFill>
                  <a:schemeClr val="tx1"/>
                </a:solidFill>
              </a:rPr>
              <a:t>Cashew Soft ERP</a:t>
            </a:r>
          </a:p>
          <a:p>
            <a:pPr>
              <a:buFont typeface="Arial" panose="020B0604020202020204" pitchFamily="34" charset="0"/>
              <a:buChar char="•"/>
            </a:pPr>
            <a:r>
              <a:rPr lang="en-GB" dirty="0">
                <a:solidFill>
                  <a:schemeClr val="tx1"/>
                </a:solidFill>
              </a:rPr>
              <a:t>TAX-E(GST Billing)</a:t>
            </a:r>
          </a:p>
          <a:p>
            <a:pPr>
              <a:buFont typeface="Arial" panose="020B0604020202020204" pitchFamily="34" charset="0"/>
              <a:buChar char="•"/>
            </a:pPr>
            <a:r>
              <a:rPr lang="en-GB" dirty="0">
                <a:solidFill>
                  <a:schemeClr val="tx1"/>
                </a:solidFill>
              </a:rPr>
              <a:t>CNC Monitoring</a:t>
            </a:r>
          </a:p>
          <a:p>
            <a:pPr>
              <a:buFont typeface="Arial" panose="020B0604020202020204" pitchFamily="34" charset="0"/>
              <a:buChar char="•"/>
            </a:pPr>
            <a:r>
              <a:rPr lang="en-GB" dirty="0">
                <a:solidFill>
                  <a:schemeClr val="tx1"/>
                </a:solidFill>
              </a:rPr>
              <a:t>IOT Based Smart Bell, etc</a:t>
            </a:r>
          </a:p>
          <a:p>
            <a:endParaRPr lang="en-IN" dirty="0"/>
          </a:p>
        </p:txBody>
      </p:sp>
    </p:spTree>
    <p:extLst>
      <p:ext uri="{BB962C8B-B14F-4D97-AF65-F5344CB8AC3E}">
        <p14:creationId xmlns:p14="http://schemas.microsoft.com/office/powerpoint/2010/main" val="2851726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84983E0-9412-40D0-A702-32A4A1EF27DE}"/>
              </a:ext>
            </a:extLst>
          </p:cNvPr>
          <p:cNvPicPr>
            <a:picLocks noChangeAspect="1"/>
          </p:cNvPicPr>
          <p:nvPr/>
        </p:nvPicPr>
        <p:blipFill>
          <a:blip r:embed="rId2"/>
          <a:stretch>
            <a:fillRect/>
          </a:stretch>
        </p:blipFill>
        <p:spPr>
          <a:xfrm>
            <a:off x="418148" y="389341"/>
            <a:ext cx="5291787" cy="3737172"/>
          </a:xfrm>
          <a:prstGeom prst="rect">
            <a:avLst/>
          </a:prstGeom>
        </p:spPr>
      </p:pic>
      <p:pic>
        <p:nvPicPr>
          <p:cNvPr id="5" name="Picture 4">
            <a:extLst>
              <a:ext uri="{FF2B5EF4-FFF2-40B4-BE49-F238E27FC236}">
                <a16:creationId xmlns:a16="http://schemas.microsoft.com/office/drawing/2014/main" id="{00DC03E4-BE0A-4C5D-AFE1-B4E2A6465EFA}"/>
              </a:ext>
            </a:extLst>
          </p:cNvPr>
          <p:cNvPicPr>
            <a:picLocks noChangeAspect="1"/>
          </p:cNvPicPr>
          <p:nvPr/>
        </p:nvPicPr>
        <p:blipFill>
          <a:blip r:embed="rId3"/>
          <a:stretch>
            <a:fillRect/>
          </a:stretch>
        </p:blipFill>
        <p:spPr>
          <a:xfrm>
            <a:off x="5708881" y="2688192"/>
            <a:ext cx="5889246" cy="3310415"/>
          </a:xfrm>
          <a:prstGeom prst="rect">
            <a:avLst/>
          </a:prstGeom>
        </p:spPr>
      </p:pic>
    </p:spTree>
    <p:extLst>
      <p:ext uri="{BB962C8B-B14F-4D97-AF65-F5344CB8AC3E}">
        <p14:creationId xmlns:p14="http://schemas.microsoft.com/office/powerpoint/2010/main" val="3463246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a:extLst>
              <a:ext uri="{FF2B5EF4-FFF2-40B4-BE49-F238E27FC236}">
                <a16:creationId xmlns:a16="http://schemas.microsoft.com/office/drawing/2014/main" id="{594D4EBE-F8B3-47E0-AD25-E4FFCAC64941}"/>
              </a:ext>
            </a:extLst>
          </p:cNvPr>
          <p:cNvGraphicFramePr/>
          <p:nvPr>
            <p:extLst>
              <p:ext uri="{D42A27DB-BD31-4B8C-83A1-F6EECF244321}">
                <p14:modId xmlns:p14="http://schemas.microsoft.com/office/powerpoint/2010/main" val="3029661815"/>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37931911"/>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{7A9591F4-A33F-44A1-8375-CA9E25E9DA83}tf56160789_win32</Template>
  <TotalTime>27</TotalTime>
  <Words>519</Words>
  <Application>Microsoft Office PowerPoint</Application>
  <PresentationFormat>Widescreen</PresentationFormat>
  <Paragraphs>40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Bookman Old Style</vt:lpstr>
      <vt:lpstr>Calibri</vt:lpstr>
      <vt:lpstr>Franklin Gothic Book</vt:lpstr>
      <vt:lpstr>1_RetrospectVTI</vt:lpstr>
      <vt:lpstr>Presentation on TechifyIndia Organization </vt:lpstr>
      <vt:lpstr>Overview of the Organization:</vt:lpstr>
      <vt:lpstr>What Techify India do?</vt:lpstr>
      <vt:lpstr>     Vision and mission of the organization:</vt:lpstr>
      <vt:lpstr>Organization structure:</vt:lpstr>
      <vt:lpstr>Roles and Responsibilities of personnel  in the organization:</vt:lpstr>
      <vt:lpstr>Products and market performance:</vt:lpstr>
      <vt:lpstr>PowerPoint Presentation</vt:lpstr>
      <vt:lpstr>PowerPoint Presentation</vt:lpstr>
      <vt:lpstr>PowerPoint Presentation</vt:lpstr>
      <vt:lpstr>PowerPoint Presentation</vt:lpstr>
      <vt:lpstr>PowerPoint Presentation</vt:lpstr>
      <vt:lpstr>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TechifyIndia Organization</dc:title>
  <dc:creator>KRISHNA .</dc:creator>
  <cp:lastModifiedBy>KRISHNA .</cp:lastModifiedBy>
  <cp:revision>3</cp:revision>
  <dcterms:created xsi:type="dcterms:W3CDTF">2023-05-08T04:05:06Z</dcterms:created>
  <dcterms:modified xsi:type="dcterms:W3CDTF">2023-05-08T04:32:44Z</dcterms:modified>
</cp:coreProperties>
</file>