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84" r:id="rId5"/>
    <p:sldId id="286" r:id="rId6"/>
    <p:sldId id="297" r:id="rId7"/>
    <p:sldId id="298" r:id="rId8"/>
    <p:sldId id="299" r:id="rId9"/>
    <p:sldId id="300" r:id="rId10"/>
    <p:sldId id="301" r:id="rId11"/>
    <p:sldId id="302" r:id="rId12"/>
    <p:sldId id="303" r:id="rId13"/>
    <p:sldId id="304" r:id="rId14"/>
    <p:sldId id="305" r:id="rId15"/>
    <p:sldId id="306" r:id="rId16"/>
    <p:sldId id="30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899" autoAdjust="0"/>
  </p:normalViewPr>
  <p:slideViewPr>
    <p:cSldViewPr snapToGrid="0" snapToObjects="1" showGuides="1">
      <p:cViewPr varScale="1">
        <p:scale>
          <a:sx n="115" d="100"/>
          <a:sy n="115" d="100"/>
        </p:scale>
        <p:origin x="432" y="108"/>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b="1" dirty="0">
                <a:solidFill>
                  <a:schemeClr val="tx1"/>
                </a:solidFill>
              </a:rPr>
              <a:t>Product Sales Record</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2018</c:v>
                </c:pt>
              </c:strCache>
            </c:strRef>
          </c:tx>
          <c:spPr>
            <a:solidFill>
              <a:schemeClr val="accent1"/>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Sheet1!$B$2:$B$5</c:f>
              <c:numCache>
                <c:formatCode>General</c:formatCode>
                <c:ptCount val="4"/>
                <c:pt idx="0">
                  <c:v>25</c:v>
                </c:pt>
                <c:pt idx="1">
                  <c:v>12</c:v>
                </c:pt>
                <c:pt idx="2">
                  <c:v>5</c:v>
                </c:pt>
                <c:pt idx="3">
                  <c:v>5</c:v>
                </c:pt>
              </c:numCache>
            </c:numRef>
          </c:val>
          <c:extLst>
            <c:ext xmlns:c16="http://schemas.microsoft.com/office/drawing/2014/chart" uri="{C3380CC4-5D6E-409C-BE32-E72D297353CC}">
              <c16:uniqueId val="{00000000-B190-4634-BF80-F13F5F4AF60E}"/>
            </c:ext>
          </c:extLst>
        </c:ser>
        <c:ser>
          <c:idx val="1"/>
          <c:order val="1"/>
          <c:tx>
            <c:strRef>
              <c:f>Sheet1!$C$1</c:f>
              <c:strCache>
                <c:ptCount val="1"/>
                <c:pt idx="0">
                  <c:v>2019</c:v>
                </c:pt>
              </c:strCache>
            </c:strRef>
          </c:tx>
          <c:spPr>
            <a:solidFill>
              <a:schemeClr val="accent2"/>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Sheet1!$C$2:$C$5</c:f>
              <c:numCache>
                <c:formatCode>General</c:formatCode>
                <c:ptCount val="4"/>
                <c:pt idx="0">
                  <c:v>15</c:v>
                </c:pt>
                <c:pt idx="1">
                  <c:v>8</c:v>
                </c:pt>
                <c:pt idx="2">
                  <c:v>7</c:v>
                </c:pt>
                <c:pt idx="3">
                  <c:v>10</c:v>
                </c:pt>
              </c:numCache>
            </c:numRef>
          </c:val>
          <c:extLst>
            <c:ext xmlns:c16="http://schemas.microsoft.com/office/drawing/2014/chart" uri="{C3380CC4-5D6E-409C-BE32-E72D297353CC}">
              <c16:uniqueId val="{00000001-B190-4634-BF80-F13F5F4AF60E}"/>
            </c:ext>
          </c:extLst>
        </c:ser>
        <c:ser>
          <c:idx val="2"/>
          <c:order val="2"/>
          <c:tx>
            <c:strRef>
              <c:f>Sheet1!$D$1</c:f>
              <c:strCache>
                <c:ptCount val="1"/>
                <c:pt idx="0">
                  <c:v>2020</c:v>
                </c:pt>
              </c:strCache>
            </c:strRef>
          </c:tx>
          <c:spPr>
            <a:solidFill>
              <a:schemeClr val="accent3"/>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Sheet1!$D$2:$D$5</c:f>
              <c:numCache>
                <c:formatCode>General</c:formatCode>
                <c:ptCount val="4"/>
                <c:pt idx="0">
                  <c:v>10</c:v>
                </c:pt>
                <c:pt idx="1">
                  <c:v>9</c:v>
                </c:pt>
                <c:pt idx="2">
                  <c:v>2</c:v>
                </c:pt>
                <c:pt idx="3">
                  <c:v>8</c:v>
                </c:pt>
              </c:numCache>
            </c:numRef>
          </c:val>
          <c:extLst>
            <c:ext xmlns:c16="http://schemas.microsoft.com/office/drawing/2014/chart" uri="{C3380CC4-5D6E-409C-BE32-E72D297353CC}">
              <c16:uniqueId val="{00000002-B190-4634-BF80-F13F5F4AF60E}"/>
            </c:ext>
          </c:extLst>
        </c:ser>
        <c:ser>
          <c:idx val="3"/>
          <c:order val="3"/>
          <c:tx>
            <c:strRef>
              <c:f>Sheet1!$E$1</c:f>
              <c:strCache>
                <c:ptCount val="1"/>
                <c:pt idx="0">
                  <c:v>2021</c:v>
                </c:pt>
              </c:strCache>
            </c:strRef>
          </c:tx>
          <c:spPr>
            <a:solidFill>
              <a:schemeClr val="accent4"/>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Sheet1!$E$2:$E$5</c:f>
              <c:numCache>
                <c:formatCode>General</c:formatCode>
                <c:ptCount val="4"/>
                <c:pt idx="0">
                  <c:v>20</c:v>
                </c:pt>
                <c:pt idx="1">
                  <c:v>15</c:v>
                </c:pt>
                <c:pt idx="2">
                  <c:v>0</c:v>
                </c:pt>
                <c:pt idx="3">
                  <c:v>6</c:v>
                </c:pt>
              </c:numCache>
            </c:numRef>
          </c:val>
          <c:extLst>
            <c:ext xmlns:c16="http://schemas.microsoft.com/office/drawing/2014/chart" uri="{C3380CC4-5D6E-409C-BE32-E72D297353CC}">
              <c16:uniqueId val="{00000004-B190-4634-BF80-F13F5F4AF60E}"/>
            </c:ext>
          </c:extLst>
        </c:ser>
        <c:ser>
          <c:idx val="4"/>
          <c:order val="4"/>
          <c:tx>
            <c:strRef>
              <c:f>Sheet1!$F$1</c:f>
              <c:strCache>
                <c:ptCount val="1"/>
                <c:pt idx="0">
                  <c:v>2022</c:v>
                </c:pt>
              </c:strCache>
            </c:strRef>
          </c:tx>
          <c:spPr>
            <a:solidFill>
              <a:schemeClr val="accent5"/>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Sheet1!$F$2:$F$5</c:f>
              <c:numCache>
                <c:formatCode>General</c:formatCode>
                <c:ptCount val="4"/>
                <c:pt idx="0">
                  <c:v>28</c:v>
                </c:pt>
                <c:pt idx="1">
                  <c:v>18</c:v>
                </c:pt>
                <c:pt idx="2">
                  <c:v>6</c:v>
                </c:pt>
                <c:pt idx="3">
                  <c:v>3</c:v>
                </c:pt>
              </c:numCache>
            </c:numRef>
          </c:val>
          <c:extLst>
            <c:ext xmlns:c16="http://schemas.microsoft.com/office/drawing/2014/chart" uri="{C3380CC4-5D6E-409C-BE32-E72D297353CC}">
              <c16:uniqueId val="{00000005-B190-4634-BF80-F13F5F4AF60E}"/>
            </c:ext>
          </c:extLst>
        </c:ser>
        <c:dLbls>
          <c:showLegendKey val="0"/>
          <c:showVal val="0"/>
          <c:showCatName val="0"/>
          <c:showSerName val="0"/>
          <c:showPercent val="0"/>
          <c:showBubbleSize val="0"/>
        </c:dLbls>
        <c:gapWidth val="219"/>
        <c:overlap val="-27"/>
        <c:axId val="108718624"/>
        <c:axId val="108720288"/>
      </c:barChart>
      <c:catAx>
        <c:axId val="108718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8720288"/>
        <c:crosses val="autoZero"/>
        <c:auto val="1"/>
        <c:lblAlgn val="ctr"/>
        <c:lblOffset val="100"/>
        <c:noMultiLvlLbl val="0"/>
      </c:catAx>
      <c:valAx>
        <c:axId val="1087202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87186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INTERNSHIP Diploma</c:v>
                </c:pt>
              </c:strCache>
            </c:strRef>
          </c:tx>
          <c:spPr>
            <a:solidFill>
              <a:schemeClr val="accent1"/>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Sheet1!$B$2:$B$5</c:f>
              <c:numCache>
                <c:formatCode>0%</c:formatCode>
                <c:ptCount val="4"/>
                <c:pt idx="0">
                  <c:v>0.25</c:v>
                </c:pt>
                <c:pt idx="1">
                  <c:v>0.2</c:v>
                </c:pt>
                <c:pt idx="2">
                  <c:v>0.3</c:v>
                </c:pt>
                <c:pt idx="3">
                  <c:v>0.35</c:v>
                </c:pt>
              </c:numCache>
            </c:numRef>
          </c:val>
          <c:extLst>
            <c:ext xmlns:c16="http://schemas.microsoft.com/office/drawing/2014/chart" uri="{C3380CC4-5D6E-409C-BE32-E72D297353CC}">
              <c16:uniqueId val="{00000000-C517-4267-8BA4-120CC14931A4}"/>
            </c:ext>
          </c:extLst>
        </c:ser>
        <c:ser>
          <c:idx val="1"/>
          <c:order val="1"/>
          <c:tx>
            <c:strRef>
              <c:f>Sheet1!$C$1</c:f>
              <c:strCache>
                <c:ptCount val="1"/>
                <c:pt idx="0">
                  <c:v>INTERNSHIP B.E</c:v>
                </c:pt>
              </c:strCache>
            </c:strRef>
          </c:tx>
          <c:spPr>
            <a:solidFill>
              <a:schemeClr val="accent2"/>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Sheet1!$C$2:$C$5</c:f>
              <c:numCache>
                <c:formatCode>0%</c:formatCode>
                <c:ptCount val="4"/>
                <c:pt idx="0">
                  <c:v>0.7</c:v>
                </c:pt>
                <c:pt idx="1">
                  <c:v>0.75</c:v>
                </c:pt>
                <c:pt idx="2">
                  <c:v>0.5</c:v>
                </c:pt>
                <c:pt idx="3">
                  <c:v>0.55000000000000004</c:v>
                </c:pt>
              </c:numCache>
            </c:numRef>
          </c:val>
          <c:extLst>
            <c:ext xmlns:c16="http://schemas.microsoft.com/office/drawing/2014/chart" uri="{C3380CC4-5D6E-409C-BE32-E72D297353CC}">
              <c16:uniqueId val="{00000001-C517-4267-8BA4-120CC14931A4}"/>
            </c:ext>
          </c:extLst>
        </c:ser>
        <c:ser>
          <c:idx val="2"/>
          <c:order val="2"/>
          <c:tx>
            <c:strRef>
              <c:f>Sheet1!$D$1</c:f>
              <c:strCache>
                <c:ptCount val="1"/>
                <c:pt idx="0">
                  <c:v>INTERNSHIP MCA/M.tech</c:v>
                </c:pt>
              </c:strCache>
            </c:strRef>
          </c:tx>
          <c:spPr>
            <a:solidFill>
              <a:schemeClr val="accent3"/>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Sheet1!$D$2:$D$5</c:f>
              <c:numCache>
                <c:formatCode>0%</c:formatCode>
                <c:ptCount val="4"/>
                <c:pt idx="0">
                  <c:v>0.05</c:v>
                </c:pt>
                <c:pt idx="1">
                  <c:v>0.05</c:v>
                </c:pt>
                <c:pt idx="2">
                  <c:v>0.2</c:v>
                </c:pt>
                <c:pt idx="3">
                  <c:v>0</c:v>
                </c:pt>
              </c:numCache>
            </c:numRef>
          </c:val>
          <c:extLst>
            <c:ext xmlns:c16="http://schemas.microsoft.com/office/drawing/2014/chart" uri="{C3380CC4-5D6E-409C-BE32-E72D297353CC}">
              <c16:uniqueId val="{00000002-C517-4267-8BA4-120CC14931A4}"/>
            </c:ext>
          </c:extLst>
        </c:ser>
        <c:dLbls>
          <c:showLegendKey val="0"/>
          <c:showVal val="0"/>
          <c:showCatName val="0"/>
          <c:showSerName val="0"/>
          <c:showPercent val="0"/>
          <c:showBubbleSize val="0"/>
        </c:dLbls>
        <c:gapWidth val="219"/>
        <c:overlap val="-27"/>
        <c:axId val="475493760"/>
        <c:axId val="475497504"/>
      </c:barChart>
      <c:catAx>
        <c:axId val="47549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5497504"/>
        <c:crosses val="autoZero"/>
        <c:auto val="1"/>
        <c:lblAlgn val="ctr"/>
        <c:lblOffset val="100"/>
        <c:noMultiLvlLbl val="0"/>
      </c:catAx>
      <c:valAx>
        <c:axId val="475497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549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2021</c:v>
                </c:pt>
              </c:strCache>
            </c:strRef>
          </c:tx>
          <c:spPr>
            <a:solidFill>
              <a:schemeClr val="accent1"/>
            </a:solidFill>
            <a:ln>
              <a:noFill/>
            </a:ln>
            <a:effectLst/>
          </c:spPr>
          <c:invertIfNegative val="0"/>
          <c:cat>
            <c:strRef>
              <c:f>Sheet1!$A$2:$A$5</c:f>
              <c:strCache>
                <c:ptCount val="4"/>
                <c:pt idx="0">
                  <c:v>Diploma</c:v>
                </c:pt>
                <c:pt idx="1">
                  <c:v>B.E</c:v>
                </c:pt>
                <c:pt idx="2">
                  <c:v>MCA</c:v>
                </c:pt>
                <c:pt idx="3">
                  <c:v>Category 4</c:v>
                </c:pt>
              </c:strCache>
            </c:strRef>
          </c:cat>
          <c:val>
            <c:numRef>
              <c:f>Sheet1!$B$2:$B$5</c:f>
              <c:numCache>
                <c:formatCode>General</c:formatCode>
                <c:ptCount val="4"/>
                <c:pt idx="0">
                  <c:v>5</c:v>
                </c:pt>
                <c:pt idx="1">
                  <c:v>12</c:v>
                </c:pt>
                <c:pt idx="2">
                  <c:v>10</c:v>
                </c:pt>
                <c:pt idx="3">
                  <c:v>4.5</c:v>
                </c:pt>
              </c:numCache>
            </c:numRef>
          </c:val>
          <c:extLst>
            <c:ext xmlns:c16="http://schemas.microsoft.com/office/drawing/2014/chart" uri="{C3380CC4-5D6E-409C-BE32-E72D297353CC}">
              <c16:uniqueId val="{00000000-7728-41F0-B993-ED1052410728}"/>
            </c:ext>
          </c:extLst>
        </c:ser>
        <c:ser>
          <c:idx val="1"/>
          <c:order val="1"/>
          <c:tx>
            <c:strRef>
              <c:f>Sheet1!$C$1</c:f>
              <c:strCache>
                <c:ptCount val="1"/>
                <c:pt idx="0">
                  <c:v>2022</c:v>
                </c:pt>
              </c:strCache>
            </c:strRef>
          </c:tx>
          <c:spPr>
            <a:solidFill>
              <a:schemeClr val="accent2"/>
            </a:solidFill>
            <a:ln>
              <a:noFill/>
            </a:ln>
            <a:effectLst/>
          </c:spPr>
          <c:invertIfNegative val="0"/>
          <c:cat>
            <c:strRef>
              <c:f>Sheet1!$A$2:$A$5</c:f>
              <c:strCache>
                <c:ptCount val="4"/>
                <c:pt idx="0">
                  <c:v>Diploma</c:v>
                </c:pt>
                <c:pt idx="1">
                  <c:v>B.E</c:v>
                </c:pt>
                <c:pt idx="2">
                  <c:v>MCA</c:v>
                </c:pt>
                <c:pt idx="3">
                  <c:v>Category 4</c:v>
                </c:pt>
              </c:strCache>
            </c:strRef>
          </c:cat>
          <c:val>
            <c:numRef>
              <c:f>Sheet1!$C$2:$C$5</c:f>
              <c:numCache>
                <c:formatCode>General</c:formatCode>
                <c:ptCount val="4"/>
                <c:pt idx="0">
                  <c:v>6</c:v>
                </c:pt>
                <c:pt idx="1">
                  <c:v>18</c:v>
                </c:pt>
                <c:pt idx="2">
                  <c:v>11</c:v>
                </c:pt>
                <c:pt idx="3">
                  <c:v>2.8</c:v>
                </c:pt>
              </c:numCache>
            </c:numRef>
          </c:val>
          <c:extLst>
            <c:ext xmlns:c16="http://schemas.microsoft.com/office/drawing/2014/chart" uri="{C3380CC4-5D6E-409C-BE32-E72D297353CC}">
              <c16:uniqueId val="{00000001-7728-41F0-B993-ED1052410728}"/>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Diploma</c:v>
                </c:pt>
                <c:pt idx="1">
                  <c:v>B.E</c:v>
                </c:pt>
                <c:pt idx="2">
                  <c:v>MCA</c:v>
                </c:pt>
                <c:pt idx="3">
                  <c:v>Category 4</c:v>
                </c:pt>
              </c:strCache>
            </c:strRef>
          </c:cat>
          <c:val>
            <c:numRef>
              <c:f>Sheet1!$D$2:$D$5</c:f>
              <c:numCache>
                <c:formatCode>General</c:formatCode>
                <c:ptCount val="4"/>
                <c:pt idx="1">
                  <c:v>2</c:v>
                </c:pt>
                <c:pt idx="2">
                  <c:v>3</c:v>
                </c:pt>
                <c:pt idx="3">
                  <c:v>5</c:v>
                </c:pt>
              </c:numCache>
            </c:numRef>
          </c:val>
          <c:extLst>
            <c:ext xmlns:c16="http://schemas.microsoft.com/office/drawing/2014/chart" uri="{C3380CC4-5D6E-409C-BE32-E72D297353CC}">
              <c16:uniqueId val="{00000002-7728-41F0-B993-ED1052410728}"/>
            </c:ext>
          </c:extLst>
        </c:ser>
        <c:dLbls>
          <c:showLegendKey val="0"/>
          <c:showVal val="0"/>
          <c:showCatName val="0"/>
          <c:showSerName val="0"/>
          <c:showPercent val="0"/>
          <c:showBubbleSize val="0"/>
        </c:dLbls>
        <c:gapWidth val="219"/>
        <c:overlap val="-27"/>
        <c:axId val="355470848"/>
        <c:axId val="355462528"/>
      </c:barChart>
      <c:catAx>
        <c:axId val="355470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5462528"/>
        <c:crosses val="autoZero"/>
        <c:auto val="1"/>
        <c:lblAlgn val="ctr"/>
        <c:lblOffset val="100"/>
        <c:noMultiLvlLbl val="0"/>
      </c:catAx>
      <c:valAx>
        <c:axId val="3554625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54708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5/8/2023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347537" y="1106905"/>
            <a:ext cx="4989255" cy="3336758"/>
          </a:xfrm>
        </p:spPr>
        <p:txBody>
          <a:bodyPr/>
          <a:lstStyle/>
          <a:p>
            <a:r>
              <a:rPr lang="en-US" sz="6000" dirty="0"/>
              <a:t>Presentation on TechifyIndia</a:t>
            </a:r>
            <a:br>
              <a:rPr lang="en-US" sz="6000" dirty="0"/>
            </a:br>
            <a:r>
              <a:rPr lang="en-US" sz="6000" dirty="0"/>
              <a:t>Organization </a:t>
            </a:r>
            <a:endParaRPr lang="en-US" dirty="0"/>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347537" y="4680926"/>
            <a:ext cx="4873752" cy="789432"/>
          </a:xfrm>
        </p:spPr>
        <p:txBody>
          <a:bodyPr/>
          <a:lstStyle/>
          <a:p>
            <a:r>
              <a:rPr lang="en-US" dirty="0"/>
              <a:t>RAHUL Anna</a:t>
            </a:r>
          </a:p>
          <a:p>
            <a:r>
              <a:rPr lang="en-US" dirty="0"/>
              <a:t>393CS</a:t>
            </a:r>
          </a:p>
          <a:p>
            <a:endParaRPr lang="en-US" dirty="0"/>
          </a:p>
        </p:txBody>
      </p:sp>
      <p:pic>
        <p:nvPicPr>
          <p:cNvPr id="6" name="Picture Placeholder 5">
            <a:extLst>
              <a:ext uri="{FF2B5EF4-FFF2-40B4-BE49-F238E27FC236}">
                <a16:creationId xmlns:a16="http://schemas.microsoft.com/office/drawing/2014/main" id="{134070C2-7024-445B-899B-E8BB392782A7}"/>
              </a:ext>
            </a:extLst>
          </p:cNvPr>
          <p:cNvPicPr>
            <a:picLocks noGrp="1" noChangeAspect="1"/>
          </p:cNvPicPr>
          <p:nvPr>
            <p:ph type="pic" sz="quarter" idx="10"/>
          </p:nvPr>
        </p:nvPicPr>
        <p:blipFill>
          <a:blip r:embed="rId2"/>
          <a:srcRect l="11099" r="11099"/>
          <a:stretch>
            <a:fillRect/>
          </a:stretch>
        </p:blipFill>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728B4B-103F-4781-B988-1477E701FBCA}"/>
              </a:ext>
            </a:extLst>
          </p:cNvPr>
          <p:cNvSpPr>
            <a:spLocks noGrp="1"/>
          </p:cNvSpPr>
          <p:nvPr>
            <p:ph type="sldNum" sz="quarter" idx="12"/>
          </p:nvPr>
        </p:nvSpPr>
        <p:spPr/>
        <p:txBody>
          <a:bodyPr/>
          <a:lstStyle/>
          <a:p>
            <a:fld id="{8D0AFDD5-844D-364D-8AEC-50CF4D36D55D}" type="slidenum">
              <a:rPr lang="en-US" noProof="0" smtClean="0"/>
              <a:t>10</a:t>
            </a:fld>
            <a:endParaRPr lang="en-US" noProof="0"/>
          </a:p>
        </p:txBody>
      </p:sp>
      <p:sp>
        <p:nvSpPr>
          <p:cNvPr id="3" name="Footer Placeholder 2">
            <a:extLst>
              <a:ext uri="{FF2B5EF4-FFF2-40B4-BE49-F238E27FC236}">
                <a16:creationId xmlns:a16="http://schemas.microsoft.com/office/drawing/2014/main" id="{1FED5644-2373-4AF1-9BE1-FDBDC152D010}"/>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4FD47A42-D036-4D40-918A-A076B2D28FA2}"/>
              </a:ext>
            </a:extLst>
          </p:cNvPr>
          <p:cNvSpPr>
            <a:spLocks noGrp="1"/>
          </p:cNvSpPr>
          <p:nvPr>
            <p:ph type="dt" sz="half" idx="10"/>
          </p:nvPr>
        </p:nvSpPr>
        <p:spPr/>
        <p:txBody>
          <a:bodyPr/>
          <a:lstStyle/>
          <a:p>
            <a:r>
              <a:rPr lang="en-US" noProof="0"/>
              <a:t>20XX</a:t>
            </a:r>
          </a:p>
        </p:txBody>
      </p:sp>
      <p:graphicFrame>
        <p:nvGraphicFramePr>
          <p:cNvPr id="7" name="Chart 6">
            <a:extLst>
              <a:ext uri="{FF2B5EF4-FFF2-40B4-BE49-F238E27FC236}">
                <a16:creationId xmlns:a16="http://schemas.microsoft.com/office/drawing/2014/main" id="{C61E0348-A571-4564-88CC-185ABDA4283A}"/>
              </a:ext>
            </a:extLst>
          </p:cNvPr>
          <p:cNvGraphicFramePr/>
          <p:nvPr>
            <p:extLst>
              <p:ext uri="{D42A27DB-BD31-4B8C-83A1-F6EECF244321}">
                <p14:modId xmlns:p14="http://schemas.microsoft.com/office/powerpoint/2010/main" val="1777957718"/>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62605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91594F-DDE7-4D2A-AB6E-D058DE4A1593}"/>
              </a:ext>
            </a:extLst>
          </p:cNvPr>
          <p:cNvSpPr>
            <a:spLocks noGrp="1"/>
          </p:cNvSpPr>
          <p:nvPr>
            <p:ph type="sldNum" sz="quarter" idx="12"/>
          </p:nvPr>
        </p:nvSpPr>
        <p:spPr/>
        <p:txBody>
          <a:bodyPr/>
          <a:lstStyle/>
          <a:p>
            <a:fld id="{8D0AFDD5-844D-364D-8AEC-50CF4D36D55D}" type="slidenum">
              <a:rPr lang="en-US" noProof="0" smtClean="0"/>
              <a:t>11</a:t>
            </a:fld>
            <a:endParaRPr lang="en-US" noProof="0"/>
          </a:p>
        </p:txBody>
      </p:sp>
      <p:sp>
        <p:nvSpPr>
          <p:cNvPr id="3" name="Footer Placeholder 2">
            <a:extLst>
              <a:ext uri="{FF2B5EF4-FFF2-40B4-BE49-F238E27FC236}">
                <a16:creationId xmlns:a16="http://schemas.microsoft.com/office/drawing/2014/main" id="{A50F7229-9D0A-442E-BE8C-C15CA4F2AF37}"/>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A20F3B3D-7491-48F1-85D0-CAD7B7CFC5C7}"/>
              </a:ext>
            </a:extLst>
          </p:cNvPr>
          <p:cNvSpPr>
            <a:spLocks noGrp="1"/>
          </p:cNvSpPr>
          <p:nvPr>
            <p:ph type="dt" sz="half" idx="10"/>
          </p:nvPr>
        </p:nvSpPr>
        <p:spPr/>
        <p:txBody>
          <a:bodyPr/>
          <a:lstStyle/>
          <a:p>
            <a:r>
              <a:rPr lang="en-US" noProof="0"/>
              <a:t>20XX</a:t>
            </a:r>
          </a:p>
        </p:txBody>
      </p:sp>
      <p:graphicFrame>
        <p:nvGraphicFramePr>
          <p:cNvPr id="7" name="Chart 6">
            <a:extLst>
              <a:ext uri="{FF2B5EF4-FFF2-40B4-BE49-F238E27FC236}">
                <a16:creationId xmlns:a16="http://schemas.microsoft.com/office/drawing/2014/main" id="{0F37C1AF-15E8-4B0C-9189-2EC479C8B1F9}"/>
              </a:ext>
            </a:extLst>
          </p:cNvPr>
          <p:cNvGraphicFramePr/>
          <p:nvPr>
            <p:extLst>
              <p:ext uri="{D42A27DB-BD31-4B8C-83A1-F6EECF244321}">
                <p14:modId xmlns:p14="http://schemas.microsoft.com/office/powerpoint/2010/main" val="2248319433"/>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94673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7BE1B0-8494-40B6-8E26-F2C3B15B6279}"/>
              </a:ext>
            </a:extLst>
          </p:cNvPr>
          <p:cNvSpPr>
            <a:spLocks noGrp="1"/>
          </p:cNvSpPr>
          <p:nvPr>
            <p:ph type="sldNum" sz="quarter" idx="12"/>
          </p:nvPr>
        </p:nvSpPr>
        <p:spPr/>
        <p:txBody>
          <a:bodyPr/>
          <a:lstStyle/>
          <a:p>
            <a:fld id="{8D0AFDD5-844D-364D-8AEC-50CF4D36D55D}" type="slidenum">
              <a:rPr lang="en-US" noProof="0" smtClean="0"/>
              <a:t>12</a:t>
            </a:fld>
            <a:endParaRPr lang="en-US" noProof="0"/>
          </a:p>
        </p:txBody>
      </p:sp>
      <p:sp>
        <p:nvSpPr>
          <p:cNvPr id="3" name="Footer Placeholder 2">
            <a:extLst>
              <a:ext uri="{FF2B5EF4-FFF2-40B4-BE49-F238E27FC236}">
                <a16:creationId xmlns:a16="http://schemas.microsoft.com/office/drawing/2014/main" id="{84C3F65F-9E2E-482E-B8D2-86F89150CC55}"/>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54CD4626-5DA7-4680-8388-49E1CB743DAF}"/>
              </a:ext>
            </a:extLst>
          </p:cNvPr>
          <p:cNvSpPr>
            <a:spLocks noGrp="1"/>
          </p:cNvSpPr>
          <p:nvPr>
            <p:ph type="dt" sz="half" idx="10"/>
          </p:nvPr>
        </p:nvSpPr>
        <p:spPr/>
        <p:txBody>
          <a:bodyPr/>
          <a:lstStyle/>
          <a:p>
            <a:r>
              <a:rPr lang="en-US" noProof="0"/>
              <a:t>20XX</a:t>
            </a:r>
          </a:p>
        </p:txBody>
      </p:sp>
      <p:pic>
        <p:nvPicPr>
          <p:cNvPr id="5" name="Picture 4">
            <a:extLst>
              <a:ext uri="{FF2B5EF4-FFF2-40B4-BE49-F238E27FC236}">
                <a16:creationId xmlns:a16="http://schemas.microsoft.com/office/drawing/2014/main" id="{74715EB7-92E9-49AF-B5CF-9BA3CD11B227}"/>
              </a:ext>
            </a:extLst>
          </p:cNvPr>
          <p:cNvPicPr>
            <a:picLocks noChangeAspect="1"/>
          </p:cNvPicPr>
          <p:nvPr/>
        </p:nvPicPr>
        <p:blipFill>
          <a:blip r:embed="rId2"/>
          <a:stretch>
            <a:fillRect/>
          </a:stretch>
        </p:blipFill>
        <p:spPr>
          <a:xfrm>
            <a:off x="838200" y="322118"/>
            <a:ext cx="10230853" cy="6045504"/>
          </a:xfrm>
          <a:prstGeom prst="rect">
            <a:avLst/>
          </a:prstGeom>
        </p:spPr>
      </p:pic>
    </p:spTree>
    <p:extLst>
      <p:ext uri="{BB962C8B-B14F-4D97-AF65-F5344CB8AC3E}">
        <p14:creationId xmlns:p14="http://schemas.microsoft.com/office/powerpoint/2010/main" val="3951242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806AC1A-2AC2-4C83-8F3D-75B65C44A4E5}"/>
              </a:ext>
            </a:extLst>
          </p:cNvPr>
          <p:cNvSpPr>
            <a:spLocks noGrp="1"/>
          </p:cNvSpPr>
          <p:nvPr>
            <p:ph type="title"/>
          </p:nvPr>
        </p:nvSpPr>
        <p:spPr/>
        <p:txBody>
          <a:bodyPr/>
          <a:lstStyle/>
          <a:p>
            <a:br>
              <a:rPr lang="en-GB" dirty="0"/>
            </a:br>
            <a:br>
              <a:rPr lang="en-GB" dirty="0"/>
            </a:br>
            <a:r>
              <a:rPr lang="en-GB" b="1" dirty="0"/>
              <a:t>Thank You</a:t>
            </a:r>
            <a:endParaRPr lang="en-IN" b="1" dirty="0"/>
          </a:p>
        </p:txBody>
      </p:sp>
      <p:sp>
        <p:nvSpPr>
          <p:cNvPr id="2" name="Slide Number Placeholder 1">
            <a:extLst>
              <a:ext uri="{FF2B5EF4-FFF2-40B4-BE49-F238E27FC236}">
                <a16:creationId xmlns:a16="http://schemas.microsoft.com/office/drawing/2014/main" id="{4A42A223-1714-4727-A5F4-6963F81E3F77}"/>
              </a:ext>
            </a:extLst>
          </p:cNvPr>
          <p:cNvSpPr>
            <a:spLocks noGrp="1"/>
          </p:cNvSpPr>
          <p:nvPr>
            <p:ph type="sldNum" sz="quarter" idx="12"/>
          </p:nvPr>
        </p:nvSpPr>
        <p:spPr/>
        <p:txBody>
          <a:bodyPr/>
          <a:lstStyle/>
          <a:p>
            <a:fld id="{8D0AFDD5-844D-364D-8AEC-50CF4D36D55D}" type="slidenum">
              <a:rPr lang="en-US" noProof="0" smtClean="0"/>
              <a:t>13</a:t>
            </a:fld>
            <a:endParaRPr lang="en-US" noProof="0"/>
          </a:p>
        </p:txBody>
      </p:sp>
      <p:sp>
        <p:nvSpPr>
          <p:cNvPr id="3" name="Footer Placeholder 2">
            <a:extLst>
              <a:ext uri="{FF2B5EF4-FFF2-40B4-BE49-F238E27FC236}">
                <a16:creationId xmlns:a16="http://schemas.microsoft.com/office/drawing/2014/main" id="{D919CF23-376D-4BCC-ADBF-5401B06D2C69}"/>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084E3620-BAF8-44FE-87C8-56A0003162AA}"/>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029839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a:xfrm>
            <a:off x="484632" y="512063"/>
            <a:ext cx="10567416" cy="1236525"/>
          </a:xfrm>
        </p:spPr>
        <p:txBody>
          <a:bodyPr/>
          <a:lstStyle/>
          <a:p>
            <a:r>
              <a:rPr kumimoji="0" lang="en-IN" b="1" i="0" u="none" strike="noStrike" kern="1200" cap="none" spc="0" normalizeH="0" baseline="0" noProof="0" dirty="0">
                <a:ln>
                  <a:noFill/>
                </a:ln>
                <a:solidFill>
                  <a:prstClr val="black"/>
                </a:solidFill>
                <a:effectLst/>
                <a:uLnTx/>
                <a:uFillTx/>
                <a:latin typeface="Calibri Light" panose="020F0302020204030204"/>
                <a:ea typeface="+mj-ea"/>
                <a:cs typeface="+mj-cs"/>
              </a:rPr>
              <a:t>Overview of the Organization:</a:t>
            </a:r>
            <a:endParaRPr lang="en-US" dirty="0"/>
          </a:p>
        </p:txBody>
      </p:sp>
      <p:sp>
        <p:nvSpPr>
          <p:cNvPr id="4" name="Text Placeholder 3">
            <a:extLst>
              <a:ext uri="{FF2B5EF4-FFF2-40B4-BE49-F238E27FC236}">
                <a16:creationId xmlns:a16="http://schemas.microsoft.com/office/drawing/2014/main" id="{EDA1DEE7-E7EE-60E4-4393-4B4043EFAC72}"/>
              </a:ext>
            </a:extLst>
          </p:cNvPr>
          <p:cNvSpPr>
            <a:spLocks noGrp="1"/>
          </p:cNvSpPr>
          <p:nvPr>
            <p:ph idx="1"/>
          </p:nvPr>
        </p:nvSpPr>
        <p:spPr>
          <a:xfrm>
            <a:off x="484631" y="1876926"/>
            <a:ext cx="11210063" cy="4770865"/>
          </a:xfrm>
        </p:spPr>
        <p:txBody>
          <a:bodyPr/>
          <a:lstStyle/>
          <a:p>
            <a:pPr marL="285750" indent="-285750" algn="just">
              <a:buFont typeface="Arial" panose="020B0604020202020204" pitchFamily="34" charset="0"/>
              <a:buChar char="•"/>
            </a:pPr>
            <a:r>
              <a:rPr lang="en-GB" sz="2800" dirty="0"/>
              <a:t>TechifyIndia is a start-up for providing IT solutions, building innovative IoT products providing systems integration solutions and technology provider, established to provide leading edge intelligent technical solutions and consulting services to businesses</a:t>
            </a:r>
          </a:p>
          <a:p>
            <a:pPr marL="285750" indent="-285750" algn="just">
              <a:buFont typeface="Arial" panose="020B0604020202020204" pitchFamily="34" charset="0"/>
              <a:buChar char="•"/>
            </a:pPr>
            <a:r>
              <a:rPr lang="en-GB" sz="2800" dirty="0"/>
              <a:t>Since 2017, the company have been providing consulting service like:(website development, design services, IoT, application development and technical      support) to clients in various industries</a:t>
            </a:r>
          </a:p>
          <a:p>
            <a:pPr marL="285750" indent="-285750" algn="just">
              <a:buFont typeface="Arial" panose="020B0604020202020204" pitchFamily="34" charset="0"/>
              <a:buChar char="•"/>
            </a:pPr>
            <a:r>
              <a:rPr lang="en-GB" sz="2800" dirty="0"/>
              <a:t>Our creative team brings business to the next level of digitalization with mobile apps and internet marketing to improve branding and lead generation to succeed.</a:t>
            </a:r>
          </a:p>
          <a:p>
            <a:pPr algn="just"/>
            <a:endParaRPr lang="en-US" dirty="0"/>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Presentation title</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68197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B738B-632D-448C-B04E-E2C361A8B65B}"/>
              </a:ext>
            </a:extLst>
          </p:cNvPr>
          <p:cNvSpPr>
            <a:spLocks noGrp="1"/>
          </p:cNvSpPr>
          <p:nvPr>
            <p:ph type="title"/>
          </p:nvPr>
        </p:nvSpPr>
        <p:spPr/>
        <p:txBody>
          <a:bodyPr/>
          <a:lstStyle/>
          <a:p>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What </a:t>
            </a:r>
            <a:r>
              <a:rPr kumimoji="0" lang="en-US" sz="4400" b="1" i="0" u="none" strike="noStrike" kern="1200" cap="none" spc="0" normalizeH="0" baseline="0" noProof="0" dirty="0" err="1">
                <a:ln>
                  <a:noFill/>
                </a:ln>
                <a:solidFill>
                  <a:prstClr val="black"/>
                </a:solidFill>
                <a:effectLst/>
                <a:uLnTx/>
                <a:uFillTx/>
                <a:latin typeface="Calibri Light" panose="020F0302020204030204"/>
                <a:ea typeface="+mj-ea"/>
                <a:cs typeface="+mj-cs"/>
              </a:rPr>
              <a:t>Techify</a:t>
            </a: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 India do?</a:t>
            </a:r>
            <a:endParaRPr lang="en-IN" dirty="0"/>
          </a:p>
        </p:txBody>
      </p:sp>
      <p:sp>
        <p:nvSpPr>
          <p:cNvPr id="4" name="Slide Number Placeholder 3">
            <a:extLst>
              <a:ext uri="{FF2B5EF4-FFF2-40B4-BE49-F238E27FC236}">
                <a16:creationId xmlns:a16="http://schemas.microsoft.com/office/drawing/2014/main" id="{4FEA3FFF-94AC-4A4A-B4D0-208027BB9112}"/>
              </a:ext>
            </a:extLst>
          </p:cNvPr>
          <p:cNvSpPr>
            <a:spLocks noGrp="1"/>
          </p:cNvSpPr>
          <p:nvPr>
            <p:ph type="sldNum" sz="quarter" idx="12"/>
          </p:nvPr>
        </p:nvSpPr>
        <p:spPr/>
        <p:txBody>
          <a:bodyPr/>
          <a:lstStyle/>
          <a:p>
            <a:fld id="{8D0AFDD5-844D-364D-8AEC-50CF4D36D55D}" type="slidenum">
              <a:rPr lang="en-US" noProof="0" smtClean="0"/>
              <a:t>3</a:t>
            </a:fld>
            <a:endParaRPr lang="en-US" noProof="0"/>
          </a:p>
        </p:txBody>
      </p:sp>
      <p:sp>
        <p:nvSpPr>
          <p:cNvPr id="5" name="Footer Placeholder 4">
            <a:extLst>
              <a:ext uri="{FF2B5EF4-FFF2-40B4-BE49-F238E27FC236}">
                <a16:creationId xmlns:a16="http://schemas.microsoft.com/office/drawing/2014/main" id="{45ED85B3-AF31-42F4-A6A2-A2FD9F491213}"/>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0D1B3E82-087F-4A0C-9623-1E0BC83458CC}"/>
              </a:ext>
            </a:extLst>
          </p:cNvPr>
          <p:cNvSpPr>
            <a:spLocks noGrp="1"/>
          </p:cNvSpPr>
          <p:nvPr>
            <p:ph type="dt" sz="half" idx="10"/>
          </p:nvPr>
        </p:nvSpPr>
        <p:spPr/>
        <p:txBody>
          <a:bodyPr/>
          <a:lstStyle/>
          <a:p>
            <a:r>
              <a:rPr lang="en-US" noProof="0"/>
              <a:t>20XX</a:t>
            </a:r>
          </a:p>
        </p:txBody>
      </p:sp>
      <p:pic>
        <p:nvPicPr>
          <p:cNvPr id="9" name="Picture 8">
            <a:extLst>
              <a:ext uri="{FF2B5EF4-FFF2-40B4-BE49-F238E27FC236}">
                <a16:creationId xmlns:a16="http://schemas.microsoft.com/office/drawing/2014/main" id="{04E0B28D-D450-4714-9351-109D72027417}"/>
              </a:ext>
            </a:extLst>
          </p:cNvPr>
          <p:cNvPicPr>
            <a:picLocks noChangeAspect="1"/>
          </p:cNvPicPr>
          <p:nvPr/>
        </p:nvPicPr>
        <p:blipFill>
          <a:blip r:embed="rId2"/>
          <a:stretch>
            <a:fillRect/>
          </a:stretch>
        </p:blipFill>
        <p:spPr>
          <a:xfrm>
            <a:off x="3245050" y="1879194"/>
            <a:ext cx="2493480" cy="2225233"/>
          </a:xfrm>
          <a:prstGeom prst="rect">
            <a:avLst/>
          </a:prstGeom>
        </p:spPr>
      </p:pic>
      <p:pic>
        <p:nvPicPr>
          <p:cNvPr id="12" name="Content Placeholder 11">
            <a:extLst>
              <a:ext uri="{FF2B5EF4-FFF2-40B4-BE49-F238E27FC236}">
                <a16:creationId xmlns:a16="http://schemas.microsoft.com/office/drawing/2014/main" id="{D709E2B4-2606-4FCE-B936-6065EAFEBA4C}"/>
              </a:ext>
            </a:extLst>
          </p:cNvPr>
          <p:cNvPicPr>
            <a:picLocks noGrp="1" noChangeAspect="1"/>
          </p:cNvPicPr>
          <p:nvPr>
            <p:ph idx="1"/>
          </p:nvPr>
        </p:nvPicPr>
        <p:blipFill>
          <a:blip r:embed="rId3"/>
          <a:stretch>
            <a:fillRect/>
          </a:stretch>
        </p:blipFill>
        <p:spPr>
          <a:xfrm>
            <a:off x="374682" y="1879194"/>
            <a:ext cx="2493480" cy="2225233"/>
          </a:xfrm>
          <a:prstGeom prst="rect">
            <a:avLst/>
          </a:prstGeom>
        </p:spPr>
      </p:pic>
      <p:pic>
        <p:nvPicPr>
          <p:cNvPr id="13" name="Picture 12">
            <a:extLst>
              <a:ext uri="{FF2B5EF4-FFF2-40B4-BE49-F238E27FC236}">
                <a16:creationId xmlns:a16="http://schemas.microsoft.com/office/drawing/2014/main" id="{57145B9D-C6F5-4794-9C8D-32EBA6D0F9AE}"/>
              </a:ext>
            </a:extLst>
          </p:cNvPr>
          <p:cNvPicPr>
            <a:picLocks noChangeAspect="1"/>
          </p:cNvPicPr>
          <p:nvPr/>
        </p:nvPicPr>
        <p:blipFill>
          <a:blip r:embed="rId4"/>
          <a:stretch>
            <a:fillRect/>
          </a:stretch>
        </p:blipFill>
        <p:spPr>
          <a:xfrm>
            <a:off x="6325134" y="1879193"/>
            <a:ext cx="2493480" cy="2225233"/>
          </a:xfrm>
          <a:prstGeom prst="rect">
            <a:avLst/>
          </a:prstGeom>
        </p:spPr>
      </p:pic>
      <p:pic>
        <p:nvPicPr>
          <p:cNvPr id="14" name="Picture 13">
            <a:extLst>
              <a:ext uri="{FF2B5EF4-FFF2-40B4-BE49-F238E27FC236}">
                <a16:creationId xmlns:a16="http://schemas.microsoft.com/office/drawing/2014/main" id="{DEE74DCE-43F3-4630-8414-6427619CE478}"/>
              </a:ext>
            </a:extLst>
          </p:cNvPr>
          <p:cNvPicPr>
            <a:picLocks noChangeAspect="1"/>
          </p:cNvPicPr>
          <p:nvPr/>
        </p:nvPicPr>
        <p:blipFill>
          <a:blip r:embed="rId5"/>
          <a:stretch>
            <a:fillRect/>
          </a:stretch>
        </p:blipFill>
        <p:spPr>
          <a:xfrm>
            <a:off x="9323838" y="1879194"/>
            <a:ext cx="2493480" cy="2225233"/>
          </a:xfrm>
          <a:prstGeom prst="rect">
            <a:avLst/>
          </a:prstGeom>
        </p:spPr>
      </p:pic>
    </p:spTree>
    <p:extLst>
      <p:ext uri="{BB962C8B-B14F-4D97-AF65-F5344CB8AC3E}">
        <p14:creationId xmlns:p14="http://schemas.microsoft.com/office/powerpoint/2010/main" val="2026006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89CF4-D837-4FE0-B3DC-90425111A116}"/>
              </a:ext>
            </a:extLst>
          </p:cNvPr>
          <p:cNvSpPr>
            <a:spLocks noGrp="1"/>
          </p:cNvSpPr>
          <p:nvPr>
            <p:ph type="title"/>
          </p:nvPr>
        </p:nvSpPr>
        <p:spPr/>
        <p:txBody>
          <a:bodyPr/>
          <a:lstStyle/>
          <a:p>
            <a:r>
              <a:rPr kumimoji="0" lang="en-GB" sz="4000" b="1" i="0" u="none" strike="noStrike" kern="1200" cap="none" spc="0" normalizeH="0" baseline="0" noProof="0" dirty="0">
                <a:ln>
                  <a:noFill/>
                </a:ln>
                <a:solidFill>
                  <a:prstClr val="black"/>
                </a:solidFill>
                <a:effectLst/>
                <a:uLnTx/>
                <a:uFillTx/>
                <a:latin typeface="Calibri Light" panose="020F0302020204030204"/>
                <a:ea typeface="+mj-ea"/>
                <a:cs typeface="+mj-cs"/>
              </a:rPr>
              <a:t>Vision and mission of the organization:</a:t>
            </a:r>
            <a:endParaRPr lang="en-IN" dirty="0"/>
          </a:p>
        </p:txBody>
      </p:sp>
      <p:sp>
        <p:nvSpPr>
          <p:cNvPr id="3" name="Content Placeholder 2">
            <a:extLst>
              <a:ext uri="{FF2B5EF4-FFF2-40B4-BE49-F238E27FC236}">
                <a16:creationId xmlns:a16="http://schemas.microsoft.com/office/drawing/2014/main" id="{60D9FB5D-6248-406F-A28C-CCECF4A470A7}"/>
              </a:ext>
            </a:extLst>
          </p:cNvPr>
          <p:cNvSpPr>
            <a:spLocks noGrp="1"/>
          </p:cNvSpPr>
          <p:nvPr>
            <p:ph idx="1"/>
          </p:nvPr>
        </p:nvSpPr>
        <p:spPr/>
        <p:txBody>
          <a:bodyPr/>
          <a:lstStyle/>
          <a:p>
            <a:r>
              <a:rPr lang="en-GB" dirty="0"/>
              <a:t>Our vision is to build upon a reputation of being one of the most innovative IT Solution and Service provider.</a:t>
            </a:r>
          </a:p>
          <a:p>
            <a:r>
              <a:rPr lang="en-GB" dirty="0"/>
              <a:t>The mission of the organization is, To produce excellent services in the field of IT Services and Consultancy with maximum efforts driven towards customer satisfaction.</a:t>
            </a:r>
          </a:p>
          <a:p>
            <a:r>
              <a:rPr lang="en-GB" dirty="0"/>
              <a:t>The company's vision and mission reflect its dedication to creating a positive impact on the industry and society</a:t>
            </a:r>
          </a:p>
          <a:p>
            <a:endParaRPr lang="en-IN" dirty="0"/>
          </a:p>
        </p:txBody>
      </p:sp>
      <p:sp>
        <p:nvSpPr>
          <p:cNvPr id="4" name="Slide Number Placeholder 3">
            <a:extLst>
              <a:ext uri="{FF2B5EF4-FFF2-40B4-BE49-F238E27FC236}">
                <a16:creationId xmlns:a16="http://schemas.microsoft.com/office/drawing/2014/main" id="{FC3B0844-B659-4920-961E-9DF6D0C73568}"/>
              </a:ext>
            </a:extLst>
          </p:cNvPr>
          <p:cNvSpPr>
            <a:spLocks noGrp="1"/>
          </p:cNvSpPr>
          <p:nvPr>
            <p:ph type="sldNum" sz="quarter" idx="12"/>
          </p:nvPr>
        </p:nvSpPr>
        <p:spPr/>
        <p:txBody>
          <a:bodyPr/>
          <a:lstStyle/>
          <a:p>
            <a:fld id="{8D0AFDD5-844D-364D-8AEC-50CF4D36D55D}" type="slidenum">
              <a:rPr lang="en-US" noProof="0" smtClean="0"/>
              <a:t>4</a:t>
            </a:fld>
            <a:endParaRPr lang="en-US" noProof="0"/>
          </a:p>
        </p:txBody>
      </p:sp>
      <p:sp>
        <p:nvSpPr>
          <p:cNvPr id="5" name="Footer Placeholder 4">
            <a:extLst>
              <a:ext uri="{FF2B5EF4-FFF2-40B4-BE49-F238E27FC236}">
                <a16:creationId xmlns:a16="http://schemas.microsoft.com/office/drawing/2014/main" id="{BEE2C555-364D-460A-A445-7FE075187C15}"/>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5A269AD9-DC48-46A7-9490-9024F0DCDF6A}"/>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752885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20BF0-C510-4F38-B063-285FAA121259}"/>
              </a:ext>
            </a:extLst>
          </p:cNvPr>
          <p:cNvSpPr>
            <a:spLocks noGrp="1"/>
          </p:cNvSpPr>
          <p:nvPr>
            <p:ph type="title"/>
          </p:nvPr>
        </p:nvSpPr>
        <p:spPr/>
        <p:txBody>
          <a:bodyPr/>
          <a:lstStyle/>
          <a:p>
            <a:r>
              <a:rPr lang="en-IN" dirty="0"/>
              <a:t>Organization structure:</a:t>
            </a:r>
          </a:p>
        </p:txBody>
      </p:sp>
      <p:sp>
        <p:nvSpPr>
          <p:cNvPr id="3" name="Content Placeholder 2">
            <a:extLst>
              <a:ext uri="{FF2B5EF4-FFF2-40B4-BE49-F238E27FC236}">
                <a16:creationId xmlns:a16="http://schemas.microsoft.com/office/drawing/2014/main" id="{33E49417-1DAD-4D6D-A754-362676F632EE}"/>
              </a:ext>
            </a:extLst>
          </p:cNvPr>
          <p:cNvSpPr>
            <a:spLocks noGrp="1"/>
          </p:cNvSpPr>
          <p:nvPr>
            <p:ph idx="1"/>
          </p:nvPr>
        </p:nvSpPr>
        <p:spPr/>
        <p:txBody>
          <a:bodyPr/>
          <a:lstStyle/>
          <a:p>
            <a:r>
              <a:rPr lang="en-GB" dirty="0"/>
              <a:t>The organization operates under a Functional structure, with several departments and divisions responsible for different aspects of the company's operations.</a:t>
            </a:r>
          </a:p>
          <a:p>
            <a:r>
              <a:rPr lang="en-GB" dirty="0"/>
              <a:t>It is characterized by the division of the company into different functional areas, such as marketing, finance, operations, and human resources. Each functional area is headed by a manager who oversees the activities of their team.</a:t>
            </a:r>
          </a:p>
          <a:p>
            <a:r>
              <a:rPr lang="en-GB" dirty="0"/>
              <a:t>The executive team consists of 12 members, with the CEO being the highest-ranking member of the organization.</a:t>
            </a:r>
          </a:p>
          <a:p>
            <a:r>
              <a:rPr lang="en-GB" dirty="0"/>
              <a:t>The organization's structure ensures that each department operates efficiently and effectively while working towards the company's goals.</a:t>
            </a:r>
          </a:p>
          <a:p>
            <a:endParaRPr lang="en-IN" dirty="0"/>
          </a:p>
        </p:txBody>
      </p:sp>
      <p:sp>
        <p:nvSpPr>
          <p:cNvPr id="4" name="Slide Number Placeholder 3">
            <a:extLst>
              <a:ext uri="{FF2B5EF4-FFF2-40B4-BE49-F238E27FC236}">
                <a16:creationId xmlns:a16="http://schemas.microsoft.com/office/drawing/2014/main" id="{EDE2456E-E84A-45B6-9172-B39A7D647AF4}"/>
              </a:ext>
            </a:extLst>
          </p:cNvPr>
          <p:cNvSpPr>
            <a:spLocks noGrp="1"/>
          </p:cNvSpPr>
          <p:nvPr>
            <p:ph type="sldNum" sz="quarter" idx="12"/>
          </p:nvPr>
        </p:nvSpPr>
        <p:spPr/>
        <p:txBody>
          <a:bodyPr/>
          <a:lstStyle/>
          <a:p>
            <a:fld id="{8D0AFDD5-844D-364D-8AEC-50CF4D36D55D}" type="slidenum">
              <a:rPr lang="en-US" noProof="0" smtClean="0"/>
              <a:t>5</a:t>
            </a:fld>
            <a:endParaRPr lang="en-US" noProof="0"/>
          </a:p>
        </p:txBody>
      </p:sp>
      <p:sp>
        <p:nvSpPr>
          <p:cNvPr id="5" name="Footer Placeholder 4">
            <a:extLst>
              <a:ext uri="{FF2B5EF4-FFF2-40B4-BE49-F238E27FC236}">
                <a16:creationId xmlns:a16="http://schemas.microsoft.com/office/drawing/2014/main" id="{A9F066BD-E63C-432D-A084-D19694EC10FA}"/>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4418581A-1BED-49D9-AD30-5CC04ACB79DE}"/>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023738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F00A1-E80F-470A-8CF6-7FA7FE7DCEF8}"/>
              </a:ext>
            </a:extLst>
          </p:cNvPr>
          <p:cNvSpPr>
            <a:spLocks noGrp="1"/>
          </p:cNvSpPr>
          <p:nvPr>
            <p:ph type="title"/>
          </p:nvPr>
        </p:nvSpPr>
        <p:spPr>
          <a:xfrm>
            <a:off x="1139952" y="512064"/>
            <a:ext cx="9912096" cy="1298448"/>
          </a:xfrm>
        </p:spPr>
        <p:txBody>
          <a:bodyPr/>
          <a:lstStyle/>
          <a:p>
            <a:r>
              <a:rPr kumimoji="0" lang="en-GB" sz="4000" b="1" i="0" u="none" strike="noStrike" kern="1200" cap="none" spc="0" normalizeH="0" baseline="0" noProof="0" dirty="0">
                <a:ln>
                  <a:noFill/>
                </a:ln>
                <a:solidFill>
                  <a:prstClr val="black"/>
                </a:solidFill>
                <a:effectLst/>
                <a:uLnTx/>
                <a:uFillTx/>
                <a:latin typeface="Calibri Light" panose="020F0302020204030204"/>
                <a:ea typeface="+mj-ea"/>
                <a:cs typeface="+mj-cs"/>
              </a:rPr>
              <a:t>Roles and Responsibilities of personnel </a:t>
            </a:r>
            <a:br>
              <a:rPr kumimoji="0" lang="en-GB" sz="4000" b="1" i="0" u="none" strike="noStrike" kern="1200" cap="none" spc="0" normalizeH="0" baseline="0" noProof="0" dirty="0">
                <a:ln>
                  <a:noFill/>
                </a:ln>
                <a:solidFill>
                  <a:prstClr val="black"/>
                </a:solidFill>
                <a:effectLst/>
                <a:uLnTx/>
                <a:uFillTx/>
                <a:latin typeface="Calibri Light" panose="020F0302020204030204"/>
                <a:ea typeface="+mj-ea"/>
                <a:cs typeface="+mj-cs"/>
              </a:rPr>
            </a:br>
            <a:r>
              <a:rPr kumimoji="0" lang="en-GB" sz="4000" b="1" i="0" u="none" strike="noStrike" kern="1200" cap="none" spc="0" normalizeH="0" baseline="0" noProof="0" dirty="0">
                <a:ln>
                  <a:noFill/>
                </a:ln>
                <a:solidFill>
                  <a:prstClr val="black"/>
                </a:solidFill>
                <a:effectLst/>
                <a:uLnTx/>
                <a:uFillTx/>
                <a:latin typeface="Calibri Light" panose="020F0302020204030204"/>
                <a:ea typeface="+mj-ea"/>
                <a:cs typeface="+mj-cs"/>
              </a:rPr>
              <a:t>in the organization:</a:t>
            </a:r>
            <a:endParaRPr lang="en-IN" dirty="0"/>
          </a:p>
        </p:txBody>
      </p:sp>
      <p:sp>
        <p:nvSpPr>
          <p:cNvPr id="3" name="Content Placeholder 2">
            <a:extLst>
              <a:ext uri="{FF2B5EF4-FFF2-40B4-BE49-F238E27FC236}">
                <a16:creationId xmlns:a16="http://schemas.microsoft.com/office/drawing/2014/main" id="{84B39134-BB82-491E-86F5-880C5F62DBB7}"/>
              </a:ext>
            </a:extLst>
          </p:cNvPr>
          <p:cNvSpPr>
            <a:spLocks noGrp="1"/>
          </p:cNvSpPr>
          <p:nvPr>
            <p:ph idx="1"/>
          </p:nvPr>
        </p:nvSpPr>
        <p:spPr/>
        <p:txBody>
          <a:bodyPr/>
          <a:lstStyle/>
          <a:p>
            <a:r>
              <a:rPr lang="en-GB" dirty="0"/>
              <a:t>The roles and responsibilities of personnel within the organization vary depending on their job functions and departmental affiliations.</a:t>
            </a:r>
          </a:p>
          <a:p>
            <a:r>
              <a:rPr lang="en-GB" dirty="0"/>
              <a:t>the common roles within the organization include</a:t>
            </a:r>
          </a:p>
          <a:p>
            <a:r>
              <a:rPr lang="en-GB" dirty="0"/>
              <a:t>CEO, Marketing management, Developers, H-R management, etc,</a:t>
            </a:r>
          </a:p>
          <a:p>
            <a:endParaRPr lang="en-IN" dirty="0"/>
          </a:p>
        </p:txBody>
      </p:sp>
      <p:sp>
        <p:nvSpPr>
          <p:cNvPr id="4" name="Slide Number Placeholder 3">
            <a:extLst>
              <a:ext uri="{FF2B5EF4-FFF2-40B4-BE49-F238E27FC236}">
                <a16:creationId xmlns:a16="http://schemas.microsoft.com/office/drawing/2014/main" id="{96173994-D1E7-4B7B-B239-80FA5DFD71C6}"/>
              </a:ext>
            </a:extLst>
          </p:cNvPr>
          <p:cNvSpPr>
            <a:spLocks noGrp="1"/>
          </p:cNvSpPr>
          <p:nvPr>
            <p:ph type="sldNum" sz="quarter" idx="12"/>
          </p:nvPr>
        </p:nvSpPr>
        <p:spPr/>
        <p:txBody>
          <a:bodyPr/>
          <a:lstStyle/>
          <a:p>
            <a:fld id="{8D0AFDD5-844D-364D-8AEC-50CF4D36D55D}" type="slidenum">
              <a:rPr lang="en-US" noProof="0" smtClean="0"/>
              <a:t>6</a:t>
            </a:fld>
            <a:endParaRPr lang="en-US" noProof="0"/>
          </a:p>
        </p:txBody>
      </p:sp>
      <p:sp>
        <p:nvSpPr>
          <p:cNvPr id="5" name="Footer Placeholder 4">
            <a:extLst>
              <a:ext uri="{FF2B5EF4-FFF2-40B4-BE49-F238E27FC236}">
                <a16:creationId xmlns:a16="http://schemas.microsoft.com/office/drawing/2014/main" id="{2A19CD1C-16E7-46C5-9634-BC4014C10ECB}"/>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1ECEB2E7-AC55-421B-AA92-0860A95A5C19}"/>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57842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AF605-4399-4028-AA87-C60B23A7180F}"/>
              </a:ext>
            </a:extLst>
          </p:cNvPr>
          <p:cNvSpPr>
            <a:spLocks noGrp="1"/>
          </p:cNvSpPr>
          <p:nvPr>
            <p:ph type="title"/>
          </p:nvPr>
        </p:nvSpPr>
        <p:spPr/>
        <p:txBody>
          <a:bodyPr/>
          <a:lstStyle/>
          <a:p>
            <a:r>
              <a:rPr kumimoji="0" lang="en-GB" sz="4400" b="1" i="0" u="none" strike="noStrike" kern="1200" cap="none" spc="0" normalizeH="0" baseline="0" noProof="0" dirty="0">
                <a:ln>
                  <a:noFill/>
                </a:ln>
                <a:solidFill>
                  <a:prstClr val="black"/>
                </a:solidFill>
                <a:effectLst/>
                <a:uLnTx/>
                <a:uFillTx/>
                <a:latin typeface="Calibri Light" panose="020F0302020204030204"/>
                <a:ea typeface="+mj-ea"/>
                <a:cs typeface="+mj-cs"/>
              </a:rPr>
              <a:t>Products and market performance:</a:t>
            </a:r>
            <a:endParaRPr lang="en-IN" dirty="0"/>
          </a:p>
        </p:txBody>
      </p:sp>
      <p:sp>
        <p:nvSpPr>
          <p:cNvPr id="3" name="Content Placeholder 2">
            <a:extLst>
              <a:ext uri="{FF2B5EF4-FFF2-40B4-BE49-F238E27FC236}">
                <a16:creationId xmlns:a16="http://schemas.microsoft.com/office/drawing/2014/main" id="{A7E72922-5F18-47F6-9B0D-E1D51C3BD6F3}"/>
              </a:ext>
            </a:extLst>
          </p:cNvPr>
          <p:cNvSpPr>
            <a:spLocks noGrp="1"/>
          </p:cNvSpPr>
          <p:nvPr>
            <p:ph idx="1"/>
          </p:nvPr>
        </p:nvSpPr>
        <p:spPr/>
        <p:txBody>
          <a:bodyPr/>
          <a:lstStyle/>
          <a:p>
            <a:r>
              <a:rPr lang="en-GB" dirty="0"/>
              <a:t>TECHIFYINDIA Software Solution’s strength lies in understanding the client’s business processes, culture, vision and goals across the industry segments and offering client oriented solutions which are highly reliable, creating customer comfort. Few of our products are listed below.</a:t>
            </a:r>
          </a:p>
          <a:p>
            <a:r>
              <a:rPr lang="en-GB" dirty="0"/>
              <a:t>Cashew Soft ERP</a:t>
            </a:r>
          </a:p>
          <a:p>
            <a:r>
              <a:rPr lang="en-GB" dirty="0"/>
              <a:t>TAX-E(GST Billing)</a:t>
            </a:r>
          </a:p>
          <a:p>
            <a:r>
              <a:rPr lang="en-GB" dirty="0"/>
              <a:t>CNC Monitoring</a:t>
            </a:r>
          </a:p>
          <a:p>
            <a:r>
              <a:rPr lang="en-GB" dirty="0"/>
              <a:t>IOT Based Smart Bell, etc</a:t>
            </a:r>
          </a:p>
          <a:p>
            <a:endParaRPr lang="en-IN" dirty="0"/>
          </a:p>
        </p:txBody>
      </p:sp>
      <p:sp>
        <p:nvSpPr>
          <p:cNvPr id="4" name="Slide Number Placeholder 3">
            <a:extLst>
              <a:ext uri="{FF2B5EF4-FFF2-40B4-BE49-F238E27FC236}">
                <a16:creationId xmlns:a16="http://schemas.microsoft.com/office/drawing/2014/main" id="{3E80D399-A242-4459-8ED7-635606475CDC}"/>
              </a:ext>
            </a:extLst>
          </p:cNvPr>
          <p:cNvSpPr>
            <a:spLocks noGrp="1"/>
          </p:cNvSpPr>
          <p:nvPr>
            <p:ph type="sldNum" sz="quarter" idx="12"/>
          </p:nvPr>
        </p:nvSpPr>
        <p:spPr/>
        <p:txBody>
          <a:bodyPr/>
          <a:lstStyle/>
          <a:p>
            <a:fld id="{8D0AFDD5-844D-364D-8AEC-50CF4D36D55D}" type="slidenum">
              <a:rPr lang="en-US" noProof="0" smtClean="0"/>
              <a:t>7</a:t>
            </a:fld>
            <a:endParaRPr lang="en-US" noProof="0"/>
          </a:p>
        </p:txBody>
      </p:sp>
      <p:sp>
        <p:nvSpPr>
          <p:cNvPr id="5" name="Footer Placeholder 4">
            <a:extLst>
              <a:ext uri="{FF2B5EF4-FFF2-40B4-BE49-F238E27FC236}">
                <a16:creationId xmlns:a16="http://schemas.microsoft.com/office/drawing/2014/main" id="{7D51A578-BDC6-420D-A7D1-A02D4C1ADFAE}"/>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442AD56F-15DC-41C9-9DD2-FFA748B8E9C4}"/>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2631910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63D1A50-7BA3-4910-9E33-3E9AE5BF75CF}"/>
              </a:ext>
            </a:extLst>
          </p:cNvPr>
          <p:cNvSpPr>
            <a:spLocks noGrp="1"/>
          </p:cNvSpPr>
          <p:nvPr>
            <p:ph type="sldNum" sz="quarter" idx="12"/>
          </p:nvPr>
        </p:nvSpPr>
        <p:spPr/>
        <p:txBody>
          <a:bodyPr/>
          <a:lstStyle/>
          <a:p>
            <a:fld id="{8D0AFDD5-844D-364D-8AEC-50CF4D36D55D}" type="slidenum">
              <a:rPr lang="en-US" noProof="0" smtClean="0"/>
              <a:t>8</a:t>
            </a:fld>
            <a:endParaRPr lang="en-US" noProof="0"/>
          </a:p>
        </p:txBody>
      </p:sp>
      <p:sp>
        <p:nvSpPr>
          <p:cNvPr id="5" name="Footer Placeholder 4">
            <a:extLst>
              <a:ext uri="{FF2B5EF4-FFF2-40B4-BE49-F238E27FC236}">
                <a16:creationId xmlns:a16="http://schemas.microsoft.com/office/drawing/2014/main" id="{F17C2CC2-54B5-46D0-A399-712E1801D011}"/>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22E667C2-FA3F-4461-BF87-9812D1DA626E}"/>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6672A290-1157-4837-8532-30032BB89024}"/>
              </a:ext>
            </a:extLst>
          </p:cNvPr>
          <p:cNvPicPr>
            <a:picLocks noChangeAspect="1"/>
          </p:cNvPicPr>
          <p:nvPr/>
        </p:nvPicPr>
        <p:blipFill>
          <a:blip r:embed="rId2"/>
          <a:stretch>
            <a:fillRect/>
          </a:stretch>
        </p:blipFill>
        <p:spPr>
          <a:xfrm>
            <a:off x="370022" y="1148972"/>
            <a:ext cx="5291787" cy="3737172"/>
          </a:xfrm>
          <a:prstGeom prst="rect">
            <a:avLst/>
          </a:prstGeom>
        </p:spPr>
      </p:pic>
      <p:pic>
        <p:nvPicPr>
          <p:cNvPr id="8" name="Picture 7">
            <a:extLst>
              <a:ext uri="{FF2B5EF4-FFF2-40B4-BE49-F238E27FC236}">
                <a16:creationId xmlns:a16="http://schemas.microsoft.com/office/drawing/2014/main" id="{566B025B-53DA-42A2-A447-A5AB67335362}"/>
              </a:ext>
            </a:extLst>
          </p:cNvPr>
          <p:cNvPicPr>
            <a:picLocks noChangeAspect="1"/>
          </p:cNvPicPr>
          <p:nvPr/>
        </p:nvPicPr>
        <p:blipFill>
          <a:blip r:embed="rId3"/>
          <a:stretch>
            <a:fillRect/>
          </a:stretch>
        </p:blipFill>
        <p:spPr>
          <a:xfrm>
            <a:off x="5788638" y="1148972"/>
            <a:ext cx="6196608" cy="3737172"/>
          </a:xfrm>
          <a:prstGeom prst="rect">
            <a:avLst/>
          </a:prstGeom>
        </p:spPr>
      </p:pic>
    </p:spTree>
    <p:extLst>
      <p:ext uri="{BB962C8B-B14F-4D97-AF65-F5344CB8AC3E}">
        <p14:creationId xmlns:p14="http://schemas.microsoft.com/office/powerpoint/2010/main" val="1042731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EC9E89-B35B-4CFC-A25B-F5F34CF3B934}"/>
              </a:ext>
            </a:extLst>
          </p:cNvPr>
          <p:cNvSpPr>
            <a:spLocks noGrp="1"/>
          </p:cNvSpPr>
          <p:nvPr>
            <p:ph type="sldNum" sz="quarter" idx="12"/>
          </p:nvPr>
        </p:nvSpPr>
        <p:spPr/>
        <p:txBody>
          <a:bodyPr/>
          <a:lstStyle/>
          <a:p>
            <a:fld id="{8D0AFDD5-844D-364D-8AEC-50CF4D36D55D}" type="slidenum">
              <a:rPr lang="en-US" noProof="0" smtClean="0"/>
              <a:t>9</a:t>
            </a:fld>
            <a:endParaRPr lang="en-US" noProof="0"/>
          </a:p>
        </p:txBody>
      </p:sp>
      <p:sp>
        <p:nvSpPr>
          <p:cNvPr id="3" name="Footer Placeholder 2">
            <a:extLst>
              <a:ext uri="{FF2B5EF4-FFF2-40B4-BE49-F238E27FC236}">
                <a16:creationId xmlns:a16="http://schemas.microsoft.com/office/drawing/2014/main" id="{4D8148D2-C24F-41E8-89A7-BED3CEFA62A4}"/>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872E4BC-0F1C-4483-ABD3-285FCD3279A8}"/>
              </a:ext>
            </a:extLst>
          </p:cNvPr>
          <p:cNvSpPr>
            <a:spLocks noGrp="1"/>
          </p:cNvSpPr>
          <p:nvPr>
            <p:ph type="dt" sz="half" idx="10"/>
          </p:nvPr>
        </p:nvSpPr>
        <p:spPr/>
        <p:txBody>
          <a:bodyPr/>
          <a:lstStyle/>
          <a:p>
            <a:r>
              <a:rPr lang="en-US" noProof="0"/>
              <a:t>20XX</a:t>
            </a:r>
          </a:p>
        </p:txBody>
      </p:sp>
      <p:graphicFrame>
        <p:nvGraphicFramePr>
          <p:cNvPr id="7" name="Chart 6">
            <a:extLst>
              <a:ext uri="{FF2B5EF4-FFF2-40B4-BE49-F238E27FC236}">
                <a16:creationId xmlns:a16="http://schemas.microsoft.com/office/drawing/2014/main" id="{8ACE7699-C79B-4626-AFD8-ADC96789CB85}"/>
              </a:ext>
            </a:extLst>
          </p:cNvPr>
          <p:cNvGraphicFramePr/>
          <p:nvPr>
            <p:extLst>
              <p:ext uri="{D42A27DB-BD31-4B8C-83A1-F6EECF244321}">
                <p14:modId xmlns:p14="http://schemas.microsoft.com/office/powerpoint/2010/main" val="3532396676"/>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12396589"/>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{329DBFE0-6EC5-4D05-B61D-CD219939120E}tf11429527_win32</Template>
  <TotalTime>33</TotalTime>
  <Words>457</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Century Gothic</vt:lpstr>
      <vt:lpstr>Karla</vt:lpstr>
      <vt:lpstr>Univers Condensed Light</vt:lpstr>
      <vt:lpstr>Office Theme</vt:lpstr>
      <vt:lpstr>Presentation on TechifyIndia Organization </vt:lpstr>
      <vt:lpstr>Overview of the Organization:</vt:lpstr>
      <vt:lpstr>What Techify India do?</vt:lpstr>
      <vt:lpstr>Vision and mission of the organization:</vt:lpstr>
      <vt:lpstr>Organization structure:</vt:lpstr>
      <vt:lpstr>Roles and Responsibilities of personnel  in the organization:</vt:lpstr>
      <vt:lpstr>Products and market performance:</vt:lpstr>
      <vt:lpstr>PowerPoint Presentation</vt:lpstr>
      <vt:lpstr>PowerPoint Presentation</vt:lpstr>
      <vt:lpstr>PowerPoint Presentation</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TechifyIndia Organization</dc:title>
  <dc:creator>KRISHNA .</dc:creator>
  <cp:lastModifiedBy>KRISHNA .</cp:lastModifiedBy>
  <cp:revision>3</cp:revision>
  <dcterms:created xsi:type="dcterms:W3CDTF">2023-05-08T04:36:55Z</dcterms:created>
  <dcterms:modified xsi:type="dcterms:W3CDTF">2023-05-08T06:12:16Z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