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3" r:id="rId1"/>
  </p:sldMasterIdLst>
  <p:notesMasterIdLst>
    <p:notesMasterId r:id="rId17"/>
  </p:notesMasterIdLst>
  <p:handoutMasterIdLst>
    <p:handoutMasterId r:id="rId18"/>
  </p:handoutMasterIdLst>
  <p:sldIdLst>
    <p:sldId id="257" r:id="rId2"/>
    <p:sldId id="266" r:id="rId3"/>
    <p:sldId id="304" r:id="rId4"/>
    <p:sldId id="272" r:id="rId5"/>
    <p:sldId id="282" r:id="rId6"/>
    <p:sldId id="273" r:id="rId7"/>
    <p:sldId id="286" r:id="rId8"/>
    <p:sldId id="301" r:id="rId9"/>
    <p:sldId id="289" r:id="rId10"/>
    <p:sldId id="302" r:id="rId11"/>
    <p:sldId id="306" r:id="rId12"/>
    <p:sldId id="307" r:id="rId13"/>
    <p:sldId id="308" r:id="rId14"/>
    <p:sldId id="305" r:id="rId15"/>
    <p:sldId id="30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SHNA ." initials="K." lastIdx="1" clrIdx="0">
    <p:extLst>
      <p:ext uri="{19B8F6BF-5375-455C-9EA6-DF929625EA0E}">
        <p15:presenceInfo xmlns:p15="http://schemas.microsoft.com/office/powerpoint/2012/main" userId="a6445e251d59b3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3810" autoAdjust="0"/>
  </p:normalViewPr>
  <p:slideViewPr>
    <p:cSldViewPr snapToGrid="0" showGuides="1">
      <p:cViewPr varScale="1">
        <p:scale>
          <a:sx n="115" d="100"/>
          <a:sy n="115" d="100"/>
        </p:scale>
        <p:origin x="432" y="108"/>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2018</c:v>
                </c:pt>
              </c:strCache>
            </c:strRef>
          </c:tx>
          <c:spPr>
            <a:solidFill>
              <a:schemeClr val="accent1"/>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Sheet1!$B$2:$B$5</c:f>
              <c:numCache>
                <c:formatCode>General</c:formatCode>
                <c:ptCount val="4"/>
                <c:pt idx="0">
                  <c:v>25</c:v>
                </c:pt>
                <c:pt idx="1">
                  <c:v>12</c:v>
                </c:pt>
                <c:pt idx="2">
                  <c:v>5</c:v>
                </c:pt>
                <c:pt idx="3">
                  <c:v>5</c:v>
                </c:pt>
              </c:numCache>
            </c:numRef>
          </c:val>
          <c:extLst>
            <c:ext xmlns:c16="http://schemas.microsoft.com/office/drawing/2014/chart" uri="{C3380CC4-5D6E-409C-BE32-E72D297353CC}">
              <c16:uniqueId val="{00000000-0AB9-4721-A295-561F008E501D}"/>
            </c:ext>
          </c:extLst>
        </c:ser>
        <c:ser>
          <c:idx val="1"/>
          <c:order val="1"/>
          <c:tx>
            <c:strRef>
              <c:f>Sheet1!$C$1</c:f>
              <c:strCache>
                <c:ptCount val="1"/>
                <c:pt idx="0">
                  <c:v>2019</c:v>
                </c:pt>
              </c:strCache>
            </c:strRef>
          </c:tx>
          <c:spPr>
            <a:solidFill>
              <a:schemeClr val="accent2"/>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Sheet1!$C$2:$C$5</c:f>
              <c:numCache>
                <c:formatCode>General</c:formatCode>
                <c:ptCount val="4"/>
                <c:pt idx="0">
                  <c:v>15</c:v>
                </c:pt>
                <c:pt idx="1">
                  <c:v>8</c:v>
                </c:pt>
                <c:pt idx="2">
                  <c:v>7</c:v>
                </c:pt>
                <c:pt idx="3">
                  <c:v>10</c:v>
                </c:pt>
              </c:numCache>
            </c:numRef>
          </c:val>
          <c:extLst>
            <c:ext xmlns:c16="http://schemas.microsoft.com/office/drawing/2014/chart" uri="{C3380CC4-5D6E-409C-BE32-E72D297353CC}">
              <c16:uniqueId val="{00000001-0AB9-4721-A295-561F008E501D}"/>
            </c:ext>
          </c:extLst>
        </c:ser>
        <c:ser>
          <c:idx val="2"/>
          <c:order val="2"/>
          <c:tx>
            <c:strRef>
              <c:f>Sheet1!$D$1</c:f>
              <c:strCache>
                <c:ptCount val="1"/>
                <c:pt idx="0">
                  <c:v>2020</c:v>
                </c:pt>
              </c:strCache>
            </c:strRef>
          </c:tx>
          <c:spPr>
            <a:solidFill>
              <a:schemeClr val="accent3"/>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Sheet1!$D$2:$D$5</c:f>
              <c:numCache>
                <c:formatCode>General</c:formatCode>
                <c:ptCount val="4"/>
                <c:pt idx="0">
                  <c:v>10</c:v>
                </c:pt>
                <c:pt idx="1">
                  <c:v>9</c:v>
                </c:pt>
                <c:pt idx="2">
                  <c:v>2</c:v>
                </c:pt>
                <c:pt idx="3">
                  <c:v>8</c:v>
                </c:pt>
              </c:numCache>
            </c:numRef>
          </c:val>
          <c:extLst>
            <c:ext xmlns:c16="http://schemas.microsoft.com/office/drawing/2014/chart" uri="{C3380CC4-5D6E-409C-BE32-E72D297353CC}">
              <c16:uniqueId val="{00000002-0AB9-4721-A295-561F008E501D}"/>
            </c:ext>
          </c:extLst>
        </c:ser>
        <c:ser>
          <c:idx val="3"/>
          <c:order val="3"/>
          <c:tx>
            <c:strRef>
              <c:f>Sheet1!$E$1</c:f>
              <c:strCache>
                <c:ptCount val="1"/>
                <c:pt idx="0">
                  <c:v>2021</c:v>
                </c:pt>
              </c:strCache>
            </c:strRef>
          </c:tx>
          <c:spPr>
            <a:solidFill>
              <a:schemeClr val="accent4"/>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Sheet1!$E$2:$E$5</c:f>
              <c:numCache>
                <c:formatCode>General</c:formatCode>
                <c:ptCount val="4"/>
                <c:pt idx="0">
                  <c:v>20</c:v>
                </c:pt>
                <c:pt idx="1">
                  <c:v>15</c:v>
                </c:pt>
                <c:pt idx="2">
                  <c:v>0</c:v>
                </c:pt>
                <c:pt idx="3">
                  <c:v>6</c:v>
                </c:pt>
              </c:numCache>
            </c:numRef>
          </c:val>
          <c:extLst>
            <c:ext xmlns:c16="http://schemas.microsoft.com/office/drawing/2014/chart" uri="{C3380CC4-5D6E-409C-BE32-E72D297353CC}">
              <c16:uniqueId val="{00000004-0AB9-4721-A295-561F008E501D}"/>
            </c:ext>
          </c:extLst>
        </c:ser>
        <c:ser>
          <c:idx val="4"/>
          <c:order val="4"/>
          <c:tx>
            <c:strRef>
              <c:f>Sheet1!$F$1</c:f>
              <c:strCache>
                <c:ptCount val="1"/>
                <c:pt idx="0">
                  <c:v>2022</c:v>
                </c:pt>
              </c:strCache>
            </c:strRef>
          </c:tx>
          <c:spPr>
            <a:solidFill>
              <a:schemeClr val="accent5"/>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Sheet1!$F$2:$F$5</c:f>
              <c:numCache>
                <c:formatCode>General</c:formatCode>
                <c:ptCount val="4"/>
                <c:pt idx="0">
                  <c:v>28</c:v>
                </c:pt>
                <c:pt idx="1">
                  <c:v>18</c:v>
                </c:pt>
                <c:pt idx="2">
                  <c:v>6</c:v>
                </c:pt>
                <c:pt idx="3">
                  <c:v>3</c:v>
                </c:pt>
              </c:numCache>
            </c:numRef>
          </c:val>
          <c:extLst>
            <c:ext xmlns:c16="http://schemas.microsoft.com/office/drawing/2014/chart" uri="{C3380CC4-5D6E-409C-BE32-E72D297353CC}">
              <c16:uniqueId val="{00000005-0AB9-4721-A295-561F008E501D}"/>
            </c:ext>
          </c:extLst>
        </c:ser>
        <c:dLbls>
          <c:showLegendKey val="0"/>
          <c:showVal val="0"/>
          <c:showCatName val="0"/>
          <c:showSerName val="0"/>
          <c:showPercent val="0"/>
          <c:showBubbleSize val="0"/>
        </c:dLbls>
        <c:gapWidth val="219"/>
        <c:overlap val="-27"/>
        <c:axId val="661546015"/>
        <c:axId val="661557663"/>
      </c:barChart>
      <c:catAx>
        <c:axId val="6615460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1557663"/>
        <c:crosses val="autoZero"/>
        <c:auto val="1"/>
        <c:lblAlgn val="ctr"/>
        <c:lblOffset val="100"/>
        <c:noMultiLvlLbl val="0"/>
      </c:catAx>
      <c:valAx>
        <c:axId val="6615576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15460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INTERNSHIP Diploma</c:v>
                </c:pt>
              </c:strCache>
            </c:strRef>
          </c:tx>
          <c:spPr>
            <a:solidFill>
              <a:schemeClr val="accent1"/>
            </a:solidFill>
            <a:ln>
              <a:noFill/>
            </a:ln>
            <a:effectLst/>
          </c:spPr>
          <c:invertIfNegative val="0"/>
          <c:cat>
            <c:numRef>
              <c:f>Sheet1!$A$2:$A$5</c:f>
              <c:numCache>
                <c:formatCode>General</c:formatCode>
                <c:ptCount val="4"/>
                <c:pt idx="0">
                  <c:v>2019</c:v>
                </c:pt>
                <c:pt idx="1">
                  <c:v>2020</c:v>
                </c:pt>
                <c:pt idx="2">
                  <c:v>2021</c:v>
                </c:pt>
                <c:pt idx="3">
                  <c:v>2022</c:v>
                </c:pt>
              </c:numCache>
            </c:numRef>
          </c:cat>
          <c:val>
            <c:numRef>
              <c:f>Sheet1!$B$2:$B$5</c:f>
              <c:numCache>
                <c:formatCode>0%</c:formatCode>
                <c:ptCount val="4"/>
                <c:pt idx="0">
                  <c:v>0.25</c:v>
                </c:pt>
                <c:pt idx="1">
                  <c:v>0.2</c:v>
                </c:pt>
                <c:pt idx="2">
                  <c:v>0.3</c:v>
                </c:pt>
                <c:pt idx="3">
                  <c:v>0.35</c:v>
                </c:pt>
              </c:numCache>
            </c:numRef>
          </c:val>
          <c:extLst>
            <c:ext xmlns:c16="http://schemas.microsoft.com/office/drawing/2014/chart" uri="{C3380CC4-5D6E-409C-BE32-E72D297353CC}">
              <c16:uniqueId val="{00000000-A58A-4E4B-AA75-529A85F31997}"/>
            </c:ext>
          </c:extLst>
        </c:ser>
        <c:ser>
          <c:idx val="1"/>
          <c:order val="1"/>
          <c:tx>
            <c:strRef>
              <c:f>Sheet1!$C$1</c:f>
              <c:strCache>
                <c:ptCount val="1"/>
                <c:pt idx="0">
                  <c:v>INTERNSHIP B.E</c:v>
                </c:pt>
              </c:strCache>
            </c:strRef>
          </c:tx>
          <c:spPr>
            <a:solidFill>
              <a:schemeClr val="accent2"/>
            </a:solidFill>
            <a:ln>
              <a:noFill/>
            </a:ln>
            <a:effectLst/>
          </c:spPr>
          <c:invertIfNegative val="0"/>
          <c:cat>
            <c:numRef>
              <c:f>Sheet1!$A$2:$A$5</c:f>
              <c:numCache>
                <c:formatCode>General</c:formatCode>
                <c:ptCount val="4"/>
                <c:pt idx="0">
                  <c:v>2019</c:v>
                </c:pt>
                <c:pt idx="1">
                  <c:v>2020</c:v>
                </c:pt>
                <c:pt idx="2">
                  <c:v>2021</c:v>
                </c:pt>
                <c:pt idx="3">
                  <c:v>2022</c:v>
                </c:pt>
              </c:numCache>
            </c:numRef>
          </c:cat>
          <c:val>
            <c:numRef>
              <c:f>Sheet1!$C$2:$C$5</c:f>
              <c:numCache>
                <c:formatCode>0%</c:formatCode>
                <c:ptCount val="4"/>
                <c:pt idx="0">
                  <c:v>0.7</c:v>
                </c:pt>
                <c:pt idx="1">
                  <c:v>0.75</c:v>
                </c:pt>
                <c:pt idx="2">
                  <c:v>0.5</c:v>
                </c:pt>
                <c:pt idx="3">
                  <c:v>0.55000000000000004</c:v>
                </c:pt>
              </c:numCache>
            </c:numRef>
          </c:val>
          <c:extLst>
            <c:ext xmlns:c16="http://schemas.microsoft.com/office/drawing/2014/chart" uri="{C3380CC4-5D6E-409C-BE32-E72D297353CC}">
              <c16:uniqueId val="{00000001-A58A-4E4B-AA75-529A85F31997}"/>
            </c:ext>
          </c:extLst>
        </c:ser>
        <c:ser>
          <c:idx val="2"/>
          <c:order val="2"/>
          <c:tx>
            <c:strRef>
              <c:f>Sheet1!$D$1</c:f>
              <c:strCache>
                <c:ptCount val="1"/>
                <c:pt idx="0">
                  <c:v>INTERNSHIP MCA/M.tech</c:v>
                </c:pt>
              </c:strCache>
            </c:strRef>
          </c:tx>
          <c:spPr>
            <a:solidFill>
              <a:schemeClr val="accent3"/>
            </a:solidFill>
            <a:ln>
              <a:noFill/>
            </a:ln>
            <a:effectLst/>
          </c:spPr>
          <c:invertIfNegative val="0"/>
          <c:cat>
            <c:numRef>
              <c:f>Sheet1!$A$2:$A$5</c:f>
              <c:numCache>
                <c:formatCode>General</c:formatCode>
                <c:ptCount val="4"/>
                <c:pt idx="0">
                  <c:v>2019</c:v>
                </c:pt>
                <c:pt idx="1">
                  <c:v>2020</c:v>
                </c:pt>
                <c:pt idx="2">
                  <c:v>2021</c:v>
                </c:pt>
                <c:pt idx="3">
                  <c:v>2022</c:v>
                </c:pt>
              </c:numCache>
            </c:numRef>
          </c:cat>
          <c:val>
            <c:numRef>
              <c:f>Sheet1!$D$2:$D$5</c:f>
              <c:numCache>
                <c:formatCode>0%</c:formatCode>
                <c:ptCount val="4"/>
                <c:pt idx="0">
                  <c:v>0.05</c:v>
                </c:pt>
                <c:pt idx="1">
                  <c:v>0.05</c:v>
                </c:pt>
                <c:pt idx="2">
                  <c:v>0.2</c:v>
                </c:pt>
                <c:pt idx="3">
                  <c:v>0</c:v>
                </c:pt>
              </c:numCache>
            </c:numRef>
          </c:val>
          <c:extLst>
            <c:ext xmlns:c16="http://schemas.microsoft.com/office/drawing/2014/chart" uri="{C3380CC4-5D6E-409C-BE32-E72D297353CC}">
              <c16:uniqueId val="{00000002-A58A-4E4B-AA75-529A85F31997}"/>
            </c:ext>
          </c:extLst>
        </c:ser>
        <c:dLbls>
          <c:showLegendKey val="0"/>
          <c:showVal val="0"/>
          <c:showCatName val="0"/>
          <c:showSerName val="0"/>
          <c:showPercent val="0"/>
          <c:showBubbleSize val="0"/>
        </c:dLbls>
        <c:gapWidth val="219"/>
        <c:overlap val="-27"/>
        <c:axId val="749257983"/>
        <c:axId val="749258399"/>
      </c:barChart>
      <c:catAx>
        <c:axId val="7492579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9258399"/>
        <c:crosses val="autoZero"/>
        <c:auto val="1"/>
        <c:lblAlgn val="ctr"/>
        <c:lblOffset val="100"/>
        <c:noMultiLvlLbl val="0"/>
      </c:catAx>
      <c:valAx>
        <c:axId val="74925839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92579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2021</c:v>
                </c:pt>
              </c:strCache>
            </c:strRef>
          </c:tx>
          <c:spPr>
            <a:solidFill>
              <a:schemeClr val="accent1"/>
            </a:solidFill>
            <a:ln>
              <a:noFill/>
            </a:ln>
            <a:effectLst/>
          </c:spPr>
          <c:invertIfNegative val="0"/>
          <c:cat>
            <c:strRef>
              <c:f>Sheet1!$A$2:$A$5</c:f>
              <c:strCache>
                <c:ptCount val="4"/>
                <c:pt idx="0">
                  <c:v>Diploma</c:v>
                </c:pt>
                <c:pt idx="1">
                  <c:v>B.E</c:v>
                </c:pt>
                <c:pt idx="2">
                  <c:v>MCA</c:v>
                </c:pt>
                <c:pt idx="3">
                  <c:v>Category 4</c:v>
                </c:pt>
              </c:strCache>
            </c:strRef>
          </c:cat>
          <c:val>
            <c:numRef>
              <c:f>Sheet1!$B$2:$B$5</c:f>
              <c:numCache>
                <c:formatCode>General</c:formatCode>
                <c:ptCount val="4"/>
                <c:pt idx="0">
                  <c:v>5</c:v>
                </c:pt>
                <c:pt idx="1">
                  <c:v>12</c:v>
                </c:pt>
                <c:pt idx="2">
                  <c:v>10</c:v>
                </c:pt>
                <c:pt idx="3">
                  <c:v>4.5</c:v>
                </c:pt>
              </c:numCache>
            </c:numRef>
          </c:val>
          <c:extLst>
            <c:ext xmlns:c16="http://schemas.microsoft.com/office/drawing/2014/chart" uri="{C3380CC4-5D6E-409C-BE32-E72D297353CC}">
              <c16:uniqueId val="{00000000-CBC2-43AC-98D0-9C624FDC69BE}"/>
            </c:ext>
          </c:extLst>
        </c:ser>
        <c:ser>
          <c:idx val="1"/>
          <c:order val="1"/>
          <c:tx>
            <c:strRef>
              <c:f>Sheet1!$C$1</c:f>
              <c:strCache>
                <c:ptCount val="1"/>
                <c:pt idx="0">
                  <c:v>2022</c:v>
                </c:pt>
              </c:strCache>
            </c:strRef>
          </c:tx>
          <c:spPr>
            <a:solidFill>
              <a:schemeClr val="accent2"/>
            </a:solidFill>
            <a:ln>
              <a:noFill/>
            </a:ln>
            <a:effectLst/>
          </c:spPr>
          <c:invertIfNegative val="0"/>
          <c:cat>
            <c:strRef>
              <c:f>Sheet1!$A$2:$A$5</c:f>
              <c:strCache>
                <c:ptCount val="4"/>
                <c:pt idx="0">
                  <c:v>Diploma</c:v>
                </c:pt>
                <c:pt idx="1">
                  <c:v>B.E</c:v>
                </c:pt>
                <c:pt idx="2">
                  <c:v>MCA</c:v>
                </c:pt>
                <c:pt idx="3">
                  <c:v>Category 4</c:v>
                </c:pt>
              </c:strCache>
            </c:strRef>
          </c:cat>
          <c:val>
            <c:numRef>
              <c:f>Sheet1!$C$2:$C$5</c:f>
              <c:numCache>
                <c:formatCode>General</c:formatCode>
                <c:ptCount val="4"/>
                <c:pt idx="0">
                  <c:v>6</c:v>
                </c:pt>
                <c:pt idx="1">
                  <c:v>18</c:v>
                </c:pt>
                <c:pt idx="2">
                  <c:v>11</c:v>
                </c:pt>
                <c:pt idx="3">
                  <c:v>2.8</c:v>
                </c:pt>
              </c:numCache>
            </c:numRef>
          </c:val>
          <c:extLst>
            <c:ext xmlns:c16="http://schemas.microsoft.com/office/drawing/2014/chart" uri="{C3380CC4-5D6E-409C-BE32-E72D297353CC}">
              <c16:uniqueId val="{00000001-CBC2-43AC-98D0-9C624FDC69BE}"/>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Diploma</c:v>
                </c:pt>
                <c:pt idx="1">
                  <c:v>B.E</c:v>
                </c:pt>
                <c:pt idx="2">
                  <c:v>MCA</c:v>
                </c:pt>
                <c:pt idx="3">
                  <c:v>Category 4</c:v>
                </c:pt>
              </c:strCache>
            </c:strRef>
          </c:cat>
          <c:val>
            <c:numRef>
              <c:f>Sheet1!$D$2:$D$5</c:f>
              <c:numCache>
                <c:formatCode>General</c:formatCode>
                <c:ptCount val="4"/>
                <c:pt idx="1">
                  <c:v>2</c:v>
                </c:pt>
                <c:pt idx="2">
                  <c:v>3</c:v>
                </c:pt>
                <c:pt idx="3">
                  <c:v>5</c:v>
                </c:pt>
              </c:numCache>
            </c:numRef>
          </c:val>
          <c:extLst>
            <c:ext xmlns:c16="http://schemas.microsoft.com/office/drawing/2014/chart" uri="{C3380CC4-5D6E-409C-BE32-E72D297353CC}">
              <c16:uniqueId val="{00000002-CBC2-43AC-98D0-9C624FDC69BE}"/>
            </c:ext>
          </c:extLst>
        </c:ser>
        <c:dLbls>
          <c:showLegendKey val="0"/>
          <c:showVal val="0"/>
          <c:showCatName val="0"/>
          <c:showSerName val="0"/>
          <c:showPercent val="0"/>
          <c:showBubbleSize val="0"/>
        </c:dLbls>
        <c:gapWidth val="219"/>
        <c:overlap val="-27"/>
        <c:axId val="781934015"/>
        <c:axId val="781933183"/>
      </c:barChart>
      <c:catAx>
        <c:axId val="7819340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81933183"/>
        <c:crosses val="autoZero"/>
        <c:auto val="1"/>
        <c:lblAlgn val="ctr"/>
        <c:lblOffset val="100"/>
        <c:noMultiLvlLbl val="0"/>
      </c:catAx>
      <c:valAx>
        <c:axId val="7819331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819340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pPr/>
              <a:t>6/21/2023</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pPr/>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pPr/>
              <a:t>6/21/2023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pPr/>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DBC54-3465-4EAC-9971-8C86191096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4745D59-D9AF-4DF9-B68B-5E44053FC0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6F38174-917E-411E-B8A7-B5333FF51540}"/>
              </a:ext>
            </a:extLst>
          </p:cNvPr>
          <p:cNvSpPr>
            <a:spLocks noGrp="1"/>
          </p:cNvSpPr>
          <p:nvPr>
            <p:ph type="dt" sz="half" idx="10"/>
          </p:nvPr>
        </p:nvSpPr>
        <p:spPr/>
        <p:txBody>
          <a:bodyPr/>
          <a:lstStyle/>
          <a:p>
            <a:fld id="{64BF4833-09CA-4F95-9AA9-D45BF689F777}" type="datetimeFigureOut">
              <a:rPr lang="en-IN" smtClean="0"/>
              <a:pPr/>
              <a:t>21-06-2023</a:t>
            </a:fld>
            <a:endParaRPr lang="en-IN"/>
          </a:p>
        </p:txBody>
      </p:sp>
      <p:sp>
        <p:nvSpPr>
          <p:cNvPr id="5" name="Footer Placeholder 4">
            <a:extLst>
              <a:ext uri="{FF2B5EF4-FFF2-40B4-BE49-F238E27FC236}">
                <a16:creationId xmlns:a16="http://schemas.microsoft.com/office/drawing/2014/main" id="{74107B2B-BA18-4FFF-BF6C-F2B036194D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6B00CF-41E6-4FA1-88F0-ECB59D1C01C1}"/>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225958030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123B8-BAD0-4BC8-A921-72297AA2183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456181-5C1A-4E10-A977-E95D68A2D6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36219F-D136-47D0-A269-3C656E4E5249}"/>
              </a:ext>
            </a:extLst>
          </p:cNvPr>
          <p:cNvSpPr>
            <a:spLocks noGrp="1"/>
          </p:cNvSpPr>
          <p:nvPr>
            <p:ph type="dt" sz="half" idx="10"/>
          </p:nvPr>
        </p:nvSpPr>
        <p:spPr/>
        <p:txBody>
          <a:bodyPr/>
          <a:lstStyle/>
          <a:p>
            <a:fld id="{64BF4833-09CA-4F95-9AA9-D45BF689F777}" type="datetimeFigureOut">
              <a:rPr lang="en-IN" smtClean="0"/>
              <a:pPr/>
              <a:t>21-06-2023</a:t>
            </a:fld>
            <a:endParaRPr lang="en-IN"/>
          </a:p>
        </p:txBody>
      </p:sp>
      <p:sp>
        <p:nvSpPr>
          <p:cNvPr id="5" name="Footer Placeholder 4">
            <a:extLst>
              <a:ext uri="{FF2B5EF4-FFF2-40B4-BE49-F238E27FC236}">
                <a16:creationId xmlns:a16="http://schemas.microsoft.com/office/drawing/2014/main" id="{D85C0BF5-3CE3-458A-9748-F217A5418E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A10A51-E451-461F-8E02-0D4D46243546}"/>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388757249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5D1B1B-CFF3-4E8F-9629-9854EDC6F0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CCD6A9-F94E-416C-818D-346C80EFF6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0FFCBB-D7D7-41F6-B4E8-E850380115A4}"/>
              </a:ext>
            </a:extLst>
          </p:cNvPr>
          <p:cNvSpPr>
            <a:spLocks noGrp="1"/>
          </p:cNvSpPr>
          <p:nvPr>
            <p:ph type="dt" sz="half" idx="10"/>
          </p:nvPr>
        </p:nvSpPr>
        <p:spPr/>
        <p:txBody>
          <a:bodyPr/>
          <a:lstStyle/>
          <a:p>
            <a:fld id="{64BF4833-09CA-4F95-9AA9-D45BF689F777}" type="datetimeFigureOut">
              <a:rPr lang="en-IN" smtClean="0"/>
              <a:pPr/>
              <a:t>21-06-2023</a:t>
            </a:fld>
            <a:endParaRPr lang="en-IN"/>
          </a:p>
        </p:txBody>
      </p:sp>
      <p:sp>
        <p:nvSpPr>
          <p:cNvPr id="5" name="Footer Placeholder 4">
            <a:extLst>
              <a:ext uri="{FF2B5EF4-FFF2-40B4-BE49-F238E27FC236}">
                <a16:creationId xmlns:a16="http://schemas.microsoft.com/office/drawing/2014/main" id="{126E7C3A-5848-4D72-9775-96A4AFBFA3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F76FB2-CFD8-4DE1-BAEE-194FEBCA5925}"/>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39681794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043890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3273004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3843774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0761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12190799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5231742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5890132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3653777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8CEC8-FECA-4DAE-844B-083542AAE3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700607-B159-4FEC-B172-4E6E45F783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AD0275-DB30-4CDF-BE44-5D39E9C78394}"/>
              </a:ext>
            </a:extLst>
          </p:cNvPr>
          <p:cNvSpPr>
            <a:spLocks noGrp="1"/>
          </p:cNvSpPr>
          <p:nvPr>
            <p:ph type="dt" sz="half" idx="10"/>
          </p:nvPr>
        </p:nvSpPr>
        <p:spPr/>
        <p:txBody>
          <a:bodyPr/>
          <a:lstStyle/>
          <a:p>
            <a:fld id="{64BF4833-09CA-4F95-9AA9-D45BF689F777}" type="datetimeFigureOut">
              <a:rPr lang="en-IN" smtClean="0"/>
              <a:pPr/>
              <a:t>21-06-2023</a:t>
            </a:fld>
            <a:endParaRPr lang="en-IN"/>
          </a:p>
        </p:txBody>
      </p:sp>
      <p:sp>
        <p:nvSpPr>
          <p:cNvPr id="5" name="Footer Placeholder 4">
            <a:extLst>
              <a:ext uri="{FF2B5EF4-FFF2-40B4-BE49-F238E27FC236}">
                <a16:creationId xmlns:a16="http://schemas.microsoft.com/office/drawing/2014/main" id="{5E5B08FE-23C5-49CA-B175-93EE89CB1B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F6977E-E93F-4FB1-A158-24DE2A368F92}"/>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25012620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32303396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5987439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D7B37-5A41-4222-BC6A-0781769DEF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A4B1A26-08F7-47C6-9BC5-698CEC5E21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BB1BB0-9116-453F-B06B-B16FD5977F3B}"/>
              </a:ext>
            </a:extLst>
          </p:cNvPr>
          <p:cNvSpPr>
            <a:spLocks noGrp="1"/>
          </p:cNvSpPr>
          <p:nvPr>
            <p:ph type="dt" sz="half" idx="10"/>
          </p:nvPr>
        </p:nvSpPr>
        <p:spPr/>
        <p:txBody>
          <a:bodyPr/>
          <a:lstStyle/>
          <a:p>
            <a:fld id="{64BF4833-09CA-4F95-9AA9-D45BF689F777}" type="datetimeFigureOut">
              <a:rPr lang="en-IN" smtClean="0"/>
              <a:pPr/>
              <a:t>21-06-2023</a:t>
            </a:fld>
            <a:endParaRPr lang="en-IN"/>
          </a:p>
        </p:txBody>
      </p:sp>
      <p:sp>
        <p:nvSpPr>
          <p:cNvPr id="5" name="Footer Placeholder 4">
            <a:extLst>
              <a:ext uri="{FF2B5EF4-FFF2-40B4-BE49-F238E27FC236}">
                <a16:creationId xmlns:a16="http://schemas.microsoft.com/office/drawing/2014/main" id="{1128AC94-DD44-4287-B55E-1348E20838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EB02C1-FD01-4CCB-8110-67EDB54711AA}"/>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7" name="Rectangle 6">
            <a:extLst>
              <a:ext uri="{FF2B5EF4-FFF2-40B4-BE49-F238E27FC236}">
                <a16:creationId xmlns:a16="http://schemas.microsoft.com/office/drawing/2014/main" id="{65AC5C5D-988B-4CAD-952E-486CC127141E}"/>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C165B12-2AD0-4A2E-8701-E6880767D676}"/>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7B8685B-0557-4378-A4BB-A9FCC95C7A94}"/>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477C460-DFDD-49DA-A732-58BE13C03CAC}"/>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972194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F0816-D55A-44FF-B00C-2451CD5581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88BA4D-B58E-4CEE-A269-A891CC5AAF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ACF99FB-6A70-4CA3-98FF-BF2B46F41C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365AD81-5984-49AA-A3D2-6CCB103F6372}"/>
              </a:ext>
            </a:extLst>
          </p:cNvPr>
          <p:cNvSpPr>
            <a:spLocks noGrp="1"/>
          </p:cNvSpPr>
          <p:nvPr>
            <p:ph type="dt" sz="half" idx="10"/>
          </p:nvPr>
        </p:nvSpPr>
        <p:spPr/>
        <p:txBody>
          <a:bodyPr/>
          <a:lstStyle/>
          <a:p>
            <a:fld id="{64BF4833-09CA-4F95-9AA9-D45BF689F777}" type="datetimeFigureOut">
              <a:rPr lang="en-IN" smtClean="0"/>
              <a:pPr/>
              <a:t>21-06-2023</a:t>
            </a:fld>
            <a:endParaRPr lang="en-IN"/>
          </a:p>
        </p:txBody>
      </p:sp>
      <p:sp>
        <p:nvSpPr>
          <p:cNvPr id="6" name="Footer Placeholder 5">
            <a:extLst>
              <a:ext uri="{FF2B5EF4-FFF2-40B4-BE49-F238E27FC236}">
                <a16:creationId xmlns:a16="http://schemas.microsoft.com/office/drawing/2014/main" id="{2D65F147-A3F7-46D8-A304-DAB4902748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D1EC0E-2D27-462C-92BF-7FBDE75151E8}"/>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4200762015"/>
      </p:ext>
    </p:extLst>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5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8AD1D-8593-4809-97C7-05CBF63FEAC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7EAC5B-25A7-4BD6-B354-7F4204576B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669CAD-340B-474A-ADE3-E0B119C27A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AAA0D31-3278-4217-B7CA-912090BA87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795619-2067-4351-BB48-4F265EF04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E72BA85-DB1C-4145-9DFE-89BD800E5EDE}"/>
              </a:ext>
            </a:extLst>
          </p:cNvPr>
          <p:cNvSpPr>
            <a:spLocks noGrp="1"/>
          </p:cNvSpPr>
          <p:nvPr>
            <p:ph type="dt" sz="half" idx="10"/>
          </p:nvPr>
        </p:nvSpPr>
        <p:spPr/>
        <p:txBody>
          <a:bodyPr/>
          <a:lstStyle/>
          <a:p>
            <a:fld id="{64BF4833-09CA-4F95-9AA9-D45BF689F777}" type="datetimeFigureOut">
              <a:rPr lang="en-IN" smtClean="0"/>
              <a:pPr/>
              <a:t>21-06-2023</a:t>
            </a:fld>
            <a:endParaRPr lang="en-IN"/>
          </a:p>
        </p:txBody>
      </p:sp>
      <p:sp>
        <p:nvSpPr>
          <p:cNvPr id="8" name="Footer Placeholder 7">
            <a:extLst>
              <a:ext uri="{FF2B5EF4-FFF2-40B4-BE49-F238E27FC236}">
                <a16:creationId xmlns:a16="http://schemas.microsoft.com/office/drawing/2014/main" id="{95810C04-C078-482E-96C7-D8A7ADFF8B4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1BBF914-702E-4252-9CCB-6E19E5564A69}"/>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86659591"/>
      </p:ext>
    </p:extLst>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9BF40-E097-49B6-ABDE-4AB881FF20A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345CD4-7341-471A-861F-4DB20A33B072}"/>
              </a:ext>
            </a:extLst>
          </p:cNvPr>
          <p:cNvSpPr>
            <a:spLocks noGrp="1"/>
          </p:cNvSpPr>
          <p:nvPr>
            <p:ph type="dt" sz="half" idx="10"/>
          </p:nvPr>
        </p:nvSpPr>
        <p:spPr/>
        <p:txBody>
          <a:bodyPr/>
          <a:lstStyle/>
          <a:p>
            <a:fld id="{64BF4833-09CA-4F95-9AA9-D45BF689F777}" type="datetimeFigureOut">
              <a:rPr lang="en-IN" smtClean="0"/>
              <a:pPr/>
              <a:t>21-06-2023</a:t>
            </a:fld>
            <a:endParaRPr lang="en-IN"/>
          </a:p>
        </p:txBody>
      </p:sp>
      <p:sp>
        <p:nvSpPr>
          <p:cNvPr id="4" name="Footer Placeholder 3">
            <a:extLst>
              <a:ext uri="{FF2B5EF4-FFF2-40B4-BE49-F238E27FC236}">
                <a16:creationId xmlns:a16="http://schemas.microsoft.com/office/drawing/2014/main" id="{C1D3F967-43AF-488E-AB83-DC97B620D65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B3C6129-D962-4304-AB0A-28C4625F561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50067052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C35507-45DB-4E51-AF19-E2D058ACF061}"/>
              </a:ext>
            </a:extLst>
          </p:cNvPr>
          <p:cNvSpPr>
            <a:spLocks noGrp="1"/>
          </p:cNvSpPr>
          <p:nvPr>
            <p:ph type="dt" sz="half" idx="10"/>
          </p:nvPr>
        </p:nvSpPr>
        <p:spPr/>
        <p:txBody>
          <a:bodyPr/>
          <a:lstStyle/>
          <a:p>
            <a:fld id="{64BF4833-09CA-4F95-9AA9-D45BF689F777}" type="datetimeFigureOut">
              <a:rPr lang="en-IN" smtClean="0"/>
              <a:pPr/>
              <a:t>21-06-2023</a:t>
            </a:fld>
            <a:endParaRPr lang="en-IN"/>
          </a:p>
        </p:txBody>
      </p:sp>
      <p:sp>
        <p:nvSpPr>
          <p:cNvPr id="3" name="Footer Placeholder 2">
            <a:extLst>
              <a:ext uri="{FF2B5EF4-FFF2-40B4-BE49-F238E27FC236}">
                <a16:creationId xmlns:a16="http://schemas.microsoft.com/office/drawing/2014/main" id="{2ED7A3E7-06F8-455A-B8A9-B735B22E1E7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2AEE02B-7E16-443E-98DF-1A5519B10DDE}"/>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10817936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B9DB2-DB6C-42B7-8325-8F626BA036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23941B-82DE-40E8-BDF9-486573EF35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84254BE-B469-4576-9193-AAE80CDD8F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03C660-B000-4BBD-9E8B-9A8E7434D8B7}"/>
              </a:ext>
            </a:extLst>
          </p:cNvPr>
          <p:cNvSpPr>
            <a:spLocks noGrp="1"/>
          </p:cNvSpPr>
          <p:nvPr>
            <p:ph type="dt" sz="half" idx="10"/>
          </p:nvPr>
        </p:nvSpPr>
        <p:spPr/>
        <p:txBody>
          <a:bodyPr/>
          <a:lstStyle/>
          <a:p>
            <a:fld id="{64BF4833-09CA-4F95-9AA9-D45BF689F777}" type="datetimeFigureOut">
              <a:rPr lang="en-IN" smtClean="0"/>
              <a:pPr/>
              <a:t>21-06-2023</a:t>
            </a:fld>
            <a:endParaRPr lang="en-IN"/>
          </a:p>
        </p:txBody>
      </p:sp>
      <p:sp>
        <p:nvSpPr>
          <p:cNvPr id="6" name="Footer Placeholder 5">
            <a:extLst>
              <a:ext uri="{FF2B5EF4-FFF2-40B4-BE49-F238E27FC236}">
                <a16:creationId xmlns:a16="http://schemas.microsoft.com/office/drawing/2014/main" id="{AF3111AF-5CA0-4A9F-A7B0-572C53959D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B1FCDF-EA5C-4295-85A6-85E3FBFE3DB5}"/>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2448126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CF13D-8A4A-4087-8B97-C90A2F6325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5D76498-3E50-409B-A489-66D8E86634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BC107C4-31C2-4769-8C75-2EDFAA3F41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A9191C-03D8-4F2D-BA7D-48224C24395C}"/>
              </a:ext>
            </a:extLst>
          </p:cNvPr>
          <p:cNvSpPr>
            <a:spLocks noGrp="1"/>
          </p:cNvSpPr>
          <p:nvPr>
            <p:ph type="dt" sz="half" idx="10"/>
          </p:nvPr>
        </p:nvSpPr>
        <p:spPr/>
        <p:txBody>
          <a:bodyPr/>
          <a:lstStyle/>
          <a:p>
            <a:fld id="{64BF4833-09CA-4F95-9AA9-D45BF689F777}" type="datetimeFigureOut">
              <a:rPr lang="en-IN" smtClean="0"/>
              <a:pPr/>
              <a:t>21-06-2023</a:t>
            </a:fld>
            <a:endParaRPr lang="en-IN"/>
          </a:p>
        </p:txBody>
      </p:sp>
      <p:sp>
        <p:nvSpPr>
          <p:cNvPr id="6" name="Footer Placeholder 5">
            <a:extLst>
              <a:ext uri="{FF2B5EF4-FFF2-40B4-BE49-F238E27FC236}">
                <a16:creationId xmlns:a16="http://schemas.microsoft.com/office/drawing/2014/main" id="{84986192-272C-4EB3-BB54-392AB2DAE7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0F5757-7123-451E-8B35-42421C9D3615}"/>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397525485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DD24DF-681A-4240-8917-565E448F21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CA9314-A25C-45BB-871E-795D49AC1B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DA73E8-069F-4176-BA45-9CAEF7E32A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BF4833-09CA-4F95-9AA9-D45BF689F777}" type="datetimeFigureOut">
              <a:rPr lang="en-IN" smtClean="0"/>
              <a:pPr/>
              <a:t>21-06-2023</a:t>
            </a:fld>
            <a:endParaRPr lang="en-IN"/>
          </a:p>
        </p:txBody>
      </p:sp>
      <p:sp>
        <p:nvSpPr>
          <p:cNvPr id="5" name="Footer Placeholder 4">
            <a:extLst>
              <a:ext uri="{FF2B5EF4-FFF2-40B4-BE49-F238E27FC236}">
                <a16:creationId xmlns:a16="http://schemas.microsoft.com/office/drawing/2014/main" id="{782F205C-BA09-43C7-9156-AD7994F357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B8B59F9-B7DE-41FD-8EE3-2860989CF1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DC2DEF-D2FE-4B45-ABA4-9F153FD1C98A}" type="slidenum">
              <a:rPr lang="en-US" smtClean="0"/>
              <a:pPr/>
              <a:t>‹#›</a:t>
            </a:fld>
            <a:endParaRPr lang="en-US" dirty="0"/>
          </a:p>
        </p:txBody>
      </p:sp>
      <p:sp>
        <p:nvSpPr>
          <p:cNvPr id="7" name="Rectangle 6">
            <a:extLst>
              <a:ext uri="{FF2B5EF4-FFF2-40B4-BE49-F238E27FC236}">
                <a16:creationId xmlns:a16="http://schemas.microsoft.com/office/drawing/2014/main" id="{A3BC3459-A353-4F9B-8C87-A98FF9397256}"/>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E49F491-898E-4BB1-8BB9-BEBFACF27F4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63941930"/>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798" r:id="rId16"/>
    <p:sldLayoutId id="2147483799" r:id="rId17"/>
    <p:sldLayoutId id="2147483800" r:id="rId18"/>
    <p:sldLayoutId id="2147483759" r:id="rId19"/>
    <p:sldLayoutId id="2147483716" r:id="rId20"/>
    <p:sldLayoutId id="2147483717" r:id="rId21"/>
    <p:sldLayoutId id="2147483649" r:id="rId22"/>
    <p:sldLayoutId id="2147483661" r:id="rId23"/>
    <p:sldLayoutId id="2147483662" r:id="rId24"/>
    <p:sldLayoutId id="2147483663" r:id="rId25"/>
    <p:sldLayoutId id="2147483664" r:id="rId26"/>
    <p:sldLayoutId id="2147483665" r:id="rId27"/>
    <p:sldLayoutId id="2147483666" r:id="rId28"/>
    <p:sldLayoutId id="2147483667" r:id="rId29"/>
    <p:sldLayoutId id="2147483668" r:id="rId30"/>
    <p:sldLayoutId id="2147483669" r:id="rId31"/>
    <p:sldLayoutId id="2147483670" r:id="rId32"/>
    <p:sldLayoutId id="2147483671" r:id="rId33"/>
    <p:sldLayoutId id="2147483672" r:id="rId34"/>
    <p:sldLayoutId id="2147483674" r:id="rId35"/>
    <p:sldLayoutId id="2147483675" r:id="rId36"/>
    <p:sldLayoutId id="2147483676" r:id="rId37"/>
    <p:sldLayoutId id="2147483677" r:id="rId38"/>
    <p:sldLayoutId id="2147483678" r:id="rId39"/>
    <p:sldLayoutId id="2147483679" r:id="rId40"/>
    <p:sldLayoutId id="2147483680" r:id="rId41"/>
    <p:sldLayoutId id="2147483653" r:id="rId42"/>
    <p:sldLayoutId id="2147483682" r:id="rId43"/>
    <p:sldLayoutId id="2147483683" r:id="rId44"/>
    <p:sldLayoutId id="2147483685" r:id="rId45"/>
    <p:sldLayoutId id="2147483654" r:id="rId46"/>
    <p:sldLayoutId id="2147483687" r:id="rId47"/>
    <p:sldLayoutId id="2147483689" r:id="rId48"/>
    <p:sldLayoutId id="2147483688" r:id="rId49"/>
    <p:sldLayoutId id="2147483691" r:id="rId50"/>
    <p:sldLayoutId id="2147483692" r:id="rId51"/>
    <p:sldLayoutId id="2147483693" r:id="rId52"/>
    <p:sldLayoutId id="2147483694" r:id="rId53"/>
    <p:sldLayoutId id="2147483696" r:id="rId54"/>
    <p:sldLayoutId id="2147483698" r:id="rId55"/>
    <p:sldLayoutId id="2147483699" r:id="rId56"/>
    <p:sldLayoutId id="2147483700" r:id="rId57"/>
    <p:sldLayoutId id="2147483701" r:id="rId58"/>
    <p:sldLayoutId id="2147483702" r:id="rId5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26EBDBA8-B5EE-45FE-B1E4-9CE2C8C17EB9}"/>
              </a:ext>
            </a:extLst>
          </p:cNvPr>
          <p:cNvPicPr>
            <a:picLocks noGrp="1" noChangeAspect="1"/>
          </p:cNvPicPr>
          <p:nvPr>
            <p:ph type="pic" sz="quarter" idx="10"/>
          </p:nvPr>
        </p:nvPicPr>
        <p:blipFill>
          <a:blip r:embed="rId2"/>
          <a:srcRect l="6007" r="6007"/>
          <a:stretch>
            <a:fillRect/>
          </a:stretch>
        </p:blipFill>
        <p:spPr>
          <a:xfrm>
            <a:off x="881142" y="885824"/>
            <a:ext cx="4405234" cy="4791189"/>
          </a:xfrm>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5476874" y="885825"/>
            <a:ext cx="6486525" cy="4791188"/>
          </a:xfrm>
        </p:spPr>
        <p:txBody>
          <a:bodyPr>
            <a:normAutofit/>
          </a:bodyPr>
          <a:lstStyle/>
          <a:p>
            <a:r>
              <a:rPr lang="en-US" sz="6600" dirty="0"/>
              <a:t>Presentation on TechifyIndia</a:t>
            </a:r>
            <a:br>
              <a:rPr lang="en-US" sz="6600" dirty="0"/>
            </a:br>
            <a:r>
              <a:rPr lang="en-US" sz="6600" dirty="0"/>
              <a:t>Organization </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7205662" y="5881689"/>
            <a:ext cx="4986338" cy="976311"/>
          </a:xfrm>
        </p:spPr>
        <p:txBody>
          <a:bodyPr>
            <a:normAutofit/>
          </a:bodyPr>
          <a:lstStyle/>
          <a:p>
            <a:r>
              <a:rPr lang="en-US" dirty="0"/>
              <a:t>		KRISHNA JADHAV</a:t>
            </a:r>
            <a:r>
              <a:rPr lang="en-US" sz="2000" b="1" dirty="0"/>
              <a:t>			 393CS20030</a:t>
            </a:r>
          </a:p>
        </p:txBody>
      </p:sp>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5C3BFBB-331A-46AE-94C1-43012460D8F7}"/>
              </a:ext>
            </a:extLst>
          </p:cNvPr>
          <p:cNvSpPr>
            <a:spLocks noGrp="1"/>
          </p:cNvSpPr>
          <p:nvPr>
            <p:ph type="sldNum" sz="quarter" idx="12"/>
          </p:nvPr>
        </p:nvSpPr>
        <p:spPr>
          <a:xfrm>
            <a:off x="11571316" y="6492875"/>
            <a:ext cx="620684" cy="365125"/>
          </a:xfrm>
        </p:spPr>
        <p:txBody>
          <a:bodyPr/>
          <a:lstStyle/>
          <a:p>
            <a:fld id="{03DC2DEF-D2FE-4B45-ABA4-9F153FD1C98A}" type="slidenum">
              <a:rPr lang="en-US" smtClean="0"/>
              <a:pPr/>
              <a:t>10</a:t>
            </a:fld>
            <a:endParaRPr lang="en-US" dirty="0"/>
          </a:p>
        </p:txBody>
      </p:sp>
      <p:pic>
        <p:nvPicPr>
          <p:cNvPr id="6" name="Picture 5">
            <a:extLst>
              <a:ext uri="{FF2B5EF4-FFF2-40B4-BE49-F238E27FC236}">
                <a16:creationId xmlns:a16="http://schemas.microsoft.com/office/drawing/2014/main" id="{B128EBCF-0AE7-4A5A-BA21-5FA18EB38F96}"/>
              </a:ext>
            </a:extLst>
          </p:cNvPr>
          <p:cNvPicPr>
            <a:picLocks noChangeAspect="1"/>
          </p:cNvPicPr>
          <p:nvPr/>
        </p:nvPicPr>
        <p:blipFill>
          <a:blip r:embed="rId2"/>
          <a:stretch>
            <a:fillRect/>
          </a:stretch>
        </p:blipFill>
        <p:spPr>
          <a:xfrm>
            <a:off x="1028699" y="946616"/>
            <a:ext cx="9256925" cy="5468471"/>
          </a:xfrm>
          <a:prstGeom prst="rect">
            <a:avLst/>
          </a:prstGeom>
        </p:spPr>
      </p:pic>
      <p:pic>
        <p:nvPicPr>
          <p:cNvPr id="7" name="Picture 6">
            <a:extLst>
              <a:ext uri="{FF2B5EF4-FFF2-40B4-BE49-F238E27FC236}">
                <a16:creationId xmlns:a16="http://schemas.microsoft.com/office/drawing/2014/main" id="{48E9AB5A-FE0C-4C40-B7F4-755AFD42A007}"/>
              </a:ext>
            </a:extLst>
          </p:cNvPr>
          <p:cNvPicPr>
            <a:picLocks noChangeAspect="1"/>
          </p:cNvPicPr>
          <p:nvPr/>
        </p:nvPicPr>
        <p:blipFill>
          <a:blip r:embed="rId3"/>
          <a:stretch>
            <a:fillRect/>
          </a:stretch>
        </p:blipFill>
        <p:spPr>
          <a:xfrm>
            <a:off x="10942212" y="0"/>
            <a:ext cx="1249788" cy="1152244"/>
          </a:xfrm>
          <a:prstGeom prst="rect">
            <a:avLst/>
          </a:prstGeom>
        </p:spPr>
      </p:pic>
    </p:spTree>
    <p:extLst>
      <p:ext uri="{BB962C8B-B14F-4D97-AF65-F5344CB8AC3E}">
        <p14:creationId xmlns:p14="http://schemas.microsoft.com/office/powerpoint/2010/main" val="2829328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F00BEDC-6678-4EB6-AA2E-99A119953842}"/>
              </a:ext>
            </a:extLst>
          </p:cNvPr>
          <p:cNvSpPr>
            <a:spLocks noGrp="1"/>
          </p:cNvSpPr>
          <p:nvPr>
            <p:ph type="sldNum" sz="quarter" idx="12"/>
          </p:nvPr>
        </p:nvSpPr>
        <p:spPr/>
        <p:txBody>
          <a:bodyPr/>
          <a:lstStyle/>
          <a:p>
            <a:fld id="{03DC2DEF-D2FE-4B45-ABA4-9F153FD1C98A}" type="slidenum">
              <a:rPr lang="en-US" smtClean="0"/>
              <a:pPr/>
              <a:t>11</a:t>
            </a:fld>
            <a:endParaRPr lang="en-US" dirty="0"/>
          </a:p>
        </p:txBody>
      </p:sp>
      <p:graphicFrame>
        <p:nvGraphicFramePr>
          <p:cNvPr id="5" name="Chart 4">
            <a:extLst>
              <a:ext uri="{FF2B5EF4-FFF2-40B4-BE49-F238E27FC236}">
                <a16:creationId xmlns:a16="http://schemas.microsoft.com/office/drawing/2014/main" id="{E3B914C4-3667-4049-8D9B-3340EEA0EBCF}"/>
              </a:ext>
            </a:extLst>
          </p:cNvPr>
          <p:cNvGraphicFramePr/>
          <p:nvPr>
            <p:extLst>
              <p:ext uri="{D42A27DB-BD31-4B8C-83A1-F6EECF244321}">
                <p14:modId xmlns:p14="http://schemas.microsoft.com/office/powerpoint/2010/main" val="2133111926"/>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50500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0CB39A-5C86-47AA-A1F8-7C8C98DD7333}"/>
              </a:ext>
            </a:extLst>
          </p:cNvPr>
          <p:cNvSpPr>
            <a:spLocks noGrp="1"/>
          </p:cNvSpPr>
          <p:nvPr>
            <p:ph type="sldNum" sz="quarter" idx="12"/>
          </p:nvPr>
        </p:nvSpPr>
        <p:spPr/>
        <p:txBody>
          <a:bodyPr/>
          <a:lstStyle/>
          <a:p>
            <a:fld id="{03DC2DEF-D2FE-4B45-ABA4-9F153FD1C98A}" type="slidenum">
              <a:rPr lang="en-US" smtClean="0"/>
              <a:pPr/>
              <a:t>12</a:t>
            </a:fld>
            <a:endParaRPr lang="en-US" dirty="0"/>
          </a:p>
        </p:txBody>
      </p:sp>
      <p:graphicFrame>
        <p:nvGraphicFramePr>
          <p:cNvPr id="5" name="Chart 4">
            <a:extLst>
              <a:ext uri="{FF2B5EF4-FFF2-40B4-BE49-F238E27FC236}">
                <a16:creationId xmlns:a16="http://schemas.microsoft.com/office/drawing/2014/main" id="{654AA569-BA58-4C41-94BB-5F41FDC45724}"/>
              </a:ext>
            </a:extLst>
          </p:cNvPr>
          <p:cNvGraphicFramePr/>
          <p:nvPr>
            <p:extLst>
              <p:ext uri="{D42A27DB-BD31-4B8C-83A1-F6EECF244321}">
                <p14:modId xmlns:p14="http://schemas.microsoft.com/office/powerpoint/2010/main" val="3377139005"/>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84004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CAEAFE-BDCD-4E39-BEBF-9D6161741424}"/>
              </a:ext>
            </a:extLst>
          </p:cNvPr>
          <p:cNvSpPr>
            <a:spLocks noGrp="1"/>
          </p:cNvSpPr>
          <p:nvPr>
            <p:ph type="sldNum" sz="quarter" idx="12"/>
          </p:nvPr>
        </p:nvSpPr>
        <p:spPr/>
        <p:txBody>
          <a:bodyPr/>
          <a:lstStyle/>
          <a:p>
            <a:fld id="{03DC2DEF-D2FE-4B45-ABA4-9F153FD1C98A}" type="slidenum">
              <a:rPr lang="en-US" smtClean="0"/>
              <a:pPr/>
              <a:t>13</a:t>
            </a:fld>
            <a:endParaRPr lang="en-US" dirty="0"/>
          </a:p>
        </p:txBody>
      </p:sp>
      <p:graphicFrame>
        <p:nvGraphicFramePr>
          <p:cNvPr id="5" name="Chart 4">
            <a:extLst>
              <a:ext uri="{FF2B5EF4-FFF2-40B4-BE49-F238E27FC236}">
                <a16:creationId xmlns:a16="http://schemas.microsoft.com/office/drawing/2014/main" id="{6E5D68E5-71FD-433C-9C86-59360937D335}"/>
              </a:ext>
            </a:extLst>
          </p:cNvPr>
          <p:cNvGraphicFramePr/>
          <p:nvPr>
            <p:extLst>
              <p:ext uri="{D42A27DB-BD31-4B8C-83A1-F6EECF244321}">
                <p14:modId xmlns:p14="http://schemas.microsoft.com/office/powerpoint/2010/main" val="2737351474"/>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40748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365126"/>
            <a:ext cx="10515600" cy="940026"/>
          </a:xfrm>
        </p:spPr>
        <p:txBody>
          <a:bodyPr/>
          <a:lstStyle/>
          <a:p>
            <a:r>
              <a:rPr lang="en-GB" b="1" dirty="0"/>
              <a:t> </a:t>
            </a:r>
            <a:r>
              <a:rPr lang="en-GB" sz="4000" b="1" dirty="0"/>
              <a:t>CONCLUSION</a:t>
            </a:r>
            <a:r>
              <a:rPr lang="en-GB" b="1" dirty="0"/>
              <a:t>	</a:t>
            </a:r>
            <a:endParaRPr lang="en-IN" b="1" dirty="0"/>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14</a:t>
            </a:fld>
            <a:endParaRPr lang="en-US" b="1" dirty="0">
              <a:solidFill>
                <a:schemeClr val="bg1">
                  <a:lumMod val="50000"/>
                </a:schemeClr>
              </a:solidFill>
            </a:endParaRPr>
          </a:p>
        </p:txBody>
      </p:sp>
      <p:pic>
        <p:nvPicPr>
          <p:cNvPr id="3" name="Picture 2">
            <a:extLst>
              <a:ext uri="{FF2B5EF4-FFF2-40B4-BE49-F238E27FC236}">
                <a16:creationId xmlns:a16="http://schemas.microsoft.com/office/drawing/2014/main" id="{D4E7B027-1593-4FDC-9DD3-FE6787F04365}"/>
              </a:ext>
            </a:extLst>
          </p:cNvPr>
          <p:cNvPicPr>
            <a:picLocks noChangeAspect="1"/>
          </p:cNvPicPr>
          <p:nvPr/>
        </p:nvPicPr>
        <p:blipFill>
          <a:blip r:embed="rId2"/>
          <a:stretch>
            <a:fillRect/>
          </a:stretch>
        </p:blipFill>
        <p:spPr>
          <a:xfrm>
            <a:off x="10943942" y="0"/>
            <a:ext cx="1248058" cy="1152525"/>
          </a:xfrm>
          <a:prstGeom prst="rect">
            <a:avLst/>
          </a:prstGeom>
        </p:spPr>
      </p:pic>
      <p:sp>
        <p:nvSpPr>
          <p:cNvPr id="24" name="TextBox 23">
            <a:extLst>
              <a:ext uri="{FF2B5EF4-FFF2-40B4-BE49-F238E27FC236}">
                <a16:creationId xmlns:a16="http://schemas.microsoft.com/office/drawing/2014/main" id="{6E3EC895-BB12-458C-87E8-770BF6F09B8D}"/>
              </a:ext>
            </a:extLst>
          </p:cNvPr>
          <p:cNvSpPr txBox="1"/>
          <p:nvPr/>
        </p:nvSpPr>
        <p:spPr>
          <a:xfrm>
            <a:off x="872587" y="1828800"/>
            <a:ext cx="10071355" cy="4862870"/>
          </a:xfrm>
          <a:prstGeom prst="rect">
            <a:avLst/>
          </a:prstGeom>
          <a:noFill/>
        </p:spPr>
        <p:txBody>
          <a:bodyPr wrap="square" rtlCol="0">
            <a:spAutoFit/>
          </a:bodyPr>
          <a:lstStyle/>
          <a:p>
            <a:pPr marL="285750" indent="-285750" algn="just">
              <a:buFont typeface="Arial" panose="020B0604020202020204" pitchFamily="34" charset="0"/>
              <a:buChar char="•"/>
            </a:pPr>
            <a:endParaRPr lang="en-GB" dirty="0"/>
          </a:p>
          <a:p>
            <a:pPr marL="285750" indent="-285750" algn="just">
              <a:lnSpc>
                <a:spcPct val="170000"/>
              </a:lnSpc>
              <a:buFont typeface="Wingdings" pitchFamily="2" charset="2"/>
              <a:buChar char="q"/>
            </a:pPr>
            <a:r>
              <a:rPr lang="en-GB" sz="2000" dirty="0">
                <a:latin typeface="Bookman Old Style" pitchFamily="18" charset="0"/>
              </a:rPr>
              <a:t>In conclusion, I hope that this presentation has given you a clear understanding of our company and the value that we can bring to your business. </a:t>
            </a:r>
          </a:p>
          <a:p>
            <a:pPr marL="285750" indent="-285750" algn="just">
              <a:lnSpc>
                <a:spcPct val="170000"/>
              </a:lnSpc>
              <a:buFont typeface="Wingdings" pitchFamily="2" charset="2"/>
              <a:buChar char="q"/>
            </a:pPr>
            <a:r>
              <a:rPr lang="en-GB" sz="2000" dirty="0">
                <a:latin typeface="Bookman Old Style" pitchFamily="18" charset="0"/>
              </a:rPr>
              <a:t>We believe that by working together, we can achieve great success and create a long-lasting partnership. We are committed to earning your trust and delivering results that exceed your expectations.</a:t>
            </a:r>
          </a:p>
          <a:p>
            <a:pPr marL="285750" indent="-285750" algn="just">
              <a:lnSpc>
                <a:spcPct val="170000"/>
              </a:lnSpc>
              <a:buFont typeface="Wingdings" pitchFamily="2" charset="2"/>
              <a:buChar char="q"/>
            </a:pPr>
            <a:r>
              <a:rPr lang="en-GB" sz="2000" dirty="0">
                <a:latin typeface="Bookman Old Style" pitchFamily="18" charset="0"/>
              </a:rPr>
              <a:t> Thank you for your time and consideration, and we look forward to             the opportunity to work with you.</a:t>
            </a:r>
          </a:p>
          <a:p>
            <a:pPr marL="285750" indent="-285750" algn="just">
              <a:buFont typeface="Arial" panose="020B0604020202020204" pitchFamily="34" charset="0"/>
              <a:buChar char="•"/>
            </a:pPr>
            <a:endParaRPr lang="en-GB" sz="2000" dirty="0"/>
          </a:p>
        </p:txBody>
      </p:sp>
      <p:cxnSp>
        <p:nvCxnSpPr>
          <p:cNvPr id="6" name="Straight Connector 5">
            <a:extLst>
              <a:ext uri="{FF2B5EF4-FFF2-40B4-BE49-F238E27FC236}">
                <a16:creationId xmlns:a16="http://schemas.microsoft.com/office/drawing/2014/main" id="{D216F24A-4AA7-4D3C-9531-FA09AC2E8FC4}"/>
              </a:ext>
            </a:extLst>
          </p:cNvPr>
          <p:cNvCxnSpPr>
            <a:cxnSpLocks/>
          </p:cNvCxnSpPr>
          <p:nvPr/>
        </p:nvCxnSpPr>
        <p:spPr>
          <a:xfrm>
            <a:off x="872587" y="1515752"/>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6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0A73606-768F-4798-85F4-9F4B6C0F711A}"/>
              </a:ext>
            </a:extLst>
          </p:cNvPr>
          <p:cNvSpPr>
            <a:spLocks noGrp="1"/>
          </p:cNvSpPr>
          <p:nvPr>
            <p:ph type="pic" sz="quarter" idx="10"/>
          </p:nvPr>
        </p:nvSpPr>
        <p:spPr/>
      </p:sp>
      <p:sp>
        <p:nvSpPr>
          <p:cNvPr id="3" name="Title 2">
            <a:extLst>
              <a:ext uri="{FF2B5EF4-FFF2-40B4-BE49-F238E27FC236}">
                <a16:creationId xmlns:a16="http://schemas.microsoft.com/office/drawing/2014/main" id="{2C065025-6FEC-42DA-ABC0-9EF025AE13A0}"/>
              </a:ext>
            </a:extLst>
          </p:cNvPr>
          <p:cNvSpPr>
            <a:spLocks noGrp="1"/>
          </p:cNvSpPr>
          <p:nvPr>
            <p:ph type="ctrTitle"/>
          </p:nvPr>
        </p:nvSpPr>
        <p:spPr/>
        <p:txBody>
          <a:bodyPr/>
          <a:lstStyle/>
          <a:p>
            <a:r>
              <a:rPr lang="en-GB" dirty="0"/>
              <a:t>Thank You</a:t>
            </a:r>
            <a:endParaRPr lang="en-IN" dirty="0"/>
          </a:p>
        </p:txBody>
      </p:sp>
      <p:sp>
        <p:nvSpPr>
          <p:cNvPr id="2" name="Slide Number Placeholder 1">
            <a:extLst>
              <a:ext uri="{FF2B5EF4-FFF2-40B4-BE49-F238E27FC236}">
                <a16:creationId xmlns:a16="http://schemas.microsoft.com/office/drawing/2014/main" id="{EE867346-FFF8-4674-BD90-C72F031D56FA}"/>
              </a:ext>
            </a:extLst>
          </p:cNvPr>
          <p:cNvSpPr>
            <a:spLocks noGrp="1"/>
          </p:cNvSpPr>
          <p:nvPr>
            <p:ph type="sldNum" sz="quarter" idx="4294967295"/>
          </p:nvPr>
        </p:nvSpPr>
        <p:spPr>
          <a:xfrm>
            <a:off x="9448800" y="6356350"/>
            <a:ext cx="2743200" cy="365125"/>
          </a:xfrm>
        </p:spPr>
        <p:txBody>
          <a:bodyPr/>
          <a:lstStyle/>
          <a:p>
            <a:fld id="{03DC2DEF-D2FE-4B45-ABA4-9F153FD1C98A}" type="slidenum">
              <a:rPr lang="en-US" smtClean="0"/>
              <a:pPr/>
              <a:t>15</a:t>
            </a:fld>
            <a:endParaRPr lang="en-US" dirty="0"/>
          </a:p>
        </p:txBody>
      </p:sp>
    </p:spTree>
    <p:extLst>
      <p:ext uri="{BB962C8B-B14F-4D97-AF65-F5344CB8AC3E}">
        <p14:creationId xmlns:p14="http://schemas.microsoft.com/office/powerpoint/2010/main" val="2461629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p:txBody>
          <a:bodyPr/>
          <a:lstStyle/>
          <a:p>
            <a:r>
              <a:rPr lang="en-GB" b="1" dirty="0"/>
              <a:t> C</a:t>
            </a:r>
            <a:r>
              <a:rPr lang="en-IN" b="1" dirty="0"/>
              <a:t>ONTENTS</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2</a:t>
            </a:fld>
            <a:endParaRPr lang="en-US" b="1" dirty="0">
              <a:solidFill>
                <a:schemeClr val="bg1">
                  <a:lumMod val="50000"/>
                </a:schemeClr>
              </a:solidFill>
            </a:endParaRPr>
          </a:p>
        </p:txBody>
      </p:sp>
      <p:pic>
        <p:nvPicPr>
          <p:cNvPr id="3" name="Picture 2">
            <a:extLst>
              <a:ext uri="{FF2B5EF4-FFF2-40B4-BE49-F238E27FC236}">
                <a16:creationId xmlns:a16="http://schemas.microsoft.com/office/drawing/2014/main" id="{D4E7B027-1593-4FDC-9DD3-FE6787F04365}"/>
              </a:ext>
            </a:extLst>
          </p:cNvPr>
          <p:cNvPicPr>
            <a:picLocks noChangeAspect="1"/>
          </p:cNvPicPr>
          <p:nvPr/>
        </p:nvPicPr>
        <p:blipFill>
          <a:blip r:embed="rId2"/>
          <a:stretch>
            <a:fillRect/>
          </a:stretch>
        </p:blipFill>
        <p:spPr>
          <a:xfrm>
            <a:off x="10943942" y="0"/>
            <a:ext cx="1248058" cy="1152525"/>
          </a:xfrm>
          <a:prstGeom prst="rect">
            <a:avLst/>
          </a:prstGeom>
        </p:spPr>
      </p:pic>
      <p:sp>
        <p:nvSpPr>
          <p:cNvPr id="24" name="TextBox 23">
            <a:extLst>
              <a:ext uri="{FF2B5EF4-FFF2-40B4-BE49-F238E27FC236}">
                <a16:creationId xmlns:a16="http://schemas.microsoft.com/office/drawing/2014/main" id="{6E3EC895-BB12-458C-87E8-770BF6F09B8D}"/>
              </a:ext>
            </a:extLst>
          </p:cNvPr>
          <p:cNvSpPr txBox="1"/>
          <p:nvPr/>
        </p:nvSpPr>
        <p:spPr>
          <a:xfrm>
            <a:off x="872587" y="1828800"/>
            <a:ext cx="10071355" cy="3816429"/>
          </a:xfrm>
          <a:prstGeom prst="rect">
            <a:avLst/>
          </a:prstGeom>
          <a:noFill/>
        </p:spPr>
        <p:txBody>
          <a:bodyPr wrap="square" rtlCol="0">
            <a:spAutoFit/>
          </a:bodyPr>
          <a:lstStyle/>
          <a:p>
            <a:pPr marL="285750" indent="-285750" algn="just">
              <a:buFont typeface="Arial" panose="020B0604020202020204" pitchFamily="34" charset="0"/>
              <a:buChar char="•"/>
            </a:pPr>
            <a:endParaRPr lang="en-GB" dirty="0"/>
          </a:p>
          <a:p>
            <a:pPr marL="285750" indent="-285750">
              <a:lnSpc>
                <a:spcPct val="170000"/>
              </a:lnSpc>
              <a:buFont typeface="Wingdings" pitchFamily="2" charset="2"/>
              <a:buChar char="q"/>
            </a:pPr>
            <a:r>
              <a:rPr lang="en-US" sz="2000" dirty="0">
                <a:latin typeface="Bookman Old Style" pitchFamily="18" charset="0"/>
              </a:rPr>
              <a:t>Overview of organization</a:t>
            </a:r>
            <a:endParaRPr lang="en-US" sz="1600" dirty="0">
              <a:latin typeface="Bookman Old Style" pitchFamily="18" charset="0"/>
            </a:endParaRPr>
          </a:p>
          <a:p>
            <a:pPr marL="285750" indent="-285750">
              <a:lnSpc>
                <a:spcPct val="170000"/>
              </a:lnSpc>
              <a:buFont typeface="Wingdings" pitchFamily="2" charset="2"/>
              <a:buChar char="q"/>
            </a:pPr>
            <a:r>
              <a:rPr lang="en-US" sz="2000" dirty="0">
                <a:latin typeface="Bookman Old Style" pitchFamily="18" charset="0"/>
              </a:rPr>
              <a:t>Vision and mission of the organization</a:t>
            </a:r>
          </a:p>
          <a:p>
            <a:pPr marL="285750" indent="-285750">
              <a:lnSpc>
                <a:spcPct val="170000"/>
              </a:lnSpc>
              <a:buFont typeface="Wingdings" pitchFamily="2" charset="2"/>
              <a:buChar char="q"/>
            </a:pPr>
            <a:r>
              <a:rPr lang="en-IN" sz="2000" dirty="0">
                <a:latin typeface="Bookman Old Style" pitchFamily="18" charset="0"/>
              </a:rPr>
              <a:t>Organization structure</a:t>
            </a:r>
          </a:p>
          <a:p>
            <a:pPr marL="285750" indent="-285750">
              <a:lnSpc>
                <a:spcPct val="170000"/>
              </a:lnSpc>
              <a:buFont typeface="Wingdings" pitchFamily="2" charset="2"/>
              <a:buChar char="q"/>
            </a:pPr>
            <a:r>
              <a:rPr lang="en-US" sz="2000" dirty="0">
                <a:latin typeface="Bookman Old Style" pitchFamily="18" charset="0"/>
              </a:rPr>
              <a:t>Roles and Responsibilities of personnel in the organization</a:t>
            </a:r>
          </a:p>
          <a:p>
            <a:pPr marL="285750" indent="-285750">
              <a:lnSpc>
                <a:spcPct val="170000"/>
              </a:lnSpc>
              <a:buFont typeface="Wingdings" pitchFamily="2" charset="2"/>
              <a:buChar char="q"/>
            </a:pPr>
            <a:r>
              <a:rPr lang="en-IN" sz="2000" dirty="0">
                <a:latin typeface="Bookman Old Style" pitchFamily="18" charset="0"/>
              </a:rPr>
              <a:t>Products and market performance</a:t>
            </a:r>
          </a:p>
          <a:p>
            <a:pPr marL="285750" indent="-285750">
              <a:lnSpc>
                <a:spcPct val="170000"/>
              </a:lnSpc>
              <a:buFont typeface="Wingdings" pitchFamily="2" charset="2"/>
              <a:buChar char="q"/>
            </a:pPr>
            <a:r>
              <a:rPr lang="en-US" sz="2000" dirty="0">
                <a:latin typeface="Bookman Old Style" pitchFamily="18" charset="0"/>
              </a:rPr>
              <a:t>CONCLUSION</a:t>
            </a:r>
          </a:p>
          <a:p>
            <a:pPr marL="285750" indent="-285750" algn="just">
              <a:buFont typeface="Arial" panose="020B0604020202020204" pitchFamily="34" charset="0"/>
              <a:buChar char="•"/>
            </a:pPr>
            <a:endParaRPr lang="en-GB" sz="2000" dirty="0"/>
          </a:p>
        </p:txBody>
      </p:sp>
      <p:cxnSp>
        <p:nvCxnSpPr>
          <p:cNvPr id="6" name="Straight Connector 5">
            <a:extLst>
              <a:ext uri="{FF2B5EF4-FFF2-40B4-BE49-F238E27FC236}">
                <a16:creationId xmlns:a16="http://schemas.microsoft.com/office/drawing/2014/main" id="{D216F24A-4AA7-4D3C-9531-FA09AC2E8FC4}"/>
              </a:ext>
            </a:extLst>
          </p:cNvPr>
          <p:cNvCxnSpPr>
            <a:cxnSpLocks/>
          </p:cNvCxnSpPr>
          <p:nvPr/>
        </p:nvCxnSpPr>
        <p:spPr>
          <a:xfrm>
            <a:off x="872587" y="1676173"/>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31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p:txBody>
          <a:bodyPr/>
          <a:lstStyle/>
          <a:p>
            <a:r>
              <a:rPr lang="en-IN" b="1" dirty="0"/>
              <a:t> </a:t>
            </a:r>
            <a:r>
              <a:rPr kumimoji="0" lang="en-IN" sz="4000" b="1" i="0" u="none" strike="noStrike" kern="1200" cap="none" spc="-50" normalizeH="0" baseline="0" noProof="0" dirty="0">
                <a:ln>
                  <a:noFill/>
                </a:ln>
                <a:solidFill>
                  <a:srgbClr val="000000">
                    <a:lumMod val="75000"/>
                    <a:lumOff val="25000"/>
                  </a:srgbClr>
                </a:solidFill>
                <a:effectLst/>
                <a:uLnTx/>
                <a:uFillTx/>
                <a:ea typeface="+mj-ea"/>
                <a:cs typeface="+mj-cs"/>
              </a:rPr>
              <a:t>Overview of the Organization:</a:t>
            </a:r>
            <a:endParaRPr lang="en-IN" sz="4000" b="1" dirty="0"/>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3</a:t>
            </a:fld>
            <a:endParaRPr lang="en-US" b="1" dirty="0">
              <a:solidFill>
                <a:schemeClr val="bg1">
                  <a:lumMod val="50000"/>
                </a:schemeClr>
              </a:solidFill>
            </a:endParaRPr>
          </a:p>
        </p:txBody>
      </p:sp>
      <p:pic>
        <p:nvPicPr>
          <p:cNvPr id="3" name="Picture 2">
            <a:extLst>
              <a:ext uri="{FF2B5EF4-FFF2-40B4-BE49-F238E27FC236}">
                <a16:creationId xmlns:a16="http://schemas.microsoft.com/office/drawing/2014/main" id="{D4E7B027-1593-4FDC-9DD3-FE6787F04365}"/>
              </a:ext>
            </a:extLst>
          </p:cNvPr>
          <p:cNvPicPr>
            <a:picLocks noChangeAspect="1"/>
          </p:cNvPicPr>
          <p:nvPr/>
        </p:nvPicPr>
        <p:blipFill>
          <a:blip r:embed="rId2"/>
          <a:stretch>
            <a:fillRect/>
          </a:stretch>
        </p:blipFill>
        <p:spPr>
          <a:xfrm>
            <a:off x="10943942" y="0"/>
            <a:ext cx="1248058" cy="1152525"/>
          </a:xfrm>
          <a:prstGeom prst="rect">
            <a:avLst/>
          </a:prstGeom>
        </p:spPr>
      </p:pic>
      <p:sp>
        <p:nvSpPr>
          <p:cNvPr id="24" name="TextBox 23">
            <a:extLst>
              <a:ext uri="{FF2B5EF4-FFF2-40B4-BE49-F238E27FC236}">
                <a16:creationId xmlns:a16="http://schemas.microsoft.com/office/drawing/2014/main" id="{6E3EC895-BB12-458C-87E8-770BF6F09B8D}"/>
              </a:ext>
            </a:extLst>
          </p:cNvPr>
          <p:cNvSpPr txBox="1"/>
          <p:nvPr/>
        </p:nvSpPr>
        <p:spPr>
          <a:xfrm>
            <a:off x="838199" y="1619250"/>
            <a:ext cx="9056689" cy="3447098"/>
          </a:xfrm>
          <a:prstGeom prst="rect">
            <a:avLst/>
          </a:prstGeom>
          <a:noFill/>
        </p:spPr>
        <p:txBody>
          <a:bodyPr wrap="square" rtlCol="0">
            <a:spAutoFit/>
          </a:bodyPr>
          <a:lstStyle/>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sz="2000" dirty="0"/>
              <a:t>TechifyIndia is a start-up for providing IT solutions, building innovative IoT products providing systems integration solutions and technology provider</a:t>
            </a:r>
          </a:p>
          <a:p>
            <a:pPr marL="285750" indent="-285750" algn="just">
              <a:buFont typeface="Arial" panose="020B0604020202020204" pitchFamily="34" charset="0"/>
              <a:buChar char="•"/>
            </a:pPr>
            <a:endParaRPr lang="en-GB" sz="2000" dirty="0"/>
          </a:p>
          <a:p>
            <a:pPr marL="285750" indent="-285750" algn="just">
              <a:buFont typeface="Arial" panose="020B0604020202020204" pitchFamily="34" charset="0"/>
              <a:buChar char="•"/>
            </a:pPr>
            <a:r>
              <a:rPr lang="en-GB" sz="2000" dirty="0"/>
              <a:t>Since 2017, the company have been providing service like:(website development, design services, IoT, application development and technical support) to clients in various industries</a:t>
            </a:r>
          </a:p>
          <a:p>
            <a:pPr marL="285750" indent="-285750" algn="just">
              <a:buFont typeface="Arial" panose="020B0604020202020204" pitchFamily="34" charset="0"/>
              <a:buChar char="•"/>
            </a:pPr>
            <a:endParaRPr lang="en-GB" sz="2000" dirty="0"/>
          </a:p>
          <a:p>
            <a:pPr marL="285750" indent="-285750" algn="just">
              <a:buFont typeface="Arial" panose="020B0604020202020204" pitchFamily="34" charset="0"/>
              <a:buChar char="•"/>
            </a:pPr>
            <a:r>
              <a:rPr lang="en-GB" sz="2000" dirty="0"/>
              <a:t>Our creative team brings business to the next level of digitalization with mobile apps and internet marketing to improve branding and lead generation to succeed.</a:t>
            </a:r>
          </a:p>
          <a:p>
            <a:pPr marL="285750" indent="-285750" algn="just">
              <a:buFont typeface="Arial" panose="020B0604020202020204" pitchFamily="34" charset="0"/>
              <a:buChar char="•"/>
            </a:pPr>
            <a:endParaRPr lang="en-GB" sz="2000" dirty="0"/>
          </a:p>
        </p:txBody>
      </p:sp>
      <p:cxnSp>
        <p:nvCxnSpPr>
          <p:cNvPr id="6" name="Straight Connector 5">
            <a:extLst>
              <a:ext uri="{FF2B5EF4-FFF2-40B4-BE49-F238E27FC236}">
                <a16:creationId xmlns:a16="http://schemas.microsoft.com/office/drawing/2014/main" id="{D216F24A-4AA7-4D3C-9531-FA09AC2E8FC4}"/>
              </a:ext>
            </a:extLst>
          </p:cNvPr>
          <p:cNvCxnSpPr>
            <a:cxnSpLocks/>
          </p:cNvCxnSpPr>
          <p:nvPr/>
        </p:nvCxnSpPr>
        <p:spPr>
          <a:xfrm>
            <a:off x="872587" y="1676173"/>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6771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a:xfrm>
            <a:off x="371474" y="623249"/>
            <a:ext cx="11520488" cy="758824"/>
          </a:xfrm>
        </p:spPr>
        <p:txBody>
          <a:bodyPr>
            <a:normAutofit/>
          </a:bodyPr>
          <a:lstStyle/>
          <a:p>
            <a:r>
              <a:rPr lang="en-US" b="1" dirty="0"/>
              <a:t>	</a:t>
            </a:r>
            <a:r>
              <a:rPr kumimoji="0" lang="en-IN" sz="4000" b="1" i="0" u="none" strike="noStrike" kern="1200" cap="none" spc="-50" normalizeH="0" baseline="0" noProof="0" dirty="0">
                <a:ln>
                  <a:noFill/>
                </a:ln>
                <a:solidFill>
                  <a:srgbClr val="000000">
                    <a:lumMod val="75000"/>
                    <a:lumOff val="25000"/>
                  </a:srgbClr>
                </a:solidFill>
                <a:effectLst/>
                <a:uLnTx/>
                <a:uFillTx/>
                <a:ea typeface="+mj-ea"/>
                <a:cs typeface="+mj-cs"/>
              </a:rPr>
              <a:t>What Techify India do?</a:t>
            </a:r>
            <a:endParaRPr lang="en-US" sz="4000" b="1" dirty="0"/>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a:xfrm>
            <a:off x="11796014" y="6581978"/>
            <a:ext cx="395985" cy="206104"/>
          </a:xfrm>
        </p:spPr>
        <p:txBody>
          <a:bodyPr/>
          <a:lstStyle/>
          <a:p>
            <a:fld id="{03DC2DEF-D2FE-4B45-ABA4-9F153FD1C98A}" type="slidenum">
              <a:rPr lang="en-US" smtClean="0"/>
              <a:pPr/>
              <a:t>4</a:t>
            </a:fld>
            <a:endParaRPr lang="en-US" dirty="0"/>
          </a:p>
        </p:txBody>
      </p:sp>
      <p:pic>
        <p:nvPicPr>
          <p:cNvPr id="23" name="Picture Placeholder 22">
            <a:extLst>
              <a:ext uri="{FF2B5EF4-FFF2-40B4-BE49-F238E27FC236}">
                <a16:creationId xmlns:a16="http://schemas.microsoft.com/office/drawing/2014/main" id="{0A73D31B-4084-45BD-A18C-4153EFA1B81B}"/>
              </a:ext>
            </a:extLst>
          </p:cNvPr>
          <p:cNvPicPr>
            <a:picLocks noGrp="1" noChangeAspect="1"/>
          </p:cNvPicPr>
          <p:nvPr>
            <p:ph type="pic" sz="quarter" idx="13"/>
          </p:nvPr>
        </p:nvPicPr>
        <p:blipFill>
          <a:blip r:embed="rId2"/>
          <a:srcRect l="25" r="25"/>
          <a:stretch>
            <a:fillRect/>
          </a:stretch>
        </p:blipFill>
        <p:spPr/>
      </p:pic>
      <p:pic>
        <p:nvPicPr>
          <p:cNvPr id="25" name="Picture Placeholder 24">
            <a:extLst>
              <a:ext uri="{FF2B5EF4-FFF2-40B4-BE49-F238E27FC236}">
                <a16:creationId xmlns:a16="http://schemas.microsoft.com/office/drawing/2014/main" id="{96BA4573-B347-4CDD-933E-4BAFDA2C3015}"/>
              </a:ext>
            </a:extLst>
          </p:cNvPr>
          <p:cNvPicPr>
            <a:picLocks noGrp="1" noChangeAspect="1"/>
          </p:cNvPicPr>
          <p:nvPr>
            <p:ph type="pic" sz="quarter" idx="21"/>
          </p:nvPr>
        </p:nvPicPr>
        <p:blipFill>
          <a:blip r:embed="rId3"/>
          <a:srcRect t="1454" b="1454"/>
          <a:stretch>
            <a:fillRect/>
          </a:stretch>
        </p:blipFill>
        <p:spPr/>
      </p:pic>
      <p:pic>
        <p:nvPicPr>
          <p:cNvPr id="27" name="Picture Placeholder 26">
            <a:extLst>
              <a:ext uri="{FF2B5EF4-FFF2-40B4-BE49-F238E27FC236}">
                <a16:creationId xmlns:a16="http://schemas.microsoft.com/office/drawing/2014/main" id="{874A7BE1-B66F-42C4-8175-5A2952C24CD4}"/>
              </a:ext>
            </a:extLst>
          </p:cNvPr>
          <p:cNvPicPr>
            <a:picLocks noGrp="1" noChangeAspect="1"/>
          </p:cNvPicPr>
          <p:nvPr>
            <p:ph type="pic" sz="quarter" idx="22"/>
          </p:nvPr>
        </p:nvPicPr>
        <p:blipFill rotWithShape="1">
          <a:blip r:embed="rId4"/>
          <a:srcRect l="18465" r="18465"/>
          <a:stretch/>
        </p:blipFill>
        <p:spPr/>
      </p:pic>
      <p:pic>
        <p:nvPicPr>
          <p:cNvPr id="35" name="Picture Placeholder 34">
            <a:extLst>
              <a:ext uri="{FF2B5EF4-FFF2-40B4-BE49-F238E27FC236}">
                <a16:creationId xmlns:a16="http://schemas.microsoft.com/office/drawing/2014/main" id="{BBB34E6C-0C18-4561-B259-4CFEF7A54A48}"/>
              </a:ext>
            </a:extLst>
          </p:cNvPr>
          <p:cNvPicPr>
            <a:picLocks noGrp="1" noChangeAspect="1"/>
          </p:cNvPicPr>
          <p:nvPr>
            <p:ph type="pic" sz="quarter" idx="23"/>
          </p:nvPr>
        </p:nvPicPr>
        <p:blipFill rotWithShape="1">
          <a:blip r:embed="rId5"/>
          <a:srcRect l="15815" r="15815"/>
          <a:stretch/>
        </p:blipFill>
        <p:spPr/>
      </p:pic>
      <p:sp>
        <p:nvSpPr>
          <p:cNvPr id="2" name="Text Placeholder 1">
            <a:extLst>
              <a:ext uri="{FF2B5EF4-FFF2-40B4-BE49-F238E27FC236}">
                <a16:creationId xmlns:a16="http://schemas.microsoft.com/office/drawing/2014/main" id="{AC8AD2CA-D508-4F09-80F4-12FF4658917F}"/>
              </a:ext>
            </a:extLst>
          </p:cNvPr>
          <p:cNvSpPr>
            <a:spLocks noGrp="1"/>
          </p:cNvSpPr>
          <p:nvPr>
            <p:ph type="body" sz="quarter" idx="20"/>
          </p:nvPr>
        </p:nvSpPr>
        <p:spPr>
          <a:xfrm>
            <a:off x="371473" y="4517346"/>
            <a:ext cx="2686613" cy="666781"/>
          </a:xfrm>
        </p:spPr>
        <p:txBody>
          <a:bodyPr/>
          <a:lstStyle/>
          <a:p>
            <a:r>
              <a:rPr lang="en-IN" dirty="0"/>
              <a:t>Customized-Software’s</a:t>
            </a:r>
          </a:p>
        </p:txBody>
      </p:sp>
      <p:sp>
        <p:nvSpPr>
          <p:cNvPr id="10" name="Text Placeholder 9">
            <a:extLst>
              <a:ext uri="{FF2B5EF4-FFF2-40B4-BE49-F238E27FC236}">
                <a16:creationId xmlns:a16="http://schemas.microsoft.com/office/drawing/2014/main" id="{0846F302-5C33-4F94-83C0-B454A7ED57D6}"/>
              </a:ext>
            </a:extLst>
          </p:cNvPr>
          <p:cNvSpPr>
            <a:spLocks noGrp="1"/>
          </p:cNvSpPr>
          <p:nvPr>
            <p:ph type="body" sz="quarter" idx="24"/>
          </p:nvPr>
        </p:nvSpPr>
        <p:spPr>
          <a:xfrm>
            <a:off x="3316098" y="4517345"/>
            <a:ext cx="2686613" cy="666781"/>
          </a:xfrm>
        </p:spPr>
        <p:txBody>
          <a:bodyPr/>
          <a:lstStyle/>
          <a:p>
            <a:r>
              <a:rPr lang="en-IN" dirty="0"/>
              <a:t>Mobile-Applications</a:t>
            </a:r>
          </a:p>
        </p:txBody>
      </p:sp>
      <p:sp>
        <p:nvSpPr>
          <p:cNvPr id="12" name="Text Placeholder 11">
            <a:extLst>
              <a:ext uri="{FF2B5EF4-FFF2-40B4-BE49-F238E27FC236}">
                <a16:creationId xmlns:a16="http://schemas.microsoft.com/office/drawing/2014/main" id="{78162207-766B-4DFC-B8B5-60B81643713B}"/>
              </a:ext>
            </a:extLst>
          </p:cNvPr>
          <p:cNvSpPr>
            <a:spLocks noGrp="1"/>
          </p:cNvSpPr>
          <p:nvPr>
            <p:ph type="body" sz="quarter" idx="25"/>
          </p:nvPr>
        </p:nvSpPr>
        <p:spPr>
          <a:xfrm>
            <a:off x="6260723" y="4517344"/>
            <a:ext cx="2686613" cy="666781"/>
          </a:xfrm>
        </p:spPr>
        <p:txBody>
          <a:bodyPr/>
          <a:lstStyle/>
          <a:p>
            <a:r>
              <a:rPr lang="en-IN" dirty="0"/>
              <a:t>Web-Design</a:t>
            </a:r>
          </a:p>
        </p:txBody>
      </p:sp>
      <p:sp>
        <p:nvSpPr>
          <p:cNvPr id="14" name="Text Placeholder 13">
            <a:extLst>
              <a:ext uri="{FF2B5EF4-FFF2-40B4-BE49-F238E27FC236}">
                <a16:creationId xmlns:a16="http://schemas.microsoft.com/office/drawing/2014/main" id="{3558D145-2D12-487E-A0D6-9A70A2D60828}"/>
              </a:ext>
            </a:extLst>
          </p:cNvPr>
          <p:cNvSpPr>
            <a:spLocks noGrp="1"/>
          </p:cNvSpPr>
          <p:nvPr>
            <p:ph type="body" sz="quarter" idx="26"/>
          </p:nvPr>
        </p:nvSpPr>
        <p:spPr>
          <a:xfrm>
            <a:off x="9205349" y="4517344"/>
            <a:ext cx="2686613" cy="666781"/>
          </a:xfrm>
        </p:spPr>
        <p:txBody>
          <a:bodyPr/>
          <a:lstStyle/>
          <a:p>
            <a:r>
              <a:rPr lang="en-IN" sz="1800" b="0" i="0" u="none" strike="noStrike" baseline="0" dirty="0">
                <a:latin typeface="TimesNewRomanPSMT"/>
              </a:rPr>
              <a:t>AI/ML Projects</a:t>
            </a:r>
            <a:endParaRPr lang="en-IN" dirty="0"/>
          </a:p>
        </p:txBody>
      </p:sp>
      <p:pic>
        <p:nvPicPr>
          <p:cNvPr id="4" name="Picture 3">
            <a:extLst>
              <a:ext uri="{FF2B5EF4-FFF2-40B4-BE49-F238E27FC236}">
                <a16:creationId xmlns:a16="http://schemas.microsoft.com/office/drawing/2014/main" id="{4542D3E7-313E-4344-98EA-D67314BA8371}"/>
              </a:ext>
            </a:extLst>
          </p:cNvPr>
          <p:cNvPicPr>
            <a:picLocks noChangeAspect="1"/>
          </p:cNvPicPr>
          <p:nvPr/>
        </p:nvPicPr>
        <p:blipFill>
          <a:blip r:embed="rId6"/>
          <a:stretch>
            <a:fillRect/>
          </a:stretch>
        </p:blipFill>
        <p:spPr>
          <a:xfrm>
            <a:off x="10942212" y="0"/>
            <a:ext cx="1249788" cy="1152244"/>
          </a:xfrm>
          <a:prstGeom prst="rect">
            <a:avLst/>
          </a:prstGeom>
        </p:spPr>
      </p:pic>
      <p:cxnSp>
        <p:nvCxnSpPr>
          <p:cNvPr id="13" name="Straight Connector 12">
            <a:extLst>
              <a:ext uri="{FF2B5EF4-FFF2-40B4-BE49-F238E27FC236}">
                <a16:creationId xmlns:a16="http://schemas.microsoft.com/office/drawing/2014/main" id="{91316DE3-5333-4618-AA60-8CA4865DE762}"/>
              </a:ext>
            </a:extLst>
          </p:cNvPr>
          <p:cNvCxnSpPr>
            <a:cxnSpLocks/>
          </p:cNvCxnSpPr>
          <p:nvPr/>
        </p:nvCxnSpPr>
        <p:spPr>
          <a:xfrm>
            <a:off x="871088" y="1382073"/>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2884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D4047B-CB70-4525-84CD-D291A6642F3F}"/>
              </a:ext>
            </a:extLst>
          </p:cNvPr>
          <p:cNvSpPr>
            <a:spLocks noGrp="1"/>
          </p:cNvSpPr>
          <p:nvPr>
            <p:ph type="ctrTitle"/>
          </p:nvPr>
        </p:nvSpPr>
        <p:spPr>
          <a:xfrm>
            <a:off x="391886" y="490451"/>
            <a:ext cx="9291864" cy="989213"/>
          </a:xfrm>
        </p:spPr>
        <p:txBody>
          <a:bodyPr>
            <a:normAutofit fontScale="90000"/>
          </a:bodyPr>
          <a:lstStyle/>
          <a:p>
            <a:br>
              <a:rPr lang="en-GB" sz="4400" b="1" dirty="0"/>
            </a:br>
            <a:r>
              <a:rPr kumimoji="0" lang="en-GB" sz="4400" b="1" i="0" u="none" strike="noStrike" kern="1200" cap="none" spc="-50" normalizeH="0" baseline="0" noProof="0" dirty="0">
                <a:ln>
                  <a:noFill/>
                </a:ln>
                <a:effectLst/>
                <a:uLnTx/>
                <a:uFillTx/>
                <a:ea typeface="+mj-ea"/>
                <a:cs typeface="+mj-cs"/>
              </a:rPr>
              <a:t>Vision and mission of the organization:</a:t>
            </a:r>
            <a:endParaRPr lang="en-IN" sz="4400" b="1" dirty="0"/>
          </a:p>
        </p:txBody>
      </p:sp>
      <p:sp>
        <p:nvSpPr>
          <p:cNvPr id="6" name="Subtitle 5">
            <a:extLst>
              <a:ext uri="{FF2B5EF4-FFF2-40B4-BE49-F238E27FC236}">
                <a16:creationId xmlns:a16="http://schemas.microsoft.com/office/drawing/2014/main" id="{C01C482D-8CAA-4BB0-B5AD-52A859E6E08A}"/>
              </a:ext>
            </a:extLst>
          </p:cNvPr>
          <p:cNvSpPr>
            <a:spLocks noGrp="1"/>
          </p:cNvSpPr>
          <p:nvPr>
            <p:ph type="subTitle" idx="1"/>
          </p:nvPr>
        </p:nvSpPr>
        <p:spPr>
          <a:xfrm>
            <a:off x="981075" y="2227186"/>
            <a:ext cx="9686925" cy="3549500"/>
          </a:xfrm>
        </p:spPr>
        <p:txBody>
          <a:bodyPr>
            <a:normAutofit/>
          </a:bodyPr>
          <a:lstStyle/>
          <a:p>
            <a:pPr algn="just"/>
            <a:endParaRPr lang="en-GB" sz="2200" dirty="0"/>
          </a:p>
          <a:p>
            <a:pPr marL="342900" indent="-342900" algn="just">
              <a:buFont typeface="Arial" panose="020B0604020202020204" pitchFamily="34" charset="0"/>
              <a:buChar char="•"/>
            </a:pPr>
            <a:r>
              <a:rPr lang="en-GB" sz="2200" dirty="0"/>
              <a:t>To produce excellent services in the field of IT Services </a:t>
            </a:r>
          </a:p>
          <a:p>
            <a:pPr marL="342900" indent="-342900" algn="just">
              <a:buFont typeface="Arial" panose="020B0604020202020204" pitchFamily="34" charset="0"/>
              <a:buChar char="•"/>
            </a:pPr>
            <a:endParaRPr lang="en-GB" sz="2200" dirty="0"/>
          </a:p>
          <a:p>
            <a:pPr marL="342900" indent="-342900" algn="just">
              <a:buFont typeface="Arial" panose="020B0604020202020204" pitchFamily="34" charset="0"/>
              <a:buChar char="•"/>
            </a:pPr>
            <a:r>
              <a:rPr lang="en-GB" sz="2200" dirty="0"/>
              <a:t>The company's vision and mission is creating a positive impact on the industry and society</a:t>
            </a:r>
          </a:p>
          <a:p>
            <a:endParaRPr lang="en-IN" dirty="0"/>
          </a:p>
        </p:txBody>
      </p:sp>
      <p:pic>
        <p:nvPicPr>
          <p:cNvPr id="2" name="Picture 1">
            <a:extLst>
              <a:ext uri="{FF2B5EF4-FFF2-40B4-BE49-F238E27FC236}">
                <a16:creationId xmlns:a16="http://schemas.microsoft.com/office/drawing/2014/main" id="{5FD40BF2-0EB5-469C-B255-CBDF8519D80A}"/>
              </a:ext>
            </a:extLst>
          </p:cNvPr>
          <p:cNvPicPr>
            <a:picLocks noChangeAspect="1"/>
          </p:cNvPicPr>
          <p:nvPr/>
        </p:nvPicPr>
        <p:blipFill>
          <a:blip r:embed="rId2"/>
          <a:stretch>
            <a:fillRect/>
          </a:stretch>
        </p:blipFill>
        <p:spPr>
          <a:xfrm>
            <a:off x="10942212" y="0"/>
            <a:ext cx="1249788" cy="1152244"/>
          </a:xfrm>
          <a:prstGeom prst="rect">
            <a:avLst/>
          </a:prstGeom>
        </p:spPr>
      </p:pic>
      <p:sp>
        <p:nvSpPr>
          <p:cNvPr id="7" name="Slide Number Placeholder 2">
            <a:extLst>
              <a:ext uri="{FF2B5EF4-FFF2-40B4-BE49-F238E27FC236}">
                <a16:creationId xmlns:a16="http://schemas.microsoft.com/office/drawing/2014/main" id="{534263F4-8325-4C55-A088-98F4AAEC6DD8}"/>
              </a:ext>
            </a:extLst>
          </p:cNvPr>
          <p:cNvSpPr>
            <a:spLocks noGrp="1"/>
          </p:cNvSpPr>
          <p:nvPr>
            <p:ph type="sldNum" sz="quarter" idx="12"/>
          </p:nvPr>
        </p:nvSpPr>
        <p:spPr>
          <a:xfrm>
            <a:off x="11563004" y="6492875"/>
            <a:ext cx="628996" cy="365125"/>
          </a:xfrm>
        </p:spPr>
        <p:txBody>
          <a:bodyPr/>
          <a:lstStyle/>
          <a:p>
            <a:fld id="{03DC2DEF-D2FE-4B45-ABA4-9F153FD1C98A}" type="slidenum">
              <a:rPr lang="en-US" smtClean="0"/>
              <a:pPr/>
              <a:t>5</a:t>
            </a:fld>
            <a:endParaRPr lang="en-US" dirty="0"/>
          </a:p>
        </p:txBody>
      </p:sp>
      <p:cxnSp>
        <p:nvCxnSpPr>
          <p:cNvPr id="8" name="Straight Connector 7">
            <a:extLst>
              <a:ext uri="{FF2B5EF4-FFF2-40B4-BE49-F238E27FC236}">
                <a16:creationId xmlns:a16="http://schemas.microsoft.com/office/drawing/2014/main" id="{9544DE49-07B0-46D0-A59E-71D2B072F9C7}"/>
              </a:ext>
            </a:extLst>
          </p:cNvPr>
          <p:cNvCxnSpPr>
            <a:cxnSpLocks/>
          </p:cNvCxnSpPr>
          <p:nvPr/>
        </p:nvCxnSpPr>
        <p:spPr>
          <a:xfrm>
            <a:off x="981075" y="1937525"/>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70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ctrTitle"/>
          </p:nvPr>
        </p:nvSpPr>
        <p:spPr>
          <a:xfrm>
            <a:off x="407324" y="545920"/>
            <a:ext cx="6192981" cy="816335"/>
          </a:xfrm>
        </p:spPr>
        <p:txBody>
          <a:bodyPr>
            <a:normAutofit/>
          </a:bodyPr>
          <a:lstStyle/>
          <a:p>
            <a:r>
              <a:rPr lang="en-US" sz="4000" b="1" dirty="0"/>
              <a:t>Organization structure:</a:t>
            </a:r>
          </a:p>
        </p:txBody>
      </p:sp>
      <p:sp>
        <p:nvSpPr>
          <p:cNvPr id="7" name="Content Placeholder 6">
            <a:extLst>
              <a:ext uri="{FF2B5EF4-FFF2-40B4-BE49-F238E27FC236}">
                <a16:creationId xmlns:a16="http://schemas.microsoft.com/office/drawing/2014/main" id="{A7F42263-DE86-44BB-AC19-CD7982D365B2}"/>
              </a:ext>
            </a:extLst>
          </p:cNvPr>
          <p:cNvSpPr>
            <a:spLocks noGrp="1"/>
          </p:cNvSpPr>
          <p:nvPr>
            <p:ph type="subTitle" idx="1"/>
          </p:nvPr>
        </p:nvSpPr>
        <p:spPr>
          <a:xfrm>
            <a:off x="1200150" y="1790699"/>
            <a:ext cx="9734550" cy="4113213"/>
          </a:xfrm>
        </p:spPr>
        <p:txBody>
          <a:bodyPr>
            <a:normAutofit/>
          </a:bodyPr>
          <a:lstStyle/>
          <a:p>
            <a:pPr marL="342900" indent="-342900" algn="just">
              <a:buFont typeface="Arial" panose="020B0604020202020204" pitchFamily="34" charset="0"/>
              <a:buChar char="•"/>
            </a:pPr>
            <a:endParaRPr lang="en-GB" sz="2200" dirty="0"/>
          </a:p>
          <a:p>
            <a:pPr marL="342900" indent="-342900" algn="just">
              <a:buFont typeface="Arial" panose="020B0604020202020204" pitchFamily="34" charset="0"/>
              <a:buChar char="•"/>
            </a:pPr>
            <a:r>
              <a:rPr lang="en-GB" sz="2200" dirty="0"/>
              <a:t>The executive team consists of 12 members, with the CEO being the highest-ranking member of the organization.</a:t>
            </a:r>
          </a:p>
          <a:p>
            <a:pPr marL="342900" indent="-342900" algn="just">
              <a:buFont typeface="Arial" panose="020B0604020202020204" pitchFamily="34" charset="0"/>
              <a:buChar char="•"/>
            </a:pPr>
            <a:endParaRPr lang="en-GB" sz="2200" dirty="0"/>
          </a:p>
          <a:p>
            <a:pPr marL="342900" indent="-342900" algn="just">
              <a:buFont typeface="Arial" panose="020B0604020202020204" pitchFamily="34" charset="0"/>
              <a:buChar char="•"/>
            </a:pPr>
            <a:r>
              <a:rPr lang="en-GB" sz="2200" dirty="0"/>
              <a:t>The organization's structure ensures that each department operates efficiently and effectively while working towards the company's goals.</a:t>
            </a:r>
          </a:p>
          <a:p>
            <a:endParaRPr lang="en-US" dirty="0"/>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63004" y="6492875"/>
            <a:ext cx="628996" cy="365125"/>
          </a:xfrm>
        </p:spPr>
        <p:txBody>
          <a:bodyPr/>
          <a:lstStyle/>
          <a:p>
            <a:fld id="{03DC2DEF-D2FE-4B45-ABA4-9F153FD1C98A}" type="slidenum">
              <a:rPr lang="en-US" smtClean="0"/>
              <a:pPr/>
              <a:t>6</a:t>
            </a:fld>
            <a:endParaRPr lang="en-US" dirty="0"/>
          </a:p>
        </p:txBody>
      </p:sp>
      <p:pic>
        <p:nvPicPr>
          <p:cNvPr id="2" name="Picture 1">
            <a:extLst>
              <a:ext uri="{FF2B5EF4-FFF2-40B4-BE49-F238E27FC236}">
                <a16:creationId xmlns:a16="http://schemas.microsoft.com/office/drawing/2014/main" id="{BA51EBA2-2AAF-4986-BCCF-29A968FF511F}"/>
              </a:ext>
            </a:extLst>
          </p:cNvPr>
          <p:cNvPicPr>
            <a:picLocks noChangeAspect="1"/>
          </p:cNvPicPr>
          <p:nvPr/>
        </p:nvPicPr>
        <p:blipFill>
          <a:blip r:embed="rId2"/>
          <a:stretch>
            <a:fillRect/>
          </a:stretch>
        </p:blipFill>
        <p:spPr>
          <a:xfrm>
            <a:off x="10942212" y="0"/>
            <a:ext cx="1249788" cy="1152244"/>
          </a:xfrm>
          <a:prstGeom prst="rect">
            <a:avLst/>
          </a:prstGeom>
        </p:spPr>
      </p:pic>
      <p:cxnSp>
        <p:nvCxnSpPr>
          <p:cNvPr id="6" name="Straight Connector 5">
            <a:extLst>
              <a:ext uri="{FF2B5EF4-FFF2-40B4-BE49-F238E27FC236}">
                <a16:creationId xmlns:a16="http://schemas.microsoft.com/office/drawing/2014/main" id="{57C5E9D5-21DA-46DA-80E0-1E8DF957BAAB}"/>
              </a:ext>
            </a:extLst>
          </p:cNvPr>
          <p:cNvCxnSpPr>
            <a:cxnSpLocks/>
          </p:cNvCxnSpPr>
          <p:nvPr/>
        </p:nvCxnSpPr>
        <p:spPr>
          <a:xfrm>
            <a:off x="982436" y="1790699"/>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2389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a:xfrm>
            <a:off x="857250" y="395287"/>
            <a:ext cx="8991600" cy="1528763"/>
          </a:xfrm>
        </p:spPr>
        <p:txBody>
          <a:bodyPr>
            <a:normAutofit fontScale="90000"/>
          </a:bodyPr>
          <a:lstStyle/>
          <a:p>
            <a:br>
              <a:rPr lang="en-GB" b="1" dirty="0"/>
            </a:br>
            <a:r>
              <a:rPr lang="en-GB" b="1" dirty="0"/>
              <a:t>Roles and Responsibilities of personnel </a:t>
            </a:r>
            <a:br>
              <a:rPr lang="en-GB" b="1" dirty="0"/>
            </a:br>
            <a:r>
              <a:rPr lang="en-GB" b="1" dirty="0"/>
              <a:t>in the organization:</a:t>
            </a:r>
            <a:endParaRPr lang="en-US" b="1" dirty="0"/>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idx="1"/>
          </p:nvPr>
        </p:nvSpPr>
        <p:spPr>
          <a:xfrm>
            <a:off x="773360" y="1762125"/>
            <a:ext cx="10610850" cy="4267993"/>
          </a:xfrm>
        </p:spPr>
        <p:txBody>
          <a:bodyPr/>
          <a:lstStyle/>
          <a:p>
            <a:pPr marL="0" indent="0">
              <a:buNone/>
            </a:pPr>
            <a:endParaRPr lang="en-GB" sz="2400" dirty="0"/>
          </a:p>
          <a:p>
            <a:pPr algn="just"/>
            <a:r>
              <a:rPr lang="en-GB" sz="2400" dirty="0"/>
              <a:t>The roles and responsibilities of personnel within the organization vary depending on their job functions and departmental affiliations.</a:t>
            </a:r>
          </a:p>
          <a:p>
            <a:pPr algn="just"/>
            <a:endParaRPr lang="en-GB" sz="2400" dirty="0"/>
          </a:p>
          <a:p>
            <a:pPr algn="just"/>
            <a:r>
              <a:rPr lang="en-GB" sz="2400" dirty="0"/>
              <a:t>The common roles within the organization include</a:t>
            </a:r>
          </a:p>
          <a:p>
            <a:pPr marL="0" indent="0" algn="just">
              <a:buNone/>
            </a:pPr>
            <a:r>
              <a:rPr lang="en-GB" sz="2400"/>
              <a:t>   	CEO</a:t>
            </a:r>
            <a:r>
              <a:rPr lang="en-GB" sz="2400" dirty="0"/>
              <a:t>, Marketing management, Developers, H-R management, etc,</a:t>
            </a:r>
          </a:p>
          <a:p>
            <a:pPr marL="0" indent="0">
              <a:buNone/>
            </a:pPr>
            <a:endParaRPr lang="en-US" dirty="0"/>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a:xfrm>
            <a:off x="11384210" y="6492875"/>
            <a:ext cx="807790" cy="365125"/>
          </a:xfrm>
        </p:spPr>
        <p:txBody>
          <a:bodyPr/>
          <a:lstStyle/>
          <a:p>
            <a:fld id="{03DC2DEF-D2FE-4B45-ABA4-9F153FD1C98A}" type="slidenum">
              <a:rPr lang="en-US" smtClean="0"/>
              <a:pPr/>
              <a:t>7</a:t>
            </a:fld>
            <a:endParaRPr lang="en-US" dirty="0"/>
          </a:p>
        </p:txBody>
      </p:sp>
      <p:pic>
        <p:nvPicPr>
          <p:cNvPr id="4" name="Picture 3">
            <a:extLst>
              <a:ext uri="{FF2B5EF4-FFF2-40B4-BE49-F238E27FC236}">
                <a16:creationId xmlns:a16="http://schemas.microsoft.com/office/drawing/2014/main" id="{5AABD8CC-7046-44B0-BD51-C78FDB6CC609}"/>
              </a:ext>
            </a:extLst>
          </p:cNvPr>
          <p:cNvPicPr>
            <a:picLocks noChangeAspect="1"/>
          </p:cNvPicPr>
          <p:nvPr/>
        </p:nvPicPr>
        <p:blipFill>
          <a:blip r:embed="rId2"/>
          <a:stretch>
            <a:fillRect/>
          </a:stretch>
        </p:blipFill>
        <p:spPr>
          <a:xfrm>
            <a:off x="10942212" y="0"/>
            <a:ext cx="1249788" cy="1152244"/>
          </a:xfrm>
          <a:prstGeom prst="rect">
            <a:avLst/>
          </a:prstGeom>
        </p:spPr>
      </p:pic>
      <p:cxnSp>
        <p:nvCxnSpPr>
          <p:cNvPr id="6" name="Straight Connector 5">
            <a:extLst>
              <a:ext uri="{FF2B5EF4-FFF2-40B4-BE49-F238E27FC236}">
                <a16:creationId xmlns:a16="http://schemas.microsoft.com/office/drawing/2014/main" id="{ADC9A189-DF95-41E3-8587-72F02897FBE1}"/>
              </a:ext>
            </a:extLst>
          </p:cNvPr>
          <p:cNvCxnSpPr>
            <a:cxnSpLocks/>
          </p:cNvCxnSpPr>
          <p:nvPr/>
        </p:nvCxnSpPr>
        <p:spPr>
          <a:xfrm>
            <a:off x="773360" y="2119086"/>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4969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a:xfrm>
            <a:off x="742949" y="252412"/>
            <a:ext cx="9692821" cy="1528763"/>
          </a:xfrm>
        </p:spPr>
        <p:txBody>
          <a:bodyPr>
            <a:normAutofit fontScale="90000"/>
          </a:bodyPr>
          <a:lstStyle/>
          <a:p>
            <a:br>
              <a:rPr lang="en-GB" dirty="0"/>
            </a:br>
            <a:r>
              <a:rPr lang="en-GB" sz="6000" b="1" dirty="0"/>
              <a:t>Products and market performance:</a:t>
            </a:r>
            <a:endParaRPr lang="en-US" sz="6000" b="1" dirty="0"/>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idx="1"/>
          </p:nvPr>
        </p:nvSpPr>
        <p:spPr>
          <a:xfrm>
            <a:off x="742950" y="1781175"/>
            <a:ext cx="10610850" cy="4395787"/>
          </a:xfrm>
        </p:spPr>
        <p:txBody>
          <a:bodyPr>
            <a:normAutofit/>
          </a:bodyPr>
          <a:lstStyle/>
          <a:p>
            <a:pPr marL="0" indent="0">
              <a:buNone/>
            </a:pPr>
            <a:endParaRPr lang="en-GB" sz="2400" dirty="0"/>
          </a:p>
          <a:p>
            <a:pPr algn="just"/>
            <a:r>
              <a:rPr lang="en-GB" sz="2200" dirty="0"/>
              <a:t>TECHIFYINDIA Software Solution’s strength lies in understanding the client’s business processes, culture, vision and goals across the industry segments and offering client oriented solutions which are highly reliable, creating customer comfort. Few of our products are listed below.</a:t>
            </a:r>
          </a:p>
          <a:p>
            <a:pPr algn="just"/>
            <a:r>
              <a:rPr lang="en-GB" sz="2200" dirty="0"/>
              <a:t>Cashew Soft ERP</a:t>
            </a:r>
          </a:p>
          <a:p>
            <a:pPr algn="just"/>
            <a:r>
              <a:rPr lang="en-GB" sz="2200" dirty="0"/>
              <a:t>TAX-E(GST Billing)</a:t>
            </a:r>
          </a:p>
          <a:p>
            <a:pPr algn="just"/>
            <a:r>
              <a:rPr lang="en-GB" sz="2200" dirty="0"/>
              <a:t>CNC Monitoring</a:t>
            </a:r>
          </a:p>
          <a:p>
            <a:pPr algn="just"/>
            <a:r>
              <a:rPr lang="en-GB" sz="2200" dirty="0"/>
              <a:t>IOT Based Smart Bell, etc</a:t>
            </a:r>
            <a:endParaRPr lang="en-US" sz="2200" dirty="0"/>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a:xfrm>
            <a:off x="11353800" y="6492875"/>
            <a:ext cx="838200" cy="365125"/>
          </a:xfrm>
        </p:spPr>
        <p:txBody>
          <a:bodyPr/>
          <a:lstStyle/>
          <a:p>
            <a:fld id="{03DC2DEF-D2FE-4B45-ABA4-9F153FD1C98A}" type="slidenum">
              <a:rPr lang="en-US" smtClean="0"/>
              <a:pPr/>
              <a:t>8</a:t>
            </a:fld>
            <a:endParaRPr lang="en-US" dirty="0"/>
          </a:p>
        </p:txBody>
      </p:sp>
      <p:pic>
        <p:nvPicPr>
          <p:cNvPr id="4" name="Picture 3">
            <a:extLst>
              <a:ext uri="{FF2B5EF4-FFF2-40B4-BE49-F238E27FC236}">
                <a16:creationId xmlns:a16="http://schemas.microsoft.com/office/drawing/2014/main" id="{9240A8C1-18D7-4432-834C-78A061495EA6}"/>
              </a:ext>
            </a:extLst>
          </p:cNvPr>
          <p:cNvPicPr>
            <a:picLocks noChangeAspect="1"/>
          </p:cNvPicPr>
          <p:nvPr/>
        </p:nvPicPr>
        <p:blipFill>
          <a:blip r:embed="rId2"/>
          <a:stretch>
            <a:fillRect/>
          </a:stretch>
        </p:blipFill>
        <p:spPr>
          <a:xfrm>
            <a:off x="10942212" y="0"/>
            <a:ext cx="1249788" cy="1152244"/>
          </a:xfrm>
          <a:prstGeom prst="rect">
            <a:avLst/>
          </a:prstGeom>
        </p:spPr>
      </p:pic>
      <p:cxnSp>
        <p:nvCxnSpPr>
          <p:cNvPr id="6" name="Straight Connector 5">
            <a:extLst>
              <a:ext uri="{FF2B5EF4-FFF2-40B4-BE49-F238E27FC236}">
                <a16:creationId xmlns:a16="http://schemas.microsoft.com/office/drawing/2014/main" id="{D54596E0-B99E-4C71-9BFC-90187D2507E3}"/>
              </a:ext>
            </a:extLst>
          </p:cNvPr>
          <p:cNvCxnSpPr>
            <a:cxnSpLocks/>
          </p:cNvCxnSpPr>
          <p:nvPr/>
        </p:nvCxnSpPr>
        <p:spPr>
          <a:xfrm>
            <a:off x="870857" y="2083689"/>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0313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12"/>
          </p:nvPr>
        </p:nvSpPr>
        <p:spPr>
          <a:xfrm>
            <a:off x="11567106" y="6492875"/>
            <a:ext cx="624894" cy="365125"/>
          </a:xfrm>
        </p:spPr>
        <p:txBody>
          <a:bodyPr/>
          <a:lstStyle/>
          <a:p>
            <a:fld id="{03DC2DEF-D2FE-4B45-ABA4-9F153FD1C98A}" type="slidenum">
              <a:rPr lang="en-US" smtClean="0"/>
              <a:pPr/>
              <a:t>9</a:t>
            </a:fld>
            <a:endParaRPr lang="en-US" dirty="0"/>
          </a:p>
        </p:txBody>
      </p:sp>
      <p:pic>
        <p:nvPicPr>
          <p:cNvPr id="32" name="Picture 31">
            <a:extLst>
              <a:ext uri="{FF2B5EF4-FFF2-40B4-BE49-F238E27FC236}">
                <a16:creationId xmlns:a16="http://schemas.microsoft.com/office/drawing/2014/main" id="{716FF175-BA07-4EC1-98D9-09028390CCE0}"/>
              </a:ext>
            </a:extLst>
          </p:cNvPr>
          <p:cNvPicPr>
            <a:picLocks noChangeAspect="1"/>
          </p:cNvPicPr>
          <p:nvPr/>
        </p:nvPicPr>
        <p:blipFill>
          <a:blip r:embed="rId2"/>
          <a:stretch>
            <a:fillRect/>
          </a:stretch>
        </p:blipFill>
        <p:spPr>
          <a:xfrm>
            <a:off x="364979" y="1559179"/>
            <a:ext cx="5292872" cy="3739642"/>
          </a:xfrm>
          <a:prstGeom prst="rect">
            <a:avLst/>
          </a:prstGeom>
        </p:spPr>
      </p:pic>
      <p:pic>
        <p:nvPicPr>
          <p:cNvPr id="36" name="Picture 35">
            <a:extLst>
              <a:ext uri="{FF2B5EF4-FFF2-40B4-BE49-F238E27FC236}">
                <a16:creationId xmlns:a16="http://schemas.microsoft.com/office/drawing/2014/main" id="{0380DFB9-6E88-4451-A85D-1C355CD7ADB6}"/>
              </a:ext>
            </a:extLst>
          </p:cNvPr>
          <p:cNvPicPr>
            <a:picLocks noChangeAspect="1"/>
          </p:cNvPicPr>
          <p:nvPr/>
        </p:nvPicPr>
        <p:blipFill>
          <a:blip r:embed="rId3"/>
          <a:stretch>
            <a:fillRect/>
          </a:stretch>
        </p:blipFill>
        <p:spPr>
          <a:xfrm>
            <a:off x="5676634" y="1559179"/>
            <a:ext cx="5890472" cy="3739642"/>
          </a:xfrm>
          <a:prstGeom prst="rect">
            <a:avLst/>
          </a:prstGeom>
        </p:spPr>
      </p:pic>
      <p:pic>
        <p:nvPicPr>
          <p:cNvPr id="2" name="Picture 1">
            <a:extLst>
              <a:ext uri="{FF2B5EF4-FFF2-40B4-BE49-F238E27FC236}">
                <a16:creationId xmlns:a16="http://schemas.microsoft.com/office/drawing/2014/main" id="{45287BBD-9193-4208-83E8-FC4AAC2D88A2}"/>
              </a:ext>
            </a:extLst>
          </p:cNvPr>
          <p:cNvPicPr>
            <a:picLocks noChangeAspect="1"/>
          </p:cNvPicPr>
          <p:nvPr/>
        </p:nvPicPr>
        <p:blipFill>
          <a:blip r:embed="rId4"/>
          <a:stretch>
            <a:fillRect/>
          </a:stretch>
        </p:blipFill>
        <p:spPr>
          <a:xfrm>
            <a:off x="10942212" y="0"/>
            <a:ext cx="1249788" cy="1152244"/>
          </a:xfrm>
          <a:prstGeom prst="rect">
            <a:avLst/>
          </a:prstGeom>
        </p:spPr>
      </p:pic>
    </p:spTree>
    <p:extLst>
      <p:ext uri="{BB962C8B-B14F-4D97-AF65-F5344CB8AC3E}">
        <p14:creationId xmlns:p14="http://schemas.microsoft.com/office/powerpoint/2010/main" val="31496707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446</TotalTime>
  <Words>432</Words>
  <Application>Microsoft Office PowerPoint</Application>
  <PresentationFormat>Widescreen</PresentationFormat>
  <Paragraphs>68</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Bookman Old Style</vt:lpstr>
      <vt:lpstr>Calibri</vt:lpstr>
      <vt:lpstr>Calibri Light</vt:lpstr>
      <vt:lpstr>TimesNewRomanPSMT</vt:lpstr>
      <vt:lpstr>Wingdings</vt:lpstr>
      <vt:lpstr>Office Theme</vt:lpstr>
      <vt:lpstr>Presentation on TechifyIndia Organization </vt:lpstr>
      <vt:lpstr> CONTENTS</vt:lpstr>
      <vt:lpstr> Overview of the Organization:</vt:lpstr>
      <vt:lpstr> What Techify India do?</vt:lpstr>
      <vt:lpstr> Vision and mission of the organization:</vt:lpstr>
      <vt:lpstr>Organization structure:</vt:lpstr>
      <vt:lpstr> Roles and Responsibilities of personnel  in the organization:</vt:lpstr>
      <vt:lpstr> Products and market performance:</vt:lpstr>
      <vt:lpstr>PowerPoint Presentation</vt:lpstr>
      <vt:lpstr>PowerPoint Presentation</vt:lpstr>
      <vt:lpstr>PowerPoint Presentation</vt:lpstr>
      <vt:lpstr>PowerPoint Presentation</vt:lpstr>
      <vt:lpstr>PowerPoint Presentation</vt:lpstr>
      <vt:lpstr> 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TechifyIndia Organization</dc:title>
  <dc:creator>KRISHNA .</dc:creator>
  <cp:lastModifiedBy>KRISHNA .</cp:lastModifiedBy>
  <cp:revision>34</cp:revision>
  <dcterms:created xsi:type="dcterms:W3CDTF">2023-05-07T16:14:07Z</dcterms:created>
  <dcterms:modified xsi:type="dcterms:W3CDTF">2023-06-21T14:42:30Z</dcterms:modified>
</cp:coreProperties>
</file>