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31"/>
  </p:notesMasterIdLst>
  <p:handoutMasterIdLst>
    <p:handoutMasterId r:id="rId32"/>
  </p:handoutMasterIdLst>
  <p:sldIdLst>
    <p:sldId id="257" r:id="rId2"/>
    <p:sldId id="266" r:id="rId3"/>
    <p:sldId id="304" r:id="rId4"/>
    <p:sldId id="309" r:id="rId5"/>
    <p:sldId id="273" r:id="rId6"/>
    <p:sldId id="286" r:id="rId7"/>
    <p:sldId id="301" r:id="rId8"/>
    <p:sldId id="289" r:id="rId9"/>
    <p:sldId id="306" r:id="rId10"/>
    <p:sldId id="307" r:id="rId11"/>
    <p:sldId id="311" r:id="rId12"/>
    <p:sldId id="310" r:id="rId13"/>
    <p:sldId id="312" r:id="rId14"/>
    <p:sldId id="313" r:id="rId15"/>
    <p:sldId id="314" r:id="rId16"/>
    <p:sldId id="305" r:id="rId17"/>
    <p:sldId id="316" r:id="rId18"/>
    <p:sldId id="317" r:id="rId19"/>
    <p:sldId id="315" r:id="rId20"/>
    <p:sldId id="319" r:id="rId21"/>
    <p:sldId id="320" r:id="rId22"/>
    <p:sldId id="321" r:id="rId23"/>
    <p:sldId id="322" r:id="rId24"/>
    <p:sldId id="323" r:id="rId25"/>
    <p:sldId id="324" r:id="rId26"/>
    <p:sldId id="325" r:id="rId27"/>
    <p:sldId id="326" r:id="rId28"/>
    <p:sldId id="318" r:id="rId29"/>
    <p:sldId id="30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 initials="K." lastIdx="1" clrIdx="0">
    <p:extLst>
      <p:ext uri="{19B8F6BF-5375-455C-9EA6-DF929625EA0E}">
        <p15:presenceInfo xmlns:p15="http://schemas.microsoft.com/office/powerpoint/2012/main" userId="a6445e251d59b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810" autoAdjust="0"/>
  </p:normalViewPr>
  <p:slideViewPr>
    <p:cSldViewPr snapToGrid="0" showGuides="1">
      <p:cViewPr varScale="1">
        <p:scale>
          <a:sx n="115" d="100"/>
          <a:sy n="115" d="100"/>
        </p:scale>
        <p:origin x="432" y="90"/>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0AB9-4721-A295-561F008E501D}"/>
            </c:ext>
          </c:extLst>
        </c:ser>
        <c:ser>
          <c:idx val="1"/>
          <c:order val="1"/>
          <c:tx>
            <c:strRef>
              <c:f>Sheet1!$C$1</c:f>
              <c:strCache>
                <c:ptCount val="1"/>
                <c:pt idx="0">
                  <c:v>2019</c:v>
                </c:pt>
              </c:strCache>
            </c:strRef>
          </c:tx>
          <c:spPr>
            <a:solidFill>
              <a:schemeClr val="accent2"/>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0AB9-4721-A295-561F008E501D}"/>
            </c:ext>
          </c:extLst>
        </c:ser>
        <c:ser>
          <c:idx val="2"/>
          <c:order val="2"/>
          <c:tx>
            <c:strRef>
              <c:f>Sheet1!$D$1</c:f>
              <c:strCache>
                <c:ptCount val="1"/>
                <c:pt idx="0">
                  <c:v>2020</c:v>
                </c:pt>
              </c:strCache>
            </c:strRef>
          </c:tx>
          <c:spPr>
            <a:solidFill>
              <a:schemeClr val="accent3"/>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2-0AB9-4721-A295-561F008E501D}"/>
            </c:ext>
          </c:extLst>
        </c:ser>
        <c:ser>
          <c:idx val="3"/>
          <c:order val="3"/>
          <c:tx>
            <c:strRef>
              <c:f>Sheet1!$E$1</c:f>
              <c:strCache>
                <c:ptCount val="1"/>
                <c:pt idx="0">
                  <c:v>2021</c:v>
                </c:pt>
              </c:strCache>
            </c:strRef>
          </c:tx>
          <c:spPr>
            <a:solidFill>
              <a:schemeClr val="accent4"/>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4-0AB9-4721-A295-561F008E501D}"/>
            </c:ext>
          </c:extLst>
        </c:ser>
        <c:ser>
          <c:idx val="4"/>
          <c:order val="4"/>
          <c:tx>
            <c:strRef>
              <c:f>Sheet1!$F$1</c:f>
              <c:strCache>
                <c:ptCount val="1"/>
                <c:pt idx="0">
                  <c:v>2022</c:v>
                </c:pt>
              </c:strCache>
            </c:strRef>
          </c:tx>
          <c:spPr>
            <a:solidFill>
              <a:schemeClr val="accent5"/>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5-0AB9-4721-A295-561F008E501D}"/>
            </c:ext>
          </c:extLst>
        </c:ser>
        <c:dLbls>
          <c:showLegendKey val="0"/>
          <c:showVal val="0"/>
          <c:showCatName val="0"/>
          <c:showSerName val="0"/>
          <c:showPercent val="0"/>
          <c:showBubbleSize val="0"/>
        </c:dLbls>
        <c:gapWidth val="219"/>
        <c:overlap val="-27"/>
        <c:axId val="661546015"/>
        <c:axId val="661557663"/>
      </c:barChart>
      <c:catAx>
        <c:axId val="661546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557663"/>
        <c:crosses val="autoZero"/>
        <c:auto val="1"/>
        <c:lblAlgn val="ctr"/>
        <c:lblOffset val="100"/>
        <c:noMultiLvlLbl val="0"/>
      </c:catAx>
      <c:valAx>
        <c:axId val="66155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546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c:v>
                </c:pt>
                <c:pt idx="3">
                  <c:v>0.35</c:v>
                </c:pt>
              </c:numCache>
            </c:numRef>
          </c:val>
          <c:extLst>
            <c:ext xmlns:c16="http://schemas.microsoft.com/office/drawing/2014/chart" uri="{C3380CC4-5D6E-409C-BE32-E72D297353CC}">
              <c16:uniqueId val="{00000000-A58A-4E4B-AA75-529A85F31997}"/>
            </c:ext>
          </c:extLst>
        </c:ser>
        <c:ser>
          <c:idx val="1"/>
          <c:order val="1"/>
          <c:tx>
            <c:strRef>
              <c:f>Sheet1!$C$1</c:f>
              <c:strCache>
                <c:ptCount val="1"/>
                <c:pt idx="0">
                  <c:v>INTERNSHIP B.E</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c:v>
                </c:pt>
                <c:pt idx="1">
                  <c:v>0.75</c:v>
                </c:pt>
                <c:pt idx="2">
                  <c:v>0.5</c:v>
                </c:pt>
                <c:pt idx="3">
                  <c:v>0.55000000000000004</c:v>
                </c:pt>
              </c:numCache>
            </c:numRef>
          </c:val>
          <c:extLst>
            <c:ext xmlns:c16="http://schemas.microsoft.com/office/drawing/2014/chart" uri="{C3380CC4-5D6E-409C-BE32-E72D297353CC}">
              <c16:uniqueId val="{00000001-A58A-4E4B-AA75-529A85F31997}"/>
            </c:ext>
          </c:extLst>
        </c:ser>
        <c:ser>
          <c:idx val="2"/>
          <c:order val="2"/>
          <c:tx>
            <c:strRef>
              <c:f>Sheet1!$D$1</c:f>
              <c:strCache>
                <c:ptCount val="1"/>
                <c:pt idx="0">
                  <c:v>INTERNSHIP MCA/M.tech</c:v>
                </c:pt>
              </c:strCache>
            </c:strRef>
          </c:tx>
          <c:spPr>
            <a:solidFill>
              <a:schemeClr val="accent3"/>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A58A-4E4B-AA75-529A85F31997}"/>
            </c:ext>
          </c:extLst>
        </c:ser>
        <c:dLbls>
          <c:showLegendKey val="0"/>
          <c:showVal val="0"/>
          <c:showCatName val="0"/>
          <c:showSerName val="0"/>
          <c:showPercent val="0"/>
          <c:showBubbleSize val="0"/>
        </c:dLbls>
        <c:gapWidth val="219"/>
        <c:overlap val="-27"/>
        <c:axId val="749257983"/>
        <c:axId val="749258399"/>
      </c:barChart>
      <c:catAx>
        <c:axId val="749257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258399"/>
        <c:crosses val="autoZero"/>
        <c:auto val="1"/>
        <c:lblAlgn val="ctr"/>
        <c:lblOffset val="100"/>
        <c:noMultiLvlLbl val="0"/>
      </c:catAx>
      <c:valAx>
        <c:axId val="7492583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257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6/22/2023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6/22/2023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BC54-3465-4EAC-9971-8C8619109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745D59-D9AF-4DF9-B68B-5E44053FC0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F38174-917E-411E-B8A7-B5333FF51540}"/>
              </a:ext>
            </a:extLst>
          </p:cNvPr>
          <p:cNvSpPr>
            <a:spLocks noGrp="1"/>
          </p:cNvSpPr>
          <p:nvPr>
            <p:ph type="dt" sz="half" idx="10"/>
          </p:nvPr>
        </p:nvSpPr>
        <p:spPr/>
        <p:txBody>
          <a:bodyPr/>
          <a:lstStyle/>
          <a:p>
            <a:fld id="{64BF4833-09CA-4F95-9AA9-D45BF689F777}" type="datetimeFigureOut">
              <a:rPr lang="en-IN" smtClean="0"/>
              <a:pPr/>
              <a:t>22-06-2023</a:t>
            </a:fld>
            <a:endParaRPr lang="en-IN"/>
          </a:p>
        </p:txBody>
      </p:sp>
      <p:sp>
        <p:nvSpPr>
          <p:cNvPr id="5" name="Footer Placeholder 4">
            <a:extLst>
              <a:ext uri="{FF2B5EF4-FFF2-40B4-BE49-F238E27FC236}">
                <a16:creationId xmlns:a16="http://schemas.microsoft.com/office/drawing/2014/main" id="{74107B2B-BA18-4FFF-BF6C-F2B036194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6B00CF-41E6-4FA1-88F0-ECB59D1C01C1}"/>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2595803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23B8-BAD0-4BC8-A921-72297AA218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456181-5C1A-4E10-A977-E95D68A2D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6219F-D136-47D0-A269-3C656E4E5249}"/>
              </a:ext>
            </a:extLst>
          </p:cNvPr>
          <p:cNvSpPr>
            <a:spLocks noGrp="1"/>
          </p:cNvSpPr>
          <p:nvPr>
            <p:ph type="dt" sz="half" idx="10"/>
          </p:nvPr>
        </p:nvSpPr>
        <p:spPr/>
        <p:txBody>
          <a:bodyPr/>
          <a:lstStyle/>
          <a:p>
            <a:fld id="{64BF4833-09CA-4F95-9AA9-D45BF689F777}" type="datetimeFigureOut">
              <a:rPr lang="en-IN" smtClean="0"/>
              <a:pPr/>
              <a:t>22-06-2023</a:t>
            </a:fld>
            <a:endParaRPr lang="en-IN"/>
          </a:p>
        </p:txBody>
      </p:sp>
      <p:sp>
        <p:nvSpPr>
          <p:cNvPr id="5" name="Footer Placeholder 4">
            <a:extLst>
              <a:ext uri="{FF2B5EF4-FFF2-40B4-BE49-F238E27FC236}">
                <a16:creationId xmlns:a16="http://schemas.microsoft.com/office/drawing/2014/main" id="{D85C0BF5-3CE3-458A-9748-F217A5418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0A51-E451-461F-8E02-0D4D46243546}"/>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8875724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D1B1B-CFF3-4E8F-9629-9854EDC6F0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CCD6A9-F94E-416C-818D-346C80EFF6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FFCBB-D7D7-41F6-B4E8-E850380115A4}"/>
              </a:ext>
            </a:extLst>
          </p:cNvPr>
          <p:cNvSpPr>
            <a:spLocks noGrp="1"/>
          </p:cNvSpPr>
          <p:nvPr>
            <p:ph type="dt" sz="half" idx="10"/>
          </p:nvPr>
        </p:nvSpPr>
        <p:spPr/>
        <p:txBody>
          <a:bodyPr/>
          <a:lstStyle/>
          <a:p>
            <a:fld id="{64BF4833-09CA-4F95-9AA9-D45BF689F777}" type="datetimeFigureOut">
              <a:rPr lang="en-IN" smtClean="0"/>
              <a:pPr/>
              <a:t>22-06-2023</a:t>
            </a:fld>
            <a:endParaRPr lang="en-IN"/>
          </a:p>
        </p:txBody>
      </p:sp>
      <p:sp>
        <p:nvSpPr>
          <p:cNvPr id="5" name="Footer Placeholder 4">
            <a:extLst>
              <a:ext uri="{FF2B5EF4-FFF2-40B4-BE49-F238E27FC236}">
                <a16:creationId xmlns:a16="http://schemas.microsoft.com/office/drawing/2014/main" id="{126E7C3A-5848-4D72-9775-96A4AFBFA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F76FB2-CFD8-4DE1-BAEE-194FEBCA592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9681794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4389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843774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761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1219079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23174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89013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65377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23033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CEC8-FECA-4DAE-844B-083542AAE3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700607-B159-4FEC-B172-4E6E45F783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D0275-DB30-4CDF-BE44-5D39E9C78394}"/>
              </a:ext>
            </a:extLst>
          </p:cNvPr>
          <p:cNvSpPr>
            <a:spLocks noGrp="1"/>
          </p:cNvSpPr>
          <p:nvPr>
            <p:ph type="dt" sz="half" idx="10"/>
          </p:nvPr>
        </p:nvSpPr>
        <p:spPr/>
        <p:txBody>
          <a:bodyPr/>
          <a:lstStyle/>
          <a:p>
            <a:fld id="{64BF4833-09CA-4F95-9AA9-D45BF689F777}" type="datetimeFigureOut">
              <a:rPr lang="en-IN" smtClean="0"/>
              <a:pPr/>
              <a:t>22-06-2023</a:t>
            </a:fld>
            <a:endParaRPr lang="en-IN"/>
          </a:p>
        </p:txBody>
      </p:sp>
      <p:sp>
        <p:nvSpPr>
          <p:cNvPr id="5" name="Footer Placeholder 4">
            <a:extLst>
              <a:ext uri="{FF2B5EF4-FFF2-40B4-BE49-F238E27FC236}">
                <a16:creationId xmlns:a16="http://schemas.microsoft.com/office/drawing/2014/main" id="{5E5B08FE-23C5-49CA-B175-93EE89CB1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6977E-E93F-4FB1-A158-24DE2A368F92}"/>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501262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98743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7B37-5A41-4222-BC6A-0781769DE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4B1A26-08F7-47C6-9BC5-698CEC5E21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B1BB0-9116-453F-B06B-B16FD5977F3B}"/>
              </a:ext>
            </a:extLst>
          </p:cNvPr>
          <p:cNvSpPr>
            <a:spLocks noGrp="1"/>
          </p:cNvSpPr>
          <p:nvPr>
            <p:ph type="dt" sz="half" idx="10"/>
          </p:nvPr>
        </p:nvSpPr>
        <p:spPr/>
        <p:txBody>
          <a:bodyPr/>
          <a:lstStyle/>
          <a:p>
            <a:fld id="{64BF4833-09CA-4F95-9AA9-D45BF689F777}" type="datetimeFigureOut">
              <a:rPr lang="en-IN" smtClean="0"/>
              <a:pPr/>
              <a:t>22-06-2023</a:t>
            </a:fld>
            <a:endParaRPr lang="en-IN"/>
          </a:p>
        </p:txBody>
      </p:sp>
      <p:sp>
        <p:nvSpPr>
          <p:cNvPr id="5" name="Footer Placeholder 4">
            <a:extLst>
              <a:ext uri="{FF2B5EF4-FFF2-40B4-BE49-F238E27FC236}">
                <a16:creationId xmlns:a16="http://schemas.microsoft.com/office/drawing/2014/main" id="{1128AC94-DD44-4287-B55E-1348E2083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B02C1-FD01-4CCB-8110-67EDB54711AA}"/>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65AC5C5D-988B-4CAD-952E-486CC127141E}"/>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C165B12-2AD0-4A2E-8701-E6880767D676}"/>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7B8685B-0557-4378-A4BB-A9FCC95C7A94}"/>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77C460-DFDD-49DA-A732-58BE13C03CAC}"/>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72194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0816-D55A-44FF-B00C-2451CD5581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88BA4D-B58E-4CEE-A269-A891CC5AA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CF99FB-6A70-4CA3-98FF-BF2B46F41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65AD81-5984-49AA-A3D2-6CCB103F6372}"/>
              </a:ext>
            </a:extLst>
          </p:cNvPr>
          <p:cNvSpPr>
            <a:spLocks noGrp="1"/>
          </p:cNvSpPr>
          <p:nvPr>
            <p:ph type="dt" sz="half" idx="10"/>
          </p:nvPr>
        </p:nvSpPr>
        <p:spPr/>
        <p:txBody>
          <a:bodyPr/>
          <a:lstStyle/>
          <a:p>
            <a:fld id="{64BF4833-09CA-4F95-9AA9-D45BF689F777}" type="datetimeFigureOut">
              <a:rPr lang="en-IN" smtClean="0"/>
              <a:pPr/>
              <a:t>22-06-2023</a:t>
            </a:fld>
            <a:endParaRPr lang="en-IN"/>
          </a:p>
        </p:txBody>
      </p:sp>
      <p:sp>
        <p:nvSpPr>
          <p:cNvPr id="6" name="Footer Placeholder 5">
            <a:extLst>
              <a:ext uri="{FF2B5EF4-FFF2-40B4-BE49-F238E27FC236}">
                <a16:creationId xmlns:a16="http://schemas.microsoft.com/office/drawing/2014/main" id="{2D65F147-A3F7-46D8-A304-DAB4902748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D1EC0E-2D27-462C-92BF-7FBDE75151E8}"/>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4200762015"/>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AD1D-8593-4809-97C7-05CBF63FEA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7EAC5B-25A7-4BD6-B354-7F4204576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669CAD-340B-474A-ADE3-E0B119C27A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AA0D31-3278-4217-B7CA-912090BA8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95619-2067-4351-BB48-4F265EF04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72BA85-DB1C-4145-9DFE-89BD800E5EDE}"/>
              </a:ext>
            </a:extLst>
          </p:cNvPr>
          <p:cNvSpPr>
            <a:spLocks noGrp="1"/>
          </p:cNvSpPr>
          <p:nvPr>
            <p:ph type="dt" sz="half" idx="10"/>
          </p:nvPr>
        </p:nvSpPr>
        <p:spPr/>
        <p:txBody>
          <a:bodyPr/>
          <a:lstStyle/>
          <a:p>
            <a:fld id="{64BF4833-09CA-4F95-9AA9-D45BF689F777}" type="datetimeFigureOut">
              <a:rPr lang="en-IN" smtClean="0"/>
              <a:pPr/>
              <a:t>22-06-2023</a:t>
            </a:fld>
            <a:endParaRPr lang="en-IN"/>
          </a:p>
        </p:txBody>
      </p:sp>
      <p:sp>
        <p:nvSpPr>
          <p:cNvPr id="8" name="Footer Placeholder 7">
            <a:extLst>
              <a:ext uri="{FF2B5EF4-FFF2-40B4-BE49-F238E27FC236}">
                <a16:creationId xmlns:a16="http://schemas.microsoft.com/office/drawing/2014/main" id="{95810C04-C078-482E-96C7-D8A7ADFF8B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BBF914-702E-4252-9CCB-6E19E5564A69}"/>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86659591"/>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BF40-E097-49B6-ABDE-4AB881FF20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345CD4-7341-471A-861F-4DB20A33B072}"/>
              </a:ext>
            </a:extLst>
          </p:cNvPr>
          <p:cNvSpPr>
            <a:spLocks noGrp="1"/>
          </p:cNvSpPr>
          <p:nvPr>
            <p:ph type="dt" sz="half" idx="10"/>
          </p:nvPr>
        </p:nvSpPr>
        <p:spPr/>
        <p:txBody>
          <a:bodyPr/>
          <a:lstStyle/>
          <a:p>
            <a:fld id="{64BF4833-09CA-4F95-9AA9-D45BF689F777}" type="datetimeFigureOut">
              <a:rPr lang="en-IN" smtClean="0"/>
              <a:pPr/>
              <a:t>22-06-2023</a:t>
            </a:fld>
            <a:endParaRPr lang="en-IN"/>
          </a:p>
        </p:txBody>
      </p:sp>
      <p:sp>
        <p:nvSpPr>
          <p:cNvPr id="4" name="Footer Placeholder 3">
            <a:extLst>
              <a:ext uri="{FF2B5EF4-FFF2-40B4-BE49-F238E27FC236}">
                <a16:creationId xmlns:a16="http://schemas.microsoft.com/office/drawing/2014/main" id="{C1D3F967-43AF-488E-AB83-DC97B620D6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3C6129-D962-4304-AB0A-28C4625F561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50067052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35507-45DB-4E51-AF19-E2D058ACF061}"/>
              </a:ext>
            </a:extLst>
          </p:cNvPr>
          <p:cNvSpPr>
            <a:spLocks noGrp="1"/>
          </p:cNvSpPr>
          <p:nvPr>
            <p:ph type="dt" sz="half" idx="10"/>
          </p:nvPr>
        </p:nvSpPr>
        <p:spPr/>
        <p:txBody>
          <a:bodyPr/>
          <a:lstStyle/>
          <a:p>
            <a:fld id="{64BF4833-09CA-4F95-9AA9-D45BF689F777}" type="datetimeFigureOut">
              <a:rPr lang="en-IN" smtClean="0"/>
              <a:pPr/>
              <a:t>22-06-2023</a:t>
            </a:fld>
            <a:endParaRPr lang="en-IN"/>
          </a:p>
        </p:txBody>
      </p:sp>
      <p:sp>
        <p:nvSpPr>
          <p:cNvPr id="3" name="Footer Placeholder 2">
            <a:extLst>
              <a:ext uri="{FF2B5EF4-FFF2-40B4-BE49-F238E27FC236}">
                <a16:creationId xmlns:a16="http://schemas.microsoft.com/office/drawing/2014/main" id="{2ED7A3E7-06F8-455A-B8A9-B735B22E1E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AEE02B-7E16-443E-98DF-1A5519B10DDE}"/>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10817936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9DB2-DB6C-42B7-8325-8F626BA03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23941B-82DE-40E8-BDF9-486573EF3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4254BE-B469-4576-9193-AAE80CDD8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03C660-B000-4BBD-9E8B-9A8E7434D8B7}"/>
              </a:ext>
            </a:extLst>
          </p:cNvPr>
          <p:cNvSpPr>
            <a:spLocks noGrp="1"/>
          </p:cNvSpPr>
          <p:nvPr>
            <p:ph type="dt" sz="half" idx="10"/>
          </p:nvPr>
        </p:nvSpPr>
        <p:spPr/>
        <p:txBody>
          <a:bodyPr/>
          <a:lstStyle/>
          <a:p>
            <a:fld id="{64BF4833-09CA-4F95-9AA9-D45BF689F777}" type="datetimeFigureOut">
              <a:rPr lang="en-IN" smtClean="0"/>
              <a:pPr/>
              <a:t>22-06-2023</a:t>
            </a:fld>
            <a:endParaRPr lang="en-IN"/>
          </a:p>
        </p:txBody>
      </p:sp>
      <p:sp>
        <p:nvSpPr>
          <p:cNvPr id="6" name="Footer Placeholder 5">
            <a:extLst>
              <a:ext uri="{FF2B5EF4-FFF2-40B4-BE49-F238E27FC236}">
                <a16:creationId xmlns:a16="http://schemas.microsoft.com/office/drawing/2014/main" id="{AF3111AF-5CA0-4A9F-A7B0-572C53959D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B1FCDF-EA5C-4295-85A6-85E3FBFE3DB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44812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F13D-8A4A-4087-8B97-C90A2F632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D76498-3E50-409B-A489-66D8E8663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C107C4-31C2-4769-8C75-2EDFAA3F4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9191C-03D8-4F2D-BA7D-48224C24395C}"/>
              </a:ext>
            </a:extLst>
          </p:cNvPr>
          <p:cNvSpPr>
            <a:spLocks noGrp="1"/>
          </p:cNvSpPr>
          <p:nvPr>
            <p:ph type="dt" sz="half" idx="10"/>
          </p:nvPr>
        </p:nvSpPr>
        <p:spPr/>
        <p:txBody>
          <a:bodyPr/>
          <a:lstStyle/>
          <a:p>
            <a:fld id="{64BF4833-09CA-4F95-9AA9-D45BF689F777}" type="datetimeFigureOut">
              <a:rPr lang="en-IN" smtClean="0"/>
              <a:pPr/>
              <a:t>22-06-2023</a:t>
            </a:fld>
            <a:endParaRPr lang="en-IN"/>
          </a:p>
        </p:txBody>
      </p:sp>
      <p:sp>
        <p:nvSpPr>
          <p:cNvPr id="6" name="Footer Placeholder 5">
            <a:extLst>
              <a:ext uri="{FF2B5EF4-FFF2-40B4-BE49-F238E27FC236}">
                <a16:creationId xmlns:a16="http://schemas.microsoft.com/office/drawing/2014/main" id="{84986192-272C-4EB3-BB54-392AB2DAE7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0F5757-7123-451E-8B35-42421C9D361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97525485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DD24DF-681A-4240-8917-565E448F2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CA9314-A25C-45BB-871E-795D49AC1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DA73E8-069F-4176-BA45-9CAEF7E32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F4833-09CA-4F95-9AA9-D45BF689F777}" type="datetimeFigureOut">
              <a:rPr lang="en-IN" smtClean="0"/>
              <a:pPr/>
              <a:t>22-06-2023</a:t>
            </a:fld>
            <a:endParaRPr lang="en-IN"/>
          </a:p>
        </p:txBody>
      </p:sp>
      <p:sp>
        <p:nvSpPr>
          <p:cNvPr id="5" name="Footer Placeholder 4">
            <a:extLst>
              <a:ext uri="{FF2B5EF4-FFF2-40B4-BE49-F238E27FC236}">
                <a16:creationId xmlns:a16="http://schemas.microsoft.com/office/drawing/2014/main" id="{782F205C-BA09-43C7-9156-AD7994F35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8B59F9-B7DE-41FD-8EE3-2860989CF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A3BC3459-A353-4F9B-8C87-A98FF9397256}"/>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E49F491-898E-4BB1-8BB9-BEBFACF27F4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394193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7" r:id="rId13"/>
    <p:sldLayoutId id="2147483818" r:id="rId14"/>
    <p:sldLayoutId id="2147483798" r:id="rId15"/>
    <p:sldLayoutId id="2147483799" r:id="rId16"/>
    <p:sldLayoutId id="2147483800" r:id="rId17"/>
    <p:sldLayoutId id="2147483759" r:id="rId18"/>
    <p:sldLayoutId id="2147483716" r:id="rId19"/>
    <p:sldLayoutId id="2147483717" r:id="rId20"/>
    <p:sldLayoutId id="2147483649" r:id="rId21"/>
    <p:sldLayoutId id="2147483661" r:id="rId22"/>
    <p:sldLayoutId id="2147483662" r:id="rId23"/>
    <p:sldLayoutId id="2147483663" r:id="rId24"/>
    <p:sldLayoutId id="2147483664" r:id="rId25"/>
    <p:sldLayoutId id="2147483665" r:id="rId26"/>
    <p:sldLayoutId id="2147483666" r:id="rId27"/>
    <p:sldLayoutId id="2147483667" r:id="rId28"/>
    <p:sldLayoutId id="2147483668" r:id="rId29"/>
    <p:sldLayoutId id="2147483669" r:id="rId30"/>
    <p:sldLayoutId id="2147483670" r:id="rId31"/>
    <p:sldLayoutId id="2147483671" r:id="rId32"/>
    <p:sldLayoutId id="2147483672" r:id="rId33"/>
    <p:sldLayoutId id="2147483674" r:id="rId34"/>
    <p:sldLayoutId id="2147483675" r:id="rId35"/>
    <p:sldLayoutId id="2147483676" r:id="rId36"/>
    <p:sldLayoutId id="2147483677" r:id="rId37"/>
    <p:sldLayoutId id="2147483678" r:id="rId38"/>
    <p:sldLayoutId id="2147483679" r:id="rId39"/>
    <p:sldLayoutId id="2147483680" r:id="rId40"/>
    <p:sldLayoutId id="2147483653" r:id="rId41"/>
    <p:sldLayoutId id="2147483682" r:id="rId42"/>
    <p:sldLayoutId id="2147483683" r:id="rId43"/>
    <p:sldLayoutId id="2147483685" r:id="rId44"/>
    <p:sldLayoutId id="2147483654" r:id="rId45"/>
    <p:sldLayoutId id="2147483687" r:id="rId46"/>
    <p:sldLayoutId id="2147483689" r:id="rId47"/>
    <p:sldLayoutId id="2147483688" r:id="rId48"/>
    <p:sldLayoutId id="2147483691" r:id="rId49"/>
    <p:sldLayoutId id="2147483692" r:id="rId50"/>
    <p:sldLayoutId id="2147483693" r:id="rId51"/>
    <p:sldLayoutId id="2147483694" r:id="rId52"/>
    <p:sldLayoutId id="2147483696" r:id="rId53"/>
    <p:sldLayoutId id="2147483698" r:id="rId54"/>
    <p:sldLayoutId id="2147483699" r:id="rId55"/>
    <p:sldLayoutId id="2147483700" r:id="rId56"/>
    <p:sldLayoutId id="2147483701" r:id="rId57"/>
    <p:sldLayoutId id="2147483702" r:id="rId5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5476874" y="885825"/>
            <a:ext cx="6486525" cy="4791188"/>
          </a:xfrm>
        </p:spPr>
        <p:txBody>
          <a:bodyPr>
            <a:normAutofit/>
          </a:bodyPr>
          <a:lstStyle/>
          <a:p>
            <a:r>
              <a:rPr lang="en-US" sz="6600" dirty="0"/>
              <a:t>Semester End Examination (SEE) PRESENTATION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205662" y="5881689"/>
            <a:ext cx="4986338" cy="976311"/>
          </a:xfrm>
        </p:spPr>
        <p:txBody>
          <a:bodyPr>
            <a:normAutofit/>
          </a:bodyPr>
          <a:lstStyle/>
          <a:p>
            <a:r>
              <a:rPr lang="en-US" dirty="0"/>
              <a:t>		KRISHNA JADHAV</a:t>
            </a:r>
            <a:r>
              <a:rPr lang="en-US" sz="2000" b="1" dirty="0"/>
              <a:t>			 393CS20030</a:t>
            </a:r>
          </a:p>
        </p:txBody>
      </p:sp>
      <p:pic>
        <p:nvPicPr>
          <p:cNvPr id="2" name="Picture 1">
            <a:extLst>
              <a:ext uri="{FF2B5EF4-FFF2-40B4-BE49-F238E27FC236}">
                <a16:creationId xmlns:a16="http://schemas.microsoft.com/office/drawing/2014/main" id="{3B7DCDC8-43C7-4558-B48E-82E8E8AECF66}"/>
              </a:ext>
            </a:extLst>
          </p:cNvPr>
          <p:cNvPicPr>
            <a:picLocks noChangeAspect="1"/>
          </p:cNvPicPr>
          <p:nvPr/>
        </p:nvPicPr>
        <p:blipFill>
          <a:blip r:embed="rId2"/>
          <a:stretch>
            <a:fillRect/>
          </a:stretch>
        </p:blipFill>
        <p:spPr>
          <a:xfrm>
            <a:off x="772413" y="1061342"/>
            <a:ext cx="4704461" cy="4440154"/>
          </a:xfrm>
          <a:prstGeom prst="rect">
            <a:avLst/>
          </a:prstGeom>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0CB39A-5C86-47AA-A1F8-7C8C98DD7333}"/>
              </a:ext>
            </a:extLst>
          </p:cNvPr>
          <p:cNvSpPr>
            <a:spLocks noGrp="1"/>
          </p:cNvSpPr>
          <p:nvPr>
            <p:ph type="sldNum" sz="quarter" idx="12"/>
          </p:nvPr>
        </p:nvSpPr>
        <p:spPr/>
        <p:txBody>
          <a:bodyPr/>
          <a:lstStyle/>
          <a:p>
            <a:fld id="{03DC2DEF-D2FE-4B45-ABA4-9F153FD1C98A}" type="slidenum">
              <a:rPr lang="en-US" smtClean="0"/>
              <a:pPr/>
              <a:t>10</a:t>
            </a:fld>
            <a:endParaRPr lang="en-US" dirty="0"/>
          </a:p>
        </p:txBody>
      </p:sp>
      <p:graphicFrame>
        <p:nvGraphicFramePr>
          <p:cNvPr id="5" name="Chart 4">
            <a:extLst>
              <a:ext uri="{FF2B5EF4-FFF2-40B4-BE49-F238E27FC236}">
                <a16:creationId xmlns:a16="http://schemas.microsoft.com/office/drawing/2014/main" id="{654AA569-BA58-4C41-94BB-5F41FDC45724}"/>
              </a:ext>
            </a:extLst>
          </p:cNvPr>
          <p:cNvGraphicFramePr/>
          <p:nvPr>
            <p:extLst>
              <p:ext uri="{D42A27DB-BD31-4B8C-83A1-F6EECF244321}">
                <p14:modId xmlns:p14="http://schemas.microsoft.com/office/powerpoint/2010/main" val="1748519642"/>
              </p:ext>
            </p:extLst>
          </p:nvPr>
        </p:nvGraphicFramePr>
        <p:xfrm>
          <a:off x="721895" y="437899"/>
          <a:ext cx="5710989" cy="3325919"/>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642E43B3-0E6E-404C-90E0-0AA9C8C0B812}"/>
              </a:ext>
            </a:extLst>
          </p:cNvPr>
          <p:cNvPicPr>
            <a:picLocks noChangeAspect="1"/>
          </p:cNvPicPr>
          <p:nvPr/>
        </p:nvPicPr>
        <p:blipFill>
          <a:blip r:embed="rId3"/>
          <a:stretch>
            <a:fillRect/>
          </a:stretch>
        </p:blipFill>
        <p:spPr>
          <a:xfrm>
            <a:off x="6096000" y="2741672"/>
            <a:ext cx="5895343" cy="3389670"/>
          </a:xfrm>
          <a:prstGeom prst="rect">
            <a:avLst/>
          </a:prstGeom>
        </p:spPr>
      </p:pic>
    </p:spTree>
    <p:extLst>
      <p:ext uri="{BB962C8B-B14F-4D97-AF65-F5344CB8AC3E}">
        <p14:creationId xmlns:p14="http://schemas.microsoft.com/office/powerpoint/2010/main" val="288400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40026"/>
          </a:xfrm>
        </p:spPr>
        <p:txBody>
          <a:bodyPr>
            <a:normAutofit/>
          </a:bodyPr>
          <a:lstStyle/>
          <a:p>
            <a:pPr algn="ctr"/>
            <a:r>
              <a:rPr lang="en-GB" sz="4000" b="1" dirty="0"/>
              <a:t> 2. On Job Training - I	</a:t>
            </a:r>
            <a:endParaRPr lang="en-IN" sz="4000"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11</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4924425"/>
          </a:xfrm>
          <a:prstGeom prst="rect">
            <a:avLst/>
          </a:prstGeom>
          <a:noFill/>
        </p:spPr>
        <p:txBody>
          <a:bodyPr wrap="square" rtlCol="0">
            <a:spAutoFit/>
          </a:bodyPr>
          <a:lstStyle/>
          <a:p>
            <a:pPr algn="just"/>
            <a:r>
              <a:rPr lang="en-US" sz="3600" b="1" dirty="0"/>
              <a:t>PYTHON PROGRAMMING WITH OOP’s</a:t>
            </a:r>
          </a:p>
          <a:p>
            <a:pPr marL="742950" lvl="1" indent="-285750" algn="just">
              <a:lnSpc>
                <a:spcPct val="150000"/>
              </a:lnSpc>
              <a:buFont typeface="Arial" panose="020B0604020202020204" pitchFamily="34" charset="0"/>
              <a:buChar char="•"/>
            </a:pPr>
            <a:r>
              <a:rPr lang="en-US" sz="2000" dirty="0"/>
              <a:t> Python is an high-level, interpreted programming language that emphasize code readability and simplicity.</a:t>
            </a:r>
          </a:p>
          <a:p>
            <a:pPr marL="742950" lvl="1" indent="-285750" algn="just">
              <a:lnSpc>
                <a:spcPct val="150000"/>
              </a:lnSpc>
              <a:buFont typeface="Arial" panose="020B0604020202020204" pitchFamily="34" charset="0"/>
              <a:buChar char="•"/>
            </a:pPr>
            <a:r>
              <a:rPr lang="en-US" sz="2000" dirty="0"/>
              <a:t>Python is known for its elegant syntax and easy-to-understand code, making it a popular choice for beginners and experienced developers.</a:t>
            </a:r>
          </a:p>
          <a:p>
            <a:pPr marL="742950" lvl="1" indent="-285750" algn="just">
              <a:lnSpc>
                <a:spcPct val="150000"/>
              </a:lnSpc>
              <a:buFont typeface="Arial" panose="020B0604020202020204" pitchFamily="34" charset="0"/>
              <a:buChar char="•"/>
            </a:pPr>
            <a:r>
              <a:rPr lang="en-US" sz="2000" dirty="0"/>
              <a:t>It supports various programming paradigms, including procedural, functional, and object – oriented programming (OOP)</a:t>
            </a:r>
          </a:p>
          <a:p>
            <a:pPr marL="742950" lvl="1" indent="-285750" algn="just">
              <a:lnSpc>
                <a:spcPct val="150000"/>
              </a:lnSpc>
              <a:buFont typeface="Arial" panose="020B0604020202020204" pitchFamily="34" charset="0"/>
              <a:buChar char="•"/>
            </a:pPr>
            <a:r>
              <a:rPr lang="en-US" sz="2000" dirty="0"/>
              <a:t>Python programming with an emphasis on OOP principles, concepts, and implementation.</a:t>
            </a:r>
          </a:p>
          <a:p>
            <a:pPr algn="just"/>
            <a:endParaRPr lang="en-US" sz="2000" b="1" dirty="0"/>
          </a:p>
          <a:p>
            <a:pPr marL="285750" indent="-285750" algn="just">
              <a:buFont typeface="Arial" panose="020B0604020202020204" pitchFamily="34" charset="0"/>
              <a:buChar char="•"/>
            </a:pPr>
            <a:endParaRPr lang="en-GB"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290946"/>
            <a:ext cx="10515600" cy="861580"/>
          </a:xfrm>
        </p:spPr>
        <p:txBody>
          <a:bodyPr>
            <a:noAutofit/>
          </a:bodyPr>
          <a:lstStyle/>
          <a:p>
            <a:br>
              <a:rPr lang="en-IN" sz="3600" b="1" dirty="0"/>
            </a:br>
            <a:br>
              <a:rPr lang="en-IN" sz="3600" b="1" dirty="0"/>
            </a:br>
            <a:br>
              <a:rPr lang="en-IN" sz="3600" b="1" dirty="0"/>
            </a:br>
            <a:r>
              <a:rPr lang="en-IN" sz="3600" b="1" dirty="0"/>
              <a:t>OBJECT ORIENTED PROGRAMMING (OOP) </a:t>
            </a:r>
            <a:br>
              <a:rPr lang="en-IN" sz="3600" b="1" dirty="0"/>
            </a:br>
            <a:endParaRPr lang="en-IN" sz="3600"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12</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791374"/>
            <a:ext cx="10071355" cy="4062651"/>
          </a:xfrm>
          <a:prstGeom prst="rect">
            <a:avLst/>
          </a:prstGeom>
          <a:noFill/>
        </p:spPr>
        <p:txBody>
          <a:bodyPr wrap="square" rtlCol="0">
            <a:spAutoFit/>
          </a:bodyPr>
          <a:lstStyle/>
          <a:p>
            <a:pPr marL="742950" lvl="1" indent="-285750" algn="just">
              <a:lnSpc>
                <a:spcPct val="150000"/>
              </a:lnSpc>
              <a:buFont typeface="Arial" panose="020B0604020202020204" pitchFamily="34" charset="0"/>
              <a:buChar char="•"/>
            </a:pPr>
            <a:r>
              <a:rPr lang="en-US" sz="2000" dirty="0"/>
              <a:t>Object oriented programming is a programming paradigm that provide a structure way to design and build software.</a:t>
            </a:r>
          </a:p>
          <a:p>
            <a:pPr marL="742950" lvl="1" indent="-285750" algn="just">
              <a:lnSpc>
                <a:spcPct val="150000"/>
              </a:lnSpc>
              <a:buFont typeface="Arial" panose="020B0604020202020204" pitchFamily="34" charset="0"/>
              <a:buChar char="•"/>
            </a:pPr>
            <a:r>
              <a:rPr lang="en-US" sz="2000" dirty="0"/>
              <a:t>Classes and object : In </a:t>
            </a:r>
            <a:r>
              <a:rPr lang="en-US" sz="2000" dirty="0" err="1"/>
              <a:t>oop</a:t>
            </a:r>
            <a:r>
              <a:rPr lang="en-US" sz="2000" dirty="0"/>
              <a:t>, class represent a real-world entity. It defines the structure and behavior that objects of that class will possess. Object is an instance of class representing a specific entity</a:t>
            </a:r>
          </a:p>
          <a:p>
            <a:pPr marL="742950" lvl="1" indent="-285750" algn="just">
              <a:lnSpc>
                <a:spcPct val="150000"/>
              </a:lnSpc>
              <a:buFont typeface="Arial" panose="020B0604020202020204" pitchFamily="34" charset="0"/>
              <a:buChar char="•"/>
            </a:pPr>
            <a:r>
              <a:rPr lang="en-US" sz="2000" dirty="0"/>
              <a:t>Encapsulation </a:t>
            </a:r>
          </a:p>
          <a:p>
            <a:pPr marL="742950" lvl="1" indent="-285750" algn="just">
              <a:lnSpc>
                <a:spcPct val="150000"/>
              </a:lnSpc>
              <a:buFont typeface="Arial" panose="020B0604020202020204" pitchFamily="34" charset="0"/>
              <a:buChar char="•"/>
            </a:pPr>
            <a:r>
              <a:rPr lang="en-US" sz="2000" dirty="0"/>
              <a:t>Inheritance </a:t>
            </a:r>
          </a:p>
          <a:p>
            <a:pPr marL="742950" lvl="1" indent="-285750" algn="just">
              <a:lnSpc>
                <a:spcPct val="150000"/>
              </a:lnSpc>
              <a:buFont typeface="Arial" panose="020B0604020202020204" pitchFamily="34" charset="0"/>
              <a:buChar char="•"/>
            </a:pPr>
            <a:r>
              <a:rPr lang="en-US" sz="2000" dirty="0"/>
              <a:t>Polymorphism</a:t>
            </a:r>
            <a:endParaRPr lang="en-US" sz="2000" b="1" dirty="0"/>
          </a:p>
          <a:p>
            <a:pPr marL="285750" indent="-285750" algn="just">
              <a:buFont typeface="Arial" panose="020B0604020202020204" pitchFamily="34" charset="0"/>
              <a:buChar char="•"/>
            </a:pPr>
            <a:endParaRPr lang="en-GB" dirty="0"/>
          </a:p>
        </p:txBody>
      </p:sp>
    </p:spTree>
    <p:extLst>
      <p:ext uri="{BB962C8B-B14F-4D97-AF65-F5344CB8AC3E}">
        <p14:creationId xmlns:p14="http://schemas.microsoft.com/office/powerpoint/2010/main" val="3476214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787399"/>
          </a:xfrm>
        </p:spPr>
        <p:txBody>
          <a:bodyPr>
            <a:noAutofit/>
          </a:bodyPr>
          <a:lstStyle/>
          <a:p>
            <a:br>
              <a:rPr lang="en-US" sz="3600" b="1" dirty="0"/>
            </a:br>
            <a:r>
              <a:rPr lang="en-US" sz="3600" b="1" dirty="0"/>
              <a:t>IMPLEMENTATION OF OOP IN PYTHON </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13</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200" y="1639662"/>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solidFill>
                  <a:srgbClr val="374151"/>
                </a:solidFill>
              </a:rPr>
              <a:t>Classes: Define classes to encapsulate data and behavior.</a:t>
            </a:r>
          </a:p>
          <a:p>
            <a:pPr marL="800100" lvl="1" indent="-342900" algn="just">
              <a:lnSpc>
                <a:spcPct val="150000"/>
              </a:lnSpc>
              <a:buFont typeface="Arial" panose="020B0604020202020204" pitchFamily="34" charset="0"/>
              <a:buChar char="•"/>
            </a:pPr>
            <a:r>
              <a:rPr lang="en-US" sz="2000" dirty="0">
                <a:solidFill>
                  <a:srgbClr val="374151"/>
                </a:solidFill>
              </a:rPr>
              <a:t>Objects: Create objects (instances) of classes to represent specific instances of the data.</a:t>
            </a:r>
          </a:p>
          <a:p>
            <a:pPr marL="800100" lvl="1" indent="-342900" algn="just">
              <a:lnSpc>
                <a:spcPct val="150000"/>
              </a:lnSpc>
              <a:buFont typeface="Arial" panose="020B0604020202020204" pitchFamily="34" charset="0"/>
              <a:buChar char="•"/>
            </a:pPr>
            <a:r>
              <a:rPr lang="en-US" sz="2000" dirty="0">
                <a:solidFill>
                  <a:srgbClr val="374151"/>
                </a:solidFill>
              </a:rPr>
              <a:t>Inheritance: Use inheritance to create subclasses that inherit properties and methods from a parent class.</a:t>
            </a:r>
          </a:p>
          <a:p>
            <a:pPr marL="800100" lvl="1" indent="-342900" algn="just">
              <a:lnSpc>
                <a:spcPct val="150000"/>
              </a:lnSpc>
              <a:buFont typeface="Arial" panose="020B0604020202020204" pitchFamily="34" charset="0"/>
              <a:buChar char="•"/>
            </a:pPr>
            <a:r>
              <a:rPr lang="en-US" sz="2000" dirty="0">
                <a:solidFill>
                  <a:srgbClr val="374151"/>
                </a:solidFill>
              </a:rPr>
              <a:t>Polymorphism: Utilize polymorphism to create multiple methods with the same name but different implementations in different classes.</a:t>
            </a:r>
          </a:p>
          <a:p>
            <a:pPr marL="800100" lvl="1" indent="-342900" algn="just">
              <a:lnSpc>
                <a:spcPct val="150000"/>
              </a:lnSpc>
              <a:buFont typeface="Arial" panose="020B0604020202020204" pitchFamily="34" charset="0"/>
              <a:buChar char="•"/>
            </a:pPr>
            <a:r>
              <a:rPr lang="en-US" sz="2000" dirty="0">
                <a:solidFill>
                  <a:srgbClr val="374151"/>
                </a:solidFill>
              </a:rPr>
              <a:t>Encapsulation: Use encapsulation to hide the internal details of a class and provide public interfaces for interacting with the object.</a:t>
            </a:r>
          </a:p>
          <a:p>
            <a:pPr marL="285750" indent="-285750" algn="just">
              <a:buFont typeface="Arial" panose="020B0604020202020204" pitchFamily="34" charset="0"/>
              <a:buChar char="•"/>
            </a:pPr>
            <a:endParaRPr lang="en-GB" dirty="0"/>
          </a:p>
        </p:txBody>
      </p:sp>
    </p:spTree>
    <p:extLst>
      <p:ext uri="{BB962C8B-B14F-4D97-AF65-F5344CB8AC3E}">
        <p14:creationId xmlns:p14="http://schemas.microsoft.com/office/powerpoint/2010/main" val="3615515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6262"/>
            <a:ext cx="10515600" cy="787399"/>
          </a:xfrm>
        </p:spPr>
        <p:txBody>
          <a:bodyPr>
            <a:noAutofit/>
          </a:bodyPr>
          <a:lstStyle/>
          <a:p>
            <a:br>
              <a:rPr lang="en-US" sz="3600" b="1" dirty="0"/>
            </a:br>
            <a:br>
              <a:rPr lang="en-US" sz="3600" b="1" dirty="0"/>
            </a:br>
            <a:r>
              <a:rPr lang="en-US" sz="3600" b="1" dirty="0"/>
              <a:t>BENEFITS OF OOP IN PYTHON </a:t>
            </a:r>
            <a:br>
              <a:rPr lang="en-US" sz="3600" b="1" dirty="0"/>
            </a:br>
            <a:endParaRPr lang="en-US" sz="3600"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14</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200" y="1858541"/>
            <a:ext cx="10071355" cy="2677656"/>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solidFill>
                  <a:srgbClr val="374151"/>
                </a:solidFill>
                <a:latin typeface="Sogona book"/>
              </a:rPr>
              <a:t>Code reusability</a:t>
            </a:r>
          </a:p>
          <a:p>
            <a:pPr marL="800100" lvl="1" indent="-342900" algn="just">
              <a:lnSpc>
                <a:spcPct val="150000"/>
              </a:lnSpc>
              <a:buFont typeface="Arial" panose="020B0604020202020204" pitchFamily="34" charset="0"/>
              <a:buChar char="•"/>
            </a:pPr>
            <a:r>
              <a:rPr lang="en-US" sz="2000" dirty="0">
                <a:solidFill>
                  <a:srgbClr val="374151"/>
                </a:solidFill>
                <a:latin typeface="Sogona book"/>
              </a:rPr>
              <a:t>Encapsulation and data hiding</a:t>
            </a:r>
          </a:p>
          <a:p>
            <a:pPr marL="800100" lvl="1" indent="-342900" algn="just">
              <a:lnSpc>
                <a:spcPct val="150000"/>
              </a:lnSpc>
              <a:buFont typeface="Arial" panose="020B0604020202020204" pitchFamily="34" charset="0"/>
              <a:buChar char="•"/>
            </a:pPr>
            <a:r>
              <a:rPr lang="en-US" sz="2000" dirty="0">
                <a:solidFill>
                  <a:srgbClr val="374151"/>
                </a:solidFill>
                <a:latin typeface="Sogona book"/>
              </a:rPr>
              <a:t>Abstraction and simplified complexity</a:t>
            </a:r>
          </a:p>
          <a:p>
            <a:pPr marL="800100" lvl="1" indent="-342900" algn="just">
              <a:lnSpc>
                <a:spcPct val="150000"/>
              </a:lnSpc>
              <a:buFont typeface="Arial" panose="020B0604020202020204" pitchFamily="34" charset="0"/>
              <a:buChar char="•"/>
            </a:pPr>
            <a:r>
              <a:rPr lang="en-US" sz="2000" dirty="0">
                <a:solidFill>
                  <a:srgbClr val="374151"/>
                </a:solidFill>
                <a:latin typeface="Sogona book"/>
              </a:rPr>
              <a:t>Inheritance and code reuse</a:t>
            </a:r>
          </a:p>
          <a:p>
            <a:pPr marL="800100" lvl="1" indent="-342900" algn="just">
              <a:lnSpc>
                <a:spcPct val="150000"/>
              </a:lnSpc>
              <a:buFont typeface="Arial" panose="020B0604020202020204" pitchFamily="34" charset="0"/>
              <a:buChar char="•"/>
            </a:pPr>
            <a:r>
              <a:rPr lang="en-US" sz="2000" dirty="0">
                <a:solidFill>
                  <a:srgbClr val="374151"/>
                </a:solidFill>
                <a:latin typeface="Sogona book"/>
              </a:rPr>
              <a:t>Polymorphism and flexibility</a:t>
            </a:r>
            <a:endParaRPr lang="en-US" sz="2000" b="0" i="0" dirty="0">
              <a:solidFill>
                <a:srgbClr val="374151"/>
              </a:solidFill>
              <a:effectLst/>
              <a:latin typeface="Sogona book"/>
            </a:endParaRPr>
          </a:p>
          <a:p>
            <a:pPr marL="285750" indent="-285750" algn="just">
              <a:buFont typeface="Arial" panose="020B0604020202020204" pitchFamily="34" charset="0"/>
              <a:buChar char="•"/>
            </a:pPr>
            <a:endParaRPr lang="en-GB" dirty="0"/>
          </a:p>
        </p:txBody>
      </p:sp>
    </p:spTree>
    <p:extLst>
      <p:ext uri="{BB962C8B-B14F-4D97-AF65-F5344CB8AC3E}">
        <p14:creationId xmlns:p14="http://schemas.microsoft.com/office/powerpoint/2010/main" val="343895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6262"/>
            <a:ext cx="10515600" cy="787399"/>
          </a:xfrm>
        </p:spPr>
        <p:txBody>
          <a:bodyPr>
            <a:noAutofit/>
          </a:bodyPr>
          <a:lstStyle/>
          <a:p>
            <a:br>
              <a:rPr lang="en-US" sz="3600" b="1" dirty="0"/>
            </a:br>
            <a:r>
              <a:rPr lang="en-US" sz="3600" b="1" dirty="0"/>
              <a:t>IMPORTANT FUNCTION OF PYTHON </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15</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200" y="1858541"/>
            <a:ext cx="10071355" cy="4524315"/>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t>Map: The map() function in Python is used to apply a given function to each item in an </a:t>
            </a:r>
            <a:r>
              <a:rPr lang="en-US" sz="2000" dirty="0" err="1"/>
              <a:t>iterable</a:t>
            </a:r>
            <a:r>
              <a:rPr lang="en-US" sz="2000" dirty="0"/>
              <a:t> </a:t>
            </a:r>
          </a:p>
          <a:p>
            <a:pPr marL="800100" lvl="1" indent="-342900" algn="just">
              <a:lnSpc>
                <a:spcPct val="150000"/>
              </a:lnSpc>
              <a:buFont typeface="Arial" panose="020B0604020202020204" pitchFamily="34" charset="0"/>
              <a:buChar char="•"/>
            </a:pPr>
            <a:r>
              <a:rPr lang="en-GB" sz="2000" dirty="0"/>
              <a:t>Filter: </a:t>
            </a:r>
            <a:r>
              <a:rPr lang="en-US" sz="2000" dirty="0"/>
              <a:t>The filter() function in Python is used to filter out elements from an </a:t>
            </a:r>
            <a:r>
              <a:rPr lang="en-US" sz="2000" dirty="0" err="1"/>
              <a:t>iterable</a:t>
            </a:r>
            <a:r>
              <a:rPr lang="en-US" sz="2000" dirty="0"/>
              <a:t> based on a specified condition.</a:t>
            </a:r>
          </a:p>
          <a:p>
            <a:pPr marL="800100" lvl="1" indent="-342900" algn="just">
              <a:lnSpc>
                <a:spcPct val="150000"/>
              </a:lnSpc>
              <a:buFont typeface="Arial" panose="020B0604020202020204" pitchFamily="34" charset="0"/>
              <a:buChar char="•"/>
            </a:pPr>
            <a:r>
              <a:rPr lang="en-GB" sz="2000" dirty="0"/>
              <a:t>Reduce: </a:t>
            </a:r>
            <a:r>
              <a:rPr lang="en-US" sz="2000" dirty="0"/>
              <a:t>The reduce() function is part of the </a:t>
            </a:r>
            <a:r>
              <a:rPr lang="en-US" sz="2000" dirty="0" err="1"/>
              <a:t>functools</a:t>
            </a:r>
            <a:r>
              <a:rPr lang="en-US" sz="2000" dirty="0"/>
              <a:t> module in Python. It is used to apply a specified function to the elements of an </a:t>
            </a:r>
            <a:r>
              <a:rPr lang="en-US" sz="2000" dirty="0" err="1"/>
              <a:t>iterable</a:t>
            </a:r>
            <a:r>
              <a:rPr lang="en-US" sz="2000" dirty="0"/>
              <a:t> in a cumulative way.</a:t>
            </a:r>
          </a:p>
          <a:p>
            <a:pPr marL="800100" lvl="1" indent="-342900" algn="just">
              <a:lnSpc>
                <a:spcPct val="150000"/>
              </a:lnSpc>
              <a:buFont typeface="Arial" panose="020B0604020202020204" pitchFamily="34" charset="0"/>
              <a:buChar char="•"/>
            </a:pPr>
            <a:r>
              <a:rPr lang="en-GB" sz="2000" dirty="0"/>
              <a:t>Lambda Functions:</a:t>
            </a:r>
            <a:r>
              <a:rPr lang="en-US" sz="2000" dirty="0"/>
              <a:t> A lambda function is a small, anonymous function in Python. It is defined using the lambda keyword and can take any number of arguments but can only have one expression.</a:t>
            </a:r>
            <a:endParaRPr lang="en-UG" sz="2000" dirty="0"/>
          </a:p>
          <a:p>
            <a:pPr marL="285750" indent="-285750" algn="just">
              <a:buFont typeface="Arial" panose="020B0604020202020204" pitchFamily="34" charset="0"/>
              <a:buChar char="•"/>
            </a:pPr>
            <a:endParaRPr lang="en-GB" dirty="0"/>
          </a:p>
        </p:txBody>
      </p:sp>
    </p:spTree>
    <p:extLst>
      <p:ext uri="{BB962C8B-B14F-4D97-AF65-F5344CB8AC3E}">
        <p14:creationId xmlns:p14="http://schemas.microsoft.com/office/powerpoint/2010/main" val="45705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40026"/>
          </a:xfrm>
        </p:spPr>
        <p:txBody>
          <a:bodyPr>
            <a:normAutofit/>
          </a:bodyPr>
          <a:lstStyle/>
          <a:p>
            <a:pPr algn="ctr"/>
            <a:r>
              <a:rPr lang="en-GB" sz="4000" b="1" dirty="0"/>
              <a:t>3. Use Case - I	</a:t>
            </a:r>
            <a:endParaRPr lang="en-IN" sz="4000"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16</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4739759"/>
          </a:xfrm>
          <a:prstGeom prst="rect">
            <a:avLst/>
          </a:prstGeom>
          <a:noFill/>
        </p:spPr>
        <p:txBody>
          <a:bodyPr wrap="square" rtlCol="0">
            <a:spAutoFit/>
          </a:bodyPr>
          <a:lstStyle/>
          <a:p>
            <a:pPr algn="just"/>
            <a:r>
              <a:rPr lang="en-US" sz="3600" b="1" dirty="0"/>
              <a:t>BANKING APPLICATION</a:t>
            </a:r>
          </a:p>
          <a:p>
            <a:pPr lvl="1" algn="just"/>
            <a:endParaRPr lang="en-US" sz="2400" b="1" dirty="0"/>
          </a:p>
          <a:p>
            <a:pPr marL="800100" lvl="1" indent="-342900" algn="just">
              <a:lnSpc>
                <a:spcPct val="150000"/>
              </a:lnSpc>
              <a:buFont typeface="Arial" panose="020B0604020202020204" pitchFamily="34" charset="0"/>
              <a:buChar char="•"/>
            </a:pPr>
            <a:r>
              <a:rPr lang="en-US" sz="2000" dirty="0"/>
              <a:t> </a:t>
            </a:r>
            <a:r>
              <a:rPr lang="en-GB" sz="2000" dirty="0"/>
              <a:t>They enable users to perform various financial transactions and access banking services         conveniently from their mobile devices or computers.</a:t>
            </a:r>
          </a:p>
          <a:p>
            <a:pPr marL="800100" lvl="1" indent="-342900" algn="just">
              <a:lnSpc>
                <a:spcPct val="150000"/>
              </a:lnSpc>
              <a:buFont typeface="Arial" panose="020B0604020202020204" pitchFamily="34" charset="0"/>
              <a:buChar char="•"/>
            </a:pPr>
            <a:r>
              <a:rPr lang="en-US" sz="2000" b="1" kern="100" dirty="0">
                <a:latin typeface="Sogona book"/>
                <a:ea typeface="Calibri" panose="020F0502020204030204" pitchFamily="34" charset="0"/>
                <a:cs typeface="Tunga" panose="020B0502040204020203" pitchFamily="34" charset="0"/>
              </a:rPr>
              <a:t>Account Management: </a:t>
            </a:r>
            <a:r>
              <a:rPr lang="en-US" sz="2000" kern="100" dirty="0">
                <a:latin typeface="Sogona book"/>
                <a:ea typeface="Calibri" panose="020F0502020204030204" pitchFamily="34" charset="0"/>
                <a:cs typeface="Tunga" panose="020B0502040204020203" pitchFamily="34" charset="0"/>
              </a:rPr>
              <a:t>Banking applications allow users to create and manage their bank accounts, including checking, savings, and investment accounts.</a:t>
            </a:r>
            <a:endParaRPr lang="en-IN" sz="2000" kern="100" dirty="0">
              <a:latin typeface="Sogona book"/>
              <a:cs typeface="Tunga" panose="020B0502040204020203" pitchFamily="34" charset="0"/>
            </a:endParaRPr>
          </a:p>
          <a:p>
            <a:pPr marL="800100" lvl="1" indent="-342900" algn="just">
              <a:lnSpc>
                <a:spcPct val="150000"/>
              </a:lnSpc>
              <a:buFont typeface="Arial" panose="020B0604020202020204" pitchFamily="34" charset="0"/>
              <a:buChar char="•"/>
            </a:pPr>
            <a:r>
              <a:rPr lang="en-US" sz="2000" b="1" kern="100" dirty="0">
                <a:latin typeface="Sogona book"/>
                <a:ea typeface="Calibri" panose="020F0502020204030204" pitchFamily="34" charset="0"/>
                <a:cs typeface="Tunga" panose="020B0502040204020203" pitchFamily="34" charset="0"/>
              </a:rPr>
              <a:t>Bill Payments: </a:t>
            </a:r>
            <a:r>
              <a:rPr lang="en-US" sz="2000" kern="100" dirty="0">
                <a:latin typeface="Sogona book"/>
                <a:ea typeface="Calibri" panose="020F0502020204030204" pitchFamily="34" charset="0"/>
                <a:cs typeface="Tunga" panose="020B0502040204020203" pitchFamily="34" charset="0"/>
              </a:rPr>
              <a:t>Banking apps provide the functionality to pay bills directly from the application, eliminating the need for manual payments.</a:t>
            </a:r>
          </a:p>
          <a:p>
            <a:pPr marL="342900" indent="-342900" algn="just">
              <a:buFont typeface="Arial" panose="020B0604020202020204" pitchFamily="34" charset="0"/>
              <a:buChar char="•"/>
            </a:pPr>
            <a:endParaRPr lang="en-GB" sz="2000" dirty="0"/>
          </a:p>
          <a:p>
            <a:pPr algn="just"/>
            <a:endParaRPr lang="en-US" sz="2400" b="1" dirty="0"/>
          </a:p>
          <a:p>
            <a:pPr marL="285750" indent="-285750" algn="just">
              <a:buFont typeface="Arial" panose="020B0604020202020204" pitchFamily="34" charset="0"/>
              <a:buChar char="•"/>
            </a:pPr>
            <a:endParaRPr lang="en-GB"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6262"/>
            <a:ext cx="10515600" cy="576263"/>
          </a:xfrm>
        </p:spPr>
        <p:txBody>
          <a:bodyPr>
            <a:noAutofit/>
          </a:bodyPr>
          <a:lstStyle/>
          <a:p>
            <a:r>
              <a:rPr lang="en-US" sz="3600" b="1" dirty="0"/>
              <a:t>PROBLEM STATEMENT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17</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152525"/>
            <a:ext cx="10071355" cy="6070380"/>
          </a:xfrm>
          <a:prstGeom prst="rect">
            <a:avLst/>
          </a:prstGeom>
          <a:noFill/>
        </p:spPr>
        <p:txBody>
          <a:bodyPr wrap="square" rtlCol="0">
            <a:spAutoFit/>
          </a:bodyPr>
          <a:lstStyle/>
          <a:p>
            <a:pPr marL="342900" lvl="0" indent="-342900" algn="just">
              <a:lnSpc>
                <a:spcPct val="107000"/>
              </a:lnSpc>
              <a:spcAft>
                <a:spcPts val="0"/>
              </a:spcAft>
              <a:buFont typeface="Symbol" panose="05050102010706020507" pitchFamily="18" charset="2"/>
              <a:buChar char=""/>
            </a:pPr>
            <a:r>
              <a:rPr lang="en-US" sz="2000" kern="100" dirty="0">
                <a:latin typeface="Sogona book"/>
                <a:ea typeface="Calibri" panose="020F0502020204030204" pitchFamily="34" charset="0"/>
                <a:cs typeface="Tunga" panose="020B0502040204020203" pitchFamily="34" charset="0"/>
              </a:rPr>
              <a:t>You are tasked with creating a simple banking application. Implement a Python class called BankAccount that represents a bank account. The BankAccount class should have the following attributes and methods </a:t>
            </a:r>
            <a:endParaRPr lang="en-IN" sz="2000" kern="100" dirty="0">
              <a:latin typeface="Sogona book"/>
              <a:ea typeface="Calibri" panose="020F0502020204030204" pitchFamily="34" charset="0"/>
              <a:cs typeface="Tunga" panose="020B0502040204020203" pitchFamily="34" charset="0"/>
            </a:endParaRPr>
          </a:p>
          <a:p>
            <a:pPr marL="342900" lvl="0" indent="-342900" algn="just">
              <a:lnSpc>
                <a:spcPct val="107000"/>
              </a:lnSpc>
              <a:spcAft>
                <a:spcPts val="0"/>
              </a:spcAft>
              <a:buFont typeface="Symbol" panose="05050102010706020507" pitchFamily="18" charset="2"/>
              <a:buChar char=""/>
            </a:pPr>
            <a:r>
              <a:rPr lang="en-US" sz="2000" kern="100" dirty="0">
                <a:latin typeface="Sogona book"/>
                <a:ea typeface="Calibri" panose="020F0502020204030204" pitchFamily="34" charset="0"/>
                <a:cs typeface="Tunga" panose="020B0502040204020203" pitchFamily="34" charset="0"/>
              </a:rPr>
              <a:t> Attributes: </a:t>
            </a:r>
            <a:endParaRPr lang="en-IN" sz="2000" kern="100" dirty="0">
              <a:latin typeface="Sogona book"/>
              <a:ea typeface="Calibri" panose="020F0502020204030204" pitchFamily="34" charset="0"/>
              <a:cs typeface="Tunga" panose="020B0502040204020203" pitchFamily="34" charset="0"/>
            </a:endParaRPr>
          </a:p>
          <a:p>
            <a:pPr marL="342900" lvl="0" indent="-342900" algn="just">
              <a:lnSpc>
                <a:spcPct val="107000"/>
              </a:lnSpc>
              <a:spcAft>
                <a:spcPts val="0"/>
              </a:spcAft>
              <a:buFont typeface="Symbol" panose="05050102010706020507" pitchFamily="18" charset="2"/>
              <a:buChar char=""/>
            </a:pPr>
            <a:r>
              <a:rPr lang="en-US" sz="2000" kern="100" dirty="0" err="1">
                <a:latin typeface="Sogona book"/>
                <a:ea typeface="Calibri" panose="020F0502020204030204" pitchFamily="34" charset="0"/>
                <a:cs typeface="Tunga" panose="020B0502040204020203" pitchFamily="34" charset="0"/>
              </a:rPr>
              <a:t>account_number</a:t>
            </a:r>
            <a:r>
              <a:rPr lang="en-US" sz="2000" kern="100" dirty="0">
                <a:latin typeface="Sogona book"/>
                <a:ea typeface="Calibri" panose="020F0502020204030204" pitchFamily="34" charset="0"/>
                <a:cs typeface="Tunga" panose="020B0502040204020203" pitchFamily="34" charset="0"/>
              </a:rPr>
              <a:t> (integer): A unique identifier for the bank account. </a:t>
            </a:r>
            <a:endParaRPr lang="en-IN" sz="2000" kern="100" dirty="0">
              <a:latin typeface="Sogona book"/>
              <a:ea typeface="Calibri" panose="020F0502020204030204" pitchFamily="34" charset="0"/>
              <a:cs typeface="Tunga" panose="020B0502040204020203" pitchFamily="34" charset="0"/>
            </a:endParaRPr>
          </a:p>
          <a:p>
            <a:pPr marL="342900" lvl="0" indent="-342900" algn="just">
              <a:lnSpc>
                <a:spcPct val="107000"/>
              </a:lnSpc>
              <a:spcAft>
                <a:spcPts val="0"/>
              </a:spcAft>
              <a:buFont typeface="Symbol" panose="05050102010706020507" pitchFamily="18" charset="2"/>
              <a:buChar char=""/>
            </a:pPr>
            <a:r>
              <a:rPr lang="en-US" sz="2000" kern="100" dirty="0">
                <a:latin typeface="Sogona book"/>
                <a:ea typeface="Calibri" panose="020F0502020204030204" pitchFamily="34" charset="0"/>
                <a:cs typeface="Tunga" panose="020B0502040204020203" pitchFamily="34" charset="0"/>
              </a:rPr>
              <a:t>balance (float): The current balance in the account. </a:t>
            </a:r>
            <a:endParaRPr lang="en-IN" sz="2000" kern="100" dirty="0">
              <a:latin typeface="Sogona book"/>
              <a:ea typeface="Calibri" panose="020F0502020204030204" pitchFamily="34" charset="0"/>
              <a:cs typeface="Tunga" panose="020B0502040204020203" pitchFamily="34" charset="0"/>
            </a:endParaRPr>
          </a:p>
          <a:p>
            <a:pPr marL="342900" lvl="0" indent="-342900" algn="just">
              <a:lnSpc>
                <a:spcPct val="107000"/>
              </a:lnSpc>
              <a:spcAft>
                <a:spcPts val="0"/>
              </a:spcAft>
              <a:buFont typeface="Symbol" panose="05050102010706020507" pitchFamily="18" charset="2"/>
              <a:buChar char=""/>
            </a:pPr>
            <a:r>
              <a:rPr lang="en-US" sz="2000" kern="100" dirty="0">
                <a:latin typeface="Sogona book"/>
                <a:ea typeface="Calibri" panose="020F0502020204030204" pitchFamily="34" charset="0"/>
                <a:cs typeface="Tunga" panose="020B0502040204020203" pitchFamily="34" charset="0"/>
              </a:rPr>
              <a:t>Methods:  </a:t>
            </a:r>
            <a:endParaRPr lang="en-IN" sz="2000" kern="100" dirty="0">
              <a:latin typeface="Sogona book"/>
              <a:ea typeface="Calibri" panose="020F0502020204030204" pitchFamily="34" charset="0"/>
              <a:cs typeface="Tunga" panose="020B0502040204020203" pitchFamily="34" charset="0"/>
            </a:endParaRPr>
          </a:p>
          <a:p>
            <a:pPr marL="342900" lvl="0" indent="-342900" algn="just">
              <a:lnSpc>
                <a:spcPct val="107000"/>
              </a:lnSpc>
              <a:spcAft>
                <a:spcPts val="0"/>
              </a:spcAft>
              <a:buFont typeface="Symbol" panose="05050102010706020507" pitchFamily="18" charset="2"/>
              <a:buChar char=""/>
            </a:pPr>
            <a:r>
              <a:rPr lang="en-US" sz="2000" kern="100" dirty="0">
                <a:latin typeface="Sogona book"/>
                <a:ea typeface="Calibri" panose="020F0502020204030204" pitchFamily="34" charset="0"/>
                <a:cs typeface="Tunga" panose="020B0502040204020203" pitchFamily="34" charset="0"/>
              </a:rPr>
              <a:t>_</a:t>
            </a:r>
            <a:r>
              <a:rPr lang="en-US" sz="2000" kern="100" dirty="0" err="1">
                <a:latin typeface="Sogona book"/>
                <a:ea typeface="Calibri" panose="020F0502020204030204" pitchFamily="34" charset="0"/>
                <a:cs typeface="Tunga" panose="020B0502040204020203" pitchFamily="34" charset="0"/>
              </a:rPr>
              <a:t>init</a:t>
            </a:r>
            <a:r>
              <a:rPr lang="en-US" sz="2000" kern="100" dirty="0">
                <a:latin typeface="Sogona book"/>
                <a:ea typeface="Calibri" panose="020F0502020204030204" pitchFamily="34" charset="0"/>
                <a:cs typeface="Tunga" panose="020B0502040204020203" pitchFamily="34" charset="0"/>
              </a:rPr>
              <a:t>_(self, </a:t>
            </a:r>
            <a:r>
              <a:rPr lang="en-US" sz="2000" kern="100" dirty="0" err="1">
                <a:latin typeface="Sogona book"/>
                <a:ea typeface="Calibri" panose="020F0502020204030204" pitchFamily="34" charset="0"/>
                <a:cs typeface="Tunga" panose="020B0502040204020203" pitchFamily="34" charset="0"/>
              </a:rPr>
              <a:t>account_number</a:t>
            </a:r>
            <a:r>
              <a:rPr lang="en-US" sz="2000" kern="100" dirty="0">
                <a:latin typeface="Sogona book"/>
                <a:ea typeface="Calibri" panose="020F0502020204030204" pitchFamily="34" charset="0"/>
                <a:cs typeface="Tunga" panose="020B0502040204020203" pitchFamily="34" charset="0"/>
              </a:rPr>
              <a:t>): Initializes a new bank account with the given account number and a balance of 0. </a:t>
            </a:r>
            <a:endParaRPr lang="en-IN" sz="2000" kern="100" dirty="0">
              <a:latin typeface="Sogona book"/>
              <a:ea typeface="Calibri" panose="020F0502020204030204" pitchFamily="34" charset="0"/>
              <a:cs typeface="Tunga" panose="020B0502040204020203" pitchFamily="34" charset="0"/>
            </a:endParaRPr>
          </a:p>
          <a:p>
            <a:pPr marL="342900" lvl="0" indent="-342900" algn="just">
              <a:lnSpc>
                <a:spcPct val="107000"/>
              </a:lnSpc>
              <a:spcAft>
                <a:spcPts val="0"/>
              </a:spcAft>
              <a:buFont typeface="Symbol" panose="05050102010706020507" pitchFamily="18" charset="2"/>
              <a:buChar char=""/>
            </a:pPr>
            <a:r>
              <a:rPr lang="en-US" sz="2000" kern="100" dirty="0">
                <a:latin typeface="Sogona book"/>
                <a:ea typeface="Calibri" panose="020F0502020204030204" pitchFamily="34" charset="0"/>
                <a:cs typeface="Tunga" panose="020B0502040204020203" pitchFamily="34" charset="0"/>
              </a:rPr>
              <a:t>deposit(self, amount): Deposits the specified amount into the account and updates the balance accordingly. </a:t>
            </a:r>
            <a:endParaRPr lang="en-IN" sz="2000" kern="100" dirty="0">
              <a:latin typeface="Sogona book"/>
              <a:ea typeface="Calibri" panose="020F0502020204030204" pitchFamily="34" charset="0"/>
              <a:cs typeface="Tunga" panose="020B0502040204020203" pitchFamily="34" charset="0"/>
            </a:endParaRPr>
          </a:p>
          <a:p>
            <a:pPr marL="342900" lvl="0" indent="-342900" algn="just">
              <a:lnSpc>
                <a:spcPct val="107000"/>
              </a:lnSpc>
              <a:spcAft>
                <a:spcPts val="0"/>
              </a:spcAft>
              <a:buFont typeface="Symbol" panose="05050102010706020507" pitchFamily="18" charset="2"/>
              <a:buChar char=""/>
            </a:pPr>
            <a:r>
              <a:rPr lang="en-US" sz="2000" kern="100" dirty="0">
                <a:latin typeface="Sogona book"/>
                <a:ea typeface="Calibri" panose="020F0502020204030204" pitchFamily="34" charset="0"/>
                <a:cs typeface="Tunga" panose="020B0502040204020203" pitchFamily="34" charset="0"/>
              </a:rPr>
              <a:t>withdraw(self, amount): Withdraws the specified amount from the account, if the account has sufficient funds, and updates the balance accordingly. </a:t>
            </a:r>
            <a:endParaRPr lang="en-IN" sz="2000" kern="100" dirty="0">
              <a:latin typeface="Sogona book"/>
              <a:ea typeface="Calibri" panose="020F0502020204030204" pitchFamily="34" charset="0"/>
              <a:cs typeface="Tunga" panose="020B0502040204020203" pitchFamily="34" charset="0"/>
            </a:endParaRPr>
          </a:p>
          <a:p>
            <a:pPr marL="342900" lvl="0" indent="-342900" algn="just">
              <a:lnSpc>
                <a:spcPct val="107000"/>
              </a:lnSpc>
              <a:spcAft>
                <a:spcPts val="0"/>
              </a:spcAft>
              <a:buFont typeface="Symbol" panose="05050102010706020507" pitchFamily="18" charset="2"/>
              <a:buChar char=""/>
            </a:pPr>
            <a:r>
              <a:rPr lang="en-US" sz="2000" kern="100" dirty="0" err="1">
                <a:latin typeface="Sogona book"/>
                <a:ea typeface="Calibri" panose="020F0502020204030204" pitchFamily="34" charset="0"/>
                <a:cs typeface="Tunga" panose="020B0502040204020203" pitchFamily="34" charset="0"/>
              </a:rPr>
              <a:t>get_balance</a:t>
            </a:r>
            <a:r>
              <a:rPr lang="en-US" sz="2000" kern="100" dirty="0">
                <a:latin typeface="Sogona book"/>
                <a:ea typeface="Calibri" panose="020F0502020204030204" pitchFamily="34" charset="0"/>
                <a:cs typeface="Tunga" panose="020B0502040204020203" pitchFamily="34" charset="0"/>
              </a:rPr>
              <a:t>(self): Returns the current balance in the account. </a:t>
            </a:r>
            <a:endParaRPr lang="en-IN" sz="2000" kern="100" dirty="0">
              <a:latin typeface="Sogona book"/>
              <a:ea typeface="Calibri" panose="020F0502020204030204" pitchFamily="34" charset="0"/>
              <a:cs typeface="Tunga" panose="020B0502040204020203" pitchFamily="34" charset="0"/>
            </a:endParaRPr>
          </a:p>
          <a:p>
            <a:pPr marL="342900" lvl="0" indent="-342900" algn="just">
              <a:lnSpc>
                <a:spcPct val="107000"/>
              </a:lnSpc>
              <a:spcAft>
                <a:spcPts val="800"/>
              </a:spcAft>
              <a:buFont typeface="Symbol" panose="05050102010706020507" pitchFamily="18" charset="2"/>
              <a:buChar char=""/>
            </a:pPr>
            <a:r>
              <a:rPr lang="en-US" sz="2000" kern="100" dirty="0">
                <a:latin typeface="Sogona book"/>
                <a:ea typeface="Calibri" panose="020F0502020204030204" pitchFamily="34" charset="0"/>
                <a:cs typeface="Tunga" panose="020B0502040204020203" pitchFamily="34" charset="0"/>
              </a:rPr>
              <a:t>Write the BankAccount class implementation and provide a sample code snippet that demonstrates the usage of the class by creating instances of BankAccount and performing various operations on them.</a:t>
            </a:r>
            <a:endParaRPr lang="en-IN" sz="2000" kern="100" dirty="0">
              <a:effectLst/>
              <a:latin typeface="Sogona book"/>
              <a:ea typeface="Calibri" panose="020F0502020204030204" pitchFamily="34" charset="0"/>
              <a:cs typeface="Tunga" panose="020B0502040204020203" pitchFamily="34" charset="0"/>
            </a:endParaRPr>
          </a:p>
          <a:p>
            <a:pPr marL="285750" indent="-285750" algn="just">
              <a:buFont typeface="Arial" panose="020B0604020202020204" pitchFamily="34" charset="0"/>
              <a:buChar char="•"/>
            </a:pPr>
            <a:endParaRPr lang="en-GB" dirty="0"/>
          </a:p>
        </p:txBody>
      </p:sp>
    </p:spTree>
    <p:extLst>
      <p:ext uri="{BB962C8B-B14F-4D97-AF65-F5344CB8AC3E}">
        <p14:creationId xmlns:p14="http://schemas.microsoft.com/office/powerpoint/2010/main" val="4191532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t>AI IMPLEMENTATION</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18</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3139321"/>
          </a:xfrm>
          <a:prstGeom prst="rect">
            <a:avLst/>
          </a:prstGeom>
          <a:noFill/>
        </p:spPr>
        <p:txBody>
          <a:bodyPr wrap="square" rtlCol="0">
            <a:spAutoFit/>
          </a:bodyPr>
          <a:lstStyle/>
          <a:p>
            <a:pPr marL="800100" lvl="1" indent="-342900" algn="just">
              <a:lnSpc>
                <a:spcPct val="150000"/>
              </a:lnSpc>
              <a:buFont typeface="Symbol" panose="05050102010706020507" pitchFamily="18" charset="2"/>
              <a:buChar char=""/>
            </a:pPr>
            <a:r>
              <a:rPr lang="en-GB" sz="2000" kern="100" dirty="0">
                <a:latin typeface="Sogona book"/>
                <a:ea typeface="Calibri" panose="020F0502020204030204" pitchFamily="34" charset="0"/>
                <a:cs typeface="Tunga" panose="020B0502040204020203" pitchFamily="34" charset="0"/>
              </a:rPr>
              <a:t>NLP is used to enable natural language interaction with the system, allowing users to input account numbers through an input function.</a:t>
            </a:r>
          </a:p>
          <a:p>
            <a:pPr marL="800100" lvl="1" indent="-342900" algn="just">
              <a:lnSpc>
                <a:spcPct val="150000"/>
              </a:lnSpc>
              <a:buFont typeface="Symbol" panose="05050102010706020507" pitchFamily="18" charset="2"/>
              <a:buChar char=""/>
            </a:pPr>
            <a:r>
              <a:rPr lang="en-GB" sz="2000" kern="100" dirty="0">
                <a:latin typeface="Sogona book"/>
                <a:ea typeface="Calibri" panose="020F0502020204030204" pitchFamily="34" charset="0"/>
                <a:cs typeface="Tunga" panose="020B0502040204020203" pitchFamily="34" charset="0"/>
              </a:rPr>
              <a:t>Decision-making is implemented using conditional statements to process and respond to user input.</a:t>
            </a:r>
          </a:p>
          <a:p>
            <a:pPr marL="800100" lvl="1" indent="-342900" algn="just">
              <a:lnSpc>
                <a:spcPct val="150000"/>
              </a:lnSpc>
              <a:buFont typeface="Symbol" panose="05050102010706020507" pitchFamily="18" charset="2"/>
              <a:buChar char=""/>
            </a:pPr>
            <a:r>
              <a:rPr lang="en-GB" sz="2000" kern="100" dirty="0">
                <a:latin typeface="Sogona book"/>
                <a:ea typeface="Calibri" panose="020F0502020204030204" pitchFamily="34" charset="0"/>
                <a:cs typeface="Tunga" panose="020B0502040204020203" pitchFamily="34" charset="0"/>
              </a:rPr>
              <a:t>Automation is achieved by automating banking operations like depositing, withdrawing, and checking account balances, reducing manual intervention.</a:t>
            </a:r>
          </a:p>
          <a:p>
            <a:pPr marL="285750" indent="-285750" algn="just">
              <a:buFont typeface="Arial" panose="020B0604020202020204" pitchFamily="34" charset="0"/>
              <a:buChar char="•"/>
            </a:pPr>
            <a:endParaRPr lang="en-GB" dirty="0"/>
          </a:p>
        </p:txBody>
      </p:sp>
    </p:spTree>
    <p:extLst>
      <p:ext uri="{BB962C8B-B14F-4D97-AF65-F5344CB8AC3E}">
        <p14:creationId xmlns:p14="http://schemas.microsoft.com/office/powerpoint/2010/main" val="2881210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40026"/>
          </a:xfrm>
        </p:spPr>
        <p:txBody>
          <a:bodyPr>
            <a:normAutofit/>
          </a:bodyPr>
          <a:lstStyle/>
          <a:p>
            <a:pPr algn="ctr"/>
            <a:r>
              <a:rPr lang="en-GB" sz="4000" b="1" dirty="0"/>
              <a:t> 4. On Job Training - II	</a:t>
            </a:r>
            <a:endParaRPr lang="en-IN" sz="4000"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19</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15752"/>
            <a:ext cx="10071355" cy="4291944"/>
          </a:xfrm>
          <a:prstGeom prst="rect">
            <a:avLst/>
          </a:prstGeom>
          <a:noFill/>
        </p:spPr>
        <p:txBody>
          <a:bodyPr wrap="square" rtlCol="0">
            <a:spAutoFit/>
          </a:bodyPr>
          <a:lstStyle/>
          <a:p>
            <a:pPr algn="just"/>
            <a:r>
              <a:rPr lang="en-GB" sz="3600" b="1" dirty="0"/>
              <a:t>ARTIFICIAL INTELLIGENCE</a:t>
            </a:r>
          </a:p>
          <a:p>
            <a:pPr marL="800100" lvl="1" indent="-342900" algn="just">
              <a:lnSpc>
                <a:spcPct val="150000"/>
              </a:lnSpc>
              <a:buFont typeface="Arial" panose="020B0604020202020204" pitchFamily="34" charset="0"/>
              <a:buChar char="•"/>
            </a:pPr>
            <a:r>
              <a:rPr lang="en-US" sz="2000" dirty="0"/>
              <a:t>AI application include advanced web search, recommendation systems, understanding human speech, self driving cars, automated decision making, and competing at the highest level in strategic game system. </a:t>
            </a:r>
          </a:p>
          <a:p>
            <a:pPr marL="800100" lvl="1" indent="-342900" algn="just">
              <a:lnSpc>
                <a:spcPct val="150000"/>
              </a:lnSpc>
              <a:buFont typeface="Arial" panose="020B0604020202020204" pitchFamily="34" charset="0"/>
              <a:buChar char="•"/>
            </a:pPr>
            <a:r>
              <a:rPr lang="en-US" sz="2000" dirty="0"/>
              <a:t>The various sub field of AI research are centered around particular goals and the use of particular tools.</a:t>
            </a:r>
          </a:p>
          <a:p>
            <a:pPr marL="800100" lvl="1" indent="-342900" algn="just">
              <a:lnSpc>
                <a:spcPct val="150000"/>
              </a:lnSpc>
              <a:buFont typeface="Arial" panose="020B0604020202020204" pitchFamily="34" charset="0"/>
              <a:buChar char="•"/>
            </a:pPr>
            <a:r>
              <a:rPr lang="en-US" sz="2000" dirty="0"/>
              <a:t>The traditional goals of AI research include reasoning, knowledge representation, planning learning, natural language processing, perception, and ability to move and manipulate objects.</a:t>
            </a:r>
            <a:endParaRPr lang="en-GB" sz="2000" b="1"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90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847899"/>
            <a:ext cx="10515600" cy="842790"/>
          </a:xfrm>
        </p:spPr>
        <p:txBody>
          <a:bodyPr>
            <a:normAutofit/>
          </a:bodyPr>
          <a:lstStyle/>
          <a:p>
            <a:r>
              <a:rPr lang="en-GB" sz="4000" b="1" dirty="0"/>
              <a:t> C</a:t>
            </a:r>
            <a:r>
              <a:rPr lang="en-IN" sz="4000" b="1" dirty="0"/>
              <a:t>ONTENTS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2616101"/>
          </a:xfrm>
          <a:prstGeom prst="rect">
            <a:avLst/>
          </a:prstGeom>
          <a:noFill/>
        </p:spPr>
        <p:txBody>
          <a:bodyPr wrap="square" rtlCol="0">
            <a:spAutoFit/>
          </a:bodyPr>
          <a:lstStyle/>
          <a:p>
            <a:pPr marL="36900" indent="0" algn="just">
              <a:buNone/>
            </a:pPr>
            <a:r>
              <a:rPr lang="en-US" sz="2400" dirty="0"/>
              <a:t>1. Company Description</a:t>
            </a:r>
          </a:p>
          <a:p>
            <a:pPr marL="36900" indent="0" algn="just">
              <a:buNone/>
            </a:pPr>
            <a:r>
              <a:rPr lang="en-US" sz="2400" dirty="0"/>
              <a:t>2. On Job Training – 1</a:t>
            </a:r>
          </a:p>
          <a:p>
            <a:pPr marL="36900" indent="0" algn="just">
              <a:buNone/>
            </a:pPr>
            <a:r>
              <a:rPr lang="en-US" sz="2400" dirty="0"/>
              <a:t>3. Use Case – 1</a:t>
            </a:r>
          </a:p>
          <a:p>
            <a:pPr marL="36900" indent="0" algn="just">
              <a:buNone/>
            </a:pPr>
            <a:r>
              <a:rPr lang="en-US" sz="2400" dirty="0"/>
              <a:t>4. On Job Training – 2</a:t>
            </a:r>
          </a:p>
          <a:p>
            <a:pPr marL="36900" indent="0" algn="just">
              <a:buNone/>
            </a:pPr>
            <a:r>
              <a:rPr lang="en-US" sz="2400" dirty="0"/>
              <a:t>5. Use Case – 2</a:t>
            </a:r>
          </a:p>
          <a:p>
            <a:pPr marL="36900" indent="0" algn="just">
              <a:buNone/>
            </a:pPr>
            <a:r>
              <a:rPr lang="en-US" sz="2400" dirty="0"/>
              <a:t>6. Conclusion </a:t>
            </a:r>
            <a:endParaRPr lang="en-IN" sz="2400" dirty="0"/>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31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t>TYPES OF AI</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20</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3003899"/>
          </a:xfrm>
          <a:prstGeom prst="rect">
            <a:avLst/>
          </a:prstGeom>
          <a:noFill/>
        </p:spPr>
        <p:txBody>
          <a:bodyPr wrap="square" rtlCol="0">
            <a:spAutoFit/>
          </a:bodyPr>
          <a:lstStyle/>
          <a:p>
            <a:pPr marL="800100" lvl="1" indent="-342900" algn="just">
              <a:lnSpc>
                <a:spcPct val="107000"/>
              </a:lnSpc>
              <a:buFont typeface="Symbol" panose="05050102010706020507" pitchFamily="18" charset="2"/>
              <a:buChar char=""/>
            </a:pPr>
            <a:r>
              <a:rPr lang="en-GB" sz="2000" kern="100" dirty="0">
                <a:latin typeface="Sogona book"/>
                <a:ea typeface="Calibri" panose="020F0502020204030204" pitchFamily="34" charset="0"/>
                <a:cs typeface="Tunga" panose="020B0502040204020203" pitchFamily="34" charset="0"/>
              </a:rPr>
              <a:t>NLP is used to enable natural language interaction with the system, allowing users to input account numbers through an input function.</a:t>
            </a:r>
          </a:p>
          <a:p>
            <a:pPr marL="800100" lvl="1" indent="-342900" algn="just">
              <a:lnSpc>
                <a:spcPct val="107000"/>
              </a:lnSpc>
              <a:buFont typeface="Symbol" panose="05050102010706020507" pitchFamily="18" charset="2"/>
              <a:buChar char=""/>
            </a:pPr>
            <a:endParaRPr lang="en-GB" sz="2000" kern="100" dirty="0">
              <a:latin typeface="Sogona book"/>
              <a:ea typeface="Calibri" panose="020F0502020204030204" pitchFamily="34" charset="0"/>
              <a:cs typeface="Tunga" panose="020B0502040204020203" pitchFamily="34" charset="0"/>
            </a:endParaRPr>
          </a:p>
          <a:p>
            <a:pPr marL="800100" lvl="1" indent="-342900" algn="just">
              <a:lnSpc>
                <a:spcPct val="107000"/>
              </a:lnSpc>
              <a:buFont typeface="Symbol" panose="05050102010706020507" pitchFamily="18" charset="2"/>
              <a:buChar char=""/>
            </a:pPr>
            <a:r>
              <a:rPr lang="en-GB" sz="2000" kern="100" dirty="0">
                <a:latin typeface="Sogona book"/>
                <a:ea typeface="Calibri" panose="020F0502020204030204" pitchFamily="34" charset="0"/>
                <a:cs typeface="Tunga" panose="020B0502040204020203" pitchFamily="34" charset="0"/>
              </a:rPr>
              <a:t>Decision-making is implemented using conditional statements to process and respond to user input.</a:t>
            </a:r>
          </a:p>
          <a:p>
            <a:pPr marL="800100" lvl="1" indent="-342900" algn="just">
              <a:lnSpc>
                <a:spcPct val="107000"/>
              </a:lnSpc>
              <a:buFont typeface="Symbol" panose="05050102010706020507" pitchFamily="18" charset="2"/>
              <a:buChar char=""/>
            </a:pPr>
            <a:endParaRPr lang="en-GB" sz="2000" kern="100" dirty="0">
              <a:latin typeface="Sogona book"/>
              <a:ea typeface="Calibri" panose="020F0502020204030204" pitchFamily="34" charset="0"/>
              <a:cs typeface="Tunga" panose="020B0502040204020203" pitchFamily="34" charset="0"/>
            </a:endParaRPr>
          </a:p>
          <a:p>
            <a:pPr marL="800100" lvl="1" indent="-342900" algn="just">
              <a:lnSpc>
                <a:spcPct val="107000"/>
              </a:lnSpc>
              <a:buFont typeface="Symbol" panose="05050102010706020507" pitchFamily="18" charset="2"/>
              <a:buChar char=""/>
            </a:pPr>
            <a:r>
              <a:rPr lang="en-GB" sz="2000" kern="100" dirty="0">
                <a:latin typeface="Sogona book"/>
                <a:ea typeface="Calibri" panose="020F0502020204030204" pitchFamily="34" charset="0"/>
                <a:cs typeface="Tunga" panose="020B0502040204020203" pitchFamily="34" charset="0"/>
              </a:rPr>
              <a:t>Automation is achieved by automating banking operations like depositing, withdrawing, and checking account balances, reducing manual intervention.</a:t>
            </a:r>
          </a:p>
          <a:p>
            <a:pPr marL="285750" indent="-285750" algn="just">
              <a:buFont typeface="Arial" panose="020B0604020202020204" pitchFamily="34" charset="0"/>
              <a:buChar char="•"/>
            </a:pPr>
            <a:endParaRPr lang="en-GB" dirty="0"/>
          </a:p>
        </p:txBody>
      </p:sp>
    </p:spTree>
    <p:extLst>
      <p:ext uri="{BB962C8B-B14F-4D97-AF65-F5344CB8AC3E}">
        <p14:creationId xmlns:p14="http://schemas.microsoft.com/office/powerpoint/2010/main" val="1095664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t>MACHINE LEARNING</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21</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t>Machine learning is a branch of artificial intelligence (AI) and computer science which focuses on the use of data and algorithms to imitate the way that humans learn, gradually improving its </a:t>
            </a:r>
            <a:r>
              <a:rPr lang="en-US" sz="2000" dirty="0" err="1"/>
              <a:t>accurac</a:t>
            </a:r>
            <a:r>
              <a:rPr lang="en-GB" sz="2000" dirty="0"/>
              <a:t>y.</a:t>
            </a:r>
          </a:p>
          <a:p>
            <a:pPr marL="800100" lvl="1" indent="-342900" algn="just">
              <a:lnSpc>
                <a:spcPct val="150000"/>
              </a:lnSpc>
              <a:buFont typeface="Arial" panose="020B0604020202020204" pitchFamily="34" charset="0"/>
              <a:buChar char="•"/>
            </a:pPr>
            <a:r>
              <a:rPr lang="en-US" sz="2000" dirty="0"/>
              <a:t>Machine learning is an important component of the growing field of data science.</a:t>
            </a:r>
            <a:endParaRPr lang="en-GB" sz="2000" dirty="0"/>
          </a:p>
          <a:p>
            <a:pPr marL="800100" lvl="1" indent="-342900" algn="just">
              <a:lnSpc>
                <a:spcPct val="150000"/>
              </a:lnSpc>
              <a:buFont typeface="Arial" panose="020B0604020202020204" pitchFamily="34" charset="0"/>
              <a:buChar char="•"/>
            </a:pPr>
            <a:r>
              <a:rPr lang="en-US" sz="2000" dirty="0"/>
              <a:t>These insights subsequently drive decision making within applications and businesses, ideally impacting key growth metrics.</a:t>
            </a:r>
            <a:endParaRPr lang="en-GB" sz="2000" dirty="0"/>
          </a:p>
          <a:p>
            <a:pPr marL="800100" lvl="1" indent="-342900" algn="just">
              <a:lnSpc>
                <a:spcPct val="150000"/>
              </a:lnSpc>
              <a:buFont typeface="Arial" panose="020B0604020202020204" pitchFamily="34" charset="0"/>
              <a:buChar char="•"/>
            </a:pPr>
            <a:r>
              <a:rPr lang="en-US" sz="2000" dirty="0"/>
              <a:t>Machine learning algorithms are typically created using frameworks that accelerate solution development, such as TensorFlow and </a:t>
            </a:r>
            <a:r>
              <a:rPr lang="en-US" sz="2000" dirty="0" err="1"/>
              <a:t>PyTorch</a:t>
            </a:r>
            <a:r>
              <a:rPr lang="en-US" sz="2000" dirty="0"/>
              <a:t>. </a:t>
            </a:r>
            <a:endParaRPr lang="en-GB" sz="2000" dirty="0"/>
          </a:p>
          <a:p>
            <a:pPr marL="285750" indent="-285750" algn="just">
              <a:buFont typeface="Arial" panose="020B0604020202020204" pitchFamily="34" charset="0"/>
              <a:buChar char="•"/>
            </a:pPr>
            <a:endParaRPr lang="en-GB" dirty="0"/>
          </a:p>
        </p:txBody>
      </p:sp>
    </p:spTree>
    <p:extLst>
      <p:ext uri="{BB962C8B-B14F-4D97-AF65-F5344CB8AC3E}">
        <p14:creationId xmlns:p14="http://schemas.microsoft.com/office/powerpoint/2010/main" val="810979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t>MACHINE LEARNING METHODS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22</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4524315"/>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t>Supervised machine learning: Supervised learning, also known as supervised machine learning, is defined by its use of </a:t>
            </a:r>
            <a:r>
              <a:rPr lang="en-GB" sz="2000" dirty="0" err="1"/>
              <a:t>labeled</a:t>
            </a:r>
            <a:r>
              <a:rPr lang="en-GB" sz="2000" dirty="0"/>
              <a:t> datasets to train algorithms to classify data or predict outcomes accurately.</a:t>
            </a:r>
          </a:p>
          <a:p>
            <a:pPr marL="800100" lvl="1" indent="-342900" algn="just">
              <a:lnSpc>
                <a:spcPct val="150000"/>
              </a:lnSpc>
              <a:buFont typeface="Arial" panose="020B0604020202020204" pitchFamily="34" charset="0"/>
              <a:buChar char="•"/>
            </a:pPr>
            <a:r>
              <a:rPr lang="en-GB" sz="2000" dirty="0"/>
              <a:t>Unsupervised machine learning: Unsupervised learning, also known as unsupervised machine learning, uses machine learning algorithm to </a:t>
            </a:r>
            <a:r>
              <a:rPr lang="en-GB" sz="2000" dirty="0" err="1"/>
              <a:t>analyze</a:t>
            </a:r>
            <a:r>
              <a:rPr lang="en-GB" sz="2000" dirty="0"/>
              <a:t> and cluster </a:t>
            </a:r>
            <a:r>
              <a:rPr lang="en-GB" sz="2000" dirty="0" err="1"/>
              <a:t>unlabeled</a:t>
            </a:r>
            <a:r>
              <a:rPr lang="en-GB" sz="2000" dirty="0"/>
              <a:t> datasets. </a:t>
            </a:r>
          </a:p>
          <a:p>
            <a:pPr marL="800100" lvl="1" indent="-342900" algn="just">
              <a:lnSpc>
                <a:spcPct val="150000"/>
              </a:lnSpc>
              <a:buFont typeface="Arial" panose="020B0604020202020204" pitchFamily="34" charset="0"/>
              <a:buChar char="•"/>
            </a:pPr>
            <a:r>
              <a:rPr lang="en-GB" sz="2000" dirty="0"/>
              <a:t>Reinforcement machine learning Reinforcement machine learning is a machine learning model that is similar to supervised learning, but the algorithm isn’t trained using sample data</a:t>
            </a:r>
          </a:p>
          <a:p>
            <a:pPr marL="285750" indent="-285750" algn="just">
              <a:buFont typeface="Arial" panose="020B0604020202020204" pitchFamily="34" charset="0"/>
              <a:buChar char="•"/>
            </a:pPr>
            <a:endParaRPr lang="en-GB" dirty="0"/>
          </a:p>
        </p:txBody>
      </p:sp>
    </p:spTree>
    <p:extLst>
      <p:ext uri="{BB962C8B-B14F-4D97-AF65-F5344CB8AC3E}">
        <p14:creationId xmlns:p14="http://schemas.microsoft.com/office/powerpoint/2010/main" val="3187652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t>OpenCV</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23</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t>OpenCV open source computer vision library is an open source computer vision and machine learning software library</a:t>
            </a:r>
          </a:p>
          <a:p>
            <a:pPr marL="800100" lvl="1" indent="-342900" algn="just">
              <a:lnSpc>
                <a:spcPct val="150000"/>
              </a:lnSpc>
              <a:buFont typeface="Arial" panose="020B0604020202020204" pitchFamily="34" charset="0"/>
              <a:buChar char="•"/>
            </a:pPr>
            <a:r>
              <a:rPr lang="en-GB" sz="2000" dirty="0"/>
              <a:t>OpenCV was built to provide a common infrastructure for computer vision application and to accelerate the use of machine perception in the commercial product.</a:t>
            </a:r>
          </a:p>
          <a:p>
            <a:pPr marL="800100" lvl="1" indent="-342900" algn="just">
              <a:lnSpc>
                <a:spcPct val="150000"/>
              </a:lnSpc>
              <a:buFont typeface="Arial" panose="020B0604020202020204" pitchFamily="34" charset="0"/>
              <a:buChar char="•"/>
            </a:pPr>
            <a:r>
              <a:rPr lang="en-GB" sz="2000" dirty="0"/>
              <a:t>OpenCV is an open-source software library for computer vision and machine learning.</a:t>
            </a:r>
          </a:p>
          <a:p>
            <a:pPr marL="800100" lvl="1" indent="-342900" algn="just">
              <a:lnSpc>
                <a:spcPct val="150000"/>
              </a:lnSpc>
              <a:buFont typeface="Arial" panose="020B0604020202020204" pitchFamily="34" charset="0"/>
              <a:buChar char="•"/>
            </a:pPr>
            <a:r>
              <a:rPr lang="en-GB" sz="2000" dirty="0"/>
              <a:t>The OpenCV full form is Open Source Computer Vision Library. It was created to provide a shared infrastructure for applications for computer vision and to speed up the use of machine perception in consumer products.</a:t>
            </a:r>
          </a:p>
          <a:p>
            <a:pPr marL="285750" indent="-285750" algn="just">
              <a:buFont typeface="Arial" panose="020B0604020202020204" pitchFamily="34" charset="0"/>
              <a:buChar char="•"/>
            </a:pPr>
            <a:endParaRPr lang="en-GB" dirty="0"/>
          </a:p>
        </p:txBody>
      </p:sp>
    </p:spTree>
    <p:extLst>
      <p:ext uri="{BB962C8B-B14F-4D97-AF65-F5344CB8AC3E}">
        <p14:creationId xmlns:p14="http://schemas.microsoft.com/office/powerpoint/2010/main" val="2886621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br>
              <a:rPr lang="en-US" sz="3600" b="1" dirty="0"/>
            </a:br>
            <a:r>
              <a:rPr lang="en-US" sz="3600" b="1" dirty="0"/>
              <a:t>HAAR CASCADE DATASET</a:t>
            </a:r>
            <a:br>
              <a:rPr lang="en-US" sz="3600" b="1" dirty="0"/>
            </a:br>
            <a:endParaRPr lang="en-US" sz="3600"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24</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97743"/>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t>OpenCV open source computer vision library is an open source computer vision and machine learning software library</a:t>
            </a:r>
          </a:p>
          <a:p>
            <a:pPr marL="800100" lvl="1" indent="-342900" algn="just">
              <a:lnSpc>
                <a:spcPct val="150000"/>
              </a:lnSpc>
              <a:buFont typeface="Arial" panose="020B0604020202020204" pitchFamily="34" charset="0"/>
              <a:buChar char="•"/>
            </a:pPr>
            <a:r>
              <a:rPr lang="en-GB" sz="2000" dirty="0"/>
              <a:t>OpenCV was built to provide a common infrastructure for computer vision application and to accelerate the use of machine perception in the commercial product.</a:t>
            </a:r>
          </a:p>
          <a:p>
            <a:pPr marL="800100" lvl="1" indent="-342900" algn="just">
              <a:lnSpc>
                <a:spcPct val="150000"/>
              </a:lnSpc>
              <a:buFont typeface="Arial" panose="020B0604020202020204" pitchFamily="34" charset="0"/>
              <a:buChar char="•"/>
            </a:pPr>
            <a:r>
              <a:rPr lang="en-GB" sz="2000" dirty="0"/>
              <a:t>OpenCV is an open-source software library for computer vision and machine learning.</a:t>
            </a:r>
          </a:p>
          <a:p>
            <a:pPr marL="800100" lvl="1" indent="-342900" algn="just">
              <a:lnSpc>
                <a:spcPct val="150000"/>
              </a:lnSpc>
              <a:buFont typeface="Arial" panose="020B0604020202020204" pitchFamily="34" charset="0"/>
              <a:buChar char="•"/>
            </a:pPr>
            <a:r>
              <a:rPr lang="en-GB" sz="2000" dirty="0"/>
              <a:t>The OpenCV full form is Open Source Computer Vision Library. It was created to provide a shared infrastructure for applications for computer vision and to speed up the use of machine perception in consumer products.</a:t>
            </a:r>
          </a:p>
          <a:p>
            <a:pPr marL="285750" indent="-285750" algn="just">
              <a:buFont typeface="Arial" panose="020B0604020202020204" pitchFamily="34" charset="0"/>
              <a:buChar char="•"/>
            </a:pPr>
            <a:endParaRPr lang="en-GB" dirty="0"/>
          </a:p>
        </p:txBody>
      </p:sp>
    </p:spTree>
    <p:extLst>
      <p:ext uri="{BB962C8B-B14F-4D97-AF65-F5344CB8AC3E}">
        <p14:creationId xmlns:p14="http://schemas.microsoft.com/office/powerpoint/2010/main" val="822122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12130"/>
          </a:xfrm>
        </p:spPr>
        <p:txBody>
          <a:bodyPr>
            <a:normAutofit/>
          </a:bodyPr>
          <a:lstStyle/>
          <a:p>
            <a:pPr algn="ctr"/>
            <a:r>
              <a:rPr lang="en-GB" sz="4000" b="1" dirty="0"/>
              <a:t> 5. Use Case - II	</a:t>
            </a:r>
            <a:endParaRPr lang="en-IN" sz="4000"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25</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15752"/>
            <a:ext cx="10071355" cy="5215274"/>
          </a:xfrm>
          <a:prstGeom prst="rect">
            <a:avLst/>
          </a:prstGeom>
          <a:noFill/>
        </p:spPr>
        <p:txBody>
          <a:bodyPr wrap="square" rtlCol="0">
            <a:spAutoFit/>
          </a:bodyPr>
          <a:lstStyle/>
          <a:p>
            <a:pPr algn="just"/>
            <a:r>
              <a:rPr lang="en-GB" sz="3600" b="1" dirty="0"/>
              <a:t>SMART CITY MISSION</a:t>
            </a:r>
          </a:p>
          <a:p>
            <a:pPr marL="800100" lvl="1" indent="-342900" algn="just">
              <a:lnSpc>
                <a:spcPct val="150000"/>
              </a:lnSpc>
              <a:buFont typeface="Arial" panose="020B0604020202020204" pitchFamily="34" charset="0"/>
              <a:buChar char="•"/>
            </a:pPr>
            <a:r>
              <a:rPr lang="en-GB" sz="2000" dirty="0"/>
              <a:t>National Smart Cities Mission is an urban renewal and retrofitting program by the Government of India with the mission to develop smart cities across the country, making them citizen friendly and sustainable</a:t>
            </a:r>
          </a:p>
          <a:p>
            <a:pPr marL="800100" lvl="1" indent="-342900" algn="just">
              <a:lnSpc>
                <a:spcPct val="150000"/>
              </a:lnSpc>
              <a:buFont typeface="Arial" panose="020B0604020202020204" pitchFamily="34" charset="0"/>
              <a:buChar char="•"/>
            </a:pPr>
            <a:r>
              <a:rPr lang="en-GB" sz="2000" dirty="0"/>
              <a:t>The Union Ministry of Urban Development is responsible for implementing the mission in collaboration with the state governments of the respective cities.</a:t>
            </a:r>
          </a:p>
          <a:p>
            <a:pPr marL="800100" lvl="1" indent="-342900" algn="just">
              <a:lnSpc>
                <a:spcPct val="150000"/>
              </a:lnSpc>
              <a:buFont typeface="Arial" panose="020B0604020202020204" pitchFamily="34" charset="0"/>
              <a:buChar char="•"/>
            </a:pPr>
            <a:r>
              <a:rPr lang="en-GB" sz="2000" dirty="0"/>
              <a:t>Smart Cities Mission envisions developing an area within the cities in the country as model areas based on an area development plan, which is expected to have a </a:t>
            </a:r>
            <a:r>
              <a:rPr lang="en-GB" sz="2000" dirty="0" err="1"/>
              <a:t>ruboff</a:t>
            </a:r>
            <a:r>
              <a:rPr lang="en-GB" sz="2000" dirty="0"/>
              <a:t> effect on other parts of the city, and nearby </a:t>
            </a:r>
            <a:r>
              <a:rPr lang="en-GB" sz="2000" dirty="0" err="1"/>
              <a:t>citoes</a:t>
            </a:r>
            <a:r>
              <a:rPr lang="en-GB" sz="2000" dirty="0"/>
              <a:t> and towns.</a:t>
            </a:r>
          </a:p>
          <a:p>
            <a:pPr marL="800100" lvl="1" indent="-342900" algn="just">
              <a:lnSpc>
                <a:spcPct val="150000"/>
              </a:lnSpc>
              <a:buFont typeface="Arial" panose="020B0604020202020204" pitchFamily="34" charset="0"/>
              <a:buChar char="•"/>
            </a:pPr>
            <a:r>
              <a:rPr lang="en-GB" sz="2000" dirty="0"/>
              <a:t>The Smart Cities Mission is an initiative by the Government of India to improve the lifestyle of citizens living in that particular city or town. </a:t>
            </a: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913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GB" sz="3600" b="1" dirty="0"/>
              <a:t>FEATURES OF SMART CITY MISSION OF INDIA</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26</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97743"/>
            <a:ext cx="10071355" cy="5447645"/>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t>The mission promotes the use of mixed land according to its per-area usage plan. Therefore, this allows the state to have vast land for multi-purposes and make the bye-laws accordingly. </a:t>
            </a:r>
          </a:p>
          <a:p>
            <a:pPr marL="800100" lvl="1" indent="-342900" algn="just">
              <a:lnSpc>
                <a:spcPct val="150000"/>
              </a:lnSpc>
              <a:buFont typeface="Arial" panose="020B0604020202020204" pitchFamily="34" charset="0"/>
              <a:buChar char="•"/>
            </a:pPr>
            <a:r>
              <a:rPr lang="en-US" sz="2000" dirty="0"/>
              <a:t>Providing housing choices to everyone is another major goal of the Smart City projects.</a:t>
            </a:r>
          </a:p>
          <a:p>
            <a:pPr marL="800100" lvl="1" indent="-342900" algn="just">
              <a:lnSpc>
                <a:spcPct val="150000"/>
              </a:lnSpc>
              <a:buFont typeface="Arial" panose="020B0604020202020204" pitchFamily="34" charset="0"/>
              <a:buChar char="•"/>
            </a:pPr>
            <a:r>
              <a:rPr lang="en-US" sz="2000" dirty="0"/>
              <a:t>The mission is set to give the people relief from congestion. Smart City India will also ensure the security of the people, promote communication, and reduce smog at the same time. </a:t>
            </a:r>
          </a:p>
          <a:p>
            <a:pPr marL="800100" lvl="1" indent="-342900" algn="just">
              <a:lnSpc>
                <a:spcPct val="150000"/>
              </a:lnSpc>
              <a:buFont typeface="Arial" panose="020B0604020202020204" pitchFamily="34" charset="0"/>
              <a:buChar char="•"/>
            </a:pPr>
            <a:r>
              <a:rPr lang="en-US" sz="2000" dirty="0"/>
              <a:t>Developing recreational spots like gardens, parks, open gyms, playgrounds, and more are other major goals of the mission.</a:t>
            </a:r>
          </a:p>
          <a:p>
            <a:pPr marL="800100" lvl="1" indent="-342900" algn="just">
              <a:lnSpc>
                <a:spcPct val="150000"/>
              </a:lnSpc>
              <a:buFont typeface="Arial" panose="020B0604020202020204" pitchFamily="34" charset="0"/>
              <a:buChar char="•"/>
            </a:pPr>
            <a:r>
              <a:rPr lang="en-US" sz="2000" dirty="0"/>
              <a:t>Government-related services are gradually going digital to promote transparency and accountability in the system and the people.</a:t>
            </a:r>
          </a:p>
          <a:p>
            <a:pPr marL="285750" indent="-285750" algn="just">
              <a:buFont typeface="Arial" panose="020B0604020202020204" pitchFamily="34" charset="0"/>
              <a:buChar char="•"/>
            </a:pPr>
            <a:endParaRPr lang="en-GB" dirty="0"/>
          </a:p>
        </p:txBody>
      </p:sp>
    </p:spTree>
    <p:extLst>
      <p:ext uri="{BB962C8B-B14F-4D97-AF65-F5344CB8AC3E}">
        <p14:creationId xmlns:p14="http://schemas.microsoft.com/office/powerpoint/2010/main" val="3518590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GB" sz="3600" b="1" dirty="0"/>
              <a:t>PROBLEM STATEMENT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27</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97743"/>
            <a:ext cx="10071355" cy="4985980"/>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err="1"/>
              <a:t>Color</a:t>
            </a:r>
            <a:r>
              <a:rPr lang="en-GB" sz="2000" dirty="0"/>
              <a:t>-based Detection: Threshold the input image in the HSV </a:t>
            </a:r>
            <a:r>
              <a:rPr lang="en-GB" sz="2000" dirty="0" err="1"/>
              <a:t>color</a:t>
            </a:r>
            <a:r>
              <a:rPr lang="en-GB" sz="2000" dirty="0"/>
              <a:t> space using predefined </a:t>
            </a:r>
            <a:r>
              <a:rPr lang="en-GB" sz="2000" dirty="0" err="1"/>
              <a:t>color</a:t>
            </a:r>
            <a:r>
              <a:rPr lang="en-GB" sz="2000" dirty="0"/>
              <a:t> ranges for red, yellow, and green to accurately detect traffic lights.</a:t>
            </a:r>
          </a:p>
          <a:p>
            <a:pPr marL="800100" lvl="1" indent="-342900" algn="just">
              <a:lnSpc>
                <a:spcPct val="150000"/>
              </a:lnSpc>
              <a:buFont typeface="Arial" panose="020B0604020202020204" pitchFamily="34" charset="0"/>
              <a:buChar char="•"/>
            </a:pPr>
            <a:r>
              <a:rPr lang="en-GB" sz="2000" dirty="0"/>
              <a:t>Contour Extraction: Utilize contour detection techniques to identify the contours of the traffic lights in the binary masks obtained from </a:t>
            </a:r>
            <a:r>
              <a:rPr lang="en-GB" sz="2000" dirty="0" err="1"/>
              <a:t>color</a:t>
            </a:r>
            <a:r>
              <a:rPr lang="en-GB" sz="2000" dirty="0"/>
              <a:t> thresholding.</a:t>
            </a:r>
          </a:p>
          <a:p>
            <a:pPr marL="800100" lvl="1" indent="-342900" algn="just">
              <a:lnSpc>
                <a:spcPct val="150000"/>
              </a:lnSpc>
              <a:buFont typeface="Arial" panose="020B0604020202020204" pitchFamily="34" charset="0"/>
              <a:buChar char="•"/>
            </a:pPr>
            <a:r>
              <a:rPr lang="en-GB" sz="2000" dirty="0"/>
              <a:t>Filtering and Size-based Selection: Filter out small and irrelevant contours based on their area, using a minimum contour area threshold, to eliminate noise and improve detection accuracy.</a:t>
            </a:r>
          </a:p>
          <a:p>
            <a:pPr marL="800100" lvl="1" indent="-342900" algn="just">
              <a:lnSpc>
                <a:spcPct val="150000"/>
              </a:lnSpc>
              <a:buFont typeface="Arial" panose="020B0604020202020204" pitchFamily="34" charset="0"/>
              <a:buChar char="•"/>
            </a:pPr>
            <a:r>
              <a:rPr lang="en-GB" sz="2000" dirty="0"/>
              <a:t>Bounding Box Visualization: Draw bounding rectangles around the detected traffic light contours and annotate them with the corresponding </a:t>
            </a:r>
            <a:r>
              <a:rPr lang="en-GB" sz="2000" dirty="0" err="1"/>
              <a:t>color</a:t>
            </a:r>
            <a:r>
              <a:rPr lang="en-GB" sz="2000" dirty="0"/>
              <a:t> label (red, yellow, or green) for visual representation and interpretation.</a:t>
            </a:r>
          </a:p>
          <a:p>
            <a:pPr marL="285750" indent="-285750" algn="just">
              <a:buFont typeface="Arial" panose="020B0604020202020204" pitchFamily="34" charset="0"/>
              <a:buChar char="•"/>
            </a:pPr>
            <a:endParaRPr lang="en-GB" dirty="0"/>
          </a:p>
        </p:txBody>
      </p:sp>
    </p:spTree>
    <p:extLst>
      <p:ext uri="{BB962C8B-B14F-4D97-AF65-F5344CB8AC3E}">
        <p14:creationId xmlns:p14="http://schemas.microsoft.com/office/powerpoint/2010/main" val="1515034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40026"/>
          </a:xfrm>
        </p:spPr>
        <p:txBody>
          <a:bodyPr/>
          <a:lstStyle/>
          <a:p>
            <a:r>
              <a:rPr lang="en-GB" b="1" dirty="0"/>
              <a:t> </a:t>
            </a:r>
            <a:r>
              <a:rPr lang="en-GB" sz="4000" b="1" dirty="0"/>
              <a:t>CONCLUSION</a:t>
            </a:r>
            <a:r>
              <a:rPr lang="en-GB" b="1" dirty="0"/>
              <a:t>	</a:t>
            </a:r>
            <a:endParaRPr lang="en-IN"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28</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15752"/>
            <a:ext cx="10071355" cy="8153579"/>
          </a:xfrm>
          <a:prstGeom prst="rect">
            <a:avLst/>
          </a:prstGeom>
          <a:noFill/>
        </p:spPr>
        <p:txBody>
          <a:bodyPr wrap="square" rtlCol="0">
            <a:spAutoFit/>
          </a:bodyPr>
          <a:lstStyle/>
          <a:p>
            <a:pPr marL="342900" indent="-342900" algn="just">
              <a:lnSpc>
                <a:spcPct val="170000"/>
              </a:lnSpc>
              <a:buFont typeface="Arial" panose="020B0604020202020204" pitchFamily="34" charset="0"/>
              <a:buChar char="•"/>
            </a:pPr>
            <a:r>
              <a:rPr lang="en-GB" sz="2000" dirty="0">
                <a:latin typeface="Bookman Old Style" pitchFamily="18" charset="0"/>
              </a:rPr>
              <a:t>In company we trained about Python, OOP’s, Python implementation with OOP, Benefits of OOP in python, important function in python like lambda, map, reduce, filter in internship . </a:t>
            </a:r>
          </a:p>
          <a:p>
            <a:pPr marL="342900" indent="-342900" algn="just">
              <a:lnSpc>
                <a:spcPct val="170000"/>
              </a:lnSpc>
              <a:buFont typeface="Arial" panose="020B0604020202020204" pitchFamily="34" charset="0"/>
              <a:buChar char="•"/>
            </a:pPr>
            <a:r>
              <a:rPr lang="en-GB" sz="2000" dirty="0">
                <a:latin typeface="Bookman Old Style" pitchFamily="18" charset="0"/>
              </a:rPr>
              <a:t>We were assigned with Banking application using python programming language, where we used python oops, python function like map, reduce, lambda. Created an programming which accepts the input as account id and displays based on users interest of deposit or withdraw amount and to show balance </a:t>
            </a:r>
          </a:p>
          <a:p>
            <a:pPr marL="342900" indent="-342900" algn="just">
              <a:lnSpc>
                <a:spcPct val="170000"/>
              </a:lnSpc>
              <a:buFont typeface="Arial" panose="020B0604020202020204" pitchFamily="34" charset="0"/>
              <a:buChar char="•"/>
            </a:pPr>
            <a:r>
              <a:rPr lang="en-GB" sz="2000" dirty="0">
                <a:latin typeface="Bookman Old Style" pitchFamily="18" charset="0"/>
              </a:rPr>
              <a:t>During the internship we learnt about Artificial Intelligence, types of AI, Machine learning, </a:t>
            </a:r>
            <a:r>
              <a:rPr lang="en-GB" sz="2000" dirty="0" err="1">
                <a:latin typeface="Bookman Old Style" pitchFamily="18" charset="0"/>
              </a:rPr>
              <a:t>OpenCv</a:t>
            </a:r>
            <a:r>
              <a:rPr lang="en-GB" sz="2000" dirty="0">
                <a:latin typeface="Bookman Old Style" pitchFamily="18" charset="0"/>
              </a:rPr>
              <a:t>, </a:t>
            </a:r>
            <a:r>
              <a:rPr lang="en-GB" sz="2000" dirty="0" err="1">
                <a:latin typeface="Bookman Old Style" pitchFamily="18" charset="0"/>
              </a:rPr>
              <a:t>Haar</a:t>
            </a:r>
            <a:r>
              <a:rPr lang="en-GB" sz="2000" dirty="0">
                <a:latin typeface="Bookman Old Style" pitchFamily="18" charset="0"/>
              </a:rPr>
              <a:t> cascade dataset. We learnt about OpenCV through which the system can detect through its camera like human, human face, moving object, etc.</a:t>
            </a:r>
          </a:p>
          <a:p>
            <a:pPr marL="342900" indent="-342900" algn="just">
              <a:lnSpc>
                <a:spcPct val="170000"/>
              </a:lnSpc>
              <a:buFont typeface="Arial" panose="020B0604020202020204" pitchFamily="34" charset="0"/>
              <a:buChar char="•"/>
            </a:pPr>
            <a:r>
              <a:rPr lang="en-GB" sz="2000" dirty="0">
                <a:latin typeface="Bookman Old Style" pitchFamily="18" charset="0"/>
              </a:rPr>
              <a:t>Assigned with task which shows traffic light  detection using OpenCV. Here we created a program that detect the </a:t>
            </a:r>
            <a:r>
              <a:rPr lang="en-GB" sz="2000" dirty="0" err="1">
                <a:latin typeface="Bookman Old Style" pitchFamily="18" charset="0"/>
              </a:rPr>
              <a:t>color</a:t>
            </a:r>
            <a:r>
              <a:rPr lang="en-GB" sz="2000" dirty="0">
                <a:latin typeface="Bookman Old Style" pitchFamily="18" charset="0"/>
              </a:rPr>
              <a:t> of traffic signals by cars. From which there will less chances of accidents . </a:t>
            </a: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559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0A73606-768F-4798-85F4-9F4B6C0F711A}"/>
              </a:ext>
            </a:extLst>
          </p:cNvPr>
          <p:cNvSpPr>
            <a:spLocks noGrp="1"/>
          </p:cNvSpPr>
          <p:nvPr>
            <p:ph type="pic" sz="quarter" idx="10"/>
          </p:nvPr>
        </p:nvSpPr>
        <p:spPr/>
      </p:sp>
      <p:sp>
        <p:nvSpPr>
          <p:cNvPr id="3" name="Title 2">
            <a:extLst>
              <a:ext uri="{FF2B5EF4-FFF2-40B4-BE49-F238E27FC236}">
                <a16:creationId xmlns:a16="http://schemas.microsoft.com/office/drawing/2014/main" id="{2C065025-6FEC-42DA-ABC0-9EF025AE13A0}"/>
              </a:ext>
            </a:extLst>
          </p:cNvPr>
          <p:cNvSpPr>
            <a:spLocks noGrp="1"/>
          </p:cNvSpPr>
          <p:nvPr>
            <p:ph type="ctrTitle"/>
          </p:nvPr>
        </p:nvSpPr>
        <p:spPr/>
        <p:txBody>
          <a:bodyPr/>
          <a:lstStyle/>
          <a:p>
            <a:r>
              <a:rPr lang="en-GB" dirty="0"/>
              <a:t>Thank You</a:t>
            </a:r>
            <a:endParaRPr lang="en-IN" dirty="0"/>
          </a:p>
        </p:txBody>
      </p:sp>
      <p:sp>
        <p:nvSpPr>
          <p:cNvPr id="2" name="Slide Number Placeholder 1">
            <a:extLst>
              <a:ext uri="{FF2B5EF4-FFF2-40B4-BE49-F238E27FC236}">
                <a16:creationId xmlns:a16="http://schemas.microsoft.com/office/drawing/2014/main" id="{EE867346-FFF8-4674-BD90-C72F031D56FA}"/>
              </a:ext>
            </a:extLst>
          </p:cNvPr>
          <p:cNvSpPr>
            <a:spLocks noGrp="1"/>
          </p:cNvSpPr>
          <p:nvPr>
            <p:ph type="sldNum" sz="quarter" idx="4294967295"/>
          </p:nvPr>
        </p:nvSpPr>
        <p:spPr>
          <a:xfrm>
            <a:off x="9448800" y="6356350"/>
            <a:ext cx="2743200" cy="365125"/>
          </a:xfrm>
        </p:spPr>
        <p:txBody>
          <a:bodyPr/>
          <a:lstStyle/>
          <a:p>
            <a:fld id="{03DC2DEF-D2FE-4B45-ABA4-9F153FD1C98A}" type="slidenum">
              <a:rPr lang="en-US" smtClean="0"/>
              <a:pPr/>
              <a:t>29</a:t>
            </a:fld>
            <a:endParaRPr lang="en-US" dirty="0"/>
          </a:p>
        </p:txBody>
      </p:sp>
    </p:spTree>
    <p:extLst>
      <p:ext uri="{BB962C8B-B14F-4D97-AF65-F5344CB8AC3E}">
        <p14:creationId xmlns:p14="http://schemas.microsoft.com/office/powerpoint/2010/main" val="246162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38164"/>
            <a:ext cx="10515600" cy="999692"/>
          </a:xfrm>
        </p:spPr>
        <p:txBody>
          <a:bodyPr>
            <a:normAutofit fontScale="90000"/>
          </a:bodyPr>
          <a:lstStyle/>
          <a:p>
            <a:pPr algn="ctr"/>
            <a:r>
              <a:rPr lang="en-IN" b="1" dirty="0"/>
              <a:t>1. Company Description</a:t>
            </a:r>
            <a:br>
              <a:rPr lang="en-IN" b="1" dirty="0"/>
            </a:br>
            <a:endParaRPr lang="en-IN" sz="4000"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3</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199" y="1619250"/>
            <a:ext cx="9056689" cy="4832092"/>
          </a:xfrm>
          <a:prstGeom prst="rect">
            <a:avLst/>
          </a:prstGeom>
          <a:noFill/>
        </p:spPr>
        <p:txBody>
          <a:bodyPr wrap="square" rtlCol="0">
            <a:spAutoFit/>
          </a:bodyPr>
          <a:lstStyle/>
          <a:p>
            <a:pPr algn="just"/>
            <a:r>
              <a:rPr kumimoji="0" lang="en-IN" sz="3600" b="1" i="0" u="none" strike="noStrike" kern="1200" cap="none" spc="-50" normalizeH="0" baseline="0" noProof="0" dirty="0">
                <a:ln>
                  <a:noFill/>
                </a:ln>
                <a:effectLst/>
                <a:uLnTx/>
                <a:uFillTx/>
                <a:ea typeface="+mj-ea"/>
                <a:cs typeface="+mj-cs"/>
              </a:rPr>
              <a:t>Overview of the Organization</a:t>
            </a:r>
            <a:endParaRPr lang="en-GB" dirty="0"/>
          </a:p>
          <a:p>
            <a:pPr marL="742950" lvl="1" indent="-285750" algn="just">
              <a:lnSpc>
                <a:spcPct val="150000"/>
              </a:lnSpc>
              <a:buFont typeface="Arial" panose="020B0604020202020204" pitchFamily="34" charset="0"/>
              <a:buChar char="•"/>
            </a:pPr>
            <a:r>
              <a:rPr lang="en-GB" sz="2000" dirty="0"/>
              <a:t>TechifyIndia is a start-up for providing IT solutions, building innovative IoT products providing systems integration solutions and technology provider</a:t>
            </a:r>
          </a:p>
          <a:p>
            <a:pPr marL="742950" lvl="1" indent="-285750" algn="just">
              <a:lnSpc>
                <a:spcPct val="150000"/>
              </a:lnSpc>
              <a:buFont typeface="Arial" panose="020B0604020202020204" pitchFamily="34" charset="0"/>
              <a:buChar char="•"/>
            </a:pPr>
            <a:r>
              <a:rPr lang="en-GB" sz="2000" dirty="0"/>
              <a:t>Since 2017, the company have been providing service like:(website development, design services, IoT, application development and technical support) to clients in various industries</a:t>
            </a:r>
          </a:p>
          <a:p>
            <a:pPr marL="742950" lvl="1" indent="-285750" algn="just">
              <a:lnSpc>
                <a:spcPct val="150000"/>
              </a:lnSpc>
              <a:buFont typeface="Arial" panose="020B0604020202020204" pitchFamily="34" charset="0"/>
              <a:buChar char="•"/>
            </a:pPr>
            <a:r>
              <a:rPr lang="en-GB" sz="2000" dirty="0"/>
              <a:t>Our creative team brings business to the next level of digitalization with mobile apps and internet marketing to improve branding and lead generation to succeed.</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435104"/>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77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p:txBody>
          <a:bodyPr>
            <a:noAutofit/>
          </a:bodyPr>
          <a:lstStyle/>
          <a:p>
            <a:br>
              <a:rPr lang="en-GB" sz="3600" b="1" dirty="0"/>
            </a:br>
            <a:br>
              <a:rPr lang="en-GB" sz="3600" b="1" dirty="0"/>
            </a:br>
            <a:br>
              <a:rPr lang="en-GB" sz="3600" b="1" dirty="0"/>
            </a:br>
            <a:br>
              <a:rPr lang="en-GB" sz="3600" b="1" dirty="0"/>
            </a:br>
            <a:r>
              <a:rPr lang="en-GB" sz="3600" b="1" dirty="0"/>
              <a:t>VISION AND MISSION OF THE ORGANIZATION</a:t>
            </a:r>
            <a:br>
              <a:rPr lang="en-GB" sz="3600" b="1" dirty="0"/>
            </a:br>
            <a:br>
              <a:rPr lang="en-IN" sz="3600" b="1" dirty="0"/>
            </a:br>
            <a:endParaRPr lang="en-IN" sz="3600"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4</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199" y="1619250"/>
            <a:ext cx="9056689" cy="4678204"/>
          </a:xfrm>
          <a:prstGeom prst="rect">
            <a:avLst/>
          </a:prstGeom>
          <a:noFill/>
        </p:spPr>
        <p:txBody>
          <a:bodyPr wrap="square" rtlCol="0">
            <a:spAutoFit/>
          </a:bodyPr>
          <a:lstStyle/>
          <a:p>
            <a:pPr algn="just"/>
            <a:endParaRPr lang="en-GB" dirty="0"/>
          </a:p>
          <a:p>
            <a:pPr marL="800100" lvl="1" indent="-342900" algn="just">
              <a:lnSpc>
                <a:spcPct val="150000"/>
              </a:lnSpc>
              <a:buFont typeface="Arial" panose="020B0604020202020204" pitchFamily="34" charset="0"/>
              <a:buChar char="•"/>
            </a:pPr>
            <a:r>
              <a:rPr lang="en-IN" sz="2400" dirty="0"/>
              <a:t> </a:t>
            </a:r>
            <a:r>
              <a:rPr lang="en-GB" sz="2000" dirty="0"/>
              <a:t>To produce excellent services in the field of IT Services </a:t>
            </a:r>
          </a:p>
          <a:p>
            <a:pPr marL="800100" lvl="1" indent="-342900" algn="just">
              <a:lnSpc>
                <a:spcPct val="150000"/>
              </a:lnSpc>
              <a:buFont typeface="Arial" panose="020B0604020202020204" pitchFamily="34" charset="0"/>
              <a:buChar char="•"/>
            </a:pPr>
            <a:endParaRPr lang="en-GB" sz="2000" dirty="0"/>
          </a:p>
          <a:p>
            <a:pPr marL="800100" lvl="1" indent="-342900" algn="just">
              <a:lnSpc>
                <a:spcPct val="150000"/>
              </a:lnSpc>
              <a:buFont typeface="Arial" panose="020B0604020202020204" pitchFamily="34" charset="0"/>
              <a:buChar char="•"/>
            </a:pPr>
            <a:r>
              <a:rPr lang="en-GB" sz="2000" dirty="0"/>
              <a:t>The company's vision and mission is creating a positive impact on the industry and society</a:t>
            </a:r>
          </a:p>
          <a:p>
            <a:pPr marL="800100" lvl="1" indent="-342900" algn="just">
              <a:lnSpc>
                <a:spcPct val="150000"/>
              </a:lnSpc>
              <a:buFont typeface="Arial" panose="020B0604020202020204" pitchFamily="34" charset="0"/>
              <a:buChar char="•"/>
            </a:pPr>
            <a:endParaRPr lang="en-GB" sz="2000" dirty="0"/>
          </a:p>
          <a:p>
            <a:pPr marL="800100" lvl="1" indent="-342900" algn="just">
              <a:lnSpc>
                <a:spcPct val="150000"/>
              </a:lnSpc>
              <a:buFont typeface="Arial" panose="020B0604020202020204" pitchFamily="34" charset="0"/>
              <a:buChar char="•"/>
            </a:pPr>
            <a:r>
              <a:rPr lang="en-GB" sz="2000" dirty="0"/>
              <a:t>TECHIFYINDIA is one stop partner where you can outsource all your support services with complete peace of mind about quality and reliability.</a:t>
            </a:r>
          </a:p>
          <a:p>
            <a:pPr marL="800100" lvl="1" indent="-342900" algn="just">
              <a:buFont typeface="Arial" panose="020B0604020202020204" pitchFamily="34" charset="0"/>
              <a:buChar char="•"/>
            </a:pPr>
            <a:endParaRPr lang="en-GB" sz="2000" dirty="0"/>
          </a:p>
          <a:p>
            <a:pPr algn="just"/>
            <a:endParaRPr lang="en-GB" sz="2400" b="1" dirty="0"/>
          </a:p>
          <a:p>
            <a:pPr marL="285750" indent="-285750" algn="just">
              <a:buFont typeface="Arial" panose="020B0604020202020204" pitchFamily="34" charset="0"/>
              <a:buChar char="•"/>
            </a:pPr>
            <a:endParaRPr lang="en-GB" sz="2000" dirty="0"/>
          </a:p>
        </p:txBody>
      </p:sp>
    </p:spTree>
    <p:extLst>
      <p:ext uri="{BB962C8B-B14F-4D97-AF65-F5344CB8AC3E}">
        <p14:creationId xmlns:p14="http://schemas.microsoft.com/office/powerpoint/2010/main" val="237386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ctrTitle"/>
          </p:nvPr>
        </p:nvSpPr>
        <p:spPr>
          <a:xfrm>
            <a:off x="786063" y="744076"/>
            <a:ext cx="5830284" cy="939581"/>
          </a:xfrm>
        </p:spPr>
        <p:txBody>
          <a:bodyPr>
            <a:noAutofit/>
          </a:bodyPr>
          <a:lstStyle/>
          <a:p>
            <a:pPr algn="l"/>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r>
              <a:rPr lang="en-US" sz="3600" b="1" dirty="0"/>
              <a:t>Organization structure</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subTitle" idx="1"/>
          </p:nvPr>
        </p:nvSpPr>
        <p:spPr>
          <a:xfrm>
            <a:off x="1200150" y="1790699"/>
            <a:ext cx="9734550" cy="4113213"/>
          </a:xfrm>
        </p:spPr>
        <p:txBody>
          <a:bodyPr>
            <a:normAutofit/>
          </a:bodyPr>
          <a:lstStyle/>
          <a:p>
            <a:pPr marL="800100" lvl="1" indent="-342900" algn="just">
              <a:lnSpc>
                <a:spcPct val="150000"/>
              </a:lnSpc>
              <a:buFont typeface="Arial" panose="020B0604020202020204" pitchFamily="34" charset="0"/>
              <a:buChar char="•"/>
            </a:pPr>
            <a:r>
              <a:rPr lang="en-GB" dirty="0"/>
              <a:t>The executive team consists of 12 members, with the CEO being the highest-ranking member of the organization.</a:t>
            </a:r>
          </a:p>
          <a:p>
            <a:pPr marL="800100" lvl="1" indent="-342900" algn="just">
              <a:lnSpc>
                <a:spcPct val="150000"/>
              </a:lnSpc>
              <a:buFont typeface="Arial" panose="020B0604020202020204" pitchFamily="34" charset="0"/>
              <a:buChar char="•"/>
            </a:pPr>
            <a:r>
              <a:rPr lang="en-GB" dirty="0"/>
              <a:t>The organization's structure ensures that each department operates efficiently and while working towards the company's goals.</a:t>
            </a:r>
          </a:p>
          <a:p>
            <a:pPr lvl="1" algn="just"/>
            <a:endParaRPr lang="en-US" sz="24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63004" y="6492875"/>
            <a:ext cx="628996" cy="365125"/>
          </a:xfrm>
        </p:spPr>
        <p:txBody>
          <a:bodyPr/>
          <a:lstStyle/>
          <a:p>
            <a:fld id="{03DC2DEF-D2FE-4B45-ABA4-9F153FD1C98A}" type="slidenum">
              <a:rPr lang="en-US" smtClean="0"/>
              <a:pPr/>
              <a:t>5</a:t>
            </a:fld>
            <a:endParaRPr lang="en-US" dirty="0"/>
          </a:p>
        </p:txBody>
      </p:sp>
    </p:spTree>
    <p:extLst>
      <p:ext uri="{BB962C8B-B14F-4D97-AF65-F5344CB8AC3E}">
        <p14:creationId xmlns:p14="http://schemas.microsoft.com/office/powerpoint/2010/main" val="324238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857250" y="395287"/>
            <a:ext cx="8991600" cy="1528763"/>
          </a:xfrm>
        </p:spPr>
        <p:txBody>
          <a:bodyPr>
            <a:noAutofit/>
          </a:bodyPr>
          <a:lstStyle/>
          <a:p>
            <a:br>
              <a:rPr lang="en-GB" sz="3600" b="1" dirty="0"/>
            </a:br>
            <a:r>
              <a:rPr lang="en-GB" sz="3600" b="1" dirty="0"/>
              <a:t>Roles and Responsibilities of personnel in the organization</a:t>
            </a:r>
            <a:endParaRPr lang="en-US" sz="3600" b="1"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73360" y="1762125"/>
            <a:ext cx="10610850" cy="4267993"/>
          </a:xfrm>
        </p:spPr>
        <p:txBody>
          <a:bodyPr/>
          <a:lstStyle/>
          <a:p>
            <a:pPr marL="0" indent="0">
              <a:buNone/>
            </a:pPr>
            <a:endParaRPr lang="en-GB" sz="2400" dirty="0"/>
          </a:p>
          <a:p>
            <a:pPr lvl="1" algn="just">
              <a:lnSpc>
                <a:spcPct val="150000"/>
              </a:lnSpc>
            </a:pPr>
            <a:r>
              <a:rPr lang="en-GB" sz="2000" dirty="0"/>
              <a:t>The roles and responsibilities of personnel within the organization vary depending on their job functions and departmental affiliations.</a:t>
            </a:r>
          </a:p>
          <a:p>
            <a:pPr lvl="1" algn="just">
              <a:lnSpc>
                <a:spcPct val="150000"/>
              </a:lnSpc>
            </a:pPr>
            <a:r>
              <a:rPr lang="en-GB" sz="2000" dirty="0"/>
              <a:t>The common roles within the organization include</a:t>
            </a:r>
          </a:p>
          <a:p>
            <a:pPr marL="457200" lvl="1" indent="0" algn="just">
              <a:lnSpc>
                <a:spcPct val="150000"/>
              </a:lnSpc>
              <a:buNone/>
            </a:pPr>
            <a:r>
              <a:rPr lang="en-GB" sz="2000" dirty="0"/>
              <a:t>   	CEO, Marketing management, Developers, H-R management, etc,</a:t>
            </a:r>
          </a:p>
          <a:p>
            <a:pPr marL="0" indent="0">
              <a:buNone/>
            </a:pPr>
            <a:endParaRPr lang="en-US"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84210" y="6492875"/>
            <a:ext cx="807790" cy="365125"/>
          </a:xfrm>
        </p:spPr>
        <p:txBody>
          <a:bodyPr/>
          <a:lstStyle/>
          <a:p>
            <a:fld id="{03DC2DEF-D2FE-4B45-ABA4-9F153FD1C98A}" type="slidenum">
              <a:rPr lang="en-US" smtClean="0"/>
              <a:pPr/>
              <a:t>6</a:t>
            </a:fld>
            <a:endParaRPr lang="en-US" dirty="0"/>
          </a:p>
        </p:txBody>
      </p:sp>
    </p:spTree>
    <p:extLst>
      <p:ext uri="{BB962C8B-B14F-4D97-AF65-F5344CB8AC3E}">
        <p14:creationId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742949" y="252412"/>
            <a:ext cx="9692821" cy="1528763"/>
          </a:xfrm>
        </p:spPr>
        <p:txBody>
          <a:bodyPr>
            <a:normAutofit/>
          </a:bodyPr>
          <a:lstStyle/>
          <a:p>
            <a:br>
              <a:rPr lang="en-GB" sz="3600" dirty="0"/>
            </a:br>
            <a:r>
              <a:rPr lang="en-GB" sz="3600" b="1" dirty="0"/>
              <a:t>Products and market performance:</a:t>
            </a:r>
            <a:endParaRPr lang="en-US" sz="3600" b="1"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42950" y="1781175"/>
            <a:ext cx="10610850" cy="4395787"/>
          </a:xfrm>
        </p:spPr>
        <p:txBody>
          <a:bodyPr>
            <a:normAutofit/>
          </a:bodyPr>
          <a:lstStyle/>
          <a:p>
            <a:pPr lvl="1" algn="just">
              <a:lnSpc>
                <a:spcPct val="150000"/>
              </a:lnSpc>
            </a:pPr>
            <a:r>
              <a:rPr lang="en-GB" sz="2000" dirty="0"/>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lvl="2" algn="just">
              <a:lnSpc>
                <a:spcPct val="150000"/>
              </a:lnSpc>
            </a:pPr>
            <a:r>
              <a:rPr lang="en-GB" dirty="0"/>
              <a:t>Cashew Soft ERP</a:t>
            </a:r>
          </a:p>
          <a:p>
            <a:pPr lvl="2" algn="just">
              <a:lnSpc>
                <a:spcPct val="150000"/>
              </a:lnSpc>
            </a:pPr>
            <a:r>
              <a:rPr lang="en-GB" dirty="0"/>
              <a:t>TAX-E(GST Billing)</a:t>
            </a:r>
          </a:p>
          <a:p>
            <a:pPr lvl="2" algn="just">
              <a:lnSpc>
                <a:spcPct val="150000"/>
              </a:lnSpc>
            </a:pPr>
            <a:r>
              <a:rPr lang="en-GB" dirty="0"/>
              <a:t>CNC Monitoring</a:t>
            </a:r>
          </a:p>
          <a:p>
            <a:pPr lvl="2" algn="just">
              <a:lnSpc>
                <a:spcPct val="150000"/>
              </a:lnSpc>
            </a:pPr>
            <a:r>
              <a:rPr lang="en-GB" dirty="0"/>
              <a:t>IOT Based Smart Bell</a:t>
            </a:r>
            <a:endParaRPr lang="en-US"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53800" y="6492875"/>
            <a:ext cx="838200" cy="365125"/>
          </a:xfrm>
        </p:spPr>
        <p:txBody>
          <a:bodyPr/>
          <a:lstStyle/>
          <a:p>
            <a:fld id="{03DC2DEF-D2FE-4B45-ABA4-9F153FD1C98A}" type="slidenum">
              <a:rPr lang="en-US" smtClean="0"/>
              <a:pPr/>
              <a:t>7</a:t>
            </a:fld>
            <a:endParaRPr lang="en-US" dirty="0"/>
          </a:p>
        </p:txBody>
      </p:sp>
    </p:spTree>
    <p:extLst>
      <p:ext uri="{BB962C8B-B14F-4D97-AF65-F5344CB8AC3E}">
        <p14:creationId xmlns:p14="http://schemas.microsoft.com/office/powerpoint/2010/main" val="422031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12"/>
          </p:nvPr>
        </p:nvSpPr>
        <p:spPr>
          <a:xfrm>
            <a:off x="11567106" y="6492875"/>
            <a:ext cx="624894" cy="365125"/>
          </a:xfrm>
        </p:spPr>
        <p:txBody>
          <a:bodyPr/>
          <a:lstStyle/>
          <a:p>
            <a:fld id="{03DC2DEF-D2FE-4B45-ABA4-9F153FD1C98A}" type="slidenum">
              <a:rPr lang="en-US" smtClean="0"/>
              <a:pPr/>
              <a:t>8</a:t>
            </a:fld>
            <a:endParaRPr lang="en-US" dirty="0"/>
          </a:p>
        </p:txBody>
      </p:sp>
      <p:pic>
        <p:nvPicPr>
          <p:cNvPr id="32" name="Picture 31">
            <a:extLst>
              <a:ext uri="{FF2B5EF4-FFF2-40B4-BE49-F238E27FC236}">
                <a16:creationId xmlns:a16="http://schemas.microsoft.com/office/drawing/2014/main" id="{716FF175-BA07-4EC1-98D9-09028390CCE0}"/>
              </a:ext>
            </a:extLst>
          </p:cNvPr>
          <p:cNvPicPr>
            <a:picLocks noChangeAspect="1"/>
          </p:cNvPicPr>
          <p:nvPr/>
        </p:nvPicPr>
        <p:blipFill>
          <a:blip r:embed="rId2"/>
          <a:stretch>
            <a:fillRect/>
          </a:stretch>
        </p:blipFill>
        <p:spPr>
          <a:xfrm>
            <a:off x="364979" y="1559179"/>
            <a:ext cx="5292872" cy="3739642"/>
          </a:xfrm>
          <a:prstGeom prst="rect">
            <a:avLst/>
          </a:prstGeom>
        </p:spPr>
      </p:pic>
      <p:pic>
        <p:nvPicPr>
          <p:cNvPr id="36" name="Picture 35">
            <a:extLst>
              <a:ext uri="{FF2B5EF4-FFF2-40B4-BE49-F238E27FC236}">
                <a16:creationId xmlns:a16="http://schemas.microsoft.com/office/drawing/2014/main" id="{0380DFB9-6E88-4451-A85D-1C355CD7ADB6}"/>
              </a:ext>
            </a:extLst>
          </p:cNvPr>
          <p:cNvPicPr>
            <a:picLocks noChangeAspect="1"/>
          </p:cNvPicPr>
          <p:nvPr/>
        </p:nvPicPr>
        <p:blipFill>
          <a:blip r:embed="rId3"/>
          <a:stretch>
            <a:fillRect/>
          </a:stretch>
        </p:blipFill>
        <p:spPr>
          <a:xfrm>
            <a:off x="5676634" y="1559179"/>
            <a:ext cx="5890472" cy="3739642"/>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DD38E7-13ED-4047-9ADE-DBC1578E2D8F}"/>
              </a:ext>
            </a:extLst>
          </p:cNvPr>
          <p:cNvSpPr>
            <a:spLocks noGrp="1"/>
          </p:cNvSpPr>
          <p:nvPr>
            <p:ph type="title"/>
          </p:nvPr>
        </p:nvSpPr>
        <p:spPr>
          <a:xfrm>
            <a:off x="1014664" y="1158457"/>
            <a:ext cx="10515600" cy="805949"/>
          </a:xfrm>
        </p:spPr>
        <p:txBody>
          <a:bodyPr>
            <a:noAutofit/>
          </a:bodyPr>
          <a:lstStyle/>
          <a:p>
            <a:pPr algn="ctr"/>
            <a:r>
              <a:rPr lang="en-GB" sz="3600" b="1" dirty="0"/>
              <a:t>Product sales Record of </a:t>
            </a:r>
            <a:r>
              <a:rPr lang="en-GB" sz="3600" b="1" dirty="0" err="1"/>
              <a:t>TechifyIndia</a:t>
            </a:r>
            <a:br>
              <a:rPr lang="en-GB" sz="3600" b="1" dirty="0"/>
            </a:br>
            <a:endParaRPr lang="en-IN" sz="3600" b="1" dirty="0"/>
          </a:p>
        </p:txBody>
      </p:sp>
      <p:sp>
        <p:nvSpPr>
          <p:cNvPr id="2" name="Slide Number Placeholder 1">
            <a:extLst>
              <a:ext uri="{FF2B5EF4-FFF2-40B4-BE49-F238E27FC236}">
                <a16:creationId xmlns:a16="http://schemas.microsoft.com/office/drawing/2014/main" id="{6F00BEDC-6678-4EB6-AA2E-99A119953842}"/>
              </a:ext>
            </a:extLst>
          </p:cNvPr>
          <p:cNvSpPr>
            <a:spLocks noGrp="1"/>
          </p:cNvSpPr>
          <p:nvPr>
            <p:ph type="sldNum" sz="quarter" idx="12"/>
          </p:nvPr>
        </p:nvSpPr>
        <p:spPr/>
        <p:txBody>
          <a:bodyPr/>
          <a:lstStyle/>
          <a:p>
            <a:fld id="{03DC2DEF-D2FE-4B45-ABA4-9F153FD1C98A}" type="slidenum">
              <a:rPr lang="en-US" smtClean="0"/>
              <a:pPr/>
              <a:t>9</a:t>
            </a:fld>
            <a:endParaRPr lang="en-US" dirty="0"/>
          </a:p>
        </p:txBody>
      </p:sp>
      <p:graphicFrame>
        <p:nvGraphicFramePr>
          <p:cNvPr id="5" name="Chart 4">
            <a:extLst>
              <a:ext uri="{FF2B5EF4-FFF2-40B4-BE49-F238E27FC236}">
                <a16:creationId xmlns:a16="http://schemas.microsoft.com/office/drawing/2014/main" id="{E3B914C4-3667-4049-8D9B-3340EEA0EBCF}"/>
              </a:ext>
            </a:extLst>
          </p:cNvPr>
          <p:cNvGraphicFramePr/>
          <p:nvPr>
            <p:extLst>
              <p:ext uri="{D42A27DB-BD31-4B8C-83A1-F6EECF244321}">
                <p14:modId xmlns:p14="http://schemas.microsoft.com/office/powerpoint/2010/main" val="1920978892"/>
              </p:ext>
            </p:extLst>
          </p:nvPr>
        </p:nvGraphicFramePr>
        <p:xfrm>
          <a:off x="2052053" y="1567503"/>
          <a:ext cx="7930147" cy="47827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0500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695</TotalTime>
  <Words>2178</Words>
  <Application>Microsoft Office PowerPoint</Application>
  <PresentationFormat>Widescreen</PresentationFormat>
  <Paragraphs>170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Bookman Old Style</vt:lpstr>
      <vt:lpstr>Calibri</vt:lpstr>
      <vt:lpstr>Calibri Light</vt:lpstr>
      <vt:lpstr>Sogona book</vt:lpstr>
      <vt:lpstr>Symbol</vt:lpstr>
      <vt:lpstr>Office Theme</vt:lpstr>
      <vt:lpstr>Semester End Examination (SEE) PRESENTATION </vt:lpstr>
      <vt:lpstr> CONTENTS</vt:lpstr>
      <vt:lpstr>1. Company Description </vt:lpstr>
      <vt:lpstr>    VISION AND MISSION OF THE ORGANIZATION  </vt:lpstr>
      <vt:lpstr>           Organization structure</vt:lpstr>
      <vt:lpstr> Roles and Responsibilities of personnel in the organization</vt:lpstr>
      <vt:lpstr> Products and market performance:</vt:lpstr>
      <vt:lpstr>PowerPoint Presentation</vt:lpstr>
      <vt:lpstr>Product sales Record of TechifyIndia </vt:lpstr>
      <vt:lpstr>PowerPoint Presentation</vt:lpstr>
      <vt:lpstr> 2. On Job Training - I </vt:lpstr>
      <vt:lpstr>   OBJECT ORIENTED PROGRAMMING (OOP)  </vt:lpstr>
      <vt:lpstr> IMPLEMENTATION OF OOP IN PYTHON </vt:lpstr>
      <vt:lpstr>  BENEFITS OF OOP IN PYTHON  </vt:lpstr>
      <vt:lpstr> IMPORTANT FUNCTION OF PYTHON </vt:lpstr>
      <vt:lpstr>3. Use Case - I </vt:lpstr>
      <vt:lpstr>PROBLEM STATEMENT</vt:lpstr>
      <vt:lpstr>AI IMPLEMENTATION</vt:lpstr>
      <vt:lpstr> 4. On Job Training - II </vt:lpstr>
      <vt:lpstr>TYPES OF AI</vt:lpstr>
      <vt:lpstr>MACHINE LEARNING</vt:lpstr>
      <vt:lpstr>MACHINE LEARNING METHODS</vt:lpstr>
      <vt:lpstr>OpenCV</vt:lpstr>
      <vt:lpstr> HAAR CASCADE DATASET </vt:lpstr>
      <vt:lpstr> 5. Use Case - II </vt:lpstr>
      <vt:lpstr>FEATURES OF SMART CITY MISSION OF INDIA</vt:lpstr>
      <vt:lpstr>PROBLEM STATEMENT</vt:lpstr>
      <vt:lpstr>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KRISHNA .</cp:lastModifiedBy>
  <cp:revision>65</cp:revision>
  <dcterms:created xsi:type="dcterms:W3CDTF">2023-05-07T16:14:07Z</dcterms:created>
  <dcterms:modified xsi:type="dcterms:W3CDTF">2023-06-21T19:00:53Z</dcterms:modified>
</cp:coreProperties>
</file>