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6" r:id="rId2"/>
    <p:sldId id="257" r:id="rId3"/>
    <p:sldId id="258" r:id="rId4"/>
    <p:sldId id="259" r:id="rId5"/>
    <p:sldId id="270" r:id="rId6"/>
    <p:sldId id="260" r:id="rId7"/>
    <p:sldId id="261" r:id="rId8"/>
    <p:sldId id="262" r:id="rId9"/>
    <p:sldId id="271" r:id="rId10"/>
    <p:sldId id="263" r:id="rId11"/>
    <p:sldId id="264" r:id="rId12"/>
    <p:sldId id="266" r:id="rId13"/>
    <p:sldId id="269" r:id="rId14"/>
    <p:sldId id="267" r:id="rId15"/>
    <p:sldId id="268" r:id="rId16"/>
  </p:sldIdLst>
  <p:sldSz cx="9144000" cy="6858000" type="screen4x3"/>
  <p:notesSz cx="9144000" cy="6858000"/>
  <p:embeddedFontLst>
    <p:embeddedFont>
      <p:font typeface="Arial Black" panose="020B0A04020102020204" pitchFamily="34" charset="0"/>
      <p:regular r:id="rId18"/>
      <p:bold r:id="rId19"/>
    </p:embeddedFont>
    <p:embeddedFont>
      <p:font typeface="Merriweather"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62" d="100"/>
          <a:sy n="62" d="100"/>
        </p:scale>
        <p:origin x="13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888888"/>
              </a:buClr>
              <a:buSzPts val="3200"/>
              <a:buNone/>
              <a:defRPr>
                <a:solidFill>
                  <a:srgbClr val="888888"/>
                </a:solidFill>
              </a:defRPr>
            </a:lvl1pPr>
            <a:lvl2pPr lvl="1" algn="ctr">
              <a:lnSpc>
                <a:spcPct val="100000"/>
              </a:lnSpc>
              <a:spcBef>
                <a:spcPts val="0"/>
              </a:spcBef>
              <a:spcAft>
                <a:spcPts val="0"/>
              </a:spcAft>
              <a:buClr>
                <a:srgbClr val="888888"/>
              </a:buClr>
              <a:buSzPts val="2800"/>
              <a:buNone/>
              <a:defRPr>
                <a:solidFill>
                  <a:srgbClr val="888888"/>
                </a:solidFill>
              </a:defRPr>
            </a:lvl2pPr>
            <a:lvl3pPr lvl="2" algn="ctr">
              <a:lnSpc>
                <a:spcPct val="100000"/>
              </a:lnSpc>
              <a:spcBef>
                <a:spcPts val="0"/>
              </a:spcBef>
              <a:spcAft>
                <a:spcPts val="0"/>
              </a:spcAft>
              <a:buClr>
                <a:srgbClr val="888888"/>
              </a:buClr>
              <a:buSzPts val="2400"/>
              <a:buNone/>
              <a:defRPr>
                <a:solidFill>
                  <a:srgbClr val="888888"/>
                </a:solidFill>
              </a:defRPr>
            </a:lvl3pPr>
            <a:lvl4pPr lvl="3" algn="ctr">
              <a:lnSpc>
                <a:spcPct val="100000"/>
              </a:lnSpc>
              <a:spcBef>
                <a:spcPts val="0"/>
              </a:spcBef>
              <a:spcAft>
                <a:spcPts val="0"/>
              </a:spcAft>
              <a:buClr>
                <a:srgbClr val="888888"/>
              </a:buClr>
              <a:buSzPts val="2000"/>
              <a:buNone/>
              <a:defRPr>
                <a:solidFill>
                  <a:srgbClr val="888888"/>
                </a:solidFill>
              </a:defRPr>
            </a:lvl4pPr>
            <a:lvl5pPr lvl="4" algn="ctr">
              <a:lnSpc>
                <a:spcPct val="100000"/>
              </a:lnSpc>
              <a:spcBef>
                <a:spcPts val="0"/>
              </a:spcBef>
              <a:spcAft>
                <a:spcPts val="0"/>
              </a:spcAft>
              <a:buClr>
                <a:srgbClr val="888888"/>
              </a:buClr>
              <a:buSzPts val="2000"/>
              <a:buNone/>
              <a:defRPr>
                <a:solidFill>
                  <a:srgbClr val="888888"/>
                </a:solidFill>
              </a:defRPr>
            </a:lvl5pPr>
            <a:lvl6pPr lvl="5" algn="ctr">
              <a:lnSpc>
                <a:spcPct val="100000"/>
              </a:lnSpc>
              <a:spcBef>
                <a:spcPts val="0"/>
              </a:spcBef>
              <a:spcAft>
                <a:spcPts val="0"/>
              </a:spcAft>
              <a:buClr>
                <a:srgbClr val="888888"/>
              </a:buClr>
              <a:buSzPts val="2000"/>
              <a:buNone/>
              <a:defRPr>
                <a:solidFill>
                  <a:srgbClr val="888888"/>
                </a:solidFill>
              </a:defRPr>
            </a:lvl6pPr>
            <a:lvl7pPr lvl="6" algn="ctr">
              <a:lnSpc>
                <a:spcPct val="100000"/>
              </a:lnSpc>
              <a:spcBef>
                <a:spcPts val="0"/>
              </a:spcBef>
              <a:spcAft>
                <a:spcPts val="0"/>
              </a:spcAft>
              <a:buClr>
                <a:srgbClr val="888888"/>
              </a:buClr>
              <a:buSzPts val="2000"/>
              <a:buNone/>
              <a:defRPr>
                <a:solidFill>
                  <a:srgbClr val="888888"/>
                </a:solidFill>
              </a:defRPr>
            </a:lvl7pPr>
            <a:lvl8pPr lvl="7" algn="ctr">
              <a:lnSpc>
                <a:spcPct val="100000"/>
              </a:lnSpc>
              <a:spcBef>
                <a:spcPts val="0"/>
              </a:spcBef>
              <a:spcAft>
                <a:spcPts val="0"/>
              </a:spcAft>
              <a:buClr>
                <a:srgbClr val="888888"/>
              </a:buClr>
              <a:buSzPts val="2000"/>
              <a:buNone/>
              <a:defRPr>
                <a:solidFill>
                  <a:srgbClr val="888888"/>
                </a:solidFill>
              </a:defRPr>
            </a:lvl8pPr>
            <a:lvl9pPr lvl="8" algn="ctr">
              <a:lnSpc>
                <a:spcPct val="100000"/>
              </a:lnSpc>
              <a:spcBef>
                <a:spcPts val="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Ok_zkfWC0gI?si=mQ2LZu3DgMd-9e6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analyticsvidhya.com/blog/2022/05/ipl-team-win-prediction-project-using-machine-learn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512250" y="1628800"/>
            <a:ext cx="81195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a:solidFill>
                  <a:srgbClr val="FF0000"/>
                </a:solidFill>
                <a:latin typeface="Arial Black"/>
                <a:sym typeface="Arial Black"/>
              </a:rPr>
              <a:t>AIML</a:t>
            </a:r>
          </a:p>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a:solidFill>
                  <a:srgbClr val="FF0000"/>
                </a:solidFill>
                <a:latin typeface="Arial Black"/>
                <a:ea typeface="Arial"/>
                <a:cs typeface="Arial"/>
                <a:sym typeface="Arial Black"/>
              </a:rPr>
              <a:t>FINAL EVALUATION</a:t>
            </a:r>
            <a:endParaRPr sz="1400" b="0" i="0" u="none" strike="noStrike" cap="none" dirty="0">
              <a:solidFill>
                <a:srgbClr val="000000"/>
              </a:solidFill>
              <a:latin typeface="Arial"/>
              <a:ea typeface="Arial"/>
              <a:cs typeface="Arial"/>
              <a:sym typeface="Arial"/>
            </a:endParaRPr>
          </a:p>
        </p:txBody>
      </p:sp>
      <p:sp>
        <p:nvSpPr>
          <p:cNvPr id="47" name="Google Shape;47;p5"/>
          <p:cNvSpPr txBox="1"/>
          <p:nvPr/>
        </p:nvSpPr>
        <p:spPr>
          <a:xfrm>
            <a:off x="4167212" y="3051200"/>
            <a:ext cx="505830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Gaurav Luthra (2210990317)</a:t>
            </a:r>
            <a:endParaRPr dirty="0"/>
          </a:p>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Gaurav </a:t>
            </a:r>
            <a:r>
              <a:rPr lang="en-US" sz="1800" b="0" i="0" u="none" strike="noStrike" cap="none" dirty="0" err="1">
                <a:solidFill>
                  <a:schemeClr val="dk1"/>
                </a:solidFill>
                <a:latin typeface="Calibri"/>
                <a:ea typeface="Calibri"/>
                <a:cs typeface="Calibri"/>
                <a:sym typeface="Calibri"/>
              </a:rPr>
              <a:t>Kumain</a:t>
            </a:r>
            <a:r>
              <a:rPr lang="en-US" sz="1800" b="0" i="0" u="none" strike="noStrike" cap="none" dirty="0">
                <a:solidFill>
                  <a:schemeClr val="dk1"/>
                </a:solidFill>
                <a:latin typeface="Calibri"/>
                <a:ea typeface="Calibri"/>
                <a:cs typeface="Calibri"/>
                <a:sym typeface="Calibri"/>
              </a:rPr>
              <a:t> (2210990319)</a:t>
            </a:r>
            <a:endParaRPr dirty="0"/>
          </a:p>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Gopal Krishna Shrivastava (2210990327)</a:t>
            </a:r>
            <a:endParaRPr dirty="0"/>
          </a:p>
        </p:txBody>
      </p:sp>
      <p:sp>
        <p:nvSpPr>
          <p:cNvPr id="48" name="Google Shape;48;p5"/>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Team Details: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5"/>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Institute of Engineering and Technology,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p:txBody>
      </p:sp>
      <p:sp>
        <p:nvSpPr>
          <p:cNvPr id="50" name="Google Shape;50;p5"/>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Faculty Coordinator:</a:t>
            </a:r>
            <a:endParaRPr sz="1800" b="0" i="0" u="none" strike="noStrike" cap="none">
              <a:solidFill>
                <a:srgbClr val="000000"/>
              </a:solidFill>
              <a:latin typeface="Calibri"/>
              <a:ea typeface="Calibri"/>
              <a:cs typeface="Calibri"/>
              <a:sym typeface="Calibri"/>
            </a:endParaRPr>
          </a:p>
        </p:txBody>
      </p:sp>
      <p:sp>
        <p:nvSpPr>
          <p:cNvPr id="51" name="Google Shape;51;p5"/>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JATIN ARORA</a:t>
            </a:r>
            <a:endParaRPr sz="1800" b="0" i="0" u="none" strike="noStrike" cap="none" dirty="0">
              <a:solidFill>
                <a:srgbClr val="000000"/>
              </a:solidFill>
              <a:latin typeface="Calibri"/>
              <a:ea typeface="Calibri"/>
              <a:cs typeface="Calibri"/>
              <a:sym typeface="Calibri"/>
            </a:endParaRPr>
          </a:p>
        </p:txBody>
      </p:sp>
      <p:sp>
        <p:nvSpPr>
          <p:cNvPr id="52" name="Google Shape;52;p5"/>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MODEL EVALUATION</a:t>
            </a:r>
            <a:endParaRPr sz="1800" b="1" i="0" u="none" strike="noStrike" cap="none" dirty="0">
              <a:solidFill>
                <a:schemeClr val="tx1"/>
              </a:solidFill>
              <a:latin typeface="Arial"/>
              <a:ea typeface="Arial"/>
              <a:cs typeface="Arial"/>
              <a:sym typeface="Arial"/>
            </a:endParaRPr>
          </a:p>
        </p:txBody>
      </p:sp>
      <p:sp>
        <p:nvSpPr>
          <p:cNvPr id="7" name="TextBox 6">
            <a:extLst>
              <a:ext uri="{FF2B5EF4-FFF2-40B4-BE49-F238E27FC236}">
                <a16:creationId xmlns:a16="http://schemas.microsoft.com/office/drawing/2014/main" id="{FF539CEC-1DFA-2799-E8FD-CF9C9CF7EFAD}"/>
              </a:ext>
            </a:extLst>
          </p:cNvPr>
          <p:cNvSpPr txBox="1"/>
          <p:nvPr/>
        </p:nvSpPr>
        <p:spPr>
          <a:xfrm>
            <a:off x="493159" y="934950"/>
            <a:ext cx="8455631" cy="2677656"/>
          </a:xfrm>
          <a:prstGeom prst="rect">
            <a:avLst/>
          </a:prstGeom>
          <a:noFill/>
        </p:spPr>
        <p:txBody>
          <a:bodyPr wrap="square">
            <a:spAutoFit/>
          </a:bodyPr>
          <a:lstStyle/>
          <a:p>
            <a:pPr marL="342900" indent="-342900">
              <a:buFont typeface="Arial" panose="020B0604020202020204" pitchFamily="34" charset="0"/>
              <a:buChar char="•"/>
            </a:pPr>
            <a:r>
              <a:rPr lang="en-IN" sz="2400" dirty="0"/>
              <a:t>Accuracy: The percentage of correct predictions made by the model. </a:t>
            </a:r>
          </a:p>
          <a:p>
            <a:pPr marL="342900" indent="-342900">
              <a:buFont typeface="Arial" panose="020B0604020202020204" pitchFamily="34" charset="0"/>
              <a:buChar char="•"/>
            </a:pPr>
            <a:r>
              <a:rPr lang="en-IN" sz="2400" dirty="0"/>
              <a:t>Precision: The ratio of correctly predicted positive observations to the total predicted positives. </a:t>
            </a:r>
          </a:p>
          <a:p>
            <a:pPr marL="342900" indent="-342900">
              <a:buFont typeface="Arial" panose="020B0604020202020204" pitchFamily="34" charset="0"/>
              <a:buChar char="•"/>
            </a:pPr>
            <a:r>
              <a:rPr lang="en-IN" sz="2400" dirty="0"/>
              <a:t>Recall: The ratio of correctly predicted positive observations to the all observations in actual class. </a:t>
            </a:r>
          </a:p>
          <a:p>
            <a:pPr marL="342900" indent="-342900">
              <a:buFont typeface="Arial" panose="020B0604020202020204" pitchFamily="34" charset="0"/>
              <a:buChar char="•"/>
            </a:pPr>
            <a:r>
              <a:rPr lang="en-IN" sz="2400" dirty="0"/>
              <a:t>F1 Score: The weighted average of Precision and Recall.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t>Our Model Optimization</a:t>
            </a:r>
          </a:p>
        </p:txBody>
      </p:sp>
      <p:pic>
        <p:nvPicPr>
          <p:cNvPr id="4" name="Picture 3">
            <a:extLst>
              <a:ext uri="{FF2B5EF4-FFF2-40B4-BE49-F238E27FC236}">
                <a16:creationId xmlns:a16="http://schemas.microsoft.com/office/drawing/2014/main" id="{3F91B185-263E-C953-9252-F6E463409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924" y="1171255"/>
            <a:ext cx="7410151" cy="4350249"/>
          </a:xfrm>
          <a:prstGeom prst="rect">
            <a:avLst/>
          </a:prstGeom>
          <a:noFill/>
          <a:ln>
            <a:noFill/>
          </a:ln>
        </p:spPr>
      </p:pic>
      <p:sp>
        <p:nvSpPr>
          <p:cNvPr id="8" name="TextBox 7">
            <a:extLst>
              <a:ext uri="{FF2B5EF4-FFF2-40B4-BE49-F238E27FC236}">
                <a16:creationId xmlns:a16="http://schemas.microsoft.com/office/drawing/2014/main" id="{E3BACE50-D04B-AFD5-F3EE-A23DA5EB32DC}"/>
              </a:ext>
            </a:extLst>
          </p:cNvPr>
          <p:cNvSpPr txBox="1"/>
          <p:nvPr/>
        </p:nvSpPr>
        <p:spPr>
          <a:xfrm>
            <a:off x="1510301" y="5778358"/>
            <a:ext cx="6893960" cy="523220"/>
          </a:xfrm>
          <a:prstGeom prst="rect">
            <a:avLst/>
          </a:prstGeom>
          <a:noFill/>
        </p:spPr>
        <p:txBody>
          <a:bodyPr wrap="square" rtlCol="0">
            <a:spAutoFit/>
          </a:bodyPr>
          <a:lstStyle/>
          <a:p>
            <a:r>
              <a:rPr lang="en-IN" sz="2800" dirty="0"/>
              <a:t>Epochs = 250     Optimizers = Adam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p:nvPr/>
        </p:nvSpPr>
        <p:spPr>
          <a:xfrm>
            <a:off x="395519" y="111848"/>
            <a:ext cx="54006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Result and Analysis</a:t>
            </a:r>
            <a:endParaRPr lang="en-IN" sz="3200" b="1" i="0" u="none" strike="noStrike" cap="none" dirty="0">
              <a:solidFill>
                <a:schemeClr val="tx1"/>
              </a:solidFill>
              <a:latin typeface="Arial"/>
              <a:ea typeface="Arial"/>
              <a:cs typeface="Arial"/>
              <a:sym typeface="Arial"/>
            </a:endParaRPr>
          </a:p>
        </p:txBody>
      </p:sp>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11" name="Picture 10">
            <a:extLst>
              <a:ext uri="{FF2B5EF4-FFF2-40B4-BE49-F238E27FC236}">
                <a16:creationId xmlns:a16="http://schemas.microsoft.com/office/drawing/2014/main" id="{97A9A5F4-03FE-A533-9B97-E8131956FCF2}"/>
              </a:ext>
            </a:extLst>
          </p:cNvPr>
          <p:cNvPicPr>
            <a:picLocks noChangeAspect="1"/>
          </p:cNvPicPr>
          <p:nvPr/>
        </p:nvPicPr>
        <p:blipFill>
          <a:blip r:embed="rId3"/>
          <a:stretch>
            <a:fillRect/>
          </a:stretch>
        </p:blipFill>
        <p:spPr>
          <a:xfrm>
            <a:off x="2934586" y="1325171"/>
            <a:ext cx="3731030" cy="2594832"/>
          </a:xfrm>
          <a:prstGeom prst="rect">
            <a:avLst/>
          </a:prstGeom>
        </p:spPr>
      </p:pic>
      <p:sp>
        <p:nvSpPr>
          <p:cNvPr id="12" name="TextBox 11">
            <a:extLst>
              <a:ext uri="{FF2B5EF4-FFF2-40B4-BE49-F238E27FC236}">
                <a16:creationId xmlns:a16="http://schemas.microsoft.com/office/drawing/2014/main" id="{CA6F735A-A0A1-E196-490A-55B9CAF5BCC1}"/>
              </a:ext>
            </a:extLst>
          </p:cNvPr>
          <p:cNvSpPr txBox="1"/>
          <p:nvPr/>
        </p:nvSpPr>
        <p:spPr>
          <a:xfrm>
            <a:off x="478465" y="1196752"/>
            <a:ext cx="2860158" cy="830997"/>
          </a:xfrm>
          <a:prstGeom prst="rect">
            <a:avLst/>
          </a:prstGeom>
          <a:noFill/>
        </p:spPr>
        <p:txBody>
          <a:bodyPr wrap="square" rtlCol="0">
            <a:spAutoFit/>
          </a:bodyPr>
          <a:lstStyle/>
          <a:p>
            <a:r>
              <a:rPr lang="en-IN" sz="4800" dirty="0"/>
              <a:t>INPUT:</a:t>
            </a:r>
          </a:p>
        </p:txBody>
      </p:sp>
      <p:pic>
        <p:nvPicPr>
          <p:cNvPr id="14" name="Picture 13">
            <a:extLst>
              <a:ext uri="{FF2B5EF4-FFF2-40B4-BE49-F238E27FC236}">
                <a16:creationId xmlns:a16="http://schemas.microsoft.com/office/drawing/2014/main" id="{A4E4EAA6-BFA1-1348-CB77-918DF4945C73}"/>
              </a:ext>
            </a:extLst>
          </p:cNvPr>
          <p:cNvPicPr>
            <a:picLocks noChangeAspect="1"/>
          </p:cNvPicPr>
          <p:nvPr/>
        </p:nvPicPr>
        <p:blipFill>
          <a:blip r:embed="rId4"/>
          <a:stretch>
            <a:fillRect/>
          </a:stretch>
        </p:blipFill>
        <p:spPr>
          <a:xfrm>
            <a:off x="3024019" y="4293277"/>
            <a:ext cx="5544200" cy="1472213"/>
          </a:xfrm>
          <a:prstGeom prst="rect">
            <a:avLst/>
          </a:prstGeom>
        </p:spPr>
      </p:pic>
      <p:sp>
        <p:nvSpPr>
          <p:cNvPr id="15" name="TextBox 14">
            <a:extLst>
              <a:ext uri="{FF2B5EF4-FFF2-40B4-BE49-F238E27FC236}">
                <a16:creationId xmlns:a16="http://schemas.microsoft.com/office/drawing/2014/main" id="{1F7DB9F5-71C4-9AE4-1E38-36234AE3A33C}"/>
              </a:ext>
            </a:extLst>
          </p:cNvPr>
          <p:cNvSpPr txBox="1"/>
          <p:nvPr/>
        </p:nvSpPr>
        <p:spPr>
          <a:xfrm>
            <a:off x="154498" y="4198387"/>
            <a:ext cx="3184125" cy="830997"/>
          </a:xfrm>
          <a:prstGeom prst="rect">
            <a:avLst/>
          </a:prstGeom>
          <a:noFill/>
        </p:spPr>
        <p:txBody>
          <a:bodyPr wrap="square" rtlCol="0">
            <a:spAutoFit/>
          </a:bodyPr>
          <a:lstStyle/>
          <a:p>
            <a:r>
              <a:rPr lang="en-IN" sz="4800" dirty="0"/>
              <a:t>RESULT:</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34D-72E6-0643-E1F9-6FABF5C39219}"/>
              </a:ext>
            </a:extLst>
          </p:cNvPr>
          <p:cNvSpPr>
            <a:spLocks noGrp="1"/>
          </p:cNvSpPr>
          <p:nvPr>
            <p:ph type="ctrTitle"/>
          </p:nvPr>
        </p:nvSpPr>
        <p:spPr/>
        <p:txBody>
          <a:bodyPr/>
          <a:lstStyle/>
          <a:p>
            <a:r>
              <a:rPr lang="en-IN" dirty="0">
                <a:solidFill>
                  <a:schemeClr val="tx1"/>
                </a:solidFill>
              </a:rPr>
              <a:t>Conclusion</a:t>
            </a:r>
          </a:p>
        </p:txBody>
      </p:sp>
      <p:sp>
        <p:nvSpPr>
          <p:cNvPr id="3" name="Subtitle 2">
            <a:extLst>
              <a:ext uri="{FF2B5EF4-FFF2-40B4-BE49-F238E27FC236}">
                <a16:creationId xmlns:a16="http://schemas.microsoft.com/office/drawing/2014/main" id="{088D60B0-D238-1F7F-79B2-E03C49955D77}"/>
              </a:ext>
            </a:extLst>
          </p:cNvPr>
          <p:cNvSpPr>
            <a:spLocks noGrp="1"/>
          </p:cNvSpPr>
          <p:nvPr>
            <p:ph type="subTitle" idx="1"/>
          </p:nvPr>
        </p:nvSpPr>
        <p:spPr>
          <a:xfrm>
            <a:off x="495300" y="1027416"/>
            <a:ext cx="8153399" cy="5830584"/>
          </a:xfrm>
        </p:spPr>
        <p:txBody>
          <a:bodyPr/>
          <a:lstStyle/>
          <a:p>
            <a:pPr marL="482600" indent="-457200" algn="l">
              <a:buFont typeface="Arial" panose="020B0604020202020204" pitchFamily="34" charset="0"/>
              <a:buChar char="•"/>
            </a:pPr>
            <a:r>
              <a:rPr lang="en-US" sz="2400" dirty="0">
                <a:solidFill>
                  <a:schemeClr val="tx1"/>
                </a:solidFill>
              </a:rPr>
              <a:t>Key Findings: The project successfully demonstrated the effectiveness of Recurrent Neural Networks (RNN) in predicting IPL win probabilities, outperforming traditional machine learning algorithms.</a:t>
            </a:r>
          </a:p>
          <a:p>
            <a:pPr marL="482600" indent="-457200" algn="l">
              <a:buFont typeface="Arial" panose="020B0604020202020204" pitchFamily="34" charset="0"/>
              <a:buChar char="•"/>
            </a:pPr>
            <a:r>
              <a:rPr lang="en-US" sz="2400" dirty="0">
                <a:solidFill>
                  <a:schemeClr val="tx1"/>
                </a:solidFill>
              </a:rPr>
              <a:t> Impact: The developed model provides valuable insights into match dynamics and factors influencing match outcomes, empowering stakeholders to make informed decisions and strategies. </a:t>
            </a:r>
          </a:p>
          <a:p>
            <a:pPr marL="482600" indent="-457200" algn="l">
              <a:buFont typeface="Arial" panose="020B0604020202020204" pitchFamily="34" charset="0"/>
              <a:buChar char="•"/>
            </a:pPr>
            <a:r>
              <a:rPr lang="en-US" sz="2400" dirty="0">
                <a:solidFill>
                  <a:schemeClr val="tx1"/>
                </a:solidFill>
              </a:rPr>
              <a:t>Future Prospects: Further refinement and optimization of the RNN model could lead to even more accurate predictions and broader applications in sports analytics. Overall Contribution: The project contributes to the advancement of data-driven approaches in sports analytics, showcasing the potential of AI and ML technologies in revolutionizing sports decision-making.</a:t>
            </a:r>
            <a:endParaRPr lang="en-IN" sz="2400" dirty="0">
              <a:solidFill>
                <a:schemeClr val="tx1"/>
              </a:solidFill>
            </a:endParaRPr>
          </a:p>
        </p:txBody>
      </p:sp>
    </p:spTree>
    <p:extLst>
      <p:ext uri="{BB962C8B-B14F-4D97-AF65-F5344CB8AC3E}">
        <p14:creationId xmlns:p14="http://schemas.microsoft.com/office/powerpoint/2010/main" val="201369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References/Links used</a:t>
            </a:r>
            <a:endParaRPr sz="1800" b="1" i="0" u="none" strike="noStrike" cap="none">
              <a:solidFill>
                <a:schemeClr val="lt1"/>
              </a:solidFill>
              <a:latin typeface="Arial"/>
              <a:ea typeface="Arial"/>
              <a:cs typeface="Arial"/>
              <a:sym typeface="Arial"/>
            </a:endParaRPr>
          </a:p>
        </p:txBody>
      </p:sp>
      <p:sp>
        <p:nvSpPr>
          <p:cNvPr id="132" name="Google Shape;132;p16"/>
          <p:cNvSpPr/>
          <p:nvPr/>
        </p:nvSpPr>
        <p:spPr>
          <a:xfrm>
            <a:off x="451280" y="1849349"/>
            <a:ext cx="8692720" cy="3840058"/>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SzPts val="2400"/>
              <a:buFont typeface="Arial"/>
              <a:buChar char="●"/>
            </a:pPr>
            <a:r>
              <a:rPr lang="en-IN" sz="2400" i="0" dirty="0">
                <a:solidFill>
                  <a:srgbClr val="000000"/>
                </a:solidFill>
                <a:effectLst/>
                <a:highlight>
                  <a:srgbClr val="FFFFFF"/>
                </a:highlight>
                <a:latin typeface="Arial" panose="020B0604020202020204" pitchFamily="34" charset="0"/>
              </a:rPr>
              <a:t>https://www.kaggle.com/datasets/utkarshtomar736/ipl-mens-cricket-matches-data-2008-2023 </a:t>
            </a:r>
          </a:p>
          <a:p>
            <a:pPr marL="76200" marR="0" lvl="0" algn="l" rtl="0">
              <a:lnSpc>
                <a:spcPct val="100000"/>
              </a:lnSpc>
              <a:spcBef>
                <a:spcPts val="0"/>
              </a:spcBef>
              <a:spcAft>
                <a:spcPts val="0"/>
              </a:spcAft>
              <a:buSzPts val="2400"/>
            </a:pPr>
            <a:endParaRPr lang="en-IN" sz="2400" i="0" dirty="0">
              <a:solidFill>
                <a:srgbClr val="000000"/>
              </a:solidFill>
              <a:effectLst/>
              <a:highlight>
                <a:srgbClr val="FFFFFF"/>
              </a:highlight>
              <a:latin typeface="Arial" panose="020B0604020202020204" pitchFamily="34" charset="0"/>
            </a:endParaRPr>
          </a:p>
          <a:p>
            <a:pPr marL="457200" marR="0" lvl="0" indent="-381000" algn="l" rtl="0">
              <a:lnSpc>
                <a:spcPct val="100000"/>
              </a:lnSpc>
              <a:spcBef>
                <a:spcPts val="0"/>
              </a:spcBef>
              <a:spcAft>
                <a:spcPts val="0"/>
              </a:spcAft>
              <a:buSzPts val="2400"/>
              <a:buFont typeface="Arial"/>
              <a:buChar char="●"/>
            </a:pPr>
            <a:r>
              <a:rPr lang="en-IN" sz="2400" dirty="0">
                <a:hlinkClick r:id="rId3"/>
              </a:rPr>
              <a:t>https://youtu.be/Ok_zkfWC0gI?si=mQ2LZu3DgMd-9e6G</a:t>
            </a:r>
            <a:endParaRPr lang="en-IN" sz="2400" dirty="0"/>
          </a:p>
          <a:p>
            <a:pPr marL="76200" marR="0" lvl="0" algn="l" rtl="0">
              <a:lnSpc>
                <a:spcPct val="100000"/>
              </a:lnSpc>
              <a:spcBef>
                <a:spcPts val="0"/>
              </a:spcBef>
              <a:spcAft>
                <a:spcPts val="0"/>
              </a:spcAft>
              <a:buSzPts val="2400"/>
            </a:pPr>
            <a:endParaRPr lang="en-IN" sz="2400" dirty="0"/>
          </a:p>
          <a:p>
            <a:pPr marL="457200" marR="0" lvl="0" indent="-381000" algn="l" rtl="0">
              <a:lnSpc>
                <a:spcPct val="100000"/>
              </a:lnSpc>
              <a:spcBef>
                <a:spcPts val="0"/>
              </a:spcBef>
              <a:spcAft>
                <a:spcPts val="0"/>
              </a:spcAft>
              <a:buSzPts val="2400"/>
              <a:buFont typeface="Arial"/>
              <a:buChar char="●"/>
            </a:pPr>
            <a:r>
              <a:rPr lang="en-IN" sz="2400" dirty="0">
                <a:hlinkClick r:id="rId4"/>
              </a:rPr>
              <a:t>https://www.analyticsvidhya.com/blog/2022/05/ipl-team-win-prediction-project-using-machine-learning/</a:t>
            </a:r>
            <a:endParaRPr lang="en-IN" sz="2400" dirty="0"/>
          </a:p>
          <a:p>
            <a:pPr marL="76200" marR="0" lvl="0" algn="l" rtl="0">
              <a:lnSpc>
                <a:spcPct val="100000"/>
              </a:lnSpc>
              <a:spcBef>
                <a:spcPts val="0"/>
              </a:spcBef>
              <a:spcAft>
                <a:spcPts val="0"/>
              </a:spcAft>
              <a:buSzPts val="2400"/>
            </a:pPr>
            <a:br>
              <a:rPr lang="en-IN" sz="2400" dirty="0"/>
            </a:br>
            <a:endParaRPr sz="180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p17"/>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7"/>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Merriweather"/>
                <a:ea typeface="Merriweather"/>
                <a:cs typeface="Merriweather"/>
                <a:sym typeface="Merriweather"/>
              </a:rPr>
              <a:t>Thank You</a:t>
            </a:r>
            <a:endParaRPr sz="5000" b="0" i="0" u="none" strike="noStrike" cap="none">
              <a:solidFill>
                <a:srgbClr val="000000"/>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p:nvPr/>
        </p:nvSpPr>
        <p:spPr>
          <a:xfrm>
            <a:off x="740394" y="20642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Contents</a:t>
            </a:r>
            <a:endParaRPr sz="1800" b="1" i="0" u="none" strike="noStrike" cap="none">
              <a:solidFill>
                <a:schemeClr val="lt1"/>
              </a:solidFill>
              <a:latin typeface="Arial"/>
              <a:ea typeface="Arial"/>
              <a:cs typeface="Arial"/>
              <a:sym typeface="Arial"/>
            </a:endParaRPr>
          </a:p>
        </p:txBody>
      </p:sp>
      <p:sp>
        <p:nvSpPr>
          <p:cNvPr id="58" name="Google Shape;58;p6"/>
          <p:cNvSpPr txBox="1"/>
          <p:nvPr/>
        </p:nvSpPr>
        <p:spPr>
          <a:xfrm>
            <a:off x="876803" y="1098303"/>
            <a:ext cx="6912900" cy="4893607"/>
          </a:xfrm>
          <a:prstGeom prst="rect">
            <a:avLst/>
          </a:prstGeom>
          <a:noFill/>
          <a:ln>
            <a:noFill/>
          </a:ln>
        </p:spPr>
        <p:txBody>
          <a:bodyPr spcFirstLastPara="1" wrap="square" lIns="91425" tIns="45700" rIns="91425" bIns="45700" anchor="t" anchorCtr="0">
            <a:spAutoFit/>
          </a:bodyPr>
          <a:lstStyle/>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Introduction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Problem Statement</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Objectives</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Technical Details</a:t>
            </a:r>
            <a:r>
              <a:rPr lang="en-US" sz="2300" b="0" i="0" u="none" strike="noStrike" cap="none" dirty="0">
                <a:solidFill>
                  <a:schemeClr val="dk1"/>
                </a:solidFill>
                <a:latin typeface="Calibri"/>
                <a:ea typeface="Calibri"/>
                <a:cs typeface="Calibri"/>
                <a:sym typeface="Calibri"/>
              </a:rPr>
              <a:t> </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Data Description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err="1">
                <a:solidFill>
                  <a:schemeClr val="dk1"/>
                </a:solidFill>
                <a:latin typeface="Calibri"/>
                <a:ea typeface="Calibri"/>
                <a:cs typeface="Calibri"/>
                <a:sym typeface="Calibri"/>
              </a:rPr>
              <a:t>DataSet</a:t>
            </a:r>
            <a:r>
              <a:rPr lang="en-US" sz="2300" dirty="0">
                <a:solidFill>
                  <a:schemeClr val="dk1"/>
                </a:solidFill>
                <a:latin typeface="Calibri"/>
                <a:ea typeface="Calibri"/>
                <a:cs typeface="Calibri"/>
                <a:sym typeface="Calibri"/>
              </a:rPr>
              <a:t> Snippets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Model Evaluation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Result and Analysis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Conclusion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Reference Links</a:t>
            </a:r>
            <a:endParaRPr lang="en-US" sz="2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p:nvPr/>
        </p:nvSpPr>
        <p:spPr>
          <a:xfrm>
            <a:off x="789994" y="921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Introduction</a:t>
            </a:r>
            <a:endParaRPr sz="1800" b="1" i="0" u="none" strike="noStrike" cap="none">
              <a:solidFill>
                <a:schemeClr val="lt1"/>
              </a:solidFill>
              <a:latin typeface="Arial"/>
              <a:ea typeface="Arial"/>
              <a:cs typeface="Arial"/>
              <a:sym typeface="Arial"/>
            </a:endParaRPr>
          </a:p>
        </p:txBody>
      </p:sp>
      <p:sp>
        <p:nvSpPr>
          <p:cNvPr id="64" name="Google Shape;64;p7"/>
          <p:cNvSpPr/>
          <p:nvPr/>
        </p:nvSpPr>
        <p:spPr>
          <a:xfrm>
            <a:off x="395536" y="1196751"/>
            <a:ext cx="8158503" cy="4731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lang="en-IN" sz="4000" b="1" i="0" u="none" strike="noStrike" cap="none" dirty="0">
              <a:solidFill>
                <a:schemeClr val="dk1"/>
              </a:solidFill>
              <a:latin typeface="Merriweather"/>
              <a:ea typeface="Merriweather"/>
              <a:cs typeface="Merriweather"/>
              <a:sym typeface="Merriweather"/>
            </a:endParaRPr>
          </a:p>
          <a:p>
            <a:pPr marL="0" marR="0" lvl="0" indent="0" algn="ctr" rtl="0">
              <a:lnSpc>
                <a:spcPct val="100000"/>
              </a:lnSpc>
              <a:spcBef>
                <a:spcPts val="0"/>
              </a:spcBef>
              <a:spcAft>
                <a:spcPts val="0"/>
              </a:spcAft>
              <a:buClr>
                <a:srgbClr val="000000"/>
              </a:buClr>
              <a:buSzPts val="3600"/>
              <a:buFont typeface="Arial"/>
              <a:buNone/>
            </a:pPr>
            <a:r>
              <a:rPr lang="en-IN" sz="4000" b="1" i="0" u="none" strike="noStrike" cap="none" dirty="0">
                <a:solidFill>
                  <a:schemeClr val="dk1"/>
                </a:solidFill>
                <a:latin typeface="Merriweather"/>
                <a:ea typeface="Merriweather"/>
                <a:cs typeface="Merriweather"/>
                <a:sym typeface="Merriweather"/>
              </a:rPr>
              <a:t>IPL </a:t>
            </a:r>
          </a:p>
          <a:p>
            <a:pPr marL="0" marR="0" lvl="0" indent="0" algn="ctr" rtl="0">
              <a:lnSpc>
                <a:spcPct val="100000"/>
              </a:lnSpc>
              <a:spcBef>
                <a:spcPts val="0"/>
              </a:spcBef>
              <a:spcAft>
                <a:spcPts val="0"/>
              </a:spcAft>
              <a:buClr>
                <a:srgbClr val="000000"/>
              </a:buClr>
              <a:buSzPts val="3600"/>
              <a:buFont typeface="Arial"/>
              <a:buNone/>
            </a:pPr>
            <a:r>
              <a:rPr lang="en-IN" sz="4000" b="1" dirty="0">
                <a:solidFill>
                  <a:schemeClr val="dk1"/>
                </a:solidFill>
                <a:latin typeface="Merriweather"/>
                <a:ea typeface="Merriweather"/>
                <a:cs typeface="Merriweather"/>
                <a:sym typeface="Merriweather"/>
              </a:rPr>
              <a:t>WIN PROBABILITY</a:t>
            </a:r>
            <a:endParaRPr sz="4000" b="1" i="0" u="none" strike="noStrike" cap="none" dirty="0">
              <a:solidFill>
                <a:schemeClr val="dk1"/>
              </a:solidFill>
              <a:latin typeface="Merriweather"/>
              <a:ea typeface="Merriweather"/>
              <a:cs typeface="Merriweather"/>
              <a:sym typeface="Merriweather"/>
            </a:endParaRPr>
          </a:p>
        </p:txBody>
      </p:sp>
      <p:sp>
        <p:nvSpPr>
          <p:cNvPr id="66" name="Google Shape;66;p7"/>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4551F7D-742D-4D1B-F1DD-031C0A26F628}"/>
              </a:ext>
            </a:extLst>
          </p:cNvPr>
          <p:cNvPicPr>
            <a:picLocks noChangeAspect="1"/>
          </p:cNvPicPr>
          <p:nvPr/>
        </p:nvPicPr>
        <p:blipFill>
          <a:blip r:embed="rId3"/>
          <a:stretch>
            <a:fillRect/>
          </a:stretch>
        </p:blipFill>
        <p:spPr>
          <a:xfrm>
            <a:off x="2522306" y="3429000"/>
            <a:ext cx="3908288" cy="1996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p:nvPr/>
        </p:nvSpPr>
        <p:spPr>
          <a:xfrm>
            <a:off x="77756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Problem Statement</a:t>
            </a:r>
            <a:endParaRPr sz="1800" b="1" i="0" u="none" strike="noStrike" cap="none">
              <a:solidFill>
                <a:schemeClr val="lt1"/>
              </a:solidFill>
              <a:latin typeface="Arial"/>
              <a:ea typeface="Arial"/>
              <a:cs typeface="Arial"/>
              <a:sym typeface="Arial"/>
            </a:endParaRPr>
          </a:p>
        </p:txBody>
      </p:sp>
      <p:sp>
        <p:nvSpPr>
          <p:cNvPr id="73" name="Google Shape;73;p8"/>
          <p:cNvSpPr/>
          <p:nvPr/>
        </p:nvSpPr>
        <p:spPr>
          <a:xfrm>
            <a:off x="83012" y="2090601"/>
            <a:ext cx="9060988" cy="4154943"/>
          </a:xfrm>
          <a:prstGeom prst="rect">
            <a:avLst/>
          </a:prstGeom>
          <a:noFill/>
          <a:ln>
            <a:noFill/>
          </a:ln>
        </p:spPr>
        <p:txBody>
          <a:bodyPr spcFirstLastPara="1" wrap="square" lIns="91425" tIns="45700" rIns="91425" bIns="45700" anchor="t" anchorCtr="0">
            <a:noAutofit/>
          </a:bodyPr>
          <a:lstStyle/>
          <a:p>
            <a:pPr algn="ctr">
              <a:spcBef>
                <a:spcPts val="20"/>
              </a:spcBef>
            </a:pPr>
            <a:r>
              <a:rPr lang="en-US" sz="2800" dirty="0">
                <a:effectLst/>
                <a:latin typeface="Times New Roman" panose="02020603050405020304" pitchFamily="18" charset="0"/>
                <a:ea typeface="Calibri" panose="020F0502020204030204" pitchFamily="34" charset="0"/>
              </a:rPr>
              <a:t> “How can we leverage Artificial Intelligence and Machine Learning techniques to develop a predictive model for IPL win probability, providing stakeholders with valuable insights for strategic decision-making and enhancing the overall cricketing experience?”</a:t>
            </a:r>
            <a:endParaRPr lang="en-IN" sz="2800" dirty="0">
              <a:effectLst/>
              <a:latin typeface="Calibri" panose="020F0502020204030204" pitchFamily="34" charset="0"/>
              <a:ea typeface="Calibri" panose="020F0502020204030204" pitchFamily="34" charset="0"/>
            </a:endParaRPr>
          </a:p>
          <a:p>
            <a:pPr algn="ctr">
              <a:spcBef>
                <a:spcPts val="20"/>
              </a:spcBef>
            </a:pPr>
            <a:r>
              <a:rPr lang="en-US" sz="2800" dirty="0">
                <a:effectLst/>
                <a:latin typeface="Times New Roman" panose="02020603050405020304" pitchFamily="18"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4721-43E7-3438-1C94-8F51CC146A2D}"/>
              </a:ext>
            </a:extLst>
          </p:cNvPr>
          <p:cNvSpPr>
            <a:spLocks noGrp="1"/>
          </p:cNvSpPr>
          <p:nvPr>
            <p:ph type="ctrTitle"/>
          </p:nvPr>
        </p:nvSpPr>
        <p:spPr/>
        <p:txBody>
          <a:bodyPr/>
          <a:lstStyle/>
          <a:p>
            <a:r>
              <a:rPr lang="en-IN" dirty="0"/>
              <a:t>Objective</a:t>
            </a:r>
          </a:p>
        </p:txBody>
      </p:sp>
      <p:sp>
        <p:nvSpPr>
          <p:cNvPr id="3" name="Subtitle 2">
            <a:extLst>
              <a:ext uri="{FF2B5EF4-FFF2-40B4-BE49-F238E27FC236}">
                <a16:creationId xmlns:a16="http://schemas.microsoft.com/office/drawing/2014/main" id="{015F2EEF-157C-1162-5920-450E49431AD4}"/>
              </a:ext>
            </a:extLst>
          </p:cNvPr>
          <p:cNvSpPr>
            <a:spLocks noGrp="1"/>
          </p:cNvSpPr>
          <p:nvPr>
            <p:ph type="subTitle" idx="1"/>
          </p:nvPr>
        </p:nvSpPr>
        <p:spPr/>
        <p:txBody>
          <a:bodyPr/>
          <a:lstStyle/>
          <a:p>
            <a:pPr algn="l">
              <a:buFont typeface="Arial" panose="020B0604020202020204" pitchFamily="34" charset="0"/>
              <a:buChar char="•"/>
            </a:pPr>
            <a:r>
              <a:rPr lang="en-US" sz="2400" dirty="0">
                <a:solidFill>
                  <a:schemeClr val="tx1"/>
                </a:solidFill>
              </a:rPr>
              <a:t>Develop a predictive model for IPL win probability using Recurrent Neural Networks (RNN). </a:t>
            </a:r>
          </a:p>
          <a:p>
            <a:pPr algn="l">
              <a:buFont typeface="Arial" panose="020B0604020202020204" pitchFamily="34" charset="0"/>
              <a:buChar char="•"/>
            </a:pPr>
            <a:r>
              <a:rPr lang="en-US" sz="2400" dirty="0">
                <a:solidFill>
                  <a:schemeClr val="tx1"/>
                </a:solidFill>
              </a:rPr>
              <a:t>Evaluate the effectiveness of the RNN model in predicting match outcomes compared to traditional machine learning algorithms.</a:t>
            </a:r>
          </a:p>
          <a:p>
            <a:pPr algn="l">
              <a:buFont typeface="Arial" panose="020B0604020202020204" pitchFamily="34" charset="0"/>
              <a:buChar char="•"/>
            </a:pPr>
            <a:r>
              <a:rPr lang="en-US" sz="2400" dirty="0">
                <a:solidFill>
                  <a:schemeClr val="tx1"/>
                </a:solidFill>
              </a:rPr>
              <a:t> Explore the impact of different match factors on win probability prediction, such as team performance, player statistics, and match conditions. </a:t>
            </a:r>
          </a:p>
          <a:p>
            <a:pPr algn="l">
              <a:buFont typeface="Arial" panose="020B0604020202020204" pitchFamily="34" charset="0"/>
              <a:buChar char="•"/>
            </a:pPr>
            <a:r>
              <a:rPr lang="en-US" sz="2400" dirty="0">
                <a:solidFill>
                  <a:schemeClr val="tx1"/>
                </a:solidFill>
              </a:rPr>
              <a:t>Provide insights into the dynamics of IPL matches and the factors influencing match outcomes through the RNN model.</a:t>
            </a:r>
            <a:endParaRPr lang="en-IN" sz="2400" dirty="0">
              <a:solidFill>
                <a:schemeClr val="tx1"/>
              </a:solidFill>
            </a:endParaRPr>
          </a:p>
        </p:txBody>
      </p:sp>
    </p:spTree>
    <p:extLst>
      <p:ext uri="{BB962C8B-B14F-4D97-AF65-F5344CB8AC3E}">
        <p14:creationId xmlns:p14="http://schemas.microsoft.com/office/powerpoint/2010/main" val="73881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Technical Details</a:t>
            </a:r>
            <a:endParaRPr sz="1800" b="1" i="0" u="none" strike="noStrike" cap="none">
              <a:solidFill>
                <a:schemeClr val="lt1"/>
              </a:solidFill>
              <a:latin typeface="Arial"/>
              <a:ea typeface="Arial"/>
              <a:cs typeface="Arial"/>
              <a:sym typeface="Arial"/>
            </a:endParaRPr>
          </a:p>
        </p:txBody>
      </p:sp>
      <p:sp>
        <p:nvSpPr>
          <p:cNvPr id="79" name="Google Shape;79;p9"/>
          <p:cNvSpPr/>
          <p:nvPr/>
        </p:nvSpPr>
        <p:spPr>
          <a:xfrm>
            <a:off x="336037" y="929351"/>
            <a:ext cx="8618723" cy="4608419"/>
          </a:xfrm>
          <a:prstGeom prst="rect">
            <a:avLst/>
          </a:prstGeom>
          <a:noFill/>
          <a:ln>
            <a:noFill/>
          </a:ln>
        </p:spPr>
        <p:txBody>
          <a:bodyPr spcFirstLastPara="1" wrap="square" lIns="91425" tIns="45700" rIns="91425" bIns="45700" anchor="t" anchorCtr="0">
            <a:noAutofit/>
          </a:bodyPr>
          <a:lstStyle/>
          <a:p>
            <a:pPr marL="0" marR="0" lvl="0" indent="-152400" algn="l" rtl="0">
              <a:lnSpc>
                <a:spcPct val="150000"/>
              </a:lnSpc>
              <a:spcBef>
                <a:spcPts val="0"/>
              </a:spcBef>
              <a:spcAft>
                <a:spcPts val="0"/>
              </a:spcAft>
              <a:buClr>
                <a:srgbClr val="000000"/>
              </a:buClr>
              <a:buSzPts val="2400"/>
              <a:buFont typeface="Arial"/>
              <a:buChar char="•"/>
            </a:pPr>
            <a:r>
              <a:rPr lang="en-US" sz="2000" b="0" i="0" u="none" strike="noStrike" cap="none" dirty="0">
                <a:solidFill>
                  <a:schemeClr val="dk1"/>
                </a:solidFill>
                <a:latin typeface="Arial"/>
                <a:ea typeface="Arial"/>
                <a:cs typeface="Arial"/>
                <a:sym typeface="Arial"/>
              </a:rPr>
              <a:t> We employed Python as our primary programming language for </a:t>
            </a:r>
            <a:r>
              <a:rPr lang="en-US" sz="2000" dirty="0">
                <a:solidFill>
                  <a:schemeClr val="dk1"/>
                </a:solidFill>
              </a:rPr>
              <a:t>model implementation.</a:t>
            </a:r>
          </a:p>
          <a:p>
            <a:pPr marL="0" marR="0" lvl="0" indent="-152400" algn="l" rtl="0">
              <a:lnSpc>
                <a:spcPct val="150000"/>
              </a:lnSpc>
              <a:spcBef>
                <a:spcPts val="0"/>
              </a:spcBef>
              <a:spcAft>
                <a:spcPts val="0"/>
              </a:spcAft>
              <a:buClr>
                <a:srgbClr val="000000"/>
              </a:buClr>
              <a:buSzPts val="2400"/>
              <a:buFont typeface="Arial"/>
              <a:buChar char="•"/>
            </a:pPr>
            <a:r>
              <a:rPr lang="en-US" sz="2000" dirty="0">
                <a:solidFill>
                  <a:schemeClr val="dk1"/>
                </a:solidFill>
              </a:rPr>
              <a:t>Our Preferred IDE include </a:t>
            </a:r>
            <a:r>
              <a:rPr lang="en-US" sz="2000" dirty="0" err="1">
                <a:solidFill>
                  <a:schemeClr val="dk1"/>
                </a:solidFill>
              </a:rPr>
              <a:t>Jupyter</a:t>
            </a:r>
            <a:r>
              <a:rPr lang="en-US" sz="2000" dirty="0">
                <a:solidFill>
                  <a:schemeClr val="dk1"/>
                </a:solidFill>
              </a:rPr>
              <a:t> Notebook and Kaggle.</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We  used Python Libraries such as Pandas, </a:t>
            </a:r>
            <a:r>
              <a:rPr lang="en-US" sz="2000" dirty="0" err="1">
                <a:solidFill>
                  <a:schemeClr val="dk1"/>
                </a:solidFill>
              </a:rPr>
              <a:t>Numpy</a:t>
            </a:r>
            <a:r>
              <a:rPr lang="en-US" sz="2000" dirty="0">
                <a:solidFill>
                  <a:schemeClr val="dk1"/>
                </a:solidFill>
              </a:rPr>
              <a:t>, Matplotlib, </a:t>
            </a:r>
            <a:r>
              <a:rPr lang="en-US" sz="2000" dirty="0" err="1">
                <a:solidFill>
                  <a:schemeClr val="dk1"/>
                </a:solidFill>
              </a:rPr>
              <a:t>Tensorflow</a:t>
            </a:r>
            <a:r>
              <a:rPr lang="en-US" sz="2000" dirty="0">
                <a:solidFill>
                  <a:schemeClr val="dk1"/>
                </a:solidFill>
              </a:rPr>
              <a:t>, </a:t>
            </a:r>
            <a:r>
              <a:rPr lang="en-US" sz="2000" dirty="0" err="1">
                <a:solidFill>
                  <a:schemeClr val="dk1"/>
                </a:solidFill>
              </a:rPr>
              <a:t>Sklearn</a:t>
            </a:r>
            <a:r>
              <a:rPr lang="en-US" sz="2000" dirty="0">
                <a:solidFill>
                  <a:schemeClr val="dk1"/>
                </a:solidFill>
              </a:rPr>
              <a:t>.</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Our project solely focuses on RNN (Recurrent Neural Network) within the</a:t>
            </a:r>
          </a:p>
          <a:p>
            <a:pPr marR="0" lvl="0" rtl="0">
              <a:lnSpc>
                <a:spcPct val="150000"/>
              </a:lnSpc>
              <a:spcBef>
                <a:spcPts val="0"/>
              </a:spcBef>
              <a:spcAft>
                <a:spcPts val="0"/>
              </a:spcAft>
              <a:buClr>
                <a:srgbClr val="000000"/>
              </a:buClr>
              <a:buSzPts val="2400"/>
            </a:pPr>
            <a:r>
              <a:rPr lang="en-US" sz="2000" dirty="0">
                <a:solidFill>
                  <a:schemeClr val="dk1"/>
                </a:solidFill>
              </a:rPr>
              <a:t> AIML paradigm</a:t>
            </a:r>
          </a:p>
          <a:p>
            <a:pPr marL="342900" marR="0" lvl="0" indent="-342900" rtl="0">
              <a:lnSpc>
                <a:spcPct val="150000"/>
              </a:lnSpc>
              <a:spcBef>
                <a:spcPts val="0"/>
              </a:spcBef>
              <a:spcAft>
                <a:spcPts val="0"/>
              </a:spcAft>
              <a:buClr>
                <a:srgbClr val="000000"/>
              </a:buClr>
              <a:buSzPts val="2400"/>
              <a:buFont typeface="Arial" panose="020B0604020202020204" pitchFamily="34" charset="0"/>
              <a:buChar char="•"/>
            </a:pPr>
            <a:endParaRPr lang="en-US" sz="2000" dirty="0">
              <a:solidFill>
                <a:schemeClr val="dk1"/>
              </a:solidFill>
            </a:endParaRPr>
          </a:p>
          <a:p>
            <a:pPr marR="0" lvl="0" rtl="0">
              <a:lnSpc>
                <a:spcPct val="150000"/>
              </a:lnSpc>
              <a:spcBef>
                <a:spcPts val="0"/>
              </a:spcBef>
              <a:spcAft>
                <a:spcPts val="0"/>
              </a:spcAft>
              <a:buClr>
                <a:srgbClr val="000000"/>
              </a:buClr>
              <a:buSzPts val="2400"/>
            </a:pPr>
            <a:endParaRPr lang="en-US" sz="2000" dirty="0">
              <a:solidFill>
                <a:schemeClr val="dk1"/>
              </a:solidFill>
            </a:endParaRPr>
          </a:p>
          <a:p>
            <a:pPr marR="0" lvl="0" rtl="0">
              <a:lnSpc>
                <a:spcPct val="150000"/>
              </a:lnSpc>
              <a:spcBef>
                <a:spcPts val="0"/>
              </a:spcBef>
              <a:spcAft>
                <a:spcPts val="0"/>
              </a:spcAft>
              <a:buClr>
                <a:srgbClr val="000000"/>
              </a:buClr>
              <a:buSzPts val="2400"/>
            </a:pPr>
            <a:r>
              <a:rPr lang="en-US" sz="2000" dirty="0">
                <a:solidFill>
                  <a:schemeClr val="dk1"/>
                </a:solidFill>
              </a:rPr>
              <a:t> </a:t>
            </a:r>
          </a:p>
          <a:p>
            <a:pPr marL="0" marR="0" lvl="0" indent="-152400" algn="l" rtl="0">
              <a:lnSpc>
                <a:spcPct val="150000"/>
              </a:lnSpc>
              <a:spcBef>
                <a:spcPts val="0"/>
              </a:spcBef>
              <a:spcAft>
                <a:spcPts val="0"/>
              </a:spcAft>
              <a:buClr>
                <a:srgbClr val="000000"/>
              </a:buClr>
              <a:buSzPts val="2400"/>
              <a:buFont typeface="Arial"/>
              <a:buChar char="•"/>
            </a:pPr>
            <a:endParaRPr sz="2000" b="0"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B185D202-CC52-9EAE-6862-A526C368E34A}"/>
              </a:ext>
            </a:extLst>
          </p:cNvPr>
          <p:cNvPicPr>
            <a:picLocks noChangeAspect="1"/>
          </p:cNvPicPr>
          <p:nvPr/>
        </p:nvPicPr>
        <p:blipFill>
          <a:blip r:embed="rId3"/>
          <a:stretch>
            <a:fillRect/>
          </a:stretch>
        </p:blipFill>
        <p:spPr>
          <a:xfrm>
            <a:off x="5406158" y="4117369"/>
            <a:ext cx="4338613" cy="2429623"/>
          </a:xfrm>
          <a:prstGeom prst="rect">
            <a:avLst/>
          </a:prstGeom>
        </p:spPr>
      </p:pic>
      <p:pic>
        <p:nvPicPr>
          <p:cNvPr id="6" name="Picture 5">
            <a:extLst>
              <a:ext uri="{FF2B5EF4-FFF2-40B4-BE49-F238E27FC236}">
                <a16:creationId xmlns:a16="http://schemas.microsoft.com/office/drawing/2014/main" id="{38B0441D-4B0B-1ECF-3EA2-89B3430DB630}"/>
              </a:ext>
            </a:extLst>
          </p:cNvPr>
          <p:cNvPicPr>
            <a:picLocks noChangeAspect="1"/>
          </p:cNvPicPr>
          <p:nvPr/>
        </p:nvPicPr>
        <p:blipFill>
          <a:blip r:embed="rId4"/>
          <a:stretch>
            <a:fillRect/>
          </a:stretch>
        </p:blipFill>
        <p:spPr>
          <a:xfrm rot="21050647">
            <a:off x="3351358" y="4216878"/>
            <a:ext cx="1892336" cy="2193533"/>
          </a:xfrm>
          <a:prstGeom prst="rect">
            <a:avLst/>
          </a:prstGeom>
        </p:spPr>
      </p:pic>
      <p:pic>
        <p:nvPicPr>
          <p:cNvPr id="8" name="Picture 7">
            <a:extLst>
              <a:ext uri="{FF2B5EF4-FFF2-40B4-BE49-F238E27FC236}">
                <a16:creationId xmlns:a16="http://schemas.microsoft.com/office/drawing/2014/main" id="{57165D5A-5337-0C23-4A80-1B79CBC56A5C}"/>
              </a:ext>
            </a:extLst>
          </p:cNvPr>
          <p:cNvPicPr>
            <a:picLocks noChangeAspect="1"/>
          </p:cNvPicPr>
          <p:nvPr/>
        </p:nvPicPr>
        <p:blipFill>
          <a:blip r:embed="rId5"/>
          <a:stretch>
            <a:fillRect/>
          </a:stretch>
        </p:blipFill>
        <p:spPr>
          <a:xfrm>
            <a:off x="189240" y="4828854"/>
            <a:ext cx="2599532" cy="15312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Data Description</a:t>
            </a:r>
            <a:endParaRPr sz="1800" b="1" i="0" u="none" strike="noStrike" cap="none" dirty="0">
              <a:solidFill>
                <a:schemeClr val="tx1"/>
              </a:solidFill>
              <a:latin typeface="Arial"/>
              <a:ea typeface="Arial"/>
              <a:cs typeface="Arial"/>
              <a:sym typeface="Arial"/>
            </a:endParaRPr>
          </a:p>
        </p:txBody>
      </p:sp>
      <p:sp>
        <p:nvSpPr>
          <p:cNvPr id="89" name="Google Shape;89;p10"/>
          <p:cNvSpPr/>
          <p:nvPr/>
        </p:nvSpPr>
        <p:spPr>
          <a:xfrm>
            <a:off x="694500" y="1533600"/>
            <a:ext cx="8048808" cy="53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The dataset comprises match information from IPL seasons, including match results, team performance metrics, player statistics, and match conditions.</a:t>
            </a: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Features such as team win-loss records, run rates, batting averages, bowling averages, and toss outcomes are included in the dataset. The dataset also includes contextual information such as venue, pitch conditions, and weather conditions for each match. </a:t>
            </a: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Data preprocessing steps involved cleaning the dataset, handling missing values, encoding categorical variables, and scaling numerical features.</a:t>
            </a: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Exploratory data analysis (EDA) was conducted to gain insights into the distribution, relationships, and patterns within the dataset, guiding feature engineering and model development processes.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Arial"/>
                <a:ea typeface="Arial"/>
                <a:cs typeface="Arial"/>
                <a:sym typeface="Arial"/>
              </a:rPr>
              <a:t>DATASET SNIPPETS</a:t>
            </a:r>
            <a:endParaRPr sz="1800" b="1" i="0" u="none" strike="noStrike" cap="none" dirty="0">
              <a:solidFill>
                <a:schemeClr val="lt1"/>
              </a:solidFill>
              <a:latin typeface="Arial"/>
              <a:ea typeface="Arial"/>
              <a:cs typeface="Arial"/>
              <a:sym typeface="Arial"/>
            </a:endParaRPr>
          </a:p>
        </p:txBody>
      </p:sp>
      <p:pic>
        <p:nvPicPr>
          <p:cNvPr id="5" name="Picture 4">
            <a:extLst>
              <a:ext uri="{FF2B5EF4-FFF2-40B4-BE49-F238E27FC236}">
                <a16:creationId xmlns:a16="http://schemas.microsoft.com/office/drawing/2014/main" id="{641FDB01-5E0E-E5FB-7BC0-0A2CAE2461A2}"/>
              </a:ext>
            </a:extLst>
          </p:cNvPr>
          <p:cNvPicPr>
            <a:picLocks noChangeAspect="1"/>
          </p:cNvPicPr>
          <p:nvPr/>
        </p:nvPicPr>
        <p:blipFill>
          <a:blip r:embed="rId3"/>
          <a:stretch>
            <a:fillRect/>
          </a:stretch>
        </p:blipFill>
        <p:spPr>
          <a:xfrm>
            <a:off x="0" y="1310878"/>
            <a:ext cx="9144000" cy="42362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1CC1-E59F-4502-267A-E98EC655B692}"/>
              </a:ext>
            </a:extLst>
          </p:cNvPr>
          <p:cNvSpPr>
            <a:spLocks noGrp="1"/>
          </p:cNvSpPr>
          <p:nvPr>
            <p:ph type="ctrTitle"/>
          </p:nvPr>
        </p:nvSpPr>
        <p:spPr/>
        <p:txBody>
          <a:bodyPr/>
          <a:lstStyle/>
          <a:p>
            <a:r>
              <a:rPr lang="en-IN" dirty="0">
                <a:solidFill>
                  <a:schemeClr val="bg1"/>
                </a:solidFill>
              </a:rPr>
              <a:t>DATA SNIPPETS</a:t>
            </a:r>
          </a:p>
        </p:txBody>
      </p:sp>
      <p:pic>
        <p:nvPicPr>
          <p:cNvPr id="5" name="Picture 4">
            <a:extLst>
              <a:ext uri="{FF2B5EF4-FFF2-40B4-BE49-F238E27FC236}">
                <a16:creationId xmlns:a16="http://schemas.microsoft.com/office/drawing/2014/main" id="{1B204B87-1985-F779-679A-5326DE913D7F}"/>
              </a:ext>
            </a:extLst>
          </p:cNvPr>
          <p:cNvPicPr>
            <a:picLocks noChangeAspect="1"/>
          </p:cNvPicPr>
          <p:nvPr/>
        </p:nvPicPr>
        <p:blipFill>
          <a:blip r:embed="rId2"/>
          <a:stretch>
            <a:fillRect/>
          </a:stretch>
        </p:blipFill>
        <p:spPr>
          <a:xfrm>
            <a:off x="0" y="896540"/>
            <a:ext cx="9144000" cy="5064919"/>
          </a:xfrm>
          <a:prstGeom prst="rect">
            <a:avLst/>
          </a:prstGeom>
        </p:spPr>
      </p:pic>
    </p:spTree>
    <p:extLst>
      <p:ext uri="{BB962C8B-B14F-4D97-AF65-F5344CB8AC3E}">
        <p14:creationId xmlns:p14="http://schemas.microsoft.com/office/powerpoint/2010/main" val="2532299661"/>
      </p:ext>
    </p:extLst>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596</Words>
  <Application>Microsoft Office PowerPoint</Application>
  <PresentationFormat>On-screen Show (4:3)</PresentationFormat>
  <Paragraphs>77</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Merriweather</vt:lpstr>
      <vt:lpstr>Calibri</vt:lpstr>
      <vt:lpstr>Arial Black</vt:lpstr>
      <vt:lpstr>Bubble Sort</vt:lpstr>
      <vt:lpstr>PowerPoint Presentation</vt:lpstr>
      <vt:lpstr>PowerPoint Presentation</vt:lpstr>
      <vt:lpstr>PowerPoint Presentation</vt:lpstr>
      <vt:lpstr>PowerPoint Presentation</vt:lpstr>
      <vt:lpstr>Objective</vt:lpstr>
      <vt:lpstr>PowerPoint Presentation</vt:lpstr>
      <vt:lpstr>PowerPoint Presentation</vt:lpstr>
      <vt:lpstr>PowerPoint Presentation</vt:lpstr>
      <vt:lpstr>DATA SNIPPETS</vt:lpstr>
      <vt:lpstr>PowerPoint Presentation</vt:lpstr>
      <vt:lpstr>Our Model Optimization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gaurav singh</cp:lastModifiedBy>
  <cp:revision>2</cp:revision>
  <dcterms:modified xsi:type="dcterms:W3CDTF">2024-05-13T06:04:54Z</dcterms:modified>
</cp:coreProperties>
</file>