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90" r:id="rId5"/>
    <p:sldId id="291" r:id="rId6"/>
    <p:sldId id="304" r:id="rId7"/>
    <p:sldId id="308" r:id="rId8"/>
    <p:sldId id="309" r:id="rId9"/>
    <p:sldId id="311" r:id="rId10"/>
    <p:sldId id="313" r:id="rId11"/>
    <p:sldId id="315" r:id="rId12"/>
    <p:sldId id="317" r:id="rId13"/>
    <p:sldId id="318" r:id="rId14"/>
    <p:sldId id="324" r:id="rId15"/>
    <p:sldId id="320" r:id="rId16"/>
    <p:sldId id="322"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506" y="-18"/>
      </p:cViewPr>
      <p:guideLst>
        <p:guide orient="horz" pos="2160"/>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685784" y="4343396"/>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46" name="Google Shape;4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54" name="Google Shape;5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24"/>
        <p:cNvGrpSpPr/>
        <p:nvPr/>
      </p:nvGrpSpPr>
      <p:grpSpPr>
        <a:xfrm>
          <a:off x="0" y="0"/>
          <a:ext cx="0" cy="0"/>
          <a:chOff x="0" y="0"/>
          <a:chExt cx="0" cy="0"/>
        </a:xfrm>
      </p:grpSpPr>
      <p:sp>
        <p:nvSpPr>
          <p:cNvPr id="25" name="Google Shape;25;p2"/>
          <p:cNvSpPr txBox="1">
            <a:spLocks noGrp="1"/>
          </p:cNvSpPr>
          <p:nvPr>
            <p:ph type="sldNum" idx="12"/>
          </p:nvPr>
        </p:nvSpPr>
        <p:spPr>
          <a:xfrm>
            <a:off x="8556784" y="6333134"/>
            <a:ext cx="548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6"/>
        <p:cNvGrpSpPr/>
        <p:nvPr/>
      </p:nvGrpSpPr>
      <p:grpSpPr>
        <a:xfrm>
          <a:off x="0" y="0"/>
          <a:ext cx="0" cy="0"/>
          <a:chOff x="0" y="0"/>
          <a:chExt cx="0" cy="0"/>
        </a:xfrm>
      </p:grpSpPr>
      <p:pic>
        <p:nvPicPr>
          <p:cNvPr id="27" name="Google Shape;27;p3"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8" name="Google Shape;28;p3"/>
          <p:cNvGrpSpPr/>
          <p:nvPr/>
        </p:nvGrpSpPr>
        <p:grpSpPr>
          <a:xfrm>
            <a:off x="6146800" y="0"/>
            <a:ext cx="2997200" cy="876300"/>
            <a:chOff x="6096000" y="3924300"/>
            <a:chExt cx="2997200" cy="876300"/>
          </a:xfrm>
        </p:grpSpPr>
        <p:sp>
          <p:nvSpPr>
            <p:cNvPr id="29" name="Google Shape;29;p3"/>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0" name="Google Shape;30;p3"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31" name="Google Shape;31;p3"/>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2" name="Google Shape;32;p3"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3" name="Google Shape;33;p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p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35" name="Google Shape;35;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38"/>
        <p:cNvGrpSpPr/>
        <p:nvPr/>
      </p:nvGrpSpPr>
      <p:grpSpPr>
        <a:xfrm>
          <a:off x="0" y="0"/>
          <a:ext cx="0" cy="0"/>
          <a:chOff x="0" y="0"/>
          <a:chExt cx="0" cy="0"/>
        </a:xfrm>
      </p:grpSpPr>
      <p:sp>
        <p:nvSpPr>
          <p:cNvPr id="39" name="Google Shape;39;p4"/>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4"/>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41" name="Google Shape;41;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1" descr="LOGO.gif"/>
          <p:cNvPicPr preferRelativeResize="0"/>
          <p:nvPr/>
        </p:nvPicPr>
        <p:blipFill rotWithShape="1">
          <a:blip r:embed="rId5"/>
          <a:srcRect b="10713"/>
          <a:stretch>
            <a:fillRect/>
          </a:stretch>
        </p:blipFill>
        <p:spPr>
          <a:xfrm>
            <a:off x="6553200" y="228600"/>
            <a:ext cx="2057400" cy="635000"/>
          </a:xfrm>
          <a:prstGeom prst="rect">
            <a:avLst/>
          </a:prstGeom>
          <a:noFill/>
          <a:ln>
            <a:noFill/>
          </a:ln>
        </p:spPr>
      </p:pic>
      <p:pic>
        <p:nvPicPr>
          <p:cNvPr id="18" name="Google Shape;18;p1" descr="LOGO.gif"/>
          <p:cNvPicPr preferRelativeResize="0"/>
          <p:nvPr/>
        </p:nvPicPr>
        <p:blipFill rotWithShape="1">
          <a:blip r:embed="rId5"/>
          <a:srcRect b="10713"/>
          <a:stretch>
            <a:fillRect/>
          </a:stretch>
        </p:blipFill>
        <p:spPr>
          <a:xfrm>
            <a:off x="6553200" y="228600"/>
            <a:ext cx="2057400" cy="635000"/>
          </a:xfrm>
          <a:prstGeom prst="rect">
            <a:avLst/>
          </a:prstGeom>
          <a:noFill/>
          <a:ln>
            <a:noFill/>
          </a:ln>
        </p:spPr>
      </p:pic>
      <p:grpSp>
        <p:nvGrpSpPr>
          <p:cNvPr id="19" name="Google Shape;19;p1"/>
          <p:cNvGrpSpPr/>
          <p:nvPr/>
        </p:nvGrpSpPr>
        <p:grpSpPr>
          <a:xfrm>
            <a:off x="6146800" y="0"/>
            <a:ext cx="2997200" cy="876300"/>
            <a:chOff x="6096000" y="3924300"/>
            <a:chExt cx="2997200" cy="876300"/>
          </a:xfrm>
        </p:grpSpPr>
        <p:sp>
          <p:nvSpPr>
            <p:cNvPr id="20" name="Google Shape;20;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 name="Google Shape;21;p1" descr="LOGO.gif"/>
            <p:cNvPicPr preferRelativeResize="0"/>
            <p:nvPr/>
          </p:nvPicPr>
          <p:blipFill rotWithShape="1">
            <a:blip r:embed="rId5"/>
            <a:srcRect b="10713"/>
            <a:stretch>
              <a:fillRect/>
            </a:stretch>
          </p:blipFill>
          <p:spPr>
            <a:xfrm>
              <a:off x="6502400" y="4152900"/>
              <a:ext cx="2057400" cy="635000"/>
            </a:xfrm>
            <a:prstGeom prst="rect">
              <a:avLst/>
            </a:prstGeom>
            <a:noFill/>
            <a:ln>
              <a:noFill/>
            </a:ln>
          </p:spPr>
        </p:pic>
        <p:sp>
          <p:nvSpPr>
            <p:cNvPr id="22" name="Google Shape;22;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3" name="Google Shape;23;p1" descr="logo.jpg"/>
          <p:cNvPicPr preferRelativeResize="0"/>
          <p:nvPr/>
        </p:nvPicPr>
        <p:blipFill rotWithShape="1">
          <a:blip r:embed="rId6"/>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127.0.0.1:5500/code/index.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5"/>
          <p:cNvSpPr/>
          <p:nvPr/>
        </p:nvSpPr>
        <p:spPr>
          <a:xfrm>
            <a:off x="179880" y="108951"/>
            <a:ext cx="9028200" cy="1903957"/>
          </a:xfrm>
          <a:prstGeom prst="rect">
            <a:avLst/>
          </a:prstGeom>
          <a:noFill/>
          <a:ln>
            <a:noFill/>
          </a:ln>
        </p:spPr>
        <p:txBody>
          <a:bodyPr spcFirstLastPara="1" wrap="square" lIns="90000" tIns="331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dirty="0">
              <a:solidFill>
                <a:srgbClr val="3A30FA"/>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dirty="0">
              <a:solidFill>
                <a:srgbClr val="3A30FA"/>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3200"/>
              <a:buFont typeface="Arial" panose="020B0604020202020204"/>
              <a:buNone/>
            </a:pPr>
            <a:r>
              <a:rPr lang="en-US" sz="3200" b="1" i="0" u="none" strike="noStrike" cap="none" dirty="0">
                <a:solidFill>
                  <a:srgbClr val="FF0000"/>
                </a:solidFill>
              </a:rPr>
              <a:t>2</a:t>
            </a:r>
            <a:r>
              <a:rPr lang="en-US" sz="3200" b="1" i="0" u="none" strike="noStrike" cap="none" baseline="30000" dirty="0">
                <a:solidFill>
                  <a:srgbClr val="FF0000"/>
                </a:solidFill>
              </a:rPr>
              <a:t>nd</a:t>
            </a:r>
            <a:r>
              <a:rPr lang="en-US" sz="3200" b="1" i="0" u="none" strike="noStrike" cap="none" dirty="0">
                <a:solidFill>
                  <a:srgbClr val="FF0000"/>
                </a:solidFill>
              </a:rPr>
              <a:t> Project Evaluation</a:t>
            </a:r>
            <a:endParaRPr sz="3200" i="0" u="none" strike="noStrike" cap="none" dirty="0">
              <a:solidFill>
                <a:srgbClr val="FF0000"/>
              </a:solidFill>
            </a:endParaRPr>
          </a:p>
          <a:p>
            <a:pPr marL="0" marR="0" lvl="0" indent="0" algn="ctr" rtl="0">
              <a:lnSpc>
                <a:spcPct val="100000"/>
              </a:lnSpc>
              <a:spcBef>
                <a:spcPts val="0"/>
              </a:spcBef>
              <a:spcAft>
                <a:spcPts val="0"/>
              </a:spcAft>
              <a:buClr>
                <a:srgbClr val="000000"/>
              </a:buClr>
              <a:buSzPts val="3200"/>
              <a:buFont typeface="Arial" panose="020B0604020202020204"/>
              <a:buNone/>
            </a:pPr>
            <a:r>
              <a:rPr lang="en-US" sz="3200" b="1" i="0" u="none" strike="noStrike" cap="none" dirty="0">
                <a:solidFill>
                  <a:srgbClr val="FF0000"/>
                </a:solidFill>
              </a:rPr>
              <a:t>on</a:t>
            </a:r>
            <a:r>
              <a:rPr lang="en-US" sz="2400" i="0" u="none" strike="noStrike" cap="none" dirty="0">
                <a:solidFill>
                  <a:srgbClr val="FF0000"/>
                </a:solidFill>
              </a:rPr>
              <a:t> </a:t>
            </a:r>
            <a:endParaRPr lang="en-US" sz="2400" i="0" u="none" strike="noStrike" cap="none" dirty="0">
              <a:solidFill>
                <a:srgbClr val="FF0000"/>
              </a:solidFill>
            </a:endParaRPr>
          </a:p>
          <a:p>
            <a:pPr marL="0" marR="0" lvl="0" indent="0" algn="ctr" rtl="0">
              <a:lnSpc>
                <a:spcPct val="100000"/>
              </a:lnSpc>
              <a:spcBef>
                <a:spcPts val="0"/>
              </a:spcBef>
              <a:spcAft>
                <a:spcPts val="0"/>
              </a:spcAft>
              <a:buClr>
                <a:srgbClr val="000000"/>
              </a:buClr>
              <a:buSzPts val="3200"/>
              <a:buFont typeface="Arial" panose="020B0604020202020204"/>
              <a:buNone/>
            </a:pPr>
            <a:r>
              <a:rPr lang="en-US" sz="2400" i="0" u="none" strike="noStrike" cap="none" dirty="0">
                <a:solidFill>
                  <a:srgbClr val="FF0000"/>
                </a:solidFill>
              </a:rPr>
              <a:t>	</a:t>
            </a:r>
            <a:endParaRPr lang="en-US" sz="2400" dirty="0">
              <a:solidFill>
                <a:srgbClr val="FF0000"/>
              </a:solidFill>
            </a:endParaRPr>
          </a:p>
        </p:txBody>
      </p:sp>
      <p:sp>
        <p:nvSpPr>
          <p:cNvPr id="49" name="Google Shape;49;p5"/>
          <p:cNvSpPr/>
          <p:nvPr/>
        </p:nvSpPr>
        <p:spPr>
          <a:xfrm>
            <a:off x="198992" y="2892422"/>
            <a:ext cx="9009089" cy="1431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1" dirty="0"/>
          </a:p>
          <a:p>
            <a:pPr marL="0" marR="0" lvl="0" indent="0" algn="ctr" rtl="0">
              <a:lnSpc>
                <a:spcPct val="100000"/>
              </a:lnSpc>
              <a:spcBef>
                <a:spcPts val="0"/>
              </a:spcBef>
              <a:spcAft>
                <a:spcPts val="0"/>
              </a:spcAft>
              <a:buClr>
                <a:srgbClr val="000000"/>
              </a:buClr>
              <a:buSzPts val="1800"/>
              <a:buFont typeface="Arial" panose="020B0604020202020204"/>
              <a:buNone/>
            </a:pPr>
            <a:endParaRPr sz="1800" b="1" dirty="0">
              <a:solidFill>
                <a:srgbClr val="FF0000"/>
              </a:solidFill>
            </a:endParaRPr>
          </a:p>
        </p:txBody>
      </p:sp>
      <p:sp>
        <p:nvSpPr>
          <p:cNvPr id="50" name="Google Shape;50;p5"/>
          <p:cNvSpPr txBox="1">
            <a:spLocks noGrp="1"/>
          </p:cNvSpPr>
          <p:nvPr>
            <p:ph type="sldNum" idx="12"/>
          </p:nvPr>
        </p:nvSpPr>
        <p:spPr>
          <a:xfrm>
            <a:off x="8045125" y="6365105"/>
            <a:ext cx="963964"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r>
              <a:rPr lang="en-US" dirty="0"/>
              <a:t>Page 1</a:t>
            </a:r>
            <a:endParaRPr dirty="0"/>
          </a:p>
        </p:txBody>
      </p:sp>
      <p:sp>
        <p:nvSpPr>
          <p:cNvPr id="51" name="Google Shape;51;p5"/>
          <p:cNvSpPr txBox="1"/>
          <p:nvPr/>
        </p:nvSpPr>
        <p:spPr>
          <a:xfrm>
            <a:off x="750230" y="5033120"/>
            <a:ext cx="7385700" cy="193548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dirty="0"/>
              <a:t>Under the Supervision of</a:t>
            </a:r>
            <a:endParaRPr sz="2400" dirty="0"/>
          </a:p>
          <a:p>
            <a:pPr marL="0" lvl="0" indent="0" algn="ctr" rtl="0">
              <a:spcBef>
                <a:spcPts val="0"/>
              </a:spcBef>
              <a:spcAft>
                <a:spcPts val="0"/>
              </a:spcAft>
              <a:buNone/>
            </a:pPr>
            <a:r>
              <a:rPr lang="en-US" sz="1800" b="1" dirty="0">
                <a:solidFill>
                  <a:srgbClr val="FF0000"/>
                </a:solidFill>
              </a:rPr>
              <a:t>Dr. Monika </a:t>
            </a:r>
            <a:r>
              <a:rPr lang="en-US" sz="1800" b="1" dirty="0" err="1">
                <a:solidFill>
                  <a:srgbClr val="FF0000"/>
                </a:solidFill>
              </a:rPr>
              <a:t>Sethi</a:t>
            </a:r>
            <a:endParaRPr sz="1800" b="1" dirty="0">
              <a:solidFill>
                <a:srgbClr val="FF0000"/>
              </a:solidFill>
            </a:endParaRPr>
          </a:p>
          <a:p>
            <a:pPr marL="0" lvl="0" indent="0" algn="ctr" rtl="0">
              <a:spcBef>
                <a:spcPts val="0"/>
              </a:spcBef>
              <a:spcAft>
                <a:spcPts val="0"/>
              </a:spcAft>
              <a:buNone/>
            </a:pPr>
            <a:r>
              <a:rPr lang="en-US" sz="1800" dirty="0"/>
              <a:t>Associate Professor</a:t>
            </a:r>
            <a:endParaRPr sz="1800" dirty="0"/>
          </a:p>
          <a:p>
            <a:pPr marL="0" lvl="0" indent="0" algn="ctr" rtl="0">
              <a:spcBef>
                <a:spcPts val="0"/>
              </a:spcBef>
              <a:spcAft>
                <a:spcPts val="0"/>
              </a:spcAft>
              <a:buNone/>
            </a:pPr>
            <a:r>
              <a:rPr lang="en-US" sz="1800" dirty="0"/>
              <a:t>Department of Computer Science and Engineering</a:t>
            </a:r>
            <a:endParaRPr sz="1800" dirty="0"/>
          </a:p>
          <a:p>
            <a:pPr marL="0" lvl="0" indent="0" algn="ctr" rtl="0">
              <a:spcBef>
                <a:spcPts val="0"/>
              </a:spcBef>
              <a:spcAft>
                <a:spcPts val="0"/>
              </a:spcAft>
              <a:buNone/>
            </a:pPr>
            <a:r>
              <a:rPr lang="en-US" sz="1800" b="1" dirty="0" err="1"/>
              <a:t>Chitkara</a:t>
            </a:r>
            <a:r>
              <a:rPr lang="en-US" sz="1800" b="1" dirty="0"/>
              <a:t> University, Punjab</a:t>
            </a:r>
            <a:endParaRPr sz="1800" b="1" dirty="0"/>
          </a:p>
          <a:p>
            <a:pPr marL="0" lvl="0" indent="0" algn="ctr" rtl="0">
              <a:spcBef>
                <a:spcPts val="0"/>
              </a:spcBef>
              <a:spcAft>
                <a:spcPts val="0"/>
              </a:spcAft>
              <a:buNone/>
            </a:pPr>
            <a:endParaRPr sz="1800" b="1" dirty="0">
              <a:solidFill>
                <a:srgbClr val="FF0000"/>
              </a:solidFill>
            </a:endParaRPr>
          </a:p>
        </p:txBody>
      </p:sp>
      <p:sp>
        <p:nvSpPr>
          <p:cNvPr id="5" name="Rectangle 4"/>
          <p:cNvSpPr/>
          <p:nvPr/>
        </p:nvSpPr>
        <p:spPr>
          <a:xfrm>
            <a:off x="2059396" y="1800355"/>
            <a:ext cx="5288280" cy="1753235"/>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solidFill>
                  <a:schemeClr val="accent1"/>
                </a:solidFill>
                <a:effectLst>
                  <a:outerShdw blurRad="38100" dist="38100" dir="2700000" algn="tl">
                    <a:srgbClr val="000000">
                      <a:alpha val="43137"/>
                    </a:srgbClr>
                  </a:outerShdw>
                  <a:reflection blurRad="10000" stA="55000" endPos="48000" dist="500" dir="5400000" sy="-100000" algn="bl" rotWithShape="0"/>
                </a:effectLst>
              </a:rPr>
              <a:t>Tribute page</a:t>
            </a:r>
            <a:endParaRPr lang="en-US" sz="5400" b="1" cap="all" spc="0" dirty="0">
              <a:solidFill>
                <a:schemeClr val="accent1"/>
              </a:solidFill>
              <a:effectLst>
                <a:outerShdw blurRad="38100" dist="38100" dir="2700000" algn="tl">
                  <a:srgbClr val="000000">
                    <a:alpha val="43137"/>
                  </a:srgbClr>
                </a:outerShdw>
                <a:reflection blurRad="10000" stA="55000" endPos="48000" dist="500" dir="5400000" sy="-100000" algn="bl" rotWithShape="0"/>
              </a:effectLst>
            </a:endParaRPr>
          </a:p>
          <a:p>
            <a:pPr algn="ctr"/>
            <a:endParaRPr lang="en-US" sz="5400" b="1" cap="all" spc="0"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cxnSp>
        <p:nvCxnSpPr>
          <p:cNvPr id="7" name="Straight Connector 6"/>
          <p:cNvCxnSpPr/>
          <p:nvPr/>
        </p:nvCxnSpPr>
        <p:spPr>
          <a:xfrm flipV="1">
            <a:off x="-1888761" y="1364106"/>
            <a:ext cx="0" cy="674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9871" y="2668152"/>
            <a:ext cx="8686494" cy="3384550"/>
          </a:xfrm>
          <a:prstGeom prst="rect">
            <a:avLst/>
          </a:prstGeom>
          <a:noFill/>
        </p:spPr>
        <p:txBody>
          <a:bodyPr wrap="square" rtlCol="0">
            <a:spAutoFit/>
          </a:bodyPr>
          <a:lstStyle/>
          <a:p>
            <a:pPr lvl="0" algn="ctr">
              <a:buSzPts val="1800"/>
            </a:pPr>
            <a:r>
              <a:rPr lang="en-US" sz="2800" b="1" dirty="0">
                <a:solidFill>
                  <a:schemeClr val="tx1"/>
                </a:solidFill>
                <a:effectLst>
                  <a:outerShdw blurRad="38100" dist="38100" dir="2700000" algn="tl">
                    <a:srgbClr val="000000">
                      <a:alpha val="43137"/>
                    </a:srgbClr>
                  </a:outerShdw>
                </a:effectLst>
              </a:rPr>
              <a:t>Presented by </a:t>
            </a:r>
            <a:endParaRPr lang="en-US" sz="2800" b="1" dirty="0">
              <a:solidFill>
                <a:schemeClr val="tx1"/>
              </a:solidFill>
              <a:effectLst>
                <a:outerShdw blurRad="38100" dist="38100" dir="2700000" algn="tl">
                  <a:srgbClr val="000000">
                    <a:alpha val="43137"/>
                  </a:srgbClr>
                </a:outerShdw>
              </a:effectLst>
            </a:endParaRPr>
          </a:p>
          <a:p>
            <a:pPr lvl="0" algn="ctr">
              <a:buSzPts val="1800"/>
            </a:pPr>
            <a:r>
              <a:rPr lang="en-US" sz="2000" b="1" dirty="0">
                <a:solidFill>
                  <a:schemeClr val="tx1"/>
                </a:solidFill>
                <a:effectLst>
                  <a:outerShdw blurRad="38100" dist="38100" dir="2700000" algn="tl">
                    <a:srgbClr val="000000">
                      <a:alpha val="43137"/>
                    </a:srgbClr>
                  </a:outerShdw>
                </a:effectLst>
              </a:rPr>
              <a:t>GOPIKA GOYAL        </a:t>
            </a:r>
            <a:r>
              <a:rPr lang="en-US" sz="2000" b="1" dirty="0">
                <a:solidFill>
                  <a:schemeClr val="tx1"/>
                </a:solidFill>
                <a:effectLst>
                  <a:outerShdw blurRad="38100" dist="38100" dir="2700000" algn="tl">
                    <a:srgbClr val="000000">
                      <a:alpha val="43137"/>
                    </a:srgbClr>
                  </a:outerShdw>
                </a:effectLst>
                <a:sym typeface="+mn-ea"/>
              </a:rPr>
              <a:t>2210990328</a:t>
            </a:r>
            <a:endParaRPr lang="en-US" sz="2000" b="1" dirty="0">
              <a:solidFill>
                <a:schemeClr val="tx1"/>
              </a:solidFill>
              <a:effectLst>
                <a:outerShdw blurRad="38100" dist="38100" dir="2700000" algn="tl">
                  <a:srgbClr val="000000">
                    <a:alpha val="43137"/>
                  </a:srgbClr>
                </a:outerShdw>
              </a:effectLst>
            </a:endParaRPr>
          </a:p>
          <a:p>
            <a:pPr lvl="0" algn="ctr">
              <a:buSzPts val="1800"/>
            </a:pPr>
            <a:r>
              <a:rPr lang="en-US" sz="2000" b="1" dirty="0">
                <a:solidFill>
                  <a:schemeClr val="tx1"/>
                </a:solidFill>
                <a:effectLst>
                  <a:outerShdw blurRad="38100" dist="38100" dir="2700000" algn="tl">
                    <a:srgbClr val="000000">
                      <a:alpha val="43137"/>
                    </a:srgbClr>
                  </a:outerShdw>
                </a:effectLst>
              </a:rPr>
              <a:t>Geetika                        2210990325</a:t>
            </a:r>
            <a:endParaRPr lang="en-US" sz="2000" b="1" dirty="0">
              <a:solidFill>
                <a:schemeClr val="tx1"/>
              </a:solidFill>
              <a:effectLst>
                <a:outerShdw blurRad="38100" dist="38100" dir="2700000" algn="tl">
                  <a:srgbClr val="000000">
                    <a:alpha val="43137"/>
                  </a:srgbClr>
                </a:outerShdw>
              </a:effectLst>
            </a:endParaRPr>
          </a:p>
          <a:p>
            <a:pPr lvl="0" algn="ctr">
              <a:buSzPts val="1800"/>
            </a:pPr>
            <a:r>
              <a:rPr lang="en-US" sz="2000" b="1" dirty="0">
                <a:solidFill>
                  <a:schemeClr val="tx1"/>
                </a:solidFill>
                <a:effectLst>
                  <a:outerShdw blurRad="38100" dist="38100" dir="2700000" algn="tl">
                    <a:srgbClr val="000000">
                      <a:alpha val="43137"/>
                    </a:srgbClr>
                  </a:outerShdw>
                </a:effectLst>
              </a:rPr>
              <a:t>Gopal Krishan             2210990327</a:t>
            </a:r>
            <a:endParaRPr lang="en-US" sz="2000" b="1" dirty="0">
              <a:solidFill>
                <a:schemeClr val="tx1"/>
              </a:solidFill>
              <a:effectLst>
                <a:outerShdw blurRad="38100" dist="38100" dir="2700000" algn="tl">
                  <a:srgbClr val="000000">
                    <a:alpha val="43137"/>
                  </a:srgbClr>
                </a:outerShdw>
              </a:effectLst>
            </a:endParaRPr>
          </a:p>
          <a:p>
            <a:pPr lvl="0" algn="ctr">
              <a:buSzPts val="1800"/>
            </a:pPr>
            <a:r>
              <a:rPr lang="en-US" sz="2000" b="1" dirty="0">
                <a:solidFill>
                  <a:schemeClr val="tx1"/>
                </a:solidFill>
                <a:effectLst>
                  <a:outerShdw blurRad="38100" dist="38100" dir="2700000" algn="tl">
                    <a:srgbClr val="000000">
                      <a:alpha val="43137"/>
                    </a:srgbClr>
                  </a:outerShdw>
                </a:effectLst>
              </a:rPr>
              <a:t>Goransh Handa            </a:t>
            </a:r>
            <a:r>
              <a:rPr lang="en-US" sz="2000" b="1" dirty="0">
                <a:solidFill>
                  <a:schemeClr val="tx1"/>
                </a:solidFill>
                <a:effectLst>
                  <a:outerShdw blurRad="38100" dist="38100" dir="2700000" algn="tl">
                    <a:srgbClr val="000000">
                      <a:alpha val="43137"/>
                    </a:srgbClr>
                  </a:outerShdw>
                </a:effectLst>
                <a:sym typeface="+mn-ea"/>
              </a:rPr>
              <a:t>2210990329</a:t>
            </a:r>
            <a:endParaRPr lang="en-US" sz="2000" b="1" dirty="0">
              <a:solidFill>
                <a:schemeClr val="tx1"/>
              </a:solidFill>
              <a:effectLst>
                <a:outerShdw blurRad="38100" dist="38100" dir="2700000" algn="tl">
                  <a:srgbClr val="000000">
                    <a:alpha val="43137"/>
                  </a:srgbClr>
                </a:outerShdw>
              </a:effectLst>
              <a:sym typeface="+mn-ea"/>
            </a:endParaRPr>
          </a:p>
          <a:p>
            <a:pPr lvl="0" algn="ctr">
              <a:buSzPts val="1800"/>
            </a:pPr>
            <a:r>
              <a:rPr lang="en-US" sz="2000" b="1" dirty="0">
                <a:solidFill>
                  <a:schemeClr val="tx1"/>
                </a:solidFill>
                <a:effectLst>
                  <a:outerShdw blurRad="38100" dist="38100" dir="2700000" algn="tl">
                    <a:srgbClr val="000000">
                      <a:alpha val="43137"/>
                    </a:srgbClr>
                  </a:outerShdw>
                </a:effectLst>
              </a:rPr>
              <a:t>                          </a:t>
            </a:r>
            <a:endParaRPr lang="en-US" sz="2000" b="1" dirty="0">
              <a:solidFill>
                <a:schemeClr val="tx1"/>
              </a:solidFill>
              <a:effectLst>
                <a:outerShdw blurRad="38100" dist="38100" dir="2700000" algn="tl">
                  <a:srgbClr val="000000">
                    <a:alpha val="43137"/>
                  </a:srgbClr>
                </a:outerShdw>
              </a:effectLst>
            </a:endParaRPr>
          </a:p>
          <a:p>
            <a:pPr lvl="0" algn="ctr">
              <a:buSzPts val="1800"/>
            </a:pPr>
            <a:r>
              <a:rPr lang="en-US" sz="2400" b="1" dirty="0">
                <a:solidFill>
                  <a:schemeClr val="tx1"/>
                </a:solidFill>
                <a:effectLst>
                  <a:outerShdw blurRad="38100" dist="38100" dir="2700000" algn="tl">
                    <a:srgbClr val="000000">
                      <a:alpha val="43137"/>
                    </a:srgbClr>
                  </a:outerShdw>
                </a:effectLst>
              </a:rPr>
              <a:t>   </a:t>
            </a:r>
            <a:r>
              <a:rPr lang="en-US" sz="2000" b="1" dirty="0">
                <a:solidFill>
                  <a:schemeClr val="tx1"/>
                </a:solidFill>
                <a:effectLst>
                  <a:outerShdw blurRad="38100" dist="38100" dir="2700000" algn="tl">
                    <a:srgbClr val="000000">
                      <a:alpha val="43137"/>
                    </a:srgbClr>
                  </a:outerShdw>
                </a:effectLst>
              </a:rPr>
              <a:t>Department of Computer Science and Engineering</a:t>
            </a:r>
            <a:endParaRPr lang="en-US" sz="2400" b="1" dirty="0">
              <a:solidFill>
                <a:schemeClr val="tx1"/>
              </a:solidFill>
              <a:effectLst>
                <a:outerShdw blurRad="38100" dist="38100" dir="2700000" algn="tl">
                  <a:srgbClr val="000000">
                    <a:alpha val="43137"/>
                  </a:srgbClr>
                </a:outerShdw>
              </a:effectLst>
            </a:endParaRPr>
          </a:p>
          <a:p>
            <a:pPr lvl="0" algn="ctr">
              <a:buSzPts val="1800"/>
            </a:pPr>
            <a:endParaRPr lang="en-US" sz="2400" b="1" dirty="0">
              <a:solidFill>
                <a:schemeClr val="tx1"/>
              </a:solidFill>
            </a:endParaRPr>
          </a:p>
          <a:p>
            <a:pPr lvl="0">
              <a:buSzPts val="1800"/>
            </a:pPr>
            <a:endParaRPr lang="en-US" sz="2400" b="1" dirty="0">
              <a:solidFill>
                <a:schemeClr val="tx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126365" y="940435"/>
            <a:ext cx="8841105" cy="5638800"/>
          </a:xfrm>
        </p:spPr>
        <p:txBody>
          <a:bodyPr/>
          <a:p>
            <a:pPr marL="114300" indent="0">
              <a:buNone/>
            </a:pPr>
            <a:r>
              <a:rPr lang="en-US" sz="2800" b="1"/>
              <a:t>5.Common Man of India</a:t>
            </a:r>
            <a:endParaRPr lang="en-US" sz="2800"/>
          </a:p>
          <a:p>
            <a:r>
              <a:rPr lang="en-US" sz="2000"/>
              <a:t>The common man of India represents the ordinary citizens who make up the majority of the population and have a significant impact on the country. They reflect the remarkable diversity of Indian society, encompassing various ethnicities, religions, languages, and socio-economic backgrounds. </a:t>
            </a:r>
            <a:endParaRPr lang="en-US" sz="2000"/>
          </a:p>
          <a:p>
            <a:r>
              <a:rPr lang="en-US" sz="2000"/>
              <a:t>Hard work, perseverance, and resilience are defining characteristics of the common man in India. Many individuals engage in labor-intensive occupations, agriculture, small businesses, and the informal sector, displaying a remarkable work ethic despite the challenges they face. </a:t>
            </a:r>
            <a:endParaRPr lang="en-US" sz="2000"/>
          </a:p>
          <a:p>
            <a:r>
              <a:rPr lang="en-US" sz="2000">
                <a:sym typeface="+mn-ea"/>
              </a:rPr>
              <a:t>Family and community hold great importance in Indian society, and the common man exemplifies these values. Family forms the core of their lives, and individuals often prioritize the collective well-being of their family and community over personal aspirations.</a:t>
            </a:r>
            <a:endParaRPr lang="en-US" sz="20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126365" y="950595"/>
            <a:ext cx="8810625" cy="5608955"/>
          </a:xfrm>
        </p:spPr>
        <p:txBody>
          <a:bodyPr/>
          <a:p>
            <a:pPr>
              <a:lnSpc>
                <a:spcPct val="90000"/>
              </a:lnSpc>
            </a:pPr>
            <a:r>
              <a:rPr lang="en-US" sz="2000"/>
              <a:t>Education is highly valued by the common man, as it is seen as a pathway to upward mobility and better opportunities. Many individuals harbor aspirations for a higher standard of living and actively seek avenues for personal and professional growth</a:t>
            </a:r>
            <a:endParaRPr lang="en-US" sz="2000"/>
          </a:p>
          <a:p>
            <a:pPr>
              <a:lnSpc>
                <a:spcPct val="90000"/>
              </a:lnSpc>
            </a:pPr>
            <a:r>
              <a:rPr lang="en-US" sz="2000"/>
              <a:t>Respect for traditions and cultural practices is deeply ingrained in the common man's mindset. Religious beliefs, festivals, and social customs play a significant role in their lives, providing a sense of identity and continuity with the rich heritage of India.</a:t>
            </a:r>
            <a:endParaRPr lang="en-US" sz="2000"/>
          </a:p>
          <a:p>
            <a:pPr>
              <a:lnSpc>
                <a:spcPct val="90000"/>
              </a:lnSpc>
            </a:pPr>
            <a:r>
              <a:rPr lang="en-US" sz="2000">
                <a:sym typeface="+mn-ea"/>
              </a:rPr>
              <a:t>In conclusion, the common man of India represents the aspirations, challenges, and resilience of the majority of the population. Their diverse backgrounds, hard work, family values, educational aspirations, respect for traditions, and active participation in democracy shape the nation's social, cultural, and economic landscape. Despite facing various social challenges, the common man's contributions form the backbone of India's progress and developmen</a:t>
            </a:r>
            <a:endParaRPr lang="en-US" sz="20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600" b="1"/>
              <a:t>Project Demo</a:t>
            </a:r>
            <a:endParaRPr lang="en-US" sz="3600" b="1"/>
          </a:p>
        </p:txBody>
      </p:sp>
      <p:sp>
        <p:nvSpPr>
          <p:cNvPr id="3" name="Text Placeholder 2"/>
          <p:cNvSpPr>
            <a:spLocks noGrp="1"/>
          </p:cNvSpPr>
          <p:nvPr>
            <p:ph type="body" idx="1"/>
          </p:nvPr>
        </p:nvSpPr>
        <p:spPr>
          <a:xfrm>
            <a:off x="86360" y="950595"/>
            <a:ext cx="8942070" cy="5579110"/>
          </a:xfrm>
        </p:spPr>
        <p:txBody>
          <a:bodyPr anchor="ctr" anchorCtr="0"/>
          <a:p>
            <a:pPr marL="114300" indent="0" algn="ctr">
              <a:buNone/>
            </a:pPr>
            <a:r>
              <a:rPr lang="en-US" sz="2400">
                <a:hlinkClick r:id="rId1" tooltip=""/>
              </a:rPr>
              <a:t>http://127.0.0.1:5500/code/index.html</a:t>
            </a:r>
            <a:endParaRPr lang="en-US" sz="2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600" b="1"/>
              <a:t>Project Advantages</a:t>
            </a:r>
            <a:endParaRPr lang="en-US" sz="3600" b="1"/>
          </a:p>
        </p:txBody>
      </p:sp>
      <p:sp>
        <p:nvSpPr>
          <p:cNvPr id="3" name="Text Placeholder 2"/>
          <p:cNvSpPr>
            <a:spLocks noGrp="1"/>
          </p:cNvSpPr>
          <p:nvPr>
            <p:ph type="body" idx="1"/>
          </p:nvPr>
        </p:nvSpPr>
        <p:spPr>
          <a:xfrm>
            <a:off x="116840" y="970280"/>
            <a:ext cx="8810625" cy="5579110"/>
          </a:xfrm>
        </p:spPr>
        <p:txBody>
          <a:bodyPr/>
          <a:p>
            <a:r>
              <a:rPr lang="en-US" sz="2000"/>
              <a:t>We have successfully developed and designed a webpage as a heartfelt tribute to India. The webpage not only honors and admires the rich cultural heritage and achievements of the country but also aims to inspire our readers through its diverse history, traditions, and contributions. </a:t>
            </a:r>
            <a:endParaRPr lang="en-US" sz="2000"/>
          </a:p>
          <a:p>
            <a:r>
              <a:rPr lang="en-US" sz="2000"/>
              <a:t>One of the key advantages of this webpage is that it provides a dedicated platform to showcase the incredible aspects and accomplishments of India. By presenting its cultural richness, historical significance, and noteworthy achievements, we offer a comprehensive overview that highlights India's impact on the world. </a:t>
            </a:r>
            <a:endParaRPr lang="en-US" sz="2000"/>
          </a:p>
          <a:p>
            <a:r>
              <a:rPr lang="en-US" sz="2000"/>
              <a:t>Moreover, the webpage serves as an informative resource, allowing readers to gain valuable insights into India's vibrant culture and contributions. By providing details about its traditions, arts, literature, and scientific advancements, we aim to inspire and educate our audience. </a:t>
            </a:r>
            <a:endParaRPr lang="en-US" sz="2000"/>
          </a:p>
          <a:p>
            <a:r>
              <a:rPr lang="en-US" sz="2000">
                <a:sym typeface="+mn-ea"/>
              </a:rPr>
              <a:t>Overall, the webpage combines tribute, admiration, and inspiration to create a platform where readers can learn about and be motivated by the remarkable contributions of India. By sharing its story and achievements, we hope to ignite a sense of pride, cultural appreciation, and a commitment to contribute positively to society, both within India and on a global scale</a:t>
            </a:r>
            <a:endParaRPr lang="en-US" sz="20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600" b="1"/>
              <a:t>Future Scope</a:t>
            </a:r>
            <a:endParaRPr lang="en-US" sz="3600" b="1"/>
          </a:p>
        </p:txBody>
      </p:sp>
      <p:sp>
        <p:nvSpPr>
          <p:cNvPr id="3" name="Text Placeholder 2"/>
          <p:cNvSpPr>
            <a:spLocks noGrp="1"/>
          </p:cNvSpPr>
          <p:nvPr>
            <p:ph type="body" idx="1"/>
          </p:nvPr>
        </p:nvSpPr>
        <p:spPr>
          <a:xfrm>
            <a:off x="86360" y="950595"/>
            <a:ext cx="8942070" cy="5579110"/>
          </a:xfrm>
        </p:spPr>
        <p:txBody>
          <a:bodyPr/>
          <a:p>
            <a:pPr marL="114300" indent="0">
              <a:buNone/>
            </a:pPr>
            <a:r>
              <a:rPr lang="en-US" sz="2400"/>
              <a:t>In the future, we plan to:</a:t>
            </a:r>
            <a:endParaRPr lang="en-US" sz="2400"/>
          </a:p>
          <a:p>
            <a:r>
              <a:rPr lang="en-US" sz="2400"/>
              <a:t> Offer personalized tribute pages for individuals.</a:t>
            </a:r>
            <a:endParaRPr lang="en-US" sz="2400"/>
          </a:p>
          <a:p>
            <a:r>
              <a:rPr lang="en-US" sz="2400"/>
              <a:t> Include a "Contact Us Form". </a:t>
            </a:r>
            <a:endParaRPr lang="en-US" sz="2400"/>
          </a:p>
          <a:p>
            <a:r>
              <a:rPr lang="en-US" sz="2400"/>
              <a:t>     Responsive Design.</a:t>
            </a:r>
            <a:endParaRPr lang="en-US" sz="2400"/>
          </a:p>
          <a:p>
            <a:pPr marL="114300" indent="0">
              <a:buNone/>
            </a:pPr>
            <a:r>
              <a:rPr lang="en-US" sz="2400"/>
              <a:t>These enhancements will expand our services, allowing individuals to create their own dedicated tribute pages. The "Contact Us Form" will streamline communication for interested users. </a:t>
            </a:r>
            <a:endParaRPr lang="en-US" sz="2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6"/>
          <p:cNvSpPr txBox="1"/>
          <p:nvPr/>
        </p:nvSpPr>
        <p:spPr>
          <a:xfrm>
            <a:off x="133350" y="988695"/>
            <a:ext cx="8799195" cy="5687060"/>
          </a:xfrm>
          <a:prstGeom prst="rect">
            <a:avLst/>
          </a:prstGeom>
          <a:noFill/>
          <a:ln>
            <a:noFill/>
          </a:ln>
        </p:spPr>
        <p:txBody>
          <a:bodyPr spcFirstLastPara="1" wrap="square" lIns="91425" tIns="45700" rIns="91425" bIns="45700" anchor="t" anchorCtr="0">
            <a:noAutofit/>
          </a:bodyPr>
          <a:lstStyle/>
          <a:p>
            <a:pPr marL="495300" marR="0" lvl="0" indent="-457200" algn="just" rtl="0">
              <a:lnSpc>
                <a:spcPct val="100000"/>
              </a:lnSpc>
              <a:spcBef>
                <a:spcPts val="0"/>
              </a:spcBef>
              <a:spcAft>
                <a:spcPts val="0"/>
              </a:spcAft>
              <a:buClr>
                <a:srgbClr val="000000"/>
              </a:buClr>
              <a:buSzPts val="3000"/>
              <a:buFont typeface="Wingdings" panose="05000000000000000000" charset="0"/>
              <a:buChar char="Ø"/>
            </a:pPr>
            <a:r>
              <a:rPr lang="en-US" sz="3200" dirty="0">
                <a:latin typeface="Times New Roman" panose="02020603050405020304"/>
                <a:ea typeface="Times New Roman" panose="02020603050405020304"/>
                <a:cs typeface="Times New Roman" panose="02020603050405020304"/>
                <a:sym typeface="Times New Roman" panose="02020603050405020304"/>
              </a:rPr>
              <a:t>Introduction </a:t>
            </a:r>
            <a:endParaRPr lang="en-US" sz="3200" dirty="0">
              <a:latin typeface="Times New Roman" panose="02020603050405020304"/>
              <a:ea typeface="Times New Roman" panose="02020603050405020304"/>
              <a:cs typeface="Times New Roman" panose="02020603050405020304"/>
              <a:sym typeface="Times New Roman" panose="02020603050405020304"/>
            </a:endParaRPr>
          </a:p>
          <a:p>
            <a:pPr marL="495300" marR="0" lvl="0" indent="-457200" algn="just" rtl="0">
              <a:lnSpc>
                <a:spcPct val="100000"/>
              </a:lnSpc>
              <a:spcBef>
                <a:spcPts val="0"/>
              </a:spcBef>
              <a:spcAft>
                <a:spcPts val="0"/>
              </a:spcAft>
              <a:buClr>
                <a:srgbClr val="000000"/>
              </a:buClr>
              <a:buSzPts val="3000"/>
              <a:buFont typeface="Wingdings" panose="05000000000000000000" charset="0"/>
              <a:buChar char="Ø"/>
            </a:pPr>
            <a:r>
              <a:rPr lang="en-US" sz="3200" dirty="0">
                <a:latin typeface="Times New Roman" panose="02020603050405020304"/>
                <a:ea typeface="Times New Roman" panose="02020603050405020304"/>
                <a:cs typeface="Times New Roman" panose="02020603050405020304"/>
                <a:sym typeface="Times New Roman" panose="02020603050405020304"/>
              </a:rPr>
              <a:t>Problem Statement</a:t>
            </a:r>
            <a:endParaRPr lang="en-US" sz="3200" dirty="0">
              <a:latin typeface="Times New Roman" panose="02020603050405020304"/>
              <a:ea typeface="Times New Roman" panose="02020603050405020304"/>
              <a:cs typeface="Times New Roman" panose="02020603050405020304"/>
              <a:sym typeface="Times New Roman" panose="02020603050405020304"/>
            </a:endParaRPr>
          </a:p>
          <a:p>
            <a:pPr marL="495300" marR="0" lvl="0" indent="-457200" algn="just" rtl="0">
              <a:lnSpc>
                <a:spcPct val="100000"/>
              </a:lnSpc>
              <a:spcBef>
                <a:spcPts val="0"/>
              </a:spcBef>
              <a:spcAft>
                <a:spcPts val="0"/>
              </a:spcAft>
              <a:buClr>
                <a:srgbClr val="000000"/>
              </a:buClr>
              <a:buSzPts val="3000"/>
              <a:buFont typeface="Wingdings" panose="05000000000000000000" charset="0"/>
              <a:buChar char="Ø"/>
            </a:pPr>
            <a:r>
              <a:rPr lang="en-US" sz="3200" dirty="0">
                <a:latin typeface="Times New Roman" panose="02020603050405020304"/>
                <a:ea typeface="Times New Roman" panose="02020603050405020304"/>
                <a:cs typeface="Times New Roman" panose="02020603050405020304"/>
                <a:sym typeface="Times New Roman" panose="02020603050405020304"/>
              </a:rPr>
              <a:t>Key Features </a:t>
            </a:r>
            <a:endParaRPr lang="en-US" sz="3200" dirty="0">
              <a:latin typeface="Times New Roman" panose="02020603050405020304"/>
              <a:ea typeface="Times New Roman" panose="02020603050405020304"/>
              <a:cs typeface="Times New Roman" panose="02020603050405020304"/>
              <a:sym typeface="Times New Roman" panose="02020603050405020304"/>
            </a:endParaRPr>
          </a:p>
          <a:p>
            <a:pPr marL="495300" marR="0" lvl="0" indent="-457200" algn="just" rtl="0">
              <a:lnSpc>
                <a:spcPct val="100000"/>
              </a:lnSpc>
              <a:spcBef>
                <a:spcPts val="0"/>
              </a:spcBef>
              <a:spcAft>
                <a:spcPts val="0"/>
              </a:spcAft>
              <a:buClr>
                <a:srgbClr val="000000"/>
              </a:buClr>
              <a:buSzPts val="3000"/>
              <a:buFont typeface="Wingdings" panose="05000000000000000000" charset="0"/>
              <a:buChar char="Ø"/>
            </a:pPr>
            <a:r>
              <a:rPr lang="en-US" sz="3200" dirty="0">
                <a:latin typeface="Times New Roman" panose="02020603050405020304"/>
                <a:ea typeface="Times New Roman" panose="02020603050405020304"/>
                <a:cs typeface="Times New Roman" panose="02020603050405020304"/>
                <a:sym typeface="Times New Roman" panose="02020603050405020304"/>
              </a:rPr>
              <a:t>Project Demo</a:t>
            </a:r>
            <a:endParaRPr lang="en-US" sz="3200" dirty="0">
              <a:latin typeface="Times New Roman" panose="02020603050405020304"/>
              <a:ea typeface="Times New Roman" panose="02020603050405020304"/>
              <a:cs typeface="Times New Roman" panose="02020603050405020304"/>
              <a:sym typeface="Times New Roman" panose="02020603050405020304"/>
            </a:endParaRPr>
          </a:p>
          <a:p>
            <a:pPr marL="495300" marR="0" lvl="0" indent="-457200" algn="just" rtl="0">
              <a:lnSpc>
                <a:spcPct val="100000"/>
              </a:lnSpc>
              <a:spcBef>
                <a:spcPts val="0"/>
              </a:spcBef>
              <a:spcAft>
                <a:spcPts val="0"/>
              </a:spcAft>
              <a:buClr>
                <a:srgbClr val="000000"/>
              </a:buClr>
              <a:buSzPts val="3000"/>
              <a:buFont typeface="Wingdings" panose="05000000000000000000" charset="0"/>
              <a:buChar char="Ø"/>
            </a:pPr>
            <a:r>
              <a:rPr lang="en-US" sz="3200" dirty="0">
                <a:latin typeface="Times New Roman" panose="02020603050405020304"/>
                <a:ea typeface="Times New Roman" panose="02020603050405020304"/>
                <a:cs typeface="Times New Roman" panose="02020603050405020304"/>
                <a:sym typeface="Times New Roman" panose="02020603050405020304"/>
              </a:rPr>
              <a:t>Project advantages</a:t>
            </a:r>
            <a:endParaRPr lang="en-US" sz="3200" dirty="0">
              <a:latin typeface="Times New Roman" panose="02020603050405020304"/>
              <a:ea typeface="Times New Roman" panose="02020603050405020304"/>
              <a:cs typeface="Times New Roman" panose="02020603050405020304"/>
              <a:sym typeface="Times New Roman" panose="02020603050405020304"/>
            </a:endParaRPr>
          </a:p>
          <a:p>
            <a:pPr marL="495300" marR="0" lvl="0" indent="-457200" algn="just" rtl="0">
              <a:lnSpc>
                <a:spcPct val="100000"/>
              </a:lnSpc>
              <a:spcBef>
                <a:spcPts val="0"/>
              </a:spcBef>
              <a:spcAft>
                <a:spcPts val="0"/>
              </a:spcAft>
              <a:buClr>
                <a:srgbClr val="000000"/>
              </a:buClr>
              <a:buSzPts val="3000"/>
              <a:buFont typeface="Wingdings" panose="05000000000000000000" charset="0"/>
              <a:buChar char="Ø"/>
            </a:pPr>
            <a:r>
              <a:rPr lang="en-US" sz="3200" dirty="0">
                <a:latin typeface="Times New Roman" panose="02020603050405020304"/>
                <a:ea typeface="Times New Roman" panose="02020603050405020304"/>
                <a:cs typeface="Times New Roman" panose="02020603050405020304"/>
                <a:sym typeface="Times New Roman" panose="02020603050405020304"/>
              </a:rPr>
              <a:t>Future scope   </a:t>
            </a:r>
            <a:endParaRPr lang="en-US" sz="3200" dirty="0">
              <a:latin typeface="Times New Roman" panose="02020603050405020304"/>
              <a:ea typeface="Times New Roman" panose="02020603050405020304"/>
              <a:cs typeface="Times New Roman" panose="02020603050405020304"/>
              <a:sym typeface="Times New Roman" panose="02020603050405020304"/>
            </a:endParaRPr>
          </a:p>
          <a:p>
            <a:pPr marL="495300" marR="0" lvl="0" indent="-457200" algn="just" rtl="0">
              <a:lnSpc>
                <a:spcPct val="100000"/>
              </a:lnSpc>
              <a:spcBef>
                <a:spcPts val="0"/>
              </a:spcBef>
              <a:spcAft>
                <a:spcPts val="0"/>
              </a:spcAft>
              <a:buClr>
                <a:srgbClr val="000000"/>
              </a:buClr>
              <a:buSzPts val="3000"/>
              <a:buFont typeface="Wingdings" panose="05000000000000000000" charset="0"/>
              <a:buChar char="Ø"/>
            </a:pPr>
            <a:endParaRPr lang="en-US" sz="3200" dirty="0">
              <a:latin typeface="Times New Roman" panose="02020603050405020304"/>
              <a:ea typeface="Times New Roman" panose="02020603050405020304"/>
              <a:cs typeface="Times New Roman" panose="02020603050405020304"/>
              <a:sym typeface="Times New Roman" panose="02020603050405020304"/>
            </a:endParaRPr>
          </a:p>
          <a:p>
            <a:pPr marL="457200" marR="0" lvl="0" indent="-419100" algn="just" rtl="0">
              <a:lnSpc>
                <a:spcPct val="100000"/>
              </a:lnSpc>
              <a:spcBef>
                <a:spcPts val="0"/>
              </a:spcBef>
              <a:spcAft>
                <a:spcPts val="0"/>
              </a:spcAft>
              <a:buClr>
                <a:srgbClr val="000000"/>
              </a:buClr>
              <a:buSzPts val="3000"/>
              <a:buFont typeface="Times New Roman" panose="02020603050405020304"/>
              <a:buChar char="➢"/>
            </a:pPr>
            <a:endParaRPr lang="en-US" sz="32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 name="Google Shape;57;p6"/>
          <p:cNvSpPr/>
          <p:nvPr/>
        </p:nvSpPr>
        <p:spPr>
          <a:xfrm>
            <a:off x="241300" y="988695"/>
            <a:ext cx="8583295" cy="5382895"/>
          </a:xfrm>
          <a:prstGeom prst="rect">
            <a:avLst/>
          </a:prstGeom>
          <a:noFill/>
          <a:ln>
            <a:noFill/>
          </a:ln>
        </p:spPr>
        <p:txBody>
          <a:bodyPr spcFirstLastPara="1" wrap="square" lIns="90000" tIns="45000" rIns="90000" bIns="45000" anchor="ctr" anchorCtr="0">
            <a:noAutofit/>
          </a:bodyPr>
          <a:lstStyle/>
          <a:p>
            <a:pPr marL="38100" marR="0" lvl="0" indent="0" algn="just" rtl="0">
              <a:lnSpc>
                <a:spcPct val="100000"/>
              </a:lnSpc>
              <a:spcBef>
                <a:spcPts val="0"/>
              </a:spcBef>
              <a:spcAft>
                <a:spcPts val="0"/>
              </a:spcAft>
              <a:buClr>
                <a:srgbClr val="000000"/>
              </a:buClr>
              <a:buSzPts val="3000"/>
              <a:buFont typeface="Times New Roman" panose="02020603050405020304"/>
              <a:buNone/>
            </a:pPr>
            <a:endParaRPr sz="3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 name="Google Shape;58;p6"/>
          <p:cNvSpPr txBox="1">
            <a:spLocks noGrp="1"/>
          </p:cNvSpPr>
          <p:nvPr>
            <p:ph type="sldNum" idx="12"/>
          </p:nvPr>
        </p:nvSpPr>
        <p:spPr>
          <a:xfrm>
            <a:off x="8304551" y="6333134"/>
            <a:ext cx="800933"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r>
              <a:rPr lang="en-US" dirty="0"/>
              <a:t>Page 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11" y="0"/>
            <a:ext cx="5546359" cy="809469"/>
          </a:xfrm>
        </p:spPr>
        <p:txBody>
          <a:bodyPr/>
          <a:lstStyle/>
          <a:p>
            <a:pPr algn="l"/>
            <a:r>
              <a:rPr lang="en-US" sz="3600" b="1" i="1" dirty="0">
                <a:effectLst>
                  <a:outerShdw blurRad="38100" dist="38100" dir="2700000" algn="tl">
                    <a:srgbClr val="000000">
                      <a:alpha val="43137"/>
                    </a:srgbClr>
                  </a:outerShdw>
                </a:effectLst>
              </a:rPr>
              <a:t>    </a:t>
            </a:r>
            <a:r>
              <a:rPr lang="en-US" sz="3600" b="1" dirty="0">
                <a:effectLst/>
              </a:rPr>
              <a:t>Introduction</a:t>
            </a:r>
            <a:endParaRPr lang="en-IN" sz="2400" b="1" dirty="0">
              <a:effectLst/>
            </a:endParaRPr>
          </a:p>
        </p:txBody>
      </p:sp>
      <p:sp>
        <p:nvSpPr>
          <p:cNvPr id="3" name="Text Placeholder 2"/>
          <p:cNvSpPr>
            <a:spLocks noGrp="1"/>
          </p:cNvSpPr>
          <p:nvPr>
            <p:ph type="body" idx="1"/>
          </p:nvPr>
        </p:nvSpPr>
        <p:spPr>
          <a:xfrm>
            <a:off x="0" y="1004342"/>
            <a:ext cx="9039069" cy="5606320"/>
          </a:xfrm>
        </p:spPr>
        <p:txBody>
          <a:bodyPr/>
          <a:lstStyle/>
          <a:p>
            <a:r>
              <a:rPr lang="en-US" sz="2000" dirty="0"/>
              <a:t>Our tribute page serves as a digital canvas to honour and pay homage to the glorious nation of India, a land that encompasses a myriad of colours, cultures, and histories</a:t>
            </a:r>
            <a:endParaRPr lang="en-US" sz="2000" dirty="0"/>
          </a:p>
          <a:p>
            <a:r>
              <a:rPr lang="en-US" sz="2000" dirty="0"/>
              <a:t> From the majestic Himalayan mountain range in the north to the sun-kissed beaches of the south, India's geographical landscape is a breath-taking mosaic of wonders.</a:t>
            </a:r>
            <a:endParaRPr lang="en-US" sz="2000" dirty="0"/>
          </a:p>
          <a:p>
            <a:r>
              <a:rPr lang="en-US" sz="2000" dirty="0">
                <a:sym typeface="+mn-ea"/>
              </a:rPr>
              <a:t>India's history spans millennia, from the ancient Indus Valley Civilization to the powerful dynasties that shaped the subcontinent. Its story is a testament to resilience and tenacity, witnessed through the struggles and triumphs of great empires like the Mauryas, Guptas, Mughals, and the Marathas.</a:t>
            </a:r>
            <a:endParaRPr lang="en-US" sz="2000" dirty="0">
              <a:sym typeface="+mn-ea"/>
            </a:endParaRPr>
          </a:p>
          <a:p>
            <a:r>
              <a:rPr lang="en-US" sz="2000" dirty="0">
                <a:sym typeface="+mn-ea"/>
              </a:rPr>
              <a:t>Beyond its historical and geographical wonders, India stands as a vibrant tapestry of art, literature, music, and spirituality. It is the birthplace of renowned philosophers like Swami Vivekananda and Rabindranath Tagore, who have inspired generations with their wisdom and poetic expression.</a:t>
            </a:r>
            <a:endParaRPr lang="en-US" sz="2000" dirty="0"/>
          </a:p>
        </p:txBody>
      </p:sp>
      <p:sp>
        <p:nvSpPr>
          <p:cNvPr id="4" name="Slide Number Placeholder 3"/>
          <p:cNvSpPr>
            <a:spLocks noGrp="1"/>
          </p:cNvSpPr>
          <p:nvPr>
            <p:ph type="sldNum" idx="12"/>
          </p:nvPr>
        </p:nvSpPr>
        <p:spPr>
          <a:xfrm>
            <a:off x="8364510" y="6341360"/>
            <a:ext cx="779489" cy="359243"/>
          </a:xfrm>
        </p:spPr>
        <p:txBody>
          <a:bodyPr/>
          <a:lstStyle/>
          <a:p>
            <a:pPr marL="0" lvl="0" indent="0" algn="r" rtl="0">
              <a:spcBef>
                <a:spcPts val="0"/>
              </a:spcBef>
              <a:spcAft>
                <a:spcPts val="0"/>
              </a:spcAft>
              <a:buNone/>
            </a:pPr>
            <a:r>
              <a:rPr lang="en-US" b="1" dirty="0">
                <a:solidFill>
                  <a:schemeClr val="tx1"/>
                </a:solidFill>
              </a:rPr>
              <a:t>Page 3</a:t>
            </a:r>
            <a:endParaRPr lang="en-US" b="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457200" y="901065"/>
            <a:ext cx="8229600" cy="5728970"/>
          </a:xfrm>
        </p:spPr>
        <p:txBody>
          <a:bodyPr/>
          <a:p>
            <a:r>
              <a:rPr lang="en-US" sz="2000" dirty="0">
                <a:sym typeface="+mn-ea"/>
              </a:rPr>
              <a:t>Yet, amidst all its achievements, India faces its share of </a:t>
            </a:r>
            <a:r>
              <a:rPr lang="en-US" sz="2000" dirty="0">
                <a:sym typeface="+mn-ea"/>
              </a:rPr>
              <a:t>challenges. Poverty, social inequality, and environmental concerns persist, but the nation strives to address these issues with determination and collective effort.</a:t>
            </a:r>
            <a:endParaRPr lang="en-US" sz="2000" dirty="0">
              <a:sym typeface="+mn-ea"/>
            </a:endParaRPr>
          </a:p>
          <a:p>
            <a:pPr marL="114300" indent="0">
              <a:buNone/>
            </a:pPr>
            <a:endParaRPr lang="en-US" sz="2000" dirty="0"/>
          </a:p>
          <a:p>
            <a:r>
              <a:rPr lang="en-US" sz="2000" dirty="0">
                <a:sym typeface="+mn-ea"/>
              </a:rPr>
              <a:t>This tribute page serves as a testament to the awe-inspiring journey of India, celebrating its rich tapestry of history, culture, achievements, and challenges. It is an invitation to explore and immerse oneself in the enchanting world of India, a land that continues to captivate and inspire with its boundless diversity and enduring spirit.</a:t>
            </a:r>
            <a:endParaRPr lang="en-US" sz="2000" dirty="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b="1" i="1"/>
              <a:t>  </a:t>
            </a:r>
            <a:r>
              <a:rPr lang="en-US" sz="3600" b="1"/>
              <a:t>Problem Statement</a:t>
            </a:r>
            <a:endParaRPr lang="en-US" sz="3600" b="1"/>
          </a:p>
        </p:txBody>
      </p:sp>
      <p:sp>
        <p:nvSpPr>
          <p:cNvPr id="3" name="Text Placeholder 2"/>
          <p:cNvSpPr>
            <a:spLocks noGrp="1"/>
          </p:cNvSpPr>
          <p:nvPr>
            <p:ph type="body" idx="1"/>
          </p:nvPr>
        </p:nvSpPr>
        <p:spPr>
          <a:xfrm>
            <a:off x="457200" y="990600"/>
            <a:ext cx="8229600" cy="5628640"/>
          </a:xfrm>
        </p:spPr>
        <p:txBody>
          <a:bodyPr/>
          <a:p>
            <a:r>
              <a:rPr lang="en-US" sz="2000"/>
              <a:t>Our goal was to create a webpage that pays tribute to the remarkable nation of India and inspires our readers. India, a land of diversity and cultural richness, offers countless stories of inspiration and achievement.</a:t>
            </a:r>
            <a:endParaRPr lang="en-US" sz="2000"/>
          </a:p>
          <a:p>
            <a:pPr marL="114300" indent="0">
              <a:buNone/>
            </a:pPr>
            <a:endParaRPr lang="en-US" sz="2000"/>
          </a:p>
          <a:p>
            <a:r>
              <a:rPr lang="en-US" sz="2000"/>
              <a:t> Through our webpage, we aim to showcase India's captivating journey, from its historic struggle for independence to its modern-day achievements in science, technology, and art. We invite our readers to explore India's vibrant heritage, breath-taking landscapes, and the extraordinary individuals who have left an indelible mark on the world. Join us in this tribute to India, celebrating its spirit and inspiring greatness.</a:t>
            </a:r>
            <a:endParaRPr lang="en-US" sz="20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600" b="1"/>
              <a:t>Key Features</a:t>
            </a:r>
            <a:r>
              <a:rPr lang="en-US" b="1" i="1" u="sng"/>
              <a:t> </a:t>
            </a:r>
            <a:endParaRPr lang="en-US" b="1" i="1" u="sng"/>
          </a:p>
        </p:txBody>
      </p:sp>
      <p:sp>
        <p:nvSpPr>
          <p:cNvPr id="3" name="Text Placeholder 2"/>
          <p:cNvSpPr>
            <a:spLocks noGrp="1"/>
          </p:cNvSpPr>
          <p:nvPr>
            <p:ph type="body" idx="1"/>
          </p:nvPr>
        </p:nvSpPr>
        <p:spPr>
          <a:xfrm>
            <a:off x="116205" y="970915"/>
            <a:ext cx="8801100" cy="5638165"/>
          </a:xfrm>
        </p:spPr>
        <p:txBody>
          <a:bodyPr/>
          <a:p>
            <a:pPr marL="114300" indent="0">
              <a:buNone/>
            </a:pPr>
            <a:r>
              <a:rPr lang="en-US" sz="2000"/>
              <a:t>Our Tribute page includes the following features :</a:t>
            </a:r>
            <a:endParaRPr lang="en-US" sz="2000"/>
          </a:p>
          <a:p>
            <a:pPr marL="114300" indent="0">
              <a:buNone/>
            </a:pPr>
            <a:r>
              <a:rPr lang="en-US" sz="2800" b="1"/>
              <a:t>1.History of India </a:t>
            </a:r>
            <a:endParaRPr lang="en-US" sz="2800" b="1"/>
          </a:p>
          <a:p>
            <a:r>
              <a:rPr lang="en-US" sz="2000"/>
              <a:t>India's history is a captivating journey that spans millennia, encompassing ancient civilizations, dynasties, colonial rule, and a hard-fought struggle for independence. From the advanced urban planning of the Indus Valley Civilization to the grandeur of the Mughal Empire's architectural marvels, India's past is a testament to its rich cultural heritage and diverse influences. </a:t>
            </a:r>
            <a:endParaRPr lang="en-US" sz="2000"/>
          </a:p>
          <a:p>
            <a:r>
              <a:rPr lang="en-US" sz="2000"/>
              <a:t>The Indian Independence Movement, led by visionary leaders like Mahatma Gandhi and Jawaharlal Nehru, ignited the flame of freedom and inspired millions to stand united against colonial rule. The partition of India in 1947, accompanied by mass migrations and communal tensions, marked a defining moment in the nation's history.</a:t>
            </a:r>
            <a:endParaRPr lang="en-US" sz="2000"/>
          </a:p>
          <a:p>
            <a:r>
              <a:rPr lang="en-US" sz="2000">
                <a:sym typeface="+mn-ea"/>
              </a:rPr>
              <a:t>Since gaining independence, India has faced various challenges while striving to forge its path as a modern nation. Economic development, social inequalities, regional conflicts, and the pursuit of unity in diversity have been prominent themes.</a:t>
            </a:r>
            <a:endParaRPr lang="en-US" sz="20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122555" y="721995"/>
            <a:ext cx="9021445" cy="5999480"/>
          </a:xfrm>
        </p:spPr>
        <p:txBody>
          <a:bodyPr/>
          <a:p>
            <a:pPr marL="114300" indent="0">
              <a:buNone/>
            </a:pPr>
            <a:r>
              <a:rPr lang="en-US" sz="2800" b="1"/>
              <a:t>2.Culture of India</a:t>
            </a:r>
            <a:endParaRPr lang="en-US" sz="1800"/>
          </a:p>
          <a:p>
            <a:r>
              <a:rPr lang="en-US" sz="2000"/>
              <a:t>India's culture is a vibrant tapestry of traditions, festivals, cuisine, clothing, art, music, languages, and literature. It embodies the country's diverse history, geographical variations, and the fusion of various religious and ethnic influences.</a:t>
            </a:r>
            <a:endParaRPr lang="en-US" sz="2000"/>
          </a:p>
          <a:p>
            <a:r>
              <a:rPr lang="en-US" sz="2000"/>
              <a:t> Religion plays a vital role, with Hinduism, Buddhism, Jainism, Sikhism, and others shaping beliefs and values. Festivals showcase rich rituals, music, dance, and culinary delights. </a:t>
            </a:r>
            <a:endParaRPr lang="en-US" sz="2000"/>
          </a:p>
          <a:p>
            <a:r>
              <a:rPr lang="en-US" sz="2000"/>
              <a:t>Indian cuisine is renowned for aromatic spices, flavourful curries, and regional specialties. </a:t>
            </a:r>
            <a:endParaRPr lang="en-US" sz="2000"/>
          </a:p>
          <a:p>
            <a:r>
              <a:rPr lang="en-US" sz="2000"/>
              <a:t>Traditional clothing reflects cultural diversity, from sarees and lehengas for women to kurta-pyjamas and dhotis for men.</a:t>
            </a:r>
            <a:endParaRPr lang="en-US" sz="2000"/>
          </a:p>
          <a:p>
            <a:r>
              <a:rPr lang="en-US" sz="2000"/>
              <a:t> Art and architecture display exquisite craftsmanship, from majestic forts to intricate temple carvings.</a:t>
            </a:r>
            <a:endParaRPr lang="en-US" sz="2000"/>
          </a:p>
          <a:p>
            <a:r>
              <a:rPr lang="en-US" sz="2000"/>
              <a:t>Indian classical music and dance forms like Bharatanatyam and Kathak mesmerize with their elegance. </a:t>
            </a:r>
            <a:endParaRPr lang="en-US" sz="20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76200" y="960755"/>
            <a:ext cx="8901430" cy="5659120"/>
          </a:xfrm>
        </p:spPr>
        <p:txBody>
          <a:bodyPr/>
          <a:p>
            <a:pPr marL="114300" indent="0">
              <a:buNone/>
            </a:pPr>
            <a:r>
              <a:rPr lang="en-US" sz="2800" b="1"/>
              <a:t>3.Natural Beauty of India</a:t>
            </a:r>
            <a:endParaRPr lang="en-US" sz="2800" b="1"/>
          </a:p>
          <a:p>
            <a:r>
              <a:rPr lang="en-US" sz="2000"/>
              <a:t>India is a country blessed with an incredible array of natural wonders. From the majestic Himalayas in the north to the serene backwaters of Kerala in the south, the country boasts a diverse range of landscapes that leave visitors spellbound. </a:t>
            </a:r>
            <a:endParaRPr lang="en-US" sz="2000"/>
          </a:p>
          <a:p>
            <a:r>
              <a:rPr lang="en-US" sz="2000"/>
              <a:t>The Himalayas, with their snow-capped peaks and picturesque valleys, offer breathtaking views and opportunities for trekking and adventure. The Western Ghats, a UNESCO World Heritage Site, captivate with their lush forests, cascading waterfalls, and abundant wildlife.</a:t>
            </a:r>
            <a:endParaRPr lang="en-US" sz="2000"/>
          </a:p>
          <a:p>
            <a:r>
              <a:rPr lang="en-US" sz="2000"/>
              <a:t>The Sunderbans National Park, home to the Royal Bengal Tigers, showcases the enchanting beauty of the world's largest mangrove forest. The Thar Desert, with its sweeping sand dunes and vibrant sunsets, immerses visitors in a desert oasis.</a:t>
            </a:r>
            <a:endParaRPr lang="en-US" sz="2000"/>
          </a:p>
          <a:p>
            <a:r>
              <a:rPr lang="en-US" sz="2000">
                <a:sym typeface="+mn-ea"/>
              </a:rPr>
              <a:t>National parks and wildlife sanctuaries offer glimpses of India's rich biodiversity, from the majestic tigers of Jim Corbett National Park to the one-horned rhinoceroses of Kaziranga National Park. </a:t>
            </a:r>
            <a:endParaRPr lang="en-US" sz="2000">
              <a:sym typeface="+mn-ea"/>
            </a:endParaRPr>
          </a:p>
          <a:p>
            <a:r>
              <a:rPr lang="en-US" sz="2000">
                <a:sym typeface="+mn-ea"/>
              </a:rPr>
              <a:t>India's natural wonders are a testament to the country's diversity and allure, offering endless opportunities for exploration, adventure, and awe-inspiring experiences.</a:t>
            </a:r>
            <a:endParaRPr lang="en-US" sz="20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86360" y="930910"/>
            <a:ext cx="8971280" cy="5638800"/>
          </a:xfrm>
        </p:spPr>
        <p:txBody>
          <a:bodyPr/>
          <a:p>
            <a:pPr marL="114300" indent="0">
              <a:buNone/>
            </a:pPr>
            <a:r>
              <a:rPr lang="en-US" sz="2800" b="1"/>
              <a:t>4. Dreamers and Achievers of India</a:t>
            </a:r>
            <a:endParaRPr lang="en-US" sz="2800" b="1"/>
          </a:p>
          <a:p>
            <a:r>
              <a:rPr lang="en-US" sz="2000"/>
              <a:t>India has been a breeding ground for exceptional individuals who have left indelible marks in various domains. Mahatma Gandhi, the iconic leader of the Indian independence movement, espoused the principles of nonviolence and truth, guiding India towards freedom from British rule. Rabindranath Tagore, a versatile polymath, poet, and philosopher, became the first non-European Nobel laureate in Literature for his timeless collection of poems, Gitanjali. </a:t>
            </a:r>
            <a:endParaRPr lang="en-US" sz="2000"/>
          </a:p>
          <a:p>
            <a:r>
              <a:rPr lang="en-US" sz="2000"/>
              <a:t>Swami Vivekananda, the illustrious Hindu monk, brought the profound philosophies of Vedanta and Yoga to the Western world, fostering an understanding of Indian spirituality and promoting universal brotherhood. Ratan Tata, an industrialist and philanthropist, steered the Tata Group, one of India's largest conglomerates, to global expansion, while remaining committed to ethical practices and philanthropic endeavors.</a:t>
            </a:r>
            <a:endParaRPr lang="en-US" sz="2000"/>
          </a:p>
          <a:p>
            <a:r>
              <a:rPr lang="en-US" sz="2000">
                <a:sym typeface="+mn-ea"/>
              </a:rPr>
              <a:t>Sachin Tendulkar, the legendary cricketer, captivated the world with his unparalleled skills and unwavering dedication, cementing his status as one of the greatest batsmen in cricket history. </a:t>
            </a:r>
            <a:endParaRPr lang="en-US" sz="2000"/>
          </a:p>
          <a:p>
            <a:endParaRPr lang="en-US" sz="1800"/>
          </a:p>
          <a:p>
            <a:endParaRPr lang="en-US" sz="1800"/>
          </a:p>
          <a:p>
            <a:endParaRPr lang="en-US" sz="18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10282</Words>
  <Application>WPS Presentation</Application>
  <PresentationFormat>On-screen Show (4:3)</PresentationFormat>
  <Paragraphs>142</Paragraphs>
  <Slides>14</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Arial</vt:lpstr>
      <vt:lpstr>Calibri</vt:lpstr>
      <vt:lpstr>Wingdings</vt:lpstr>
      <vt:lpstr>Times New Roman</vt:lpstr>
      <vt:lpstr>Microsoft YaHei</vt:lpstr>
      <vt:lpstr>Arial Unicode MS</vt:lpstr>
      <vt:lpstr>Office Theme</vt:lpstr>
      <vt:lpstr>PowerPoint 演示文稿</vt:lpstr>
      <vt:lpstr>PowerPoint 演示文稿</vt:lpstr>
      <vt:lpstr>    Introduction</vt:lpstr>
      <vt:lpstr>PowerPoint 演示文稿</vt:lpstr>
      <vt:lpstr>  Problem Statement</vt:lpstr>
      <vt:lpstr>Key Features </vt:lpstr>
      <vt:lpstr>PowerPoint 演示文稿</vt:lpstr>
      <vt:lpstr>PowerPoint 演示文稿</vt:lpstr>
      <vt:lpstr>PowerPoint 演示文稿</vt:lpstr>
      <vt:lpstr>PowerPoint 演示文稿</vt:lpstr>
      <vt:lpstr>PowerPoint 演示文稿</vt:lpstr>
      <vt:lpstr>Future Scope</vt:lpstr>
      <vt:lpstr>Project Advantages</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Gk</dc:creator>
  <cp:lastModifiedBy>Gopika Goyal</cp:lastModifiedBy>
  <cp:revision>64</cp:revision>
  <dcterms:created xsi:type="dcterms:W3CDTF">2022-12-16T09:22:00Z</dcterms:created>
  <dcterms:modified xsi:type="dcterms:W3CDTF">2023-05-21T20:03:43Z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31DCBF027B2D475E98667C6875861903</vt:lpwstr>
  </property>
  <property fmtid="{D5CDD505-2E9C-101B-9397-08002B2CF9AE}" pid="3" name="KSOProductBuildVer">
    <vt:lpwstr>1033-11.2.0.11537</vt:lpwstr>
  </property>
</Properties>
</file>