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98" r:id="rId3"/>
    <p:sldId id="257" r:id="rId4"/>
    <p:sldId id="258" r:id="rId5"/>
    <p:sldId id="259" r:id="rId6"/>
    <p:sldId id="262" r:id="rId7"/>
    <p:sldId id="260" r:id="rId8"/>
    <p:sldId id="266" r:id="rId9"/>
    <p:sldId id="267" r:id="rId10"/>
    <p:sldId id="268" r:id="rId11"/>
    <p:sldId id="269" r:id="rId12"/>
    <p:sldId id="270" r:id="rId13"/>
    <p:sldId id="273" r:id="rId14"/>
    <p:sldId id="271" r:id="rId15"/>
    <p:sldId id="276" r:id="rId16"/>
    <p:sldId id="278" r:id="rId17"/>
    <p:sldId id="280" r:id="rId18"/>
    <p:sldId id="281" r:id="rId19"/>
    <p:sldId id="282" r:id="rId20"/>
    <p:sldId id="283" r:id="rId21"/>
    <p:sldId id="284" r:id="rId22"/>
    <p:sldId id="285" r:id="rId23"/>
    <p:sldId id="286" r:id="rId24"/>
    <p:sldId id="287" r:id="rId25"/>
    <p:sldId id="288" r:id="rId26"/>
    <p:sldId id="291" r:id="rId27"/>
    <p:sldId id="290" r:id="rId28"/>
    <p:sldId id="299" r:id="rId29"/>
    <p:sldId id="292" r:id="rId30"/>
    <p:sldId id="293" r:id="rId31"/>
    <p:sldId id="294" r:id="rId32"/>
    <p:sldId id="295" r:id="rId33"/>
    <p:sldId id="310" r:id="rId34"/>
    <p:sldId id="309" r:id="rId35"/>
    <p:sldId id="311" r:id="rId36"/>
    <p:sldId id="315" r:id="rId37"/>
    <p:sldId id="317" r:id="rId38"/>
    <p:sldId id="313" r:id="rId39"/>
    <p:sldId id="307" r:id="rId40"/>
    <p:sldId id="302" r:id="rId41"/>
    <p:sldId id="312" r:id="rId42"/>
    <p:sldId id="305" r:id="rId43"/>
    <p:sldId id="303" r:id="rId44"/>
    <p:sldId id="304" r:id="rId45"/>
    <p:sldId id="316" r:id="rId46"/>
    <p:sldId id="31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5D15ED-6AE9-4A47-9DBB-4BA352ED3F7F}">
          <p14:sldIdLst>
            <p14:sldId id="256"/>
            <p14:sldId id="298"/>
            <p14:sldId id="257"/>
            <p14:sldId id="258"/>
            <p14:sldId id="259"/>
            <p14:sldId id="262"/>
            <p14:sldId id="260"/>
            <p14:sldId id="266"/>
            <p14:sldId id="267"/>
            <p14:sldId id="268"/>
            <p14:sldId id="269"/>
            <p14:sldId id="270"/>
            <p14:sldId id="273"/>
            <p14:sldId id="271"/>
            <p14:sldId id="276"/>
            <p14:sldId id="278"/>
            <p14:sldId id="280"/>
            <p14:sldId id="281"/>
            <p14:sldId id="282"/>
            <p14:sldId id="283"/>
            <p14:sldId id="284"/>
            <p14:sldId id="285"/>
            <p14:sldId id="286"/>
            <p14:sldId id="287"/>
            <p14:sldId id="288"/>
            <p14:sldId id="291"/>
            <p14:sldId id="290"/>
            <p14:sldId id="299"/>
            <p14:sldId id="292"/>
            <p14:sldId id="293"/>
            <p14:sldId id="294"/>
            <p14:sldId id="295"/>
            <p14:sldId id="310"/>
            <p14:sldId id="309"/>
            <p14:sldId id="311"/>
            <p14:sldId id="315"/>
            <p14:sldId id="317"/>
            <p14:sldId id="313"/>
            <p14:sldId id="307"/>
            <p14:sldId id="302"/>
            <p14:sldId id="312"/>
            <p14:sldId id="305"/>
            <p14:sldId id="303"/>
            <p14:sldId id="304"/>
            <p14:sldId id="316"/>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115" d="100"/>
          <a:sy n="115" d="100"/>
        </p:scale>
        <p:origin x="4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9D5B5F2-50D7-4C30-9307-522FEE58E55C}" type="datetimeFigureOut">
              <a:rPr lang="en-US" smtClean="0"/>
              <a:t>4/9/2018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48606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413446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3240626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094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3722244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D5B5F2-50D7-4C30-9307-522FEE58E55C}"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373513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D5B5F2-50D7-4C30-9307-522FEE58E55C}"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178205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5B5F2-50D7-4C30-9307-522FEE58E55C}"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3501977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5B5F2-50D7-4C30-9307-522FEE58E55C}"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19987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5B5F2-50D7-4C30-9307-522FEE58E55C}"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4636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5B5F2-50D7-4C30-9307-522FEE58E55C}"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99477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278496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5B5F2-50D7-4C30-9307-522FEE58E55C}"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287089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5B5F2-50D7-4C30-9307-522FEE58E55C}"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166905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5B5F2-50D7-4C30-9307-522FEE58E55C}" type="datetimeFigureOut">
              <a:rPr lang="en-US" smtClean="0"/>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96097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184829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5B5F2-50D7-4C30-9307-522FEE58E55C}"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C0C23-79F5-4A5B-82FE-8C7E4BDCA725}" type="slidenum">
              <a:rPr lang="en-US" smtClean="0"/>
              <a:t>‹#›</a:t>
            </a:fld>
            <a:endParaRPr lang="en-US"/>
          </a:p>
        </p:txBody>
      </p:sp>
    </p:spTree>
    <p:extLst>
      <p:ext uri="{BB962C8B-B14F-4D97-AF65-F5344CB8AC3E}">
        <p14:creationId xmlns:p14="http://schemas.microsoft.com/office/powerpoint/2010/main" val="18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D5B5F2-50D7-4C30-9307-522FEE58E55C}" type="datetimeFigureOut">
              <a:rPr lang="en-US" smtClean="0"/>
              <a:t>4/9/2018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BC0C23-79F5-4A5B-82FE-8C7E4BDCA725}" type="slidenum">
              <a:rPr lang="en-US" smtClean="0"/>
              <a:t>‹#›</a:t>
            </a:fld>
            <a:endParaRPr lang="en-US"/>
          </a:p>
        </p:txBody>
      </p:sp>
    </p:spTree>
    <p:extLst>
      <p:ext uri="{BB962C8B-B14F-4D97-AF65-F5344CB8AC3E}">
        <p14:creationId xmlns:p14="http://schemas.microsoft.com/office/powerpoint/2010/main" val="357262961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athworks.com/help/matlab/ref/isoutlier.html#bvolfg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mathworks.com/help/matlab/ref/isoutlier.html#bvolfgk"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1" name="Rectangle 7">
            <a:extLst>
              <a:ext uri="{FF2B5EF4-FFF2-40B4-BE49-F238E27FC236}">
                <a16:creationId xmlns:a16="http://schemas.microsoft.com/office/drawing/2014/main" id="{B7D4B16D-600A-41A1-8B1B-3727C56C0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9">
            <a:extLst>
              <a:ext uri="{FF2B5EF4-FFF2-40B4-BE49-F238E27FC236}">
                <a16:creationId xmlns:a16="http://schemas.microsoft.com/office/drawing/2014/main" id="{DE7C35E0-BD19-4AFC-81BF-7A7507E9C94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630A9349-BFE4-4720-A229-98DCD3B69F3A}"/>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4" name="Rectangle 8">
              <a:extLst>
                <a:ext uri="{FF2B5EF4-FFF2-40B4-BE49-F238E27FC236}">
                  <a16:creationId xmlns:a16="http://schemas.microsoft.com/office/drawing/2014/main" id="{FAD6EF4D-97BD-46B4-9B5B-CD70971DD553}"/>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pic>
        <p:nvPicPr>
          <p:cNvPr id="75" name="Picture 2" descr="A picture containing electronics&#10;&#10;Description generated with high confidence">
            <a:extLst>
              <a:ext uri="{FF2B5EF4-FFF2-40B4-BE49-F238E27FC236}">
                <a16:creationId xmlns:a16="http://schemas.microsoft.com/office/drawing/2014/main" id="{51039561-92F9-40EE-900B-6AA0F58042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cxnSp>
        <p:nvCxnSpPr>
          <p:cNvPr id="68" name="Straight Connector 67">
            <a:extLst>
              <a:ext uri="{FF2B5EF4-FFF2-40B4-BE49-F238E27FC236}">
                <a16:creationId xmlns:a16="http://schemas.microsoft.com/office/drawing/2014/main" id="{D902DA06-324A-48CE-8C20-94535480A6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5CBA968-ECD9-43B7-9CBA-26FD4EF9BC9D}"/>
              </a:ext>
            </a:extLst>
          </p:cNvPr>
          <p:cNvSpPr>
            <a:spLocks noGrp="1"/>
          </p:cNvSpPr>
          <p:nvPr>
            <p:ph type="ctrTitle"/>
          </p:nvPr>
        </p:nvSpPr>
        <p:spPr>
          <a:xfrm>
            <a:off x="1157287" y="1149352"/>
            <a:ext cx="5713269" cy="4287836"/>
          </a:xfrm>
        </p:spPr>
        <p:txBody>
          <a:bodyPr anchor="ctr">
            <a:normAutofit/>
          </a:bodyPr>
          <a:lstStyle/>
          <a:p>
            <a:pPr algn="ctr"/>
            <a:r>
              <a:rPr lang="en-US" sz="6000" dirty="0">
                <a:solidFill>
                  <a:schemeClr val="bg2">
                    <a:lumMod val="75000"/>
                  </a:schemeClr>
                </a:solidFill>
                <a:latin typeface="Arimo"/>
              </a:rPr>
              <a:t>Project review </a:t>
            </a:r>
            <a:r>
              <a:rPr lang="en-US" sz="6000" dirty="0"/>
              <a:t>Bearing</a:t>
            </a:r>
          </a:p>
        </p:txBody>
      </p:sp>
      <p:sp>
        <p:nvSpPr>
          <p:cNvPr id="3" name="Subtitle 2">
            <a:extLst>
              <a:ext uri="{FF2B5EF4-FFF2-40B4-BE49-F238E27FC236}">
                <a16:creationId xmlns:a16="http://schemas.microsoft.com/office/drawing/2014/main" id="{D2918371-E8D3-4EA4-9EC4-F0E6B2254E5A}"/>
              </a:ext>
            </a:extLst>
          </p:cNvPr>
          <p:cNvSpPr>
            <a:spLocks noGrp="1"/>
          </p:cNvSpPr>
          <p:nvPr>
            <p:ph type="subTitle" idx="1"/>
          </p:nvPr>
        </p:nvSpPr>
        <p:spPr>
          <a:xfrm>
            <a:off x="7851631" y="1122363"/>
            <a:ext cx="4102244" cy="4287834"/>
          </a:xfrm>
        </p:spPr>
        <p:txBody>
          <a:bodyPr anchor="ctr">
            <a:normAutofit/>
          </a:bodyPr>
          <a:lstStyle/>
          <a:p>
            <a:r>
              <a:rPr lang="en-US" sz="2400" cap="none" dirty="0"/>
              <a:t>Cyrus </a:t>
            </a:r>
            <a:r>
              <a:rPr lang="en-US" sz="2400" cap="none" dirty="0" err="1"/>
              <a:t>Azamfar</a:t>
            </a:r>
            <a:endParaRPr lang="en-US" sz="2400" cap="none" dirty="0"/>
          </a:p>
          <a:p>
            <a:r>
              <a:rPr lang="en-US" sz="2400" cap="none" dirty="0"/>
              <a:t>Krishnakumar Chandran</a:t>
            </a:r>
          </a:p>
          <a:p>
            <a:r>
              <a:rPr lang="en-US" sz="2400" cap="none" dirty="0"/>
              <a:t>Ravi </a:t>
            </a:r>
            <a:r>
              <a:rPr lang="en-US" sz="2400" cap="none" dirty="0" err="1"/>
              <a:t>Teja</a:t>
            </a:r>
            <a:r>
              <a:rPr lang="en-US" sz="2400" cap="none" dirty="0"/>
              <a:t> </a:t>
            </a:r>
            <a:r>
              <a:rPr lang="en-US" sz="2400" cap="none" dirty="0" err="1"/>
              <a:t>Telkapally</a:t>
            </a:r>
            <a:r>
              <a:rPr lang="en-US" sz="2400" cap="none" dirty="0"/>
              <a:t>	</a:t>
            </a:r>
          </a:p>
          <a:p>
            <a:r>
              <a:rPr lang="en-US" sz="2400" cap="none" dirty="0"/>
              <a:t>Siddhartha </a:t>
            </a:r>
            <a:r>
              <a:rPr lang="en-US" sz="2400" cap="none" dirty="0" err="1"/>
              <a:t>Patlori</a:t>
            </a:r>
            <a:endParaRPr lang="en-US" sz="2400" cap="none" dirty="0"/>
          </a:p>
        </p:txBody>
      </p:sp>
    </p:spTree>
    <p:extLst>
      <p:ext uri="{BB962C8B-B14F-4D97-AF65-F5344CB8AC3E}">
        <p14:creationId xmlns:p14="http://schemas.microsoft.com/office/powerpoint/2010/main" val="42274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9">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9" name="Group 38">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51" name="Straight Connector 50">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D1A7557-A7B3-4EE8-A61B-95BCB236DC5A}"/>
              </a:ext>
            </a:extLst>
          </p:cNvPr>
          <p:cNvSpPr>
            <a:spLocks noGrp="1"/>
          </p:cNvSpPr>
          <p:nvPr>
            <p:ph type="title"/>
          </p:nvPr>
        </p:nvSpPr>
        <p:spPr>
          <a:xfrm>
            <a:off x="713963" y="538160"/>
            <a:ext cx="3700208" cy="4708528"/>
          </a:xfrm>
        </p:spPr>
        <p:txBody>
          <a:bodyPr>
            <a:normAutofit/>
          </a:bodyPr>
          <a:lstStyle/>
          <a:p>
            <a:r>
              <a:rPr lang="en-US" sz="3700" dirty="0">
                <a:solidFill>
                  <a:schemeClr val="bg2">
                    <a:lumMod val="75000"/>
                  </a:schemeClr>
                </a:solidFill>
              </a:rPr>
              <a:t>Pre Processing</a:t>
            </a:r>
          </a:p>
        </p:txBody>
      </p:sp>
      <p:sp>
        <p:nvSpPr>
          <p:cNvPr id="81" name="Content Placeholder 2">
            <a:extLst>
              <a:ext uri="{FF2B5EF4-FFF2-40B4-BE49-F238E27FC236}">
                <a16:creationId xmlns:a16="http://schemas.microsoft.com/office/drawing/2014/main" id="{1F4C5426-5820-4BF6-A899-7597EAF95431}"/>
              </a:ext>
            </a:extLst>
          </p:cNvPr>
          <p:cNvSpPr>
            <a:spLocks noGrp="1"/>
          </p:cNvSpPr>
          <p:nvPr>
            <p:ph idx="1"/>
          </p:nvPr>
        </p:nvSpPr>
        <p:spPr>
          <a:xfrm>
            <a:off x="5302525" y="1246185"/>
            <a:ext cx="5751237" cy="4708528"/>
          </a:xfrm>
        </p:spPr>
        <p:txBody>
          <a:bodyPr anchor="ctr">
            <a:normAutofit/>
          </a:bodyPr>
          <a:lstStyle/>
          <a:p>
            <a:r>
              <a:rPr lang="en-US" sz="1800" dirty="0"/>
              <a:t>Handle missing values</a:t>
            </a:r>
          </a:p>
          <a:p>
            <a:r>
              <a:rPr lang="en-US" sz="1800" dirty="0"/>
              <a:t>Removing outliers</a:t>
            </a:r>
          </a:p>
          <a:p>
            <a:r>
              <a:rPr lang="en-US" sz="1800" dirty="0"/>
              <a:t>Correct inconsistent data</a:t>
            </a:r>
          </a:p>
          <a:p>
            <a:r>
              <a:rPr lang="en-US" sz="1800" dirty="0"/>
              <a:t>Normalization</a:t>
            </a:r>
          </a:p>
          <a:p>
            <a:endParaRPr lang="en-US" sz="1800" dirty="0"/>
          </a:p>
          <a:p>
            <a:endParaRPr lang="en-US" sz="1800" dirty="0"/>
          </a:p>
        </p:txBody>
      </p:sp>
    </p:spTree>
    <p:extLst>
      <p:ext uri="{BB962C8B-B14F-4D97-AF65-F5344CB8AC3E}">
        <p14:creationId xmlns:p14="http://schemas.microsoft.com/office/powerpoint/2010/main" val="142727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9" name="Group 38">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51" name="Straight Connector 50">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DF72B4B-B28E-4A6C-A4AF-A8916482886C}"/>
              </a:ext>
            </a:extLst>
          </p:cNvPr>
          <p:cNvSpPr>
            <a:spLocks noGrp="1"/>
          </p:cNvSpPr>
          <p:nvPr>
            <p:ph type="title"/>
          </p:nvPr>
        </p:nvSpPr>
        <p:spPr>
          <a:xfrm>
            <a:off x="1141413" y="1082673"/>
            <a:ext cx="2869416" cy="4708528"/>
          </a:xfrm>
        </p:spPr>
        <p:txBody>
          <a:bodyPr>
            <a:normAutofit/>
          </a:bodyPr>
          <a:lstStyle/>
          <a:p>
            <a:pPr algn="r"/>
            <a:r>
              <a:rPr lang="en-US" sz="4000" dirty="0">
                <a:solidFill>
                  <a:schemeClr val="bg2">
                    <a:lumMod val="75000"/>
                  </a:schemeClr>
                </a:solidFill>
              </a:rPr>
              <a:t>Splitting the Data</a:t>
            </a:r>
          </a:p>
        </p:txBody>
      </p:sp>
      <p:sp>
        <p:nvSpPr>
          <p:cNvPr id="7" name="Content Placeholder 2">
            <a:extLst>
              <a:ext uri="{FF2B5EF4-FFF2-40B4-BE49-F238E27FC236}">
                <a16:creationId xmlns:a16="http://schemas.microsoft.com/office/drawing/2014/main" id="{8FE00E52-916F-41DC-8F40-EAFCB48525D2}"/>
              </a:ext>
            </a:extLst>
          </p:cNvPr>
          <p:cNvSpPr>
            <a:spLocks noGrp="1"/>
          </p:cNvSpPr>
          <p:nvPr>
            <p:ph idx="1"/>
          </p:nvPr>
        </p:nvSpPr>
        <p:spPr>
          <a:xfrm>
            <a:off x="5297763" y="1082673"/>
            <a:ext cx="5751237" cy="4708528"/>
          </a:xfrm>
        </p:spPr>
        <p:txBody>
          <a:bodyPr anchor="ctr">
            <a:normAutofit/>
          </a:bodyPr>
          <a:lstStyle/>
          <a:p>
            <a:r>
              <a:rPr lang="en-US" sz="1800" dirty="0"/>
              <a:t>Training data (70%)</a:t>
            </a:r>
          </a:p>
          <a:p>
            <a:pPr lvl="1"/>
            <a:r>
              <a:rPr lang="en-US" sz="1800" dirty="0"/>
              <a:t>For training the model (</a:t>
            </a:r>
            <a:r>
              <a:rPr lang="en-US" sz="1400" dirty="0"/>
              <a:t>75% of training</a:t>
            </a:r>
            <a:r>
              <a:rPr lang="en-US" sz="1800" dirty="0"/>
              <a:t>)</a:t>
            </a:r>
          </a:p>
          <a:p>
            <a:pPr lvl="1"/>
            <a:r>
              <a:rPr lang="en-US" sz="1800" dirty="0"/>
              <a:t>For Cross validation  (</a:t>
            </a:r>
            <a:r>
              <a:rPr lang="en-US" sz="1400" dirty="0"/>
              <a:t>25% of training</a:t>
            </a:r>
            <a:r>
              <a:rPr lang="en-US" sz="1800" dirty="0"/>
              <a:t>)</a:t>
            </a:r>
          </a:p>
          <a:p>
            <a:r>
              <a:rPr lang="en-US" sz="1800" dirty="0"/>
              <a:t>Testing data (30%)</a:t>
            </a:r>
          </a:p>
        </p:txBody>
      </p:sp>
    </p:spTree>
    <p:extLst>
      <p:ext uri="{BB962C8B-B14F-4D97-AF65-F5344CB8AC3E}">
        <p14:creationId xmlns:p14="http://schemas.microsoft.com/office/powerpoint/2010/main" val="2424642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9" name="Group 38">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51" name="Straight Connector 50">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56CB4E-83B9-426E-BF79-6CC7686EF71F}"/>
              </a:ext>
            </a:extLst>
          </p:cNvPr>
          <p:cNvSpPr>
            <a:spLocks noGrp="1"/>
          </p:cNvSpPr>
          <p:nvPr>
            <p:ph type="title"/>
          </p:nvPr>
        </p:nvSpPr>
        <p:spPr>
          <a:xfrm>
            <a:off x="1141413" y="1082673"/>
            <a:ext cx="2869416" cy="4708528"/>
          </a:xfrm>
        </p:spPr>
        <p:txBody>
          <a:bodyPr>
            <a:normAutofit/>
          </a:bodyPr>
          <a:lstStyle/>
          <a:p>
            <a:r>
              <a:rPr lang="en-US" sz="4000" dirty="0">
                <a:solidFill>
                  <a:schemeClr val="bg2">
                    <a:lumMod val="75000"/>
                  </a:schemeClr>
                </a:solidFill>
              </a:rPr>
              <a:t>Feature Extraction</a:t>
            </a:r>
          </a:p>
        </p:txBody>
      </p:sp>
      <p:sp>
        <p:nvSpPr>
          <p:cNvPr id="3" name="Content Placeholder 2">
            <a:extLst>
              <a:ext uri="{FF2B5EF4-FFF2-40B4-BE49-F238E27FC236}">
                <a16:creationId xmlns:a16="http://schemas.microsoft.com/office/drawing/2014/main" id="{CDC14DCF-1A7C-435E-93C7-FF4AF443E023}"/>
              </a:ext>
            </a:extLst>
          </p:cNvPr>
          <p:cNvSpPr>
            <a:spLocks noGrp="1"/>
          </p:cNvSpPr>
          <p:nvPr>
            <p:ph idx="1"/>
          </p:nvPr>
        </p:nvSpPr>
        <p:spPr>
          <a:xfrm>
            <a:off x="5297763" y="1082673"/>
            <a:ext cx="5751237" cy="4708528"/>
          </a:xfrm>
        </p:spPr>
        <p:txBody>
          <a:bodyPr anchor="ctr">
            <a:normAutofit/>
          </a:bodyPr>
          <a:lstStyle/>
          <a:p>
            <a:r>
              <a:rPr lang="en-US" sz="1800" dirty="0"/>
              <a:t>Time domain features</a:t>
            </a:r>
          </a:p>
          <a:p>
            <a:pPr lvl="1"/>
            <a:r>
              <a:rPr lang="en-US" sz="1800" dirty="0"/>
              <a:t>Mean, Variance, Skewness, Kurtosis, RMS, Peak to Peak</a:t>
            </a:r>
          </a:p>
          <a:p>
            <a:r>
              <a:rPr lang="en-US" sz="1800" dirty="0"/>
              <a:t>Frequency domain features</a:t>
            </a:r>
          </a:p>
          <a:p>
            <a:pPr lvl="1"/>
            <a:r>
              <a:rPr lang="en-US" sz="1800" dirty="0"/>
              <a:t>Amplitudes of 1</a:t>
            </a:r>
            <a:r>
              <a:rPr lang="en-US" sz="1800" baseline="30000" dirty="0"/>
              <a:t>st</a:t>
            </a:r>
            <a:r>
              <a:rPr lang="en-US" sz="1800" dirty="0"/>
              <a:t> harmonics, 2</a:t>
            </a:r>
            <a:r>
              <a:rPr lang="en-US" sz="1800" baseline="30000" dirty="0"/>
              <a:t>nd</a:t>
            </a:r>
            <a:r>
              <a:rPr lang="en-US" sz="1800" dirty="0"/>
              <a:t> harmonics, 3</a:t>
            </a:r>
            <a:r>
              <a:rPr lang="en-US" sz="1800" baseline="30000" dirty="0"/>
              <a:t>rd</a:t>
            </a:r>
            <a:r>
              <a:rPr lang="en-US" sz="1800" dirty="0"/>
              <a:t> harmonics</a:t>
            </a:r>
          </a:p>
        </p:txBody>
      </p:sp>
    </p:spTree>
    <p:extLst>
      <p:ext uri="{BB962C8B-B14F-4D97-AF65-F5344CB8AC3E}">
        <p14:creationId xmlns:p14="http://schemas.microsoft.com/office/powerpoint/2010/main" val="1690046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9" name="Group 38">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51" name="Straight Connector 50">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213E7C-A5E9-4051-8EF5-DF6CA96712F4}"/>
              </a:ext>
            </a:extLst>
          </p:cNvPr>
          <p:cNvSpPr>
            <a:spLocks noGrp="1"/>
          </p:cNvSpPr>
          <p:nvPr>
            <p:ph type="title"/>
          </p:nvPr>
        </p:nvSpPr>
        <p:spPr>
          <a:xfrm>
            <a:off x="1141413" y="1082673"/>
            <a:ext cx="2869416" cy="4708528"/>
          </a:xfrm>
        </p:spPr>
        <p:txBody>
          <a:bodyPr>
            <a:normAutofit/>
          </a:bodyPr>
          <a:lstStyle/>
          <a:p>
            <a:pPr algn="r"/>
            <a:r>
              <a:rPr lang="en-US" sz="4000" dirty="0">
                <a:solidFill>
                  <a:schemeClr val="bg2">
                    <a:lumMod val="75000"/>
                  </a:schemeClr>
                </a:solidFill>
              </a:rPr>
              <a:t>Feature Selection</a:t>
            </a:r>
          </a:p>
        </p:txBody>
      </p:sp>
      <p:sp>
        <p:nvSpPr>
          <p:cNvPr id="3" name="Content Placeholder 2">
            <a:extLst>
              <a:ext uri="{FF2B5EF4-FFF2-40B4-BE49-F238E27FC236}">
                <a16:creationId xmlns:a16="http://schemas.microsoft.com/office/drawing/2014/main" id="{42AE6E38-B6F4-4522-9CE7-374327100F44}"/>
              </a:ext>
            </a:extLst>
          </p:cNvPr>
          <p:cNvSpPr>
            <a:spLocks noGrp="1"/>
          </p:cNvSpPr>
          <p:nvPr>
            <p:ph idx="1"/>
          </p:nvPr>
        </p:nvSpPr>
        <p:spPr>
          <a:xfrm>
            <a:off x="5297763" y="1082673"/>
            <a:ext cx="5751237" cy="4708528"/>
          </a:xfrm>
        </p:spPr>
        <p:txBody>
          <a:bodyPr anchor="ctr">
            <a:normAutofit/>
          </a:bodyPr>
          <a:lstStyle/>
          <a:p>
            <a:r>
              <a:rPr lang="en-US" sz="1800" dirty="0"/>
              <a:t>Fisher criterion</a:t>
            </a:r>
          </a:p>
          <a:p>
            <a:r>
              <a:rPr lang="en-US" sz="1800" dirty="0"/>
              <a:t>Principle Component analysis</a:t>
            </a:r>
          </a:p>
        </p:txBody>
      </p:sp>
    </p:spTree>
    <p:extLst>
      <p:ext uri="{BB962C8B-B14F-4D97-AF65-F5344CB8AC3E}">
        <p14:creationId xmlns:p14="http://schemas.microsoft.com/office/powerpoint/2010/main" val="3239497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9" name="Group 38">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51" name="Straight Connector 50">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8F96F9-DB32-418F-879F-6F56CCAC4B92}"/>
              </a:ext>
            </a:extLst>
          </p:cNvPr>
          <p:cNvSpPr>
            <a:spLocks noGrp="1"/>
          </p:cNvSpPr>
          <p:nvPr>
            <p:ph type="title"/>
          </p:nvPr>
        </p:nvSpPr>
        <p:spPr>
          <a:xfrm>
            <a:off x="1141413" y="1082673"/>
            <a:ext cx="2869416" cy="4708528"/>
          </a:xfrm>
        </p:spPr>
        <p:txBody>
          <a:bodyPr>
            <a:normAutofit/>
          </a:bodyPr>
          <a:lstStyle/>
          <a:p>
            <a:pPr algn="r"/>
            <a:r>
              <a:rPr lang="en-US" sz="4000" dirty="0">
                <a:solidFill>
                  <a:schemeClr val="bg2">
                    <a:lumMod val="75000"/>
                  </a:schemeClr>
                </a:solidFill>
              </a:rPr>
              <a:t>Learning Models</a:t>
            </a:r>
          </a:p>
        </p:txBody>
      </p:sp>
      <p:sp>
        <p:nvSpPr>
          <p:cNvPr id="3" name="Content Placeholder 2">
            <a:extLst>
              <a:ext uri="{FF2B5EF4-FFF2-40B4-BE49-F238E27FC236}">
                <a16:creationId xmlns:a16="http://schemas.microsoft.com/office/drawing/2014/main" id="{7C6E5456-A68E-458E-9D02-0CC31D8343DF}"/>
              </a:ext>
            </a:extLst>
          </p:cNvPr>
          <p:cNvSpPr>
            <a:spLocks noGrp="1"/>
          </p:cNvSpPr>
          <p:nvPr>
            <p:ph idx="1"/>
          </p:nvPr>
        </p:nvSpPr>
        <p:spPr>
          <a:xfrm>
            <a:off x="5297763" y="1082673"/>
            <a:ext cx="5751237" cy="4708528"/>
          </a:xfrm>
        </p:spPr>
        <p:txBody>
          <a:bodyPr anchor="ctr">
            <a:normAutofit/>
          </a:bodyPr>
          <a:lstStyle/>
          <a:p>
            <a:r>
              <a:rPr lang="en-US" sz="1800" dirty="0"/>
              <a:t>Support Vector Machines</a:t>
            </a:r>
          </a:p>
          <a:p>
            <a:r>
              <a:rPr lang="en-US" sz="1800" dirty="0"/>
              <a:t>Self-Organizing maps</a:t>
            </a:r>
          </a:p>
          <a:p>
            <a:r>
              <a:rPr lang="en-US" sz="1800" dirty="0"/>
              <a:t>Deep Learning</a:t>
            </a:r>
          </a:p>
        </p:txBody>
      </p:sp>
    </p:spTree>
    <p:extLst>
      <p:ext uri="{BB962C8B-B14F-4D97-AF65-F5344CB8AC3E}">
        <p14:creationId xmlns:p14="http://schemas.microsoft.com/office/powerpoint/2010/main" val="163188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9" name="Group 38">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51" name="Straight Connector 50">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8F96F9-DB32-418F-879F-6F56CCAC4B92}"/>
              </a:ext>
            </a:extLst>
          </p:cNvPr>
          <p:cNvSpPr>
            <a:spLocks noGrp="1"/>
          </p:cNvSpPr>
          <p:nvPr>
            <p:ph type="title"/>
          </p:nvPr>
        </p:nvSpPr>
        <p:spPr>
          <a:xfrm>
            <a:off x="1141413" y="1082673"/>
            <a:ext cx="2869416" cy="4708528"/>
          </a:xfrm>
        </p:spPr>
        <p:txBody>
          <a:bodyPr>
            <a:normAutofit/>
          </a:bodyPr>
          <a:lstStyle/>
          <a:p>
            <a:r>
              <a:rPr lang="en-US" sz="4000" dirty="0">
                <a:solidFill>
                  <a:schemeClr val="bg2">
                    <a:lumMod val="75000"/>
                  </a:schemeClr>
                </a:solidFill>
              </a:rPr>
              <a:t>Cross Validation</a:t>
            </a:r>
          </a:p>
        </p:txBody>
      </p:sp>
      <p:sp>
        <p:nvSpPr>
          <p:cNvPr id="3" name="Content Placeholder 2">
            <a:extLst>
              <a:ext uri="{FF2B5EF4-FFF2-40B4-BE49-F238E27FC236}">
                <a16:creationId xmlns:a16="http://schemas.microsoft.com/office/drawing/2014/main" id="{7C6E5456-A68E-458E-9D02-0CC31D8343DF}"/>
              </a:ext>
            </a:extLst>
          </p:cNvPr>
          <p:cNvSpPr>
            <a:spLocks noGrp="1"/>
          </p:cNvSpPr>
          <p:nvPr>
            <p:ph idx="1"/>
          </p:nvPr>
        </p:nvSpPr>
        <p:spPr>
          <a:xfrm>
            <a:off x="5297763" y="1082673"/>
            <a:ext cx="5751237" cy="4708528"/>
          </a:xfrm>
        </p:spPr>
        <p:txBody>
          <a:bodyPr anchor="ctr">
            <a:normAutofit/>
          </a:bodyPr>
          <a:lstStyle/>
          <a:p>
            <a:r>
              <a:rPr lang="en-US" sz="1800" dirty="0"/>
              <a:t>K-fold cross validation</a:t>
            </a:r>
          </a:p>
        </p:txBody>
      </p:sp>
    </p:spTree>
    <p:extLst>
      <p:ext uri="{BB962C8B-B14F-4D97-AF65-F5344CB8AC3E}">
        <p14:creationId xmlns:p14="http://schemas.microsoft.com/office/powerpoint/2010/main" val="1687933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Data VISUALIZATION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707" y="1786927"/>
            <a:ext cx="6933104" cy="4534080"/>
          </a:xfrm>
        </p:spPr>
      </p:pic>
      <p:sp>
        <p:nvSpPr>
          <p:cNvPr id="5" name="TextBox 4"/>
          <p:cNvSpPr txBox="1"/>
          <p:nvPr/>
        </p:nvSpPr>
        <p:spPr>
          <a:xfrm>
            <a:off x="1141413" y="1786927"/>
            <a:ext cx="3067516" cy="2308324"/>
          </a:xfrm>
          <a:prstGeom prst="rect">
            <a:avLst/>
          </a:prstGeom>
          <a:noFill/>
        </p:spPr>
        <p:txBody>
          <a:bodyPr wrap="square" rtlCol="0">
            <a:spAutoFit/>
          </a:bodyPr>
          <a:lstStyle/>
          <a:p>
            <a:r>
              <a:rPr lang="en-US" sz="2400" dirty="0"/>
              <a:t>A sample of healthy and faulty data (Roller fault) are shown here. As is observed many outliers exist in the signal.</a:t>
            </a:r>
          </a:p>
        </p:txBody>
      </p:sp>
      <p:sp>
        <p:nvSpPr>
          <p:cNvPr id="6" name="Oval 5"/>
          <p:cNvSpPr/>
          <p:nvPr/>
        </p:nvSpPr>
        <p:spPr>
          <a:xfrm>
            <a:off x="7028329" y="2142565"/>
            <a:ext cx="560295" cy="18915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7673788" y="3220569"/>
            <a:ext cx="851648" cy="18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4926" y="3220569"/>
            <a:ext cx="1778051" cy="369332"/>
          </a:xfrm>
          <a:prstGeom prst="rect">
            <a:avLst/>
          </a:prstGeom>
          <a:noFill/>
        </p:spPr>
        <p:txBody>
          <a:bodyPr wrap="none" rtlCol="0">
            <a:spAutoFit/>
          </a:bodyPr>
          <a:lstStyle/>
          <a:p>
            <a:r>
              <a:rPr lang="en-US" dirty="0" smtClean="0">
                <a:solidFill>
                  <a:schemeClr val="bg1"/>
                </a:solidFill>
              </a:rPr>
              <a:t>A Sample Outlier</a:t>
            </a:r>
            <a:endParaRPr lang="en-US" dirty="0">
              <a:solidFill>
                <a:schemeClr val="bg1"/>
              </a:solidFill>
            </a:endParaRPr>
          </a:p>
        </p:txBody>
      </p:sp>
    </p:spTree>
    <p:extLst>
      <p:ext uri="{BB962C8B-B14F-4D97-AF65-F5344CB8AC3E}">
        <p14:creationId xmlns:p14="http://schemas.microsoft.com/office/powerpoint/2010/main" val="705359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860" y="618518"/>
            <a:ext cx="9905998" cy="1478570"/>
          </a:xfrm>
        </p:spPr>
        <p:txBody>
          <a:bodyPr/>
          <a:lstStyle/>
          <a:p>
            <a:r>
              <a:rPr lang="en-US" dirty="0">
                <a:solidFill>
                  <a:schemeClr val="bg1"/>
                </a:solidFill>
                <a:latin typeface="Times New Roman" panose="02020603050405020304" pitchFamily="18" charset="0"/>
              </a:rPr>
              <a:t>Outlier Removal - Grubbs' test  </a:t>
            </a:r>
          </a:p>
        </p:txBody>
      </p:sp>
      <p:sp>
        <p:nvSpPr>
          <p:cNvPr id="3" name="Content Placeholder 2"/>
          <p:cNvSpPr>
            <a:spLocks noGrp="1"/>
          </p:cNvSpPr>
          <p:nvPr>
            <p:ph idx="1"/>
          </p:nvPr>
        </p:nvSpPr>
        <p:spPr>
          <a:xfrm>
            <a:off x="838200" y="1690688"/>
            <a:ext cx="10515600" cy="4486275"/>
          </a:xfrm>
        </p:spPr>
        <p:txBody>
          <a:bodyPr/>
          <a:lstStyle/>
          <a:p>
            <a:r>
              <a:rPr lang="en-US" dirty="0"/>
              <a:t>Grubbs' test (</a:t>
            </a:r>
            <a:r>
              <a:rPr lang="en-US" u="sng" dirty="0"/>
              <a:t>Grubbs 1969</a:t>
            </a:r>
            <a:r>
              <a:rPr lang="en-US" dirty="0"/>
              <a:t> and </a:t>
            </a:r>
            <a:r>
              <a:rPr lang="en-US" u="sng" dirty="0"/>
              <a:t>Stefansky 1972) </a:t>
            </a:r>
            <a:r>
              <a:rPr lang="en-US" dirty="0"/>
              <a:t>is used to detect a single outlier in a univariate data set that follows an </a:t>
            </a:r>
            <a:r>
              <a:rPr lang="en-US" u="sng" dirty="0"/>
              <a:t>approximately normal</a:t>
            </a:r>
            <a:r>
              <a:rPr lang="en-US" dirty="0"/>
              <a:t> distribution.</a:t>
            </a:r>
          </a:p>
          <a:p>
            <a:endParaRPr lang="en-US" dirty="0"/>
          </a:p>
          <a:p>
            <a:r>
              <a:rPr lang="en-US" dirty="0" smtClean="0"/>
              <a:t>For more than one outlier, </a:t>
            </a:r>
            <a:r>
              <a:rPr lang="en-US" dirty="0"/>
              <a:t>it is recommended that you use either the </a:t>
            </a:r>
            <a:r>
              <a:rPr lang="en-US" u="sng" dirty="0" err="1"/>
              <a:t>Tietjen</a:t>
            </a:r>
            <a:r>
              <a:rPr lang="en-US" u="sng" dirty="0"/>
              <a:t>-Moore test</a:t>
            </a:r>
            <a:r>
              <a:rPr lang="en-US" dirty="0"/>
              <a:t> or the </a:t>
            </a:r>
            <a:r>
              <a:rPr lang="en-US" u="sng" dirty="0"/>
              <a:t>generalized extreme </a:t>
            </a:r>
            <a:r>
              <a:rPr lang="en-US" u="sng" dirty="0" err="1"/>
              <a:t>studentized</a:t>
            </a:r>
            <a:r>
              <a:rPr lang="en-US" u="sng" dirty="0"/>
              <a:t> deviate test</a:t>
            </a:r>
            <a:r>
              <a:rPr lang="en-US" dirty="0"/>
              <a:t> instead of the Grubbs' test.</a:t>
            </a:r>
          </a:p>
        </p:txBody>
      </p:sp>
    </p:spTree>
    <p:extLst>
      <p:ext uri="{BB962C8B-B14F-4D97-AF65-F5344CB8AC3E}">
        <p14:creationId xmlns:p14="http://schemas.microsoft.com/office/powerpoint/2010/main" val="2541502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0000"/>
                </a:solidFill>
                <a:latin typeface="Times New Roman" panose="02020603050405020304" pitchFamily="18" charset="0"/>
              </a:rPr>
              <a:t>Grubbs' test</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sz="1800" dirty="0">
              <a:latin typeface="PT Sans"/>
            </a:endParaRPr>
          </a:p>
        </p:txBody>
      </p:sp>
      <p:pic>
        <p:nvPicPr>
          <p:cNvPr id="4" name="Picture 3"/>
          <p:cNvPicPr>
            <a:picLocks noChangeAspect="1"/>
          </p:cNvPicPr>
          <p:nvPr/>
        </p:nvPicPr>
        <p:blipFill>
          <a:blip r:embed="rId2"/>
          <a:stretch>
            <a:fillRect/>
          </a:stretch>
        </p:blipFill>
        <p:spPr>
          <a:xfrm>
            <a:off x="1141412" y="1961517"/>
            <a:ext cx="1928068" cy="698321"/>
          </a:xfrm>
          <a:prstGeom prst="rect">
            <a:avLst/>
          </a:prstGeom>
        </p:spPr>
      </p:pic>
      <p:sp>
        <p:nvSpPr>
          <p:cNvPr id="9" name="Rectangle 8"/>
          <p:cNvSpPr/>
          <p:nvPr/>
        </p:nvSpPr>
        <p:spPr>
          <a:xfrm>
            <a:off x="1082211" y="4459427"/>
            <a:ext cx="5761514" cy="369332"/>
          </a:xfrm>
          <a:prstGeom prst="rect">
            <a:avLst/>
          </a:prstGeom>
        </p:spPr>
        <p:txBody>
          <a:bodyPr wrap="none">
            <a:spAutoFit/>
          </a:bodyPr>
          <a:lstStyle/>
          <a:p>
            <a:r>
              <a:rPr lang="en-US" dirty="0">
                <a:latin typeface="PT Sans"/>
              </a:rPr>
              <a:t>tα/(2N),N−2 is the upper critical value of a t-distribution</a:t>
            </a:r>
          </a:p>
        </p:txBody>
      </p:sp>
      <p:sp>
        <p:nvSpPr>
          <p:cNvPr id="10" name="Rectangle 9"/>
          <p:cNvSpPr/>
          <p:nvPr/>
        </p:nvSpPr>
        <p:spPr>
          <a:xfrm>
            <a:off x="1082211" y="5022177"/>
            <a:ext cx="7938153" cy="954107"/>
          </a:xfrm>
          <a:prstGeom prst="rect">
            <a:avLst/>
          </a:prstGeom>
        </p:spPr>
        <p:txBody>
          <a:bodyPr wrap="square">
            <a:spAutoFit/>
          </a:bodyPr>
          <a:lstStyle/>
          <a:p>
            <a:r>
              <a:rPr lang="en-US" b="0" i="0" u="none" strike="noStrike" dirty="0" err="1">
                <a:effectLst/>
                <a:latin typeface="PT Sans"/>
              </a:rPr>
              <a:t>G</a:t>
            </a:r>
            <a:r>
              <a:rPr lang="en-US" b="0" i="0" u="none" strike="noStrike" baseline="-25000" dirty="0" err="1">
                <a:effectLst/>
                <a:latin typeface="&amp;quot"/>
              </a:rPr>
              <a:t>test</a:t>
            </a:r>
            <a:r>
              <a:rPr lang="en-US" b="0" i="0" u="none" strike="noStrike" dirty="0">
                <a:effectLst/>
                <a:latin typeface="PT Sans"/>
              </a:rPr>
              <a:t> &lt; </a:t>
            </a:r>
            <a:r>
              <a:rPr lang="en-US" b="0" i="0" u="none" strike="noStrike" dirty="0" err="1">
                <a:effectLst/>
                <a:latin typeface="PT Sans"/>
              </a:rPr>
              <a:t>G</a:t>
            </a:r>
            <a:r>
              <a:rPr lang="en-US" b="0" i="0" u="none" strike="noStrike" baseline="-25000" dirty="0" err="1">
                <a:effectLst/>
                <a:latin typeface="&amp;quot"/>
              </a:rPr>
              <a:t>critical</a:t>
            </a:r>
            <a:r>
              <a:rPr lang="en-US" b="0" i="0" u="none" strike="noStrike" dirty="0">
                <a:effectLst/>
                <a:latin typeface="PT Sans"/>
              </a:rPr>
              <a:t>: keep the point in the data set; it is </a:t>
            </a:r>
            <a:r>
              <a:rPr lang="en-US" b="1" i="0" u="none" strike="noStrike" dirty="0">
                <a:effectLst/>
                <a:latin typeface="&amp;quot"/>
              </a:rPr>
              <a:t>not an outlier</a:t>
            </a:r>
            <a:r>
              <a:rPr lang="en-US" b="0" i="0" u="none" strike="noStrike" dirty="0">
                <a:effectLst/>
                <a:latin typeface="PT Sans"/>
              </a:rPr>
              <a:t>.</a:t>
            </a:r>
          </a:p>
          <a:p>
            <a:r>
              <a:rPr lang="en-US" dirty="0"/>
              <a:t/>
            </a:r>
            <a:br>
              <a:rPr lang="en-US" dirty="0"/>
            </a:br>
            <a:r>
              <a:rPr lang="en-US" b="0" i="0" u="none" strike="noStrike" dirty="0" err="1">
                <a:effectLst/>
                <a:latin typeface="PT Sans"/>
              </a:rPr>
              <a:t>G</a:t>
            </a:r>
            <a:r>
              <a:rPr lang="en-US" b="0" i="0" u="none" strike="noStrike" baseline="-25000" dirty="0" err="1">
                <a:effectLst/>
                <a:latin typeface="&amp;quot"/>
              </a:rPr>
              <a:t>test</a:t>
            </a:r>
            <a:r>
              <a:rPr lang="en-US" b="0" i="0" u="none" strike="noStrike" dirty="0">
                <a:effectLst/>
                <a:latin typeface="PT Sans"/>
              </a:rPr>
              <a:t> &gt; </a:t>
            </a:r>
            <a:r>
              <a:rPr lang="en-US" b="0" i="0" u="none" strike="noStrike" dirty="0" err="1">
                <a:effectLst/>
                <a:latin typeface="PT Sans"/>
              </a:rPr>
              <a:t>G</a:t>
            </a:r>
            <a:r>
              <a:rPr lang="en-US" b="0" i="0" u="none" strike="noStrike" baseline="-25000" dirty="0" err="1">
                <a:effectLst/>
                <a:latin typeface="&amp;quot"/>
              </a:rPr>
              <a:t>critical</a:t>
            </a:r>
            <a:r>
              <a:rPr lang="en-US" b="0" i="0" u="none" strike="noStrike" dirty="0">
                <a:effectLst/>
                <a:latin typeface="PT Sans"/>
              </a:rPr>
              <a:t>: </a:t>
            </a:r>
            <a:r>
              <a:rPr lang="en-US" b="1" i="0" u="none" strike="noStrike" dirty="0">
                <a:effectLst/>
                <a:latin typeface="&amp;quot"/>
              </a:rPr>
              <a:t>reject the point</a:t>
            </a:r>
            <a:r>
              <a:rPr lang="en-US" b="0" i="0" u="none" strike="noStrike" dirty="0">
                <a:effectLst/>
                <a:latin typeface="PT Sans"/>
              </a:rPr>
              <a:t> as an outlier. </a:t>
            </a:r>
            <a:endParaRPr lang="en-US" dirty="0"/>
          </a:p>
        </p:txBody>
      </p:sp>
      <p:pic>
        <p:nvPicPr>
          <p:cNvPr id="11" name="Picture 10"/>
          <p:cNvPicPr>
            <a:picLocks noChangeAspect="1"/>
          </p:cNvPicPr>
          <p:nvPr/>
        </p:nvPicPr>
        <p:blipFill>
          <a:blip r:embed="rId3"/>
          <a:stretch>
            <a:fillRect/>
          </a:stretch>
        </p:blipFill>
        <p:spPr>
          <a:xfrm>
            <a:off x="1151538" y="3031458"/>
            <a:ext cx="5138765" cy="1139999"/>
          </a:xfrm>
          <a:prstGeom prst="rect">
            <a:avLst/>
          </a:prstGeom>
        </p:spPr>
      </p:pic>
    </p:spTree>
    <p:extLst>
      <p:ext uri="{BB962C8B-B14F-4D97-AF65-F5344CB8AC3E}">
        <p14:creationId xmlns:p14="http://schemas.microsoft.com/office/powerpoint/2010/main" val="3516468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latin typeface="Times New Roman" panose="02020603050405020304" pitchFamily="18" charset="0"/>
              </a:rPr>
              <a:t>Healthy Data DISTRIBUTION – Before removing outliers</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18" y="1878106"/>
            <a:ext cx="4882869" cy="411460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282" y="1878106"/>
            <a:ext cx="5320553" cy="4078881"/>
          </a:xfrm>
          <a:prstGeom prst="rect">
            <a:avLst/>
          </a:prstGeom>
        </p:spPr>
      </p:pic>
      <p:sp>
        <p:nvSpPr>
          <p:cNvPr id="3" name="Oval 2"/>
          <p:cNvSpPr/>
          <p:nvPr/>
        </p:nvSpPr>
        <p:spPr>
          <a:xfrm>
            <a:off x="4563035" y="2200834"/>
            <a:ext cx="811306" cy="443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5035" y="5114363"/>
            <a:ext cx="569259" cy="443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3" idx="2"/>
          </p:cNvCxnSpPr>
          <p:nvPr/>
        </p:nvCxnSpPr>
        <p:spPr>
          <a:xfrm flipV="1">
            <a:off x="2707341" y="2422711"/>
            <a:ext cx="1855694" cy="338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931894" y="3169024"/>
            <a:ext cx="470647" cy="1945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96035" y="2761129"/>
            <a:ext cx="898003" cy="369332"/>
          </a:xfrm>
          <a:prstGeom prst="rect">
            <a:avLst/>
          </a:prstGeom>
          <a:noFill/>
        </p:spPr>
        <p:txBody>
          <a:bodyPr wrap="none" rtlCol="0">
            <a:spAutoFit/>
          </a:bodyPr>
          <a:lstStyle/>
          <a:p>
            <a:r>
              <a:rPr lang="en-US" dirty="0" smtClean="0">
                <a:solidFill>
                  <a:schemeClr val="bg1"/>
                </a:solidFill>
              </a:rPr>
              <a:t>Outliers</a:t>
            </a:r>
            <a:endParaRPr lang="en-US" dirty="0">
              <a:solidFill>
                <a:schemeClr val="bg1"/>
              </a:solidFill>
            </a:endParaRPr>
          </a:p>
        </p:txBody>
      </p:sp>
    </p:spTree>
    <p:extLst>
      <p:ext uri="{BB962C8B-B14F-4D97-AF65-F5344CB8AC3E}">
        <p14:creationId xmlns:p14="http://schemas.microsoft.com/office/powerpoint/2010/main" val="29422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1141413" y="2159840"/>
            <a:ext cx="9905999" cy="3541714"/>
          </a:xfrm>
        </p:spPr>
        <p:txBody>
          <a:bodyPr/>
          <a:lstStyle/>
          <a:p>
            <a:r>
              <a:rPr lang="en-US" dirty="0" smtClean="0"/>
              <a:t>Background</a:t>
            </a:r>
          </a:p>
          <a:p>
            <a:r>
              <a:rPr lang="en-US" dirty="0" smtClean="0"/>
              <a:t>An overview of analytic steps</a:t>
            </a:r>
          </a:p>
          <a:p>
            <a:r>
              <a:rPr lang="en-US" dirty="0" smtClean="0"/>
              <a:t>Outlier removal – </a:t>
            </a:r>
            <a:r>
              <a:rPr lang="en-US" dirty="0"/>
              <a:t>using </a:t>
            </a:r>
            <a:r>
              <a:rPr lang="en-US" dirty="0" err="1"/>
              <a:t>Grubbs’s</a:t>
            </a:r>
            <a:r>
              <a:rPr lang="en-US" dirty="0"/>
              <a:t> test</a:t>
            </a:r>
          </a:p>
          <a:p>
            <a:r>
              <a:rPr lang="en-US" dirty="0"/>
              <a:t>Outlier removal – </a:t>
            </a:r>
            <a:r>
              <a:rPr lang="en-US" dirty="0" smtClean="0"/>
              <a:t>using moving window</a:t>
            </a:r>
          </a:p>
          <a:p>
            <a:r>
              <a:rPr lang="en-US" dirty="0" smtClean="0"/>
              <a:t>Envelope Analysis using FFT </a:t>
            </a:r>
          </a:p>
          <a:p>
            <a:r>
              <a:rPr lang="en-US" dirty="0" smtClean="0"/>
              <a:t>Envelope Analysis using </a:t>
            </a:r>
            <a:r>
              <a:rPr lang="en-US" dirty="0"/>
              <a:t>Kurtosis Spectral </a:t>
            </a:r>
            <a:endParaRPr lang="en-US" dirty="0" smtClean="0"/>
          </a:p>
          <a:p>
            <a:endParaRPr lang="en-US" dirty="0"/>
          </a:p>
        </p:txBody>
      </p:sp>
    </p:spTree>
    <p:extLst>
      <p:ext uri="{BB962C8B-B14F-4D97-AF65-F5344CB8AC3E}">
        <p14:creationId xmlns:p14="http://schemas.microsoft.com/office/powerpoint/2010/main" val="3589067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bg1"/>
                </a:solidFill>
                <a:latin typeface="Times New Roman" panose="02020603050405020304" pitchFamily="18" charset="0"/>
              </a:rPr>
              <a:t>Faulty (Roller) Data DISTRIBUTION- Before removing outliers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576" y="1862150"/>
            <a:ext cx="5130470" cy="38797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306" y="1862150"/>
            <a:ext cx="5311071" cy="3879746"/>
          </a:xfrm>
          <a:prstGeom prst="rect">
            <a:avLst/>
          </a:prstGeom>
        </p:spPr>
      </p:pic>
      <p:sp>
        <p:nvSpPr>
          <p:cNvPr id="6" name="Oval 5"/>
          <p:cNvSpPr/>
          <p:nvPr/>
        </p:nvSpPr>
        <p:spPr>
          <a:xfrm>
            <a:off x="3330388" y="2176182"/>
            <a:ext cx="811306" cy="443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9176" y="4917140"/>
            <a:ext cx="569259" cy="443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549750" y="2398060"/>
            <a:ext cx="726850" cy="22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96035" y="2971801"/>
            <a:ext cx="470647" cy="1945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0176" y="2563906"/>
            <a:ext cx="898003" cy="369332"/>
          </a:xfrm>
          <a:prstGeom prst="rect">
            <a:avLst/>
          </a:prstGeom>
          <a:noFill/>
        </p:spPr>
        <p:txBody>
          <a:bodyPr wrap="none" rtlCol="0">
            <a:spAutoFit/>
          </a:bodyPr>
          <a:lstStyle/>
          <a:p>
            <a:r>
              <a:rPr lang="en-US" dirty="0" smtClean="0">
                <a:solidFill>
                  <a:schemeClr val="bg1"/>
                </a:solidFill>
              </a:rPr>
              <a:t>Outliers</a:t>
            </a:r>
            <a:endParaRPr lang="en-US" dirty="0">
              <a:solidFill>
                <a:schemeClr val="bg1"/>
              </a:solidFill>
            </a:endParaRPr>
          </a:p>
        </p:txBody>
      </p:sp>
      <p:sp>
        <p:nvSpPr>
          <p:cNvPr id="12" name="Oval 11"/>
          <p:cNvSpPr/>
          <p:nvPr/>
        </p:nvSpPr>
        <p:spPr>
          <a:xfrm>
            <a:off x="4999774" y="2065244"/>
            <a:ext cx="697296" cy="4437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2702859" y="2465294"/>
            <a:ext cx="2296915" cy="42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31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 New Roman" panose="02020603050405020304" pitchFamily="18" charset="0"/>
              </a:rPr>
              <a:t>Grubbs' test -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180" y="1944688"/>
            <a:ext cx="7446463" cy="4244135"/>
          </a:xfrm>
        </p:spPr>
      </p:pic>
    </p:spTree>
    <p:extLst>
      <p:ext uri="{BB962C8B-B14F-4D97-AF65-F5344CB8AC3E}">
        <p14:creationId xmlns:p14="http://schemas.microsoft.com/office/powerpoint/2010/main" val="1190422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latin typeface="Times New Roman" panose="02020603050405020304" pitchFamily="18" charset="0"/>
              </a:rPr>
              <a:t>Healthy Data DISTRIBUTION – after removing outliers</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740" y="1897044"/>
            <a:ext cx="4923250" cy="39534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083" y="1897044"/>
            <a:ext cx="5363826" cy="3953436"/>
          </a:xfrm>
          <a:prstGeom prst="rect">
            <a:avLst/>
          </a:prstGeom>
        </p:spPr>
      </p:pic>
    </p:spTree>
    <p:extLst>
      <p:ext uri="{BB962C8B-B14F-4D97-AF65-F5344CB8AC3E}">
        <p14:creationId xmlns:p14="http://schemas.microsoft.com/office/powerpoint/2010/main" val="392869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latin typeface="Times New Roman" panose="02020603050405020304" pitchFamily="18" charset="0"/>
              </a:rPr>
              <a:t>FAULTY Data DISTRIBUTION – after removing outliers</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884" y="1987885"/>
            <a:ext cx="4976998" cy="376517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907" y="1987885"/>
            <a:ext cx="5359046" cy="3765177"/>
          </a:xfrm>
          <a:prstGeom prst="rect">
            <a:avLst/>
          </a:prstGeom>
        </p:spPr>
      </p:pic>
    </p:spTree>
    <p:extLst>
      <p:ext uri="{BB962C8B-B14F-4D97-AF65-F5344CB8AC3E}">
        <p14:creationId xmlns:p14="http://schemas.microsoft.com/office/powerpoint/2010/main" val="1862632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Times New Roman" panose="02020603050405020304" pitchFamily="18" charset="0"/>
              </a:rPr>
              <a:t>Outlier Removal – Moving window</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By default, an outlier is a value that is more than three scaled </a:t>
            </a:r>
            <a:r>
              <a:rPr lang="en-US" dirty="0">
                <a:hlinkClick r:id="rId2"/>
              </a:rPr>
              <a:t>median absolute deviations (MAD)</a:t>
            </a:r>
            <a:r>
              <a:rPr lang="en-US" dirty="0"/>
              <a:t> away from the median.</a:t>
            </a:r>
          </a:p>
          <a:p>
            <a:pPr marL="0" indent="0">
              <a:buNone/>
            </a:pPr>
            <a:r>
              <a:rPr lang="en-US" dirty="0"/>
              <a:t>A sliding window containing N elements is considered and a moving method is used for determining local outliers. </a:t>
            </a:r>
          </a:p>
          <a:p>
            <a:pPr marL="0" indent="0">
              <a:buNone/>
            </a:pPr>
            <a:r>
              <a:rPr lang="en-US" dirty="0"/>
              <a:t>typically if a data is bigger than three local scaled MAD are considered as outliers.</a:t>
            </a:r>
          </a:p>
          <a:p>
            <a:pPr marL="0" indent="0">
              <a:buNone/>
            </a:pPr>
            <a:r>
              <a:rPr lang="en-US" dirty="0"/>
              <a:t>No distribution limitation exists in this method.</a:t>
            </a:r>
          </a:p>
        </p:txBody>
      </p:sp>
    </p:spTree>
    <p:extLst>
      <p:ext uri="{BB962C8B-B14F-4D97-AF65-F5344CB8AC3E}">
        <p14:creationId xmlns:p14="http://schemas.microsoft.com/office/powerpoint/2010/main" val="3493251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bg1"/>
                </a:solidFill>
                <a:latin typeface="Times New Roman" panose="02020603050405020304" pitchFamily="18" charset="0"/>
              </a:rPr>
              <a:t>Moving window outlier removal test - results</a:t>
            </a:r>
            <a:endParaRPr lang="en-US" sz="2800" dirty="0"/>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113652" y="2052021"/>
            <a:ext cx="7961519" cy="4196379"/>
          </a:xfrm>
        </p:spPr>
      </p:pic>
    </p:spTree>
    <p:extLst>
      <p:ext uri="{BB962C8B-B14F-4D97-AF65-F5344CB8AC3E}">
        <p14:creationId xmlns:p14="http://schemas.microsoft.com/office/powerpoint/2010/main" val="3483643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Envelope analysis on signal</a:t>
            </a:r>
          </a:p>
        </p:txBody>
      </p:sp>
      <p:sp>
        <p:nvSpPr>
          <p:cNvPr id="3" name="Content Placeholder 2"/>
          <p:cNvSpPr>
            <a:spLocks noGrp="1"/>
          </p:cNvSpPr>
          <p:nvPr>
            <p:ph idx="1"/>
          </p:nvPr>
        </p:nvSpPr>
        <p:spPr>
          <a:xfrm>
            <a:off x="1179238" y="1998475"/>
            <a:ext cx="6581682" cy="3541714"/>
          </a:xfrm>
        </p:spPr>
        <p:txBody>
          <a:bodyPr/>
          <a:lstStyle/>
          <a:p>
            <a:r>
              <a:rPr lang="en-US" dirty="0" smtClean="0"/>
              <a:t>1- Choosing a frequency range for filtering data- based on </a:t>
            </a:r>
            <a:r>
              <a:rPr lang="en-US" dirty="0"/>
              <a:t>FFT or Spectral Kurtosis analysis</a:t>
            </a:r>
            <a:endParaRPr lang="en-US" dirty="0" smtClean="0"/>
          </a:p>
          <a:p>
            <a:r>
              <a:rPr lang="en-US" dirty="0" smtClean="0"/>
              <a:t>2- Band pass data around chosen frequency</a:t>
            </a:r>
          </a:p>
          <a:p>
            <a:r>
              <a:rPr lang="en-US" dirty="0" smtClean="0"/>
              <a:t>3- Use Hilbert transform for finding upper edge of signal </a:t>
            </a:r>
          </a:p>
          <a:p>
            <a:r>
              <a:rPr lang="en-US" dirty="0" smtClean="0"/>
              <a:t>4- Take FFT of signal </a:t>
            </a:r>
            <a:r>
              <a:rPr lang="en-US" dirty="0" err="1" smtClean="0"/>
              <a:t>signal</a:t>
            </a:r>
            <a:endParaRPr lang="en-US" dirty="0"/>
          </a:p>
        </p:txBody>
      </p:sp>
      <p:pic>
        <p:nvPicPr>
          <p:cNvPr id="7" name="Picture 6"/>
          <p:cNvPicPr>
            <a:picLocks noChangeAspect="1"/>
          </p:cNvPicPr>
          <p:nvPr/>
        </p:nvPicPr>
        <p:blipFill>
          <a:blip r:embed="rId2"/>
          <a:stretch>
            <a:fillRect/>
          </a:stretch>
        </p:blipFill>
        <p:spPr>
          <a:xfrm>
            <a:off x="7798744" y="1351069"/>
            <a:ext cx="3416384" cy="5139378"/>
          </a:xfrm>
          <a:prstGeom prst="rect">
            <a:avLst/>
          </a:prstGeom>
        </p:spPr>
      </p:pic>
    </p:spTree>
    <p:extLst>
      <p:ext uri="{BB962C8B-B14F-4D97-AF65-F5344CB8AC3E}">
        <p14:creationId xmlns:p14="http://schemas.microsoft.com/office/powerpoint/2010/main" val="928758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Fft</a:t>
            </a:r>
            <a:r>
              <a:rPr lang="en-US" dirty="0">
                <a:solidFill>
                  <a:schemeClr val="bg1"/>
                </a:solidFill>
              </a:rPr>
              <a:t> of signals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190" y="1819183"/>
            <a:ext cx="6852384" cy="4164261"/>
          </a:xfrm>
        </p:spPr>
      </p:pic>
      <p:sp>
        <p:nvSpPr>
          <p:cNvPr id="3" name="Rectangle 2"/>
          <p:cNvSpPr/>
          <p:nvPr/>
        </p:nvSpPr>
        <p:spPr>
          <a:xfrm>
            <a:off x="1172789" y="1819183"/>
            <a:ext cx="3107858" cy="3477875"/>
          </a:xfrm>
          <a:prstGeom prst="rect">
            <a:avLst/>
          </a:prstGeom>
        </p:spPr>
        <p:txBody>
          <a:bodyPr wrap="square">
            <a:spAutoFit/>
          </a:bodyPr>
          <a:lstStyle/>
          <a:p>
            <a:r>
              <a:rPr lang="en-US" sz="2000" dirty="0"/>
              <a:t>Window selection plays an important role while doing BEA, selection of the poor window can lead to failure in detecting the fault bearing.</a:t>
            </a:r>
          </a:p>
          <a:p>
            <a:r>
              <a:rPr lang="en-US" sz="2000" dirty="0"/>
              <a:t>Proper EW selection can result in a CI (Condition Indicator of the bearing) that is sensitive to bearing fault.</a:t>
            </a:r>
          </a:p>
        </p:txBody>
      </p:sp>
      <p:sp>
        <p:nvSpPr>
          <p:cNvPr id="5" name="Oval 4"/>
          <p:cNvSpPr/>
          <p:nvPr/>
        </p:nvSpPr>
        <p:spPr>
          <a:xfrm>
            <a:off x="5791200" y="4545105"/>
            <a:ext cx="811306" cy="10578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6136341" y="3305408"/>
            <a:ext cx="233083" cy="119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02188" y="2913665"/>
            <a:ext cx="2083840" cy="369332"/>
          </a:xfrm>
          <a:prstGeom prst="rect">
            <a:avLst/>
          </a:prstGeom>
          <a:noFill/>
        </p:spPr>
        <p:txBody>
          <a:bodyPr wrap="none" rtlCol="0">
            <a:spAutoFit/>
          </a:bodyPr>
          <a:lstStyle/>
          <a:p>
            <a:r>
              <a:rPr lang="en-US" dirty="0" smtClean="0">
                <a:solidFill>
                  <a:schemeClr val="bg1"/>
                </a:solidFill>
              </a:rPr>
              <a:t>Band Pass frequency</a:t>
            </a:r>
            <a:endParaRPr lang="en-US" dirty="0">
              <a:solidFill>
                <a:schemeClr val="bg1"/>
              </a:solidFill>
            </a:endParaRPr>
          </a:p>
        </p:txBody>
      </p:sp>
    </p:spTree>
    <p:extLst>
      <p:ext uri="{BB962C8B-B14F-4D97-AF65-F5344CB8AC3E}">
        <p14:creationId xmlns:p14="http://schemas.microsoft.com/office/powerpoint/2010/main" val="3570725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Envelope ANALYSIS of faulty signal</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6941" y="1931710"/>
            <a:ext cx="5979494" cy="42579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07975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Envelope analysis of signal</a:t>
            </a:r>
          </a:p>
        </p:txBody>
      </p:sp>
      <p:sp>
        <p:nvSpPr>
          <p:cNvPr id="3" name="Content Placeholder 2"/>
          <p:cNvSpPr>
            <a:spLocks noGrp="1"/>
          </p:cNvSpPr>
          <p:nvPr>
            <p:ph idx="1"/>
          </p:nvPr>
        </p:nvSpPr>
        <p:spPr>
          <a:xfrm>
            <a:off x="1136835" y="1949169"/>
            <a:ext cx="2735823" cy="4088561"/>
          </a:xfrm>
        </p:spPr>
        <p:txBody>
          <a:bodyPr>
            <a:normAutofit fontScale="85000" lnSpcReduction="10000"/>
          </a:bodyPr>
          <a:lstStyle/>
          <a:p>
            <a:r>
              <a:rPr lang="en-US" dirty="0"/>
              <a:t>As is observed, Roller frequency (77.65)  and its harmonics are observed in the signal which indicate 100 % fault diagnosis. </a:t>
            </a:r>
          </a:p>
          <a:p>
            <a:r>
              <a:rPr lang="en-US" dirty="0"/>
              <a:t>Due to variation in the shaft frequency, we usually look for +/- 1.5 % around critical frequencies</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198" y="1949169"/>
            <a:ext cx="7174753" cy="4512480"/>
          </a:xfrm>
          <a:prstGeom prst="rect">
            <a:avLst/>
          </a:prstGeom>
        </p:spPr>
      </p:pic>
      <p:cxnSp>
        <p:nvCxnSpPr>
          <p:cNvPr id="9" name="Straight Arrow Connector 8"/>
          <p:cNvCxnSpPr/>
          <p:nvPr/>
        </p:nvCxnSpPr>
        <p:spPr>
          <a:xfrm flipH="1" flipV="1">
            <a:off x="5369859" y="2375648"/>
            <a:ext cx="1976717" cy="55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13811" y="2788024"/>
            <a:ext cx="2340513" cy="369332"/>
          </a:xfrm>
          <a:prstGeom prst="rect">
            <a:avLst/>
          </a:prstGeom>
          <a:noFill/>
        </p:spPr>
        <p:txBody>
          <a:bodyPr wrap="none" rtlCol="0">
            <a:spAutoFit/>
          </a:bodyPr>
          <a:lstStyle/>
          <a:p>
            <a:r>
              <a:rPr lang="en-US" dirty="0">
                <a:solidFill>
                  <a:schemeClr val="bg1"/>
                </a:solidFill>
              </a:rPr>
              <a:t>BSF </a:t>
            </a:r>
            <a:r>
              <a:rPr lang="en-US" dirty="0" smtClean="0">
                <a:solidFill>
                  <a:schemeClr val="bg1"/>
                </a:solidFill>
              </a:rPr>
              <a:t>and its 3 harmonics</a:t>
            </a:r>
            <a:endParaRPr lang="en-US" dirty="0">
              <a:solidFill>
                <a:schemeClr val="bg1"/>
              </a:solidFill>
            </a:endParaRPr>
          </a:p>
        </p:txBody>
      </p:sp>
      <p:cxnSp>
        <p:nvCxnSpPr>
          <p:cNvPr id="14" name="Straight Arrow Connector 13"/>
          <p:cNvCxnSpPr/>
          <p:nvPr/>
        </p:nvCxnSpPr>
        <p:spPr>
          <a:xfrm flipH="1">
            <a:off x="5522260" y="3025588"/>
            <a:ext cx="1824316" cy="90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623113" y="3092824"/>
            <a:ext cx="1723463" cy="125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822576" y="3122664"/>
            <a:ext cx="1555377" cy="122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35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B53D-6323-4837-BC07-9774F767A2EC}"/>
              </a:ext>
            </a:extLst>
          </p:cNvPr>
          <p:cNvSpPr>
            <a:spLocks noGrp="1"/>
          </p:cNvSpPr>
          <p:nvPr>
            <p:ph type="title"/>
          </p:nvPr>
        </p:nvSpPr>
        <p:spPr>
          <a:xfrm>
            <a:off x="1419708" y="631770"/>
            <a:ext cx="9905998" cy="1478570"/>
          </a:xfrm>
        </p:spPr>
        <p:txBody>
          <a:bodyPr/>
          <a:lstStyle/>
          <a:p>
            <a:r>
              <a:rPr lang="en-US" dirty="0">
                <a:solidFill>
                  <a:schemeClr val="bg2">
                    <a:lumMod val="75000"/>
                  </a:schemeClr>
                </a:solidFill>
              </a:rPr>
              <a:t>Overview</a:t>
            </a:r>
          </a:p>
        </p:txBody>
      </p:sp>
      <p:sp>
        <p:nvSpPr>
          <p:cNvPr id="3" name="Content Placeholder 2">
            <a:extLst>
              <a:ext uri="{FF2B5EF4-FFF2-40B4-BE49-F238E27FC236}">
                <a16:creationId xmlns:a16="http://schemas.microsoft.com/office/drawing/2014/main" id="{D1BB1451-8015-42DC-9326-A4003653E431}"/>
              </a:ext>
            </a:extLst>
          </p:cNvPr>
          <p:cNvSpPr>
            <a:spLocks noGrp="1"/>
          </p:cNvSpPr>
          <p:nvPr>
            <p:ph idx="1"/>
          </p:nvPr>
        </p:nvSpPr>
        <p:spPr>
          <a:xfrm>
            <a:off x="1419708" y="2110340"/>
            <a:ext cx="9601196" cy="3318936"/>
          </a:xfrm>
        </p:spPr>
        <p:txBody>
          <a:bodyPr/>
          <a:lstStyle/>
          <a:p>
            <a:r>
              <a:rPr lang="en-US" dirty="0"/>
              <a:t>Roller element bearings are one of the key components for rotating machinery such as machine tools, motors, gearboxes, turbo machinery etc.</a:t>
            </a:r>
          </a:p>
          <a:p>
            <a:r>
              <a:rPr lang="en-US" dirty="0"/>
              <a:t>The research interest in developing improvement methods for bearing health monitoring and prognostics is warranted by the prevalent use of bearings and the impact bearing failure has on logistics, maintenance costs and downtime for various applications. </a:t>
            </a:r>
          </a:p>
        </p:txBody>
      </p:sp>
    </p:spTree>
    <p:extLst>
      <p:ext uri="{BB962C8B-B14F-4D97-AF65-F5344CB8AC3E}">
        <p14:creationId xmlns:p14="http://schemas.microsoft.com/office/powerpoint/2010/main" val="3800723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SPECTORAL KURTOSIS</a:t>
            </a:r>
          </a:p>
        </p:txBody>
      </p:sp>
      <p:sp>
        <p:nvSpPr>
          <p:cNvPr id="3" name="Content Placeholder 2"/>
          <p:cNvSpPr>
            <a:spLocks noGrp="1"/>
          </p:cNvSpPr>
          <p:nvPr>
            <p:ph idx="1"/>
          </p:nvPr>
        </p:nvSpPr>
        <p:spPr/>
        <p:txBody>
          <a:bodyPr/>
          <a:lstStyle/>
          <a:p>
            <a:r>
              <a:rPr lang="en-US" dirty="0" smtClean="0"/>
              <a:t>Is </a:t>
            </a:r>
            <a:r>
              <a:rPr lang="en-US" dirty="0"/>
              <a:t>a statistical tool which can indicate the presence of series of transients and their locations in the frequency domain. </a:t>
            </a:r>
            <a:endParaRPr lang="en-US" dirty="0" smtClean="0"/>
          </a:p>
          <a:p>
            <a:r>
              <a:rPr lang="en-US" dirty="0" smtClean="0"/>
              <a:t>Here </a:t>
            </a:r>
            <a:r>
              <a:rPr lang="en-US" dirty="0"/>
              <a:t>we use this technique to find band path frequencies for filtering signal prior to using Envelop analysis.</a:t>
            </a:r>
          </a:p>
          <a:p>
            <a:pPr marL="0" indent="0">
              <a:buNone/>
            </a:pPr>
            <a:endParaRPr lang="en-US" dirty="0"/>
          </a:p>
        </p:txBody>
      </p:sp>
    </p:spTree>
    <p:extLst>
      <p:ext uri="{BB962C8B-B14F-4D97-AF65-F5344CB8AC3E}">
        <p14:creationId xmlns:p14="http://schemas.microsoft.com/office/powerpoint/2010/main" val="954993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SPECTORAL KURTOSIS of faulty data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59106" y="1827945"/>
            <a:ext cx="7498976" cy="4832830"/>
          </a:xfrm>
        </p:spPr>
      </p:pic>
      <p:sp>
        <p:nvSpPr>
          <p:cNvPr id="5" name="Oval 4"/>
          <p:cNvSpPr/>
          <p:nvPr/>
        </p:nvSpPr>
        <p:spPr>
          <a:xfrm>
            <a:off x="5605837" y="5374341"/>
            <a:ext cx="499128" cy="484094"/>
          </a:xfrm>
          <a:prstGeom prst="ellipse">
            <a:avLst/>
          </a:prstGeom>
          <a:noFill/>
          <a:ln w="38100">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a:off x="1141413" y="2026025"/>
            <a:ext cx="2556528" cy="1015663"/>
          </a:xfrm>
          <a:prstGeom prst="rect">
            <a:avLst/>
          </a:prstGeom>
          <a:noFill/>
        </p:spPr>
        <p:txBody>
          <a:bodyPr wrap="square" rtlCol="0">
            <a:spAutoFit/>
          </a:bodyPr>
          <a:lstStyle/>
          <a:p>
            <a:r>
              <a:rPr lang="en-US" sz="2000" dirty="0"/>
              <a:t>Faulty data is filtered around the frequency shown by yellow color.</a:t>
            </a:r>
          </a:p>
        </p:txBody>
      </p:sp>
      <p:cxnSp>
        <p:nvCxnSpPr>
          <p:cNvPr id="7" name="Straight Arrow Connector 6"/>
          <p:cNvCxnSpPr/>
          <p:nvPr/>
        </p:nvCxnSpPr>
        <p:spPr>
          <a:xfrm flipH="1">
            <a:off x="6031008" y="3626224"/>
            <a:ext cx="831474" cy="1748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13176" y="3393141"/>
            <a:ext cx="2083840" cy="369332"/>
          </a:xfrm>
          <a:prstGeom prst="rect">
            <a:avLst/>
          </a:prstGeom>
          <a:noFill/>
        </p:spPr>
        <p:txBody>
          <a:bodyPr wrap="none" rtlCol="0">
            <a:spAutoFit/>
          </a:bodyPr>
          <a:lstStyle/>
          <a:p>
            <a:r>
              <a:rPr lang="en-US" dirty="0" smtClean="0"/>
              <a:t>Band Pass frequency</a:t>
            </a:r>
            <a:endParaRPr lang="en-US" dirty="0"/>
          </a:p>
        </p:txBody>
      </p:sp>
    </p:spTree>
    <p:extLst>
      <p:ext uri="{BB962C8B-B14F-4D97-AF65-F5344CB8AC3E}">
        <p14:creationId xmlns:p14="http://schemas.microsoft.com/office/powerpoint/2010/main" val="1724820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Envelope analysis VIA SPECTORAL KURTOSIS</a:t>
            </a:r>
            <a:endParaRPr lang="en-US" dirty="0"/>
          </a:p>
        </p:txBody>
      </p:sp>
      <p:sp>
        <p:nvSpPr>
          <p:cNvPr id="5" name="Rectangle 4"/>
          <p:cNvSpPr/>
          <p:nvPr/>
        </p:nvSpPr>
        <p:spPr>
          <a:xfrm>
            <a:off x="1033836" y="1989511"/>
            <a:ext cx="2699963" cy="1477328"/>
          </a:xfrm>
          <a:prstGeom prst="rect">
            <a:avLst/>
          </a:prstGeom>
        </p:spPr>
        <p:txBody>
          <a:bodyPr wrap="square">
            <a:spAutoFit/>
          </a:bodyPr>
          <a:lstStyle/>
          <a:p>
            <a:r>
              <a:rPr lang="en-US" dirty="0"/>
              <a:t>As is observed, Roller frequency (77.65)  and its harmonics are observed in the signal which indicate 100 % fault diagnosis. </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50193" y="1989511"/>
            <a:ext cx="7058550" cy="4088559"/>
          </a:xfrm>
        </p:spPr>
      </p:pic>
    </p:spTree>
    <p:extLst>
      <p:ext uri="{BB962C8B-B14F-4D97-AF65-F5344CB8AC3E}">
        <p14:creationId xmlns:p14="http://schemas.microsoft.com/office/powerpoint/2010/main" val="3441430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Background study</a:t>
            </a:r>
          </a:p>
          <a:p>
            <a:r>
              <a:rPr lang="en-US" dirty="0" smtClean="0"/>
              <a:t>Data Pre Processing</a:t>
            </a:r>
          </a:p>
          <a:p>
            <a:r>
              <a:rPr lang="en-US" dirty="0" smtClean="0"/>
              <a:t>Data Visualization</a:t>
            </a:r>
          </a:p>
          <a:p>
            <a:r>
              <a:rPr lang="en-US" dirty="0" smtClean="0"/>
              <a:t>Outlier Removal(Grubb’s Test, Moving Window)</a:t>
            </a:r>
            <a:endParaRPr lang="en-US" dirty="0"/>
          </a:p>
        </p:txBody>
      </p:sp>
    </p:spTree>
    <p:extLst>
      <p:ext uri="{BB962C8B-B14F-4D97-AF65-F5344CB8AC3E}">
        <p14:creationId xmlns:p14="http://schemas.microsoft.com/office/powerpoint/2010/main" val="430827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progress	</a:t>
            </a:r>
            <a:endParaRPr lang="en-US" dirty="0"/>
          </a:p>
        </p:txBody>
      </p:sp>
      <p:sp>
        <p:nvSpPr>
          <p:cNvPr id="3" name="Content Placeholder 2"/>
          <p:cNvSpPr>
            <a:spLocks noGrp="1"/>
          </p:cNvSpPr>
          <p:nvPr>
            <p:ph idx="1"/>
          </p:nvPr>
        </p:nvSpPr>
        <p:spPr/>
        <p:txBody>
          <a:bodyPr/>
          <a:lstStyle/>
          <a:p>
            <a:r>
              <a:rPr lang="en-US" dirty="0" smtClean="0"/>
              <a:t>Implemented </a:t>
            </a:r>
            <a:r>
              <a:rPr lang="en-US" dirty="0" err="1" smtClean="0"/>
              <a:t>Kalman</a:t>
            </a:r>
            <a:r>
              <a:rPr lang="en-US" dirty="0" smtClean="0"/>
              <a:t> Filter for Data outlier removal</a:t>
            </a:r>
          </a:p>
          <a:p>
            <a:r>
              <a:rPr lang="en-US" dirty="0" smtClean="0"/>
              <a:t>Feature Extraction</a:t>
            </a:r>
          </a:p>
          <a:p>
            <a:r>
              <a:rPr lang="en-US" dirty="0" smtClean="0"/>
              <a:t>SVM analysis</a:t>
            </a:r>
          </a:p>
          <a:p>
            <a:r>
              <a:rPr lang="en-US" dirty="0" smtClean="0"/>
              <a:t>Result comparison’s of different methods</a:t>
            </a:r>
          </a:p>
          <a:p>
            <a:pPr marL="0" indent="0">
              <a:buNone/>
            </a:pPr>
            <a:endParaRPr lang="en-US" dirty="0" smtClean="0"/>
          </a:p>
          <a:p>
            <a:endParaRPr lang="en-US" dirty="0"/>
          </a:p>
        </p:txBody>
      </p:sp>
    </p:spTree>
    <p:extLst>
      <p:ext uri="{BB962C8B-B14F-4D97-AF65-F5344CB8AC3E}">
        <p14:creationId xmlns:p14="http://schemas.microsoft.com/office/powerpoint/2010/main" val="2014079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3005"/>
            <a:ext cx="9905998" cy="1478570"/>
          </a:xfrm>
        </p:spPr>
        <p:txBody>
          <a:bodyPr/>
          <a:lstStyle/>
          <a:p>
            <a:r>
              <a:rPr lang="en-US" dirty="0" smtClean="0"/>
              <a:t>Feature extraction	</a:t>
            </a:r>
            <a:endParaRPr lang="en-US" dirty="0"/>
          </a:p>
        </p:txBody>
      </p:sp>
      <p:sp>
        <p:nvSpPr>
          <p:cNvPr id="3" name="Content Placeholder 2"/>
          <p:cNvSpPr>
            <a:spLocks noGrp="1"/>
          </p:cNvSpPr>
          <p:nvPr>
            <p:ph idx="1"/>
          </p:nvPr>
        </p:nvSpPr>
        <p:spPr>
          <a:xfrm>
            <a:off x="1141412" y="1434840"/>
            <a:ext cx="9905999" cy="3541714"/>
          </a:xfrm>
        </p:spPr>
        <p:txBody>
          <a:bodyPr/>
          <a:lstStyle/>
          <a:p>
            <a:r>
              <a:rPr lang="en-US" dirty="0" smtClean="0"/>
              <a:t>Time domain: Mean, variance, skewness, kurtosis, RMS, peak2peak.</a:t>
            </a:r>
          </a:p>
          <a:p>
            <a:r>
              <a:rPr lang="en-US" dirty="0" smtClean="0"/>
              <a:t>Frequency Domain: BSF, BPFI, BPFO (1</a:t>
            </a:r>
            <a:r>
              <a:rPr lang="en-US" baseline="30000" dirty="0" smtClean="0"/>
              <a:t>st</a:t>
            </a:r>
            <a:r>
              <a:rPr lang="en-US" dirty="0" smtClean="0"/>
              <a:t>, 2</a:t>
            </a:r>
            <a:r>
              <a:rPr lang="en-US" baseline="30000" dirty="0" smtClean="0"/>
              <a:t>nd</a:t>
            </a:r>
            <a:r>
              <a:rPr lang="en-US" dirty="0" smtClean="0"/>
              <a:t>, 3</a:t>
            </a:r>
            <a:r>
              <a:rPr lang="en-US" baseline="30000" dirty="0" smtClean="0"/>
              <a:t>rd</a:t>
            </a:r>
            <a:r>
              <a:rPr lang="en-US" dirty="0" smtClean="0"/>
              <a:t>  harmonics)</a:t>
            </a:r>
            <a:endParaRPr lang="en-US" dirty="0"/>
          </a:p>
        </p:txBody>
      </p:sp>
      <p:pic>
        <p:nvPicPr>
          <p:cNvPr id="4" name="Content Placeholder 3"/>
          <p:cNvPicPr>
            <a:picLocks noChangeAspect="1"/>
          </p:cNvPicPr>
          <p:nvPr/>
        </p:nvPicPr>
        <p:blipFill>
          <a:blip r:embed="rId2"/>
          <a:stretch>
            <a:fillRect/>
          </a:stretch>
        </p:blipFill>
        <p:spPr>
          <a:xfrm>
            <a:off x="2036618" y="2742066"/>
            <a:ext cx="6471660" cy="3516323"/>
          </a:xfrm>
          <a:prstGeom prst="rect">
            <a:avLst/>
          </a:prstGeom>
        </p:spPr>
      </p:pic>
      <p:cxnSp>
        <p:nvCxnSpPr>
          <p:cNvPr id="9" name="Straight Arrow Connector 8"/>
          <p:cNvCxnSpPr/>
          <p:nvPr/>
        </p:nvCxnSpPr>
        <p:spPr>
          <a:xfrm>
            <a:off x="3858693" y="4224496"/>
            <a:ext cx="11170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3188132" y="2742066"/>
            <a:ext cx="1005840" cy="584775"/>
          </a:xfrm>
          <a:prstGeom prst="rect">
            <a:avLst/>
          </a:prstGeom>
          <a:noFill/>
        </p:spPr>
        <p:txBody>
          <a:bodyPr wrap="square" rtlCol="0">
            <a:spAutoFit/>
          </a:bodyPr>
          <a:lstStyle/>
          <a:p>
            <a:r>
              <a:rPr lang="en-US" sz="3200" b="1" dirty="0" smtClean="0">
                <a:solidFill>
                  <a:schemeClr val="bg1"/>
                </a:solidFill>
              </a:rPr>
              <a:t>BSF</a:t>
            </a:r>
            <a:endParaRPr lang="en-US" sz="3200" b="1" dirty="0">
              <a:solidFill>
                <a:schemeClr val="bg1"/>
              </a:solidFill>
            </a:endParaRPr>
          </a:p>
        </p:txBody>
      </p:sp>
      <p:cxnSp>
        <p:nvCxnSpPr>
          <p:cNvPr id="11" name="Straight Arrow Connector 10"/>
          <p:cNvCxnSpPr/>
          <p:nvPr/>
        </p:nvCxnSpPr>
        <p:spPr>
          <a:xfrm flipV="1">
            <a:off x="2337464" y="2960477"/>
            <a:ext cx="87679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975772" y="3932108"/>
            <a:ext cx="1005840" cy="584775"/>
          </a:xfrm>
          <a:prstGeom prst="rect">
            <a:avLst/>
          </a:prstGeom>
          <a:noFill/>
        </p:spPr>
        <p:txBody>
          <a:bodyPr wrap="square" rtlCol="0">
            <a:spAutoFit/>
          </a:bodyPr>
          <a:lstStyle/>
          <a:p>
            <a:r>
              <a:rPr lang="en-US" sz="3200" b="1" dirty="0" smtClean="0">
                <a:solidFill>
                  <a:schemeClr val="bg1"/>
                </a:solidFill>
              </a:rPr>
              <a:t>BPFI</a:t>
            </a:r>
            <a:endParaRPr lang="en-US" sz="3200" b="1" dirty="0">
              <a:solidFill>
                <a:schemeClr val="bg1"/>
              </a:solidFill>
            </a:endParaRPr>
          </a:p>
        </p:txBody>
      </p:sp>
    </p:spTree>
    <p:extLst>
      <p:ext uri="{BB962C8B-B14F-4D97-AF65-F5344CB8AC3E}">
        <p14:creationId xmlns:p14="http://schemas.microsoft.com/office/powerpoint/2010/main" val="2790755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224" y="78191"/>
            <a:ext cx="9905998" cy="1478570"/>
          </a:xfrm>
        </p:spPr>
        <p:txBody>
          <a:bodyPr/>
          <a:lstStyle/>
          <a:p>
            <a:r>
              <a:rPr lang="en-US" dirty="0" smtClean="0"/>
              <a:t>Original data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8121" y="1330035"/>
            <a:ext cx="9871101" cy="5336565"/>
          </a:xfrm>
        </p:spPr>
      </p:pic>
    </p:spTree>
    <p:extLst>
      <p:ext uri="{BB962C8B-B14F-4D97-AF65-F5344CB8AC3E}">
        <p14:creationId xmlns:p14="http://schemas.microsoft.com/office/powerpoint/2010/main" val="1936646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Svm</a:t>
            </a:r>
            <a:r>
              <a:rPr lang="en-US" dirty="0" smtClean="0"/>
              <a:t>	</a:t>
            </a:r>
            <a:endParaRPr lang="en-US" dirty="0"/>
          </a:p>
        </p:txBody>
      </p:sp>
      <p:sp>
        <p:nvSpPr>
          <p:cNvPr id="3" name="Content Placeholder 2"/>
          <p:cNvSpPr>
            <a:spLocks noGrp="1"/>
          </p:cNvSpPr>
          <p:nvPr>
            <p:ph idx="1"/>
          </p:nvPr>
        </p:nvSpPr>
        <p:spPr>
          <a:xfrm>
            <a:off x="1141410" y="1952034"/>
            <a:ext cx="9905999" cy="1392071"/>
          </a:xfrm>
        </p:spPr>
        <p:txBody>
          <a:bodyPr>
            <a:normAutofit fontScale="92500" lnSpcReduction="10000"/>
          </a:bodyPr>
          <a:lstStyle/>
          <a:p>
            <a:r>
              <a:rPr lang="en-US" dirty="0" smtClean="0"/>
              <a:t>Do SVM for 8 classes separately and try to predict the class of the test data which will show whether the data is healthy or faulty and will tell the class of the data.</a:t>
            </a:r>
          </a:p>
          <a:p>
            <a:r>
              <a:rPr lang="en-US" dirty="0" smtClean="0"/>
              <a:t>Radial Basis Function used for SVM.</a:t>
            </a:r>
          </a:p>
          <a:p>
            <a:pPr marL="0" indent="0">
              <a:buNone/>
            </a:pPr>
            <a:endParaRPr lang="en-US" dirty="0"/>
          </a:p>
        </p:txBody>
      </p:sp>
      <p:sp>
        <p:nvSpPr>
          <p:cNvPr id="4" name="Title 1"/>
          <p:cNvSpPr txBox="1">
            <a:spLocks/>
          </p:cNvSpPr>
          <p:nvPr/>
        </p:nvSpPr>
        <p:spPr>
          <a:xfrm>
            <a:off x="1141411" y="295639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Cross validation	</a:t>
            </a:r>
            <a:endParaRPr lang="en-US" dirty="0"/>
          </a:p>
        </p:txBody>
      </p:sp>
      <p:sp>
        <p:nvSpPr>
          <p:cNvPr id="5" name="Content Placeholder 2"/>
          <p:cNvSpPr txBox="1">
            <a:spLocks/>
          </p:cNvSpPr>
          <p:nvPr/>
        </p:nvSpPr>
        <p:spPr>
          <a:xfrm>
            <a:off x="1141411" y="4235114"/>
            <a:ext cx="9905999" cy="13920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Split the Training data into 75% and 25% and train with 75% and test with the remaining 25% of data.</a:t>
            </a:r>
          </a:p>
          <a:p>
            <a:r>
              <a:rPr lang="en-US" dirty="0" smtClean="0"/>
              <a:t>We plot confusion matrix for evaluation of the model.</a:t>
            </a:r>
            <a:endParaRPr lang="en-US" dirty="0"/>
          </a:p>
        </p:txBody>
      </p:sp>
    </p:spTree>
    <p:extLst>
      <p:ext uri="{BB962C8B-B14F-4D97-AF65-F5344CB8AC3E}">
        <p14:creationId xmlns:p14="http://schemas.microsoft.com/office/powerpoint/2010/main" val="3686226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window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By default, an outlier is a value that is more than three scaled </a:t>
            </a:r>
            <a:r>
              <a:rPr lang="en-US" dirty="0">
                <a:hlinkClick r:id="rId2"/>
              </a:rPr>
              <a:t>median absolute deviations (MAD)</a:t>
            </a:r>
            <a:r>
              <a:rPr lang="en-US" dirty="0"/>
              <a:t> away from the median.</a:t>
            </a:r>
          </a:p>
          <a:p>
            <a:pPr marL="0" indent="0">
              <a:buNone/>
            </a:pPr>
            <a:r>
              <a:rPr lang="en-US" dirty="0"/>
              <a:t>A sliding window containing N elements is considered and a moving method is used for determining local outliers. </a:t>
            </a:r>
          </a:p>
          <a:p>
            <a:pPr marL="0" indent="0">
              <a:buNone/>
            </a:pPr>
            <a:r>
              <a:rPr lang="en-US" dirty="0"/>
              <a:t>typically if a data is bigger than three local scaled MAD are considered as outliers.</a:t>
            </a:r>
          </a:p>
          <a:p>
            <a:pPr marL="0" indent="0">
              <a:buNone/>
            </a:pPr>
            <a:r>
              <a:rPr lang="en-US" dirty="0"/>
              <a:t>No distribution limitation exists in this method.</a:t>
            </a:r>
          </a:p>
          <a:p>
            <a:endParaRPr lang="en-US" dirty="0"/>
          </a:p>
        </p:txBody>
      </p:sp>
    </p:spTree>
    <p:extLst>
      <p:ext uri="{BB962C8B-B14F-4D97-AF65-F5344CB8AC3E}">
        <p14:creationId xmlns:p14="http://schemas.microsoft.com/office/powerpoint/2010/main" val="619829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067"/>
            <a:ext cx="9905998" cy="1478570"/>
          </a:xfrm>
        </p:spPr>
        <p:txBody>
          <a:bodyPr/>
          <a:lstStyle/>
          <a:p>
            <a:r>
              <a:rPr lang="en-US" dirty="0" smtClean="0"/>
              <a:t>Moving window</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1164" y="1130530"/>
            <a:ext cx="10191791" cy="5478088"/>
          </a:xfrm>
        </p:spPr>
      </p:pic>
    </p:spTree>
    <p:extLst>
      <p:ext uri="{BB962C8B-B14F-4D97-AF65-F5344CB8AC3E}">
        <p14:creationId xmlns:p14="http://schemas.microsoft.com/office/powerpoint/2010/main" val="390234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licdn.com/dms/image/C4E12AQEDTS5qbNLFvw/article-inline_image-shrink_1000_1488/0?e=2121645600&amp;v=alpha&amp;t=GVFrb4xIeOwWiK8c7ys-PGt1W8NJzX8t7A3EopUGBio">
            <a:extLst>
              <a:ext uri="{FF2B5EF4-FFF2-40B4-BE49-F238E27FC236}">
                <a16:creationId xmlns:a16="http://schemas.microsoft.com/office/drawing/2014/main" id="{60607E1D-333E-4AA3-A1C7-BA6CE203BD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866" y="783243"/>
            <a:ext cx="8270510" cy="545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092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162" y="169632"/>
            <a:ext cx="9623570" cy="844522"/>
          </a:xfrm>
        </p:spPr>
        <p:txBody>
          <a:bodyPr/>
          <a:lstStyle/>
          <a:p>
            <a:r>
              <a:rPr lang="en-US" dirty="0" smtClean="0"/>
              <a:t>Moving window 	</a:t>
            </a:r>
            <a:endParaRPr lang="en-US" dirty="0"/>
          </a:p>
        </p:txBody>
      </p:sp>
      <p:pic>
        <p:nvPicPr>
          <p:cNvPr id="4" name="Picture 3"/>
          <p:cNvPicPr>
            <a:picLocks noChangeAspect="1"/>
          </p:cNvPicPr>
          <p:nvPr/>
        </p:nvPicPr>
        <p:blipFill>
          <a:blip r:embed="rId2"/>
          <a:stretch>
            <a:fillRect/>
          </a:stretch>
        </p:blipFill>
        <p:spPr>
          <a:xfrm>
            <a:off x="3084021" y="1014154"/>
            <a:ext cx="5353397" cy="5382682"/>
          </a:xfrm>
          <a:prstGeom prst="rect">
            <a:avLst/>
          </a:prstGeom>
        </p:spPr>
      </p:pic>
    </p:spTree>
    <p:extLst>
      <p:ext uri="{BB962C8B-B14F-4D97-AF65-F5344CB8AC3E}">
        <p14:creationId xmlns:p14="http://schemas.microsoft.com/office/powerpoint/2010/main" val="1258994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Kalman</a:t>
            </a:r>
            <a:r>
              <a:rPr lang="en-US" dirty="0" smtClean="0"/>
              <a:t> filter	</a:t>
            </a:r>
            <a:endParaRPr lang="en-US" dirty="0"/>
          </a:p>
        </p:txBody>
      </p:sp>
      <p:sp>
        <p:nvSpPr>
          <p:cNvPr id="3" name="Content Placeholder 2"/>
          <p:cNvSpPr>
            <a:spLocks noGrp="1"/>
          </p:cNvSpPr>
          <p:nvPr>
            <p:ph idx="1"/>
          </p:nvPr>
        </p:nvSpPr>
        <p:spPr/>
        <p:txBody>
          <a:bodyPr/>
          <a:lstStyle/>
          <a:p>
            <a:r>
              <a:rPr lang="en-US" dirty="0" smtClean="0"/>
              <a:t>Linear quadratic estimator</a:t>
            </a:r>
          </a:p>
          <a:p>
            <a:r>
              <a:rPr lang="en-US" dirty="0" smtClean="0"/>
              <a:t>Efficient in reducing Gaussian noise especially sensor measurements</a:t>
            </a:r>
          </a:p>
          <a:p>
            <a:r>
              <a:rPr lang="en-US" dirty="0" smtClean="0"/>
              <a:t>Prediction of states and updating of measurements</a:t>
            </a:r>
          </a:p>
          <a:p>
            <a:r>
              <a:rPr lang="en-US" dirty="0" smtClean="0"/>
              <a:t>Commonly used in guidance, navigation and automatic control</a:t>
            </a:r>
          </a:p>
          <a:p>
            <a:endParaRPr lang="en-US" dirty="0"/>
          </a:p>
        </p:txBody>
      </p:sp>
    </p:spTree>
    <p:extLst>
      <p:ext uri="{BB962C8B-B14F-4D97-AF65-F5344CB8AC3E}">
        <p14:creationId xmlns:p14="http://schemas.microsoft.com/office/powerpoint/2010/main" val="2067222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88" y="37454"/>
            <a:ext cx="9905998" cy="1478570"/>
          </a:xfrm>
        </p:spPr>
        <p:txBody>
          <a:bodyPr/>
          <a:lstStyle/>
          <a:p>
            <a:r>
              <a:rPr lang="en-US" dirty="0" err="1" smtClean="0"/>
              <a:t>Kalman</a:t>
            </a:r>
            <a:r>
              <a:rPr lang="en-US" dirty="0" smtClean="0"/>
              <a:t> filter result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4788" y="1108699"/>
            <a:ext cx="9470139" cy="5084281"/>
          </a:xfrm>
        </p:spPr>
      </p:pic>
    </p:spTree>
    <p:extLst>
      <p:ext uri="{BB962C8B-B14F-4D97-AF65-F5344CB8AC3E}">
        <p14:creationId xmlns:p14="http://schemas.microsoft.com/office/powerpoint/2010/main" val="2255008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60" y="-91674"/>
            <a:ext cx="9905998" cy="1478570"/>
          </a:xfrm>
        </p:spPr>
        <p:txBody>
          <a:bodyPr/>
          <a:lstStyle/>
          <a:p>
            <a:r>
              <a:rPr lang="en-US" dirty="0" err="1" smtClean="0"/>
              <a:t>Kalman</a:t>
            </a:r>
            <a:r>
              <a:rPr lang="en-US" dirty="0" smtClean="0"/>
              <a:t> filter result</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001154" y="977931"/>
            <a:ext cx="5195195" cy="5284255"/>
          </a:xfrm>
          <a:prstGeom prst="rect">
            <a:avLst/>
          </a:prstGeom>
        </p:spPr>
      </p:pic>
    </p:spTree>
    <p:extLst>
      <p:ext uri="{BB962C8B-B14F-4D97-AF65-F5344CB8AC3E}">
        <p14:creationId xmlns:p14="http://schemas.microsoft.com/office/powerpoint/2010/main" val="699124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both </a:t>
            </a:r>
            <a:r>
              <a:rPr lang="en-US" dirty="0" err="1"/>
              <a:t>kalman</a:t>
            </a:r>
            <a:r>
              <a:rPr lang="en-US" dirty="0"/>
              <a:t> and moving window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7402071"/>
              </p:ext>
            </p:extLst>
          </p:nvPr>
        </p:nvGraphicFramePr>
        <p:xfrm>
          <a:off x="1141413" y="2875130"/>
          <a:ext cx="2699067" cy="2966720"/>
        </p:xfrm>
        <a:graphic>
          <a:graphicData uri="http://schemas.openxmlformats.org/drawingml/2006/table">
            <a:tbl>
              <a:tblPr firstRow="1" bandRow="1">
                <a:tableStyleId>{0505E3EF-67EA-436B-97B2-0124C06EBD24}</a:tableStyleId>
              </a:tblPr>
              <a:tblGrid>
                <a:gridCol w="1468783">
                  <a:extLst>
                    <a:ext uri="{9D8B030D-6E8A-4147-A177-3AD203B41FA5}">
                      <a16:colId xmlns:a16="http://schemas.microsoft.com/office/drawing/2014/main" val="3150156831"/>
                    </a:ext>
                  </a:extLst>
                </a:gridCol>
                <a:gridCol w="631768">
                  <a:extLst>
                    <a:ext uri="{9D8B030D-6E8A-4147-A177-3AD203B41FA5}">
                      <a16:colId xmlns:a16="http://schemas.microsoft.com/office/drawing/2014/main" val="928689938"/>
                    </a:ext>
                  </a:extLst>
                </a:gridCol>
                <a:gridCol w="598516">
                  <a:extLst>
                    <a:ext uri="{9D8B030D-6E8A-4147-A177-3AD203B41FA5}">
                      <a16:colId xmlns:a16="http://schemas.microsoft.com/office/drawing/2014/main" val="1223522992"/>
                    </a:ext>
                  </a:extLst>
                </a:gridCol>
              </a:tblGrid>
              <a:tr h="370840">
                <a:tc>
                  <a:txBody>
                    <a:bodyPr/>
                    <a:lstStyle/>
                    <a:p>
                      <a:pPr algn="ctr"/>
                      <a:r>
                        <a:rPr lang="en-US" b="1" dirty="0" smtClean="0"/>
                        <a:t>CLASS</a:t>
                      </a:r>
                      <a:r>
                        <a:rPr lang="en-US" b="1" baseline="0" dirty="0" smtClean="0"/>
                        <a:t> 1</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2</a:t>
                      </a:r>
                      <a:endParaRPr lang="en-US" b="1" dirty="0"/>
                    </a:p>
                  </a:txBody>
                  <a:tcPr/>
                </a:tc>
                <a:extLst>
                  <a:ext uri="{0D108BD9-81ED-4DB2-BD59-A6C34878D82A}">
                    <a16:rowId xmlns:a16="http://schemas.microsoft.com/office/drawing/2014/main" val="31036324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2</a:t>
                      </a:r>
                      <a:endParaRPr lang="en-US" b="1" dirty="0" smtClean="0"/>
                    </a:p>
                  </a:txBody>
                  <a:tcPr/>
                </a:tc>
                <a:tc>
                  <a:txBody>
                    <a:bodyPr/>
                    <a:lstStyle/>
                    <a:p>
                      <a:pPr algn="ctr"/>
                      <a:r>
                        <a:rPr lang="en-US" b="1" dirty="0" smtClean="0"/>
                        <a:t>8</a:t>
                      </a:r>
                      <a:endParaRPr lang="en-US" b="1" dirty="0"/>
                    </a:p>
                  </a:txBody>
                  <a:tcPr/>
                </a:tc>
                <a:tc>
                  <a:txBody>
                    <a:bodyPr/>
                    <a:lstStyle/>
                    <a:p>
                      <a:pPr algn="ctr"/>
                      <a:r>
                        <a:rPr lang="en-US" b="1" dirty="0" smtClean="0"/>
                        <a:t>9</a:t>
                      </a:r>
                      <a:endParaRPr lang="en-US" b="1" dirty="0"/>
                    </a:p>
                  </a:txBody>
                  <a:tcPr/>
                </a:tc>
                <a:extLst>
                  <a:ext uri="{0D108BD9-81ED-4DB2-BD59-A6C34878D82A}">
                    <a16:rowId xmlns:a16="http://schemas.microsoft.com/office/drawing/2014/main" val="8800457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3</a:t>
                      </a:r>
                      <a:endParaRPr lang="en-US" b="1" dirty="0" smtClean="0"/>
                    </a:p>
                  </a:txBody>
                  <a:tcPr/>
                </a:tc>
                <a:tc>
                  <a:txBody>
                    <a:bodyPr/>
                    <a:lstStyle/>
                    <a:p>
                      <a:pPr algn="ctr"/>
                      <a:r>
                        <a:rPr lang="en-US" b="1" dirty="0" smtClean="0"/>
                        <a:t>5</a:t>
                      </a:r>
                      <a:endParaRPr lang="en-US" b="1" dirty="0"/>
                    </a:p>
                  </a:txBody>
                  <a:tcPr/>
                </a:tc>
                <a:tc>
                  <a:txBody>
                    <a:bodyPr/>
                    <a:lstStyle/>
                    <a:p>
                      <a:pPr algn="ctr"/>
                      <a:r>
                        <a:rPr lang="en-US" b="1" dirty="0" smtClean="0"/>
                        <a:t>10</a:t>
                      </a:r>
                      <a:endParaRPr lang="en-US" b="1" dirty="0"/>
                    </a:p>
                  </a:txBody>
                  <a:tcPr/>
                </a:tc>
                <a:extLst>
                  <a:ext uri="{0D108BD9-81ED-4DB2-BD59-A6C34878D82A}">
                    <a16:rowId xmlns:a16="http://schemas.microsoft.com/office/drawing/2014/main" val="25733428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4</a:t>
                      </a:r>
                      <a:endParaRPr lang="en-US" b="1" dirty="0" smtClean="0"/>
                    </a:p>
                  </a:txBody>
                  <a:tcPr/>
                </a:tc>
                <a:tc>
                  <a:txBody>
                    <a:bodyPr/>
                    <a:lstStyle/>
                    <a:p>
                      <a:pPr algn="ctr"/>
                      <a:r>
                        <a:rPr lang="en-US" b="1" dirty="0" smtClean="0"/>
                        <a:t>2</a:t>
                      </a:r>
                      <a:endParaRPr lang="en-US" b="1" dirty="0"/>
                    </a:p>
                  </a:txBody>
                  <a:tcPr/>
                </a:tc>
                <a:tc>
                  <a:txBody>
                    <a:bodyPr/>
                    <a:lstStyle/>
                    <a:p>
                      <a:pPr algn="ctr"/>
                      <a:r>
                        <a:rPr lang="en-US" b="1" dirty="0" smtClean="0"/>
                        <a:t>6</a:t>
                      </a:r>
                      <a:endParaRPr lang="en-US" b="1" dirty="0"/>
                    </a:p>
                  </a:txBody>
                  <a:tcPr/>
                </a:tc>
                <a:extLst>
                  <a:ext uri="{0D108BD9-81ED-4DB2-BD59-A6C34878D82A}">
                    <a16:rowId xmlns:a16="http://schemas.microsoft.com/office/drawing/2014/main" val="21688207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5</a:t>
                      </a:r>
                      <a:endParaRPr lang="en-US" b="1" dirty="0" smtClean="0"/>
                    </a:p>
                  </a:txBody>
                  <a:tcPr/>
                </a:tc>
                <a:tc>
                  <a:txBody>
                    <a:bodyPr/>
                    <a:lstStyle/>
                    <a:p>
                      <a:pPr algn="ctr"/>
                      <a:r>
                        <a:rPr lang="en-US" b="1" dirty="0" smtClean="0"/>
                        <a:t>11</a:t>
                      </a:r>
                      <a:endParaRPr lang="en-US" b="1" dirty="0"/>
                    </a:p>
                  </a:txBody>
                  <a:tcPr/>
                </a:tc>
                <a:tc>
                  <a:txBody>
                    <a:bodyPr/>
                    <a:lstStyle/>
                    <a:p>
                      <a:pPr algn="ctr"/>
                      <a:r>
                        <a:rPr lang="en-US" b="1" dirty="0" smtClean="0"/>
                        <a:t>7</a:t>
                      </a:r>
                      <a:endParaRPr lang="en-US" b="1" dirty="0"/>
                    </a:p>
                  </a:txBody>
                  <a:tcPr/>
                </a:tc>
                <a:extLst>
                  <a:ext uri="{0D108BD9-81ED-4DB2-BD59-A6C34878D82A}">
                    <a16:rowId xmlns:a16="http://schemas.microsoft.com/office/drawing/2014/main" val="153379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6</a:t>
                      </a:r>
                      <a:endParaRPr lang="en-US" b="1" dirty="0" smtClean="0"/>
                    </a:p>
                  </a:txBody>
                  <a:tcPr/>
                </a:tc>
                <a:tc>
                  <a:txBody>
                    <a:bodyPr/>
                    <a:lstStyle/>
                    <a:p>
                      <a:pPr algn="ctr"/>
                      <a:r>
                        <a:rPr lang="en-US" b="1" dirty="0" smtClean="0"/>
                        <a:t>2</a:t>
                      </a:r>
                      <a:endParaRPr lang="en-US" b="1" dirty="0"/>
                    </a:p>
                  </a:txBody>
                  <a:tcPr/>
                </a:tc>
                <a:tc>
                  <a:txBody>
                    <a:bodyPr/>
                    <a:lstStyle/>
                    <a:p>
                      <a:pPr algn="ctr"/>
                      <a:r>
                        <a:rPr lang="en-US" b="1" dirty="0" smtClean="0"/>
                        <a:t>6</a:t>
                      </a:r>
                      <a:endParaRPr lang="en-US" b="1" dirty="0"/>
                    </a:p>
                  </a:txBody>
                  <a:tcPr/>
                </a:tc>
                <a:extLst>
                  <a:ext uri="{0D108BD9-81ED-4DB2-BD59-A6C34878D82A}">
                    <a16:rowId xmlns:a16="http://schemas.microsoft.com/office/drawing/2014/main" val="27882083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7</a:t>
                      </a:r>
                      <a:endParaRPr lang="en-US" b="1" dirty="0" smtClean="0"/>
                    </a:p>
                  </a:txBody>
                  <a:tcPr/>
                </a:tc>
                <a:tc>
                  <a:txBody>
                    <a:bodyPr/>
                    <a:lstStyle/>
                    <a:p>
                      <a:pPr algn="ctr"/>
                      <a:r>
                        <a:rPr lang="en-US" b="1" dirty="0" smtClean="0"/>
                        <a:t>8</a:t>
                      </a:r>
                      <a:endParaRPr lang="en-US" b="1" dirty="0"/>
                    </a:p>
                  </a:txBody>
                  <a:tcPr/>
                </a:tc>
                <a:tc>
                  <a:txBody>
                    <a:bodyPr/>
                    <a:lstStyle/>
                    <a:p>
                      <a:pPr algn="ctr"/>
                      <a:r>
                        <a:rPr lang="en-US" b="1" dirty="0" smtClean="0"/>
                        <a:t>4</a:t>
                      </a:r>
                      <a:endParaRPr lang="en-US" b="1" dirty="0"/>
                    </a:p>
                  </a:txBody>
                  <a:tcPr/>
                </a:tc>
                <a:extLst>
                  <a:ext uri="{0D108BD9-81ED-4DB2-BD59-A6C34878D82A}">
                    <a16:rowId xmlns:a16="http://schemas.microsoft.com/office/drawing/2014/main" val="37662963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CLASS</a:t>
                      </a:r>
                      <a:r>
                        <a:rPr lang="en-US" b="1" baseline="0" dirty="0" smtClean="0"/>
                        <a:t> 8</a:t>
                      </a:r>
                      <a:endParaRPr lang="en-US" b="1" dirty="0" smtClean="0"/>
                    </a:p>
                  </a:txBody>
                  <a:tcPr/>
                </a:tc>
                <a:tc>
                  <a:txBody>
                    <a:bodyPr/>
                    <a:lstStyle/>
                    <a:p>
                      <a:pPr algn="ctr"/>
                      <a:r>
                        <a:rPr lang="en-US" b="1" dirty="0" smtClean="0"/>
                        <a:t>7</a:t>
                      </a:r>
                      <a:endParaRPr lang="en-US" b="1" dirty="0"/>
                    </a:p>
                  </a:txBody>
                  <a:tcPr/>
                </a:tc>
                <a:tc>
                  <a:txBody>
                    <a:bodyPr/>
                    <a:lstStyle/>
                    <a:p>
                      <a:pPr algn="ctr"/>
                      <a:r>
                        <a:rPr lang="en-US" b="1" dirty="0" smtClean="0"/>
                        <a:t>4</a:t>
                      </a:r>
                      <a:endParaRPr lang="en-US" b="1" dirty="0"/>
                    </a:p>
                  </a:txBody>
                  <a:tcPr/>
                </a:tc>
                <a:extLst>
                  <a:ext uri="{0D108BD9-81ED-4DB2-BD59-A6C34878D82A}">
                    <a16:rowId xmlns:a16="http://schemas.microsoft.com/office/drawing/2014/main" val="3938147755"/>
                  </a:ext>
                </a:extLst>
              </a:tr>
            </a:tbl>
          </a:graphicData>
        </a:graphic>
      </p:graphicFrame>
      <p:sp>
        <p:nvSpPr>
          <p:cNvPr id="5" name="TextBox 4"/>
          <p:cNvSpPr txBox="1"/>
          <p:nvPr/>
        </p:nvSpPr>
        <p:spPr>
          <a:xfrm>
            <a:off x="1141413" y="2097088"/>
            <a:ext cx="9731634" cy="584775"/>
          </a:xfrm>
          <a:prstGeom prst="rect">
            <a:avLst/>
          </a:prstGeom>
          <a:noFill/>
        </p:spPr>
        <p:txBody>
          <a:bodyPr wrap="square" rtlCol="0">
            <a:spAutoFit/>
          </a:bodyPr>
          <a:lstStyle/>
          <a:p>
            <a:r>
              <a:rPr lang="en-US" sz="3200" dirty="0" smtClean="0"/>
              <a:t>FISHER CRITERIA </a:t>
            </a:r>
            <a:r>
              <a:rPr lang="en-US" sz="3200" dirty="0" smtClean="0"/>
              <a:t>SCORE FOR THE TRAINING SAMPLES</a:t>
            </a:r>
            <a:endParaRPr lang="en-US" sz="3200" dirty="0"/>
          </a:p>
        </p:txBody>
      </p:sp>
    </p:spTree>
    <p:extLst>
      <p:ext uri="{BB962C8B-B14F-4D97-AF65-F5344CB8AC3E}">
        <p14:creationId xmlns:p14="http://schemas.microsoft.com/office/powerpoint/2010/main" val="27856979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6048"/>
            <a:ext cx="9905998" cy="1478570"/>
          </a:xfrm>
        </p:spPr>
        <p:txBody>
          <a:bodyPr/>
          <a:lstStyle/>
          <a:p>
            <a:r>
              <a:rPr lang="en-US" dirty="0" smtClean="0"/>
              <a:t>Combining both </a:t>
            </a:r>
            <a:r>
              <a:rPr lang="en-US" dirty="0" err="1" smtClean="0"/>
              <a:t>kalman</a:t>
            </a:r>
            <a:r>
              <a:rPr lang="en-US" dirty="0" smtClean="0"/>
              <a:t> and moving window </a:t>
            </a:r>
            <a:endParaRPr lang="en-US" dirty="0"/>
          </a:p>
        </p:txBody>
      </p:sp>
      <p:pic>
        <p:nvPicPr>
          <p:cNvPr id="5" name="Picture 4"/>
          <p:cNvPicPr>
            <a:picLocks noChangeAspect="1"/>
          </p:cNvPicPr>
          <p:nvPr/>
        </p:nvPicPr>
        <p:blipFill>
          <a:blip r:embed="rId2"/>
          <a:stretch>
            <a:fillRect/>
          </a:stretch>
        </p:blipFill>
        <p:spPr>
          <a:xfrm>
            <a:off x="6683434" y="1366855"/>
            <a:ext cx="4893834" cy="4834547"/>
          </a:xfrm>
          <a:prstGeom prst="rect">
            <a:avLst/>
          </a:prstGeom>
        </p:spPr>
      </p:pic>
      <p:sp>
        <p:nvSpPr>
          <p:cNvPr id="8" name="TextBox 7"/>
          <p:cNvSpPr txBox="1"/>
          <p:nvPr/>
        </p:nvSpPr>
        <p:spPr>
          <a:xfrm>
            <a:off x="7412382" y="6109855"/>
            <a:ext cx="4322618" cy="523220"/>
          </a:xfrm>
          <a:prstGeom prst="rect">
            <a:avLst/>
          </a:prstGeom>
          <a:noFill/>
        </p:spPr>
        <p:txBody>
          <a:bodyPr wrap="square" rtlCol="0">
            <a:spAutoFit/>
          </a:bodyPr>
          <a:lstStyle/>
          <a:p>
            <a:r>
              <a:rPr lang="en-US" sz="2800" dirty="0" smtClean="0"/>
              <a:t>COMBINED RESULT</a:t>
            </a:r>
            <a:endParaRPr lang="en-US" sz="2800" dirty="0"/>
          </a:p>
        </p:txBody>
      </p:sp>
      <p:sp>
        <p:nvSpPr>
          <p:cNvPr id="9" name="TextBox 8"/>
          <p:cNvSpPr txBox="1"/>
          <p:nvPr/>
        </p:nvSpPr>
        <p:spPr>
          <a:xfrm>
            <a:off x="1141412" y="6203438"/>
            <a:ext cx="4322618" cy="523220"/>
          </a:xfrm>
          <a:prstGeom prst="rect">
            <a:avLst/>
          </a:prstGeom>
          <a:noFill/>
        </p:spPr>
        <p:txBody>
          <a:bodyPr wrap="square" rtlCol="0">
            <a:spAutoFit/>
          </a:bodyPr>
          <a:lstStyle/>
          <a:p>
            <a:r>
              <a:rPr lang="en-US" sz="2800" dirty="0" smtClean="0"/>
              <a:t>KALMAN FILTER RESULT</a:t>
            </a:r>
            <a:endParaRPr lang="en-US" sz="2800" dirty="0"/>
          </a:p>
        </p:txBody>
      </p:sp>
      <p:pic>
        <p:nvPicPr>
          <p:cNvPr id="11" name="Picture 10"/>
          <p:cNvPicPr>
            <a:picLocks noChangeAspect="1"/>
          </p:cNvPicPr>
          <p:nvPr/>
        </p:nvPicPr>
        <p:blipFill>
          <a:blip r:embed="rId3"/>
          <a:stretch>
            <a:fillRect/>
          </a:stretch>
        </p:blipFill>
        <p:spPr>
          <a:xfrm>
            <a:off x="1141412" y="1366854"/>
            <a:ext cx="4753067" cy="4834547"/>
          </a:xfrm>
          <a:prstGeom prst="rect">
            <a:avLst/>
          </a:prstGeom>
        </p:spPr>
      </p:pic>
    </p:spTree>
    <p:extLst>
      <p:ext uri="{BB962C8B-B14F-4D97-AF65-F5344CB8AC3E}">
        <p14:creationId xmlns:p14="http://schemas.microsoft.com/office/powerpoint/2010/main" val="1225441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	</a:t>
            </a:r>
            <a:endParaRPr lang="en-US" dirty="0"/>
          </a:p>
        </p:txBody>
      </p:sp>
      <p:sp>
        <p:nvSpPr>
          <p:cNvPr id="3" name="Content Placeholder 2"/>
          <p:cNvSpPr>
            <a:spLocks noGrp="1"/>
          </p:cNvSpPr>
          <p:nvPr>
            <p:ph idx="1"/>
          </p:nvPr>
        </p:nvSpPr>
        <p:spPr/>
        <p:txBody>
          <a:bodyPr/>
          <a:lstStyle/>
          <a:p>
            <a:r>
              <a:rPr lang="en-US" dirty="0"/>
              <a:t>K</a:t>
            </a:r>
            <a:r>
              <a:rPr lang="en-US" dirty="0" smtClean="0"/>
              <a:t>-fold validation.</a:t>
            </a:r>
          </a:p>
          <a:p>
            <a:r>
              <a:rPr lang="en-US" dirty="0" smtClean="0"/>
              <a:t>Boosting and Bagging</a:t>
            </a:r>
          </a:p>
          <a:p>
            <a:r>
              <a:rPr lang="en-US" dirty="0" smtClean="0"/>
              <a:t>Report writing</a:t>
            </a:r>
          </a:p>
          <a:p>
            <a:endParaRPr lang="en-US" dirty="0"/>
          </a:p>
        </p:txBody>
      </p:sp>
    </p:spTree>
    <p:extLst>
      <p:ext uri="{BB962C8B-B14F-4D97-AF65-F5344CB8AC3E}">
        <p14:creationId xmlns:p14="http://schemas.microsoft.com/office/powerpoint/2010/main" val="3686470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487B-8DCD-458E-A56A-BF0FA6D7427F}"/>
              </a:ext>
            </a:extLst>
          </p:cNvPr>
          <p:cNvSpPr>
            <a:spLocks noGrp="1"/>
          </p:cNvSpPr>
          <p:nvPr>
            <p:ph type="title"/>
          </p:nvPr>
        </p:nvSpPr>
        <p:spPr>
          <a:xfrm>
            <a:off x="1785733" y="751621"/>
            <a:ext cx="9334498" cy="803580"/>
          </a:xfrm>
        </p:spPr>
        <p:txBody>
          <a:bodyPr/>
          <a:lstStyle/>
          <a:p>
            <a:r>
              <a:rPr lang="en-US" dirty="0">
                <a:solidFill>
                  <a:schemeClr val="bg2">
                    <a:lumMod val="75000"/>
                  </a:schemeClr>
                </a:solidFill>
              </a:rPr>
              <a:t>Ways to prevent bearing Failures</a:t>
            </a:r>
          </a:p>
        </p:txBody>
      </p:sp>
      <p:pic>
        <p:nvPicPr>
          <p:cNvPr id="2050" name="Picture 2" descr="http://media.noria.com/sites/magazine_images/201204/Bearing_Failure_Chart.jpg">
            <a:extLst>
              <a:ext uri="{FF2B5EF4-FFF2-40B4-BE49-F238E27FC236}">
                <a16:creationId xmlns:a16="http://schemas.microsoft.com/office/drawing/2014/main" id="{BE7DFFA7-67A2-4F4D-BC55-00D3C9D41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983" y="1785712"/>
            <a:ext cx="7449426" cy="43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7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B81F0-007F-4F38-AFC5-E36F6281ECE2}"/>
              </a:ext>
            </a:extLst>
          </p:cNvPr>
          <p:cNvSpPr>
            <a:spLocks noGrp="1"/>
          </p:cNvSpPr>
          <p:nvPr>
            <p:ph idx="1"/>
          </p:nvPr>
        </p:nvSpPr>
        <p:spPr>
          <a:xfrm>
            <a:off x="1112520" y="955886"/>
            <a:ext cx="9966960" cy="4210474"/>
          </a:xfrm>
        </p:spPr>
        <p:txBody>
          <a:bodyPr>
            <a:normAutofit fontScale="92500" lnSpcReduction="10000"/>
          </a:bodyPr>
          <a:lstStyle/>
          <a:p>
            <a:pPr marL="0" indent="0">
              <a:buNone/>
            </a:pPr>
            <a:r>
              <a:rPr lang="en-US" sz="5200" dirty="0">
                <a:solidFill>
                  <a:schemeClr val="bg2">
                    <a:lumMod val="75000"/>
                  </a:schemeClr>
                </a:solidFill>
              </a:rPr>
              <a:t>Typically used techniques for Bearing health analysis:</a:t>
            </a:r>
          </a:p>
          <a:p>
            <a:pPr lvl="0"/>
            <a:r>
              <a:rPr lang="en-US" dirty="0"/>
              <a:t>Time Waveform Analysis</a:t>
            </a:r>
          </a:p>
          <a:p>
            <a:pPr lvl="0"/>
            <a:r>
              <a:rPr lang="en-US" dirty="0"/>
              <a:t>Frequency Spectral Analysis.</a:t>
            </a:r>
          </a:p>
          <a:p>
            <a:pPr lvl="0"/>
            <a:r>
              <a:rPr lang="en-US" dirty="0"/>
              <a:t>High Frequency Detection</a:t>
            </a:r>
          </a:p>
          <a:p>
            <a:pPr lvl="0"/>
            <a:r>
              <a:rPr lang="en-US" dirty="0"/>
              <a:t>Stress Wave Analysis</a:t>
            </a:r>
          </a:p>
          <a:p>
            <a:pPr lvl="0"/>
            <a:r>
              <a:rPr lang="en-US" dirty="0"/>
              <a:t>Enveloping</a:t>
            </a:r>
          </a:p>
          <a:p>
            <a:endParaRPr lang="en-US" dirty="0"/>
          </a:p>
        </p:txBody>
      </p:sp>
    </p:spTree>
    <p:extLst>
      <p:ext uri="{BB962C8B-B14F-4D97-AF65-F5344CB8AC3E}">
        <p14:creationId xmlns:p14="http://schemas.microsoft.com/office/powerpoint/2010/main" val="2654329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610E-8C64-4230-87E0-3B6770DD66D3}"/>
              </a:ext>
            </a:extLst>
          </p:cNvPr>
          <p:cNvSpPr>
            <a:spLocks noGrp="1"/>
          </p:cNvSpPr>
          <p:nvPr>
            <p:ph type="title"/>
          </p:nvPr>
        </p:nvSpPr>
        <p:spPr>
          <a:xfrm>
            <a:off x="1293814" y="674688"/>
            <a:ext cx="9601194" cy="1574799"/>
          </a:xfrm>
        </p:spPr>
        <p:txBody>
          <a:bodyPr>
            <a:normAutofit/>
          </a:bodyPr>
          <a:lstStyle/>
          <a:p>
            <a:r>
              <a:rPr lang="en-US" sz="3600" cap="none" dirty="0">
                <a:solidFill>
                  <a:schemeClr val="bg2">
                    <a:lumMod val="75000"/>
                  </a:schemeClr>
                </a:solidFill>
              </a:rPr>
              <a:t>BEARING ENVELOPE ANALYSIS-WINDOW SELECTION</a:t>
            </a:r>
            <a:r>
              <a:rPr lang="en-US" sz="3600" dirty="0"/>
              <a:t/>
            </a:r>
            <a:br>
              <a:rPr lang="en-US" sz="3600" dirty="0"/>
            </a:br>
            <a:r>
              <a:rPr lang="en-US" sz="2400" i="1" cap="none" dirty="0">
                <a:solidFill>
                  <a:schemeClr val="bg2"/>
                </a:solidFill>
              </a:rPr>
              <a:t>ERIC BECHHOEFER, MICHAEL KINGSLAY, PRANEET MENON</a:t>
            </a:r>
            <a:endParaRPr lang="en-US" sz="2400" i="1" dirty="0">
              <a:solidFill>
                <a:schemeClr val="bg2"/>
              </a:solidFill>
            </a:endParaRPr>
          </a:p>
        </p:txBody>
      </p:sp>
      <p:sp>
        <p:nvSpPr>
          <p:cNvPr id="3" name="Content Placeholder 2">
            <a:extLst>
              <a:ext uri="{FF2B5EF4-FFF2-40B4-BE49-F238E27FC236}">
                <a16:creationId xmlns:a16="http://schemas.microsoft.com/office/drawing/2014/main" id="{3C188310-1CCF-410C-B4A6-8876A93D16D0}"/>
              </a:ext>
            </a:extLst>
          </p:cNvPr>
          <p:cNvSpPr>
            <a:spLocks noGrp="1"/>
          </p:cNvSpPr>
          <p:nvPr>
            <p:ph idx="1"/>
          </p:nvPr>
        </p:nvSpPr>
        <p:spPr/>
        <p:txBody>
          <a:bodyPr>
            <a:normAutofit lnSpcReduction="10000"/>
          </a:bodyPr>
          <a:lstStyle/>
          <a:p>
            <a:r>
              <a:rPr lang="en-US" dirty="0"/>
              <a:t>Bearing envelope analysis (BEA) can typically detect bearing faults 10s if not 100s of hours prior to when it is appropriate to do maintenance. </a:t>
            </a:r>
          </a:p>
          <a:p>
            <a:r>
              <a:rPr lang="en-US" dirty="0"/>
              <a:t> It is for this reason that many HUMS (Health and Usage Monitoring Systems) manufactures are using envelope analysis techniques. </a:t>
            </a:r>
          </a:p>
          <a:p>
            <a:pPr marL="0" indent="0">
              <a:buNone/>
            </a:pPr>
            <a:r>
              <a:rPr lang="en-US" dirty="0"/>
              <a:t>Bearing Envelope Analysis Frequencies used:</a:t>
            </a:r>
          </a:p>
          <a:p>
            <a:pPr marL="0" indent="0">
              <a:buNone/>
            </a:pPr>
            <a:r>
              <a:rPr lang="en-US" dirty="0"/>
              <a:t>Cage Pass Frequency (CPF), Ball Pass Frequency Outer Race (BPFO), Ball Pass Frequency Inner Race (BPFI), and Ball Fault Frequency (BFF)</a:t>
            </a:r>
          </a:p>
        </p:txBody>
      </p:sp>
    </p:spTree>
    <p:extLst>
      <p:ext uri="{BB962C8B-B14F-4D97-AF65-F5344CB8AC3E}">
        <p14:creationId xmlns:p14="http://schemas.microsoft.com/office/powerpoint/2010/main" val="1576526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08302DF-63BB-4F43-804C-6857957F09D6}"/>
              </a:ext>
            </a:extLst>
          </p:cNvPr>
          <p:cNvGraphicFramePr>
            <a:graphicFrameLocks noGrp="1"/>
          </p:cNvGraphicFramePr>
          <p:nvPr>
            <p:extLst>
              <p:ext uri="{D42A27DB-BD31-4B8C-83A1-F6EECF244321}">
                <p14:modId xmlns:p14="http://schemas.microsoft.com/office/powerpoint/2010/main" val="2371626633"/>
              </p:ext>
            </p:extLst>
          </p:nvPr>
        </p:nvGraphicFramePr>
        <p:xfrm>
          <a:off x="1422400" y="1183491"/>
          <a:ext cx="8662504" cy="4090872"/>
        </p:xfrm>
        <a:graphic>
          <a:graphicData uri="http://schemas.openxmlformats.org/drawingml/2006/table">
            <a:tbl>
              <a:tblPr firstRow="1" bandRow="1">
                <a:tableStyleId>{5C22544A-7EE6-4342-B048-85BDC9FD1C3A}</a:tableStyleId>
              </a:tblPr>
              <a:tblGrid>
                <a:gridCol w="4331252">
                  <a:extLst>
                    <a:ext uri="{9D8B030D-6E8A-4147-A177-3AD203B41FA5}">
                      <a16:colId xmlns:a16="http://schemas.microsoft.com/office/drawing/2014/main" val="1074103128"/>
                    </a:ext>
                  </a:extLst>
                </a:gridCol>
                <a:gridCol w="4331252">
                  <a:extLst>
                    <a:ext uri="{9D8B030D-6E8A-4147-A177-3AD203B41FA5}">
                      <a16:colId xmlns:a16="http://schemas.microsoft.com/office/drawing/2014/main" val="2446861674"/>
                    </a:ext>
                  </a:extLst>
                </a:gridCol>
              </a:tblGrid>
              <a:tr h="485583">
                <a:tc>
                  <a:txBody>
                    <a:bodyPr/>
                    <a:lstStyle/>
                    <a:p>
                      <a:r>
                        <a:rPr lang="en-US" dirty="0"/>
                        <a:t>Training Data</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dirty="0"/>
                        <a:t>Testing Data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91848903"/>
                  </a:ext>
                </a:extLst>
              </a:tr>
              <a:tr h="485583">
                <a:tc>
                  <a:txBody>
                    <a:bodyPr/>
                    <a:lstStyle/>
                    <a:p>
                      <a:r>
                        <a:rPr lang="en-US" dirty="0"/>
                        <a:t>2048 Tests</a:t>
                      </a: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512 Tests</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6193283"/>
                  </a:ext>
                </a:extLst>
              </a:tr>
              <a:tr h="485583">
                <a:tc>
                  <a:txBody>
                    <a:bodyPr/>
                    <a:lstStyle/>
                    <a:p>
                      <a:r>
                        <a:rPr lang="en-US" dirty="0"/>
                        <a:t>8-Lables</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No labels</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94648"/>
                  </a:ext>
                </a:extLst>
              </a:tr>
              <a:tr h="2634123">
                <a:tc>
                  <a:txBody>
                    <a:bodyPr/>
                    <a:lstStyle/>
                    <a:p>
                      <a:r>
                        <a:rPr lang="en-US" dirty="0"/>
                        <a:t>Fs = 50000;  -Sampling rate</a:t>
                      </a:r>
                    </a:p>
                    <a:p>
                      <a:r>
                        <a:rPr lang="en-US" dirty="0" err="1"/>
                        <a:t>fr</a:t>
                      </a:r>
                      <a:r>
                        <a:rPr lang="en-US" dirty="0"/>
                        <a:t> = 800/60;  -Spindle's rotating frequency (in Hz)</a:t>
                      </a:r>
                    </a:p>
                    <a:p>
                      <a:r>
                        <a:rPr lang="en-US" dirty="0"/>
                        <a:t>BPFO = 7.14*</a:t>
                      </a:r>
                      <a:r>
                        <a:rPr lang="en-US" dirty="0" err="1"/>
                        <a:t>fr</a:t>
                      </a:r>
                      <a:r>
                        <a:rPr lang="en-US" dirty="0"/>
                        <a:t>;  -outer defect freq.(in Hz)</a:t>
                      </a:r>
                    </a:p>
                    <a:p>
                      <a:r>
                        <a:rPr lang="en-US" dirty="0"/>
                        <a:t>BPFI = 9.88*</a:t>
                      </a:r>
                      <a:r>
                        <a:rPr lang="en-US" dirty="0" err="1"/>
                        <a:t>fr</a:t>
                      </a:r>
                      <a:r>
                        <a:rPr lang="en-US" dirty="0"/>
                        <a:t>;  - inner</a:t>
                      </a:r>
                    </a:p>
                    <a:p>
                      <a:r>
                        <a:rPr lang="en-US" dirty="0"/>
                        <a:t>BSF = 5.824*</a:t>
                      </a:r>
                      <a:r>
                        <a:rPr lang="en-US" dirty="0" err="1"/>
                        <a:t>fr</a:t>
                      </a:r>
                      <a:r>
                        <a:rPr lang="en-US" dirty="0"/>
                        <a:t>;  - roller</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65460"/>
                  </a:ext>
                </a:extLst>
              </a:tr>
            </a:tbl>
          </a:graphicData>
        </a:graphic>
      </p:graphicFrame>
    </p:spTree>
    <p:extLst>
      <p:ext uri="{BB962C8B-B14F-4D97-AF65-F5344CB8AC3E}">
        <p14:creationId xmlns:p14="http://schemas.microsoft.com/office/powerpoint/2010/main" val="2492822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5">
            <a:extLst>
              <a:ext uri="{FF2B5EF4-FFF2-40B4-BE49-F238E27FC236}">
                <a16:creationId xmlns:a16="http://schemas.microsoft.com/office/drawing/2014/main" id="{2701C0D4-BC52-4630-87CB-F3AB098C1905}"/>
              </a:ext>
            </a:extLst>
          </p:cNvPr>
          <p:cNvSpPr>
            <a:spLocks noChangeArrowheads="1"/>
          </p:cNvSpPr>
          <p:nvPr/>
        </p:nvSpPr>
        <p:spPr bwMode="auto">
          <a:xfrm>
            <a:off x="4976983" y="1532616"/>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Raw Data</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3" name="Rectangle 5">
            <a:extLst>
              <a:ext uri="{FF2B5EF4-FFF2-40B4-BE49-F238E27FC236}">
                <a16:creationId xmlns:a16="http://schemas.microsoft.com/office/drawing/2014/main" id="{1118F49C-8AFE-4FE8-8837-7273A516D728}"/>
              </a:ext>
            </a:extLst>
          </p:cNvPr>
          <p:cNvSpPr>
            <a:spLocks noChangeArrowheads="1"/>
          </p:cNvSpPr>
          <p:nvPr/>
        </p:nvSpPr>
        <p:spPr bwMode="auto">
          <a:xfrm>
            <a:off x="4976983" y="2214787"/>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Pre processing</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4" name="Rectangle 5">
            <a:extLst>
              <a:ext uri="{FF2B5EF4-FFF2-40B4-BE49-F238E27FC236}">
                <a16:creationId xmlns:a16="http://schemas.microsoft.com/office/drawing/2014/main" id="{A1030A10-096F-4008-8515-6A1392047512}"/>
              </a:ext>
            </a:extLst>
          </p:cNvPr>
          <p:cNvSpPr>
            <a:spLocks noChangeArrowheads="1"/>
          </p:cNvSpPr>
          <p:nvPr/>
        </p:nvSpPr>
        <p:spPr bwMode="auto">
          <a:xfrm>
            <a:off x="3647700" y="2902008"/>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Training data</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5" name="Rectangle 5">
            <a:extLst>
              <a:ext uri="{FF2B5EF4-FFF2-40B4-BE49-F238E27FC236}">
                <a16:creationId xmlns:a16="http://schemas.microsoft.com/office/drawing/2014/main" id="{3420D69A-0E54-4B73-B920-4B87F963AA5F}"/>
              </a:ext>
            </a:extLst>
          </p:cNvPr>
          <p:cNvSpPr>
            <a:spLocks noChangeArrowheads="1"/>
          </p:cNvSpPr>
          <p:nvPr/>
        </p:nvSpPr>
        <p:spPr bwMode="auto">
          <a:xfrm>
            <a:off x="6265080" y="2902008"/>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Testing data</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6" name="Rectangle 5">
            <a:extLst>
              <a:ext uri="{FF2B5EF4-FFF2-40B4-BE49-F238E27FC236}">
                <a16:creationId xmlns:a16="http://schemas.microsoft.com/office/drawing/2014/main" id="{AD177AF6-3FD4-44A6-8A9F-06D3D0FFF078}"/>
              </a:ext>
            </a:extLst>
          </p:cNvPr>
          <p:cNvSpPr>
            <a:spLocks noChangeArrowheads="1"/>
          </p:cNvSpPr>
          <p:nvPr/>
        </p:nvSpPr>
        <p:spPr bwMode="auto">
          <a:xfrm>
            <a:off x="3647700" y="3457006"/>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Feature Extraction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7" name="Rectangle 5">
            <a:extLst>
              <a:ext uri="{FF2B5EF4-FFF2-40B4-BE49-F238E27FC236}">
                <a16:creationId xmlns:a16="http://schemas.microsoft.com/office/drawing/2014/main" id="{3310BE93-81B2-4A61-BB03-5D7FDACEFB40}"/>
              </a:ext>
            </a:extLst>
          </p:cNvPr>
          <p:cNvSpPr>
            <a:spLocks noChangeArrowheads="1"/>
          </p:cNvSpPr>
          <p:nvPr/>
        </p:nvSpPr>
        <p:spPr bwMode="auto">
          <a:xfrm>
            <a:off x="6265078" y="3498422"/>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Feature Extraction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8" name="Rectangle 5">
            <a:extLst>
              <a:ext uri="{FF2B5EF4-FFF2-40B4-BE49-F238E27FC236}">
                <a16:creationId xmlns:a16="http://schemas.microsoft.com/office/drawing/2014/main" id="{A406524A-9C17-4B54-8FC9-74AD83C90220}"/>
              </a:ext>
            </a:extLst>
          </p:cNvPr>
          <p:cNvSpPr>
            <a:spLocks noChangeArrowheads="1"/>
          </p:cNvSpPr>
          <p:nvPr/>
        </p:nvSpPr>
        <p:spPr bwMode="auto">
          <a:xfrm>
            <a:off x="3636631" y="3980470"/>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Training features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9" name="Rectangle 5">
            <a:extLst>
              <a:ext uri="{FF2B5EF4-FFF2-40B4-BE49-F238E27FC236}">
                <a16:creationId xmlns:a16="http://schemas.microsoft.com/office/drawing/2014/main" id="{24724FEA-1028-4768-9002-B8DE30635B01}"/>
              </a:ext>
            </a:extLst>
          </p:cNvPr>
          <p:cNvSpPr>
            <a:spLocks noChangeArrowheads="1"/>
          </p:cNvSpPr>
          <p:nvPr/>
        </p:nvSpPr>
        <p:spPr bwMode="auto">
          <a:xfrm>
            <a:off x="6265079" y="4081761"/>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Testing features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0" name="Rectangle 5">
            <a:extLst>
              <a:ext uri="{FF2B5EF4-FFF2-40B4-BE49-F238E27FC236}">
                <a16:creationId xmlns:a16="http://schemas.microsoft.com/office/drawing/2014/main" id="{DA40CD34-5507-418C-8764-F211A4AF95B1}"/>
              </a:ext>
            </a:extLst>
          </p:cNvPr>
          <p:cNvSpPr>
            <a:spLocks noChangeArrowheads="1"/>
          </p:cNvSpPr>
          <p:nvPr/>
        </p:nvSpPr>
        <p:spPr bwMode="auto">
          <a:xfrm>
            <a:off x="3636630" y="4517451"/>
            <a:ext cx="1322933" cy="36468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Unsupervised modelling</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1" name="Rectangle 5">
            <a:extLst>
              <a:ext uri="{FF2B5EF4-FFF2-40B4-BE49-F238E27FC236}">
                <a16:creationId xmlns:a16="http://schemas.microsoft.com/office/drawing/2014/main" id="{4CD6918C-B34A-4C5F-B9CF-BC0D31838A91}"/>
              </a:ext>
            </a:extLst>
          </p:cNvPr>
          <p:cNvSpPr>
            <a:spLocks noChangeArrowheads="1"/>
          </p:cNvSpPr>
          <p:nvPr/>
        </p:nvSpPr>
        <p:spPr bwMode="auto">
          <a:xfrm>
            <a:off x="3631097" y="5137312"/>
            <a:ext cx="1322933" cy="68603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Global health model and health limits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2" name="Rectangle 5">
            <a:extLst>
              <a:ext uri="{FF2B5EF4-FFF2-40B4-BE49-F238E27FC236}">
                <a16:creationId xmlns:a16="http://schemas.microsoft.com/office/drawing/2014/main" id="{4D6C2B1C-5DFF-493D-A49A-6C2288F7ABCE}"/>
              </a:ext>
            </a:extLst>
          </p:cNvPr>
          <p:cNvSpPr>
            <a:spLocks noChangeArrowheads="1"/>
          </p:cNvSpPr>
          <p:nvPr/>
        </p:nvSpPr>
        <p:spPr bwMode="auto">
          <a:xfrm>
            <a:off x="6282498" y="5159285"/>
            <a:ext cx="1322933" cy="68603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Calibri" panose="020F0502020204030204" pitchFamily="34" charset="0"/>
                <a:cs typeface="Calibri" panose="020F0502020204030204" pitchFamily="34" charset="0"/>
              </a:rPr>
              <a:t>Health assessment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3" name="Title 1">
            <a:extLst>
              <a:ext uri="{FF2B5EF4-FFF2-40B4-BE49-F238E27FC236}">
                <a16:creationId xmlns:a16="http://schemas.microsoft.com/office/drawing/2014/main" id="{C767D17A-06B3-4BFC-979B-B88FDBEBB5F1}"/>
              </a:ext>
            </a:extLst>
          </p:cNvPr>
          <p:cNvSpPr>
            <a:spLocks noGrp="1"/>
          </p:cNvSpPr>
          <p:nvPr>
            <p:ph type="title"/>
          </p:nvPr>
        </p:nvSpPr>
        <p:spPr>
          <a:xfrm>
            <a:off x="685450" y="76323"/>
            <a:ext cx="9905998" cy="1478570"/>
          </a:xfrm>
        </p:spPr>
        <p:txBody>
          <a:bodyPr>
            <a:normAutofit/>
          </a:bodyPr>
          <a:lstStyle/>
          <a:p>
            <a:pPr algn="ctr"/>
            <a:r>
              <a:rPr lang="en-US" dirty="0">
                <a:solidFill>
                  <a:schemeClr val="bg2">
                    <a:lumMod val="75000"/>
                  </a:schemeClr>
                </a:solidFill>
              </a:rPr>
              <a:t>Process</a:t>
            </a:r>
          </a:p>
        </p:txBody>
      </p:sp>
      <p:cxnSp>
        <p:nvCxnSpPr>
          <p:cNvPr id="85" name="Straight Arrow Connector 84">
            <a:extLst>
              <a:ext uri="{FF2B5EF4-FFF2-40B4-BE49-F238E27FC236}">
                <a16:creationId xmlns:a16="http://schemas.microsoft.com/office/drawing/2014/main" id="{1EC77B3D-2747-47EA-83EC-B6B99A2D2595}"/>
              </a:ext>
            </a:extLst>
          </p:cNvPr>
          <p:cNvCxnSpPr>
            <a:stCxn id="43" idx="2"/>
            <a:endCxn id="73" idx="0"/>
          </p:cNvCxnSpPr>
          <p:nvPr/>
        </p:nvCxnSpPr>
        <p:spPr>
          <a:xfrm>
            <a:off x="5638450" y="1897298"/>
            <a:ext cx="0" cy="317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234CE6C7-22E9-408E-943A-1D004084D032}"/>
              </a:ext>
            </a:extLst>
          </p:cNvPr>
          <p:cNvCxnSpPr>
            <a:stCxn id="73" idx="2"/>
            <a:endCxn id="74" idx="0"/>
          </p:cNvCxnSpPr>
          <p:nvPr/>
        </p:nvCxnSpPr>
        <p:spPr>
          <a:xfrm rot="5400000">
            <a:off x="4812540" y="2076097"/>
            <a:ext cx="322539" cy="132928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B63CC3BA-BD70-49AD-BBC0-395926085EBF}"/>
              </a:ext>
            </a:extLst>
          </p:cNvPr>
          <p:cNvCxnSpPr>
            <a:stCxn id="73" idx="2"/>
            <a:endCxn id="75" idx="0"/>
          </p:cNvCxnSpPr>
          <p:nvPr/>
        </p:nvCxnSpPr>
        <p:spPr>
          <a:xfrm rot="16200000" flipH="1">
            <a:off x="6121229" y="2096689"/>
            <a:ext cx="322539" cy="1288097"/>
          </a:xfrm>
          <a:prstGeom prst="bentConnector3">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F7D0FF0A-2F71-4E39-8117-08B6926FFD27}"/>
              </a:ext>
            </a:extLst>
          </p:cNvPr>
          <p:cNvCxnSpPr>
            <a:stCxn id="74" idx="2"/>
            <a:endCxn id="76" idx="0"/>
          </p:cNvCxnSpPr>
          <p:nvPr/>
        </p:nvCxnSpPr>
        <p:spPr>
          <a:xfrm>
            <a:off x="4309167" y="3266690"/>
            <a:ext cx="0" cy="1903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51F8F00-64F2-45B7-A2D9-3D17A8439FD3}"/>
              </a:ext>
            </a:extLst>
          </p:cNvPr>
          <p:cNvCxnSpPr>
            <a:stCxn id="76" idx="2"/>
            <a:endCxn id="78" idx="0"/>
          </p:cNvCxnSpPr>
          <p:nvPr/>
        </p:nvCxnSpPr>
        <p:spPr>
          <a:xfrm flipH="1">
            <a:off x="4298098" y="3821688"/>
            <a:ext cx="11069" cy="1587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0492DCF4-EDA0-4AED-A08A-F7E60CF549C1}"/>
              </a:ext>
            </a:extLst>
          </p:cNvPr>
          <p:cNvCxnSpPr>
            <a:stCxn id="78" idx="2"/>
            <a:endCxn id="80" idx="0"/>
          </p:cNvCxnSpPr>
          <p:nvPr/>
        </p:nvCxnSpPr>
        <p:spPr>
          <a:xfrm flipH="1">
            <a:off x="4298097" y="4345152"/>
            <a:ext cx="1" cy="1722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7E33EDF-C2AB-4929-BEA1-D62770D0649D}"/>
              </a:ext>
            </a:extLst>
          </p:cNvPr>
          <p:cNvCxnSpPr>
            <a:stCxn id="80" idx="2"/>
            <a:endCxn id="81" idx="0"/>
          </p:cNvCxnSpPr>
          <p:nvPr/>
        </p:nvCxnSpPr>
        <p:spPr>
          <a:xfrm flipH="1">
            <a:off x="4292564" y="4882133"/>
            <a:ext cx="5533" cy="2551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28B6BD69-7F24-4DFE-9B1B-DCA6FFCA8C63}"/>
              </a:ext>
            </a:extLst>
          </p:cNvPr>
          <p:cNvCxnSpPr>
            <a:stCxn id="75" idx="2"/>
            <a:endCxn id="77" idx="0"/>
          </p:cNvCxnSpPr>
          <p:nvPr/>
        </p:nvCxnSpPr>
        <p:spPr>
          <a:xfrm flipH="1">
            <a:off x="6926545" y="3266690"/>
            <a:ext cx="2" cy="231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F6CB3994-AA46-41AE-8E31-3755B408907E}"/>
              </a:ext>
            </a:extLst>
          </p:cNvPr>
          <p:cNvCxnSpPr>
            <a:stCxn id="77" idx="2"/>
            <a:endCxn id="79" idx="0"/>
          </p:cNvCxnSpPr>
          <p:nvPr/>
        </p:nvCxnSpPr>
        <p:spPr>
          <a:xfrm>
            <a:off x="6926545" y="3863104"/>
            <a:ext cx="1" cy="2186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93CDB47-C654-491F-B8B2-5CC650DCED93}"/>
              </a:ext>
            </a:extLst>
          </p:cNvPr>
          <p:cNvCxnSpPr>
            <a:cxnSpLocks/>
            <a:stCxn id="79" idx="2"/>
            <a:endCxn id="82" idx="0"/>
          </p:cNvCxnSpPr>
          <p:nvPr/>
        </p:nvCxnSpPr>
        <p:spPr>
          <a:xfrm>
            <a:off x="6926546" y="4446443"/>
            <a:ext cx="17419" cy="7128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D3B1124-2074-450C-9415-FCA027C14BE1}"/>
              </a:ext>
            </a:extLst>
          </p:cNvPr>
          <p:cNvCxnSpPr>
            <a:stCxn id="81" idx="3"/>
            <a:endCxn id="82" idx="1"/>
          </p:cNvCxnSpPr>
          <p:nvPr/>
        </p:nvCxnSpPr>
        <p:spPr>
          <a:xfrm>
            <a:off x="4954030" y="5480328"/>
            <a:ext cx="1328468" cy="219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935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Organic</Template>
  <TotalTime>944</TotalTime>
  <Words>1209</Words>
  <Application>Microsoft Office PowerPoint</Application>
  <PresentationFormat>Widescreen</PresentationFormat>
  <Paragraphs>191</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&amp;quot</vt:lpstr>
      <vt:lpstr>Arial</vt:lpstr>
      <vt:lpstr>Arimo</vt:lpstr>
      <vt:lpstr>Calibri</vt:lpstr>
      <vt:lpstr>PT Sans</vt:lpstr>
      <vt:lpstr>Times New Roman</vt:lpstr>
      <vt:lpstr>Trebuchet MS</vt:lpstr>
      <vt:lpstr>Tw Cen MT</vt:lpstr>
      <vt:lpstr>Circuit</vt:lpstr>
      <vt:lpstr>Project review Bearing</vt:lpstr>
      <vt:lpstr>Outline</vt:lpstr>
      <vt:lpstr>Overview</vt:lpstr>
      <vt:lpstr>PowerPoint Presentation</vt:lpstr>
      <vt:lpstr>Ways to prevent bearing Failures</vt:lpstr>
      <vt:lpstr>PowerPoint Presentation</vt:lpstr>
      <vt:lpstr>BEARING ENVELOPE ANALYSIS-WINDOW SELECTION ERIC BECHHOEFER, MICHAEL KINGSLAY, PRANEET MENON</vt:lpstr>
      <vt:lpstr>PowerPoint Presentation</vt:lpstr>
      <vt:lpstr>Process</vt:lpstr>
      <vt:lpstr>Pre Processing</vt:lpstr>
      <vt:lpstr>Splitting the Data</vt:lpstr>
      <vt:lpstr>Feature Extraction</vt:lpstr>
      <vt:lpstr>Feature Selection</vt:lpstr>
      <vt:lpstr>Learning Models</vt:lpstr>
      <vt:lpstr>Cross Validation</vt:lpstr>
      <vt:lpstr>Data VISUALIZATION</vt:lpstr>
      <vt:lpstr>Outlier Removal - Grubbs' test  </vt:lpstr>
      <vt:lpstr>Grubbs' test</vt:lpstr>
      <vt:lpstr>Healthy Data DISTRIBUTION – Before removing outliers</vt:lpstr>
      <vt:lpstr>Faulty (Roller) Data DISTRIBUTION- Before removing outliers</vt:lpstr>
      <vt:lpstr>Grubbs' test - Results</vt:lpstr>
      <vt:lpstr>Healthy Data DISTRIBUTION – after removing outliers</vt:lpstr>
      <vt:lpstr>FAULTY Data DISTRIBUTION – after removing outliers</vt:lpstr>
      <vt:lpstr>Outlier Removal – Moving window</vt:lpstr>
      <vt:lpstr>Moving window outlier removal test - results</vt:lpstr>
      <vt:lpstr>Envelope analysis on signal</vt:lpstr>
      <vt:lpstr>Fft of signals</vt:lpstr>
      <vt:lpstr>Envelope ANALYSIS of faulty signal</vt:lpstr>
      <vt:lpstr>Envelope analysis of signal</vt:lpstr>
      <vt:lpstr>SPECTORAL KURTOSIS</vt:lpstr>
      <vt:lpstr>SPECTORAL KURTOSIS of faulty data</vt:lpstr>
      <vt:lpstr>Envelope analysis VIA SPECTORAL KURTOSIS</vt:lpstr>
      <vt:lpstr>Overview </vt:lpstr>
      <vt:lpstr>Week progress </vt:lpstr>
      <vt:lpstr>Feature extraction </vt:lpstr>
      <vt:lpstr>Original data </vt:lpstr>
      <vt:lpstr>Svm </vt:lpstr>
      <vt:lpstr>Moving window </vt:lpstr>
      <vt:lpstr>Moving window</vt:lpstr>
      <vt:lpstr>Moving window  </vt:lpstr>
      <vt:lpstr>Kalman filter </vt:lpstr>
      <vt:lpstr>Kalman filter result</vt:lpstr>
      <vt:lpstr>Kalman filter result</vt:lpstr>
      <vt:lpstr>Combining both kalman and moving window </vt:lpstr>
      <vt:lpstr>Combining both kalman and moving window </vt:lpstr>
      <vt:lpstr>Next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review-Bearing</dc:title>
  <dc:creator>patlori</dc:creator>
  <cp:lastModifiedBy>Ravi Teja Telkapally</cp:lastModifiedBy>
  <cp:revision>117</cp:revision>
  <dcterms:created xsi:type="dcterms:W3CDTF">2018-03-30T20:50:59Z</dcterms:created>
  <dcterms:modified xsi:type="dcterms:W3CDTF">2018-04-09T20:20:44Z</dcterms:modified>
</cp:coreProperties>
</file>