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6" r:id="rId2"/>
    <p:sldId id="287" r:id="rId3"/>
    <p:sldId id="257" r:id="rId4"/>
    <p:sldId id="260" r:id="rId5"/>
    <p:sldId id="340" r:id="rId6"/>
    <p:sldId id="299" r:id="rId7"/>
    <p:sldId id="347" r:id="rId8"/>
    <p:sldId id="348" r:id="rId9"/>
    <p:sldId id="288" r:id="rId10"/>
    <p:sldId id="349" r:id="rId11"/>
    <p:sldId id="266" r:id="rId12"/>
    <p:sldId id="344" r:id="rId13"/>
    <p:sldId id="275" r:id="rId14"/>
    <p:sldId id="346" r:id="rId15"/>
    <p:sldId id="270" r:id="rId16"/>
    <p:sldId id="271"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5" d="100"/>
          <a:sy n="85" d="100"/>
        </p:scale>
        <p:origin x="293"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Daga" userId="369202c02d36d7f0" providerId="LiveId" clId="{6A7B8144-0D63-452A-9F3C-35AF4A6243CA}"/>
    <pc:docChg chg="undo custSel addSld delSld modSld">
      <pc:chgData name="Krishna Daga" userId="369202c02d36d7f0" providerId="LiveId" clId="{6A7B8144-0D63-452A-9F3C-35AF4A6243CA}" dt="2022-01-10T05:21:15.555" v="262" actId="27636"/>
      <pc:docMkLst>
        <pc:docMk/>
      </pc:docMkLst>
      <pc:sldChg chg="addSp delSp modSp mod">
        <pc:chgData name="Krishna Daga" userId="369202c02d36d7f0" providerId="LiveId" clId="{6A7B8144-0D63-452A-9F3C-35AF4A6243CA}" dt="2022-01-09T13:35:07.627" v="133" actId="20577"/>
        <pc:sldMkLst>
          <pc:docMk/>
          <pc:sldMk cId="0" sldId="256"/>
        </pc:sldMkLst>
        <pc:spChg chg="mod">
          <ac:chgData name="Krishna Daga" userId="369202c02d36d7f0" providerId="LiveId" clId="{6A7B8144-0D63-452A-9F3C-35AF4A6243CA}" dt="2022-01-09T13:30:26.739" v="1"/>
          <ac:spMkLst>
            <pc:docMk/>
            <pc:sldMk cId="0" sldId="256"/>
            <ac:spMk id="2" creationId="{00000000-0000-0000-0000-000000000000}"/>
          </ac:spMkLst>
        </pc:spChg>
        <pc:spChg chg="mod">
          <ac:chgData name="Krishna Daga" userId="369202c02d36d7f0" providerId="LiveId" clId="{6A7B8144-0D63-452A-9F3C-35AF4A6243CA}" dt="2022-01-09T13:35:07.627" v="133" actId="20577"/>
          <ac:spMkLst>
            <pc:docMk/>
            <pc:sldMk cId="0" sldId="256"/>
            <ac:spMk id="10" creationId="{00000000-0000-0000-0000-000000000000}"/>
          </ac:spMkLst>
        </pc:spChg>
        <pc:spChg chg="mod">
          <ac:chgData name="Krishna Daga" userId="369202c02d36d7f0" providerId="LiveId" clId="{6A7B8144-0D63-452A-9F3C-35AF4A6243CA}" dt="2022-01-09T13:30:44.618" v="39" actId="20577"/>
          <ac:spMkLst>
            <pc:docMk/>
            <pc:sldMk cId="0" sldId="256"/>
            <ac:spMk id="11" creationId="{00000000-0000-0000-0000-000000000000}"/>
          </ac:spMkLst>
        </pc:spChg>
        <pc:spChg chg="mod">
          <ac:chgData name="Krishna Daga" userId="369202c02d36d7f0" providerId="LiveId" clId="{6A7B8144-0D63-452A-9F3C-35AF4A6243CA}" dt="2022-01-09T13:35:03.433" v="132" actId="20577"/>
          <ac:spMkLst>
            <pc:docMk/>
            <pc:sldMk cId="0" sldId="256"/>
            <ac:spMk id="14" creationId="{EA472F78-45DD-40B9-BA53-4226E0E3EDA4}"/>
          </ac:spMkLst>
        </pc:spChg>
        <pc:spChg chg="mod">
          <ac:chgData name="Krishna Daga" userId="369202c02d36d7f0" providerId="LiveId" clId="{6A7B8144-0D63-452A-9F3C-35AF4A6243CA}" dt="2022-01-09T13:31:23.598" v="45"/>
          <ac:spMkLst>
            <pc:docMk/>
            <pc:sldMk cId="0" sldId="256"/>
            <ac:spMk id="20" creationId="{027E3AEF-60DE-459F-A536-25F4B75B8EC2}"/>
          </ac:spMkLst>
        </pc:spChg>
        <pc:picChg chg="add mod">
          <ac:chgData name="Krishna Daga" userId="369202c02d36d7f0" providerId="LiveId" clId="{6A7B8144-0D63-452A-9F3C-35AF4A6243CA}" dt="2022-01-09T13:30:59.398" v="42"/>
          <ac:picMkLst>
            <pc:docMk/>
            <pc:sldMk cId="0" sldId="256"/>
            <ac:picMk id="12" creationId="{9367EDA4-AFF7-4576-84C8-4964FE32737B}"/>
          </ac:picMkLst>
        </pc:picChg>
        <pc:picChg chg="add del mod">
          <ac:chgData name="Krishna Daga" userId="369202c02d36d7f0" providerId="LiveId" clId="{6A7B8144-0D63-452A-9F3C-35AF4A6243CA}" dt="2022-01-09T13:31:12.533" v="44"/>
          <ac:picMkLst>
            <pc:docMk/>
            <pc:sldMk cId="0" sldId="256"/>
            <ac:picMk id="13" creationId="{A1CF4629-97B8-4996-BD82-CFAA7150474C}"/>
          </ac:picMkLst>
        </pc:picChg>
        <pc:picChg chg="add del">
          <ac:chgData name="Krishna Daga" userId="369202c02d36d7f0" providerId="LiveId" clId="{6A7B8144-0D63-452A-9F3C-35AF4A6243CA}" dt="2022-01-09T13:30:58.247" v="41" actId="478"/>
          <ac:picMkLst>
            <pc:docMk/>
            <pc:sldMk cId="0" sldId="256"/>
            <ac:picMk id="17" creationId="{5BC33619-6941-43F5-AEA4-89644C568491}"/>
          </ac:picMkLst>
        </pc:picChg>
      </pc:sldChg>
      <pc:sldChg chg="modSp mod">
        <pc:chgData name="Krishna Daga" userId="369202c02d36d7f0" providerId="LiveId" clId="{6A7B8144-0D63-452A-9F3C-35AF4A6243CA}" dt="2022-01-09T13:39:46.457" v="174" actId="27636"/>
        <pc:sldMkLst>
          <pc:docMk/>
          <pc:sldMk cId="0" sldId="257"/>
        </pc:sldMkLst>
        <pc:spChg chg="mod">
          <ac:chgData name="Krishna Daga" userId="369202c02d36d7f0" providerId="LiveId" clId="{6A7B8144-0D63-452A-9F3C-35AF4A6243CA}" dt="2022-01-09T13:39:46.457" v="174" actId="27636"/>
          <ac:spMkLst>
            <pc:docMk/>
            <pc:sldMk cId="0" sldId="257"/>
            <ac:spMk id="3" creationId="{00000000-0000-0000-0000-000000000000}"/>
          </ac:spMkLst>
        </pc:spChg>
      </pc:sldChg>
      <pc:sldChg chg="modSp mod">
        <pc:chgData name="Krishna Daga" userId="369202c02d36d7f0" providerId="LiveId" clId="{6A7B8144-0D63-452A-9F3C-35AF4A6243CA}" dt="2022-01-09T13:40:07.587" v="178" actId="255"/>
        <pc:sldMkLst>
          <pc:docMk/>
          <pc:sldMk cId="0" sldId="260"/>
        </pc:sldMkLst>
        <pc:spChg chg="mod">
          <ac:chgData name="Krishna Daga" userId="369202c02d36d7f0" providerId="LiveId" clId="{6A7B8144-0D63-452A-9F3C-35AF4A6243CA}" dt="2022-01-09T13:40:07.587" v="178" actId="255"/>
          <ac:spMkLst>
            <pc:docMk/>
            <pc:sldMk cId="0" sldId="260"/>
            <ac:spMk id="3" creationId="{00000000-0000-0000-0000-000000000000}"/>
          </ac:spMkLst>
        </pc:spChg>
      </pc:sldChg>
      <pc:sldChg chg="modSp mod">
        <pc:chgData name="Krishna Daga" userId="369202c02d36d7f0" providerId="LiveId" clId="{6A7B8144-0D63-452A-9F3C-35AF4A6243CA}" dt="2022-01-09T14:10:53.347" v="258" actId="27636"/>
        <pc:sldMkLst>
          <pc:docMk/>
          <pc:sldMk cId="0" sldId="270"/>
        </pc:sldMkLst>
        <pc:spChg chg="mod">
          <ac:chgData name="Krishna Daga" userId="369202c02d36d7f0" providerId="LiveId" clId="{6A7B8144-0D63-452A-9F3C-35AF4A6243CA}" dt="2022-01-09T14:10:53.347" v="258" actId="27636"/>
          <ac:spMkLst>
            <pc:docMk/>
            <pc:sldMk cId="0" sldId="270"/>
            <ac:spMk id="3" creationId="{00000000-0000-0000-0000-000000000000}"/>
          </ac:spMkLst>
        </pc:spChg>
      </pc:sldChg>
      <pc:sldChg chg="addSp delSp modSp mod">
        <pc:chgData name="Krishna Daga" userId="369202c02d36d7f0" providerId="LiveId" clId="{6A7B8144-0D63-452A-9F3C-35AF4A6243CA}" dt="2022-01-09T13:37:53.854" v="147" actId="27636"/>
        <pc:sldMkLst>
          <pc:docMk/>
          <pc:sldMk cId="0" sldId="287"/>
        </pc:sldMkLst>
        <pc:spChg chg="add del mod">
          <ac:chgData name="Krishna Daga" userId="369202c02d36d7f0" providerId="LiveId" clId="{6A7B8144-0D63-452A-9F3C-35AF4A6243CA}" dt="2022-01-09T13:37:53.854" v="147" actId="27636"/>
          <ac:spMkLst>
            <pc:docMk/>
            <pc:sldMk cId="0" sldId="287"/>
            <ac:spMk id="3" creationId="{00000000-0000-0000-0000-000000000000}"/>
          </ac:spMkLst>
        </pc:spChg>
        <pc:spChg chg="add del mod">
          <ac:chgData name="Krishna Daga" userId="369202c02d36d7f0" providerId="LiveId" clId="{6A7B8144-0D63-452A-9F3C-35AF4A6243CA}" dt="2022-01-09T13:36:10.303" v="141" actId="478"/>
          <ac:spMkLst>
            <pc:docMk/>
            <pc:sldMk cId="0" sldId="287"/>
            <ac:spMk id="8" creationId="{CB45F31D-7A79-4166-B14E-54C065B660EC}"/>
          </ac:spMkLst>
        </pc:spChg>
        <pc:spChg chg="add del">
          <ac:chgData name="Krishna Daga" userId="369202c02d36d7f0" providerId="LiveId" clId="{6A7B8144-0D63-452A-9F3C-35AF4A6243CA}" dt="2022-01-09T13:36:09.835" v="140" actId="22"/>
          <ac:spMkLst>
            <pc:docMk/>
            <pc:sldMk cId="0" sldId="287"/>
            <ac:spMk id="10" creationId="{789C8476-8A13-46BC-9B05-C58A7944609D}"/>
          </ac:spMkLst>
        </pc:spChg>
      </pc:sldChg>
      <pc:sldChg chg="modSp mod">
        <pc:chgData name="Krishna Daga" userId="369202c02d36d7f0" providerId="LiveId" clId="{6A7B8144-0D63-452A-9F3C-35AF4A6243CA}" dt="2022-01-09T14:08:21.629" v="226" actId="255"/>
        <pc:sldMkLst>
          <pc:docMk/>
          <pc:sldMk cId="1590456696" sldId="299"/>
        </pc:sldMkLst>
        <pc:spChg chg="mod">
          <ac:chgData name="Krishna Daga" userId="369202c02d36d7f0" providerId="LiveId" clId="{6A7B8144-0D63-452A-9F3C-35AF4A6243CA}" dt="2022-01-09T14:08:21.629" v="226" actId="255"/>
          <ac:spMkLst>
            <pc:docMk/>
            <pc:sldMk cId="1590456696" sldId="299"/>
            <ac:spMk id="3" creationId="{00000000-0000-0000-0000-000000000000}"/>
          </ac:spMkLst>
        </pc:spChg>
      </pc:sldChg>
      <pc:sldChg chg="modSp mod">
        <pc:chgData name="Krishna Daga" userId="369202c02d36d7f0" providerId="LiveId" clId="{6A7B8144-0D63-452A-9F3C-35AF4A6243CA}" dt="2022-01-10T05:21:15.555" v="262" actId="27636"/>
        <pc:sldMkLst>
          <pc:docMk/>
          <pc:sldMk cId="2690663459" sldId="340"/>
        </pc:sldMkLst>
        <pc:spChg chg="mod">
          <ac:chgData name="Krishna Daga" userId="369202c02d36d7f0" providerId="LiveId" clId="{6A7B8144-0D63-452A-9F3C-35AF4A6243CA}" dt="2022-01-10T05:21:15.555" v="262" actId="27636"/>
          <ac:spMkLst>
            <pc:docMk/>
            <pc:sldMk cId="2690663459" sldId="340"/>
            <ac:spMk id="3" creationId="{00000000-0000-0000-0000-000000000000}"/>
          </ac:spMkLst>
        </pc:spChg>
      </pc:sldChg>
      <pc:sldChg chg="modSp new mod">
        <pc:chgData name="Krishna Daga" userId="369202c02d36d7f0" providerId="LiveId" clId="{6A7B8144-0D63-452A-9F3C-35AF4A6243CA}" dt="2022-01-09T14:06:51.629" v="210" actId="255"/>
        <pc:sldMkLst>
          <pc:docMk/>
          <pc:sldMk cId="1562567458" sldId="347"/>
        </pc:sldMkLst>
        <pc:spChg chg="mod">
          <ac:chgData name="Krishna Daga" userId="369202c02d36d7f0" providerId="LiveId" clId="{6A7B8144-0D63-452A-9F3C-35AF4A6243CA}" dt="2022-01-09T14:06:34.092" v="207" actId="122"/>
          <ac:spMkLst>
            <pc:docMk/>
            <pc:sldMk cId="1562567458" sldId="347"/>
            <ac:spMk id="2" creationId="{7D0F31E2-5860-4F15-994B-335948376F8A}"/>
          </ac:spMkLst>
        </pc:spChg>
        <pc:spChg chg="mod">
          <ac:chgData name="Krishna Daga" userId="369202c02d36d7f0" providerId="LiveId" clId="{6A7B8144-0D63-452A-9F3C-35AF4A6243CA}" dt="2022-01-09T14:06:51.629" v="210" actId="255"/>
          <ac:spMkLst>
            <pc:docMk/>
            <pc:sldMk cId="1562567458" sldId="347"/>
            <ac:spMk id="3" creationId="{2B827C7E-533E-4AB4-A58B-89FD53A3E072}"/>
          </ac:spMkLst>
        </pc:spChg>
      </pc:sldChg>
      <pc:sldChg chg="del">
        <pc:chgData name="Krishna Daga" userId="369202c02d36d7f0" providerId="LiveId" clId="{6A7B8144-0D63-452A-9F3C-35AF4A6243CA}" dt="2022-01-09T13:35:23.577" v="134" actId="2696"/>
        <pc:sldMkLst>
          <pc:docMk/>
          <pc:sldMk cId="2239511847" sldId="347"/>
        </pc:sldMkLst>
      </pc:sldChg>
      <pc:sldChg chg="del">
        <pc:chgData name="Krishna Daga" userId="369202c02d36d7f0" providerId="LiveId" clId="{6A7B8144-0D63-452A-9F3C-35AF4A6243CA}" dt="2022-01-09T13:35:28.660" v="135" actId="2696"/>
        <pc:sldMkLst>
          <pc:docMk/>
          <pc:sldMk cId="339669191" sldId="348"/>
        </pc:sldMkLst>
      </pc:sldChg>
      <pc:sldChg chg="modSp new mod">
        <pc:chgData name="Krishna Daga" userId="369202c02d36d7f0" providerId="LiveId" clId="{6A7B8144-0D63-452A-9F3C-35AF4A6243CA}" dt="2022-01-09T14:09:04.732" v="232" actId="255"/>
        <pc:sldMkLst>
          <pc:docMk/>
          <pc:sldMk cId="3787238703" sldId="348"/>
        </pc:sldMkLst>
        <pc:spChg chg="mod">
          <ac:chgData name="Krishna Daga" userId="369202c02d36d7f0" providerId="LiveId" clId="{6A7B8144-0D63-452A-9F3C-35AF4A6243CA}" dt="2022-01-09T14:08:48.524" v="230" actId="122"/>
          <ac:spMkLst>
            <pc:docMk/>
            <pc:sldMk cId="3787238703" sldId="348"/>
            <ac:spMk id="2" creationId="{9D1E254B-787F-4F64-A4C9-4E6C9A22CCB2}"/>
          </ac:spMkLst>
        </pc:spChg>
        <pc:spChg chg="mod">
          <ac:chgData name="Krishna Daga" userId="369202c02d36d7f0" providerId="LiveId" clId="{6A7B8144-0D63-452A-9F3C-35AF4A6243CA}" dt="2022-01-09T14:09:04.732" v="232" actId="255"/>
          <ac:spMkLst>
            <pc:docMk/>
            <pc:sldMk cId="3787238703" sldId="348"/>
            <ac:spMk id="3" creationId="{55849DB8-BDDF-4B23-ADC4-700D26CA18AD}"/>
          </ac:spMkLst>
        </pc:spChg>
      </pc:sldChg>
      <pc:sldChg chg="addSp delSp modSp new mod">
        <pc:chgData name="Krishna Daga" userId="369202c02d36d7f0" providerId="LiveId" clId="{6A7B8144-0D63-452A-9F3C-35AF4A6243CA}" dt="2022-01-09T14:10:28.526" v="255" actId="255"/>
        <pc:sldMkLst>
          <pc:docMk/>
          <pc:sldMk cId="678581715" sldId="349"/>
        </pc:sldMkLst>
        <pc:spChg chg="mod">
          <ac:chgData name="Krishna Daga" userId="369202c02d36d7f0" providerId="LiveId" clId="{6A7B8144-0D63-452A-9F3C-35AF4A6243CA}" dt="2022-01-09T14:10:13.054" v="253" actId="20577"/>
          <ac:spMkLst>
            <pc:docMk/>
            <pc:sldMk cId="678581715" sldId="349"/>
            <ac:spMk id="2" creationId="{23C2EAEB-1ABD-4146-85D6-0A34897A23A1}"/>
          </ac:spMkLst>
        </pc:spChg>
        <pc:spChg chg="add del mod">
          <ac:chgData name="Krishna Daga" userId="369202c02d36d7f0" providerId="LiveId" clId="{6A7B8144-0D63-452A-9F3C-35AF4A6243CA}" dt="2022-01-09T14:10:28.526" v="255" actId="255"/>
          <ac:spMkLst>
            <pc:docMk/>
            <pc:sldMk cId="678581715" sldId="349"/>
            <ac:spMk id="3" creationId="{20A3A0B4-BF35-448B-822A-A5734D299F2E}"/>
          </ac:spMkLst>
        </pc:spChg>
        <pc:spChg chg="add del mod">
          <ac:chgData name="Krishna Daga" userId="369202c02d36d7f0" providerId="LiveId" clId="{6A7B8144-0D63-452A-9F3C-35AF4A6243CA}" dt="2022-01-09T14:09:50.705" v="241" actId="22"/>
          <ac:spMkLst>
            <pc:docMk/>
            <pc:sldMk cId="678581715" sldId="349"/>
            <ac:spMk id="8" creationId="{A216181C-5C72-4C29-9371-5B2FC804A0D5}"/>
          </ac:spMkLst>
        </pc:spChg>
      </pc:sldChg>
      <pc:sldChg chg="del">
        <pc:chgData name="Krishna Daga" userId="369202c02d36d7f0" providerId="LiveId" clId="{6A7B8144-0D63-452A-9F3C-35AF4A6243CA}" dt="2022-01-09T13:35:31.583" v="136" actId="2696"/>
        <pc:sldMkLst>
          <pc:docMk/>
          <pc:sldMk cId="2469681078" sldId="3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rPr>
              <a:t>Gold Price Prediction</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KRISHNA DAGA</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1RN17IS047</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Ms. Kavya TC</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a:t>
            </a:r>
            <a:r>
              <a:rPr lang="en-IN" sz="2000" b="1" dirty="0">
                <a:solidFill>
                  <a:srgbClr val="000066"/>
                </a:solidFill>
                <a:latin typeface="Times New Roman" pitchFamily="18" charset="0"/>
                <a:cs typeface="Times New Roman" pitchFamily="18" charset="0"/>
              </a:rPr>
              <a:t> Aman Upadhyay</a:t>
            </a: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NASTECH</a:t>
            </a:r>
            <a:endParaRPr lang="en-US" dirty="0">
              <a:solidFill>
                <a:schemeClr val="tx1">
                  <a:lumMod val="85000"/>
                  <a:lumOff val="15000"/>
                </a:schemeClr>
              </a:solidFill>
              <a:latin typeface="Times New Roman" pitchFamily="18" charset="0"/>
              <a:cs typeface="Times New Roman" pitchFamily="18" charset="0"/>
            </a:endParaRPr>
          </a:p>
        </p:txBody>
      </p:sp>
      <p:pic>
        <p:nvPicPr>
          <p:cNvPr id="17" name="Picture 16">
            <a:extLst>
              <a:ext uri="{FF2B5EF4-FFF2-40B4-BE49-F238E27FC236}">
                <a16:creationId xmlns:a16="http://schemas.microsoft.com/office/drawing/2014/main" id="{5BC33619-6941-43F5-AEA4-89644C568491}"/>
              </a:ext>
            </a:extLst>
          </p:cNvPr>
          <p:cNvPicPr>
            <a:picLocks noChangeAspect="1"/>
          </p:cNvPicPr>
          <p:nvPr/>
        </p:nvPicPr>
        <p:blipFill>
          <a:blip r:embed="rId3"/>
          <a:stretch>
            <a:fillRect/>
          </a:stretch>
        </p:blipFill>
        <p:spPr>
          <a:xfrm>
            <a:off x="9234893" y="3978246"/>
            <a:ext cx="733527" cy="762106"/>
          </a:xfrm>
          <a:prstGeom prst="rect">
            <a:avLst/>
          </a:prstGeom>
        </p:spPr>
      </p:pic>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12" name="Picture 11">
            <a:extLst>
              <a:ext uri="{FF2B5EF4-FFF2-40B4-BE49-F238E27FC236}">
                <a16:creationId xmlns:a16="http://schemas.microsoft.com/office/drawing/2014/main" id="{9367EDA4-AFF7-4576-84C8-4964FE32737B}"/>
              </a:ext>
            </a:extLst>
          </p:cNvPr>
          <p:cNvPicPr>
            <a:picLocks noChangeAspect="1"/>
          </p:cNvPicPr>
          <p:nvPr/>
        </p:nvPicPr>
        <p:blipFill>
          <a:blip r:embed="rId4"/>
          <a:stretch>
            <a:fillRect/>
          </a:stretch>
        </p:blipFill>
        <p:spPr>
          <a:xfrm>
            <a:off x="8886634" y="3632356"/>
            <a:ext cx="1371791" cy="11907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EAEB-1ABD-4146-85D6-0A34897A23A1}"/>
              </a:ext>
            </a:extLst>
          </p:cNvPr>
          <p:cNvSpPr>
            <a:spLocks noGrp="1"/>
          </p:cNvSpPr>
          <p:nvPr>
            <p:ph type="title"/>
          </p:nvPr>
        </p:nvSpPr>
        <p:spPr/>
        <p:txBody>
          <a:bodyPr>
            <a:normAutofit fontScale="90000"/>
          </a:bodyPr>
          <a:lstStyle/>
          <a:p>
            <a:pPr algn="ctr"/>
            <a:r>
              <a:rPr lang="en-IN" sz="4400" b="1" dirty="0">
                <a:solidFill>
                  <a:schemeClr val="accent1">
                    <a:lumMod val="75000"/>
                  </a:schemeClr>
                </a:solidFill>
                <a:latin typeface="Times New Roman" pitchFamily="18" charset="0"/>
                <a:cs typeface="Times New Roman" pitchFamily="18" charset="0"/>
              </a:rPr>
              <a:t>Software Requirements</a:t>
            </a:r>
            <a:endParaRPr lang="en-IN" dirty="0"/>
          </a:p>
        </p:txBody>
      </p:sp>
      <p:sp>
        <p:nvSpPr>
          <p:cNvPr id="3" name="Content Placeholder 2">
            <a:extLst>
              <a:ext uri="{FF2B5EF4-FFF2-40B4-BE49-F238E27FC236}">
                <a16:creationId xmlns:a16="http://schemas.microsoft.com/office/drawing/2014/main" id="{20A3A0B4-BF35-448B-822A-A5734D299F2E}"/>
              </a:ext>
            </a:extLst>
          </p:cNvPr>
          <p:cNvSpPr>
            <a:spLocks noGrp="1"/>
          </p:cNvSpPr>
          <p:nvPr>
            <p:ph idx="1"/>
          </p:nvPr>
        </p:nvSpPr>
        <p:spPr/>
        <p:txBody>
          <a:bodyPr/>
          <a:lstStyle/>
          <a:p>
            <a:r>
              <a:rPr lang="en-US" sz="2400" b="1" i="0" dirty="0">
                <a:solidFill>
                  <a:srgbClr val="0A0A0A"/>
                </a:solidFill>
                <a:effectLst/>
                <a:latin typeface="Times New Roman" panose="02020603050405020304" pitchFamily="18" charset="0"/>
                <a:cs typeface="Times New Roman" panose="02020603050405020304" pitchFamily="18" charset="0"/>
              </a:rPr>
              <a:t>OS:</a:t>
            </a:r>
            <a:r>
              <a:rPr lang="en-US" sz="2400" b="0" i="0" dirty="0">
                <a:solidFill>
                  <a:srgbClr val="0A0A0A"/>
                </a:solidFill>
                <a:effectLst/>
                <a:latin typeface="Times New Roman" panose="02020603050405020304" pitchFamily="18" charset="0"/>
                <a:cs typeface="Times New Roman" panose="02020603050405020304" pitchFamily="18" charset="0"/>
              </a:rPr>
              <a:t> Windows 7 with SP1;  </a:t>
            </a:r>
            <a:r>
              <a:rPr lang="en-US" sz="2400" b="0" i="1" dirty="0">
                <a:solidFill>
                  <a:srgbClr val="0A0A0A"/>
                </a:solidFill>
                <a:effectLst/>
                <a:latin typeface="Times New Roman" panose="02020603050405020304" pitchFamily="18" charset="0"/>
                <a:cs typeface="Times New Roman" panose="02020603050405020304" pitchFamily="18" charset="0"/>
              </a:rPr>
              <a:t>Recommended:</a:t>
            </a:r>
            <a:r>
              <a:rPr lang="en-US" sz="2400" b="0" i="0" dirty="0">
                <a:solidFill>
                  <a:srgbClr val="0A0A0A"/>
                </a:solidFill>
                <a:effectLst/>
                <a:latin typeface="Times New Roman" panose="02020603050405020304" pitchFamily="18" charset="0"/>
                <a:cs typeface="Times New Roman" panose="02020603050405020304" pitchFamily="18" charset="0"/>
              </a:rPr>
              <a:t> Windows 10</a:t>
            </a:r>
          </a:p>
          <a:p>
            <a:r>
              <a:rPr lang="en-US" sz="2400" b="1" i="0" dirty="0">
                <a:solidFill>
                  <a:srgbClr val="0A0A0A"/>
                </a:solidFill>
                <a:effectLst/>
                <a:latin typeface="Times New Roman" panose="02020603050405020304" pitchFamily="18" charset="0"/>
                <a:cs typeface="Times New Roman" panose="02020603050405020304" pitchFamily="18" charset="0"/>
              </a:rPr>
              <a:t>CPU:</a:t>
            </a:r>
            <a:r>
              <a:rPr lang="en-US" sz="2400" b="0" i="0" dirty="0">
                <a:solidFill>
                  <a:srgbClr val="0A0A0A"/>
                </a:solidFill>
                <a:effectLst/>
                <a:latin typeface="Times New Roman" panose="02020603050405020304" pitchFamily="18" charset="0"/>
                <a:cs typeface="Times New Roman" panose="02020603050405020304" pitchFamily="18" charset="0"/>
              </a:rPr>
              <a:t> Intel or AMD processor with 64-bit support;  </a:t>
            </a:r>
            <a:r>
              <a:rPr lang="en-US" sz="2400" b="0" i="1" dirty="0">
                <a:solidFill>
                  <a:srgbClr val="0A0A0A"/>
                </a:solidFill>
                <a:effectLst/>
                <a:latin typeface="Times New Roman" panose="02020603050405020304" pitchFamily="18" charset="0"/>
                <a:cs typeface="Times New Roman" panose="02020603050405020304" pitchFamily="18" charset="0"/>
              </a:rPr>
              <a:t>Recommended:</a:t>
            </a:r>
            <a:r>
              <a:rPr lang="en-US" sz="2400" b="0" i="0" dirty="0">
                <a:solidFill>
                  <a:srgbClr val="0A0A0A"/>
                </a:solidFill>
                <a:effectLst/>
                <a:latin typeface="Times New Roman" panose="02020603050405020304" pitchFamily="18" charset="0"/>
                <a:cs typeface="Times New Roman" panose="02020603050405020304" pitchFamily="18" charset="0"/>
              </a:rPr>
              <a:t> 2.8 GHz or faster 		processor</a:t>
            </a:r>
          </a:p>
          <a:p>
            <a:r>
              <a:rPr lang="en-US" sz="2400" b="1" i="0" dirty="0">
                <a:solidFill>
                  <a:srgbClr val="0A0A0A"/>
                </a:solidFill>
                <a:effectLst/>
                <a:latin typeface="Times New Roman" panose="02020603050405020304" pitchFamily="18" charset="0"/>
                <a:cs typeface="Times New Roman" panose="02020603050405020304" pitchFamily="18" charset="0"/>
              </a:rPr>
              <a:t>GPU:</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nVidia</a:t>
            </a:r>
            <a:r>
              <a:rPr lang="en-US" sz="2400" b="0" i="0" dirty="0">
                <a:solidFill>
                  <a:srgbClr val="0A0A0A"/>
                </a:solidFill>
                <a:effectLst/>
                <a:latin typeface="Times New Roman" panose="02020603050405020304" pitchFamily="18" charset="0"/>
                <a:cs typeface="Times New Roman" panose="02020603050405020304" pitchFamily="18" charset="0"/>
              </a:rPr>
              <a:t> GeForce GTX 1050 or equivalent;  </a:t>
            </a:r>
            <a:r>
              <a:rPr lang="en-US" sz="2400" b="0" i="1" dirty="0">
                <a:solidFill>
                  <a:srgbClr val="0A0A0A"/>
                </a:solidFill>
                <a:effectLst/>
                <a:latin typeface="Times New Roman" panose="02020603050405020304" pitchFamily="18" charset="0"/>
                <a:cs typeface="Times New Roman" panose="02020603050405020304" pitchFamily="18" charset="0"/>
              </a:rPr>
              <a:t>Recommended:</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nVidia</a:t>
            </a:r>
            <a:r>
              <a:rPr lang="en-US" sz="2400" b="0" i="0" dirty="0">
                <a:solidFill>
                  <a:srgbClr val="0A0A0A"/>
                </a:solidFill>
                <a:effectLst/>
                <a:latin typeface="Times New Roman" panose="02020603050405020304" pitchFamily="18" charset="0"/>
                <a:cs typeface="Times New Roman" panose="02020603050405020304" pitchFamily="18" charset="0"/>
              </a:rPr>
              <a:t> GeForce GTX 	1660 or Quadro T1000</a:t>
            </a:r>
          </a:p>
          <a:p>
            <a:r>
              <a:rPr lang="en-US" sz="2400" b="1" i="0" dirty="0">
                <a:solidFill>
                  <a:srgbClr val="0A0A0A"/>
                </a:solidFill>
                <a:effectLst/>
                <a:latin typeface="Times New Roman" panose="02020603050405020304" pitchFamily="18" charset="0"/>
                <a:cs typeface="Times New Roman" panose="02020603050405020304" pitchFamily="18" charset="0"/>
              </a:rPr>
              <a:t>Disk Storage:</a:t>
            </a:r>
            <a:r>
              <a:rPr lang="en-US" sz="2400" b="0" i="0" dirty="0">
                <a:solidFill>
                  <a:srgbClr val="0A0A0A"/>
                </a:solidFill>
                <a:effectLst/>
                <a:latin typeface="Times New Roman" panose="02020603050405020304" pitchFamily="18" charset="0"/>
                <a:cs typeface="Times New Roman" panose="02020603050405020304" pitchFamily="18" charset="0"/>
              </a:rPr>
              <a:t> 4 GB of free disk space</a:t>
            </a:r>
          </a:p>
          <a:p>
            <a:r>
              <a:rPr lang="en-US" sz="2400" b="1" i="0" dirty="0">
                <a:solidFill>
                  <a:srgbClr val="0A0A0A"/>
                </a:solidFill>
                <a:effectLst/>
                <a:latin typeface="Times New Roman" panose="02020603050405020304" pitchFamily="18" charset="0"/>
                <a:cs typeface="Times New Roman" panose="02020603050405020304" pitchFamily="18" charset="0"/>
              </a:rPr>
              <a:t>Monitor Resolution:</a:t>
            </a:r>
            <a:r>
              <a:rPr lang="en-US" sz="2400" b="0" i="0" dirty="0">
                <a:solidFill>
                  <a:srgbClr val="0A0A0A"/>
                </a:solidFill>
                <a:effectLst/>
                <a:latin typeface="Times New Roman" panose="02020603050405020304" pitchFamily="18" charset="0"/>
                <a:cs typeface="Times New Roman" panose="02020603050405020304" pitchFamily="18" charset="0"/>
              </a:rPr>
              <a:t> 1280x800;  </a:t>
            </a:r>
            <a:r>
              <a:rPr lang="en-US" sz="2400" b="0" i="1" dirty="0">
                <a:solidFill>
                  <a:srgbClr val="0A0A0A"/>
                </a:solidFill>
                <a:effectLst/>
                <a:latin typeface="Times New Roman" panose="02020603050405020304" pitchFamily="18" charset="0"/>
                <a:cs typeface="Times New Roman" panose="02020603050405020304" pitchFamily="18" charset="0"/>
              </a:rPr>
              <a:t>Recommended:</a:t>
            </a:r>
            <a:r>
              <a:rPr lang="en-US" sz="2400" b="0" i="0" dirty="0">
                <a:solidFill>
                  <a:srgbClr val="0A0A0A"/>
                </a:solidFill>
                <a:effectLst/>
                <a:latin typeface="Times New Roman" panose="02020603050405020304" pitchFamily="18" charset="0"/>
                <a:cs typeface="Times New Roman" panose="02020603050405020304" pitchFamily="18" charset="0"/>
              </a:rPr>
              <a:t> 1920x1080</a:t>
            </a:r>
          </a:p>
          <a:p>
            <a:r>
              <a:rPr lang="en-US" sz="2400" b="1" i="0" dirty="0">
                <a:solidFill>
                  <a:srgbClr val="0A0A0A"/>
                </a:solidFill>
                <a:effectLst/>
                <a:latin typeface="Times New Roman" panose="02020603050405020304" pitchFamily="18" charset="0"/>
                <a:cs typeface="Times New Roman" panose="02020603050405020304" pitchFamily="18" charset="0"/>
              </a:rPr>
              <a:t>Internet:</a:t>
            </a:r>
            <a:r>
              <a:rPr lang="en-US" sz="2400" b="0" i="0" dirty="0">
                <a:solidFill>
                  <a:srgbClr val="0A0A0A"/>
                </a:solidFill>
                <a:effectLst/>
                <a:latin typeface="Times New Roman" panose="02020603050405020304" pitchFamily="18" charset="0"/>
                <a:cs typeface="Times New Roman" panose="02020603050405020304" pitchFamily="18" charset="0"/>
              </a:rPr>
              <a:t> Internet connection required for software activation</a:t>
            </a:r>
          </a:p>
          <a:p>
            <a:endParaRPr lang="en-IN" dirty="0"/>
          </a:p>
        </p:txBody>
      </p:sp>
      <p:sp>
        <p:nvSpPr>
          <p:cNvPr id="4" name="Date Placeholder 3">
            <a:extLst>
              <a:ext uri="{FF2B5EF4-FFF2-40B4-BE49-F238E27FC236}">
                <a16:creationId xmlns:a16="http://schemas.microsoft.com/office/drawing/2014/main" id="{9B71C0CD-68BC-45C4-915E-5E92ED582C4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40F038C-DF24-405F-9467-2726F2036A6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5B047139-73AE-44F6-A2FE-566C633AA006}"/>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67858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706"/>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15900" marR="287655" algn="just">
              <a:lnSpc>
                <a:spcPct val="155000"/>
              </a:lnSpc>
              <a:spcBef>
                <a:spcPts val="825"/>
              </a:spcBef>
              <a:spcAft>
                <a:spcPts val="0"/>
              </a:spcAft>
            </a:pPr>
            <a:r>
              <a:rPr lang="en-US" sz="2400" spc="-5" dirty="0">
                <a:solidFill>
                  <a:srgbClr val="1F1F21"/>
                </a:solidFill>
                <a:effectLst/>
                <a:latin typeface="Times New Roman" panose="02020603050405020304" pitchFamily="18" charset="0"/>
                <a:ea typeface="Times New Roman" panose="02020603050405020304" pitchFamily="18" charset="0"/>
              </a:rPr>
              <a:t>An</a:t>
            </a:r>
            <a:r>
              <a:rPr lang="en-US" sz="2400" spc="-85" dirty="0">
                <a:solidFill>
                  <a:srgbClr val="1F1F21"/>
                </a:solidFill>
                <a:effectLst/>
                <a:latin typeface="Times New Roman" panose="02020603050405020304" pitchFamily="18" charset="0"/>
                <a:ea typeface="Times New Roman" panose="02020603050405020304" pitchFamily="18" charset="0"/>
              </a:rPr>
              <a:t> </a:t>
            </a:r>
            <a:r>
              <a:rPr lang="en-US" sz="2400" spc="-5" dirty="0">
                <a:solidFill>
                  <a:srgbClr val="1F1F21"/>
                </a:solidFill>
                <a:effectLst/>
                <a:latin typeface="Times New Roman" panose="02020603050405020304" pitchFamily="18" charset="0"/>
                <a:ea typeface="Times New Roman" panose="02020603050405020304" pitchFamily="18" charset="0"/>
              </a:rPr>
              <a:t>architecture</a:t>
            </a:r>
            <a:r>
              <a:rPr lang="en-US" sz="2400" spc="-30" dirty="0">
                <a:solidFill>
                  <a:srgbClr val="1F1F21"/>
                </a:solidFill>
                <a:effectLst/>
                <a:latin typeface="Times New Roman" panose="02020603050405020304" pitchFamily="18" charset="0"/>
                <a:ea typeface="Times New Roman" panose="02020603050405020304" pitchFamily="18" charset="0"/>
              </a:rPr>
              <a:t> </a:t>
            </a:r>
            <a:r>
              <a:rPr lang="en-US" sz="2400" spc="-5" dirty="0">
                <a:solidFill>
                  <a:srgbClr val="1F1F21"/>
                </a:solidFill>
                <a:effectLst/>
                <a:latin typeface="Times New Roman" panose="02020603050405020304" pitchFamily="18" charset="0"/>
                <a:ea typeface="Times New Roman" panose="02020603050405020304" pitchFamily="18" charset="0"/>
              </a:rPr>
              <a:t>diagram</a:t>
            </a:r>
            <a:r>
              <a:rPr lang="en-US" sz="2400" spc="-20" dirty="0">
                <a:solidFill>
                  <a:srgbClr val="1F1F21"/>
                </a:solidFill>
                <a:effectLst/>
                <a:latin typeface="Times New Roman" panose="02020603050405020304" pitchFamily="18" charset="0"/>
                <a:ea typeface="Times New Roman" panose="02020603050405020304" pitchFamily="18" charset="0"/>
              </a:rPr>
              <a:t> </a:t>
            </a:r>
            <a:r>
              <a:rPr lang="en-US" sz="2400" spc="-5" dirty="0">
                <a:solidFill>
                  <a:srgbClr val="1F1F21"/>
                </a:solidFill>
                <a:effectLst/>
                <a:latin typeface="Times New Roman" panose="02020603050405020304" pitchFamily="18" charset="0"/>
                <a:ea typeface="Times New Roman" panose="02020603050405020304" pitchFamily="18" charset="0"/>
              </a:rPr>
              <a:t>describes</a:t>
            </a:r>
            <a:r>
              <a:rPr lang="en-US" sz="2400" spc="-10" dirty="0">
                <a:solidFill>
                  <a:srgbClr val="1F1F21"/>
                </a:solidFill>
                <a:effectLst/>
                <a:latin typeface="Times New Roman" panose="02020603050405020304" pitchFamily="18" charset="0"/>
                <a:ea typeface="Times New Roman" panose="02020603050405020304" pitchFamily="18" charset="0"/>
              </a:rPr>
              <a:t> </a:t>
            </a:r>
            <a:r>
              <a:rPr lang="en-US" sz="2400" spc="-5" dirty="0">
                <a:solidFill>
                  <a:srgbClr val="1F1F21"/>
                </a:solidFill>
                <a:effectLst/>
                <a:latin typeface="Times New Roman" panose="02020603050405020304" pitchFamily="18" charset="0"/>
                <a:ea typeface="Times New Roman" panose="02020603050405020304" pitchFamily="18" charset="0"/>
              </a:rPr>
              <a:t>what </a:t>
            </a:r>
            <a:r>
              <a:rPr lang="en-US" sz="2400" dirty="0">
                <a:solidFill>
                  <a:srgbClr val="1F1F21"/>
                </a:solidFill>
                <a:effectLst/>
                <a:latin typeface="Times New Roman" panose="02020603050405020304" pitchFamily="18" charset="0"/>
                <a:ea typeface="Times New Roman" panose="02020603050405020304" pitchFamily="18" charset="0"/>
              </a:rPr>
              <a:t>you're</a:t>
            </a:r>
            <a:r>
              <a:rPr lang="en-US" sz="2400" spc="-20" dirty="0">
                <a:solidFill>
                  <a:srgbClr val="1F1F21"/>
                </a:solidFill>
                <a:effectLst/>
                <a:latin typeface="Times New Roman" panose="02020603050405020304" pitchFamily="18" charset="0"/>
                <a:ea typeface="Times New Roman" panose="02020603050405020304" pitchFamily="18" charset="0"/>
              </a:rPr>
              <a:t> </a:t>
            </a:r>
            <a:r>
              <a:rPr lang="en-US" sz="2400" dirty="0">
                <a:solidFill>
                  <a:srgbClr val="1F1F21"/>
                </a:solidFill>
                <a:effectLst/>
                <a:latin typeface="Times New Roman" panose="02020603050405020304" pitchFamily="18" charset="0"/>
                <a:ea typeface="Times New Roman" panose="02020603050405020304" pitchFamily="18" charset="0"/>
              </a:rPr>
              <a:t>building, how</a:t>
            </a:r>
            <a:r>
              <a:rPr lang="en-US" sz="2400" spc="-25" dirty="0">
                <a:solidFill>
                  <a:srgbClr val="1F1F21"/>
                </a:solidFill>
                <a:effectLst/>
                <a:latin typeface="Times New Roman" panose="02020603050405020304" pitchFamily="18" charset="0"/>
                <a:ea typeface="Times New Roman" panose="02020603050405020304" pitchFamily="18" charset="0"/>
              </a:rPr>
              <a:t> </a:t>
            </a:r>
            <a:r>
              <a:rPr lang="en-US" sz="2400" dirty="0">
                <a:solidFill>
                  <a:srgbClr val="1F1F21"/>
                </a:solidFill>
                <a:effectLst/>
                <a:latin typeface="Times New Roman" panose="02020603050405020304" pitchFamily="18" charset="0"/>
                <a:ea typeface="Times New Roman" panose="02020603050405020304" pitchFamily="18" charset="0"/>
              </a:rPr>
              <a:t>stakeholders</a:t>
            </a:r>
            <a:r>
              <a:rPr lang="en-US" sz="2400" spc="-55" dirty="0">
                <a:solidFill>
                  <a:srgbClr val="1F1F21"/>
                </a:solidFill>
                <a:effectLst/>
                <a:latin typeface="Times New Roman" panose="02020603050405020304" pitchFamily="18" charset="0"/>
                <a:ea typeface="Times New Roman" panose="02020603050405020304" pitchFamily="18" charset="0"/>
              </a:rPr>
              <a:t> </a:t>
            </a:r>
            <a:r>
              <a:rPr lang="en-US" sz="2400" dirty="0">
                <a:solidFill>
                  <a:srgbClr val="1F1F21"/>
                </a:solidFill>
                <a:effectLst/>
                <a:latin typeface="Times New Roman" panose="02020603050405020304" pitchFamily="18" charset="0"/>
                <a:ea typeface="Times New Roman" panose="02020603050405020304" pitchFamily="18" charset="0"/>
              </a:rPr>
              <a:t>interact</a:t>
            </a:r>
            <a:r>
              <a:rPr lang="en-US" sz="2400" spc="15" dirty="0">
                <a:solidFill>
                  <a:srgbClr val="1F1F21"/>
                </a:solidFill>
                <a:effectLst/>
                <a:latin typeface="Times New Roman" panose="02020603050405020304" pitchFamily="18" charset="0"/>
                <a:ea typeface="Times New Roman" panose="02020603050405020304" pitchFamily="18" charset="0"/>
              </a:rPr>
              <a:t> </a:t>
            </a:r>
            <a:r>
              <a:rPr lang="en-US" sz="2400" dirty="0">
                <a:solidFill>
                  <a:srgbClr val="1F1F21"/>
                </a:solidFill>
                <a:effectLst/>
                <a:latin typeface="Times New Roman" panose="02020603050405020304" pitchFamily="18" charset="0"/>
                <a:ea typeface="Times New Roman" panose="02020603050405020304" pitchFamily="18" charset="0"/>
              </a:rPr>
              <a:t>with</a:t>
            </a:r>
            <a:r>
              <a:rPr lang="en-US" sz="2400" spc="-50" dirty="0">
                <a:solidFill>
                  <a:srgbClr val="1F1F21"/>
                </a:solidFill>
                <a:effectLst/>
                <a:latin typeface="Times New Roman" panose="02020603050405020304" pitchFamily="18" charset="0"/>
                <a:ea typeface="Times New Roman" panose="02020603050405020304" pitchFamily="18" charset="0"/>
              </a:rPr>
              <a:t> </a:t>
            </a:r>
            <a:r>
              <a:rPr lang="en-US" sz="2400" dirty="0">
                <a:solidFill>
                  <a:srgbClr val="1F1F21"/>
                </a:solidFill>
                <a:effectLst/>
                <a:latin typeface="Times New Roman" panose="02020603050405020304" pitchFamily="18" charset="0"/>
                <a:ea typeface="Times New Roman" panose="02020603050405020304" pitchFamily="18" charset="0"/>
              </a:rPr>
              <a:t>it,</a:t>
            </a:r>
            <a:r>
              <a:rPr lang="en-US" sz="2400" spc="-305" dirty="0">
                <a:solidFill>
                  <a:srgbClr val="1F1F21"/>
                </a:solidFill>
                <a:effectLst/>
                <a:latin typeface="Times New Roman" panose="02020603050405020304" pitchFamily="18" charset="0"/>
                <a:ea typeface="Times New Roman" panose="02020603050405020304" pitchFamily="18" charset="0"/>
              </a:rPr>
              <a:t> </a:t>
            </a:r>
            <a:r>
              <a:rPr lang="en-US" sz="2400" dirty="0">
                <a:solidFill>
                  <a:srgbClr val="1F1F21"/>
                </a:solidFill>
                <a:effectLst/>
                <a:latin typeface="Times New Roman" panose="02020603050405020304" pitchFamily="18" charset="0"/>
                <a:ea typeface="Times New Roman" panose="02020603050405020304" pitchFamily="18" charset="0"/>
              </a:rPr>
              <a:t>and where constraints lie. </a:t>
            </a:r>
            <a:endParaRPr lang="en-IN" sz="2400" dirty="0">
              <a:effectLst/>
              <a:latin typeface="Times New Roman" panose="02020603050405020304" pitchFamily="18" charset="0"/>
              <a:ea typeface="Times New Roman" panose="02020603050405020304" pitchFamily="18" charset="0"/>
            </a:endParaRPr>
          </a:p>
          <a:p>
            <a:pPr marL="215900" algn="just">
              <a:spcBef>
                <a:spcPts val="75"/>
              </a:spcBef>
              <a:spcAft>
                <a:spcPts val="0"/>
              </a:spcAft>
            </a:pPr>
            <a:r>
              <a:rPr lang="en-US" sz="2400" dirty="0">
                <a:effectLst/>
                <a:latin typeface="Times New Roman" panose="02020603050405020304" pitchFamily="18" charset="0"/>
                <a:ea typeface="Times New Roman" panose="02020603050405020304" pitchFamily="18" charset="0"/>
              </a:rPr>
              <a:t>Architecture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diagram</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15" dirty="0">
                <a:effectLst/>
                <a:latin typeface="Times New Roman" panose="02020603050405020304" pitchFamily="18" charset="0"/>
                <a:ea typeface="Times New Roman" panose="02020603050405020304" pitchFamily="18" charset="0"/>
              </a:rPr>
              <a:t> the </a:t>
            </a:r>
            <a:r>
              <a:rPr lang="en-US" sz="2400" dirty="0">
                <a:effectLst/>
                <a:latin typeface="Times New Roman" panose="02020603050405020304" pitchFamily="18" charset="0"/>
                <a:ea typeface="Times New Roman" panose="02020603050405020304" pitchFamily="18" charset="0"/>
              </a:rPr>
              <a:t>given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project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shown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below:</a:t>
            </a:r>
          </a:p>
          <a:p>
            <a:pPr marL="215900" algn="just">
              <a:spcBef>
                <a:spcPts val="75"/>
              </a:spcBef>
              <a:spcAft>
                <a:spcPts val="0"/>
              </a:spcAft>
            </a:pPr>
            <a:endParaRPr lang="en-US" sz="2400" dirty="0">
              <a:latin typeface="Times New Roman" panose="02020603050405020304" pitchFamily="18" charset="0"/>
              <a:ea typeface="Times New Roman" panose="02020603050405020304" pitchFamily="18" charset="0"/>
            </a:endParaRPr>
          </a:p>
          <a:p>
            <a:pPr marL="215900" algn="just">
              <a:spcBef>
                <a:spcPts val="75"/>
              </a:spcBef>
              <a:spcAft>
                <a:spcPts val="0"/>
              </a:spcAft>
            </a:pP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4" name="Picture 3">
            <a:extLst>
              <a:ext uri="{FF2B5EF4-FFF2-40B4-BE49-F238E27FC236}">
                <a16:creationId xmlns:a16="http://schemas.microsoft.com/office/drawing/2014/main" id="{0873BF22-E1B8-4AE8-B80E-F9A223295C73}"/>
              </a:ext>
            </a:extLst>
          </p:cNvPr>
          <p:cNvPicPr>
            <a:picLocks noChangeAspect="1"/>
          </p:cNvPicPr>
          <p:nvPr/>
        </p:nvPicPr>
        <p:blipFill>
          <a:blip r:embed="rId3"/>
          <a:stretch>
            <a:fillRect/>
          </a:stretch>
        </p:blipFill>
        <p:spPr>
          <a:xfrm>
            <a:off x="2207568" y="2995294"/>
            <a:ext cx="7488832" cy="28348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rPr>
              <a:t>Importing</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Libraries</a:t>
            </a:r>
            <a:endParaRPr lang="en-IN" sz="2400" b="1" dirty="0">
              <a:effectLst/>
              <a:latin typeface="Times New Roman" panose="02020603050405020304" pitchFamily="18" charset="0"/>
              <a:ea typeface="Times New Roman" panose="02020603050405020304" pitchFamily="18" charset="0"/>
            </a:endParaRPr>
          </a:p>
          <a:p>
            <a:pPr marL="0" indent="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8" name="Picture 7">
            <a:extLst>
              <a:ext uri="{FF2B5EF4-FFF2-40B4-BE49-F238E27FC236}">
                <a16:creationId xmlns:a16="http://schemas.microsoft.com/office/drawing/2014/main" id="{D22D0CA1-A687-48BB-BF76-03486F6A816A}"/>
              </a:ext>
            </a:extLst>
          </p:cNvPr>
          <p:cNvPicPr>
            <a:picLocks noChangeAspect="1"/>
          </p:cNvPicPr>
          <p:nvPr/>
        </p:nvPicPr>
        <p:blipFill>
          <a:blip r:embed="rId3"/>
          <a:stretch>
            <a:fillRect/>
          </a:stretch>
        </p:blipFill>
        <p:spPr>
          <a:xfrm>
            <a:off x="911425" y="1628800"/>
            <a:ext cx="6768752" cy="2030144"/>
          </a:xfrm>
          <a:prstGeom prst="rect">
            <a:avLst/>
          </a:prstGeom>
        </p:spPr>
      </p:pic>
      <p:sp>
        <p:nvSpPr>
          <p:cNvPr id="10" name="TextBox 9">
            <a:extLst>
              <a:ext uri="{FF2B5EF4-FFF2-40B4-BE49-F238E27FC236}">
                <a16:creationId xmlns:a16="http://schemas.microsoft.com/office/drawing/2014/main" id="{58A2E926-42C6-47F0-A3E3-8CC5ED4451CA}"/>
              </a:ext>
            </a:extLst>
          </p:cNvPr>
          <p:cNvSpPr txBox="1"/>
          <p:nvPr/>
        </p:nvSpPr>
        <p:spPr>
          <a:xfrm>
            <a:off x="551384" y="3865760"/>
            <a:ext cx="10657184" cy="738664"/>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rPr>
              <a:t>Result</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Validation</a:t>
            </a:r>
          </a:p>
          <a:p>
            <a:pPr marL="285750" indent="-285750">
              <a:buFont typeface="Wingdings" panose="05000000000000000000" pitchFamily="2" charset="2"/>
              <a:buChar char="v"/>
            </a:pPr>
            <a:endParaRPr lang="en-IN" dirty="0"/>
          </a:p>
        </p:txBody>
      </p:sp>
      <p:pic>
        <p:nvPicPr>
          <p:cNvPr id="11" name="Picture 10">
            <a:extLst>
              <a:ext uri="{FF2B5EF4-FFF2-40B4-BE49-F238E27FC236}">
                <a16:creationId xmlns:a16="http://schemas.microsoft.com/office/drawing/2014/main" id="{F03458FB-721F-4ECB-B64A-D41DF6BE36A3}"/>
              </a:ext>
            </a:extLst>
          </p:cNvPr>
          <p:cNvPicPr>
            <a:picLocks noChangeAspect="1"/>
          </p:cNvPicPr>
          <p:nvPr/>
        </p:nvPicPr>
        <p:blipFill>
          <a:blip r:embed="rId4"/>
          <a:stretch>
            <a:fillRect/>
          </a:stretch>
        </p:blipFill>
        <p:spPr>
          <a:xfrm>
            <a:off x="911425" y="4366828"/>
            <a:ext cx="6768752" cy="1798476"/>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pic>
        <p:nvPicPr>
          <p:cNvPr id="12" name="Content Placeholder 11">
            <a:extLst>
              <a:ext uri="{FF2B5EF4-FFF2-40B4-BE49-F238E27FC236}">
                <a16:creationId xmlns:a16="http://schemas.microsoft.com/office/drawing/2014/main" id="{293FA944-A0D6-4E4E-97D9-8AE246C104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0056" y="1615283"/>
            <a:ext cx="5159187" cy="3627434"/>
          </a:xfrm>
        </p:spPr>
      </p:pic>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16" name="TextBox 15">
            <a:extLst>
              <a:ext uri="{FF2B5EF4-FFF2-40B4-BE49-F238E27FC236}">
                <a16:creationId xmlns:a16="http://schemas.microsoft.com/office/drawing/2014/main" id="{0E24B99F-5CEA-4F1B-B976-773C6D5D4643}"/>
              </a:ext>
            </a:extLst>
          </p:cNvPr>
          <p:cNvSpPr txBox="1"/>
          <p:nvPr/>
        </p:nvSpPr>
        <p:spPr>
          <a:xfrm>
            <a:off x="-96688" y="1453358"/>
            <a:ext cx="6072336" cy="4525662"/>
          </a:xfrm>
          <a:prstGeom prst="rect">
            <a:avLst/>
          </a:prstGeom>
          <a:noFill/>
        </p:spPr>
        <p:txBody>
          <a:bodyPr wrap="square">
            <a:spAutoFit/>
          </a:bodyPr>
          <a:lstStyle/>
          <a:p>
            <a:pPr marL="673100" lvl="1" algn="ctr">
              <a:spcBef>
                <a:spcPts val="1780"/>
              </a:spcBef>
            </a:pPr>
            <a:r>
              <a:rPr lang="en-US" sz="2400" b="1" dirty="0">
                <a:effectLst/>
                <a:latin typeface="Times New Roman" panose="02020603050405020304" pitchFamily="18" charset="0"/>
                <a:ea typeface="Times New Roman" panose="02020603050405020304" pitchFamily="18" charset="0"/>
              </a:rPr>
              <a:t>Free</a:t>
            </a:r>
            <a:r>
              <a:rPr lang="en-US" sz="2400" b="1" spc="-2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Form</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Visualization</a:t>
            </a:r>
            <a:endParaRPr lang="en-IN" sz="2400" b="1" dirty="0">
              <a:effectLst/>
              <a:latin typeface="Times New Roman" panose="02020603050405020304" pitchFamily="18" charset="0"/>
              <a:ea typeface="Times New Roman" panose="02020603050405020304" pitchFamily="18" charset="0"/>
            </a:endParaRPr>
          </a:p>
          <a:p>
            <a:pPr marL="673100" marR="280035" lvl="1" algn="just">
              <a:lnSpc>
                <a:spcPct val="156000"/>
              </a:lnSpc>
              <a:spcBef>
                <a:spcPts val="790"/>
              </a:spcBef>
            </a:pPr>
            <a:r>
              <a:rPr lang="en-US" sz="2400" dirty="0">
                <a:effectLst/>
                <a:latin typeface="Times New Roman" panose="02020603050405020304" pitchFamily="18" charset="0"/>
                <a:ea typeface="Times New Roman" panose="02020603050405020304" pitchFamily="18" charset="0"/>
              </a:rPr>
              <a:t>In order to conclude my report, I would choose an ensemble model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 original feature visualization. As I was very satisfied by seeing how close I have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predicted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price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10" dirty="0">
                <a:effectLst/>
                <a:latin typeface="Times New Roman" panose="02020603050405020304" pitchFamily="18" charset="0"/>
                <a:ea typeface="Times New Roman" panose="02020603050405020304" pitchFamily="18" charset="0"/>
              </a:rPr>
              <a:t> the </a:t>
            </a:r>
            <a:r>
              <a:rPr lang="en-US" sz="2400" dirty="0">
                <a:effectLst/>
                <a:latin typeface="Times New Roman" panose="02020603050405020304" pitchFamily="18" charset="0"/>
                <a:ea typeface="Times New Roman" panose="02020603050405020304" pitchFamily="18" charset="0"/>
              </a:rPr>
              <a:t>actual</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price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 the lowest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Root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Mean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Square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error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0.699.</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marL="342900" marR="506095" lvl="0" indent="-342900" algn="just">
              <a:lnSpc>
                <a:spcPct val="150000"/>
              </a:lnSpc>
              <a:spcAft>
                <a:spcPts val="0"/>
              </a:spcAft>
              <a:buSzPts val="1200"/>
              <a:buFont typeface="Symbol" panose="05050102010706020507" pitchFamily="18" charset="2"/>
              <a:buChar char=""/>
              <a:tabLst>
                <a:tab pos="5334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There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are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still</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many</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technical</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indicators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and</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feature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variables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that</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have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not</a:t>
            </a:r>
            <a:r>
              <a:rPr lang="en-US" sz="2400" spc="-30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included in our project, maybe there are some other indicators that we haven’t explored that would</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perform better.</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marR="410845" lvl="0" indent="-342900">
              <a:lnSpc>
                <a:spcPct val="148000"/>
              </a:lnSpc>
              <a:spcBef>
                <a:spcPts val="705"/>
              </a:spcBef>
              <a:spcAft>
                <a:spcPts val="0"/>
              </a:spcAft>
              <a:buSzPts val="1200"/>
              <a:buFont typeface="Symbol" panose="05050102010706020507" pitchFamily="18" charset="2"/>
              <a:buChar char=""/>
              <a:tabLst>
                <a:tab pos="532765" algn="l"/>
                <a:tab pos="5334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There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are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lots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Machine</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Learning</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algorithms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that</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haven’t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tried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and</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maybe neural networks</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or</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LSTM</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would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perform</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better</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than</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our</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solution.</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marR="280670" lvl="0" indent="-342900">
              <a:lnSpc>
                <a:spcPct val="145000"/>
              </a:lnSpc>
              <a:spcBef>
                <a:spcPts val="65"/>
              </a:spcBef>
              <a:spcAft>
                <a:spcPts val="0"/>
              </a:spcAft>
              <a:buSzPts val="1200"/>
              <a:buFont typeface="Symbol" panose="05050102010706020507" pitchFamily="18" charset="2"/>
              <a:buChar char=""/>
              <a:tabLst>
                <a:tab pos="532765" algn="l"/>
                <a:tab pos="5334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And last but not least we have used data of around 14 years if we would increase</a:t>
            </a:r>
            <a:r>
              <a:rPr lang="en-US" sz="2400" spc="-30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data, 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performance of our</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solution models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may</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be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improved.</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fontScale="70000" lnSpcReduction="20000"/>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marL="0" indent="0">
              <a:buNone/>
            </a:pPr>
            <a:r>
              <a:rPr lang="en-US" sz="1800" dirty="0">
                <a:solidFill>
                  <a:schemeClr val="tx1">
                    <a:lumMod val="75000"/>
                    <a:lumOff val="25000"/>
                  </a:schemeClr>
                </a:solidFill>
              </a:rPr>
              <a:t> </a:t>
            </a:r>
            <a:r>
              <a:rPr lang="en-US" sz="2000" dirty="0"/>
              <a:t>[1] </a:t>
            </a:r>
            <a:r>
              <a:rPr lang="en-US" sz="2000" dirty="0" err="1"/>
              <a:t>Pierdzioch</a:t>
            </a:r>
            <a:r>
              <a:rPr lang="en-US" sz="2000" dirty="0"/>
              <a:t>, C., M. </a:t>
            </a:r>
            <a:r>
              <a:rPr lang="en-US" sz="2000" dirty="0" err="1"/>
              <a:t>Risse</a:t>
            </a:r>
            <a:r>
              <a:rPr lang="en-US" sz="2000" dirty="0"/>
              <a:t>, and S. Rohloff, On the </a:t>
            </a:r>
            <a:r>
              <a:rPr lang="en-US" sz="2000" dirty="0" err="1"/>
              <a:t>eficiency</a:t>
            </a:r>
            <a:r>
              <a:rPr lang="en-US" sz="2000" dirty="0"/>
              <a:t> of the gold market : Results of a real-time forecasting </a:t>
            </a:r>
            <a:r>
              <a:rPr lang="en-US" sz="2000" dirty="0" err="1"/>
              <a:t>apprroach</a:t>
            </a:r>
            <a:r>
              <a:rPr lang="en-US" sz="2000" dirty="0"/>
              <a:t>. International Review of Financial Analysis, 2014. 32: p. 95-108. </a:t>
            </a:r>
          </a:p>
          <a:p>
            <a:pPr marL="0" indent="0">
              <a:buNone/>
            </a:pPr>
            <a:r>
              <a:rPr lang="en-US" sz="2000" dirty="0"/>
              <a:t>[2] Khan, M.M.A., Forecasting of Gold Prices (Box Jenkins Approach). International Journal of Emerging Technology and Advanced Engineering, 2013. 3(3): p. 662-670. </a:t>
            </a:r>
          </a:p>
          <a:p>
            <a:pPr marL="0" indent="0">
              <a:buNone/>
            </a:pPr>
            <a:r>
              <a:rPr lang="en-US" sz="2000" dirty="0"/>
              <a:t>[3] G, D.M., G. Nambiar, and R. M, Forecasting Price And </a:t>
            </a:r>
            <a:r>
              <a:rPr lang="en-US" sz="2000" dirty="0" err="1"/>
              <a:t>Analysing</a:t>
            </a:r>
            <a:r>
              <a:rPr lang="en-US" sz="2000" dirty="0"/>
              <a:t> Factors Influencing The Price Of Gold Using Arima Model And Multiple Regression Analysis International Journal of Research in Management, Economics and Commerce, 2012. 2(11): p. 548-563. </a:t>
            </a:r>
          </a:p>
          <a:p>
            <a:pPr marL="0" indent="0">
              <a:buNone/>
            </a:pPr>
            <a:r>
              <a:rPr lang="en-US" sz="2000" dirty="0"/>
              <a:t>[4] Abdullah, M.L., ARIMA Model for Gold Bullion Coin Selling Prices Forecasting International Journal of Advances in Applied Sciences 2012. 1(4): p. 153- 158. </a:t>
            </a:r>
          </a:p>
          <a:p>
            <a:pPr marL="0" indent="0">
              <a:buNone/>
            </a:pPr>
            <a:r>
              <a:rPr lang="en-US" sz="2000" dirty="0"/>
              <a:t>[5] </a:t>
            </a:r>
            <a:r>
              <a:rPr lang="en-US" sz="2000" dirty="0" err="1"/>
              <a:t>Mombeini</a:t>
            </a:r>
            <a:r>
              <a:rPr lang="en-US" sz="2000" dirty="0"/>
              <a:t>, H. and A. Yazdani-</a:t>
            </a:r>
            <a:r>
              <a:rPr lang="en-US" sz="2000" dirty="0" err="1"/>
              <a:t>Chamzini</a:t>
            </a:r>
            <a:r>
              <a:rPr lang="en-US" sz="2000" dirty="0"/>
              <a:t>, Modeling Gold Price via Artificial Neural Network Journal of Economics, Business and Management, 2015. 3(7): p. 699-703. </a:t>
            </a:r>
          </a:p>
          <a:p>
            <a:pPr marL="0" indent="0">
              <a:buNone/>
            </a:pPr>
            <a:r>
              <a:rPr lang="en-US" sz="2000" dirty="0"/>
              <a:t>[6] Hussein, S.F.M., M.B.N. Shah, M.R.A. Jalal, and S.S. Abdullah, Gold price prediction using radial basis function neural network, in 4th International Conference on Modeling, Simulation and Applied Optimization (ICMSAO). 2011: Kuala Lumpur. </a:t>
            </a:r>
          </a:p>
          <a:p>
            <a:pPr marL="0" indent="0">
              <a:buNone/>
            </a:pPr>
            <a:r>
              <a:rPr lang="en-US" sz="2000" dirty="0"/>
              <a:t>[7] Liu, C., Price Forecast for Gold Futures Based on GA-BP Neural Network, in International </a:t>
            </a:r>
            <a:r>
              <a:rPr lang="en-US" sz="2000" dirty="0" err="1"/>
              <a:t>Conferenceon</a:t>
            </a:r>
            <a:r>
              <a:rPr lang="en-US" sz="2000" dirty="0"/>
              <a:t> Management and Service Science. 2009: Wuhan. p. 1-4. </a:t>
            </a:r>
          </a:p>
          <a:p>
            <a:pPr marL="0" indent="0">
              <a:buNone/>
            </a:pPr>
            <a:r>
              <a:rPr lang="en-US" sz="2000" dirty="0"/>
              <a:t>[8] Ismail, Z., A. Yahya, and A. </a:t>
            </a:r>
            <a:r>
              <a:rPr lang="en-US" sz="2000" dirty="0" err="1"/>
              <a:t>Shabri</a:t>
            </a:r>
            <a:r>
              <a:rPr lang="en-US" sz="2000" dirty="0"/>
              <a:t>, Forecasting Gold Prices Using Multiple Linear Regression Method. American Journal of Applied Sciences, 2009. 6(8): p. 1509-1514. </a:t>
            </a:r>
          </a:p>
          <a:p>
            <a:pPr marL="0" indent="0">
              <a:buNone/>
            </a:pPr>
            <a:r>
              <a:rPr lang="en-US" sz="2000" dirty="0"/>
              <a:t>[9] Aye, G., R. Gupta, S. </a:t>
            </a:r>
            <a:r>
              <a:rPr lang="en-US" sz="2000" dirty="0" err="1"/>
              <a:t>Hammoudeh</a:t>
            </a:r>
            <a:r>
              <a:rPr lang="en-US" sz="2000" dirty="0"/>
              <a:t>, and W.J. Kim, Forecasting the Price of Gold Using Dynamic Model Averaging. International Review of Financial Analysis, 2015. </a:t>
            </a:r>
          </a:p>
          <a:p>
            <a:pPr marL="0" indent="0">
              <a:buNone/>
            </a:pPr>
            <a:r>
              <a:rPr lang="en-US" sz="2000" dirty="0"/>
              <a:t>[10] Li, B., Research on WNN Modeling for Gold Price Forecasting Based on Improved Artificial Bee Colony Algorithm. Computational Intelligence and Neuroscience, 2014. 2014. </a:t>
            </a:r>
          </a:p>
          <a:p>
            <a:pPr marL="0" indent="0">
              <a:buNone/>
            </a:pPr>
            <a:r>
              <a:rPr lang="en-US" sz="2000" dirty="0"/>
              <a:t>[11] </a:t>
            </a:r>
            <a:r>
              <a:rPr lang="en-US" sz="2000" dirty="0" err="1"/>
              <a:t>Parisi</a:t>
            </a:r>
            <a:r>
              <a:rPr lang="en-US" sz="2000" dirty="0"/>
              <a:t>, A., F. </a:t>
            </a:r>
            <a:r>
              <a:rPr lang="en-US" sz="2000" dirty="0" err="1"/>
              <a:t>Parisi</a:t>
            </a:r>
            <a:r>
              <a:rPr lang="en-US" sz="2000" dirty="0"/>
              <a:t>, and D. Díaz, Forecasting gold price changes: Rolling and recursive neural network models. Journal of Multinational Financial Management, 2008. 18(5): p. 477-487. </a:t>
            </a:r>
          </a:p>
          <a:p>
            <a:pPr marL="0" indent="0">
              <a:buNone/>
            </a:pPr>
            <a:r>
              <a:rPr lang="en-US" sz="2000" dirty="0"/>
              <a:t>[12] </a:t>
            </a:r>
            <a:r>
              <a:rPr lang="en-US" sz="2000" dirty="0" err="1"/>
              <a:t>Hadavandi</a:t>
            </a:r>
            <a:r>
              <a:rPr lang="en-US" sz="2000" dirty="0"/>
              <a:t>, E., A. </a:t>
            </a:r>
            <a:r>
              <a:rPr lang="en-US" sz="2000" dirty="0" err="1"/>
              <a:t>Ghanbari</a:t>
            </a:r>
            <a:r>
              <a:rPr lang="en-US" sz="2000" dirty="0"/>
              <a:t>, and S. </a:t>
            </a:r>
            <a:r>
              <a:rPr lang="en-US" sz="2000" dirty="0" err="1"/>
              <a:t>AbbasianNaghneh</a:t>
            </a:r>
            <a:r>
              <a:rPr lang="en-US" sz="2000" dirty="0"/>
              <a:t>, Developing a Time Series Model Based On Particle Swarm Optimization for Gold Price Forecasting, in 2010 Third International Conference on Business Intelligence and Financial Engineering. 2010, IEEE CONFERENCE PUBLICATIONS. p. 337-340. </a:t>
            </a:r>
          </a:p>
          <a:p>
            <a:pPr marL="0" indent="0">
              <a:buNone/>
            </a:pPr>
            <a:r>
              <a:rPr lang="en-US" sz="2000" dirty="0"/>
              <a:t>[13] Jian-hui, Y. and D. Wei, Prediction of Gold Price Based on WT-SVR and EMD-SVR Model, in International Conference on Computational Intelligence and Security (CIS). 2012: Guangzhou. </a:t>
            </a:r>
            <a:endParaRPr lang="en-US" sz="3200" dirty="0">
              <a:solidFill>
                <a:schemeClr val="tx1">
                  <a:lumMod val="75000"/>
                  <a:lumOff val="25000"/>
                </a:schemeClr>
              </a:solidFill>
              <a:latin typeface="Times New Roman" pitchFamily="18" charset="0"/>
              <a:cs typeface="Times New Roman" pitchFamily="18" charset="0"/>
            </a:endParaRPr>
          </a:p>
          <a:p>
            <a:pPr>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738282" y="1357298"/>
            <a:ext cx="8572560" cy="4591982"/>
          </a:xfrm>
        </p:spPr>
        <p:txBody>
          <a:bodyPr>
            <a:normAutofit/>
          </a:bodyPr>
          <a:lstStyle/>
          <a:p>
            <a:pPr algn="just">
              <a:buFont typeface="Wingdings" panose="05000000000000000000" pitchFamily="2" charset="2"/>
              <a:buChar char="Ø"/>
            </a:pP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Gold</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always</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occupied</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predominant</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place</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country's</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economies,</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among</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populations.</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Owing</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800" spc="18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characteristics,</a:t>
            </a:r>
            <a:r>
              <a:rPr lang="en-US" sz="2800" spc="17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800" spc="18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hedging</a:t>
            </a:r>
            <a:r>
              <a:rPr lang="en-US" sz="2800" spc="18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tool</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800" spc="18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800" spc="17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act</a:t>
            </a:r>
            <a:r>
              <a:rPr lang="en-US" sz="2800" spc="17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800" spc="19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16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safe</a:t>
            </a:r>
            <a:r>
              <a:rPr lang="en-US" sz="2800" spc="-28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haven in turmoil conditions. </a:t>
            </a:r>
          </a:p>
          <a:p>
            <a:pPr algn="just">
              <a:buFont typeface="Wingdings" panose="05000000000000000000" pitchFamily="2" charset="2"/>
              <a:buChar char="Ø"/>
            </a:pP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aim of this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project titled Gold Price Prediction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is to explore</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relationship of gold price with various explanatory variables that tend to be considered as</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indicators of financial and geopolitical crises.</a:t>
            </a:r>
          </a:p>
          <a:p>
            <a:pPr algn="just">
              <a:buFont typeface="Wingdings" panose="05000000000000000000" pitchFamily="2" charset="2"/>
              <a:buChar char="Ø"/>
            </a:pP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On the other hand, the study investigates the</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possibility</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of predicting gold price</a:t>
            </a:r>
            <a:r>
              <a:rPr lang="en-US" sz="2800" spc="-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based on these variables.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196752"/>
            <a:ext cx="10657184" cy="5040560"/>
          </a:xfrm>
        </p:spPr>
        <p:txBody>
          <a:bodyPr>
            <a:normAutofit fontScale="92500" lnSpcReduction="20000"/>
          </a:bodyPr>
          <a:lstStyle/>
          <a:p>
            <a:pPr>
              <a:lnSpc>
                <a:spcPct val="120000"/>
              </a:lnSpc>
              <a:buFont typeface="Wingdings" pitchFamily="2" charset="2"/>
              <a:buChar char="Ø"/>
            </a:pPr>
            <a:r>
              <a:rPr lang="en-US" sz="2600" i="0" dirty="0">
                <a:solidFill>
                  <a:srgbClr val="000000"/>
                </a:solidFill>
                <a:effectLst/>
                <a:latin typeface="Times New Roman" panose="02020603050405020304" pitchFamily="18" charset="0"/>
                <a:cs typeface="Times New Roman" panose="02020603050405020304" pitchFamily="18" charset="0"/>
              </a:rPr>
              <a:t>NASTECH is specialized in creating effective solutions through proper analysis, consultation, design and testing. </a:t>
            </a:r>
          </a:p>
          <a:p>
            <a:pPr>
              <a:lnSpc>
                <a:spcPct val="120000"/>
              </a:lnSpc>
              <a:buFont typeface="Wingdings"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They</a:t>
            </a:r>
            <a:r>
              <a:rPr lang="en-US" sz="2600" i="0" dirty="0">
                <a:solidFill>
                  <a:srgbClr val="000000"/>
                </a:solidFill>
                <a:effectLst/>
                <a:latin typeface="Times New Roman" panose="02020603050405020304" pitchFamily="18" charset="0"/>
                <a:cs typeface="Times New Roman" panose="02020603050405020304" pitchFamily="18" charset="0"/>
              </a:rPr>
              <a:t> are able to successfully address the challenges that stand in our way.</a:t>
            </a:r>
          </a:p>
          <a:p>
            <a:pPr>
              <a:lnSpc>
                <a:spcPct val="120000"/>
              </a:lnSpc>
              <a:buFont typeface="Wingdings"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Their</a:t>
            </a:r>
            <a:r>
              <a:rPr lang="en-US" sz="2600" i="0" dirty="0">
                <a:solidFill>
                  <a:srgbClr val="000000"/>
                </a:solidFill>
                <a:effectLst/>
                <a:latin typeface="Times New Roman" panose="02020603050405020304" pitchFamily="18" charset="0"/>
                <a:cs typeface="Times New Roman" panose="02020603050405020304" pitchFamily="18" charset="0"/>
              </a:rPr>
              <a:t> goal is to keep their clients on the leading edge of information transfer technologies, adding significant value to their business. </a:t>
            </a:r>
          </a:p>
          <a:p>
            <a:pPr>
              <a:lnSpc>
                <a:spcPct val="120000"/>
              </a:lnSpc>
              <a:buFont typeface="Wingdings" pitchFamily="2" charset="2"/>
              <a:buChar char="Ø"/>
            </a:pPr>
            <a:r>
              <a:rPr lang="en-US" sz="2600" dirty="0">
                <a:solidFill>
                  <a:srgbClr val="000000"/>
                </a:solidFill>
                <a:latin typeface="Times New Roman" panose="02020603050405020304" pitchFamily="18" charset="0"/>
                <a:cs typeface="Times New Roman" panose="02020603050405020304" pitchFamily="18" charset="0"/>
              </a:rPr>
              <a:t>They</a:t>
            </a:r>
            <a:r>
              <a:rPr lang="en-US" sz="2600" i="0" dirty="0">
                <a:solidFill>
                  <a:srgbClr val="000000"/>
                </a:solidFill>
                <a:effectLst/>
                <a:latin typeface="Times New Roman" panose="02020603050405020304" pitchFamily="18" charset="0"/>
                <a:cs typeface="Times New Roman" panose="02020603050405020304" pitchFamily="18" charset="0"/>
              </a:rPr>
              <a:t> accomplish this by creating a long-term relationship with each partner by combining creative and cost-effective solutions</a:t>
            </a:r>
            <a:r>
              <a:rPr lang="en-US" sz="2600" b="1" i="0" dirty="0">
                <a:solidFill>
                  <a:srgbClr val="000000"/>
                </a:solidFill>
                <a:effectLst/>
                <a:latin typeface="Times New Roman" panose="02020603050405020304" pitchFamily="18" charset="0"/>
                <a:cs typeface="Times New Roman" panose="02020603050405020304" pitchFamily="18" charset="0"/>
              </a:rPr>
              <a:t>.</a:t>
            </a:r>
            <a:endParaRPr lang="en-US" sz="2600"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fontScale="92500" lnSpcReduction="20000"/>
          </a:bodyPr>
          <a:lstStyle/>
          <a:p>
            <a:pPr algn="just">
              <a:lnSpc>
                <a:spcPct val="120000"/>
              </a:lnSpc>
              <a:buFont typeface="Wingdings" pitchFamily="2" charset="2"/>
              <a:buChar char="Ø"/>
            </a:pPr>
            <a:r>
              <a:rPr lang="en-US" b="1" dirty="0">
                <a:latin typeface="Times New Roman" pitchFamily="18" charset="0"/>
                <a:cs typeface="Times New Roman" pitchFamily="18" charset="0"/>
              </a:rPr>
              <a:t> </a:t>
            </a:r>
            <a:r>
              <a:rPr lang="en-US" sz="2400" dirty="0">
                <a:latin typeface="Times New Roman" pitchFamily="18" charset="0"/>
                <a:cs typeface="Times New Roman" pitchFamily="18" charset="0"/>
              </a:rPr>
              <a:t>The Goal of this project is to accurately predict the future adjusted closing price of Gold ETF across a given period of time in the future. For this project I have used different Machine Learning Algorithms and ensemble the solution model by combining top three performing models to predict the Adjusted closing price of the GLD ETF using a dataset of past prices system.</a:t>
            </a:r>
          </a:p>
          <a:p>
            <a:pPr algn="just">
              <a:lnSpc>
                <a:spcPct val="120000"/>
              </a:lnSpc>
              <a:buFont typeface="Wingdings" pitchFamily="2" charset="2"/>
              <a:buChar char="Ø"/>
            </a:pPr>
            <a:r>
              <a:rPr lang="en-US" sz="2400" dirty="0">
                <a:latin typeface="Times New Roman" pitchFamily="18" charset="0"/>
                <a:cs typeface="Times New Roman" pitchFamily="18" charset="0"/>
              </a:rPr>
              <a:t> The challenge of this project is to accurately predict the future adjusted closing price of Gold ETF across a given period of time in the future. The problem is a regression problem, because the output value which is the adjusted closing price in this project is continuous value. Various studies have been conducted by researchers to forecast gold rates using different machine learning algorithms with varying degrees of success but until recently the ability to build these models has been restricted to academics. Now with libraries like Scikit-learn anyone can build powerful predictive models. For this project I will use different linear, ensemble and boosting machine learning models to predict the adjusted closing price of the SPDR Gold Trust (GLD) ETF using a dataset of past prices from 18/11/2004 to 01/01/2019.</a:t>
            </a:r>
          </a:p>
          <a:p>
            <a:pPr algn="just">
              <a:lnSpc>
                <a:spcPct val="120000"/>
              </a:lnSpc>
              <a:buFont typeface="Wingdings" pitchFamily="2" charset="2"/>
              <a:buChar char="Ø"/>
            </a:pPr>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fontScale="85000" lnSpcReduction="2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Real time Forecasting [1]: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Little is known about the nature of the revisions of gold price data or how these revisions and delays in data availability affect out-of-sample forecast accuracy.</a:t>
            </a:r>
          </a:p>
          <a:p>
            <a:r>
              <a:rPr lang="en-US" b="1" dirty="0">
                <a:latin typeface="Times New Roman" panose="02020603050405020304" pitchFamily="18" charset="0"/>
                <a:cs typeface="Times New Roman" panose="02020603050405020304" pitchFamily="18" charset="0"/>
              </a:rPr>
              <a:t>ARIMA Method [2-4]: </a:t>
            </a:r>
            <a:r>
              <a:rPr lang="en-US" dirty="0">
                <a:latin typeface="Times New Roman" panose="02020603050405020304" pitchFamily="18" charset="0"/>
                <a:cs typeface="Times New Roman" panose="02020603050405020304" pitchFamily="18" charset="0"/>
              </a:rPr>
              <a:t>Forecasts could be made only for immediate future and not for a longer time period. Requires a long time series and it doesn’t guarantee perfect forecasting. </a:t>
            </a:r>
          </a:p>
          <a:p>
            <a:r>
              <a:rPr lang="en-US" b="1" dirty="0">
                <a:latin typeface="Times New Roman" panose="02020603050405020304" pitchFamily="18" charset="0"/>
                <a:cs typeface="Times New Roman" panose="02020603050405020304" pitchFamily="18" charset="0"/>
              </a:rPr>
              <a:t>Artificial Neural Network (ANN) [5]: </a:t>
            </a:r>
            <a:r>
              <a:rPr lang="en-US" dirty="0">
                <a:latin typeface="Times New Roman" panose="02020603050405020304" pitchFamily="18" charset="0"/>
                <a:cs typeface="Times New Roman" panose="02020603050405020304" pitchFamily="18" charset="0"/>
              </a:rPr>
              <a:t>Need a long training time and too many parameters to setup </a:t>
            </a:r>
          </a:p>
          <a:p>
            <a:r>
              <a:rPr lang="en-US" b="1" dirty="0">
                <a:latin typeface="Times New Roman" panose="02020603050405020304" pitchFamily="18" charset="0"/>
                <a:cs typeface="Times New Roman" panose="02020603050405020304" pitchFamily="18" charset="0"/>
              </a:rPr>
              <a:t>Genetic Algorithm – BP Neural Network (GABP) [7]:</a:t>
            </a:r>
            <a:r>
              <a:rPr lang="en-US" dirty="0">
                <a:latin typeface="Times New Roman" panose="02020603050405020304" pitchFamily="18" charset="0"/>
                <a:cs typeface="Times New Roman" panose="02020603050405020304" pitchFamily="18" charset="0"/>
              </a:rPr>
              <a:t> This technique was able to optimizes the connection weights of multilayer feedforward neural network (BP neural network), so as to expand the searching space of the neural network and improve the learning efficiency and precision.</a:t>
            </a:r>
          </a:p>
          <a:p>
            <a:r>
              <a:rPr lang="en-US" b="1" dirty="0">
                <a:latin typeface="Times New Roman" panose="02020603050405020304" pitchFamily="18" charset="0"/>
                <a:cs typeface="Times New Roman" panose="02020603050405020304" pitchFamily="18" charset="0"/>
              </a:rPr>
              <a:t>Multiple Linear Regression (MLR) [8]: </a:t>
            </a:r>
            <a:r>
              <a:rPr lang="en-US" dirty="0">
                <a:latin typeface="Times New Roman" panose="02020603050405020304" pitchFamily="18" charset="0"/>
                <a:cs typeface="Times New Roman" panose="02020603050405020304" pitchFamily="18" charset="0"/>
              </a:rPr>
              <a:t>Accuracy is dependent on other major factors that influence the future gold prices. They use stepwise procedures to solve the problem of multicollinearity by reducing the total number of independent variable and </a:t>
            </a:r>
            <a:r>
              <a:rPr lang="en-US" dirty="0" err="1">
                <a:latin typeface="Times New Roman" panose="02020603050405020304" pitchFamily="18" charset="0"/>
                <a:cs typeface="Times New Roman" panose="02020603050405020304" pitchFamily="18" charset="0"/>
              </a:rPr>
              <a:t>PraisWinsten</a:t>
            </a:r>
            <a:r>
              <a:rPr lang="en-US" dirty="0">
                <a:latin typeface="Times New Roman" panose="02020603050405020304" pitchFamily="18" charset="0"/>
                <a:cs typeface="Times New Roman" panose="02020603050405020304" pitchFamily="18" charset="0"/>
              </a:rPr>
              <a:t> to solve the problem of correlated error terms</a:t>
            </a:r>
          </a:p>
          <a:p>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31E2-5860-4F15-994B-335948376F8A}"/>
              </a:ext>
            </a:extLst>
          </p:cNvPr>
          <p:cNvSpPr>
            <a:spLocks noGrp="1"/>
          </p:cNvSpPr>
          <p:nvPr>
            <p:ph type="title"/>
          </p:nvPr>
        </p:nvSpPr>
        <p:spPr/>
        <p:txBody>
          <a:bodyPr>
            <a:normAutofit fontScale="90000"/>
          </a:body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br>
              <a:rPr lang="en-IN"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2B827C7E-533E-4AB4-A58B-89FD53A3E072}"/>
              </a:ext>
            </a:extLst>
          </p:cNvPr>
          <p:cNvSpPr>
            <a:spLocks noGrp="1"/>
          </p:cNvSpPr>
          <p:nvPr>
            <p:ph idx="1"/>
          </p:nvPr>
        </p:nvSpPr>
        <p:spPr/>
        <p:txBody>
          <a:bodyPr>
            <a:noAutofit/>
          </a:bodyPr>
          <a:lstStyle/>
          <a:p>
            <a:r>
              <a:rPr lang="en-US" sz="2400" b="1" dirty="0">
                <a:latin typeface="Times New Roman" panose="02020603050405020304" pitchFamily="18" charset="0"/>
                <a:cs typeface="Times New Roman" panose="02020603050405020304" pitchFamily="18" charset="0"/>
              </a:rPr>
              <a:t>Dynamic Model Averaging (DMA) [9]:</a:t>
            </a:r>
            <a:r>
              <a:rPr lang="en-US" sz="2400" dirty="0">
                <a:latin typeface="Times New Roman" panose="02020603050405020304" pitchFamily="18" charset="0"/>
                <a:cs typeface="Times New Roman" panose="02020603050405020304" pitchFamily="18" charset="0"/>
              </a:rPr>
              <a:t> To obtain better predictive power, we must allow model evolution and parameter evolution as supported by DMA and DMS with DMS having the better result. Factor-Augmented Vector Autoregressive (FA VAR) [7] Only the result of the first year are accurate to some extent. </a:t>
            </a:r>
          </a:p>
          <a:p>
            <a:r>
              <a:rPr lang="en-US" sz="2400" b="1" dirty="0">
                <a:latin typeface="Times New Roman" panose="02020603050405020304" pitchFamily="18" charset="0"/>
                <a:cs typeface="Times New Roman" panose="02020603050405020304" pitchFamily="18" charset="0"/>
              </a:rPr>
              <a:t>Wavelet Neural Network - Artificial Bee Colony (WNN-ABC) [10]:</a:t>
            </a:r>
            <a:r>
              <a:rPr lang="en-US" sz="2400" dirty="0">
                <a:latin typeface="Times New Roman" panose="02020603050405020304" pitchFamily="18" charset="0"/>
                <a:cs typeface="Times New Roman" panose="02020603050405020304" pitchFamily="18" charset="0"/>
              </a:rPr>
              <a:t> Generalization ability of WNN is too weak to forecast the long-term gold price as macroeconomics indexes that affect the price of gold vary significantly from time to time. </a:t>
            </a:r>
          </a:p>
          <a:p>
            <a:r>
              <a:rPr lang="en-US" sz="2400" b="1" dirty="0">
                <a:latin typeface="Times New Roman" panose="02020603050405020304" pitchFamily="18" charset="0"/>
                <a:cs typeface="Times New Roman" panose="02020603050405020304" pitchFamily="18" charset="0"/>
              </a:rPr>
              <a:t>Rolling and Recursive Neural Network [11]:</a:t>
            </a:r>
            <a:r>
              <a:rPr lang="en-US" sz="2400" dirty="0">
                <a:latin typeface="Times New Roman" panose="02020603050405020304" pitchFamily="18" charset="0"/>
                <a:cs typeface="Times New Roman" panose="02020603050405020304" pitchFamily="18" charset="0"/>
              </a:rPr>
              <a:t> This predictive capacity is relevant in which it can be used as one of the alternatives to technical analysis and conventional time series forecast such as ARIMA. </a:t>
            </a:r>
          </a:p>
          <a:p>
            <a:r>
              <a:rPr lang="en-US" sz="2400" b="1" dirty="0">
                <a:latin typeface="Times New Roman" panose="02020603050405020304" pitchFamily="18" charset="0"/>
                <a:cs typeface="Times New Roman" panose="02020603050405020304" pitchFamily="18" charset="0"/>
              </a:rPr>
              <a:t>Particle Swarm Optimization (PSO) [12]: </a:t>
            </a:r>
            <a:r>
              <a:rPr lang="en-US" sz="2400" dirty="0">
                <a:latin typeface="Times New Roman" panose="02020603050405020304" pitchFamily="18" charset="0"/>
                <a:cs typeface="Times New Roman" panose="02020603050405020304" pitchFamily="18" charset="0"/>
              </a:rPr>
              <a:t>Able to cope with the fluctuations of gold price time series and yields good prediction accuracy</a:t>
            </a:r>
            <a:endParaRPr lang="en-IN" sz="2400" dirty="0"/>
          </a:p>
        </p:txBody>
      </p:sp>
      <p:sp>
        <p:nvSpPr>
          <p:cNvPr id="4" name="Date Placeholder 3">
            <a:extLst>
              <a:ext uri="{FF2B5EF4-FFF2-40B4-BE49-F238E27FC236}">
                <a16:creationId xmlns:a16="http://schemas.microsoft.com/office/drawing/2014/main" id="{72719B49-D9A6-4E9A-95D4-200C551FA59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95EFEA9-360B-480A-AECF-7CA76B77492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BD0014A-D7B5-4724-9AE8-A8E3F4995086}"/>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156256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254B-787F-4F64-A4C9-4E6C9A22CCB2}"/>
              </a:ext>
            </a:extLst>
          </p:cNvPr>
          <p:cNvSpPr>
            <a:spLocks noGrp="1"/>
          </p:cNvSpPr>
          <p:nvPr>
            <p:ph type="title"/>
          </p:nvPr>
        </p:nvSpPr>
        <p:spPr/>
        <p:txBody>
          <a:bodyPr>
            <a:normAutofit fontScale="90000"/>
          </a:body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br>
              <a:rPr lang="en-IN"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5849DB8-BDDF-4B23-ADC4-700D26CA18AD}"/>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Empirical Mode Decomposition (EMD) [13]: </a:t>
            </a:r>
            <a:r>
              <a:rPr lang="en-US" sz="2400" dirty="0">
                <a:latin typeface="Times New Roman" panose="02020603050405020304" pitchFamily="18" charset="0"/>
                <a:cs typeface="Times New Roman" panose="02020603050405020304" pitchFamily="18" charset="0"/>
              </a:rPr>
              <a:t>Able to deal with non-linear and nonstationary data. Performs better than the more mature traditional wavelet transform (WT) methods Ensemble models [31] Give better accuracy than various neural network approaches. Comparison of 17 forecast method [32] Only 9 out of 17 are able to provide a forecast which outperforms random walk Exponential smoothing (ETS) performs the best with ARIMA and trend and seasonal components (TBATS) next in line. </a:t>
            </a:r>
          </a:p>
          <a:p>
            <a:endParaRPr lang="en-IN" dirty="0"/>
          </a:p>
        </p:txBody>
      </p:sp>
      <p:sp>
        <p:nvSpPr>
          <p:cNvPr id="4" name="Date Placeholder 3">
            <a:extLst>
              <a:ext uri="{FF2B5EF4-FFF2-40B4-BE49-F238E27FC236}">
                <a16:creationId xmlns:a16="http://schemas.microsoft.com/office/drawing/2014/main" id="{7A6A1ADC-73EB-4230-A3A9-6642461B859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E109A75D-60E1-4064-B216-4020F5F77F30}"/>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19C4932-B6BA-4DB5-9D60-6CE09AA354E4}"/>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extLst>
      <p:ext uri="{BB962C8B-B14F-4D97-AF65-F5344CB8AC3E}">
        <p14:creationId xmlns:p14="http://schemas.microsoft.com/office/powerpoint/2010/main" val="378723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Hardware Requirements</a:t>
            </a:r>
          </a:p>
        </p:txBody>
      </p:sp>
      <p:sp>
        <p:nvSpPr>
          <p:cNvPr id="3" name="Content Placeholder 2"/>
          <p:cNvSpPr>
            <a:spLocks noGrp="1"/>
          </p:cNvSpPr>
          <p:nvPr>
            <p:ph idx="1"/>
          </p:nvPr>
        </p:nvSpPr>
        <p:spPr>
          <a:xfrm>
            <a:off x="359376" y="992124"/>
            <a:ext cx="11353247" cy="5245188"/>
          </a:xfrm>
        </p:spPr>
        <p:txBody>
          <a:bodyPr>
            <a:normAutofit/>
          </a:bodyPr>
          <a:lstStyle/>
          <a:p>
            <a:pPr marL="0" indent="0">
              <a:lnSpc>
                <a:spcPct val="150000"/>
              </a:lnSpc>
              <a:buNone/>
            </a:pPr>
            <a:endParaRPr lang="en-US" sz="1800" b="1" spc="-20" dirty="0">
              <a:effectLst/>
              <a:latin typeface="Times New Roman" panose="02020603050405020304" pitchFamily="18" charset="0"/>
              <a:ea typeface="Times New Roman" panose="02020603050405020304" pitchFamily="18" charset="0"/>
            </a:endParaRPr>
          </a:p>
          <a:p>
            <a:pPr marL="342900" indent="-342900">
              <a:spcBef>
                <a:spcPts val="820"/>
              </a:spcBef>
              <a:buSzPts val="1200"/>
              <a:buFont typeface="Symbol" panose="05050102010706020507" pitchFamily="18" charset="2"/>
              <a:buChar char=""/>
              <a:tabLst>
                <a:tab pos="581660" algn="l"/>
                <a:tab pos="582295" algn="l"/>
              </a:tabLst>
            </a:pPr>
            <a:r>
              <a:rPr lang="en-US" sz="2400" b="1" dirty="0">
                <a:effectLst/>
                <a:latin typeface="Times New Roman" panose="02020603050405020304" pitchFamily="18" charset="0"/>
                <a:ea typeface="Symbol" panose="05050102010706020507" pitchFamily="18" charset="2"/>
                <a:cs typeface="Symbol" panose="05050102010706020507" pitchFamily="18" charset="2"/>
              </a:rPr>
              <a:t>Hardware</a:t>
            </a:r>
            <a:r>
              <a:rPr lang="en-US" sz="2400" b="1"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Processor</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Intel</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dual</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core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above</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5"/>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indent="-342900">
              <a:spcBef>
                <a:spcPts val="5"/>
              </a:spcBef>
              <a:buSzPts val="1200"/>
              <a:buFont typeface="Symbol" panose="05050102010706020507" pitchFamily="18" charset="2"/>
              <a:buChar char=""/>
              <a:tabLst>
                <a:tab pos="581660" algn="l"/>
                <a:tab pos="582295" algn="l"/>
              </a:tabLst>
            </a:pPr>
            <a:r>
              <a:rPr lang="en-US" sz="2400" b="1" dirty="0">
                <a:effectLst/>
                <a:latin typeface="Times New Roman" panose="02020603050405020304" pitchFamily="18" charset="0"/>
                <a:ea typeface="Symbol" panose="05050102010706020507" pitchFamily="18" charset="2"/>
                <a:cs typeface="Symbol" panose="05050102010706020507" pitchFamily="18" charset="2"/>
              </a:rPr>
              <a:t>Operating</a:t>
            </a:r>
            <a:r>
              <a:rPr lang="en-US" sz="2400" b="1"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b="1" dirty="0">
                <a:effectLst/>
                <a:latin typeface="Times New Roman" panose="02020603050405020304" pitchFamily="18" charset="0"/>
                <a:ea typeface="Symbol" panose="05050102010706020507" pitchFamily="18" charset="2"/>
                <a:cs typeface="Symbol" panose="05050102010706020507" pitchFamily="18" charset="2"/>
              </a:rPr>
              <a:t>System </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Windows 7,</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Windows 8,</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Windows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10</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40"/>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indent="-342900">
              <a:buSzPts val="1200"/>
              <a:buFont typeface="Symbol" panose="05050102010706020507" pitchFamily="18" charset="2"/>
              <a:buChar char=""/>
              <a:tabLst>
                <a:tab pos="581660" algn="l"/>
                <a:tab pos="582295" algn="l"/>
              </a:tabLst>
            </a:pPr>
            <a:r>
              <a:rPr lang="en-US" sz="2400" b="1" dirty="0">
                <a:effectLst/>
                <a:latin typeface="Times New Roman" panose="02020603050405020304" pitchFamily="18" charset="0"/>
                <a:ea typeface="Symbol" panose="05050102010706020507" pitchFamily="18" charset="2"/>
                <a:cs typeface="Symbol" panose="05050102010706020507" pitchFamily="18" charset="2"/>
              </a:rPr>
              <a:t>Internet</a:t>
            </a:r>
            <a:r>
              <a:rPr lang="en-US" sz="2400" b="1"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b="1" dirty="0">
                <a:effectLst/>
                <a:latin typeface="Times New Roman" panose="02020603050405020304" pitchFamily="18" charset="0"/>
                <a:ea typeface="Symbol" panose="05050102010706020507" pitchFamily="18" charset="2"/>
                <a:cs typeface="Symbol" panose="05050102010706020507" pitchFamily="18" charset="2"/>
              </a:rPr>
              <a:t>Connection </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Existing</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telephone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lines,</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Data</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card</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or Any</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Wireless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Network</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20"/>
              </a:spcBef>
              <a:buNone/>
            </a:pPr>
            <a:endParaRPr lang="en-IN" sz="2400" dirty="0">
              <a:effectLst/>
              <a:latin typeface="Times New Roman" panose="02020603050405020304" pitchFamily="18" charset="0"/>
              <a:ea typeface="Times New Roman" panose="02020603050405020304" pitchFamily="18" charset="0"/>
            </a:endParaRPr>
          </a:p>
          <a:p>
            <a:pPr marL="342900" indent="-342900">
              <a:spcBef>
                <a:spcPts val="5"/>
              </a:spcBef>
              <a:buSzPts val="1200"/>
              <a:buFont typeface="Symbol" panose="05050102010706020507" pitchFamily="18" charset="2"/>
              <a:buChar char=""/>
              <a:tabLst>
                <a:tab pos="581660" algn="l"/>
                <a:tab pos="582295" algn="l"/>
              </a:tabLst>
            </a:pPr>
            <a:r>
              <a:rPr lang="en-US" sz="2400" b="1" dirty="0">
                <a:effectLst/>
                <a:latin typeface="Times New Roman" panose="02020603050405020304" pitchFamily="18" charset="0"/>
                <a:ea typeface="Symbol" panose="05050102010706020507" pitchFamily="18" charset="2"/>
                <a:cs typeface="Symbol" panose="05050102010706020507" pitchFamily="18" charset="2"/>
              </a:rPr>
              <a:t>Browser</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Google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chrome</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latest</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version,</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err="1">
                <a:effectLst/>
                <a:latin typeface="Times New Roman" panose="02020603050405020304" pitchFamily="18" charset="0"/>
                <a:ea typeface="Symbol" panose="05050102010706020507" pitchFamily="18" charset="2"/>
                <a:cs typeface="Symbol" panose="05050102010706020507" pitchFamily="18" charset="2"/>
              </a:rPr>
              <a:t>IExplorer</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10;</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5"/>
              </a:spcBef>
              <a:buNone/>
            </a:pP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Performance</a:t>
            </a:r>
            <a:r>
              <a:rPr lang="en-US" sz="2400" dirty="0">
                <a:effectLst/>
                <a:latin typeface="Times New Roman" panose="02020603050405020304" pitchFamily="18" charset="0"/>
                <a:ea typeface="Times New Roman" panose="02020603050405020304" pitchFamily="18" charset="0"/>
              </a:rPr>
              <a: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turn-around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project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medium</a:t>
            </a:r>
            <a:endParaRPr lang="en-IN"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2986</TotalTime>
  <Words>1965</Words>
  <Application>Microsoft Office PowerPoint</Application>
  <PresentationFormat>Widescreen</PresentationFormat>
  <Paragraphs>165</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Times New Roman</vt:lpstr>
      <vt:lpstr>Wingdings</vt:lpstr>
      <vt:lpstr>Office Theme</vt:lpstr>
      <vt:lpstr>Gold Price Prediction </vt:lpstr>
      <vt:lpstr>AGENDA</vt:lpstr>
      <vt:lpstr>ABSTRACT </vt:lpstr>
      <vt:lpstr>About the Company</vt:lpstr>
      <vt:lpstr>INTRODUCTION </vt:lpstr>
      <vt:lpstr>PowerPoint Presentation</vt:lpstr>
      <vt:lpstr>LITERATURE SURVEY </vt:lpstr>
      <vt:lpstr>LITERATURE SURVEY </vt:lpstr>
      <vt:lpstr>Hardware Requirements</vt:lpstr>
      <vt:lpstr>Software Requirements</vt:lpstr>
      <vt:lpstr>System Design </vt:lpstr>
      <vt:lpstr>Implementation / Coding</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Krishna Daga</cp:lastModifiedBy>
  <cp:revision>284</cp:revision>
  <dcterms:created xsi:type="dcterms:W3CDTF">2015-10-29T14:36:38Z</dcterms:created>
  <dcterms:modified xsi:type="dcterms:W3CDTF">2022-01-10T05:21:20Z</dcterms:modified>
</cp:coreProperties>
</file>