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26E8B3-EC11-40DD-8280-30000B5AB7FC}" type="datetimeFigureOut">
              <a:rPr lang="en-US" smtClean="0"/>
              <a:pPr/>
              <a:t>6/5/2020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E1A15-5DFA-490C-A3B2-DC9CDC4788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1E1A15-5DFA-490C-A3B2-DC9CDC478846}"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7FC3B9-8848-4286-87CF-A77B990F216A}" type="datetimeFigureOut">
              <a:rPr lang="en-US" smtClean="0"/>
              <a:pPr/>
              <a:t>6/5/2020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03FBDEF-01BB-4323-A605-03CF5A71EE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7FC3B9-8848-4286-87CF-A77B990F216A}"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7FC3B9-8848-4286-87CF-A77B990F216A}"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7FC3B9-8848-4286-87CF-A77B990F216A}"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7FC3B9-8848-4286-87CF-A77B990F216A}"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FBDEF-01BB-4323-A605-03CF5A71EE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7FC3B9-8848-4286-87CF-A77B990F216A}"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7FC3B9-8848-4286-87CF-A77B990F216A}" type="datetimeFigureOut">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7FC3B9-8848-4286-87CF-A77B990F216A}"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FC3B9-8848-4286-87CF-A77B990F216A}"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7FC3B9-8848-4286-87CF-A77B990F216A}"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FBDEF-01BB-4323-A605-03CF5A71EE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7FC3B9-8848-4286-87CF-A77B990F216A}"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03FBDEF-01BB-4323-A605-03CF5A71EE9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7FC3B9-8848-4286-87CF-A77B990F216A}" type="datetimeFigureOut">
              <a:rPr lang="en-US" smtClean="0"/>
              <a:pPr/>
              <a:t>6/5/2020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3FBDEF-01BB-4323-A605-03CF5A71EE9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182004" cy="1828800"/>
          </a:xfrm>
        </p:spPr>
        <p:txBody>
          <a:bodyPr anchor="ctr">
            <a:normAutofit/>
          </a:bodyPr>
          <a:lstStyle/>
          <a:p>
            <a:r>
              <a:rPr lang="en-US" sz="4800" b="1" dirty="0" smtClean="0">
                <a:latin typeface="Times New Roman" pitchFamily="18" charset="0"/>
                <a:cs typeface="Times New Roman" pitchFamily="18" charset="0"/>
              </a:rPr>
              <a:t>Drowsiness Detection System</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chor="ctr">
            <a:normAutofit/>
          </a:bodyPr>
          <a:lstStyle/>
          <a:p>
            <a:endParaRPr lang="en-US"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Presented By,</a:t>
            </a:r>
          </a:p>
          <a:p>
            <a:r>
              <a:rPr lang="en-US" sz="3200" b="1" dirty="0" smtClean="0">
                <a:latin typeface="Times New Roman" pitchFamily="18" charset="0"/>
                <a:cs typeface="Times New Roman" pitchFamily="18" charset="0"/>
              </a:rPr>
              <a:t>                       Shruti Sachdeva</a:t>
            </a:r>
          </a:p>
          <a:p>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928694"/>
          </a:xfrm>
        </p:spPr>
        <p:txBody>
          <a:bodyPr>
            <a:normAutofit fontScale="90000"/>
          </a:bodyPr>
          <a:lstStyle/>
          <a:p>
            <a:r>
              <a:rPr lang="en-US" b="1" dirty="0" smtClean="0"/>
              <a:t/>
            </a:r>
            <a:br>
              <a:rPr lang="en-US" b="1" dirty="0" smtClean="0"/>
            </a:br>
            <a:r>
              <a:rPr lang="en-US" dirty="0" smtClean="0"/>
              <a:t/>
            </a:r>
            <a:br>
              <a:rPr lang="en-US" dirty="0" smtClean="0"/>
            </a:br>
            <a:r>
              <a:rPr lang="en-US" sz="5400" b="1" dirty="0" smtClean="0">
                <a:latin typeface="Times New Roman" pitchFamily="18" charset="0"/>
                <a:cs typeface="Times New Roman" pitchFamily="18" charset="0"/>
              </a:rPr>
              <a:t> Features of Python</a:t>
            </a:r>
            <a:endParaRPr lang="en-US" dirty="0"/>
          </a:p>
        </p:txBody>
      </p:sp>
      <p:sp>
        <p:nvSpPr>
          <p:cNvPr id="3" name="Content Placeholder 2"/>
          <p:cNvSpPr>
            <a:spLocks noGrp="1"/>
          </p:cNvSpPr>
          <p:nvPr>
            <p:ph idx="1"/>
          </p:nvPr>
        </p:nvSpPr>
        <p:spPr>
          <a:xfrm>
            <a:off x="457200" y="1357298"/>
            <a:ext cx="8229600" cy="5357850"/>
          </a:xfrm>
        </p:spPr>
        <p:txBody>
          <a:bodyPr>
            <a:normAutofit fontScale="25000" lnSpcReduction="20000"/>
          </a:bodyPr>
          <a:lstStyle/>
          <a:p>
            <a:pPr lvl="0"/>
            <a:r>
              <a:rPr lang="en-US" sz="6400" b="1" dirty="0" smtClean="0">
                <a:latin typeface="Times New Roman" pitchFamily="18" charset="0"/>
                <a:cs typeface="Times New Roman" pitchFamily="18" charset="0"/>
              </a:rPr>
              <a:t>Easy </a:t>
            </a:r>
            <a:r>
              <a:rPr lang="en-US" sz="6400" b="1" dirty="0">
                <a:latin typeface="Times New Roman" pitchFamily="18" charset="0"/>
                <a:cs typeface="Times New Roman" pitchFamily="18" charset="0"/>
              </a:rPr>
              <a:t>to learn :</a:t>
            </a:r>
            <a:r>
              <a:rPr lang="en-US" sz="6400" dirty="0">
                <a:latin typeface="Times New Roman" pitchFamily="18" charset="0"/>
                <a:cs typeface="Times New Roman" pitchFamily="18" charset="0"/>
              </a:rPr>
              <a:t> Python has few keywords, simple structure, and a clearly defined syntax. This allows us to pick up the language quickly.</a:t>
            </a:r>
          </a:p>
          <a:p>
            <a:pPr>
              <a:buNone/>
            </a:pPr>
            <a:r>
              <a:rPr lang="en-US" sz="6400" dirty="0">
                <a:latin typeface="Times New Roman" pitchFamily="18" charset="0"/>
                <a:cs typeface="Times New Roman" pitchFamily="18" charset="0"/>
              </a:rPr>
              <a:t> </a:t>
            </a:r>
          </a:p>
          <a:p>
            <a:pPr lvl="0"/>
            <a:r>
              <a:rPr lang="en-US" sz="6400" b="1" dirty="0">
                <a:latin typeface="Times New Roman" pitchFamily="18" charset="0"/>
                <a:cs typeface="Times New Roman" pitchFamily="18" charset="0"/>
              </a:rPr>
              <a:t>Easy to read :</a:t>
            </a:r>
            <a:r>
              <a:rPr lang="en-US" sz="6400" dirty="0">
                <a:latin typeface="Times New Roman" pitchFamily="18" charset="0"/>
                <a:cs typeface="Times New Roman" pitchFamily="18" charset="0"/>
              </a:rPr>
              <a:t> Python code is more clearly defined and visible to the eyes.</a:t>
            </a:r>
          </a:p>
          <a:p>
            <a:pPr>
              <a:buNone/>
            </a:pPr>
            <a:r>
              <a:rPr lang="en-US" sz="6400" dirty="0">
                <a:latin typeface="Times New Roman" pitchFamily="18" charset="0"/>
                <a:cs typeface="Times New Roman" pitchFamily="18" charset="0"/>
              </a:rPr>
              <a:t> </a:t>
            </a:r>
          </a:p>
          <a:p>
            <a:pPr lvl="0"/>
            <a:r>
              <a:rPr lang="en-US" sz="6400" b="1" dirty="0">
                <a:latin typeface="Times New Roman" pitchFamily="18" charset="0"/>
                <a:cs typeface="Times New Roman" pitchFamily="18" charset="0"/>
              </a:rPr>
              <a:t>Easy to maintain :</a:t>
            </a:r>
            <a:r>
              <a:rPr lang="en-US" sz="6400" dirty="0">
                <a:latin typeface="Times New Roman" pitchFamily="18" charset="0"/>
                <a:cs typeface="Times New Roman" pitchFamily="18" charset="0"/>
              </a:rPr>
              <a:t> Python's source code is fairly easy-to-maintain.</a:t>
            </a:r>
          </a:p>
          <a:p>
            <a:pPr>
              <a:buNone/>
            </a:pPr>
            <a:r>
              <a:rPr lang="en-US" sz="6400" dirty="0">
                <a:latin typeface="Times New Roman" pitchFamily="18" charset="0"/>
                <a:cs typeface="Times New Roman" pitchFamily="18" charset="0"/>
              </a:rPr>
              <a:t> </a:t>
            </a:r>
          </a:p>
          <a:p>
            <a:pPr lvl="0"/>
            <a:r>
              <a:rPr lang="en-US" sz="6400" b="1" dirty="0">
                <a:latin typeface="Times New Roman" pitchFamily="18" charset="0"/>
                <a:cs typeface="Times New Roman" pitchFamily="18" charset="0"/>
              </a:rPr>
              <a:t>A broad standard library :</a:t>
            </a:r>
            <a:r>
              <a:rPr lang="en-US" sz="6400" dirty="0">
                <a:latin typeface="Times New Roman" pitchFamily="18" charset="0"/>
                <a:cs typeface="Times New Roman" pitchFamily="18" charset="0"/>
              </a:rPr>
              <a:t> Python's bulk of the library is very portable and cross platform compatible on UNIX, Windows, and Macintosh.</a:t>
            </a:r>
          </a:p>
          <a:p>
            <a:pPr>
              <a:buNone/>
            </a:pPr>
            <a:r>
              <a:rPr lang="en-US" sz="6400" b="1" dirty="0">
                <a:latin typeface="Times New Roman" pitchFamily="18" charset="0"/>
                <a:cs typeface="Times New Roman" pitchFamily="18" charset="0"/>
              </a:rPr>
              <a:t> </a:t>
            </a:r>
            <a:endParaRPr lang="en-US" sz="6400" dirty="0">
              <a:latin typeface="Times New Roman" pitchFamily="18" charset="0"/>
              <a:cs typeface="Times New Roman" pitchFamily="18" charset="0"/>
            </a:endParaRPr>
          </a:p>
          <a:p>
            <a:pPr lvl="0"/>
            <a:r>
              <a:rPr lang="en-US" sz="6400" b="1" dirty="0">
                <a:latin typeface="Times New Roman" pitchFamily="18" charset="0"/>
                <a:cs typeface="Times New Roman" pitchFamily="18" charset="0"/>
              </a:rPr>
              <a:t>Interactive Mode :</a:t>
            </a:r>
            <a:r>
              <a:rPr lang="en-US" sz="6400" dirty="0">
                <a:latin typeface="Times New Roman" pitchFamily="18" charset="0"/>
                <a:cs typeface="Times New Roman" pitchFamily="18" charset="0"/>
              </a:rPr>
              <a:t> Python has support for an interactive mode which allows interactive testing and debugging.</a:t>
            </a:r>
          </a:p>
          <a:p>
            <a:pPr lvl="0"/>
            <a:r>
              <a:rPr lang="en-US" sz="6400" b="1" dirty="0">
                <a:latin typeface="Times New Roman" pitchFamily="18" charset="0"/>
                <a:cs typeface="Times New Roman" pitchFamily="18" charset="0"/>
              </a:rPr>
              <a:t>Portable :</a:t>
            </a:r>
            <a:r>
              <a:rPr lang="en-US" sz="6400" dirty="0">
                <a:latin typeface="Times New Roman" pitchFamily="18" charset="0"/>
                <a:cs typeface="Times New Roman" pitchFamily="18" charset="0"/>
              </a:rPr>
              <a:t> Python can run on a wide variety of hardware platforms and has the same interface on all platforms.</a:t>
            </a:r>
          </a:p>
          <a:p>
            <a:pPr>
              <a:buNone/>
            </a:pPr>
            <a:r>
              <a:rPr lang="en-US" sz="6400" dirty="0">
                <a:latin typeface="Times New Roman" pitchFamily="18" charset="0"/>
                <a:cs typeface="Times New Roman" pitchFamily="18" charset="0"/>
              </a:rPr>
              <a:t> </a:t>
            </a:r>
          </a:p>
          <a:p>
            <a:pPr lvl="0"/>
            <a:r>
              <a:rPr lang="en-US" sz="6400" b="1" dirty="0">
                <a:latin typeface="Times New Roman" pitchFamily="18" charset="0"/>
                <a:cs typeface="Times New Roman" pitchFamily="18" charset="0"/>
              </a:rPr>
              <a:t>Databases :</a:t>
            </a:r>
            <a:r>
              <a:rPr lang="en-US" sz="6400" dirty="0">
                <a:latin typeface="Times New Roman" pitchFamily="18" charset="0"/>
                <a:cs typeface="Times New Roman" pitchFamily="18" charset="0"/>
              </a:rPr>
              <a:t> Python provides interfaces to all major commercial databases.</a:t>
            </a:r>
          </a:p>
          <a:p>
            <a:pPr>
              <a:buNone/>
            </a:pPr>
            <a:r>
              <a:rPr lang="en-US" sz="6400" dirty="0">
                <a:latin typeface="Times New Roman" pitchFamily="18" charset="0"/>
                <a:cs typeface="Times New Roman" pitchFamily="18" charset="0"/>
              </a:rPr>
              <a:t> </a:t>
            </a:r>
          </a:p>
          <a:p>
            <a:pPr lvl="0"/>
            <a:r>
              <a:rPr lang="en-US" sz="6400" b="1" dirty="0">
                <a:latin typeface="Times New Roman" pitchFamily="18" charset="0"/>
                <a:cs typeface="Times New Roman" pitchFamily="18" charset="0"/>
              </a:rPr>
              <a:t>GUI Programming : </a:t>
            </a:r>
            <a:r>
              <a:rPr lang="en-US" sz="6400" dirty="0">
                <a:latin typeface="Times New Roman" pitchFamily="18" charset="0"/>
                <a:cs typeface="Times New Roman" pitchFamily="18" charset="0"/>
              </a:rPr>
              <a:t>Python supports GUI applications that can be created and ported to many system calls, libraries and windows systems, such as Windows MFC, Macintosh, and the X Window system of Unix.</a:t>
            </a:r>
          </a:p>
          <a:p>
            <a:pPr>
              <a:buNone/>
            </a:pPr>
            <a:r>
              <a:rPr lang="en-US" sz="6400" dirty="0">
                <a:latin typeface="Times New Roman" pitchFamily="18" charset="0"/>
                <a:cs typeface="Times New Roman" pitchFamily="18" charset="0"/>
              </a:rPr>
              <a:t> </a:t>
            </a:r>
          </a:p>
          <a:p>
            <a:pPr lvl="0"/>
            <a:r>
              <a:rPr lang="en-US" sz="6400" b="1" dirty="0">
                <a:latin typeface="Times New Roman" pitchFamily="18" charset="0"/>
                <a:cs typeface="Times New Roman" pitchFamily="18" charset="0"/>
              </a:rPr>
              <a:t>Scalable :</a:t>
            </a:r>
            <a:r>
              <a:rPr lang="en-US" sz="6400" dirty="0">
                <a:latin typeface="Times New Roman" pitchFamily="18" charset="0"/>
                <a:cs typeface="Times New Roman" pitchFamily="18" charset="0"/>
              </a:rPr>
              <a:t> Python provides a better structure and support for large programs than shell scripting.</a:t>
            </a:r>
          </a:p>
          <a:p>
            <a:pPr>
              <a:buNone/>
            </a:pPr>
            <a:r>
              <a:rPr lang="en-US" sz="5500" dirty="0">
                <a:latin typeface="Times New Roman" pitchFamily="18" charset="0"/>
                <a:cs typeface="Times New Roman" pitchFamily="18" charset="0"/>
              </a:rPr>
              <a: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329642" cy="928694"/>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4900" b="1" dirty="0" smtClean="0">
                <a:latin typeface="Times New Roman" pitchFamily="18" charset="0"/>
                <a:cs typeface="Times New Roman" pitchFamily="18" charset="0"/>
              </a:rPr>
              <a:t>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latin typeface="Times New Roman" pitchFamily="18" charset="0"/>
                <a:cs typeface="Times New Roman" pitchFamily="18" charset="0"/>
              </a:rPr>
              <a:t> </a:t>
            </a:r>
            <a:r>
              <a:rPr lang="en-US" sz="4900" dirty="0" smtClean="0">
                <a:latin typeface="Times New Roman" pitchFamily="18" charset="0"/>
                <a:cs typeface="Times New Roman" pitchFamily="18" charset="0"/>
              </a:rPr>
              <a:t/>
            </a:r>
            <a:br>
              <a:rPr lang="en-US" sz="4900" dirty="0" smtClean="0">
                <a:latin typeface="Times New Roman" pitchFamily="18" charset="0"/>
                <a:cs typeface="Times New Roman" pitchFamily="18" charset="0"/>
              </a:rPr>
            </a:br>
            <a:r>
              <a:rPr lang="en-US" sz="4800" b="1" dirty="0" smtClean="0">
                <a:latin typeface="Times New Roman" pitchFamily="18" charset="0"/>
                <a:cs typeface="Times New Roman" pitchFamily="18" charset="0"/>
              </a:rPr>
              <a:t> </a:t>
            </a:r>
            <a:r>
              <a:rPr lang="en-US" sz="5300" b="1" dirty="0" smtClean="0">
                <a:latin typeface="Times New Roman" pitchFamily="18" charset="0"/>
                <a:cs typeface="Times New Roman" pitchFamily="18" charset="0"/>
              </a:rPr>
              <a:t>Machine Learning</a:t>
            </a:r>
            <a:endParaRPr lang="en-US" sz="53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57364"/>
            <a:ext cx="8229600" cy="4467236"/>
          </a:xfrm>
        </p:spPr>
        <p:txBody>
          <a:bodyPr>
            <a:normAutofit fontScale="92500"/>
          </a:bodyPr>
          <a:lstStyle/>
          <a:p>
            <a:pPr algn="ctr">
              <a:buNone/>
            </a:pPr>
            <a:r>
              <a:rPr lang="en-US" sz="2400" dirty="0" smtClean="0">
                <a:latin typeface="Times New Roman" pitchFamily="18" charset="0"/>
                <a:cs typeface="Times New Roman" pitchFamily="18" charset="0"/>
              </a:rPr>
              <a:t>Machine </a:t>
            </a:r>
            <a:r>
              <a:rPr lang="en-US" sz="2400" dirty="0">
                <a:latin typeface="Times New Roman" pitchFamily="18" charset="0"/>
                <a:cs typeface="Times New Roman" pitchFamily="18" charset="0"/>
              </a:rPr>
              <a:t>learning is the kind of programming which gives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computers the capability to automatically learn from data without being explicitly programmed. This means in other words that these programs change their behavior by learning from data. Python is clearly one of the best languages for machine learning. Python does contain special libraries for machine learning namely </a:t>
            </a:r>
            <a:r>
              <a:rPr lang="en-US" sz="2400" dirty="0" err="1">
                <a:latin typeface="Times New Roman" pitchFamily="18" charset="0"/>
                <a:cs typeface="Times New Roman" pitchFamily="18" charset="0"/>
              </a:rPr>
              <a:t>scipy</a:t>
            </a:r>
            <a:r>
              <a:rPr lang="en-US" sz="2400" dirty="0">
                <a:latin typeface="Times New Roman" pitchFamily="18" charset="0"/>
                <a:cs typeface="Times New Roman" pitchFamily="18" charset="0"/>
              </a:rPr>
              <a:t>, pandas and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which great for linear algebra and getting to know kernel methods of machine learning. The language is great to use when working with machine learning algorithms and has easy syntax relatively</a:t>
            </a:r>
            <a:r>
              <a:rPr lang="en-US" sz="2300" dirty="0"/>
              <a:t>.</a:t>
            </a:r>
          </a:p>
          <a:p>
            <a:pPr>
              <a:buNone/>
            </a:pPr>
            <a:r>
              <a:rPr lang="en-US" dirty="0"/>
              <a:t> </a:t>
            </a:r>
          </a:p>
          <a:p>
            <a:pPr>
              <a:buNone/>
            </a:pP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329642" cy="785818"/>
          </a:xfrm>
        </p:spPr>
        <p:txBody>
          <a:bodyPr>
            <a:normAutofit fontScale="90000"/>
          </a:bodyPr>
          <a:lstStyle/>
          <a:p>
            <a:r>
              <a:rPr lang="en-US" b="1" dirty="0"/>
              <a:t/>
            </a:r>
            <a:br>
              <a:rPr lang="en-US" b="1" dirty="0"/>
            </a:br>
            <a:r>
              <a:rPr lang="en-US" dirty="0" smtClean="0"/>
              <a:t/>
            </a:r>
            <a:br>
              <a:rPr lang="en-US" dirty="0" smtClean="0"/>
            </a:br>
            <a:r>
              <a:rPr lang="en-US" sz="5400" b="1" dirty="0" smtClean="0">
                <a:latin typeface="Times New Roman" pitchFamily="18" charset="0"/>
                <a:cs typeface="Times New Roman" pitchFamily="18" charset="0"/>
              </a:rPr>
              <a:t> Conclusion</a:t>
            </a:r>
            <a:endParaRPr lang="en-US" dirty="0"/>
          </a:p>
        </p:txBody>
      </p:sp>
      <p:sp>
        <p:nvSpPr>
          <p:cNvPr id="3" name="Content Placeholder 2"/>
          <p:cNvSpPr>
            <a:spLocks noGrp="1"/>
          </p:cNvSpPr>
          <p:nvPr>
            <p:ph idx="1"/>
          </p:nvPr>
        </p:nvSpPr>
        <p:spPr>
          <a:xfrm>
            <a:off x="500034" y="1714488"/>
            <a:ext cx="8229600" cy="4525963"/>
          </a:xfrm>
        </p:spPr>
        <p:txBody>
          <a:bodyPr>
            <a:normAutofit fontScale="25000" lnSpcReduction="20000"/>
          </a:bodyPr>
          <a:lstStyle/>
          <a:p>
            <a:pPr algn="ctr">
              <a:buNone/>
            </a:pPr>
            <a:endParaRPr lang="en-US" sz="5100" dirty="0" smtClean="0">
              <a:latin typeface="Times New Roman" pitchFamily="18" charset="0"/>
              <a:cs typeface="Times New Roman" pitchFamily="18" charset="0"/>
            </a:endParaRPr>
          </a:p>
          <a:p>
            <a:pPr algn="ctr">
              <a:buNone/>
            </a:pPr>
            <a:endParaRPr lang="en-US" sz="5100" dirty="0">
              <a:latin typeface="Times New Roman" pitchFamily="18" charset="0"/>
              <a:cs typeface="Times New Roman" pitchFamily="18" charset="0"/>
            </a:endParaRPr>
          </a:p>
          <a:p>
            <a:pPr algn="ctr">
              <a:buNone/>
            </a:pPr>
            <a:r>
              <a:rPr lang="en-US" sz="9600" dirty="0" smtClean="0">
                <a:latin typeface="Times New Roman" pitchFamily="18" charset="0"/>
                <a:cs typeface="Times New Roman" pitchFamily="18" charset="0"/>
              </a:rPr>
              <a:t>The </a:t>
            </a:r>
            <a:r>
              <a:rPr lang="en-US" sz="9600" dirty="0">
                <a:latin typeface="Times New Roman" pitchFamily="18" charset="0"/>
                <a:cs typeface="Times New Roman" pitchFamily="18" charset="0"/>
              </a:rPr>
              <a:t>real time system has been successfully created to detect the face and hence the eyes and mouth of the driver to check whether he is blinking or yawning to acquire information about his level of alertness. The system has been tried and tested in diﬀerent lighting conditions and with different people with varied facial characteristics. It has been experimentally found that absolute accuracy is achieved when the lighting conditions are bright and favourable. The biggest drawback experienced till now is the presence of beard or sunglasses or spectacles on the driver’s face. This interferes with the detection of eyes and mouth and may lead to false triggering. This system is real time and checks the state of the driver all through the journey.</a:t>
            </a:r>
          </a:p>
          <a:p>
            <a:pPr algn="ctr">
              <a:buNone/>
            </a:pPr>
            <a:r>
              <a:rPr lang="en-US" sz="9600" dirty="0">
                <a:latin typeface="Times New Roman" pitchFamily="18" charset="0"/>
                <a:cs typeface="Times New Roman" pitchFamily="18" charset="0"/>
              </a:rPr>
              <a:t> </a:t>
            </a:r>
          </a:p>
          <a:p>
            <a:pPr algn="ctr">
              <a:buNone/>
            </a:pPr>
            <a:r>
              <a:rPr lang="en-US" sz="9600" dirty="0"/>
              <a:t> </a:t>
            </a:r>
          </a:p>
          <a:p>
            <a:pPr>
              <a:buNone/>
            </a:pPr>
            <a:r>
              <a:rPr lang="en-US" sz="9600" dirty="0"/>
              <a:t> </a:t>
            </a:r>
          </a:p>
          <a:p>
            <a:pPr>
              <a:buNone/>
            </a:pPr>
            <a:endParaRPr lang="en-US" sz="9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86808" cy="785818"/>
          </a:xfrm>
        </p:spPr>
        <p:txBody>
          <a:bodyPr>
            <a:normAutofit fontScale="90000"/>
          </a:bodyPr>
          <a:lstStyle/>
          <a:p>
            <a:r>
              <a:rPr lang="en-US" b="1" dirty="0"/>
              <a:t/>
            </a:r>
            <a:br>
              <a:rPr lang="en-US" b="1" dirty="0"/>
            </a:br>
            <a:r>
              <a:rPr lang="en-US" dirty="0" smtClean="0"/>
              <a:t/>
            </a:r>
            <a:br>
              <a:rPr lang="en-US" dirty="0" smtClean="0"/>
            </a:br>
            <a:r>
              <a:rPr lang="en-US" sz="5400" b="1" dirty="0" smtClean="0">
                <a:latin typeface="Times New Roman" pitchFamily="18" charset="0"/>
                <a:cs typeface="Times New Roman" pitchFamily="18" charset="0"/>
              </a:rPr>
              <a:t> Limitations</a:t>
            </a:r>
            <a:endParaRPr lang="en-US" dirty="0"/>
          </a:p>
        </p:txBody>
      </p:sp>
      <p:sp>
        <p:nvSpPr>
          <p:cNvPr id="3" name="Content Placeholder 2"/>
          <p:cNvSpPr>
            <a:spLocks noGrp="1"/>
          </p:cNvSpPr>
          <p:nvPr>
            <p:ph idx="1"/>
          </p:nvPr>
        </p:nvSpPr>
        <p:spPr>
          <a:xfrm>
            <a:off x="428596" y="1714488"/>
            <a:ext cx="8229600" cy="4525963"/>
          </a:xfrm>
        </p:spPr>
        <p:txBody>
          <a:bodyPr>
            <a:normAutofit fontScale="32500" lnSpcReduction="20000"/>
          </a:bodyPr>
          <a:lstStyle/>
          <a:p>
            <a:pPr>
              <a:buNone/>
            </a:pPr>
            <a:endParaRPr lang="en-US" dirty="0" smtClean="0">
              <a:latin typeface="Times New Roman" pitchFamily="18" charset="0"/>
              <a:cs typeface="Times New Roman" pitchFamily="18" charset="0"/>
            </a:endParaRPr>
          </a:p>
          <a:p>
            <a:pPr>
              <a:buNone/>
            </a:pPr>
            <a:r>
              <a:rPr lang="en-US" sz="4900" dirty="0" smtClean="0">
                <a:latin typeface="Times New Roman" pitchFamily="18" charset="0"/>
                <a:cs typeface="Times New Roman" pitchFamily="18" charset="0"/>
              </a:rPr>
              <a:t>The </a:t>
            </a:r>
            <a:r>
              <a:rPr lang="en-US" sz="4900" dirty="0">
                <a:latin typeface="Times New Roman" pitchFamily="18" charset="0"/>
                <a:cs typeface="Times New Roman" pitchFamily="18" charset="0"/>
              </a:rPr>
              <a:t>limitations of the system are as follows:</a:t>
            </a:r>
          </a:p>
          <a:p>
            <a:pPr lvl="0"/>
            <a:r>
              <a:rPr lang="en-US" sz="4900" b="1" dirty="0">
                <a:latin typeface="Times New Roman" pitchFamily="18" charset="0"/>
                <a:cs typeface="Times New Roman" pitchFamily="18" charset="0"/>
              </a:rPr>
              <a:t>Use of spectacles</a:t>
            </a:r>
            <a:endParaRPr lang="en-US" sz="4900" dirty="0">
              <a:latin typeface="Times New Roman" pitchFamily="18" charset="0"/>
              <a:cs typeface="Times New Roman" pitchFamily="18" charset="0"/>
            </a:endParaRPr>
          </a:p>
          <a:p>
            <a:pPr algn="ctr">
              <a:buNone/>
            </a:pPr>
            <a:r>
              <a:rPr lang="en-US" sz="4900" b="1" dirty="0">
                <a:latin typeface="Times New Roman" pitchFamily="18" charset="0"/>
                <a:cs typeface="Times New Roman" pitchFamily="18" charset="0"/>
              </a:rPr>
              <a:t> </a:t>
            </a:r>
            <a:r>
              <a:rPr lang="en-US" sz="4900" dirty="0" smtClean="0">
                <a:latin typeface="Times New Roman" pitchFamily="18" charset="0"/>
                <a:cs typeface="Times New Roman" pitchFamily="18" charset="0"/>
              </a:rPr>
              <a:t>In </a:t>
            </a:r>
            <a:r>
              <a:rPr lang="en-US" sz="4900" dirty="0">
                <a:latin typeface="Times New Roman" pitchFamily="18" charset="0"/>
                <a:cs typeface="Times New Roman" pitchFamily="18" charset="0"/>
              </a:rPr>
              <a:t>case the user uses spectacle then it is difficult to detect the state of the eye. As it hugely depends on light hence reflection of spectacles may give the output for a closed eye as opened eye. Hence for this purpose the closeness of eye to the camera is required to avoid light.  </a:t>
            </a:r>
            <a:endParaRPr lang="en-US" sz="4900" dirty="0" smtClean="0">
              <a:latin typeface="Times New Roman" pitchFamily="18" charset="0"/>
              <a:cs typeface="Times New Roman" pitchFamily="18" charset="0"/>
            </a:endParaRPr>
          </a:p>
          <a:p>
            <a:pPr algn="ctr">
              <a:buNone/>
            </a:pPr>
            <a:endParaRPr lang="en-US" sz="4900" dirty="0">
              <a:latin typeface="Times New Roman" pitchFamily="18" charset="0"/>
              <a:cs typeface="Times New Roman" pitchFamily="18" charset="0"/>
            </a:endParaRPr>
          </a:p>
          <a:p>
            <a:pPr lvl="0"/>
            <a:r>
              <a:rPr lang="en-US" sz="4900" b="1" dirty="0">
                <a:latin typeface="Times New Roman" pitchFamily="18" charset="0"/>
                <a:cs typeface="Times New Roman" pitchFamily="18" charset="0"/>
              </a:rPr>
              <a:t>Multiple face problem </a:t>
            </a:r>
            <a:endParaRPr lang="en-US" sz="4900" dirty="0">
              <a:latin typeface="Times New Roman" pitchFamily="18" charset="0"/>
              <a:cs typeface="Times New Roman" pitchFamily="18" charset="0"/>
            </a:endParaRPr>
          </a:p>
          <a:p>
            <a:pPr algn="ctr">
              <a:buNone/>
            </a:pPr>
            <a:r>
              <a:rPr lang="en-US" sz="4900" b="1" dirty="0">
                <a:latin typeface="Times New Roman" pitchFamily="18" charset="0"/>
                <a:cs typeface="Times New Roman" pitchFamily="18" charset="0"/>
              </a:rPr>
              <a:t> </a:t>
            </a:r>
            <a:r>
              <a:rPr lang="en-US" sz="4900" dirty="0" smtClean="0">
                <a:latin typeface="Times New Roman" pitchFamily="18" charset="0"/>
                <a:cs typeface="Times New Roman" pitchFamily="18" charset="0"/>
              </a:rPr>
              <a:t>If multiple face arises in the window then the camera may detect more number of faces undesired output may appear. Because of different condition of different faces. So, we need to make sure that only the driver face come within the range of the camera. Also, the speed of detection reduces because of operation on multiple faces.</a:t>
            </a:r>
          </a:p>
          <a:p>
            <a:pPr algn="ctr">
              <a:buNone/>
            </a:pPr>
            <a:endParaRPr lang="en-US" sz="4900" dirty="0" smtClean="0">
              <a:latin typeface="Times New Roman" pitchFamily="18" charset="0"/>
              <a:cs typeface="Times New Roman" pitchFamily="18" charset="0"/>
            </a:endParaRPr>
          </a:p>
          <a:p>
            <a:pPr lvl="0"/>
            <a:r>
              <a:rPr lang="en-US" sz="4900" b="1" dirty="0" smtClean="0">
                <a:latin typeface="Times New Roman" pitchFamily="18" charset="0"/>
                <a:cs typeface="Times New Roman" pitchFamily="18" charset="0"/>
              </a:rPr>
              <a:t>Dependence </a:t>
            </a:r>
            <a:r>
              <a:rPr lang="en-US" sz="4900" b="1" dirty="0">
                <a:latin typeface="Times New Roman" pitchFamily="18" charset="0"/>
                <a:cs typeface="Times New Roman" pitchFamily="18" charset="0"/>
              </a:rPr>
              <a:t>on ambient </a:t>
            </a:r>
            <a:r>
              <a:rPr lang="en-US" sz="4900" b="1" dirty="0" smtClean="0">
                <a:latin typeface="Times New Roman" pitchFamily="18" charset="0"/>
                <a:cs typeface="Times New Roman" pitchFamily="18" charset="0"/>
              </a:rPr>
              <a:t>light</a:t>
            </a:r>
          </a:p>
          <a:p>
            <a:pPr lvl="0" algn="ctr">
              <a:buNone/>
            </a:pPr>
            <a:r>
              <a:rPr lang="en-US" sz="4900" b="1" dirty="0">
                <a:latin typeface="Times New Roman" pitchFamily="18" charset="0"/>
                <a:cs typeface="Times New Roman" pitchFamily="18" charset="0"/>
              </a:rPr>
              <a:t> </a:t>
            </a:r>
            <a:r>
              <a:rPr lang="en-US" sz="4900" dirty="0" smtClean="0">
                <a:latin typeface="Times New Roman" pitchFamily="18" charset="0"/>
                <a:cs typeface="Times New Roman" pitchFamily="18" charset="0"/>
              </a:rPr>
              <a:t>The </a:t>
            </a:r>
            <a:r>
              <a:rPr lang="en-US" sz="4900" dirty="0">
                <a:latin typeface="Times New Roman" pitchFamily="18" charset="0"/>
                <a:cs typeface="Times New Roman" pitchFamily="18" charset="0"/>
              </a:rPr>
              <a:t>system has been tried and tested in diﬀerent lighting conditions and with different people with varied facial characteristics. It has been experimentally found that absolute accuracy is achieved when the lighting conditions are bright and favourable.</a:t>
            </a:r>
          </a:p>
          <a:p>
            <a:endParaRPr lang="en-US" sz="4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7500990" cy="785818"/>
          </a:xfrm>
        </p:spPr>
        <p:txBody>
          <a:bodyPr>
            <a:normAutofit fontScale="90000"/>
          </a:bodyPr>
          <a:lstStyle/>
          <a:p>
            <a:r>
              <a:rPr lang="en-US" b="1" dirty="0"/>
              <a:t/>
            </a:r>
            <a:br>
              <a:rPr lang="en-US" b="1" dirty="0"/>
            </a:br>
            <a:r>
              <a:rPr lang="en-US" b="1" dirty="0" smtClean="0"/>
              <a:t> </a:t>
            </a:r>
            <a:r>
              <a:rPr lang="en-US" dirty="0" smtClean="0"/>
              <a:t/>
            </a:r>
            <a:br>
              <a:rPr lang="en-US" dirty="0" smtClean="0"/>
            </a:br>
            <a:r>
              <a:rPr lang="en-US" dirty="0" smtClean="0"/>
              <a:t> </a:t>
            </a:r>
            <a:r>
              <a:rPr lang="en-US" sz="5300" b="1" dirty="0" smtClean="0">
                <a:latin typeface="Times New Roman" pitchFamily="18" charset="0"/>
                <a:cs typeface="Times New Roman" pitchFamily="18" charset="0"/>
              </a:rPr>
              <a:t>Future Scope</a:t>
            </a:r>
            <a:endParaRPr lang="en-US" sz="5300" dirty="0"/>
          </a:p>
        </p:txBody>
      </p:sp>
      <p:sp>
        <p:nvSpPr>
          <p:cNvPr id="3" name="Content Placeholder 2"/>
          <p:cNvSpPr>
            <a:spLocks noGrp="1"/>
          </p:cNvSpPr>
          <p:nvPr>
            <p:ph idx="1"/>
          </p:nvPr>
        </p:nvSpPr>
        <p:spPr/>
        <p:txBody>
          <a:bodyPr>
            <a:normAutofit fontScale="70000" lnSpcReduction="20000"/>
          </a:bodyPr>
          <a:lstStyle/>
          <a:p>
            <a:pPr algn="ctr">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future scope for this project includes increasing the speed of operation of   the system and hence increase the accuracy rate. Further, this concept can be extended to provide an inexpensive solution for commercial vehicles.</a:t>
            </a:r>
          </a:p>
          <a:p>
            <a:pPr algn="ctr">
              <a:buNone/>
            </a:pP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The difficulties faced due to bad lighting that may occur while driving during night time is a potent problem that needs to be taken care of. Bearded men and people wearing spectacles too should be able to use this system accurately. This is drawback that needs to be mended as future scope.</a:t>
            </a:r>
          </a:p>
          <a:p>
            <a:pPr algn="ctr">
              <a:buNone/>
            </a:pPr>
            <a:r>
              <a:rPr lang="en-US" dirty="0">
                <a:latin typeface="Times New Roman" pitchFamily="18" charset="0"/>
                <a:cs typeface="Times New Roman" pitchFamily="18" charset="0"/>
              </a:rPr>
              <a:t> </a:t>
            </a:r>
          </a:p>
          <a:p>
            <a:pPr algn="ctr">
              <a:buNone/>
            </a:pPr>
            <a:r>
              <a:rPr lang="en-US" dirty="0">
                <a:latin typeface="Times New Roman" pitchFamily="18" charset="0"/>
                <a:cs typeface="Times New Roman" pitchFamily="18" charset="0"/>
              </a:rPr>
              <a:t>Another area for further work would include involving the dynamics and working of the vehicle when the buzzer is set off. This, if used with extreme discretion, can help further reduce road accidents. The speed of the vehicle can be reduced or a remote terminal can be warned about fatigue detected in the driver.</a:t>
            </a:r>
          </a:p>
          <a:p>
            <a:pPr algn="ctr">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ctr">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ctr">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0306"/>
            <a:ext cx="8229600" cy="1785950"/>
          </a:xfrm>
        </p:spPr>
        <p:txBody>
          <a:bodyPr/>
          <a:lstStyle/>
          <a:p>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lstStyle/>
          <a:p>
            <a:r>
              <a:rPr lang="en-US" b="1" dirty="0" smtClean="0">
                <a:latin typeface="Times New Roman" pitchFamily="18" charset="0"/>
                <a:cs typeface="Times New Roman" pitchFamily="18" charset="0"/>
              </a:rPr>
              <a:t> Objective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72518" cy="4972072"/>
          </a:xfrm>
        </p:spPr>
        <p:txBody>
          <a:bodyPr>
            <a:noAutofit/>
          </a:bodyPr>
          <a:lstStyle/>
          <a:p>
            <a:pPr algn="ctr">
              <a:buNone/>
            </a:pPr>
            <a:r>
              <a:rPr lang="en-US" sz="1800" dirty="0" smtClean="0">
                <a:latin typeface="Times New Roman" pitchFamily="18" charset="0"/>
                <a:cs typeface="Times New Roman" pitchFamily="18" charset="0"/>
              </a:rPr>
              <a:t>Our main objective of the project is to ensure the safety system. For enhancing the safety, we are detecting the eye blinks of the driver and estimating the driver status and control the car accident accordingly.</a:t>
            </a:r>
          </a:p>
          <a:p>
            <a:pPr algn="ctr">
              <a:buNone/>
            </a:pPr>
            <a:r>
              <a:rPr lang="en-US" sz="1800" dirty="0" smtClean="0">
                <a:latin typeface="Times New Roman" pitchFamily="18" charset="0"/>
                <a:cs typeface="Times New Roman" pitchFamily="18" charset="0"/>
              </a:rPr>
              <a:t>Drowsiness detection is a safety technology that can prevent accidents that are caused by drivers who fell asleep while driving. The objective of this project is to build a drowsiness detection system that will detect that a person’s eyes are closed for a few seconds. Nowadays the driver safety in the car is one of the most wanted system to avoid accidents. </a:t>
            </a:r>
          </a:p>
          <a:p>
            <a:pPr algn="ctr">
              <a:buNone/>
            </a:pPr>
            <a:r>
              <a:rPr lang="en-US" sz="1800" dirty="0" smtClean="0">
                <a:latin typeface="Times New Roman" pitchFamily="18" charset="0"/>
                <a:cs typeface="Times New Roman" pitchFamily="18" charset="0"/>
              </a:rPr>
              <a:t>With this Python project, we will be making a drowsiness detecting device. A countless number of people drive on the highway day and night. Taxi drivers, bus drivers, truck drivers and people traveling long-distance suffer from lack of sleep. Due to which it becomes very dangerous to drive when feeling sleepy.</a:t>
            </a:r>
          </a:p>
          <a:p>
            <a:pPr algn="ctr">
              <a:buNone/>
            </a:pPr>
            <a:r>
              <a:rPr lang="en-US" sz="1800" dirty="0" smtClean="0">
                <a:latin typeface="Times New Roman" pitchFamily="18" charset="0"/>
                <a:cs typeface="Times New Roman" pitchFamily="18" charset="0"/>
              </a:rPr>
              <a:t>The majority of accidents happen due to the drowsiness of the driver. So, to prevent these accidents we will build a system using Python, </a:t>
            </a:r>
            <a:r>
              <a:rPr lang="en-US" sz="1800" dirty="0" err="1" smtClean="0">
                <a:latin typeface="Times New Roman" pitchFamily="18" charset="0"/>
                <a:cs typeface="Times New Roman" pitchFamily="18" charset="0"/>
              </a:rPr>
              <a:t>OpenCV</a:t>
            </a:r>
            <a:r>
              <a:rPr lang="en-US" sz="1800" dirty="0" smtClean="0">
                <a:latin typeface="Times New Roman" pitchFamily="18" charset="0"/>
                <a:cs typeface="Times New Roman" pitchFamily="18" charset="0"/>
              </a:rPr>
              <a:t>, and Keras which will alert</a:t>
            </a:r>
          </a:p>
          <a:p>
            <a:pPr algn="ctr">
              <a:buNone/>
            </a:pPr>
            <a:r>
              <a:rPr lang="en-US" sz="1800" dirty="0" smtClean="0">
                <a:latin typeface="Times New Roman" pitchFamily="18" charset="0"/>
                <a:cs typeface="Times New Roman" pitchFamily="18" charset="0"/>
              </a:rPr>
              <a:t>the driver when he feels sleepy.</a:t>
            </a:r>
          </a:p>
          <a:p>
            <a:pPr algn="ctr">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2844" y="1428736"/>
            <a:ext cx="8858312" cy="5214974"/>
          </a:xfrm>
        </p:spPr>
        <p:txBody>
          <a:bodyPr>
            <a:noAutofit/>
          </a:bodyPr>
          <a:lstStyle/>
          <a:p>
            <a:pPr algn="ctr">
              <a:buNone/>
            </a:pPr>
            <a:r>
              <a:rPr lang="en-US" sz="1600" dirty="0">
                <a:latin typeface="Times New Roman" pitchFamily="18" charset="0"/>
                <a:cs typeface="Times New Roman" pitchFamily="18" charset="0"/>
              </a:rPr>
              <a:t>Drowsiness detection is a safety technology that can prevent accidents that are caused by drivers who </a:t>
            </a:r>
            <a:r>
              <a:rPr lang="en-US" sz="1600" dirty="0" smtClean="0">
                <a:latin typeface="Times New Roman" pitchFamily="18" charset="0"/>
                <a:cs typeface="Times New Roman" pitchFamily="18" charset="0"/>
              </a:rPr>
              <a:t>fell asleep </a:t>
            </a:r>
            <a:r>
              <a:rPr lang="en-US" sz="1600" dirty="0">
                <a:latin typeface="Times New Roman" pitchFamily="18" charset="0"/>
                <a:cs typeface="Times New Roman" pitchFamily="18" charset="0"/>
              </a:rPr>
              <a:t>while driving. The objective of this project is to build a drowsiness detection system that will detect that a person's eyes are closed for a few seconds. Driver drowsiness detection is a car safety technology which prevents accidents when the driver is getting drowsy. Various studies have suggested that around 20% of all road accidents are fatigue-related, up to 50% on certain roads. Driver fatigue is a significant factor in a large number of vehicle accidents. Recent statistics estimate that annually 1,200 deaths and 76,000 injuries can be attributed to fatigue related crashes. </a:t>
            </a:r>
          </a:p>
          <a:p>
            <a:pPr algn="ctr">
              <a:buNone/>
            </a:pPr>
            <a:r>
              <a:rPr lang="en-US" sz="1600" dirty="0">
                <a:latin typeface="Times New Roman" pitchFamily="18" charset="0"/>
                <a:cs typeface="Times New Roman" pitchFamily="18" charset="0"/>
              </a:rPr>
              <a:t>The development of technologies for detecting or preventing drowsiness at the wheel is a major challenge in the field of accident avoidance systems. Because of the hazard that drowsiness presents on the road, methods need to be developed for counteracting its affects. Driver inattention might be the result of a lack of alertness when driving due to driver drowsiness and distraction. </a:t>
            </a:r>
          </a:p>
          <a:p>
            <a:pPr algn="ctr">
              <a:buNone/>
            </a:pPr>
            <a:r>
              <a:rPr lang="en-US" sz="1600" dirty="0">
                <a:latin typeface="Times New Roman" pitchFamily="18" charset="0"/>
                <a:cs typeface="Times New Roman" pitchFamily="18" charset="0"/>
              </a:rPr>
              <a:t>Driver distraction occurs when an object or event draws a person’s attention away from the driving task. Unlike driver distraction, driver drowsiness involves no triggering event but, instead, is characterized by a progressive withdrawal of attention from the road and traffic demands. Both driver drowsiness and distraction, however, might have the same effects, i.e., decreased driving performance, longer reaction time, and an increased risk of crash involvement. Based on Acquisition of video from the camera that is in front of driver perform real-time processing of an incoming video stream in order to infer the driver’s level of fatigue if the drowsiness is Estimated then it will give the alert by sensing the eyes.</a:t>
            </a:r>
          </a:p>
          <a:p>
            <a:pPr algn="ctr"/>
            <a:endParaRPr lang="en-US" sz="1600" dirty="0" smtClean="0"/>
          </a:p>
          <a:p>
            <a:pPr algn="ct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186766" cy="1071570"/>
          </a:xfrm>
        </p:spPr>
        <p:txBody>
          <a:bodyPr>
            <a:normAutofit fontScale="90000"/>
          </a:bodyPr>
          <a:lstStyle/>
          <a:p>
            <a:r>
              <a:rPr lang="en-US" b="1" dirty="0" smtClean="0"/>
              <a:t> </a:t>
            </a:r>
            <a:br>
              <a:rPr lang="en-US" b="1" dirty="0" smtClean="0"/>
            </a:br>
            <a:r>
              <a:rPr lang="en-US" dirty="0" smtClean="0"/>
              <a:t/>
            </a:r>
            <a:br>
              <a:rPr lang="en-US" dirty="0" smtClean="0"/>
            </a:br>
            <a:r>
              <a:rPr lang="en-US" sz="5400" b="1" dirty="0" smtClean="0">
                <a:latin typeface="Times New Roman" pitchFamily="18" charset="0"/>
                <a:cs typeface="Times New Roman" pitchFamily="18" charset="0"/>
              </a:rPr>
              <a:t> Problem Definition</a:t>
            </a:r>
            <a:endParaRPr lang="en-US" dirty="0"/>
          </a:p>
        </p:txBody>
      </p:sp>
      <p:sp>
        <p:nvSpPr>
          <p:cNvPr id="3" name="Content Placeholder 2"/>
          <p:cNvSpPr>
            <a:spLocks noGrp="1"/>
          </p:cNvSpPr>
          <p:nvPr>
            <p:ph idx="1"/>
          </p:nvPr>
        </p:nvSpPr>
        <p:spPr/>
        <p:txBody>
          <a:bodyPr>
            <a:normAutofit fontScale="85000" lnSpcReduction="10000"/>
          </a:bodyPr>
          <a:lstStyle/>
          <a:p>
            <a:pPr algn="ctr">
              <a:buNone/>
            </a:pPr>
            <a:r>
              <a:rPr lang="en-US" sz="2600" dirty="0" smtClean="0">
                <a:latin typeface="Times New Roman" pitchFamily="18" charset="0"/>
                <a:cs typeface="Times New Roman" pitchFamily="18" charset="0"/>
              </a:rPr>
              <a:t>Today </a:t>
            </a:r>
            <a:r>
              <a:rPr lang="en-US" sz="2600" dirty="0">
                <a:latin typeface="Times New Roman" pitchFamily="18" charset="0"/>
                <a:cs typeface="Times New Roman" pitchFamily="18" charset="0"/>
              </a:rPr>
              <a:t>drowsy driving is a serious problem that leads to thousands of accidents each year. Motor vehicle collisions lead to significant death and disability as well as significant financial cost to both security and individual due to the driver impairments. Drowsiness is one of the factors for collisions. In India, no monitoring device is used to measure the drowsiness of driver. Some kind of systems like driver fatigue monitor, real time vision based on driver state monitoring system, seeing driver assisting system, user center drowsiness driver detection and working system are implemented in foreign countries. All the systems focus either changes in eye movement, physiological measures or driver performance measure. Due to illumination variation, the traditional systems have some defects.</a:t>
            </a:r>
          </a:p>
          <a:p>
            <a:pPr algn="ctr">
              <a:buNone/>
            </a:pPr>
            <a:r>
              <a:rPr lang="en-US" sz="2600" dirty="0">
                <a:latin typeface="Times New Roman" pitchFamily="18" charset="0"/>
                <a:cs typeface="Times New Roman" pitchFamily="18" charset="0"/>
              </a:rPr>
              <a:t>Problem : A new system to monitor the driver fatigue.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186766" cy="928694"/>
          </a:xfrm>
        </p:spPr>
        <p:txBody>
          <a:bodyPr>
            <a:normAutofit fontScale="90000"/>
          </a:bodyPr>
          <a:lstStyle/>
          <a:p>
            <a:r>
              <a:rPr lang="en-US" b="1" dirty="0" smtClean="0"/>
              <a:t/>
            </a:r>
            <a:br>
              <a:rPr lang="en-US" b="1" dirty="0" smtClean="0"/>
            </a:br>
            <a:r>
              <a:rPr lang="en-US" b="1" dirty="0" smtClean="0"/>
              <a:t> </a:t>
            </a:r>
            <a:br>
              <a:rPr lang="en-US" b="1" dirty="0" smtClean="0"/>
            </a:br>
            <a:r>
              <a:rPr lang="en-US" b="1" dirty="0" smtClean="0"/>
              <a:t> </a:t>
            </a:r>
            <a:br>
              <a:rPr lang="en-US" b="1" dirty="0" smtClean="0"/>
            </a:br>
            <a:r>
              <a:rPr lang="en-US" b="1" dirty="0" smtClean="0"/>
              <a:t> </a:t>
            </a:r>
            <a:br>
              <a:rPr lang="en-US" b="1" dirty="0" smtClean="0"/>
            </a:br>
            <a:r>
              <a:rPr lang="en-US" dirty="0" smtClean="0"/>
              <a:t/>
            </a:r>
            <a:br>
              <a:rPr lang="en-US" dirty="0" smtClean="0"/>
            </a:br>
            <a:r>
              <a:rPr lang="en-US" dirty="0" smtClean="0"/>
              <a:t/>
            </a:r>
            <a:br>
              <a:rPr lang="en-US" dirty="0" smtClean="0"/>
            </a:br>
            <a:r>
              <a:rPr lang="en-US" sz="4800" b="1" dirty="0" smtClean="0">
                <a:latin typeface="Times New Roman" pitchFamily="18" charset="0"/>
                <a:cs typeface="Times New Roman" pitchFamily="18" charset="0"/>
              </a:rPr>
              <a:t> </a:t>
            </a:r>
            <a:r>
              <a:rPr lang="en-US" sz="5300" b="1" dirty="0" smtClean="0">
                <a:latin typeface="Times New Roman" pitchFamily="18" charset="0"/>
                <a:cs typeface="Times New Roman" pitchFamily="18" charset="0"/>
              </a:rPr>
              <a:t>Scope of the Proposed System</a:t>
            </a:r>
            <a:endParaRPr lang="en-US" sz="5300" dirty="0"/>
          </a:p>
        </p:txBody>
      </p:sp>
      <p:sp>
        <p:nvSpPr>
          <p:cNvPr id="3" name="Content Placeholder 2"/>
          <p:cNvSpPr>
            <a:spLocks noGrp="1"/>
          </p:cNvSpPr>
          <p:nvPr>
            <p:ph idx="1"/>
          </p:nvPr>
        </p:nvSpPr>
        <p:spPr>
          <a:xfrm>
            <a:off x="457200" y="1857364"/>
            <a:ext cx="8229600" cy="4268799"/>
          </a:xfrm>
        </p:spPr>
        <p:txBody>
          <a:bodyPr>
            <a:normAutofit lnSpcReduction="10000"/>
          </a:bodyPr>
          <a:lstStyle/>
          <a:p>
            <a:pPr algn="ctr">
              <a:buNone/>
            </a:pPr>
            <a:r>
              <a:rPr lang="en-US" sz="2100" dirty="0" smtClean="0">
                <a:latin typeface="Times New Roman" pitchFamily="18" charset="0"/>
                <a:cs typeface="Times New Roman" pitchFamily="18" charset="0"/>
              </a:rPr>
              <a:t>The main </a:t>
            </a:r>
            <a:r>
              <a:rPr lang="en-US" sz="2100" dirty="0">
                <a:latin typeface="Times New Roman" pitchFamily="18" charset="0"/>
                <a:cs typeface="Times New Roman" pitchFamily="18" charset="0"/>
              </a:rPr>
              <a:t>idea behind this project is to develop a nonintrusive system which can detect fatigue of any human and can issue a timely warning. Drivers who do not take regular breaks when driving long distances run a high risk of becoming drowsy a state which they often fail to recognize early enough. According to the expert’s studies show that around one quarter of all serious motorway accidents are attributable to sleepy drivers in need of a rest, meaning that drowsiness causes more road accidents than drink-driving. This system will monitor the driver eyes using a camera and by developing an algorithm we can detect symptoms of driver fatigue early enough to avoid the person from sleeping. So, this project will be helpful in detecting driver fatigue in advance and will give warning output in form </a:t>
            </a:r>
            <a:r>
              <a:rPr lang="en-US" sz="2100" dirty="0" smtClean="0">
                <a:latin typeface="Times New Roman" pitchFamily="18" charset="0"/>
                <a:cs typeface="Times New Roman" pitchFamily="18" charset="0"/>
              </a:rPr>
              <a:t>of </a:t>
            </a:r>
            <a:r>
              <a:rPr lang="en-US" sz="2100" dirty="0">
                <a:latin typeface="Times New Roman" pitchFamily="18" charset="0"/>
                <a:cs typeface="Times New Roman" pitchFamily="18" charset="0"/>
              </a:rPr>
              <a:t>alarm and </a:t>
            </a:r>
            <a:r>
              <a:rPr lang="en-US" sz="2100" dirty="0" err="1">
                <a:latin typeface="Times New Roman" pitchFamily="18" charset="0"/>
                <a:cs typeface="Times New Roman" pitchFamily="18" charset="0"/>
              </a:rPr>
              <a:t>popups</a:t>
            </a:r>
            <a:r>
              <a:rPr lang="en-US" sz="2100" dirty="0">
                <a:latin typeface="Times New Roman" pitchFamily="18" charset="0"/>
                <a:cs typeface="Times New Roman" pitchFamily="18" charset="0"/>
              </a:rPr>
              <a:t>.   </a:t>
            </a:r>
          </a:p>
          <a:p>
            <a:pPr algn="ctr">
              <a:buNone/>
            </a:pPr>
            <a:r>
              <a:rPr lang="en-US" sz="2100" b="1" dirty="0">
                <a:latin typeface="Times New Roman" pitchFamily="18" charset="0"/>
                <a:cs typeface="Times New Roman" pitchFamily="18" charset="0"/>
              </a:rPr>
              <a:t> </a:t>
            </a:r>
            <a:endParaRPr lang="en-US" sz="21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System Requirement </a:t>
            </a:r>
          </a:p>
          <a:p>
            <a:pPr algn="ctr">
              <a:buNone/>
            </a:pP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computer software needs certain hardware components or other software resources to be present on a computer. These prerequisites are known as system requirements</a:t>
            </a:r>
            <a:r>
              <a:rPr lang="en-US" sz="1800" dirty="0" smtClean="0">
                <a:latin typeface="Times New Roman" pitchFamily="18" charset="0"/>
                <a:cs typeface="Times New Roman" pitchFamily="18" charset="0"/>
              </a:rPr>
              <a:t>.</a:t>
            </a:r>
          </a:p>
          <a:p>
            <a:pPr algn="ctr">
              <a:buNone/>
            </a:pP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Operating  </a:t>
            </a:r>
            <a:r>
              <a:rPr lang="en-US" sz="1800" b="1" dirty="0">
                <a:latin typeface="Times New Roman" pitchFamily="18" charset="0"/>
                <a:cs typeface="Times New Roman" pitchFamily="18" charset="0"/>
              </a:rPr>
              <a:t>System : </a:t>
            </a:r>
            <a:r>
              <a:rPr lang="en-US" sz="1800" dirty="0">
                <a:latin typeface="Times New Roman" pitchFamily="18" charset="0"/>
                <a:cs typeface="Times New Roman" pitchFamily="18" charset="0"/>
              </a:rPr>
              <a:t>Windows, Linux, </a:t>
            </a:r>
            <a:r>
              <a:rPr lang="en-US" sz="1800" dirty="0" smtClean="0">
                <a:latin typeface="Times New Roman" pitchFamily="18" charset="0"/>
                <a:cs typeface="Times New Roman" pitchFamily="18" charset="0"/>
              </a:rPr>
              <a:t>Mac</a:t>
            </a:r>
          </a:p>
          <a:p>
            <a:pPr>
              <a:buNone/>
            </a:pPr>
            <a:endParaRPr lang="en-US" sz="2300" dirty="0" smtClean="0"/>
          </a:p>
          <a:p>
            <a:pPr>
              <a:buNone/>
            </a:pPr>
            <a:r>
              <a:rPr lang="en-US" b="1" dirty="0" smtClean="0">
                <a:latin typeface="Times New Roman" pitchFamily="18" charset="0"/>
                <a:cs typeface="Times New Roman" pitchFamily="18" charset="0"/>
              </a:rPr>
              <a:t>Software Requirement </a:t>
            </a:r>
          </a:p>
          <a:p>
            <a:pPr algn="ctr">
              <a:buNone/>
            </a:pPr>
            <a:r>
              <a:rPr lang="en-US" sz="1800" dirty="0" smtClean="0">
                <a:latin typeface="Times New Roman" pitchFamily="18" charset="0"/>
                <a:cs typeface="Times New Roman" pitchFamily="18" charset="0"/>
              </a:rPr>
              <a:t>The requirement for this Python project is a webcam through which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we will capture images. You need to have Python (3.7 version recommended) installed on your system, then using pip, you can install the necessary packages.</a:t>
            </a:r>
          </a:p>
          <a:p>
            <a:pPr algn="ctr">
              <a:buNone/>
            </a:pPr>
            <a:endParaRPr lang="en-US" sz="1800" dirty="0" smtClean="0">
              <a:latin typeface="Times New Roman" pitchFamily="18" charset="0"/>
              <a:cs typeface="Times New Roman" pitchFamily="18" charset="0"/>
            </a:endParaRPr>
          </a:p>
          <a:p>
            <a:pPr lvl="0"/>
            <a:r>
              <a:rPr lang="en-US" sz="1800" dirty="0">
                <a:latin typeface="Times New Roman" pitchFamily="18" charset="0"/>
                <a:cs typeface="Times New Roman" pitchFamily="18" charset="0"/>
              </a:rPr>
              <a:t>Python 3.7 or above </a:t>
            </a:r>
            <a:r>
              <a:rPr lang="en-US" sz="1800" dirty="0" smtClean="0">
                <a:latin typeface="Times New Roman" pitchFamily="18" charset="0"/>
                <a:cs typeface="Times New Roman" pitchFamily="18" charset="0"/>
              </a:rPr>
              <a:t>versions</a:t>
            </a:r>
            <a:r>
              <a:rPr lang="en-US" sz="1800" dirty="0">
                <a:latin typeface="Times New Roman" pitchFamily="18" charset="0"/>
                <a:cs typeface="Times New Roman" pitchFamily="18" charset="0"/>
              </a:rPr>
              <a:t> </a:t>
            </a:r>
          </a:p>
          <a:p>
            <a:pPr lvl="0"/>
            <a:r>
              <a:rPr lang="en-US" sz="1800" dirty="0">
                <a:latin typeface="Times New Roman" pitchFamily="18" charset="0"/>
                <a:cs typeface="Times New Roman" pitchFamily="18" charset="0"/>
              </a:rPr>
              <a:t>Anaconda software </a:t>
            </a:r>
          </a:p>
          <a:p>
            <a:pPr algn="ctr">
              <a:buNone/>
            </a:pPr>
            <a:endParaRPr lang="en-US" sz="2100" dirty="0" smtClean="0">
              <a:latin typeface="Times New Roman" pitchFamily="18" charset="0"/>
              <a:cs typeface="Times New Roman" pitchFamily="18" charset="0"/>
            </a:endParaRPr>
          </a:p>
          <a:p>
            <a:pPr algn="ctr">
              <a:buFont typeface="Wingdings" pitchFamily="2" charset="2"/>
              <a:buChar char="Ø"/>
            </a:pPr>
            <a:endParaRPr lang="en-US" sz="3300" dirty="0">
              <a:latin typeface="Times New Roman" pitchFamily="18" charset="0"/>
              <a:cs typeface="Times New Roman" pitchFamily="18" charset="0"/>
            </a:endParaRPr>
          </a:p>
          <a:p>
            <a:pPr algn="ctr">
              <a:buNone/>
            </a:pPr>
            <a:endParaRPr lang="en-US" sz="3300" dirty="0" smtClean="0">
              <a:latin typeface="Times New Roman" pitchFamily="18" charset="0"/>
              <a:cs typeface="Times New Roman" pitchFamily="18" charset="0"/>
            </a:endParaRPr>
          </a:p>
          <a:p>
            <a:pPr algn="ctr">
              <a:buNone/>
            </a:pPr>
            <a:endParaRPr lang="en-US" sz="4500" dirty="0" smtClean="0">
              <a:latin typeface="Times New Roman" pitchFamily="18" charset="0"/>
              <a:cs typeface="Times New Roman" pitchFamily="18" charset="0"/>
            </a:endParaRPr>
          </a:p>
          <a:p>
            <a:pPr algn="ctr">
              <a:buNone/>
            </a:pPr>
            <a:endParaRPr lang="en-US" sz="4500" dirty="0" smtClean="0">
              <a:latin typeface="Times New Roman" pitchFamily="18" charset="0"/>
              <a:cs typeface="Times New Roman" pitchFamily="18" charset="0"/>
            </a:endParaRPr>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85728"/>
            <a:ext cx="8229600" cy="5840435"/>
          </a:xfrm>
        </p:spPr>
        <p:txBody>
          <a:bodyPr>
            <a:normAutofit/>
          </a:bodyPr>
          <a:lstStyle/>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Front End Tool</a:t>
            </a:r>
          </a:p>
          <a:p>
            <a:r>
              <a:rPr lang="en-US" sz="1800" dirty="0" smtClean="0">
                <a:latin typeface="Times New Roman" pitchFamily="18" charset="0"/>
                <a:cs typeface="Times New Roman" pitchFamily="18" charset="0"/>
              </a:rPr>
              <a:t>GUI Tkinter</a:t>
            </a:r>
          </a:p>
          <a:p>
            <a:pPr>
              <a:buNone/>
            </a:pPr>
            <a:endParaRPr lang="en-US" sz="1800"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Back End Tool</a:t>
            </a:r>
          </a:p>
          <a:p>
            <a:r>
              <a:rPr lang="en-US" sz="1800" dirty="0" smtClean="0">
                <a:latin typeface="Times New Roman" pitchFamily="18" charset="0"/>
                <a:cs typeface="Times New Roman" pitchFamily="18" charset="0"/>
              </a:rPr>
              <a:t>Open CV</a:t>
            </a:r>
          </a:p>
          <a:p>
            <a:r>
              <a:rPr lang="en-US" sz="1800" dirty="0" smtClean="0">
                <a:latin typeface="Times New Roman" pitchFamily="18" charset="0"/>
                <a:cs typeface="Times New Roman" pitchFamily="18" charset="0"/>
              </a:rPr>
              <a:t>TensorFlow</a:t>
            </a:r>
          </a:p>
          <a:p>
            <a:r>
              <a:rPr lang="en-US" sz="1800" dirty="0" smtClean="0">
                <a:latin typeface="Times New Roman" pitchFamily="18" charset="0"/>
                <a:cs typeface="Times New Roman" pitchFamily="18" charset="0"/>
              </a:rPr>
              <a:t> Keras</a:t>
            </a:r>
          </a:p>
          <a:p>
            <a:r>
              <a:rPr lang="en-US" sz="1800" dirty="0" smtClean="0">
                <a:latin typeface="Times New Roman" pitchFamily="18" charset="0"/>
                <a:cs typeface="Times New Roman" pitchFamily="18" charset="0"/>
              </a:rPr>
              <a:t> Pygame</a:t>
            </a:r>
          </a:p>
          <a:p>
            <a:endParaRPr lang="en-US" sz="1800" dirty="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Hardware Requirements</a:t>
            </a:r>
          </a:p>
          <a:p>
            <a:r>
              <a:rPr lang="en-US" sz="1800" dirty="0" smtClean="0">
                <a:latin typeface="Times New Roman" pitchFamily="18" charset="0"/>
                <a:cs typeface="Times New Roman" pitchFamily="18" charset="0"/>
              </a:rPr>
              <a:t>Intel Pentium i3 processor or equivalent or higher</a:t>
            </a:r>
          </a:p>
          <a:p>
            <a:r>
              <a:rPr lang="en-US" sz="1800" dirty="0" smtClean="0">
                <a:latin typeface="Times New Roman" pitchFamily="18" charset="0"/>
                <a:cs typeface="Times New Roman" pitchFamily="18" charset="0"/>
              </a:rPr>
              <a:t> 4gb RAM or Higher</a:t>
            </a:r>
          </a:p>
          <a:p>
            <a:r>
              <a:rPr lang="en-US" sz="1800" dirty="0" smtClean="0">
                <a:latin typeface="Times New Roman" pitchFamily="18" charset="0"/>
                <a:cs typeface="Times New Roman" pitchFamily="18" charset="0"/>
              </a:rPr>
              <a:t> 500gb HDD or Higher</a:t>
            </a:r>
          </a:p>
          <a:p>
            <a:r>
              <a:rPr lang="en-US" sz="1800" dirty="0" smtClean="0">
                <a:latin typeface="Times New Roman" pitchFamily="18" charset="0"/>
                <a:cs typeface="Times New Roman" pitchFamily="18" charset="0"/>
              </a:rPr>
              <a:t> Network Connectivity</a:t>
            </a:r>
          </a:p>
          <a:p>
            <a:pPr>
              <a:buNone/>
            </a:pPr>
            <a:endParaRPr lang="en-US" sz="1800" b="1"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8"/>
          </a:xfrm>
        </p:spPr>
        <p:txBody>
          <a:bodyPr>
            <a:noAutofit/>
          </a:bodyPr>
          <a:lstStyle/>
          <a:p>
            <a:r>
              <a:rPr lang="en-US" b="1" dirty="0"/>
              <a:t/>
            </a:r>
            <a:br>
              <a:rPr lang="en-US" b="1" dirty="0"/>
            </a:br>
            <a:r>
              <a:rPr lang="en-US" dirty="0" smtClean="0"/>
              <a:t/>
            </a:r>
            <a:br>
              <a:rPr lang="en-US" dirty="0" smtClean="0"/>
            </a:br>
            <a:r>
              <a:rPr lang="en-US" b="1" dirty="0" smtClean="0">
                <a:latin typeface="Times New Roman" pitchFamily="18" charset="0"/>
                <a:cs typeface="Times New Roman" pitchFamily="18" charset="0"/>
              </a:rPr>
              <a:t> Methodology</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different types of methodologies have been developed to find out drowsiness.   </a:t>
            </a:r>
            <a:endParaRPr lang="en-US" sz="1800"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Physiological </a:t>
            </a:r>
            <a:r>
              <a:rPr lang="en-US" b="1" dirty="0">
                <a:latin typeface="Times New Roman" pitchFamily="18" charset="0"/>
                <a:cs typeface="Times New Roman" pitchFamily="18" charset="0"/>
              </a:rPr>
              <a:t>Level Approach</a:t>
            </a:r>
            <a:endParaRPr lang="en-US" dirty="0">
              <a:latin typeface="Times New Roman" pitchFamily="18" charset="0"/>
              <a:cs typeface="Times New Roman" pitchFamily="18" charset="0"/>
            </a:endParaRPr>
          </a:p>
          <a:p>
            <a:pPr algn="ctr">
              <a:buNone/>
            </a:pPr>
            <a:r>
              <a:rPr lang="en-US" sz="1800" dirty="0">
                <a:latin typeface="Times New Roman" pitchFamily="18" charset="0"/>
                <a:cs typeface="Times New Roman" pitchFamily="18" charset="0"/>
              </a:rPr>
              <a:t>This technique is an intrusive method wherein electrodes are used to obtain pulse rate, heart rate and brain activity information. ECG is used to calculate the variations in heart rate and detect different conditions for drowsiness. The correlation between different signals such as </a:t>
            </a:r>
            <a:r>
              <a:rPr lang="en-US" sz="1800" dirty="0" err="1">
                <a:latin typeface="Times New Roman" pitchFamily="18" charset="0"/>
                <a:cs typeface="Times New Roman" pitchFamily="18" charset="0"/>
              </a:rPr>
              <a:t>ecg</a:t>
            </a:r>
            <a:r>
              <a:rPr lang="en-US" sz="1800" dirty="0">
                <a:latin typeface="Times New Roman" pitchFamily="18" charset="0"/>
                <a:cs typeface="Times New Roman" pitchFamily="18" charset="0"/>
              </a:rPr>
              <a:t> (electrocardiogram), EEG (electroencephalogram), and EMG (</a:t>
            </a:r>
            <a:r>
              <a:rPr lang="en-US" sz="1800" dirty="0" err="1">
                <a:latin typeface="Times New Roman" pitchFamily="18" charset="0"/>
                <a:cs typeface="Times New Roman" pitchFamily="18" charset="0"/>
              </a:rPr>
              <a:t>electromyogram</a:t>
            </a:r>
            <a:r>
              <a:rPr lang="en-US" sz="1800" dirty="0">
                <a:latin typeface="Times New Roman" pitchFamily="18" charset="0"/>
                <a:cs typeface="Times New Roman" pitchFamily="18" charset="0"/>
              </a:rPr>
              <a:t>) are made and then the output is generated whether the person is drowsy or not</a:t>
            </a:r>
            <a:r>
              <a:rPr lang="en-US" sz="1800"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 </a:t>
            </a:r>
            <a:r>
              <a:rPr lang="en-US" b="1" dirty="0">
                <a:latin typeface="Times New Roman" pitchFamily="18" charset="0"/>
                <a:cs typeface="Times New Roman" pitchFamily="18" charset="0"/>
              </a:rPr>
              <a:t>Behavioral Based </a:t>
            </a:r>
            <a:r>
              <a:rPr lang="en-US" b="1" dirty="0" smtClean="0">
                <a:latin typeface="Times New Roman" pitchFamily="18" charset="0"/>
                <a:cs typeface="Times New Roman" pitchFamily="18" charset="0"/>
              </a:rPr>
              <a:t>Approach</a:t>
            </a:r>
            <a:endParaRPr lang="en-US" dirty="0">
              <a:latin typeface="Times New Roman" pitchFamily="18" charset="0"/>
              <a:cs typeface="Times New Roman" pitchFamily="18" charset="0"/>
            </a:endParaRPr>
          </a:p>
          <a:p>
            <a:pPr algn="ctr">
              <a:buNone/>
            </a:pPr>
            <a:r>
              <a:rPr lang="en-US" sz="1800" dirty="0">
                <a:latin typeface="Times New Roman" pitchFamily="18" charset="0"/>
                <a:cs typeface="Times New Roman" pitchFamily="18" charset="0"/>
              </a:rPr>
              <a:t>In this technique eye blinking frequency, head pose, etc. of a person is monitored through a camera and the person is alerted if any of these drowsiness symptoms are detected.</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131592"/>
          </a:xfrm>
        </p:spPr>
        <p:txBody>
          <a:bodyPr>
            <a:normAutofit fontScale="90000"/>
          </a:bodyPr>
          <a:lstStyle/>
          <a:p>
            <a:r>
              <a:rPr lang="en-US" b="1" dirty="0" smtClean="0"/>
              <a:t/>
            </a:r>
            <a:br>
              <a:rPr lang="en-US" b="1" dirty="0" smtClean="0"/>
            </a:br>
            <a:r>
              <a:rPr lang="en-US" b="1" dirty="0" smtClean="0">
                <a:latin typeface="Times New Roman" pitchFamily="18" charset="0"/>
                <a:cs typeface="Times New Roman" pitchFamily="18" charset="0"/>
              </a:rPr>
              <a:t> </a:t>
            </a:r>
            <a:r>
              <a:rPr lang="en-US" dirty="0" smtClean="0"/>
              <a:t/>
            </a:r>
            <a:br>
              <a:rPr lang="en-US" dirty="0" smtClean="0"/>
            </a:br>
            <a:r>
              <a:rPr lang="en-US" b="1" dirty="0" smtClean="0">
                <a:latin typeface="Times New Roman" pitchFamily="18" charset="0"/>
                <a:cs typeface="Times New Roman" pitchFamily="18" charset="0"/>
              </a:rPr>
              <a:t> </a:t>
            </a:r>
            <a:r>
              <a:rPr lang="en-US" sz="5300" b="1" dirty="0" smtClean="0">
                <a:latin typeface="Times New Roman" pitchFamily="18" charset="0"/>
                <a:cs typeface="Times New Roman" pitchFamily="18" charset="0"/>
              </a:rPr>
              <a:t>Technology</a:t>
            </a:r>
            <a:endParaRPr lang="en-US" sz="53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different types of technologies have been used to find out drowsiness.   </a:t>
            </a:r>
          </a:p>
          <a:p>
            <a:pPr>
              <a:buNone/>
            </a:pPr>
            <a:r>
              <a:rPr lang="en-US" sz="4500" b="1" dirty="0" smtClean="0">
                <a:latin typeface="Times New Roman" pitchFamily="18" charset="0"/>
                <a:cs typeface="Times New Roman" pitchFamily="18" charset="0"/>
              </a:rPr>
              <a:t>Python</a:t>
            </a:r>
            <a:endParaRPr lang="en-US" sz="4500" dirty="0">
              <a:latin typeface="Times New Roman" pitchFamily="18" charset="0"/>
              <a:cs typeface="Times New Roman" pitchFamily="18" charset="0"/>
            </a:endParaRPr>
          </a:p>
          <a:p>
            <a:pPr marL="514350" indent="-514350" algn="ctr">
              <a:buNone/>
            </a:pPr>
            <a:r>
              <a:rPr lang="en-US" sz="2900" dirty="0">
                <a:latin typeface="Times New Roman" pitchFamily="18" charset="0"/>
                <a:cs typeface="Times New Roman" pitchFamily="18" charset="0"/>
              </a:rPr>
              <a:t>Python is an open source, high-level programming language. Python is a powerful language that we can use to create games, write GUIs, and develop web applications.</a:t>
            </a:r>
            <a:r>
              <a:rPr lang="en-IN" sz="2900" dirty="0">
                <a:latin typeface="Times New Roman" pitchFamily="18" charset="0"/>
                <a:cs typeface="Times New Roman" pitchFamily="18" charset="0"/>
              </a:rPr>
              <a:t> Python is a high-level, interpreted, interactive and object-oriented scripting language. Python is designed to be highly readable. It uses English keywords frequently where as other languages use punctuation, and it has fewer syntactical constructions than other languages.</a:t>
            </a:r>
            <a:endParaRPr lang="en-US" sz="2900" dirty="0">
              <a:latin typeface="Times New Roman" pitchFamily="18" charset="0"/>
              <a:cs typeface="Times New Roman" pitchFamily="18" charset="0"/>
            </a:endParaRPr>
          </a:p>
          <a:p>
            <a:pPr marL="514350" indent="-514350" algn="ctr">
              <a:buNone/>
            </a:pPr>
            <a:r>
              <a:rPr lang="en-US" sz="2900" dirty="0">
                <a:latin typeface="Times New Roman" pitchFamily="18" charset="0"/>
                <a:cs typeface="Times New Roman" pitchFamily="18" charset="0"/>
              </a:rPr>
              <a:t>Python is an easy to learn, powerful programming language. It has efficient high-level data structures and a simple but effective approach to object-oriented programming. Python’s elegant syntax and dynamic typing, together with its interpreted nature, make it an ideal language for scripting and rapid application development in many areas on most platforms. The Python interpreter and the extensive standard library are freely available in source or binary form for all major platforms.</a:t>
            </a:r>
          </a:p>
          <a:p>
            <a:pPr marL="514350" indent="-514350" algn="ctr">
              <a:buNone/>
            </a:pPr>
            <a:r>
              <a:rPr lang="en-IN" sz="2900" dirty="0">
                <a:latin typeface="Times New Roman" pitchFamily="18" charset="0"/>
                <a:cs typeface="Times New Roman" pitchFamily="18" charset="0"/>
              </a:rPr>
              <a:t>Python is a great language for the beginner-level programmers and supports the development of a wide range of applications from simple text processing to www browsers to games. </a:t>
            </a:r>
            <a:endParaRPr lang="en-US" sz="2900"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TotalTime>
  <Words>1185</Words>
  <Application>Microsoft Office PowerPoint</Application>
  <PresentationFormat>On-screen Show (4:3)</PresentationFormat>
  <Paragraphs>114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Drowsiness Detection System</vt:lpstr>
      <vt:lpstr> Objective</vt:lpstr>
      <vt:lpstr>Introduction</vt:lpstr>
      <vt:lpstr>    Problem Definition</vt:lpstr>
      <vt:lpstr>          Scope of the Proposed System</vt:lpstr>
      <vt:lpstr>Slide 6</vt:lpstr>
      <vt:lpstr>Slide 7</vt:lpstr>
      <vt:lpstr>   Methodology</vt:lpstr>
      <vt:lpstr>    Technology</vt:lpstr>
      <vt:lpstr>   Features of Python</vt:lpstr>
      <vt:lpstr>           Machine Learning</vt:lpstr>
      <vt:lpstr>   Conclusion</vt:lpstr>
      <vt:lpstr>   Limitations</vt:lpstr>
      <vt:lpstr>    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dc:title>
  <dc:creator>Shruti</dc:creator>
  <cp:lastModifiedBy>Shruti</cp:lastModifiedBy>
  <cp:revision>15</cp:revision>
  <dcterms:created xsi:type="dcterms:W3CDTF">2020-06-05T01:11:59Z</dcterms:created>
  <dcterms:modified xsi:type="dcterms:W3CDTF">2020-06-05T02:58:20Z</dcterms:modified>
</cp:coreProperties>
</file>