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descr="JSS_Logo"/>
          <p:cNvPicPr>
            <a:picLocks noChangeAspect="1"/>
          </p:cNvPicPr>
          <p:nvPr/>
        </p:nvPicPr>
        <p:blipFill>
          <a:blip r:embed="rId1"/>
          <a:stretch>
            <a:fillRect/>
          </a:stretch>
        </p:blipFill>
        <p:spPr>
          <a:xfrm>
            <a:off x="4269740" y="4700905"/>
            <a:ext cx="2851150" cy="2204720"/>
          </a:xfrm>
          <a:prstGeom prst="rect">
            <a:avLst/>
          </a:prstGeom>
        </p:spPr>
      </p:pic>
      <p:sp>
        <p:nvSpPr>
          <p:cNvPr id="2" name="Title 1"/>
          <p:cNvSpPr>
            <a:spLocks noGrp="1"/>
          </p:cNvSpPr>
          <p:nvPr>
            <p:ph type="ctrTitle"/>
          </p:nvPr>
        </p:nvSpPr>
        <p:spPr>
          <a:xfrm>
            <a:off x="1442720" y="313055"/>
            <a:ext cx="9306560" cy="4539615"/>
          </a:xfrm>
        </p:spPr>
        <p:txBody>
          <a:bodyPr>
            <a:noAutofit/>
          </a:bodyPr>
          <a:lstStyle/>
          <a:p>
            <a:pPr algn="ctr"/>
            <a:r>
              <a:rPr lang="en-US" sz="4400" dirty="0">
                <a:solidFill>
                  <a:schemeClr val="tx1"/>
                </a:solidFill>
                <a:effectLst>
                  <a:outerShdw blurRad="38100" dist="19050" dir="2700000" algn="tl" rotWithShape="0">
                    <a:schemeClr val="dk1">
                      <a:alpha val="40000"/>
                    </a:schemeClr>
                  </a:outerShdw>
                </a:effectLst>
              </a:rPr>
              <a:t>Synopsis Presentation on </a:t>
            </a:r>
            <a:br>
              <a:rPr lang="en-US" sz="4400" dirty="0">
                <a:solidFill>
                  <a:schemeClr val="tx1"/>
                </a:solidFill>
                <a:effectLst>
                  <a:outerShdw blurRad="38100" dist="19050" dir="2700000" algn="tl" rotWithShape="0">
                    <a:schemeClr val="dk1">
                      <a:alpha val="40000"/>
                    </a:schemeClr>
                  </a:outerShdw>
                </a:effectLst>
              </a:rPr>
            </a:br>
            <a:r>
              <a:rPr lang="en-US" sz="3200" b="1" dirty="0">
                <a:solidFill>
                  <a:schemeClr val="tx1"/>
                </a:solidFill>
                <a:effectLst>
                  <a:outerShdw blurRad="38100" dist="19050" dir="2700000" algn="tl" rotWithShape="0">
                    <a:schemeClr val="dk1">
                      <a:alpha val="40000"/>
                    </a:schemeClr>
                  </a:outerShdw>
                </a:effectLst>
              </a:rPr>
              <a:t>SMART TRAFFIC MANAGEMENT SYSTEM</a:t>
            </a:r>
            <a:br>
              <a:rPr lang="en-US" sz="4400" b="1" dirty="0">
                <a:solidFill>
                  <a:schemeClr val="tx1"/>
                </a:solidFill>
                <a:effectLst>
                  <a:outerShdw blurRad="38100" dist="19050" dir="2700000" algn="tl" rotWithShape="0">
                    <a:schemeClr val="dk1">
                      <a:alpha val="40000"/>
                    </a:schemeClr>
                  </a:outerShdw>
                </a:effectLst>
              </a:rPr>
            </a:br>
            <a:br>
              <a:rPr lang="en-US" sz="4400" b="1" dirty="0">
                <a:solidFill>
                  <a:schemeClr val="tx1"/>
                </a:solidFill>
                <a:effectLst>
                  <a:outerShdw blurRad="38100" dist="19050" dir="2700000" algn="tl" rotWithShape="0">
                    <a:schemeClr val="dk1">
                      <a:alpha val="40000"/>
                    </a:schemeClr>
                  </a:outerShdw>
                </a:effectLst>
              </a:rPr>
            </a:br>
            <a:r>
              <a:rPr lang="en-US" sz="4400" dirty="0">
                <a:solidFill>
                  <a:schemeClr val="tx1"/>
                </a:solidFill>
                <a:effectLst>
                  <a:outerShdw blurRad="38100" dist="19050" dir="2700000" algn="tl" rotWithShape="0">
                    <a:schemeClr val="dk1">
                      <a:alpha val="40000"/>
                    </a:schemeClr>
                  </a:outerShdw>
                </a:effectLst>
              </a:rPr>
              <a:t>Guided By: Ms. Shivani Dubey &amp; </a:t>
            </a:r>
            <a:br>
              <a:rPr lang="en-US" sz="4400" dirty="0">
                <a:solidFill>
                  <a:schemeClr val="tx1"/>
                </a:solidFill>
                <a:effectLst>
                  <a:outerShdw blurRad="38100" dist="19050" dir="2700000" algn="tl" rotWithShape="0">
                    <a:schemeClr val="dk1">
                      <a:alpha val="40000"/>
                    </a:schemeClr>
                  </a:outerShdw>
                </a:effectLst>
              </a:rPr>
            </a:br>
            <a:r>
              <a:rPr lang="en-US" sz="4400" dirty="0">
                <a:solidFill>
                  <a:schemeClr val="tx1"/>
                </a:solidFill>
                <a:effectLst>
                  <a:outerShdw blurRad="38100" dist="19050" dir="2700000" algn="tl" rotWithShape="0">
                    <a:schemeClr val="dk1">
                      <a:alpha val="40000"/>
                    </a:schemeClr>
                  </a:outerShdw>
                </a:effectLst>
              </a:rPr>
              <a:t>                    Mr. Hanumantha Rao</a:t>
            </a:r>
            <a:br>
              <a:rPr lang="en-US" sz="4400" dirty="0">
                <a:solidFill>
                  <a:schemeClr val="tx1"/>
                </a:solidFill>
                <a:effectLst>
                  <a:outerShdw blurRad="38100" dist="19050" dir="2700000" algn="tl" rotWithShape="0">
                    <a:schemeClr val="dk1">
                      <a:alpha val="40000"/>
                    </a:schemeClr>
                  </a:outerShdw>
                </a:effectLst>
              </a:rPr>
            </a:br>
            <a:endParaRPr lang="en-US" sz="3200" dirty="0">
              <a:solidFill>
                <a:schemeClr val="tx1"/>
              </a:solidFill>
              <a:effectLst>
                <a:outerShdw blurRad="38100" dist="19050" dir="2700000" algn="tl" rotWithShape="0">
                  <a:schemeClr val="dk1">
                    <a:alpha val="40000"/>
                  </a:schemeClr>
                </a:outerShdw>
              </a:effectLst>
            </a:endParaRPr>
          </a:p>
        </p:txBody>
      </p:sp>
      <p:sp>
        <p:nvSpPr>
          <p:cNvPr id="8" name="Text Box 7"/>
          <p:cNvSpPr txBox="1"/>
          <p:nvPr/>
        </p:nvSpPr>
        <p:spPr>
          <a:xfrm>
            <a:off x="307975" y="5639435"/>
            <a:ext cx="3621405" cy="645160"/>
          </a:xfrm>
          <a:prstGeom prst="rect">
            <a:avLst/>
          </a:prstGeom>
          <a:noFill/>
        </p:spPr>
        <p:txBody>
          <a:bodyPr wrap="square" rtlCol="0">
            <a:spAutoFit/>
          </a:bodyPr>
          <a:p>
            <a:r>
              <a:rPr lang="en-US"/>
              <a:t>Presented By:</a:t>
            </a:r>
            <a:endParaRPr lang="en-US"/>
          </a:p>
          <a:p>
            <a:r>
              <a:rPr lang="en-US"/>
              <a:t>Sumit Singh(1809114025)</a:t>
            </a:r>
            <a:endParaRPr lang="en-US"/>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ChangeArrowheads="1"/>
          </p:cNvSpPr>
          <p:nvPr>
            <p:ph type="ctrTitle"/>
          </p:nvPr>
        </p:nvSpPr>
        <p:spPr>
          <a:xfrm>
            <a:off x="624417" y="314325"/>
            <a:ext cx="10943167" cy="1082675"/>
          </a:xfrm>
        </p:spPr>
        <p:txBody>
          <a:bodyPr/>
          <a:p>
            <a:r>
              <a:rPr lang="en-US"/>
              <a:t>References:</a:t>
            </a:r>
            <a:endParaRPr lang="en-US"/>
          </a:p>
        </p:txBody>
      </p:sp>
      <p:sp>
        <p:nvSpPr>
          <p:cNvPr id="3" name="Subtitle 2"/>
          <p:cNvSpPr>
            <a:spLocks noGrp="1" noChangeArrowheads="1"/>
          </p:cNvSpPr>
          <p:nvPr>
            <p:ph type="subTitle" idx="1"/>
          </p:nvPr>
        </p:nvSpPr>
        <p:spPr>
          <a:xfrm>
            <a:off x="623993" y="1749425"/>
            <a:ext cx="10949517" cy="1752600"/>
          </a:xfrm>
        </p:spPr>
        <p:txBody>
          <a:bodyPr/>
          <a:p>
            <a:r>
              <a:rPr lang="en-US" sz="2800">
                <a:solidFill>
                  <a:schemeClr val="tx1"/>
                </a:solidFill>
                <a:effectLst>
                  <a:outerShdw blurRad="38100" dist="19050" dir="2700000" algn="tl" rotWithShape="0">
                    <a:schemeClr val="dk1">
                      <a:alpha val="40000"/>
                    </a:schemeClr>
                  </a:outerShdw>
                </a:effectLst>
              </a:rPr>
              <a:t>[1]Smart Traffic Management System, International Journal of Computer Applications (0975 – 8887)  Volume 75– No.7,August 2013-19 Smart Traffic Management System Ninad Lanke B.E IT </a:t>
            </a:r>
            <a:endParaRPr lang="en-US" sz="2800">
              <a:solidFill>
                <a:schemeClr val="tx1"/>
              </a:solidFill>
              <a:effectLst>
                <a:outerShdw blurRad="38100" dist="19050" dir="2700000" algn="tl" rotWithShape="0">
                  <a:schemeClr val="dk1">
                    <a:alpha val="40000"/>
                  </a:schemeClr>
                </a:outerShdw>
              </a:effectLst>
            </a:endParaRPr>
          </a:p>
          <a:p>
            <a:r>
              <a:rPr lang="en-US" sz="2800">
                <a:solidFill>
                  <a:schemeClr val="tx1"/>
                </a:solidFill>
                <a:effectLst>
                  <a:outerShdw blurRad="38100" dist="19050" dir="2700000" algn="tl" rotWithShape="0">
                    <a:schemeClr val="dk1">
                      <a:alpha val="40000"/>
                    </a:schemeClr>
                  </a:outerShdw>
                </a:effectLst>
              </a:rPr>
              <a:t>[2]Smart Traffic Management System Using Internet of Things, Sabeen Javaid*, Ali Sufian**, Saima Pervaiz**, Mehak Tanveer** * Department of Computer Software Engineering, College of Telecommunication Engineering, National University of Sciences and Technology, Islamabad, Pakistan.</a:t>
            </a:r>
            <a:endParaRPr lang="en-US" sz="28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ChangeArrowheads="1"/>
          </p:cNvSpPr>
          <p:nvPr>
            <p:ph type="ctrTitle"/>
          </p:nvPr>
        </p:nvSpPr>
        <p:spPr>
          <a:xfrm>
            <a:off x="80645" y="1196975"/>
            <a:ext cx="11969750" cy="3197860"/>
          </a:xfrm>
        </p:spPr>
        <p:txBody>
          <a:bodyPr/>
          <a:p>
            <a:r>
              <a:rPr lang="en-US" sz="5400">
                <a:solidFill>
                  <a:schemeClr val="tx1"/>
                </a:solidFill>
                <a:effectLst>
                  <a:outerShdw blurRad="38100" dist="19050" dir="2700000" algn="tl" rotWithShape="0">
                    <a:schemeClr val="dk1">
                      <a:alpha val="40000"/>
                    </a:schemeClr>
                  </a:outerShdw>
                </a:effectLst>
              </a:rPr>
              <a:t>THANK YOU!</a:t>
            </a:r>
            <a:endParaRPr lang="en-US" sz="54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ChangeArrowheads="1"/>
          </p:cNvSpPr>
          <p:nvPr>
            <p:ph type="ctrTitle"/>
          </p:nvPr>
        </p:nvSpPr>
        <p:spPr>
          <a:xfrm>
            <a:off x="155787" y="344805"/>
            <a:ext cx="10943167" cy="1082675"/>
          </a:xfrm>
        </p:spPr>
        <p:txBody>
          <a:bodyPr/>
          <a:p>
            <a:r>
              <a:rPr lang="en-US"/>
              <a:t>Flow of Presentation</a:t>
            </a:r>
            <a:endParaRPr lang="en-US"/>
          </a:p>
        </p:txBody>
      </p:sp>
      <p:sp>
        <p:nvSpPr>
          <p:cNvPr id="3" name="Subtitle 2"/>
          <p:cNvSpPr>
            <a:spLocks noGrp="1" noChangeArrowheads="1"/>
          </p:cNvSpPr>
          <p:nvPr>
            <p:ph type="subTitle" idx="1"/>
          </p:nvPr>
        </p:nvSpPr>
        <p:spPr>
          <a:xfrm>
            <a:off x="3458633" y="1323975"/>
            <a:ext cx="10949517" cy="1752600"/>
          </a:xfrm>
        </p:spPr>
        <p:txBody>
          <a:bodyPr/>
          <a:p>
            <a:pPr algn="l"/>
            <a:r>
              <a:rPr lang="en-US">
                <a:solidFill>
                  <a:schemeClr val="tx1"/>
                </a:solidFill>
                <a:effectLst>
                  <a:outerShdw blurRad="38100" dist="19050" dir="2700000" algn="tl" rotWithShape="0">
                    <a:schemeClr val="dk1">
                      <a:alpha val="40000"/>
                    </a:schemeClr>
                  </a:outerShdw>
                </a:effectLst>
              </a:rPr>
              <a:t>Introduction</a:t>
            </a:r>
            <a:endParaRPr lang="en-US">
              <a:solidFill>
                <a:schemeClr val="tx1"/>
              </a:solidFill>
              <a:effectLst>
                <a:outerShdw blurRad="38100" dist="19050" dir="2700000" algn="tl" rotWithShape="0">
                  <a:schemeClr val="dk1">
                    <a:alpha val="40000"/>
                  </a:schemeClr>
                </a:outerShdw>
              </a:effectLst>
            </a:endParaRPr>
          </a:p>
          <a:p>
            <a:pPr algn="l"/>
            <a:r>
              <a:rPr lang="en-US">
                <a:solidFill>
                  <a:schemeClr val="tx1"/>
                </a:solidFill>
                <a:effectLst>
                  <a:outerShdw blurRad="38100" dist="19050" dir="2700000" algn="tl" rotWithShape="0">
                    <a:schemeClr val="dk1">
                      <a:alpha val="40000"/>
                    </a:schemeClr>
                  </a:outerShdw>
                </a:effectLst>
              </a:rPr>
              <a:t>Problem Statement</a:t>
            </a:r>
            <a:endParaRPr lang="en-US">
              <a:solidFill>
                <a:schemeClr val="tx1"/>
              </a:solidFill>
              <a:effectLst>
                <a:outerShdw blurRad="38100" dist="19050" dir="2700000" algn="tl" rotWithShape="0">
                  <a:schemeClr val="dk1">
                    <a:alpha val="40000"/>
                  </a:schemeClr>
                </a:outerShdw>
              </a:effectLst>
            </a:endParaRPr>
          </a:p>
          <a:p>
            <a:pPr algn="l"/>
            <a:r>
              <a:rPr lang="en-US">
                <a:solidFill>
                  <a:schemeClr val="tx1"/>
                </a:solidFill>
                <a:effectLst>
                  <a:outerShdw blurRad="38100" dist="19050" dir="2700000" algn="tl" rotWithShape="0">
                    <a:schemeClr val="dk1">
                      <a:alpha val="40000"/>
                    </a:schemeClr>
                  </a:outerShdw>
                </a:effectLst>
              </a:rPr>
              <a:t>Scope of Project</a:t>
            </a:r>
            <a:endParaRPr lang="en-US">
              <a:solidFill>
                <a:schemeClr val="tx1"/>
              </a:solidFill>
              <a:effectLst>
                <a:outerShdw blurRad="38100" dist="19050" dir="2700000" algn="tl" rotWithShape="0">
                  <a:schemeClr val="dk1">
                    <a:alpha val="40000"/>
                  </a:schemeClr>
                </a:outerShdw>
              </a:effectLst>
            </a:endParaRPr>
          </a:p>
          <a:p>
            <a:pPr algn="l"/>
            <a:r>
              <a:rPr lang="en-US">
                <a:solidFill>
                  <a:schemeClr val="tx1"/>
                </a:solidFill>
                <a:effectLst>
                  <a:outerShdw blurRad="38100" dist="19050" dir="2700000" algn="tl" rotWithShape="0">
                    <a:schemeClr val="dk1">
                      <a:alpha val="40000"/>
                    </a:schemeClr>
                  </a:outerShdw>
                </a:effectLst>
              </a:rPr>
              <a:t>  a)Existing Scenario</a:t>
            </a:r>
            <a:endParaRPr lang="en-US">
              <a:solidFill>
                <a:schemeClr val="tx1"/>
              </a:solidFill>
              <a:effectLst>
                <a:outerShdw blurRad="38100" dist="19050" dir="2700000" algn="tl" rotWithShape="0">
                  <a:schemeClr val="dk1">
                    <a:alpha val="40000"/>
                  </a:schemeClr>
                </a:outerShdw>
              </a:effectLst>
            </a:endParaRPr>
          </a:p>
          <a:p>
            <a:pPr algn="l"/>
            <a:r>
              <a:rPr lang="en-US">
                <a:solidFill>
                  <a:schemeClr val="tx1"/>
                </a:solidFill>
                <a:effectLst>
                  <a:outerShdw blurRad="38100" dist="19050" dir="2700000" algn="tl" rotWithShape="0">
                    <a:schemeClr val="dk1">
                      <a:alpha val="40000"/>
                    </a:schemeClr>
                  </a:outerShdw>
                </a:effectLst>
              </a:rPr>
              <a:t>  b)Proposed System</a:t>
            </a:r>
            <a:endParaRPr lang="en-US">
              <a:solidFill>
                <a:schemeClr val="tx1"/>
              </a:solidFill>
              <a:effectLst>
                <a:outerShdw blurRad="38100" dist="19050" dir="2700000" algn="tl" rotWithShape="0">
                  <a:schemeClr val="dk1">
                    <a:alpha val="40000"/>
                  </a:schemeClr>
                </a:outerShdw>
              </a:effectLst>
            </a:endParaRPr>
          </a:p>
          <a:p>
            <a:pPr algn="l"/>
            <a:r>
              <a:rPr lang="en-US">
                <a:solidFill>
                  <a:schemeClr val="tx1"/>
                </a:solidFill>
                <a:effectLst>
                  <a:outerShdw blurRad="38100" dist="19050" dir="2700000" algn="tl" rotWithShape="0">
                    <a:schemeClr val="dk1">
                      <a:alpha val="40000"/>
                    </a:schemeClr>
                  </a:outerShdw>
                </a:effectLst>
              </a:rPr>
              <a:t>Limitations </a:t>
            </a:r>
            <a:endParaRPr lang="en-US">
              <a:solidFill>
                <a:schemeClr val="tx1"/>
              </a:solidFill>
              <a:effectLst>
                <a:outerShdw blurRad="38100" dist="19050" dir="2700000" algn="tl" rotWithShape="0">
                  <a:schemeClr val="dk1">
                    <a:alpha val="40000"/>
                  </a:schemeClr>
                </a:outerShdw>
              </a:effectLst>
            </a:endParaRPr>
          </a:p>
          <a:p>
            <a:pPr algn="l"/>
            <a:r>
              <a:rPr lang="en-US">
                <a:solidFill>
                  <a:schemeClr val="tx1"/>
                </a:solidFill>
                <a:effectLst>
                  <a:outerShdw blurRad="38100" dist="19050" dir="2700000" algn="tl" rotWithShape="0">
                    <a:schemeClr val="dk1">
                      <a:alpha val="40000"/>
                    </a:schemeClr>
                  </a:outerShdw>
                </a:effectLst>
              </a:rPr>
              <a:t>Conclusion</a:t>
            </a:r>
            <a:endParaRPr lang="en-US">
              <a:solidFill>
                <a:schemeClr val="tx1"/>
              </a:solidFill>
              <a:effectLst>
                <a:outerShdw blurRad="38100" dist="19050" dir="2700000" algn="tl" rotWithShape="0">
                  <a:schemeClr val="dk1">
                    <a:alpha val="40000"/>
                  </a:schemeClr>
                </a:outerShdw>
              </a:effectLst>
            </a:endParaRPr>
          </a:p>
          <a:p>
            <a:pPr algn="l"/>
            <a:r>
              <a:rPr lang="en-US">
                <a:solidFill>
                  <a:schemeClr val="tx1"/>
                </a:solidFill>
                <a:effectLst>
                  <a:outerShdw blurRad="38100" dist="19050" dir="2700000" algn="tl" rotWithShape="0">
                    <a:schemeClr val="dk1">
                      <a:alpha val="40000"/>
                    </a:schemeClr>
                  </a:outerShdw>
                </a:effectLst>
              </a:rPr>
              <a:t>References</a:t>
            </a:r>
            <a:endParaRPr 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ChangeArrowheads="1"/>
          </p:cNvSpPr>
          <p:nvPr>
            <p:ph type="ctrTitle"/>
          </p:nvPr>
        </p:nvSpPr>
        <p:spPr>
          <a:xfrm>
            <a:off x="733637" y="434975"/>
            <a:ext cx="10943167" cy="1082675"/>
          </a:xfrm>
        </p:spPr>
        <p:txBody>
          <a:bodyPr/>
          <a:p>
            <a:pPr algn="l"/>
            <a:r>
              <a:rPr lang="en-US"/>
              <a:t>                             Introduction</a:t>
            </a:r>
            <a:endParaRPr lang="en-US"/>
          </a:p>
        </p:txBody>
      </p:sp>
      <p:sp>
        <p:nvSpPr>
          <p:cNvPr id="3" name="Subtitle 2"/>
          <p:cNvSpPr>
            <a:spLocks noGrp="1" noChangeArrowheads="1"/>
          </p:cNvSpPr>
          <p:nvPr>
            <p:ph type="subTitle" idx="1"/>
          </p:nvPr>
        </p:nvSpPr>
        <p:spPr>
          <a:xfrm>
            <a:off x="374015" y="1804670"/>
            <a:ext cx="11662410" cy="4616450"/>
          </a:xfrm>
        </p:spPr>
        <p:txBody>
          <a:bodyPr/>
          <a:p>
            <a:pPr marL="457200" indent="-457200" algn="l">
              <a:buFont typeface="Arial" panose="020B0604020202020204" pitchFamily="34" charset="0"/>
              <a:buChar char="•"/>
            </a:pPr>
            <a:r>
              <a:rPr lang="en-US" sz="2800">
                <a:solidFill>
                  <a:schemeClr val="tx1"/>
                </a:solidFill>
                <a:effectLst>
                  <a:outerShdw blurRad="38100" dist="19050" dir="2700000" algn="tl" rotWithShape="0">
                    <a:schemeClr val="dk1">
                      <a:alpha val="40000"/>
                    </a:schemeClr>
                  </a:outerShdw>
                </a:effectLst>
              </a:rPr>
              <a:t>The aim is to optimally control the duration of traffic lights.</a:t>
            </a:r>
            <a:endParaRPr lang="en-US" sz="2800">
              <a:solidFill>
                <a:schemeClr val="tx1"/>
              </a:solidFill>
              <a:effectLst>
                <a:outerShdw blurRad="38100" dist="19050" dir="2700000" algn="tl" rotWithShape="0">
                  <a:schemeClr val="dk1">
                    <a:alpha val="40000"/>
                  </a:schemeClr>
                </a:outerShdw>
              </a:effectLst>
            </a:endParaRPr>
          </a:p>
          <a:p>
            <a:pPr marL="457200" indent="-457200" algn="l">
              <a:buFont typeface="Arial" panose="020B0604020202020204" pitchFamily="34" charset="0"/>
              <a:buChar char="•"/>
            </a:pPr>
            <a:r>
              <a:rPr lang="en-US" sz="2800">
                <a:solidFill>
                  <a:schemeClr val="tx1"/>
                </a:solidFill>
                <a:effectLst>
                  <a:outerShdw blurRad="38100" dist="19050" dir="2700000" algn="tl" rotWithShape="0">
                    <a:schemeClr val="dk1">
                      <a:alpha val="40000"/>
                    </a:schemeClr>
                  </a:outerShdw>
                </a:effectLst>
              </a:rPr>
              <a:t>Algorithm is to identify emergency services &amp; give priority to them.</a:t>
            </a:r>
            <a:endParaRPr lang="en-US" sz="2800">
              <a:solidFill>
                <a:schemeClr val="tx1"/>
              </a:solidFill>
              <a:effectLst>
                <a:outerShdw blurRad="38100" dist="19050" dir="2700000" algn="tl" rotWithShape="0">
                  <a:schemeClr val="dk1">
                    <a:alpha val="40000"/>
                  </a:schemeClr>
                </a:outerShdw>
              </a:effectLst>
            </a:endParaRPr>
          </a:p>
          <a:p>
            <a:pPr marL="457200" indent="-457200" algn="l">
              <a:buFont typeface="Arial" panose="020B0604020202020204" pitchFamily="34" charset="0"/>
              <a:buChar char="•"/>
            </a:pPr>
            <a:r>
              <a:rPr lang="en-US" sz="2800">
                <a:solidFill>
                  <a:schemeClr val="tx1"/>
                </a:solidFill>
                <a:effectLst>
                  <a:outerShdw blurRad="38100" dist="19050" dir="2700000" algn="tl" rotWithShape="0">
                    <a:schemeClr val="dk1">
                      <a:alpha val="40000"/>
                    </a:schemeClr>
                  </a:outerShdw>
                </a:effectLst>
              </a:rPr>
              <a:t>It is a system which utilizes sensor data and automated algorithms to keep the flow of traffic smoothly.</a:t>
            </a:r>
            <a:endParaRPr lang="en-US" sz="2800">
              <a:solidFill>
                <a:schemeClr val="tx1"/>
              </a:solidFill>
              <a:effectLst>
                <a:outerShdw blurRad="38100" dist="19050" dir="2700000" algn="tl" rotWithShape="0">
                  <a:schemeClr val="dk1">
                    <a:alpha val="40000"/>
                  </a:schemeClr>
                </a:outerShdw>
              </a:effectLst>
            </a:endParaRPr>
          </a:p>
          <a:p>
            <a:pPr marL="457200" indent="-457200" algn="l">
              <a:buFont typeface="Arial" panose="020B0604020202020204" pitchFamily="34" charset="0"/>
              <a:buChar char="•"/>
            </a:pPr>
            <a:r>
              <a:rPr lang="en-US" sz="2800">
                <a:solidFill>
                  <a:schemeClr val="tx1"/>
                </a:solidFill>
                <a:effectLst>
                  <a:outerShdw blurRad="38100" dist="19050" dir="2700000" algn="tl" rotWithShape="0">
                    <a:schemeClr val="dk1">
                      <a:alpha val="40000"/>
                    </a:schemeClr>
                  </a:outerShdw>
                </a:effectLst>
              </a:rPr>
              <a:t>From smart mobility we can also track daily pollution level which is very important for developing nations like India.  </a:t>
            </a:r>
            <a:endParaRPr lang="en-US" sz="28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ChangeArrowheads="1"/>
          </p:cNvSpPr>
          <p:nvPr>
            <p:ph type="ctrTitle"/>
          </p:nvPr>
        </p:nvSpPr>
        <p:spPr>
          <a:xfrm>
            <a:off x="630767" y="410210"/>
            <a:ext cx="10943167" cy="1082675"/>
          </a:xfrm>
        </p:spPr>
        <p:txBody>
          <a:bodyPr/>
          <a:p>
            <a:r>
              <a:rPr lang="en-US"/>
              <a:t>Problem Statement</a:t>
            </a:r>
            <a:endParaRPr lang="en-US"/>
          </a:p>
        </p:txBody>
      </p:sp>
      <p:sp>
        <p:nvSpPr>
          <p:cNvPr id="3" name="Subtitle 2"/>
          <p:cNvSpPr>
            <a:spLocks noGrp="1" noChangeArrowheads="1"/>
          </p:cNvSpPr>
          <p:nvPr>
            <p:ph type="subTitle" idx="1"/>
          </p:nvPr>
        </p:nvSpPr>
        <p:spPr>
          <a:xfrm>
            <a:off x="630555" y="1639570"/>
            <a:ext cx="10949305" cy="3578860"/>
          </a:xfrm>
        </p:spPr>
        <p:txBody>
          <a:bodyPr/>
          <a:p>
            <a:pPr marL="285750" indent="-285750" algn="l">
              <a:buFont typeface="Arial" panose="020B0604020202020204" pitchFamily="34" charset="0"/>
              <a:buChar char="•"/>
            </a:pPr>
            <a:r>
              <a:rPr lang="en-US" sz="2600">
                <a:solidFill>
                  <a:schemeClr val="tx1"/>
                </a:solidFill>
                <a:effectLst>
                  <a:outerShdw blurRad="38100" dist="19050" dir="2700000" algn="tl" rotWithShape="0">
                    <a:schemeClr val="dk1">
                      <a:alpha val="40000"/>
                    </a:schemeClr>
                  </a:outerShdw>
                </a:effectLst>
              </a:rPr>
              <a:t>In maximum cities of India people faces very heavy traffic congestion due to which very high time is consumed and there is delay in Emergency Services.</a:t>
            </a:r>
            <a:endParaRPr lang="en-US" sz="2600">
              <a:solidFill>
                <a:schemeClr val="tx1"/>
              </a:solidFill>
              <a:effectLst>
                <a:outerShdw blurRad="38100" dist="19050" dir="2700000" algn="tl" rotWithShape="0">
                  <a:schemeClr val="dk1">
                    <a:alpha val="40000"/>
                  </a:schemeClr>
                </a:outerShdw>
              </a:effectLst>
            </a:endParaRPr>
          </a:p>
          <a:p>
            <a:pPr marL="285750" indent="-285750" algn="l">
              <a:buFont typeface="Arial" panose="020B0604020202020204" pitchFamily="34" charset="0"/>
              <a:buChar char="•"/>
            </a:pPr>
            <a:r>
              <a:rPr lang="en-US" sz="2600">
                <a:solidFill>
                  <a:schemeClr val="tx1"/>
                </a:solidFill>
                <a:effectLst>
                  <a:outerShdw blurRad="38100" dist="19050" dir="2700000" algn="tl" rotWithShape="0">
                    <a:schemeClr val="dk1">
                      <a:alpha val="40000"/>
                    </a:schemeClr>
                  </a:outerShdw>
                </a:effectLst>
              </a:rPr>
              <a:t>It also causes significant air pollution as well as fuel consumption.</a:t>
            </a:r>
            <a:endParaRPr lang="en-US" sz="2600">
              <a:solidFill>
                <a:schemeClr val="tx1"/>
              </a:solidFill>
              <a:effectLst>
                <a:outerShdw blurRad="38100" dist="19050" dir="2700000" algn="tl" rotWithShape="0">
                  <a:schemeClr val="dk1">
                    <a:alpha val="40000"/>
                  </a:schemeClr>
                </a:outerShdw>
              </a:effectLst>
            </a:endParaRPr>
          </a:p>
          <a:p>
            <a:pPr marL="285750" indent="-285750" algn="l">
              <a:buFont typeface="Arial" panose="020B0604020202020204" pitchFamily="34" charset="0"/>
              <a:buChar char="•"/>
            </a:pPr>
            <a:r>
              <a:rPr lang="en-US" sz="2600">
                <a:solidFill>
                  <a:schemeClr val="tx1"/>
                </a:solidFill>
                <a:effectLst>
                  <a:outerShdw blurRad="38100" dist="19050" dir="2700000" algn="tl" rotWithShape="0">
                    <a:schemeClr val="dk1">
                      <a:alpha val="40000"/>
                    </a:schemeClr>
                  </a:outerShdw>
                </a:effectLst>
              </a:rPr>
              <a:t>In 2014, 54% of the total global population was urban residents. The prediction was  a growth of nearly 2% each year until 2020 leading to more pressure on the transportation system of cities.</a:t>
            </a:r>
            <a:endParaRPr lang="en-US" sz="2600">
              <a:solidFill>
                <a:schemeClr val="tx1"/>
              </a:solidFill>
              <a:effectLst>
                <a:outerShdw blurRad="38100" dist="19050" dir="2700000" algn="tl" rotWithShape="0">
                  <a:schemeClr val="dk1">
                    <a:alpha val="40000"/>
                  </a:schemeClr>
                </a:outerShdw>
              </a:effectLst>
            </a:endParaRPr>
          </a:p>
          <a:p>
            <a:pPr marL="285750" indent="-285750" algn="l">
              <a:buFont typeface="Arial" panose="020B0604020202020204" pitchFamily="34" charset="0"/>
              <a:buChar char="•"/>
            </a:pPr>
            <a:r>
              <a:rPr lang="en-US" sz="2600">
                <a:solidFill>
                  <a:schemeClr val="tx1"/>
                </a:solidFill>
                <a:effectLst>
                  <a:outerShdw blurRad="38100" dist="19050" dir="2700000" algn="tl" rotWithShape="0">
                    <a:schemeClr val="dk1">
                      <a:alpha val="40000"/>
                    </a:schemeClr>
                  </a:outerShdw>
                </a:effectLst>
              </a:rPr>
              <a:t>Cities should be making their streets run smarter instead of just making them bigger or building more roads.</a:t>
            </a:r>
            <a:endParaRPr lang="en-US" sz="26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ChangeArrowheads="1"/>
          </p:cNvSpPr>
          <p:nvPr>
            <p:ph type="ctrTitle"/>
          </p:nvPr>
        </p:nvSpPr>
        <p:spPr>
          <a:xfrm>
            <a:off x="633307" y="344170"/>
            <a:ext cx="10943167" cy="1082675"/>
          </a:xfrm>
        </p:spPr>
        <p:txBody>
          <a:bodyPr/>
          <a:p>
            <a:r>
              <a:rPr lang="en-US"/>
              <a:t>Scope of Project</a:t>
            </a:r>
            <a:br>
              <a:rPr lang="en-US"/>
            </a:br>
            <a:r>
              <a:rPr lang="en-US"/>
              <a:t>a) Existing Scenario</a:t>
            </a:r>
            <a:endParaRPr lang="en-US"/>
          </a:p>
        </p:txBody>
      </p:sp>
      <p:sp>
        <p:nvSpPr>
          <p:cNvPr id="3" name="Subtitle 2"/>
          <p:cNvSpPr>
            <a:spLocks noGrp="1" noChangeArrowheads="1"/>
          </p:cNvSpPr>
          <p:nvPr>
            <p:ph type="subTitle" idx="1"/>
          </p:nvPr>
        </p:nvSpPr>
        <p:spPr>
          <a:xfrm>
            <a:off x="626745" y="2157730"/>
            <a:ext cx="10949305" cy="3860800"/>
          </a:xfrm>
        </p:spPr>
        <p:txBody>
          <a:bodyPr/>
          <a:p>
            <a:pPr marL="457200" indent="-457200" algn="l">
              <a:buFont typeface="Arial" panose="020B0604020202020204" pitchFamily="34" charset="0"/>
              <a:buChar char="•"/>
            </a:pPr>
            <a:r>
              <a:rPr lang="en-US" sz="2800">
                <a:solidFill>
                  <a:schemeClr val="tx1"/>
                </a:solidFill>
                <a:effectLst>
                  <a:outerShdw blurRad="38100" dist="19050" dir="2700000" algn="tl" rotWithShape="0">
                    <a:schemeClr val="dk1">
                      <a:alpha val="40000"/>
                    </a:schemeClr>
                  </a:outerShdw>
                </a:effectLst>
              </a:rPr>
              <a:t>The exiting traffic system is generally controlled by the traffic police. </a:t>
            </a:r>
            <a:endParaRPr lang="en-US" sz="2800">
              <a:solidFill>
                <a:schemeClr val="tx1"/>
              </a:solidFill>
              <a:effectLst>
                <a:outerShdw blurRad="38100" dist="19050" dir="2700000" algn="tl" rotWithShape="0">
                  <a:schemeClr val="dk1">
                    <a:alpha val="40000"/>
                  </a:schemeClr>
                </a:outerShdw>
              </a:effectLst>
            </a:endParaRPr>
          </a:p>
          <a:p>
            <a:pPr marL="457200" indent="-457200" algn="l">
              <a:buFont typeface="Arial" panose="020B0604020202020204" pitchFamily="34" charset="0"/>
              <a:buChar char="•"/>
            </a:pPr>
            <a:r>
              <a:rPr lang="en-US" sz="2800">
                <a:solidFill>
                  <a:schemeClr val="tx1"/>
                </a:solidFill>
                <a:effectLst>
                  <a:outerShdw blurRad="38100" dist="19050" dir="2700000" algn="tl" rotWithShape="0">
                    <a:schemeClr val="dk1">
                      <a:alpha val="40000"/>
                    </a:schemeClr>
                  </a:outerShdw>
                </a:effectLst>
              </a:rPr>
              <a:t>The main drawback of this system controlled by the traffic police is that the system is not smart enough to deal with the traffic congestion.</a:t>
            </a:r>
            <a:endParaRPr lang="en-US" sz="2800">
              <a:solidFill>
                <a:schemeClr val="tx1"/>
              </a:solidFill>
              <a:effectLst>
                <a:outerShdw blurRad="38100" dist="19050" dir="2700000" algn="tl" rotWithShape="0">
                  <a:schemeClr val="dk1">
                    <a:alpha val="40000"/>
                  </a:schemeClr>
                </a:outerShdw>
              </a:effectLst>
            </a:endParaRPr>
          </a:p>
          <a:p>
            <a:pPr marL="457200" indent="-457200" algn="l">
              <a:buFont typeface="Arial" panose="020B0604020202020204" pitchFamily="34" charset="0"/>
              <a:buChar char="•"/>
            </a:pPr>
            <a:r>
              <a:rPr lang="en-US" sz="2800">
                <a:solidFill>
                  <a:schemeClr val="tx1"/>
                </a:solidFill>
                <a:effectLst>
                  <a:outerShdw blurRad="38100" dist="19050" dir="2700000" algn="tl" rotWithShape="0">
                    <a:schemeClr val="dk1">
                      <a:alpha val="40000"/>
                    </a:schemeClr>
                  </a:outerShdw>
                </a:effectLst>
              </a:rPr>
              <a:t>Moreover, even if traffic lights are used the time interval for which the vehicles will be showed green or red signal is fixed.</a:t>
            </a:r>
            <a:endParaRPr lang="en-US" sz="28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ChangeArrowheads="1"/>
          </p:cNvSpPr>
          <p:nvPr>
            <p:ph type="ctrTitle"/>
          </p:nvPr>
        </p:nvSpPr>
        <p:spPr>
          <a:xfrm>
            <a:off x="630767" y="981710"/>
            <a:ext cx="10943167" cy="1082675"/>
          </a:xfrm>
        </p:spPr>
        <p:txBody>
          <a:bodyPr/>
          <a:p>
            <a:r>
              <a:rPr lang="en-US"/>
              <a:t>b) Proposed System</a:t>
            </a:r>
            <a:endParaRPr lang="en-US"/>
          </a:p>
        </p:txBody>
      </p:sp>
      <p:sp>
        <p:nvSpPr>
          <p:cNvPr id="3" name="Subtitle 2"/>
          <p:cNvSpPr>
            <a:spLocks noGrp="1" noChangeArrowheads="1"/>
          </p:cNvSpPr>
          <p:nvPr>
            <p:ph type="subTitle" idx="1"/>
          </p:nvPr>
        </p:nvSpPr>
        <p:spPr>
          <a:xfrm>
            <a:off x="624205" y="2487295"/>
            <a:ext cx="10949305" cy="4804410"/>
          </a:xfrm>
        </p:spPr>
        <p:txBody>
          <a:bodyPr/>
          <a:p>
            <a:pPr marL="342900" indent="-342900" algn="l">
              <a:buFont typeface="Arial" panose="020B0604020202020204" pitchFamily="34" charset="0"/>
              <a:buChar char="•"/>
            </a:pPr>
            <a:r>
              <a:rPr lang="en-US" sz="2400">
                <a:solidFill>
                  <a:schemeClr val="tx1"/>
                </a:solidFill>
                <a:effectLst>
                  <a:outerShdw blurRad="38100" dist="19050" dir="2700000" algn="tl" rotWithShape="0">
                    <a:schemeClr val="dk1">
                      <a:alpha val="40000"/>
                    </a:schemeClr>
                  </a:outerShdw>
                </a:effectLst>
              </a:rPr>
              <a:t>The first and primary element of this system is the wireless sensor nodes consisting of sensors. </a:t>
            </a:r>
            <a:endParaRPr lang="en-US" sz="2400">
              <a:solidFill>
                <a:schemeClr val="tx1"/>
              </a:solidFill>
              <a:effectLst>
                <a:outerShdw blurRad="38100" dist="19050" dir="2700000" algn="tl" rotWithShape="0">
                  <a:schemeClr val="dk1">
                    <a:alpha val="40000"/>
                  </a:schemeClr>
                </a:outerShdw>
              </a:effectLst>
            </a:endParaRPr>
          </a:p>
          <a:p>
            <a:pPr marL="342900" indent="-342900" algn="l">
              <a:buFont typeface="Arial" panose="020B0604020202020204" pitchFamily="34" charset="0"/>
              <a:buChar char="•"/>
            </a:pPr>
            <a:r>
              <a:rPr lang="en-US" sz="2400">
                <a:solidFill>
                  <a:schemeClr val="tx1"/>
                </a:solidFill>
                <a:effectLst>
                  <a:outerShdw blurRad="38100" dist="19050" dir="2700000" algn="tl" rotWithShape="0">
                    <a:schemeClr val="dk1">
                      <a:alpha val="40000"/>
                    </a:schemeClr>
                  </a:outerShdw>
                </a:effectLst>
              </a:rPr>
              <a:t>The sensors interact with the physical environment means vehicles presence or absence while the local sensor sends the sensors data to the central micro controller.</a:t>
            </a:r>
            <a:endParaRPr lang="en-US" sz="2400">
              <a:solidFill>
                <a:schemeClr val="tx1"/>
              </a:solidFill>
              <a:effectLst>
                <a:outerShdw blurRad="38100" dist="19050" dir="2700000" algn="tl" rotWithShape="0">
                  <a:schemeClr val="dk1">
                    <a:alpha val="40000"/>
                  </a:schemeClr>
                </a:outerShdw>
              </a:effectLst>
            </a:endParaRPr>
          </a:p>
          <a:p>
            <a:pPr marL="342900" indent="-342900" algn="l">
              <a:buFont typeface="Arial" panose="020B0604020202020204" pitchFamily="34" charset="0"/>
              <a:buChar char="•"/>
            </a:pPr>
            <a:r>
              <a:rPr lang="en-US" sz="2400">
                <a:solidFill>
                  <a:schemeClr val="tx1"/>
                </a:solidFill>
                <a:effectLst>
                  <a:outerShdw blurRad="38100" dist="19050" dir="2700000" algn="tl" rotWithShape="0">
                    <a:schemeClr val="dk1">
                      <a:alpha val="40000"/>
                    </a:schemeClr>
                  </a:outerShdw>
                </a:effectLst>
              </a:rPr>
              <a:t>This system involves the 4*2 array of sensor nodes in each way. This signifies 4 levels of Traffic and 2 lanes in each way.</a:t>
            </a:r>
            <a:endParaRPr lang="en-US" sz="2400">
              <a:solidFill>
                <a:schemeClr val="tx1"/>
              </a:solidFill>
              <a:effectLst>
                <a:outerShdw blurRad="38100" dist="19050" dir="2700000" algn="tl" rotWithShape="0">
                  <a:schemeClr val="dk1">
                    <a:alpha val="40000"/>
                  </a:schemeClr>
                </a:outerShdw>
              </a:effectLst>
            </a:endParaRPr>
          </a:p>
          <a:p>
            <a:pPr marL="457200" indent="-457200" algn="l">
              <a:buFont typeface="Arial" panose="020B0604020202020204" pitchFamily="34" charset="0"/>
              <a:buChar char="•"/>
            </a:pPr>
            <a:endParaRPr lang="en-US" sz="2400">
              <a:solidFill>
                <a:schemeClr val="tx1"/>
              </a:solidFill>
              <a:effectLst>
                <a:outerShdw blurRad="38100" dist="19050" dir="2700000" algn="tl" rotWithShape="0">
                  <a:schemeClr val="dk1">
                    <a:alpha val="40000"/>
                  </a:schemeClr>
                </a:outerShdw>
              </a:effectLst>
            </a:endParaRPr>
          </a:p>
          <a:p>
            <a:pPr marL="457200" indent="-457200" algn="l">
              <a:buFont typeface="Arial" panose="020B0604020202020204" pitchFamily="34" charset="0"/>
              <a:buChar char="•"/>
            </a:pPr>
            <a:endParaRPr lang="en-US" sz="24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ChangeArrowheads="1"/>
          </p:cNvSpPr>
          <p:nvPr>
            <p:ph type="ctrTitle"/>
          </p:nvPr>
        </p:nvSpPr>
        <p:spPr>
          <a:xfrm>
            <a:off x="624417" y="628650"/>
            <a:ext cx="10943167" cy="1082675"/>
          </a:xfrm>
        </p:spPr>
        <p:txBody>
          <a:bodyPr/>
          <a:p>
            <a:r>
              <a:rPr lang="en-US"/>
              <a:t>Tools and Technology Used </a:t>
            </a:r>
            <a:endParaRPr lang="en-US"/>
          </a:p>
        </p:txBody>
      </p:sp>
      <p:sp>
        <p:nvSpPr>
          <p:cNvPr id="3" name="Subtitle 2"/>
          <p:cNvSpPr>
            <a:spLocks noGrp="1" noChangeArrowheads="1"/>
          </p:cNvSpPr>
          <p:nvPr>
            <p:ph type="subTitle" idx="1"/>
          </p:nvPr>
        </p:nvSpPr>
        <p:spPr/>
        <p:txBody>
          <a:bodyPr/>
          <a:p>
            <a:r>
              <a:rPr lang="en-US">
                <a:solidFill>
                  <a:schemeClr val="tx1"/>
                </a:solidFill>
                <a:effectLst>
                  <a:outerShdw blurRad="38100" dist="19050" dir="2700000" algn="tl" rotWithShape="0">
                    <a:schemeClr val="dk1">
                      <a:alpha val="40000"/>
                    </a:schemeClr>
                  </a:outerShdw>
                </a:effectLst>
              </a:rPr>
              <a:t>Tools: Anaconda, Jupyter </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Technologies: Python,IoT</a:t>
            </a:r>
            <a:endParaRPr 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ChangeArrowheads="1"/>
          </p:cNvSpPr>
          <p:nvPr>
            <p:ph type="ctrTitle"/>
          </p:nvPr>
        </p:nvSpPr>
        <p:spPr/>
        <p:txBody>
          <a:bodyPr/>
          <a:p>
            <a:r>
              <a:rPr lang="en-US"/>
              <a:t>Limitations</a:t>
            </a:r>
            <a:endParaRPr lang="en-US"/>
          </a:p>
        </p:txBody>
      </p:sp>
      <p:sp>
        <p:nvSpPr>
          <p:cNvPr id="3" name="Subtitle 2"/>
          <p:cNvSpPr>
            <a:spLocks noGrp="1" noChangeArrowheads="1"/>
          </p:cNvSpPr>
          <p:nvPr>
            <p:ph type="subTitle" idx="1"/>
          </p:nvPr>
        </p:nvSpPr>
        <p:spPr/>
        <p:txBody>
          <a:bodyPr/>
          <a:p>
            <a:pPr marL="457200" indent="-457200" algn="l">
              <a:buFont typeface="Arial" panose="020B0604020202020204" pitchFamily="34" charset="0"/>
              <a:buChar char="•"/>
            </a:pPr>
            <a:r>
              <a:rPr lang="en-US">
                <a:solidFill>
                  <a:schemeClr val="tx1"/>
                </a:solidFill>
                <a:effectLst>
                  <a:outerShdw blurRad="38100" dist="19050" dir="2700000" algn="tl" rotWithShape="0">
                    <a:schemeClr val="dk1">
                      <a:alpha val="40000"/>
                    </a:schemeClr>
                  </a:outerShdw>
                </a:effectLst>
              </a:rPr>
              <a:t>Money &amp; maintenance</a:t>
            </a:r>
            <a:endParaRPr lang="en-US">
              <a:solidFill>
                <a:schemeClr val="tx1"/>
              </a:solidFill>
              <a:effectLst>
                <a:outerShdw blurRad="38100" dist="19050" dir="2700000" algn="tl" rotWithShape="0">
                  <a:schemeClr val="dk1">
                    <a:alpha val="40000"/>
                  </a:schemeClr>
                </a:outerShdw>
              </a:effectLst>
            </a:endParaRPr>
          </a:p>
          <a:p>
            <a:pPr marL="457200" indent="-457200" algn="l">
              <a:buFont typeface="Arial" panose="020B0604020202020204" pitchFamily="34" charset="0"/>
              <a:buChar char="•"/>
            </a:pPr>
            <a:r>
              <a:rPr lang="en-US">
                <a:solidFill>
                  <a:schemeClr val="tx1"/>
                </a:solidFill>
                <a:effectLst>
                  <a:outerShdw blurRad="38100" dist="19050" dir="2700000" algn="tl" rotWithShape="0">
                    <a:schemeClr val="dk1">
                      <a:alpha val="40000"/>
                    </a:schemeClr>
                  </a:outerShdw>
                </a:effectLst>
              </a:rPr>
              <a:t>Not 100% accuracy.</a:t>
            </a:r>
            <a:endParaRPr lang="en-US">
              <a:solidFill>
                <a:schemeClr val="tx1"/>
              </a:solidFill>
              <a:effectLst>
                <a:outerShdw blurRad="38100" dist="19050" dir="2700000" algn="tl" rotWithShape="0">
                  <a:schemeClr val="dk1">
                    <a:alpha val="40000"/>
                  </a:schemeClr>
                </a:outerShdw>
              </a:effectLst>
            </a:endParaRPr>
          </a:p>
          <a:p>
            <a:pPr marL="457200" indent="-457200" algn="l">
              <a:buFont typeface="Arial" panose="020B0604020202020204" pitchFamily="34" charset="0"/>
              <a:buChar char="•"/>
            </a:pPr>
            <a:r>
              <a:rPr lang="en-US">
                <a:solidFill>
                  <a:schemeClr val="tx1"/>
                </a:solidFill>
                <a:effectLst>
                  <a:outerShdw blurRad="38100" dist="19050" dir="2700000" algn="tl" rotWithShape="0">
                    <a:schemeClr val="dk1">
                      <a:alpha val="40000"/>
                    </a:schemeClr>
                  </a:outerShdw>
                </a:effectLst>
              </a:rPr>
              <a:t>Data privacy and security.</a:t>
            </a:r>
            <a:endParaRPr 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noChangeArrowheads="1"/>
          </p:cNvSpPr>
          <p:nvPr>
            <p:ph type="ctrTitle"/>
          </p:nvPr>
        </p:nvSpPr>
        <p:spPr>
          <a:xfrm>
            <a:off x="624417" y="119380"/>
            <a:ext cx="10943167" cy="1082675"/>
          </a:xfrm>
        </p:spPr>
        <p:txBody>
          <a:bodyPr/>
          <a:p>
            <a:r>
              <a:rPr lang="en-US"/>
              <a:t>Conclusion</a:t>
            </a:r>
            <a:endParaRPr lang="en-US"/>
          </a:p>
        </p:txBody>
      </p:sp>
      <p:sp>
        <p:nvSpPr>
          <p:cNvPr id="3" name="Subtitle 2"/>
          <p:cNvSpPr>
            <a:spLocks noGrp="1" noChangeArrowheads="1"/>
          </p:cNvSpPr>
          <p:nvPr>
            <p:ph type="subTitle" idx="1"/>
          </p:nvPr>
        </p:nvSpPr>
        <p:spPr>
          <a:xfrm>
            <a:off x="624205" y="1202055"/>
            <a:ext cx="10949305" cy="3860165"/>
          </a:xfrm>
        </p:spPr>
        <p:txBody>
          <a:bodyPr>
            <a:scene3d>
              <a:camera prst="orthographicFront"/>
              <a:lightRig rig="threePt" dir="t"/>
            </a:scene3d>
          </a:bodyPr>
          <a:p>
            <a:pPr marL="457200" indent="-457200" algn="l">
              <a:buFont typeface="Arial" panose="020B0604020202020204" pitchFamily="34" charset="0"/>
              <a:buChar char="•"/>
            </a:pPr>
            <a:r>
              <a:rPr lang="en-US" sz="2400">
                <a:solidFill>
                  <a:schemeClr val="tx1"/>
                </a:solidFill>
                <a:effectLst>
                  <a:outerShdw blurRad="38100" dist="19050" dir="2700000" algn="tl" rotWithShape="0">
                    <a:schemeClr val="dk1">
                      <a:alpha val="40000"/>
                    </a:schemeClr>
                  </a:outerShdw>
                </a:effectLst>
              </a:rPr>
              <a:t>Smart Traffic Management System is implemented to deal efficiently with problem of congestion and perform re-routing at intersections on a road.</a:t>
            </a:r>
            <a:endParaRPr lang="en-US" sz="2400">
              <a:solidFill>
                <a:schemeClr val="tx1"/>
              </a:solidFill>
              <a:effectLst>
                <a:outerShdw blurRad="38100" dist="19050" dir="2700000" algn="tl" rotWithShape="0">
                  <a:schemeClr val="dk1">
                    <a:alpha val="40000"/>
                  </a:schemeClr>
                </a:outerShdw>
              </a:effectLst>
            </a:endParaRPr>
          </a:p>
          <a:p>
            <a:pPr marL="457200" indent="-457200" algn="l">
              <a:buFont typeface="Arial" panose="020B0604020202020204" pitchFamily="34" charset="0"/>
              <a:buChar char="•"/>
            </a:pPr>
            <a:r>
              <a:rPr lang="en-US" sz="2400">
                <a:solidFill>
                  <a:schemeClr val="tx1"/>
                </a:solidFill>
                <a:effectLst>
                  <a:outerShdw blurRad="38100" dist="19050" dir="2700000" algn="tl" rotWithShape="0">
                    <a:schemeClr val="dk1">
                      <a:alpha val="40000"/>
                    </a:schemeClr>
                  </a:outerShdw>
                </a:effectLst>
              </a:rPr>
              <a:t>This research presents an effective solution for rapid growth of traffic flow particularly in big cities which is increasing day by day and traditional systems have some limitations as they fail to manage current traffic effectively.</a:t>
            </a:r>
            <a:endParaRPr lang="en-US" sz="2400">
              <a:solidFill>
                <a:schemeClr val="tx1"/>
              </a:solidFill>
              <a:effectLst>
                <a:outerShdw blurRad="38100" dist="19050" dir="2700000" algn="tl" rotWithShape="0">
                  <a:schemeClr val="dk1">
                    <a:alpha val="40000"/>
                  </a:schemeClr>
                </a:outerShdw>
              </a:effectLst>
            </a:endParaRPr>
          </a:p>
          <a:p>
            <a:pPr marL="457200" indent="-457200" algn="l">
              <a:buFont typeface="Arial" panose="020B0604020202020204" pitchFamily="34" charset="0"/>
              <a:buChar char="•"/>
            </a:pPr>
            <a:r>
              <a:rPr lang="en-US" sz="2400">
                <a:solidFill>
                  <a:schemeClr val="tx1"/>
                </a:solidFill>
                <a:effectLst>
                  <a:outerShdw blurRad="38100" dist="19050" dir="2700000" algn="tl" rotWithShape="0">
                    <a:schemeClr val="dk1">
                      <a:alpha val="40000"/>
                    </a:schemeClr>
                  </a:outerShdw>
                </a:effectLst>
              </a:rPr>
              <a:t>It changes the signal timing intelligently according to traffic density on the particular roadside and regulates traffic flow by communicating with local server more effectively than ever before.</a:t>
            </a:r>
            <a:endParaRPr lang="en-US" sz="2400">
              <a:solidFill>
                <a:schemeClr val="tx1"/>
              </a:solidFill>
              <a:effectLst>
                <a:outerShdw blurRad="38100" dist="19050" dir="2700000" algn="tl" rotWithShape="0">
                  <a:schemeClr val="dk1">
                    <a:alpha val="40000"/>
                  </a:schemeClr>
                </a:outerShdw>
              </a:effectLst>
            </a:endParaRPr>
          </a:p>
          <a:p>
            <a:pPr marL="457200" indent="-457200" algn="l">
              <a:buFont typeface="Arial" panose="020B0604020202020204" pitchFamily="34" charset="0"/>
              <a:buChar char="•"/>
            </a:pPr>
            <a:r>
              <a:rPr lang="en-US" sz="2400">
                <a:solidFill>
                  <a:schemeClr val="tx1"/>
                </a:solidFill>
                <a:effectLst>
                  <a:outerShdw blurRad="38100" dist="19050" dir="2700000" algn="tl" rotWithShape="0">
                    <a:schemeClr val="dk1">
                      <a:alpha val="40000"/>
                    </a:schemeClr>
                  </a:outerShdw>
                </a:effectLst>
              </a:rPr>
              <a:t>However, we can further design new maps with the help of these traffic lights and we will also try to create point to point path identifying on maps.</a:t>
            </a:r>
            <a:endParaRPr lang="en-US" sz="2400">
              <a:solidFill>
                <a:schemeClr val="tx1"/>
              </a:solidFill>
              <a:effectLst>
                <a:outerShdw blurRad="38100" dist="19050" dir="2700000" algn="tl" rotWithShape="0">
                  <a:schemeClr val="dk1">
                    <a:alpha val="40000"/>
                  </a:schemeClr>
                </a:outerShdw>
              </a:effectLst>
            </a:endParaRPr>
          </a:p>
          <a:p>
            <a:pPr marL="457200" indent="-457200" algn="l">
              <a:buFont typeface="Arial" panose="020B0604020202020204" pitchFamily="34" charset="0"/>
              <a:buChar char="•"/>
            </a:pPr>
            <a:endParaRPr lang="en-US" sz="24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3379</Words>
  <Application>WPS Presentation</Application>
  <PresentationFormat>Widescreen</PresentationFormat>
  <Paragraphs>70</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SimSun</vt:lpstr>
      <vt:lpstr>Wingdings</vt:lpstr>
      <vt:lpstr>Microsoft YaHei</vt:lpstr>
      <vt:lpstr>Arial Unicode MS</vt:lpstr>
      <vt:lpstr>Calibri</vt:lpstr>
      <vt:lpstr>Blue Waves</vt:lpstr>
      <vt:lpstr>Synopsis Presentation on  SMART TRAFFIC MANAGEMENT SYSTEM  Guided By: Ms. Shivani Dubey &amp;                      Mr. Hanumantha Rao </vt:lpstr>
      <vt:lpstr>Flow of Presentation</vt:lpstr>
      <vt:lpstr>Introduction</vt:lpstr>
      <vt:lpstr>Problem Statement</vt:lpstr>
      <vt:lpstr>Scope of Project a) Existing Scenario</vt:lpstr>
      <vt:lpstr>b) Proposed System</vt:lpstr>
      <vt:lpstr>Tools and technology </vt:lpstr>
      <vt:lpstr>Limitations</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Presentation on  SMART TRAFFIC MANAGEMENT SYSTEM  Guided By: Ms. Shivani Dubey &amp;                      Mr. Hanumantha Rao </dc:title>
  <dc:creator/>
  <cp:lastModifiedBy>Sumit</cp:lastModifiedBy>
  <cp:revision>7</cp:revision>
  <dcterms:created xsi:type="dcterms:W3CDTF">2020-03-02T18:13:00Z</dcterms:created>
  <dcterms:modified xsi:type="dcterms:W3CDTF">2020-03-03T08:18:55Z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1033-11.2.0.9169</vt:lpwstr>
  </property>
</Properties>
</file>