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49" r:id="rId4"/>
    <p:sldId id="354" r:id="rId5"/>
    <p:sldId id="356" r:id="rId6"/>
    <p:sldId id="364" r:id="rId7"/>
    <p:sldId id="351" r:id="rId8"/>
    <p:sldId id="352" r:id="rId9"/>
    <p:sldId id="353" r:id="rId10"/>
    <p:sldId id="357" r:id="rId11"/>
    <p:sldId id="359" r:id="rId12"/>
    <p:sldId id="360" r:id="rId13"/>
    <p:sldId id="361" r:id="rId14"/>
    <p:sldId id="365" r:id="rId15"/>
    <p:sldId id="362" r:id="rId16"/>
    <p:sldId id="3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CE75374-A4A8-4AAF-BA75-EEDC2B18F1CB}"/>
              </a:ext>
            </a:extLst>
          </p:cNvPr>
          <p:cNvSpPr txBox="1"/>
          <p:nvPr/>
        </p:nvSpPr>
        <p:spPr>
          <a:xfrm>
            <a:off x="7117976" y="740331"/>
            <a:ext cx="46975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Foot printing and Reconnaissance</a:t>
            </a:r>
            <a:r>
              <a:rPr lang="en-US" sz="2500" b="1" dirty="0">
                <a:solidFill>
                  <a:schemeClr val="bg1">
                    <a:lumMod val="95000"/>
                  </a:schemeClr>
                </a:solidFill>
              </a:rPr>
              <a:t>                          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83820-905F-4479-86E8-ECEBA6A21572}"/>
              </a:ext>
            </a:extLst>
          </p:cNvPr>
          <p:cNvSpPr txBox="1"/>
          <p:nvPr/>
        </p:nvSpPr>
        <p:spPr>
          <a:xfrm>
            <a:off x="9278470" y="302875"/>
            <a:ext cx="24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>
                    <a:lumMod val="95000"/>
                  </a:schemeClr>
                </a:solidFill>
              </a:rPr>
              <a:t>Cyber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0C8BD-5A37-4D4B-AFFB-BE4F9B36B0C9}"/>
              </a:ext>
            </a:extLst>
          </p:cNvPr>
          <p:cNvSpPr txBox="1"/>
          <p:nvPr/>
        </p:nvSpPr>
        <p:spPr>
          <a:xfrm>
            <a:off x="9291918" y="1109663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(Information Gathering)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903D7-C7EC-41B1-943C-2F093FBC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495" y="5038165"/>
            <a:ext cx="3603786" cy="18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93D66-D681-4FC8-876F-BC734F20EDF2}"/>
              </a:ext>
            </a:extLst>
          </p:cNvPr>
          <p:cNvSpPr txBox="1"/>
          <p:nvPr/>
        </p:nvSpPr>
        <p:spPr>
          <a:xfrm>
            <a:off x="3998259" y="645458"/>
            <a:ext cx="4195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Network Foot 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00B35-666E-4CB3-A50C-480254A8401B}"/>
              </a:ext>
            </a:extLst>
          </p:cNvPr>
          <p:cNvSpPr txBox="1"/>
          <p:nvPr/>
        </p:nvSpPr>
        <p:spPr>
          <a:xfrm>
            <a:off x="2460811" y="2114381"/>
            <a:ext cx="8758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Nmap</a:t>
            </a:r>
            <a:r>
              <a:rPr lang="en-US" sz="2000" dirty="0">
                <a:solidFill>
                  <a:schemeClr val="bg1"/>
                </a:solidFill>
              </a:rPr>
              <a:t> - Network exploration tool and security / port scanner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Masscan -</a:t>
            </a:r>
            <a:r>
              <a:rPr lang="en-US" sz="2000" dirty="0">
                <a:solidFill>
                  <a:schemeClr val="bg1"/>
                </a:solidFill>
              </a:rPr>
              <a:t> Fast scan of the Internet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Nslookup - </a:t>
            </a:r>
            <a:r>
              <a:rPr lang="en-US" sz="2000" dirty="0">
                <a:solidFill>
                  <a:schemeClr val="bg1"/>
                </a:solidFill>
              </a:rPr>
              <a:t>query Internet name servers interactively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Traceroute -</a:t>
            </a:r>
            <a:r>
              <a:rPr lang="en-US" sz="2000" dirty="0">
                <a:solidFill>
                  <a:schemeClr val="bg1"/>
                </a:solidFill>
              </a:rPr>
              <a:t> print the route packets trace to network host</a:t>
            </a:r>
          </a:p>
          <a:p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chemeClr val="bg1"/>
                </a:solidFill>
              </a:rPr>
              <a:t>Netdiscover -</a:t>
            </a:r>
            <a:r>
              <a:rPr lang="fr-FR" sz="2000" dirty="0">
                <a:solidFill>
                  <a:schemeClr val="bg1"/>
                </a:solidFill>
              </a:rPr>
              <a:t> active/passive ARP reconnaissance </a:t>
            </a:r>
            <a:r>
              <a:rPr lang="fr-FR" sz="2000" dirty="0" err="1">
                <a:solidFill>
                  <a:schemeClr val="bg1"/>
                </a:solidFill>
              </a:rPr>
              <a:t>tool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83037-5956-492A-B8A0-7B3845B78A13}"/>
              </a:ext>
            </a:extLst>
          </p:cNvPr>
          <p:cNvSpPr txBox="1"/>
          <p:nvPr/>
        </p:nvSpPr>
        <p:spPr>
          <a:xfrm>
            <a:off x="810182" y="1388532"/>
            <a:ext cx="10403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Email is one of the most popular, widely used professional ways of communication which is used by every organization.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C32F2-9887-46F0-B920-8A3D6D370367}"/>
              </a:ext>
            </a:extLst>
          </p:cNvPr>
          <p:cNvSpPr txBox="1"/>
          <p:nvPr/>
        </p:nvSpPr>
        <p:spPr>
          <a:xfrm>
            <a:off x="4347881" y="322731"/>
            <a:ext cx="3621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Email Foot printing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1CCCA-3B11-4B65-BD61-44C7BB32CD5D}"/>
              </a:ext>
            </a:extLst>
          </p:cNvPr>
          <p:cNvSpPr txBox="1"/>
          <p:nvPr/>
        </p:nvSpPr>
        <p:spPr>
          <a:xfrm>
            <a:off x="863972" y="2854442"/>
            <a:ext cx="1058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Tracing an email using email header can reveal the following:-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Destination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Sender IP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Sender Mail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Time &amp; Date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Authentication system information of sender’s mail server </a:t>
            </a:r>
          </a:p>
        </p:txBody>
      </p:sp>
    </p:spTree>
    <p:extLst>
      <p:ext uri="{BB962C8B-B14F-4D97-AF65-F5344CB8AC3E}">
        <p14:creationId xmlns:p14="http://schemas.microsoft.com/office/powerpoint/2010/main" val="266329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83037-5956-492A-B8A0-7B3845B78A13}"/>
              </a:ext>
            </a:extLst>
          </p:cNvPr>
          <p:cNvSpPr txBox="1"/>
          <p:nvPr/>
        </p:nvSpPr>
        <p:spPr>
          <a:xfrm>
            <a:off x="1313329" y="2460066"/>
            <a:ext cx="10403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Social engineering </a:t>
            </a:r>
            <a:r>
              <a:rPr lang="en-US" sz="2800" dirty="0">
                <a:solidFill>
                  <a:schemeClr val="bg1"/>
                </a:solidFill>
              </a:rPr>
              <a:t>is a manipulation technique that exploits human error to gain private information access.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C32F2-9887-46F0-B920-8A3D6D370367}"/>
              </a:ext>
            </a:extLst>
          </p:cNvPr>
          <p:cNvSpPr txBox="1"/>
          <p:nvPr/>
        </p:nvSpPr>
        <p:spPr>
          <a:xfrm>
            <a:off x="4347882" y="726142"/>
            <a:ext cx="3621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19702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47756-77C3-4C2E-80EF-0A7202B2B980}"/>
              </a:ext>
            </a:extLst>
          </p:cNvPr>
          <p:cNvSpPr txBox="1"/>
          <p:nvPr/>
        </p:nvSpPr>
        <p:spPr>
          <a:xfrm>
            <a:off x="4240306" y="977152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Foot Printing Tools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CB924-BB46-4761-B0E0-96651A89A796}"/>
              </a:ext>
            </a:extLst>
          </p:cNvPr>
          <p:cNvSpPr txBox="1"/>
          <p:nvPr/>
        </p:nvSpPr>
        <p:spPr>
          <a:xfrm>
            <a:off x="2581836" y="2178425"/>
            <a:ext cx="3711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Whois </a:t>
            </a:r>
          </a:p>
          <a:p>
            <a:r>
              <a:rPr lang="en-IN" sz="2400" dirty="0">
                <a:solidFill>
                  <a:schemeClr val="bg1"/>
                </a:solidFill>
              </a:rPr>
              <a:t>The Harvester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Maltego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Spider Foot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</a:rPr>
              <a:t>Metagoofil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</a:rPr>
              <a:t>Dmitry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</a:rPr>
              <a:t>NsLookup .etc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5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C6098-5F1E-48E8-978B-49D4A90087C4}"/>
              </a:ext>
            </a:extLst>
          </p:cNvPr>
          <p:cNvSpPr txBox="1"/>
          <p:nvPr/>
        </p:nvSpPr>
        <p:spPr>
          <a:xfrm>
            <a:off x="4177552" y="2998113"/>
            <a:ext cx="7207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>
                <a:solidFill>
                  <a:schemeClr val="bg1"/>
                </a:solidFill>
              </a:rPr>
              <a:t>Thank You </a:t>
            </a:r>
            <a:endParaRPr 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9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21EF4-8269-48E3-9E66-B6FFDE3547BC}"/>
              </a:ext>
            </a:extLst>
          </p:cNvPr>
          <p:cNvSpPr txBox="1"/>
          <p:nvPr/>
        </p:nvSpPr>
        <p:spPr>
          <a:xfrm>
            <a:off x="3850340" y="851647"/>
            <a:ext cx="4110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 (Body)"/>
                <a:ea typeface="Yu Gothic UI Semibold" panose="020B0700000000000000" pitchFamily="34" charset="-128"/>
              </a:rPr>
              <a:t>What</a:t>
            </a:r>
            <a:r>
              <a:rPr lang="en-US" sz="30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Is </a:t>
            </a:r>
            <a:r>
              <a:rPr lang="en-US" sz="3200" b="1" dirty="0">
                <a:solidFill>
                  <a:schemeClr val="bg1"/>
                </a:solidFill>
              </a:rPr>
              <a:t>Foot printing </a:t>
            </a:r>
            <a:endParaRPr lang="en-US" sz="30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049C-6957-49AF-89BD-0FE2B0BBD0FF}"/>
              </a:ext>
            </a:extLst>
          </p:cNvPr>
          <p:cNvSpPr txBox="1"/>
          <p:nvPr/>
        </p:nvSpPr>
        <p:spPr>
          <a:xfrm>
            <a:off x="932328" y="2167789"/>
            <a:ext cx="10641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Foot-printing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nter"/>
              </a:rPr>
              <a:t> is the </a:t>
            </a:r>
            <a:r>
              <a:rPr lang="en-US" sz="2800" dirty="0">
                <a:solidFill>
                  <a:schemeClr val="bg1"/>
                </a:solidFill>
                <a:latin typeface="Inter"/>
              </a:rPr>
              <a:t>collection of every possible information regarding the target and target network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3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00A3A-2C1B-40AE-90BD-AF7F2CC70CE8}"/>
              </a:ext>
            </a:extLst>
          </p:cNvPr>
          <p:cNvSpPr txBox="1"/>
          <p:nvPr/>
        </p:nvSpPr>
        <p:spPr>
          <a:xfrm>
            <a:off x="3621737" y="439271"/>
            <a:ext cx="486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bg1"/>
                </a:solidFill>
                <a:effectLst/>
                <a:latin typeface="+mj-lt"/>
              </a:rPr>
              <a:t>Types of </a:t>
            </a:r>
            <a:r>
              <a:rPr lang="en-US" sz="3600" b="1" dirty="0">
                <a:solidFill>
                  <a:schemeClr val="bg1"/>
                </a:solidFill>
              </a:rPr>
              <a:t>Foot printing </a:t>
            </a:r>
            <a:endParaRPr lang="en-US" sz="3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3A166-DA7A-45BB-B2A5-E6D47E529710}"/>
              </a:ext>
            </a:extLst>
          </p:cNvPr>
          <p:cNvSpPr txBox="1"/>
          <p:nvPr/>
        </p:nvSpPr>
        <p:spPr>
          <a:xfrm>
            <a:off x="2396317" y="2151532"/>
            <a:ext cx="1756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26539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6976D0-C54E-4637-9E8A-1B4B8CA19B56}"/>
              </a:ext>
            </a:extLst>
          </p:cNvPr>
          <p:cNvSpPr txBox="1"/>
          <p:nvPr/>
        </p:nvSpPr>
        <p:spPr>
          <a:xfrm>
            <a:off x="744070" y="655855"/>
            <a:ext cx="60960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  <a:latin typeface="Arial (Body)"/>
              </a:rPr>
              <a:t>Information About Company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Company IP Address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Operating System on Machines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Network Basic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Employee Email Address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Web Domain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Important Phone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Identities of Key Figures in an Organization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Organization Policies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Currents or Futures Project Information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Legal Details or Documents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News Coverage or Press Releases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Company Patents and Trademarks</a:t>
            </a:r>
          </a:p>
        </p:txBody>
      </p:sp>
    </p:spTree>
    <p:extLst>
      <p:ext uri="{BB962C8B-B14F-4D97-AF65-F5344CB8AC3E}">
        <p14:creationId xmlns:p14="http://schemas.microsoft.com/office/powerpoint/2010/main" val="126185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F10F90-5665-403E-9237-521FB2E38204}"/>
              </a:ext>
            </a:extLst>
          </p:cNvPr>
          <p:cNvSpPr txBox="1"/>
          <p:nvPr/>
        </p:nvSpPr>
        <p:spPr>
          <a:xfrm>
            <a:off x="2599765" y="2036311"/>
            <a:ext cx="557604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Foot printing Search Engines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Foot printing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Foot printing Social Networking Sites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Whois Foot Printing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Network Foot printing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Email Foot printing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Social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 Foot Printing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17912-F01A-4350-9560-F59337924EB0}"/>
              </a:ext>
            </a:extLst>
          </p:cNvPr>
          <p:cNvSpPr txBox="1"/>
          <p:nvPr/>
        </p:nvSpPr>
        <p:spPr>
          <a:xfrm>
            <a:off x="2599765" y="989871"/>
            <a:ext cx="727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Footprinting and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389211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D8E23-94B3-4FCC-903B-417A31FD9B6F}"/>
              </a:ext>
            </a:extLst>
          </p:cNvPr>
          <p:cNvSpPr txBox="1"/>
          <p:nvPr/>
        </p:nvSpPr>
        <p:spPr>
          <a:xfrm>
            <a:off x="3343835" y="959223"/>
            <a:ext cx="5602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 (Body)"/>
                <a:ea typeface="Yu Gothic UI Semibold" panose="020B0700000000000000" pitchFamily="34" charset="-128"/>
              </a:rPr>
              <a:t>Footprinting</a:t>
            </a:r>
            <a:r>
              <a:rPr lang="en-US" sz="30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rial (Body)"/>
                <a:ea typeface="Yu Gothic UI Semibold" panose="020B0700000000000000" pitchFamily="34" charset="-128"/>
              </a:rPr>
              <a:t>Search</a:t>
            </a:r>
            <a:r>
              <a:rPr lang="en-US" sz="30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Engines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285FD-41AB-45BF-BFE9-C4B9BE05A20F}"/>
              </a:ext>
            </a:extLst>
          </p:cNvPr>
          <p:cNvSpPr txBox="1"/>
          <p:nvPr/>
        </p:nvSpPr>
        <p:spPr>
          <a:xfrm>
            <a:off x="3343835" y="2070846"/>
            <a:ext cx="27521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Google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Yahoo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Bing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Shodan</a:t>
            </a:r>
            <a:r>
              <a:rPr lang="en-US" sz="2500">
                <a:solidFill>
                  <a:schemeClr val="bg1"/>
                </a:solidFill>
              </a:rPr>
              <a:t>.io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Duck Duck Go</a:t>
            </a:r>
          </a:p>
          <a:p>
            <a:pPr marL="285750" indent="-285750">
              <a:buFontTx/>
              <a:buChar char="-"/>
            </a:pP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9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177FC-E35F-4077-A604-EFCB8F055773}"/>
              </a:ext>
            </a:extLst>
          </p:cNvPr>
          <p:cNvSpPr txBox="1"/>
          <p:nvPr/>
        </p:nvSpPr>
        <p:spPr>
          <a:xfrm>
            <a:off x="3424518" y="842682"/>
            <a:ext cx="484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 (Body)"/>
              </a:rPr>
              <a:t>Footprinting</a:t>
            </a:r>
            <a:r>
              <a:rPr lang="en-US" sz="3000" b="1" dirty="0">
                <a:solidFill>
                  <a:schemeClr val="bg1"/>
                </a:solidFill>
                <a:latin typeface="Calibri (Body)"/>
              </a:rPr>
              <a:t> Web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F2738-0253-4951-A692-4CE0297BFBD0}"/>
              </a:ext>
            </a:extLst>
          </p:cNvPr>
          <p:cNvSpPr txBox="1"/>
          <p:nvPr/>
        </p:nvSpPr>
        <p:spPr>
          <a:xfrm>
            <a:off x="3424518" y="2008094"/>
            <a:ext cx="533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-  Net craft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</a:rPr>
              <a:t>Archive.org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</a:rPr>
              <a:t>Whois.com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</a:rPr>
              <a:t>Wappalyzer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</a:rPr>
              <a:t>Pentest-tools.com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</a:rPr>
              <a:t>OSINT Framework</a:t>
            </a:r>
          </a:p>
        </p:txBody>
      </p:sp>
    </p:spTree>
    <p:extLst>
      <p:ext uri="{BB962C8B-B14F-4D97-AF65-F5344CB8AC3E}">
        <p14:creationId xmlns:p14="http://schemas.microsoft.com/office/powerpoint/2010/main" val="257177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3B5B1-BCC8-434D-91C8-1B0A2025A08D}"/>
              </a:ext>
            </a:extLst>
          </p:cNvPr>
          <p:cNvSpPr txBox="1"/>
          <p:nvPr/>
        </p:nvSpPr>
        <p:spPr>
          <a:xfrm>
            <a:off x="2568388" y="744071"/>
            <a:ext cx="7055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Footprinting Social Networking 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6A9A2-ED6B-49C9-B533-4AF2ADE2FFAF}"/>
              </a:ext>
            </a:extLst>
          </p:cNvPr>
          <p:cNvSpPr txBox="1"/>
          <p:nvPr/>
        </p:nvSpPr>
        <p:spPr>
          <a:xfrm>
            <a:off x="2568388" y="1843950"/>
            <a:ext cx="28776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Facebook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Instagram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LinkedIn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Twitter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ave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been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pwned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712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B2A7F-59DA-41B6-B34F-3BD54FAF042F}"/>
              </a:ext>
            </a:extLst>
          </p:cNvPr>
          <p:cNvSpPr txBox="1"/>
          <p:nvPr/>
        </p:nvSpPr>
        <p:spPr>
          <a:xfrm>
            <a:off x="4029635" y="466166"/>
            <a:ext cx="4132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Whois </a:t>
            </a:r>
            <a:r>
              <a:rPr lang="en-US" sz="3000" b="1" dirty="0">
                <a:solidFill>
                  <a:schemeClr val="bg1"/>
                </a:solidFill>
                <a:latin typeface="Arial (Headings)"/>
              </a:rPr>
              <a:t>Footprinting</a:t>
            </a:r>
            <a:endParaRPr lang="en-US" sz="3000" b="1" dirty="0">
              <a:latin typeface="Arial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02BBA-DAFE-4D8C-8BEE-372DC2C4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57" y="948446"/>
            <a:ext cx="9465236" cy="63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822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298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Yu Gothic UI Semibold</vt:lpstr>
      <vt:lpstr>Arial</vt:lpstr>
      <vt:lpstr>Arial (Body)</vt:lpstr>
      <vt:lpstr>Arial (Headings)</vt:lpstr>
      <vt:lpstr>Calibri</vt:lpstr>
      <vt:lpstr>Calibri (Body)</vt:lpstr>
      <vt:lpstr>helvetica</vt:lpstr>
      <vt:lpstr>Inter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REd DEvIL</cp:lastModifiedBy>
  <cp:revision>147</cp:revision>
  <dcterms:created xsi:type="dcterms:W3CDTF">2020-01-20T05:08:25Z</dcterms:created>
  <dcterms:modified xsi:type="dcterms:W3CDTF">2023-03-20T09:07:39Z</dcterms:modified>
</cp:coreProperties>
</file>