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6"/>
  </p:notesMasterIdLst>
  <p:sldIdLst>
    <p:sldId id="257" r:id="rId2"/>
    <p:sldId id="305" r:id="rId3"/>
    <p:sldId id="290" r:id="rId4"/>
    <p:sldId id="292" r:id="rId5"/>
    <p:sldId id="293" r:id="rId6"/>
    <p:sldId id="294" r:id="rId7"/>
    <p:sldId id="295" r:id="rId8"/>
    <p:sldId id="296" r:id="rId9"/>
    <p:sldId id="297" r:id="rId10"/>
    <p:sldId id="298" r:id="rId11"/>
    <p:sldId id="299" r:id="rId12"/>
    <p:sldId id="300" r:id="rId13"/>
    <p:sldId id="306" r:id="rId14"/>
    <p:sldId id="310" r:id="rId15"/>
    <p:sldId id="302" r:id="rId16"/>
    <p:sldId id="303" r:id="rId17"/>
    <p:sldId id="308" r:id="rId18"/>
    <p:sldId id="309" r:id="rId19"/>
    <p:sldId id="304" r:id="rId20"/>
    <p:sldId id="311" r:id="rId21"/>
    <p:sldId id="312" r:id="rId22"/>
    <p:sldId id="313" r:id="rId23"/>
    <p:sldId id="314" r:id="rId24"/>
    <p:sldId id="25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snapToObjects="1">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645F8-36BB-0C41-894E-F0E595E5B73F}" type="datetimeFigureOut">
              <a:rPr lang="en-US" smtClean="0"/>
              <a:t>4/19/22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1759D9-249A-814A-9CCF-5BD81429B561}" type="slidenum">
              <a:rPr lang="en-US" smtClean="0"/>
              <a:t>‹#›</a:t>
            </a:fld>
            <a:endParaRPr lang="en-US"/>
          </a:p>
        </p:txBody>
      </p:sp>
    </p:spTree>
    <p:extLst>
      <p:ext uri="{BB962C8B-B14F-4D97-AF65-F5344CB8AC3E}">
        <p14:creationId xmlns:p14="http://schemas.microsoft.com/office/powerpoint/2010/main" val="611934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2</a:t>
            </a:fld>
            <a:endParaRPr lang="en-US"/>
          </a:p>
        </p:txBody>
      </p:sp>
    </p:spTree>
    <p:extLst>
      <p:ext uri="{BB962C8B-B14F-4D97-AF65-F5344CB8AC3E}">
        <p14:creationId xmlns:p14="http://schemas.microsoft.com/office/powerpoint/2010/main" val="26895193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11</a:t>
            </a:fld>
            <a:endParaRPr lang="en-US"/>
          </a:p>
        </p:txBody>
      </p:sp>
    </p:spTree>
    <p:extLst>
      <p:ext uri="{BB962C8B-B14F-4D97-AF65-F5344CB8AC3E}">
        <p14:creationId xmlns:p14="http://schemas.microsoft.com/office/powerpoint/2010/main" val="27193422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12</a:t>
            </a:fld>
            <a:endParaRPr lang="en-US"/>
          </a:p>
        </p:txBody>
      </p:sp>
    </p:spTree>
    <p:extLst>
      <p:ext uri="{BB962C8B-B14F-4D97-AF65-F5344CB8AC3E}">
        <p14:creationId xmlns:p14="http://schemas.microsoft.com/office/powerpoint/2010/main" val="1702807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13</a:t>
            </a:fld>
            <a:endParaRPr lang="en-US"/>
          </a:p>
        </p:txBody>
      </p:sp>
    </p:spTree>
    <p:extLst>
      <p:ext uri="{BB962C8B-B14F-4D97-AF65-F5344CB8AC3E}">
        <p14:creationId xmlns:p14="http://schemas.microsoft.com/office/powerpoint/2010/main" val="38361745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14</a:t>
            </a:fld>
            <a:endParaRPr lang="en-US"/>
          </a:p>
        </p:txBody>
      </p:sp>
    </p:spTree>
    <p:extLst>
      <p:ext uri="{BB962C8B-B14F-4D97-AF65-F5344CB8AC3E}">
        <p14:creationId xmlns:p14="http://schemas.microsoft.com/office/powerpoint/2010/main" val="12481275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15</a:t>
            </a:fld>
            <a:endParaRPr lang="en-US"/>
          </a:p>
        </p:txBody>
      </p:sp>
    </p:spTree>
    <p:extLst>
      <p:ext uri="{BB962C8B-B14F-4D97-AF65-F5344CB8AC3E}">
        <p14:creationId xmlns:p14="http://schemas.microsoft.com/office/powerpoint/2010/main" val="3742057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16</a:t>
            </a:fld>
            <a:endParaRPr lang="en-US"/>
          </a:p>
        </p:txBody>
      </p:sp>
    </p:spTree>
    <p:extLst>
      <p:ext uri="{BB962C8B-B14F-4D97-AF65-F5344CB8AC3E}">
        <p14:creationId xmlns:p14="http://schemas.microsoft.com/office/powerpoint/2010/main" val="32525763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17</a:t>
            </a:fld>
            <a:endParaRPr lang="en-US"/>
          </a:p>
        </p:txBody>
      </p:sp>
    </p:spTree>
    <p:extLst>
      <p:ext uri="{BB962C8B-B14F-4D97-AF65-F5344CB8AC3E}">
        <p14:creationId xmlns:p14="http://schemas.microsoft.com/office/powerpoint/2010/main" val="12495607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18</a:t>
            </a:fld>
            <a:endParaRPr lang="en-US"/>
          </a:p>
        </p:txBody>
      </p:sp>
    </p:spTree>
    <p:extLst>
      <p:ext uri="{BB962C8B-B14F-4D97-AF65-F5344CB8AC3E}">
        <p14:creationId xmlns:p14="http://schemas.microsoft.com/office/powerpoint/2010/main" val="2079346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19</a:t>
            </a:fld>
            <a:endParaRPr lang="en-US"/>
          </a:p>
        </p:txBody>
      </p:sp>
    </p:spTree>
    <p:extLst>
      <p:ext uri="{BB962C8B-B14F-4D97-AF65-F5344CB8AC3E}">
        <p14:creationId xmlns:p14="http://schemas.microsoft.com/office/powerpoint/2010/main" val="31085215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20</a:t>
            </a:fld>
            <a:endParaRPr lang="en-US"/>
          </a:p>
        </p:txBody>
      </p:sp>
    </p:spTree>
    <p:extLst>
      <p:ext uri="{BB962C8B-B14F-4D97-AF65-F5344CB8AC3E}">
        <p14:creationId xmlns:p14="http://schemas.microsoft.com/office/powerpoint/2010/main" val="2825474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3</a:t>
            </a:fld>
            <a:endParaRPr lang="en-US"/>
          </a:p>
        </p:txBody>
      </p:sp>
    </p:spTree>
    <p:extLst>
      <p:ext uri="{BB962C8B-B14F-4D97-AF65-F5344CB8AC3E}">
        <p14:creationId xmlns:p14="http://schemas.microsoft.com/office/powerpoint/2010/main" val="348080839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21</a:t>
            </a:fld>
            <a:endParaRPr lang="en-US"/>
          </a:p>
        </p:txBody>
      </p:sp>
    </p:spTree>
    <p:extLst>
      <p:ext uri="{BB962C8B-B14F-4D97-AF65-F5344CB8AC3E}">
        <p14:creationId xmlns:p14="http://schemas.microsoft.com/office/powerpoint/2010/main" val="26737009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560A0-AD1E-CC44-B313-C040A56D8550}" type="slidenum">
              <a:rPr lang="en-US" smtClean="0"/>
              <a:t>22</a:t>
            </a:fld>
            <a:endParaRPr lang="en-US"/>
          </a:p>
        </p:txBody>
      </p:sp>
    </p:spTree>
    <p:extLst>
      <p:ext uri="{BB962C8B-B14F-4D97-AF65-F5344CB8AC3E}">
        <p14:creationId xmlns:p14="http://schemas.microsoft.com/office/powerpoint/2010/main" val="4067975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4</a:t>
            </a:fld>
            <a:endParaRPr lang="en-US"/>
          </a:p>
        </p:txBody>
      </p:sp>
    </p:spTree>
    <p:extLst>
      <p:ext uri="{BB962C8B-B14F-4D97-AF65-F5344CB8AC3E}">
        <p14:creationId xmlns:p14="http://schemas.microsoft.com/office/powerpoint/2010/main" val="16604638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5</a:t>
            </a:fld>
            <a:endParaRPr lang="en-US"/>
          </a:p>
        </p:txBody>
      </p:sp>
    </p:spTree>
    <p:extLst>
      <p:ext uri="{BB962C8B-B14F-4D97-AF65-F5344CB8AC3E}">
        <p14:creationId xmlns:p14="http://schemas.microsoft.com/office/powerpoint/2010/main" val="2410080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6</a:t>
            </a:fld>
            <a:endParaRPr lang="en-US"/>
          </a:p>
        </p:txBody>
      </p:sp>
    </p:spTree>
    <p:extLst>
      <p:ext uri="{BB962C8B-B14F-4D97-AF65-F5344CB8AC3E}">
        <p14:creationId xmlns:p14="http://schemas.microsoft.com/office/powerpoint/2010/main" val="2354867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7</a:t>
            </a:fld>
            <a:endParaRPr lang="en-US"/>
          </a:p>
        </p:txBody>
      </p:sp>
    </p:spTree>
    <p:extLst>
      <p:ext uri="{BB962C8B-B14F-4D97-AF65-F5344CB8AC3E}">
        <p14:creationId xmlns:p14="http://schemas.microsoft.com/office/powerpoint/2010/main" val="2737920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8</a:t>
            </a:fld>
            <a:endParaRPr lang="en-US"/>
          </a:p>
        </p:txBody>
      </p:sp>
    </p:spTree>
    <p:extLst>
      <p:ext uri="{BB962C8B-B14F-4D97-AF65-F5344CB8AC3E}">
        <p14:creationId xmlns:p14="http://schemas.microsoft.com/office/powerpoint/2010/main" val="19322354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9</a:t>
            </a:fld>
            <a:endParaRPr lang="en-US"/>
          </a:p>
        </p:txBody>
      </p:sp>
    </p:spTree>
    <p:extLst>
      <p:ext uri="{BB962C8B-B14F-4D97-AF65-F5344CB8AC3E}">
        <p14:creationId xmlns:p14="http://schemas.microsoft.com/office/powerpoint/2010/main" val="11567102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Courtesy of Microsoft</a:t>
            </a:r>
          </a:p>
        </p:txBody>
      </p:sp>
      <p:sp>
        <p:nvSpPr>
          <p:cNvPr id="4" name="Slide Number Placeholder 3"/>
          <p:cNvSpPr>
            <a:spLocks noGrp="1"/>
          </p:cNvSpPr>
          <p:nvPr>
            <p:ph type="sldNum" sz="quarter" idx="5"/>
          </p:nvPr>
        </p:nvSpPr>
        <p:spPr/>
        <p:txBody>
          <a:bodyPr/>
          <a:lstStyle/>
          <a:p>
            <a:fld id="{F01560A0-AD1E-CC44-B313-C040A56D8550}" type="slidenum">
              <a:rPr lang="en-US" smtClean="0"/>
              <a:t>10</a:t>
            </a:fld>
            <a:endParaRPr lang="en-US"/>
          </a:p>
        </p:txBody>
      </p:sp>
    </p:spTree>
    <p:extLst>
      <p:ext uri="{BB962C8B-B14F-4D97-AF65-F5344CB8AC3E}">
        <p14:creationId xmlns:p14="http://schemas.microsoft.com/office/powerpoint/2010/main" val="838538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1D936DA-76B0-E245-B997-8226EAF2976F}" type="datetimeFigureOut">
              <a:rPr lang="en-US" smtClean="0"/>
              <a:t>4/19/22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1480424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936DA-76B0-E245-B997-8226EAF2976F}" type="datetimeFigureOut">
              <a:rPr lang="en-US" smtClean="0"/>
              <a:t>4/19/22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1069663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936DA-76B0-E245-B997-8226EAF2976F}" type="datetimeFigureOut">
              <a:rPr lang="en-US" smtClean="0"/>
              <a:t>4/19/22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580959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936DA-76B0-E245-B997-8226EAF2976F}" type="datetimeFigureOut">
              <a:rPr lang="en-US" smtClean="0"/>
              <a:t>4/19/22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6E177-BACB-3B48-B5C8-CF765DB29A3E}"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123543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936DA-76B0-E245-B997-8226EAF2976F}" type="datetimeFigureOut">
              <a:rPr lang="en-US" smtClean="0"/>
              <a:t>4/19/22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2193469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D936DA-76B0-E245-B997-8226EAF2976F}" type="datetimeFigureOut">
              <a:rPr lang="en-US" smtClean="0"/>
              <a:t>4/19/22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4252335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1D936DA-76B0-E245-B997-8226EAF2976F}" type="datetimeFigureOut">
              <a:rPr lang="en-US" smtClean="0"/>
              <a:t>4/19/22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4121448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936DA-76B0-E245-B997-8226EAF2976F}" type="datetimeFigureOut">
              <a:rPr lang="en-US" smtClean="0"/>
              <a:t>4/19/22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13724214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936DA-76B0-E245-B997-8226EAF2976F}" type="datetimeFigureOut">
              <a:rPr lang="en-US" smtClean="0"/>
              <a:t>4/19/22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2136429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936DA-76B0-E245-B997-8226EAF2976F}" type="datetimeFigureOut">
              <a:rPr lang="en-US" smtClean="0"/>
              <a:t>4/19/22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82037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1D936DA-76B0-E245-B997-8226EAF2976F}" type="datetimeFigureOut">
              <a:rPr lang="en-US" smtClean="0"/>
              <a:t>4/19/22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952843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1D936DA-76B0-E245-B997-8226EAF2976F}" type="datetimeFigureOut">
              <a:rPr lang="en-US" smtClean="0"/>
              <a:t>4/19/22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180789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1D936DA-76B0-E245-B997-8226EAF2976F}" type="datetimeFigureOut">
              <a:rPr lang="en-US" smtClean="0"/>
              <a:t>4/19/22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2674680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1D936DA-76B0-E245-B997-8226EAF2976F}" type="datetimeFigureOut">
              <a:rPr lang="en-US" smtClean="0"/>
              <a:t>4/19/22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844719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01D936DA-76B0-E245-B997-8226EAF2976F}" type="datetimeFigureOut">
              <a:rPr lang="en-US" smtClean="0"/>
              <a:t>4/19/22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3788184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936DA-76B0-E245-B997-8226EAF2976F}" type="datetimeFigureOut">
              <a:rPr lang="en-US" smtClean="0"/>
              <a:t>4/19/22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2675655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1D936DA-76B0-E245-B997-8226EAF2976F}" type="datetimeFigureOut">
              <a:rPr lang="en-US" smtClean="0"/>
              <a:t>4/19/22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D56E177-BACB-3B48-B5C8-CF765DB29A3E}" type="slidenum">
              <a:rPr lang="en-US" smtClean="0"/>
              <a:t>‹#›</a:t>
            </a:fld>
            <a:endParaRPr lang="en-US"/>
          </a:p>
        </p:txBody>
      </p:sp>
    </p:spTree>
    <p:extLst>
      <p:ext uri="{BB962C8B-B14F-4D97-AF65-F5344CB8AC3E}">
        <p14:creationId xmlns:p14="http://schemas.microsoft.com/office/powerpoint/2010/main" val="3576733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01D936DA-76B0-E245-B997-8226EAF2976F}" type="datetimeFigureOut">
              <a:rPr lang="en-US" smtClean="0"/>
              <a:t>4/19/22</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4D56E177-BACB-3B48-B5C8-CF765DB29A3E}" type="slidenum">
              <a:rPr lang="en-US" smtClean="0"/>
              <a:t>‹#›</a:t>
            </a:fld>
            <a:endParaRPr lang="en-US"/>
          </a:p>
        </p:txBody>
      </p:sp>
    </p:spTree>
    <p:extLst>
      <p:ext uri="{BB962C8B-B14F-4D97-AF65-F5344CB8AC3E}">
        <p14:creationId xmlns:p14="http://schemas.microsoft.com/office/powerpoint/2010/main" val="8679570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hyperlink" Target="https://cryptozombies.io/" TargetMode="External"/><Relationship Id="rId2" Type="http://schemas.openxmlformats.org/officeDocument/2006/relationships/notesSlide" Target="../notesSlides/notesSlide4.xml"/><Relationship Id="rId1" Type="http://schemas.openxmlformats.org/officeDocument/2006/relationships/slideLayout" Target="../slideLayouts/slideLayout6.xml"/><Relationship Id="rId4" Type="http://schemas.openxmlformats.org/officeDocument/2006/relationships/hyperlink" Target="https://github.com/krishna-github-metrostate/cryptozombies-lesson-cod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A937B35-5880-1A4C-BA12-BAEE9C8C9CAA}"/>
              </a:ext>
            </a:extLst>
          </p:cNvPr>
          <p:cNvSpPr txBox="1"/>
          <p:nvPr/>
        </p:nvSpPr>
        <p:spPr>
          <a:xfrm>
            <a:off x="3079672" y="3836987"/>
            <a:ext cx="5989140" cy="1200329"/>
          </a:xfrm>
          <a:prstGeom prst="rect">
            <a:avLst/>
          </a:prstGeom>
          <a:noFill/>
        </p:spPr>
        <p:txBody>
          <a:bodyPr wrap="none" rtlCol="0">
            <a:spAutoFit/>
          </a:bodyPr>
          <a:lstStyle/>
          <a:p>
            <a:pPr algn="ctr"/>
            <a:r>
              <a:rPr lang="en-US" sz="3200" b="1" spc="-150" dirty="0">
                <a:latin typeface="HelveticaNeue for Target"/>
              </a:rPr>
              <a:t>ICS 690: Blockchain</a:t>
            </a:r>
          </a:p>
          <a:p>
            <a:pPr algn="ctr"/>
            <a:r>
              <a:rPr lang="en-US" sz="2000" spc="300" dirty="0">
                <a:solidFill>
                  <a:srgbClr val="C00000"/>
                </a:solidFill>
                <a:latin typeface="HelveticaNeue for Target"/>
              </a:rPr>
              <a:t>Krishna Chaitanya </a:t>
            </a:r>
            <a:r>
              <a:rPr lang="en-US" sz="2000" spc="300" dirty="0" err="1">
                <a:solidFill>
                  <a:srgbClr val="C00000"/>
                </a:solidFill>
                <a:latin typeface="HelveticaNeue for Target"/>
              </a:rPr>
              <a:t>Kancharla</a:t>
            </a:r>
            <a:endParaRPr lang="en-US" sz="2000" spc="300" dirty="0">
              <a:solidFill>
                <a:srgbClr val="C00000"/>
              </a:solidFill>
              <a:latin typeface="HelveticaNeue for Target"/>
            </a:endParaRPr>
          </a:p>
          <a:p>
            <a:pPr algn="ctr"/>
            <a:r>
              <a:rPr lang="en-US" sz="2000" spc="300" dirty="0">
                <a:solidFill>
                  <a:srgbClr val="C00000"/>
                </a:solidFill>
                <a:latin typeface="HelveticaNeue for Target"/>
              </a:rPr>
              <a:t>Professor/ Sponsor : Calcaterra, Craig</a:t>
            </a:r>
          </a:p>
        </p:txBody>
      </p:sp>
      <p:pic>
        <p:nvPicPr>
          <p:cNvPr id="7" name="Picture 6">
            <a:extLst>
              <a:ext uri="{FF2B5EF4-FFF2-40B4-BE49-F238E27FC236}">
                <a16:creationId xmlns:a16="http://schemas.microsoft.com/office/drawing/2014/main" id="{F41FB49F-92D6-294B-B233-0F93725DF05E}"/>
              </a:ext>
            </a:extLst>
          </p:cNvPr>
          <p:cNvPicPr/>
          <p:nvPr/>
        </p:nvPicPr>
        <p:blipFill>
          <a:blip r:embed="rId2">
            <a:extLst>
              <a:ext uri="{28A0092B-C50C-407E-A947-70E740481C1C}">
                <a14:useLocalDpi xmlns:a14="http://schemas.microsoft.com/office/drawing/2010/main" val="0"/>
              </a:ext>
            </a:extLst>
          </a:blip>
          <a:stretch>
            <a:fillRect/>
          </a:stretch>
        </p:blipFill>
        <p:spPr>
          <a:xfrm>
            <a:off x="4620092" y="1499408"/>
            <a:ext cx="2908300" cy="698500"/>
          </a:xfrm>
          <a:prstGeom prst="rect">
            <a:avLst/>
          </a:prstGeom>
        </p:spPr>
      </p:pic>
      <p:pic>
        <p:nvPicPr>
          <p:cNvPr id="4" name="Picture 3" descr="Logo, company name&#10;&#10;Description automatically generated">
            <a:extLst>
              <a:ext uri="{FF2B5EF4-FFF2-40B4-BE49-F238E27FC236}">
                <a16:creationId xmlns:a16="http://schemas.microsoft.com/office/drawing/2014/main" id="{043652F3-5ECF-DD4E-8787-59F8547E8F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99081" y="188399"/>
            <a:ext cx="6169731" cy="3238878"/>
          </a:xfrm>
          <a:prstGeom prst="rect">
            <a:avLst/>
          </a:prstGeom>
        </p:spPr>
      </p:pic>
    </p:spTree>
    <p:extLst>
      <p:ext uri="{BB962C8B-B14F-4D97-AF65-F5344CB8AC3E}">
        <p14:creationId xmlns:p14="http://schemas.microsoft.com/office/powerpoint/2010/main" val="2098150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Deploying Smart Contract with Truffle and Ganache CLI (Contd..)</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288168" y="1665264"/>
            <a:ext cx="6359768" cy="4834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latin typeface="Times New Roman" panose="02020603050405020304" pitchFamily="18" charset="0"/>
                <a:cs typeface="Times New Roman" panose="02020603050405020304" pitchFamily="18" charset="0"/>
              </a:rPr>
              <a:t>Build a Chit fund smart Contract:</a:t>
            </a:r>
          </a:p>
          <a:p>
            <a:r>
              <a:rPr lang="en-US" sz="2100" dirty="0">
                <a:latin typeface="Times New Roman" panose="02020603050405020304" pitchFamily="18" charset="0"/>
                <a:cs typeface="Times New Roman" panose="02020603050405020304" pitchFamily="18" charset="0"/>
              </a:rPr>
              <a:t>/</a:t>
            </a:r>
            <a:r>
              <a:rPr lang="en-US" sz="2100" b="1" dirty="0">
                <a:latin typeface="Times New Roman" panose="02020603050405020304" pitchFamily="18" charset="0"/>
                <a:cs typeface="Times New Roman" panose="02020603050405020304" pitchFamily="18" charset="0"/>
              </a:rPr>
              <a:t>contracts</a:t>
            </a:r>
            <a:r>
              <a:rPr lang="en-US" sz="2100" dirty="0">
                <a:latin typeface="Times New Roman" panose="02020603050405020304" pitchFamily="18" charset="0"/>
                <a:cs typeface="Times New Roman" panose="02020603050405020304" pitchFamily="18" charset="0"/>
              </a:rPr>
              <a:t>: Directory path for smart contracts. Here is where we will save out 3 chit fund solidity contract files.</a:t>
            </a:r>
          </a:p>
          <a:p>
            <a:r>
              <a:rPr lang="en-US" sz="2100" dirty="0">
                <a:latin typeface="Times New Roman" panose="02020603050405020304" pitchFamily="18" charset="0"/>
                <a:cs typeface="Times New Roman" panose="02020603050405020304" pitchFamily="18" charset="0"/>
              </a:rPr>
              <a:t>/</a:t>
            </a:r>
            <a:r>
              <a:rPr lang="en-US" sz="2100" b="1" dirty="0">
                <a:latin typeface="Times New Roman" panose="02020603050405020304" pitchFamily="18" charset="0"/>
                <a:cs typeface="Times New Roman" panose="02020603050405020304" pitchFamily="18" charset="0"/>
              </a:rPr>
              <a:t>migrations</a:t>
            </a:r>
            <a:r>
              <a:rPr lang="en-US" sz="2100" dirty="0">
                <a:latin typeface="Times New Roman" panose="02020603050405020304" pitchFamily="18" charset="0"/>
                <a:cs typeface="Times New Roman" panose="02020603050405020304" pitchFamily="18" charset="0"/>
              </a:rPr>
              <a:t>: used to deploy the smart contract in the contacts folder.</a:t>
            </a:r>
          </a:p>
          <a:p>
            <a:r>
              <a:rPr lang="en-US" sz="2100" dirty="0">
                <a:latin typeface="Times New Roman" panose="02020603050405020304" pitchFamily="18" charset="0"/>
                <a:cs typeface="Times New Roman" panose="02020603050405020304" pitchFamily="18" charset="0"/>
              </a:rPr>
              <a:t>/</a:t>
            </a:r>
            <a:r>
              <a:rPr lang="en-US" sz="2100" b="1" dirty="0" err="1">
                <a:latin typeface="Times New Roman" panose="02020603050405020304" pitchFamily="18" charset="0"/>
                <a:cs typeface="Times New Roman" panose="02020603050405020304" pitchFamily="18" charset="0"/>
              </a:rPr>
              <a:t>node_modules</a:t>
            </a:r>
            <a:r>
              <a:rPr lang="en-US" sz="2100" dirty="0">
                <a:latin typeface="Times New Roman" panose="02020603050405020304" pitchFamily="18" charset="0"/>
                <a:cs typeface="Times New Roman" panose="02020603050405020304" pitchFamily="18" charset="0"/>
              </a:rPr>
              <a:t>: here is where we test codes for smart contracts that we built. </a:t>
            </a:r>
          </a:p>
          <a:p>
            <a:r>
              <a:rPr lang="en-US" sz="2100" dirty="0">
                <a:latin typeface="Times New Roman" panose="02020603050405020304" pitchFamily="18" charset="0"/>
                <a:cs typeface="Times New Roman" panose="02020603050405020304" pitchFamily="18" charset="0"/>
              </a:rPr>
              <a:t>/</a:t>
            </a:r>
            <a:r>
              <a:rPr lang="en-US" sz="2100" b="1" dirty="0">
                <a:latin typeface="Times New Roman" panose="02020603050405020304" pitchFamily="18" charset="0"/>
                <a:cs typeface="Times New Roman" panose="02020603050405020304" pitchFamily="18" charset="0"/>
              </a:rPr>
              <a:t>truffle-</a:t>
            </a:r>
            <a:r>
              <a:rPr lang="en-US" sz="2100" b="1" dirty="0" err="1">
                <a:latin typeface="Times New Roman" panose="02020603050405020304" pitchFamily="18" charset="0"/>
                <a:cs typeface="Times New Roman" panose="02020603050405020304" pitchFamily="18" charset="0"/>
              </a:rPr>
              <a:t>config.js</a:t>
            </a:r>
            <a:r>
              <a:rPr lang="en-US" sz="2100" dirty="0">
                <a:latin typeface="Times New Roman" panose="02020603050405020304" pitchFamily="18" charset="0"/>
                <a:cs typeface="Times New Roman" panose="02020603050405020304" pitchFamily="18" charset="0"/>
              </a:rPr>
              <a:t>: no need to touch it, it’s just a configuration file. </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10</a:t>
            </a:fld>
            <a:endParaRPr lang="en-US"/>
          </a:p>
        </p:txBody>
      </p:sp>
      <p:pic>
        <p:nvPicPr>
          <p:cNvPr id="6" name="Picture 5" descr="Text, chat or text message&#10;&#10;Description automatically generated">
            <a:extLst>
              <a:ext uri="{FF2B5EF4-FFF2-40B4-BE49-F238E27FC236}">
                <a16:creationId xmlns:a16="http://schemas.microsoft.com/office/drawing/2014/main" id="{73E8C4F6-EFB9-EC4E-B417-C740F7F77254}"/>
              </a:ext>
            </a:extLst>
          </p:cNvPr>
          <p:cNvPicPr>
            <a:picLocks noChangeAspect="1"/>
          </p:cNvPicPr>
          <p:nvPr/>
        </p:nvPicPr>
        <p:blipFill>
          <a:blip r:embed="rId3"/>
          <a:stretch>
            <a:fillRect/>
          </a:stretch>
        </p:blipFill>
        <p:spPr>
          <a:xfrm>
            <a:off x="7382535" y="1347378"/>
            <a:ext cx="3441984" cy="5335131"/>
          </a:xfrm>
          <a:prstGeom prst="rect">
            <a:avLst/>
          </a:prstGeom>
        </p:spPr>
      </p:pic>
    </p:spTree>
    <p:extLst>
      <p:ext uri="{BB962C8B-B14F-4D97-AF65-F5344CB8AC3E}">
        <p14:creationId xmlns:p14="http://schemas.microsoft.com/office/powerpoint/2010/main" val="1111059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Deploying Smart Contract with Truffle and Ganache CLI (Contd..)</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288168" y="1665264"/>
            <a:ext cx="6359768" cy="4834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latin typeface="Times New Roman" panose="02020603050405020304" pitchFamily="18" charset="0"/>
                <a:cs typeface="Times New Roman" panose="02020603050405020304" pitchFamily="18" charset="0"/>
              </a:rPr>
              <a:t>Compiling the Contracts:</a:t>
            </a:r>
          </a:p>
          <a:p>
            <a:r>
              <a:rPr lang="en-US" sz="2100" dirty="0">
                <a:latin typeface="Times New Roman" panose="02020603050405020304" pitchFamily="18" charset="0"/>
                <a:cs typeface="Times New Roman" panose="02020603050405020304" pitchFamily="18" charset="0"/>
              </a:rPr>
              <a:t>Contracts can be complied with ease using </a:t>
            </a:r>
            <a:r>
              <a:rPr lang="en-US" sz="2100" dirty="0">
                <a:latin typeface="Courier New" panose="02070309020205020404" pitchFamily="49" charset="0"/>
                <a:cs typeface="Courier New" panose="02070309020205020404" pitchFamily="49" charset="0"/>
              </a:rPr>
              <a:t>$ truffle compile</a:t>
            </a:r>
          </a:p>
          <a:p>
            <a:r>
              <a:rPr lang="en-US" sz="2100" dirty="0">
                <a:latin typeface="Times New Roman" panose="02020603050405020304" pitchFamily="18" charset="0"/>
                <a:cs typeface="Times New Roman" panose="02020603050405020304" pitchFamily="18" charset="0"/>
              </a:rPr>
              <a:t>when we execute this command what it does at the backend is it converts the original code into blockchain bytecode. </a:t>
            </a:r>
          </a:p>
          <a:p>
            <a:r>
              <a:rPr lang="en-US" sz="2100" dirty="0">
                <a:latin typeface="Times New Roman" panose="02020603050405020304" pitchFamily="18" charset="0"/>
                <a:cs typeface="Times New Roman" panose="02020603050405020304" pitchFamily="18" charset="0"/>
              </a:rPr>
              <a:t>Once compiling is completed without issues there will be json files created under </a:t>
            </a:r>
            <a:r>
              <a:rPr lang="en-US" sz="2100" dirty="0">
                <a:latin typeface="Courier New" panose="02070309020205020404" pitchFamily="49" charset="0"/>
                <a:cs typeface="Courier New" panose="02070309020205020404" pitchFamily="49" charset="0"/>
              </a:rPr>
              <a:t>app/</a:t>
            </a:r>
            <a:r>
              <a:rPr lang="en-US" sz="2100" dirty="0" err="1">
                <a:latin typeface="Courier New" panose="02070309020205020404" pitchFamily="49" charset="0"/>
                <a:cs typeface="Courier New" panose="02070309020205020404" pitchFamily="49" charset="0"/>
              </a:rPr>
              <a:t>src</a:t>
            </a:r>
            <a:r>
              <a:rPr lang="en-US" sz="2100" dirty="0">
                <a:latin typeface="Courier New" panose="02070309020205020404" pitchFamily="49" charset="0"/>
                <a:cs typeface="Courier New" panose="02070309020205020404" pitchFamily="49" charset="0"/>
              </a:rPr>
              <a:t>/contracts</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11</a:t>
            </a:fld>
            <a:endParaRPr lang="en-US"/>
          </a:p>
        </p:txBody>
      </p:sp>
      <p:pic>
        <p:nvPicPr>
          <p:cNvPr id="7" name="Picture 6" descr="Text&#10;&#10;Description automatically generated">
            <a:extLst>
              <a:ext uri="{FF2B5EF4-FFF2-40B4-BE49-F238E27FC236}">
                <a16:creationId xmlns:a16="http://schemas.microsoft.com/office/drawing/2014/main" id="{5B866C22-DEF9-D946-8A47-840CE84F90B6}"/>
              </a:ext>
            </a:extLst>
          </p:cNvPr>
          <p:cNvPicPr>
            <a:picLocks noChangeAspect="1"/>
          </p:cNvPicPr>
          <p:nvPr/>
        </p:nvPicPr>
        <p:blipFill rotWithShape="1">
          <a:blip r:embed="rId3"/>
          <a:srcRect t="21117" r="22423" b="53708"/>
          <a:stretch/>
        </p:blipFill>
        <p:spPr bwMode="auto">
          <a:xfrm>
            <a:off x="7323283" y="2402840"/>
            <a:ext cx="3501390" cy="20523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8411238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Deploying Smart Contract with Truffle and Ganache CLI (Contd..)</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288168" y="1665264"/>
            <a:ext cx="6359768" cy="4834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latin typeface="Times New Roman" panose="02020603050405020304" pitchFamily="18" charset="0"/>
                <a:cs typeface="Times New Roman" panose="02020603050405020304" pitchFamily="18" charset="0"/>
              </a:rPr>
              <a:t>Deploying the Contracts:</a:t>
            </a:r>
          </a:p>
          <a:p>
            <a:r>
              <a:rPr lang="en-US" sz="2100" dirty="0">
                <a:latin typeface="Times New Roman" panose="02020603050405020304" pitchFamily="18" charset="0"/>
                <a:cs typeface="Times New Roman" panose="02020603050405020304" pitchFamily="18" charset="0"/>
              </a:rPr>
              <a:t>Under the migrations directory create a json file “2_deploy_chitfun.js” and enter below code. </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12</a:t>
            </a:fld>
            <a:endParaRPr lang="en-US"/>
          </a:p>
        </p:txBody>
      </p:sp>
      <p:pic>
        <p:nvPicPr>
          <p:cNvPr id="6" name="Picture 5" descr="Text&#10;&#10;Description automatically generated">
            <a:extLst>
              <a:ext uri="{FF2B5EF4-FFF2-40B4-BE49-F238E27FC236}">
                <a16:creationId xmlns:a16="http://schemas.microsoft.com/office/drawing/2014/main" id="{BE4FBE12-09DA-204C-A944-4C88385F6F2C}"/>
              </a:ext>
            </a:extLst>
          </p:cNvPr>
          <p:cNvPicPr>
            <a:picLocks noChangeAspect="1"/>
          </p:cNvPicPr>
          <p:nvPr/>
        </p:nvPicPr>
        <p:blipFill>
          <a:blip r:embed="rId3"/>
          <a:stretch>
            <a:fillRect/>
          </a:stretch>
        </p:blipFill>
        <p:spPr>
          <a:xfrm>
            <a:off x="7326527" y="1392850"/>
            <a:ext cx="4482316" cy="1325563"/>
          </a:xfrm>
          <a:prstGeom prst="rect">
            <a:avLst/>
          </a:prstGeom>
        </p:spPr>
      </p:pic>
      <p:sp>
        <p:nvSpPr>
          <p:cNvPr id="3" name="Rectangle 2">
            <a:extLst>
              <a:ext uri="{FF2B5EF4-FFF2-40B4-BE49-F238E27FC236}">
                <a16:creationId xmlns:a16="http://schemas.microsoft.com/office/drawing/2014/main" id="{698590B5-7614-0B40-A9CA-0AD026EAE134}"/>
              </a:ext>
            </a:extLst>
          </p:cNvPr>
          <p:cNvSpPr/>
          <p:nvPr/>
        </p:nvSpPr>
        <p:spPr>
          <a:xfrm>
            <a:off x="675502" y="2887526"/>
            <a:ext cx="9259330" cy="2031325"/>
          </a:xfrm>
          <a:prstGeom prst="rect">
            <a:avLst/>
          </a:prstGeom>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rgbClr val="A9B7C6"/>
                </a:solidFill>
                <a:latin typeface="Courier New" panose="02070309020205020404" pitchFamily="49" charset="0"/>
                <a:ea typeface="Times New Roman" panose="02020603050405020304" pitchFamily="18" charset="0"/>
              </a:rPr>
              <a:t>const </a:t>
            </a:r>
            <a:r>
              <a:rPr lang="en-US" dirty="0" err="1">
                <a:solidFill>
                  <a:srgbClr val="A9B7C6"/>
                </a:solidFill>
                <a:latin typeface="Courier New" panose="02070309020205020404" pitchFamily="49" charset="0"/>
                <a:ea typeface="Times New Roman" panose="02020603050405020304" pitchFamily="18" charset="0"/>
              </a:rPr>
              <a:t>ChitFund</a:t>
            </a:r>
            <a:r>
              <a:rPr lang="en-US" dirty="0">
                <a:solidFill>
                  <a:srgbClr val="A9B7C6"/>
                </a:solidFill>
                <a:latin typeface="Courier New" panose="02070309020205020404" pitchFamily="49" charset="0"/>
                <a:ea typeface="Times New Roman" panose="02020603050405020304" pitchFamily="18" charset="0"/>
              </a:rPr>
              <a:t> = </a:t>
            </a:r>
            <a:r>
              <a:rPr lang="en-US" dirty="0" err="1">
                <a:solidFill>
                  <a:srgbClr val="A9B7C6"/>
                </a:solidFill>
                <a:latin typeface="Courier New" panose="02070309020205020404" pitchFamily="49" charset="0"/>
                <a:ea typeface="Times New Roman" panose="02020603050405020304" pitchFamily="18" charset="0"/>
              </a:rPr>
              <a:t>artifacts.require</a:t>
            </a:r>
            <a:r>
              <a:rPr lang="en-US" dirty="0">
                <a:solidFill>
                  <a:srgbClr val="A9B7C6"/>
                </a:solidFill>
                <a:latin typeface="Courier New" panose="02070309020205020404" pitchFamily="49" charset="0"/>
                <a:ea typeface="Times New Roman" panose="02020603050405020304" pitchFamily="18" charset="0"/>
              </a:rPr>
              <a:t>(</a:t>
            </a:r>
            <a:r>
              <a:rPr lang="en-US" dirty="0">
                <a:solidFill>
                  <a:srgbClr val="6A8759"/>
                </a:solidFill>
                <a:latin typeface="Courier New" panose="02070309020205020404" pitchFamily="49" charset="0"/>
                <a:ea typeface="Times New Roman" panose="02020603050405020304" pitchFamily="18" charset="0"/>
              </a:rPr>
              <a:t>"</a:t>
            </a:r>
            <a:r>
              <a:rPr lang="en-US" dirty="0" err="1">
                <a:solidFill>
                  <a:srgbClr val="6A8759"/>
                </a:solidFill>
                <a:latin typeface="Courier New" panose="02070309020205020404" pitchFamily="49" charset="0"/>
                <a:ea typeface="Times New Roman" panose="02020603050405020304" pitchFamily="18" charset="0"/>
              </a:rPr>
              <a:t>ChitFund</a:t>
            </a:r>
            <a:r>
              <a:rPr lang="en-US" dirty="0">
                <a:solidFill>
                  <a:srgbClr val="6A8759"/>
                </a:solidFill>
                <a:latin typeface="Courier New" panose="02070309020205020404" pitchFamily="49" charset="0"/>
                <a:ea typeface="Times New Roman" panose="02020603050405020304" pitchFamily="18" charset="0"/>
              </a:rPr>
              <a:t>"</a:t>
            </a:r>
            <a:r>
              <a:rPr lang="en-US" dirty="0">
                <a:solidFill>
                  <a:srgbClr val="A9B7C6"/>
                </a:solidFill>
                <a:latin typeface="Courier New" panose="02070309020205020404" pitchFamily="49" charset="0"/>
                <a:ea typeface="Times New Roman" panose="02020603050405020304" pitchFamily="18" charset="0"/>
              </a:rPr>
              <a:t>);</a:t>
            </a:r>
            <a:br>
              <a:rPr lang="en-US" dirty="0">
                <a:solidFill>
                  <a:srgbClr val="A9B7C6"/>
                </a:solidFill>
                <a:latin typeface="Courier New" panose="02070309020205020404" pitchFamily="49" charset="0"/>
                <a:ea typeface="Times New Roman" panose="02020603050405020304" pitchFamily="18" charset="0"/>
              </a:rPr>
            </a:br>
            <a:r>
              <a:rPr lang="en-US" dirty="0">
                <a:solidFill>
                  <a:srgbClr val="A9B7C6"/>
                </a:solidFill>
                <a:latin typeface="Courier New" panose="02070309020205020404" pitchFamily="49" charset="0"/>
                <a:ea typeface="Times New Roman" panose="02020603050405020304" pitchFamily="18" charset="0"/>
              </a:rPr>
              <a:t>const </a:t>
            </a:r>
            <a:r>
              <a:rPr lang="en-US" dirty="0" err="1">
                <a:solidFill>
                  <a:srgbClr val="A9B7C6"/>
                </a:solidFill>
                <a:latin typeface="Courier New" panose="02070309020205020404" pitchFamily="49" charset="0"/>
                <a:ea typeface="Times New Roman" panose="02020603050405020304" pitchFamily="18" charset="0"/>
              </a:rPr>
              <a:t>ChitFundFactory</a:t>
            </a:r>
            <a:r>
              <a:rPr lang="en-US" dirty="0">
                <a:solidFill>
                  <a:srgbClr val="A9B7C6"/>
                </a:solidFill>
                <a:latin typeface="Courier New" panose="02070309020205020404" pitchFamily="49" charset="0"/>
                <a:ea typeface="Times New Roman" panose="02020603050405020304" pitchFamily="18" charset="0"/>
              </a:rPr>
              <a:t> = </a:t>
            </a:r>
            <a:r>
              <a:rPr lang="en-US" dirty="0" err="1">
                <a:solidFill>
                  <a:srgbClr val="A9B7C6"/>
                </a:solidFill>
                <a:latin typeface="Courier New" panose="02070309020205020404" pitchFamily="49" charset="0"/>
                <a:ea typeface="Times New Roman" panose="02020603050405020304" pitchFamily="18" charset="0"/>
              </a:rPr>
              <a:t>artifacts.require</a:t>
            </a:r>
            <a:r>
              <a:rPr lang="en-US" dirty="0">
                <a:solidFill>
                  <a:srgbClr val="A9B7C6"/>
                </a:solidFill>
                <a:latin typeface="Courier New" panose="02070309020205020404" pitchFamily="49" charset="0"/>
                <a:ea typeface="Times New Roman" panose="02020603050405020304" pitchFamily="18" charset="0"/>
              </a:rPr>
              <a:t>(</a:t>
            </a:r>
            <a:r>
              <a:rPr lang="en-US" dirty="0">
                <a:solidFill>
                  <a:srgbClr val="6A8759"/>
                </a:solidFill>
                <a:latin typeface="Courier New" panose="02070309020205020404" pitchFamily="49" charset="0"/>
                <a:ea typeface="Times New Roman" panose="02020603050405020304" pitchFamily="18" charset="0"/>
              </a:rPr>
              <a:t>"</a:t>
            </a:r>
            <a:r>
              <a:rPr lang="en-US" dirty="0" err="1">
                <a:solidFill>
                  <a:srgbClr val="6A8759"/>
                </a:solidFill>
                <a:latin typeface="Courier New" panose="02070309020205020404" pitchFamily="49" charset="0"/>
                <a:ea typeface="Times New Roman" panose="02020603050405020304" pitchFamily="18" charset="0"/>
              </a:rPr>
              <a:t>ChitFundFactory</a:t>
            </a:r>
            <a:r>
              <a:rPr lang="en-US" dirty="0">
                <a:solidFill>
                  <a:srgbClr val="6A8759"/>
                </a:solidFill>
                <a:latin typeface="Courier New" panose="02070309020205020404" pitchFamily="49" charset="0"/>
                <a:ea typeface="Times New Roman" panose="02020603050405020304" pitchFamily="18" charset="0"/>
              </a:rPr>
              <a:t>"</a:t>
            </a:r>
            <a:r>
              <a:rPr lang="en-US" dirty="0">
                <a:solidFill>
                  <a:srgbClr val="A9B7C6"/>
                </a:solidFill>
                <a:latin typeface="Courier New" panose="02070309020205020404" pitchFamily="49" charset="0"/>
                <a:ea typeface="Times New Roman" panose="02020603050405020304" pitchFamily="18" charset="0"/>
              </a:rPr>
              <a:t>);</a:t>
            </a:r>
            <a:br>
              <a:rPr lang="en-US" dirty="0">
                <a:solidFill>
                  <a:srgbClr val="A9B7C6"/>
                </a:solidFill>
                <a:latin typeface="Courier New" panose="02070309020205020404" pitchFamily="49" charset="0"/>
                <a:ea typeface="Times New Roman" panose="02020603050405020304" pitchFamily="18" charset="0"/>
              </a:rPr>
            </a:br>
            <a:br>
              <a:rPr lang="en-US" dirty="0">
                <a:solidFill>
                  <a:srgbClr val="A9B7C6"/>
                </a:solidFill>
                <a:latin typeface="Courier New" panose="02070309020205020404" pitchFamily="49" charset="0"/>
                <a:ea typeface="Times New Roman" panose="02020603050405020304" pitchFamily="18" charset="0"/>
              </a:rPr>
            </a:br>
            <a:r>
              <a:rPr lang="en-US" dirty="0" err="1">
                <a:solidFill>
                  <a:srgbClr val="A9B7C6"/>
                </a:solidFill>
                <a:latin typeface="Courier New" panose="02070309020205020404" pitchFamily="49" charset="0"/>
                <a:ea typeface="Times New Roman" panose="02020603050405020304" pitchFamily="18" charset="0"/>
              </a:rPr>
              <a:t>module.exports</a:t>
            </a:r>
            <a:r>
              <a:rPr lang="en-US" dirty="0">
                <a:solidFill>
                  <a:srgbClr val="A9B7C6"/>
                </a:solidFill>
                <a:latin typeface="Courier New" panose="02070309020205020404" pitchFamily="49" charset="0"/>
                <a:ea typeface="Times New Roman" panose="02020603050405020304" pitchFamily="18" charset="0"/>
              </a:rPr>
              <a:t> = </a:t>
            </a:r>
            <a:r>
              <a:rPr lang="en-US" dirty="0">
                <a:solidFill>
                  <a:srgbClr val="CC7832"/>
                </a:solidFill>
                <a:latin typeface="Courier New" panose="02070309020205020404" pitchFamily="49" charset="0"/>
                <a:ea typeface="Times New Roman" panose="02020603050405020304" pitchFamily="18" charset="0"/>
              </a:rPr>
              <a:t>function </a:t>
            </a:r>
            <a:r>
              <a:rPr lang="en-US" dirty="0">
                <a:solidFill>
                  <a:srgbClr val="A9B7C6"/>
                </a:solidFill>
                <a:latin typeface="Courier New" panose="02070309020205020404" pitchFamily="49" charset="0"/>
                <a:ea typeface="Times New Roman" panose="02020603050405020304" pitchFamily="18" charset="0"/>
              </a:rPr>
              <a:t>(deployer) {</a:t>
            </a:r>
            <a:br>
              <a:rPr lang="en-US" dirty="0">
                <a:solidFill>
                  <a:srgbClr val="A9B7C6"/>
                </a:solidFill>
                <a:latin typeface="Courier New" panose="02070309020205020404" pitchFamily="49" charset="0"/>
                <a:ea typeface="Times New Roman" panose="02020603050405020304" pitchFamily="18" charset="0"/>
              </a:rPr>
            </a:br>
            <a:r>
              <a:rPr lang="en-US" dirty="0">
                <a:solidFill>
                  <a:srgbClr val="A9B7C6"/>
                </a:solidFill>
                <a:latin typeface="Courier New" panose="02070309020205020404" pitchFamily="49" charset="0"/>
                <a:ea typeface="Times New Roman" panose="02020603050405020304" pitchFamily="18" charset="0"/>
              </a:rPr>
              <a:t>  </a:t>
            </a:r>
            <a:r>
              <a:rPr lang="en-US" dirty="0" err="1">
                <a:solidFill>
                  <a:srgbClr val="A9B7C6"/>
                </a:solidFill>
                <a:latin typeface="Courier New" panose="02070309020205020404" pitchFamily="49" charset="0"/>
                <a:ea typeface="Times New Roman" panose="02020603050405020304" pitchFamily="18" charset="0"/>
              </a:rPr>
              <a:t>deployer.deploy</a:t>
            </a:r>
            <a:r>
              <a:rPr lang="en-US" dirty="0">
                <a:solidFill>
                  <a:srgbClr val="A9B7C6"/>
                </a:solidFill>
                <a:latin typeface="Courier New" panose="02070309020205020404" pitchFamily="49" charset="0"/>
                <a:ea typeface="Times New Roman" panose="02020603050405020304" pitchFamily="18" charset="0"/>
              </a:rPr>
              <a:t>(</a:t>
            </a:r>
            <a:r>
              <a:rPr lang="en-US" dirty="0" err="1">
                <a:solidFill>
                  <a:srgbClr val="A9B7C6"/>
                </a:solidFill>
                <a:latin typeface="Courier New" panose="02070309020205020404" pitchFamily="49" charset="0"/>
                <a:ea typeface="Times New Roman" panose="02020603050405020304" pitchFamily="18" charset="0"/>
              </a:rPr>
              <a:t>ChitFund</a:t>
            </a:r>
            <a:r>
              <a:rPr lang="en-US" dirty="0">
                <a:solidFill>
                  <a:srgbClr val="A9B7C6"/>
                </a:solidFill>
                <a:latin typeface="Courier New" panose="02070309020205020404" pitchFamily="49" charset="0"/>
                <a:ea typeface="Times New Roman" panose="02020603050405020304" pitchFamily="18" charset="0"/>
              </a:rPr>
              <a:t>, </a:t>
            </a:r>
            <a:r>
              <a:rPr lang="en-US" dirty="0">
                <a:solidFill>
                  <a:srgbClr val="6A8759"/>
                </a:solidFill>
                <a:latin typeface="Courier New" panose="02070309020205020404" pitchFamily="49" charset="0"/>
                <a:ea typeface="Times New Roman" panose="02020603050405020304" pitchFamily="18" charset="0"/>
              </a:rPr>
              <a:t>"</a:t>
            </a:r>
            <a:r>
              <a:rPr lang="en-US" dirty="0" err="1">
                <a:solidFill>
                  <a:srgbClr val="6A8759"/>
                </a:solidFill>
                <a:latin typeface="Courier New" panose="02070309020205020404" pitchFamily="49" charset="0"/>
                <a:ea typeface="Times New Roman" panose="02020603050405020304" pitchFamily="18" charset="0"/>
              </a:rPr>
              <a:t>KrishnaChitFund</a:t>
            </a:r>
            <a:r>
              <a:rPr lang="en-US" dirty="0">
                <a:solidFill>
                  <a:srgbClr val="6A8759"/>
                </a:solidFill>
                <a:latin typeface="Courier New" panose="02070309020205020404" pitchFamily="49" charset="0"/>
                <a:ea typeface="Times New Roman" panose="02020603050405020304" pitchFamily="18" charset="0"/>
              </a:rPr>
              <a:t>"</a:t>
            </a:r>
            <a:r>
              <a:rPr lang="en-US" dirty="0">
                <a:solidFill>
                  <a:srgbClr val="A9B7C6"/>
                </a:solidFill>
                <a:latin typeface="Courier New" panose="02070309020205020404" pitchFamily="49" charset="0"/>
                <a:ea typeface="Times New Roman" panose="02020603050405020304" pitchFamily="18" charset="0"/>
              </a:rPr>
              <a:t>, </a:t>
            </a:r>
            <a:r>
              <a:rPr lang="en-US" dirty="0">
                <a:solidFill>
                  <a:srgbClr val="6897BB"/>
                </a:solidFill>
                <a:latin typeface="Courier New" panose="02070309020205020404" pitchFamily="49" charset="0"/>
                <a:ea typeface="Times New Roman" panose="02020603050405020304" pitchFamily="18" charset="0"/>
              </a:rPr>
              <a:t>1</a:t>
            </a:r>
            <a:r>
              <a:rPr lang="en-US" dirty="0">
                <a:solidFill>
                  <a:srgbClr val="A9B7C6"/>
                </a:solidFill>
                <a:latin typeface="Courier New" panose="02070309020205020404" pitchFamily="49" charset="0"/>
                <a:ea typeface="Times New Roman" panose="02020603050405020304" pitchFamily="18" charset="0"/>
              </a:rPr>
              <a:t>, </a:t>
            </a:r>
            <a:r>
              <a:rPr lang="en-US" dirty="0">
                <a:solidFill>
                  <a:srgbClr val="6897BB"/>
                </a:solidFill>
                <a:latin typeface="Courier New" panose="02070309020205020404" pitchFamily="49" charset="0"/>
                <a:ea typeface="Times New Roman" panose="02020603050405020304" pitchFamily="18" charset="0"/>
              </a:rPr>
              <a:t>3</a:t>
            </a:r>
            <a:r>
              <a:rPr lang="en-US" dirty="0">
                <a:solidFill>
                  <a:srgbClr val="A9B7C6"/>
                </a:solidFill>
                <a:latin typeface="Courier New" panose="02070309020205020404" pitchFamily="49" charset="0"/>
                <a:ea typeface="Times New Roman" panose="02020603050405020304" pitchFamily="18" charset="0"/>
              </a:rPr>
              <a:t>, </a:t>
            </a:r>
            <a:r>
              <a:rPr lang="en-US" dirty="0">
                <a:solidFill>
                  <a:srgbClr val="6897BB"/>
                </a:solidFill>
                <a:latin typeface="Courier New" panose="02070309020205020404" pitchFamily="49" charset="0"/>
                <a:ea typeface="Times New Roman" panose="02020603050405020304" pitchFamily="18" charset="0"/>
              </a:rPr>
              <a:t>3</a:t>
            </a:r>
            <a:r>
              <a:rPr lang="en-US" dirty="0">
                <a:solidFill>
                  <a:srgbClr val="A9B7C6"/>
                </a:solidFill>
                <a:latin typeface="Courier New" panose="02070309020205020404" pitchFamily="49" charset="0"/>
                <a:ea typeface="Times New Roman" panose="02020603050405020304" pitchFamily="18" charset="0"/>
              </a:rPr>
              <a:t>);</a:t>
            </a:r>
            <a:br>
              <a:rPr lang="en-US" dirty="0">
                <a:solidFill>
                  <a:srgbClr val="A9B7C6"/>
                </a:solidFill>
                <a:latin typeface="Courier New" panose="02070309020205020404" pitchFamily="49" charset="0"/>
                <a:ea typeface="Times New Roman" panose="02020603050405020304" pitchFamily="18" charset="0"/>
              </a:rPr>
            </a:br>
            <a:r>
              <a:rPr lang="en-US" dirty="0">
                <a:solidFill>
                  <a:srgbClr val="A9B7C6"/>
                </a:solidFill>
                <a:latin typeface="Courier New" panose="02070309020205020404" pitchFamily="49" charset="0"/>
                <a:ea typeface="Times New Roman" panose="02020603050405020304" pitchFamily="18" charset="0"/>
              </a:rPr>
              <a:t>  </a:t>
            </a:r>
            <a:r>
              <a:rPr lang="en-US" dirty="0" err="1">
                <a:solidFill>
                  <a:srgbClr val="A9B7C6"/>
                </a:solidFill>
                <a:latin typeface="Courier New" panose="02070309020205020404" pitchFamily="49" charset="0"/>
                <a:ea typeface="Times New Roman" panose="02020603050405020304" pitchFamily="18" charset="0"/>
              </a:rPr>
              <a:t>deployer.deploy</a:t>
            </a:r>
            <a:r>
              <a:rPr lang="en-US" dirty="0">
                <a:solidFill>
                  <a:srgbClr val="A9B7C6"/>
                </a:solidFill>
                <a:latin typeface="Courier New" panose="02070309020205020404" pitchFamily="49" charset="0"/>
                <a:ea typeface="Times New Roman" panose="02020603050405020304" pitchFamily="18" charset="0"/>
              </a:rPr>
              <a:t>(</a:t>
            </a:r>
            <a:r>
              <a:rPr lang="en-US" dirty="0" err="1">
                <a:solidFill>
                  <a:srgbClr val="A9B7C6"/>
                </a:solidFill>
                <a:latin typeface="Courier New" panose="02070309020205020404" pitchFamily="49" charset="0"/>
                <a:ea typeface="Times New Roman" panose="02020603050405020304" pitchFamily="18" charset="0"/>
              </a:rPr>
              <a:t>ChitFundFactory</a:t>
            </a:r>
            <a:r>
              <a:rPr lang="en-US" dirty="0">
                <a:solidFill>
                  <a:srgbClr val="A9B7C6"/>
                </a:solidFill>
                <a:latin typeface="Courier New" panose="02070309020205020404" pitchFamily="49" charset="0"/>
                <a:ea typeface="Times New Roman" panose="02020603050405020304" pitchFamily="18" charset="0"/>
              </a:rPr>
              <a:t>);</a:t>
            </a:r>
            <a:br>
              <a:rPr lang="en-US" dirty="0">
                <a:solidFill>
                  <a:srgbClr val="A9B7C6"/>
                </a:solidFill>
                <a:latin typeface="Courier New" panose="02070309020205020404" pitchFamily="49" charset="0"/>
                <a:ea typeface="Times New Roman" panose="02020603050405020304" pitchFamily="18" charset="0"/>
              </a:rPr>
            </a:br>
            <a:r>
              <a:rPr lang="en-US" dirty="0">
                <a:solidFill>
                  <a:srgbClr val="A9B7C6"/>
                </a:solidFill>
                <a:latin typeface="Courier New" panose="02070309020205020404" pitchFamily="49" charset="0"/>
                <a:ea typeface="Times New Roman" panose="02020603050405020304" pitchFamily="18" charset="0"/>
              </a:rPr>
              <a:t>};</a:t>
            </a:r>
            <a:endParaRPr lang="en-US" sz="2800" dirty="0">
              <a:effectLst/>
              <a:latin typeface="Times New Roman" panose="02020603050405020304" pitchFamily="18" charset="0"/>
              <a:ea typeface="Times New Roman" panose="02020603050405020304" pitchFamily="18" charset="0"/>
            </a:endParaRPr>
          </a:p>
        </p:txBody>
      </p:sp>
      <p:sp>
        <p:nvSpPr>
          <p:cNvPr id="8" name="Rectangle 7">
            <a:extLst>
              <a:ext uri="{FF2B5EF4-FFF2-40B4-BE49-F238E27FC236}">
                <a16:creationId xmlns:a16="http://schemas.microsoft.com/office/drawing/2014/main" id="{63A2BCD5-3F1E-B14D-A310-1664DF56FDC4}"/>
              </a:ext>
            </a:extLst>
          </p:cNvPr>
          <p:cNvSpPr/>
          <p:nvPr/>
        </p:nvSpPr>
        <p:spPr>
          <a:xfrm>
            <a:off x="420051" y="5109088"/>
            <a:ext cx="7006359" cy="1384995"/>
          </a:xfrm>
          <a:prstGeom prst="rect">
            <a:avLst/>
          </a:prstGeom>
        </p:spPr>
        <p:txBody>
          <a:bodyPr wrap="square">
            <a:spAutoFit/>
          </a:bodyPr>
          <a:lstStyle/>
          <a:p>
            <a:pPr algn="just">
              <a:spcAft>
                <a:spcPts val="600"/>
              </a:spcAft>
            </a:pPr>
            <a:r>
              <a:rPr lang="en-US" sz="2100" b="1" dirty="0">
                <a:latin typeface="Times New Roman" panose="02020603050405020304" pitchFamily="18" charset="0"/>
                <a:cs typeface="Times New Roman" panose="02020603050405020304" pitchFamily="18" charset="0"/>
              </a:rPr>
              <a:t>Modify the truffle-</a:t>
            </a:r>
            <a:r>
              <a:rPr lang="en-US" sz="2100" b="1" dirty="0" err="1">
                <a:latin typeface="Times New Roman" panose="02020603050405020304" pitchFamily="18" charset="0"/>
                <a:cs typeface="Times New Roman" panose="02020603050405020304" pitchFamily="18" charset="0"/>
              </a:rPr>
              <a:t>config.js</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to include the local host address (which connects to ganache) and run </a:t>
            </a:r>
            <a:r>
              <a:rPr lang="en-US" sz="2100" b="1" dirty="0">
                <a:latin typeface="Courier New" panose="02070309020205020404" pitchFamily="49" charset="0"/>
                <a:cs typeface="Courier New" panose="02070309020205020404" pitchFamily="49" charset="0"/>
              </a:rPr>
              <a:t>$ truffle migrate</a:t>
            </a:r>
            <a:r>
              <a:rPr lang="en-US" sz="2100" dirty="0">
                <a:latin typeface="Times New Roman" panose="02020603050405020304" pitchFamily="18" charset="0"/>
                <a:cs typeface="Times New Roman" panose="02020603050405020304" pitchFamily="18" charset="0"/>
              </a:rPr>
              <a:t>. Once you run it and navigate to ganache-cli we can see logs running in the terminal.</a:t>
            </a:r>
          </a:p>
        </p:txBody>
      </p:sp>
    </p:spTree>
    <p:extLst>
      <p:ext uri="{BB962C8B-B14F-4D97-AF65-F5344CB8AC3E}">
        <p14:creationId xmlns:p14="http://schemas.microsoft.com/office/powerpoint/2010/main" val="1358369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Introduction: What is Chit fund?</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387019" y="1472231"/>
            <a:ext cx="11314829" cy="4834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latin typeface="Times New Roman" panose="02020603050405020304" pitchFamily="18" charset="0"/>
                <a:cs typeface="Times New Roman" panose="02020603050405020304" pitchFamily="18" charset="0"/>
              </a:rPr>
              <a:t>Chit fund is a savings and credit system that is of a rotational process practiced in many countries. It can be initiated among friends and family or by financial institutions.  </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Chit fund can three different stages:</a:t>
            </a:r>
          </a:p>
          <a:p>
            <a:pPr lvl="1"/>
            <a:r>
              <a:rPr lang="en-US" sz="1700" dirty="0">
                <a:latin typeface="Times New Roman" panose="02020603050405020304" pitchFamily="18" charset="0"/>
                <a:cs typeface="Times New Roman" panose="02020603050405020304" pitchFamily="18" charset="0"/>
              </a:rPr>
              <a:t>Before the start of the chit </a:t>
            </a:r>
          </a:p>
          <a:p>
            <a:pPr lvl="1"/>
            <a:r>
              <a:rPr lang="en-US" sz="1700" dirty="0">
                <a:latin typeface="Times New Roman" panose="02020603050405020304" pitchFamily="18" charset="0"/>
                <a:cs typeface="Times New Roman" panose="02020603050405020304" pitchFamily="18" charset="0"/>
              </a:rPr>
              <a:t>During the chit life cycle</a:t>
            </a:r>
          </a:p>
          <a:p>
            <a:pPr lvl="1"/>
            <a:r>
              <a:rPr lang="en-US" sz="1700" dirty="0">
                <a:latin typeface="Times New Roman" panose="02020603050405020304" pitchFamily="18" charset="0"/>
                <a:cs typeface="Times New Roman" panose="02020603050405020304" pitchFamily="18" charset="0"/>
              </a:rPr>
              <a:t>Closure.</a:t>
            </a:r>
          </a:p>
          <a:p>
            <a:pPr lvl="1"/>
            <a:endParaRPr lang="en-US" sz="1700" dirty="0">
              <a:latin typeface="Times New Roman" panose="02020603050405020304" pitchFamily="18" charset="0"/>
              <a:cs typeface="Times New Roman" panose="02020603050405020304" pitchFamily="18" charset="0"/>
            </a:endParaRPr>
          </a:p>
          <a:p>
            <a:pPr marL="0" indent="0">
              <a:buNone/>
            </a:pPr>
            <a:r>
              <a:rPr lang="en-US" sz="2100" dirty="0">
                <a:latin typeface="Times New Roman" panose="02020603050405020304" pitchFamily="18" charset="0"/>
                <a:cs typeface="Times New Roman" panose="02020603050405020304" pitchFamily="18" charset="0"/>
              </a:rPr>
              <a:t>There will be a foreman/regulator who plays a key role as a middleman for the life cycle of a chit fund. </a:t>
            </a: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13</a:t>
            </a:fld>
            <a:endParaRPr lang="en-US"/>
          </a:p>
        </p:txBody>
      </p:sp>
    </p:spTree>
    <p:extLst>
      <p:ext uri="{BB962C8B-B14F-4D97-AF65-F5344CB8AC3E}">
        <p14:creationId xmlns:p14="http://schemas.microsoft.com/office/powerpoint/2010/main" val="19351513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5" y="21815"/>
            <a:ext cx="117473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How Chit fund in Block Chain works:</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438584" y="1528739"/>
            <a:ext cx="10915215" cy="42789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latin typeface="Times New Roman" panose="02020603050405020304" pitchFamily="18" charset="0"/>
                <a:cs typeface="Times New Roman" panose="02020603050405020304" pitchFamily="18" charset="0"/>
              </a:rPr>
              <a:t>As a start a new chit fund is created is Ethereum block chain.</a:t>
            </a:r>
          </a:p>
          <a:p>
            <a:r>
              <a:rPr lang="en-US" sz="2100" dirty="0">
                <a:latin typeface="Times New Roman" panose="02020603050405020304" pitchFamily="18" charset="0"/>
                <a:cs typeface="Times New Roman" panose="02020603050405020304" pitchFamily="18" charset="0"/>
              </a:rPr>
              <a:t>Once the creation is completed users are asked to join the fund.</a:t>
            </a:r>
          </a:p>
          <a:p>
            <a:r>
              <a:rPr lang="en-US" sz="2100" dirty="0">
                <a:latin typeface="Times New Roman" panose="02020603050405020304" pitchFamily="18" charset="0"/>
                <a:cs typeface="Times New Roman" panose="02020603050405020304" pitchFamily="18" charset="0"/>
              </a:rPr>
              <a:t>To allow users into the chit fund underwriter chooses a member and to underwrite and grant entry.</a:t>
            </a:r>
          </a:p>
          <a:p>
            <a:r>
              <a:rPr lang="en-US" sz="2100" dirty="0">
                <a:latin typeface="Times New Roman" panose="02020603050405020304" pitchFamily="18" charset="0"/>
                <a:cs typeface="Times New Roman" panose="02020603050405020304" pitchFamily="18" charset="0"/>
              </a:rPr>
              <a:t>Underwriter has reputation token, where they can use those reputation token to underwrite users for each cycle of the fund.</a:t>
            </a:r>
          </a:p>
          <a:p>
            <a:r>
              <a:rPr lang="en-US" sz="2100" dirty="0">
                <a:latin typeface="Times New Roman" panose="02020603050405020304" pitchFamily="18" charset="0"/>
                <a:cs typeface="Times New Roman" panose="02020603050405020304" pitchFamily="18" charset="0"/>
              </a:rPr>
              <a:t>Users run through the chit fund process as expected, funds and fees paid round completed.</a:t>
            </a:r>
          </a:p>
          <a:p>
            <a:r>
              <a:rPr lang="en-US" sz="2100" dirty="0">
                <a:latin typeface="Times New Roman" panose="02020603050405020304" pitchFamily="18" charset="0"/>
                <a:cs typeface="Times New Roman" panose="02020603050405020304" pitchFamily="18" charset="0"/>
              </a:rPr>
              <a:t>Member are dropped either due to fraud activities or insufficient funds, resulting underwriter take over the process and takes the distribution or vice versa where member takes the distribution and defaults, resulting in loss for the member underwriter. </a:t>
            </a:r>
          </a:p>
          <a:p>
            <a:pPr marL="0" indent="0">
              <a:buNone/>
            </a:pPr>
            <a:endParaRPr lang="en-US" sz="17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14</a:t>
            </a:fld>
            <a:endParaRPr lang="en-US"/>
          </a:p>
        </p:txBody>
      </p:sp>
    </p:spTree>
    <p:extLst>
      <p:ext uri="{BB962C8B-B14F-4D97-AF65-F5344CB8AC3E}">
        <p14:creationId xmlns:p14="http://schemas.microsoft.com/office/powerpoint/2010/main" val="3044100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Smart Contract Design for Chit fund: </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387019" y="1472231"/>
            <a:ext cx="11314829" cy="4834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latin typeface="Times New Roman" panose="02020603050405020304" pitchFamily="18" charset="0"/>
                <a:cs typeface="Times New Roman" panose="02020603050405020304" pitchFamily="18" charset="0"/>
              </a:rPr>
              <a:t>We have 3 different smart contracts to run the </a:t>
            </a:r>
            <a:r>
              <a:rPr lang="en-US" sz="2100" dirty="0" err="1">
                <a:latin typeface="Times New Roman" panose="02020603050405020304" pitchFamily="18" charset="0"/>
                <a:cs typeface="Times New Roman" panose="02020603050405020304" pitchFamily="18" charset="0"/>
              </a:rPr>
              <a:t>chitfund</a:t>
            </a:r>
            <a:r>
              <a:rPr lang="en-US" sz="2100" dirty="0">
                <a:latin typeface="Times New Roman" panose="02020603050405020304" pitchFamily="18" charset="0"/>
                <a:cs typeface="Times New Roman" panose="02020603050405020304" pitchFamily="18" charset="0"/>
              </a:rPr>
              <a:t> app </a:t>
            </a:r>
          </a:p>
          <a:p>
            <a:pPr marL="0" indent="0" algn="ctr">
              <a:buNone/>
            </a:pPr>
            <a:r>
              <a:rPr lang="en-US" sz="2100" dirty="0" err="1">
                <a:latin typeface="Courier New" panose="02070309020205020404" pitchFamily="49" charset="0"/>
                <a:cs typeface="Courier New" panose="02070309020205020404" pitchFamily="49" charset="0"/>
              </a:rPr>
              <a:t>ChitFund.sol</a:t>
            </a:r>
            <a:endParaRPr lang="en-US" sz="2100" dirty="0">
              <a:latin typeface="Courier New" panose="02070309020205020404" pitchFamily="49" charset="0"/>
              <a:cs typeface="Courier New" panose="02070309020205020404" pitchFamily="49" charset="0"/>
            </a:endParaRPr>
          </a:p>
          <a:p>
            <a:pPr marL="0" indent="0" algn="ctr">
              <a:buNone/>
            </a:pPr>
            <a:r>
              <a:rPr lang="en-US" sz="2100" dirty="0" err="1">
                <a:latin typeface="Courier New" panose="02070309020205020404" pitchFamily="49" charset="0"/>
                <a:cs typeface="Courier New" panose="02070309020205020404" pitchFamily="49" charset="0"/>
              </a:rPr>
              <a:t>ChitFundFactory.sol</a:t>
            </a:r>
            <a:endParaRPr lang="en-US" sz="2100" dirty="0">
              <a:latin typeface="Courier New" panose="02070309020205020404" pitchFamily="49" charset="0"/>
              <a:cs typeface="Courier New" panose="02070309020205020404" pitchFamily="49" charset="0"/>
            </a:endParaRPr>
          </a:p>
          <a:p>
            <a:pPr marL="0" indent="0" algn="ctr">
              <a:buNone/>
            </a:pPr>
            <a:r>
              <a:rPr lang="en-US" sz="2100" dirty="0" err="1">
                <a:latin typeface="Courier New" panose="02070309020205020404" pitchFamily="49" charset="0"/>
                <a:cs typeface="Courier New" panose="02070309020205020404" pitchFamily="49" charset="0"/>
              </a:rPr>
              <a:t>Migrations.sol</a:t>
            </a:r>
            <a:r>
              <a:rPr lang="en-US" sz="2100" dirty="0">
                <a:latin typeface="Courier New" panose="02070309020205020404" pitchFamily="49" charset="0"/>
                <a:cs typeface="Courier New" panose="02070309020205020404" pitchFamily="49" charset="0"/>
              </a:rPr>
              <a:t>. </a:t>
            </a:r>
          </a:p>
          <a:p>
            <a:r>
              <a:rPr lang="en-US" sz="2100" dirty="0">
                <a:latin typeface="Times New Roman" panose="02020603050405020304" pitchFamily="18" charset="0"/>
                <a:cs typeface="Times New Roman" panose="02020603050405020304" pitchFamily="18" charset="0"/>
              </a:rPr>
              <a:t>For our project we are using version pragma solidity &gt;=0.40.21 &lt;0.7.0</a:t>
            </a:r>
          </a:p>
          <a:p>
            <a:r>
              <a:rPr lang="en-US" sz="2100" dirty="0" err="1">
                <a:latin typeface="Courier New" panose="02070309020205020404" pitchFamily="49" charset="0"/>
                <a:cs typeface="Courier New" panose="02070309020205020404" pitchFamily="49" charset="0"/>
              </a:rPr>
              <a:t>ChitFunFactory.sol</a:t>
            </a:r>
            <a:r>
              <a:rPr lang="en-US" sz="2100" dirty="0">
                <a:latin typeface="Courier New" panose="02070309020205020404" pitchFamily="49" charset="0"/>
                <a:cs typeface="Courier New" panose="02070309020205020404" pitchFamily="49" charset="0"/>
              </a:rPr>
              <a:t> </a:t>
            </a:r>
            <a:r>
              <a:rPr lang="en-US" sz="2100" dirty="0">
                <a:latin typeface="Times New Roman" panose="02020603050405020304" pitchFamily="18" charset="0"/>
                <a:cs typeface="Times New Roman" panose="02020603050405020304" pitchFamily="18" charset="0"/>
              </a:rPr>
              <a:t>is the heart of the code designed in solidity version pragma solidity ^0.6.8 which contains the import of </a:t>
            </a:r>
            <a:r>
              <a:rPr lang="en-US" sz="2100" dirty="0" err="1">
                <a:latin typeface="Courier New" panose="02070309020205020404" pitchFamily="49" charset="0"/>
                <a:cs typeface="Courier New" panose="02070309020205020404" pitchFamily="49" charset="0"/>
              </a:rPr>
              <a:t>ChitFund.sol</a:t>
            </a:r>
            <a:r>
              <a:rPr lang="en-US" sz="2100" dirty="0">
                <a:latin typeface="Times New Roman" panose="02020603050405020304" pitchFamily="18" charset="0"/>
                <a:cs typeface="Times New Roman" panose="02020603050405020304" pitchFamily="18" charset="0"/>
              </a:rPr>
              <a:t> smart contract. </a:t>
            </a:r>
          </a:p>
          <a:p>
            <a:r>
              <a:rPr lang="en-US" sz="2100" dirty="0">
                <a:latin typeface="Times New Roman" panose="02020603050405020304" pitchFamily="18" charset="0"/>
                <a:cs typeface="Times New Roman" panose="02020603050405020304" pitchFamily="18" charset="0"/>
              </a:rPr>
              <a:t>State variables and integers are designed and permanently stored in this contract which are written into blockchain. (</a:t>
            </a:r>
            <a:r>
              <a:rPr lang="en-US" sz="2100" dirty="0" err="1">
                <a:latin typeface="Times New Roman" panose="02020603050405020304" pitchFamily="18" charset="0"/>
                <a:cs typeface="Times New Roman" panose="02020603050405020304" pitchFamily="18" charset="0"/>
              </a:rPr>
              <a:t>CryotoZombies</a:t>
            </a:r>
            <a:r>
              <a:rPr lang="en-US" sz="2100" dirty="0">
                <a:latin typeface="Times New Roman" panose="02020603050405020304" pitchFamily="18" charset="0"/>
                <a:cs typeface="Times New Roman" panose="02020603050405020304" pitchFamily="18" charset="0"/>
              </a:rPr>
              <a:t>)</a:t>
            </a:r>
          </a:p>
          <a:p>
            <a:r>
              <a:rPr lang="en-US" sz="2100" dirty="0">
                <a:latin typeface="Times New Roman" panose="02020603050405020304" pitchFamily="18" charset="0"/>
                <a:cs typeface="Times New Roman" panose="02020603050405020304" pitchFamily="18" charset="0"/>
              </a:rPr>
              <a:t>Function </a:t>
            </a:r>
            <a:r>
              <a:rPr lang="en-US" sz="2100" dirty="0" err="1">
                <a:latin typeface="Times New Roman" panose="02020603050405020304" pitchFamily="18" charset="0"/>
                <a:cs typeface="Times New Roman" panose="02020603050405020304" pitchFamily="18" charset="0"/>
              </a:rPr>
              <a:t>createFund</a:t>
            </a:r>
            <a:r>
              <a:rPr lang="en-US" sz="2100" dirty="0">
                <a:latin typeface="Times New Roman" panose="02020603050405020304" pitchFamily="18" charset="0"/>
                <a:cs typeface="Times New Roman" panose="02020603050405020304" pitchFamily="18" charset="0"/>
              </a:rPr>
              <a:t> with state variables uint256 amount, installments and participants are defined in this smart contract with a requirement of &gt;0 and fund are deployed using this smart contract. </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15</a:t>
            </a:fld>
            <a:endParaRPr lang="en-US"/>
          </a:p>
        </p:txBody>
      </p:sp>
    </p:spTree>
    <p:extLst>
      <p:ext uri="{BB962C8B-B14F-4D97-AF65-F5344CB8AC3E}">
        <p14:creationId xmlns:p14="http://schemas.microsoft.com/office/powerpoint/2010/main" val="14594701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5" y="21815"/>
            <a:ext cx="117473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Smart Contract Design for Chit fund: (Contd..) </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438585" y="1528739"/>
            <a:ext cx="11314829" cy="44692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latin typeface="Times New Roman" panose="02020603050405020304" pitchFamily="18" charset="0"/>
                <a:cs typeface="Times New Roman" panose="02020603050405020304" pitchFamily="18" charset="0"/>
              </a:rPr>
              <a:t>In </a:t>
            </a:r>
            <a:r>
              <a:rPr lang="en-US" sz="2100" dirty="0" err="1">
                <a:latin typeface="Courier New" panose="02070309020205020404" pitchFamily="49" charset="0"/>
                <a:cs typeface="Courier New" panose="02070309020205020404" pitchFamily="49" charset="0"/>
              </a:rPr>
              <a:t>ChitFund.sol</a:t>
            </a:r>
            <a:r>
              <a:rPr lang="en-US" sz="2100" dirty="0">
                <a:latin typeface="Courier New" panose="02070309020205020404" pitchFamily="49" charset="0"/>
                <a:cs typeface="Courier New" panose="02070309020205020404" pitchFamily="49" charset="0"/>
              </a:rPr>
              <a:t> we </a:t>
            </a:r>
            <a:r>
              <a:rPr lang="en-US" sz="2100" dirty="0">
                <a:latin typeface="Times New Roman" panose="02020603050405020304" pitchFamily="18" charset="0"/>
                <a:cs typeface="Times New Roman" panose="02020603050405020304" pitchFamily="18" charset="0"/>
              </a:rPr>
              <a:t>used preinstalled </a:t>
            </a:r>
            <a:r>
              <a:rPr lang="en-US" sz="2100" dirty="0" err="1">
                <a:latin typeface="Times New Roman" panose="02020603050405020304" pitchFamily="18" charset="0"/>
                <a:cs typeface="Times New Roman" panose="02020603050405020304" pitchFamily="18" charset="0"/>
              </a:rPr>
              <a:t>openzeppllin</a:t>
            </a:r>
            <a:r>
              <a:rPr lang="en-US" sz="2100" dirty="0">
                <a:latin typeface="Times New Roman" panose="02020603050405020304" pitchFamily="18" charset="0"/>
                <a:cs typeface="Times New Roman" panose="02020603050405020304" pitchFamily="18" charset="0"/>
              </a:rPr>
              <a:t> to call </a:t>
            </a:r>
            <a:r>
              <a:rPr lang="en-US" sz="2100" dirty="0" err="1">
                <a:latin typeface="Times New Roman" panose="02020603050405020304" pitchFamily="18" charset="0"/>
                <a:cs typeface="Times New Roman" panose="02020603050405020304" pitchFamily="18" charset="0"/>
              </a:rPr>
              <a:t>SafeMath.sol</a:t>
            </a:r>
            <a:r>
              <a:rPr lang="en-US" sz="2100" dirty="0">
                <a:latin typeface="Times New Roman" panose="02020603050405020304" pitchFamily="18" charset="0"/>
                <a:cs typeface="Times New Roman" panose="02020603050405020304" pitchFamily="18" charset="0"/>
              </a:rPr>
              <a:t> which is used to wrap over arithmetic operations. </a:t>
            </a:r>
          </a:p>
          <a:p>
            <a:r>
              <a:rPr lang="en-US" sz="2100" dirty="0">
                <a:latin typeface="Times New Roman" panose="02020603050405020304" pitchFamily="18" charset="0"/>
                <a:cs typeface="Times New Roman" panose="02020603050405020304" pitchFamily="18" charset="0"/>
              </a:rPr>
              <a:t>Contract </a:t>
            </a:r>
            <a:r>
              <a:rPr lang="en-US" sz="2100" dirty="0" err="1">
                <a:latin typeface="Times New Roman" panose="02020603050405020304" pitchFamily="18" charset="0"/>
                <a:cs typeface="Times New Roman" panose="02020603050405020304" pitchFamily="18" charset="0"/>
              </a:rPr>
              <a:t>ChitFund</a:t>
            </a:r>
            <a:r>
              <a:rPr lang="en-US" sz="2100" dirty="0">
                <a:latin typeface="Times New Roman" panose="02020603050405020304" pitchFamily="18" charset="0"/>
                <a:cs typeface="Times New Roman" panose="02020603050405020304" pitchFamily="18" charset="0"/>
              </a:rPr>
              <a:t> is created using state variables uint256 with public function </a:t>
            </a:r>
            <a:r>
              <a:rPr lang="en-US" sz="2100" dirty="0" err="1">
                <a:latin typeface="Times New Roman" panose="02020603050405020304" pitchFamily="18" charset="0"/>
                <a:cs typeface="Times New Roman" panose="02020603050405020304" pitchFamily="18" charset="0"/>
              </a:rPr>
              <a:t>fundName</a:t>
            </a:r>
            <a:r>
              <a:rPr lang="en-US" sz="2100" dirty="0">
                <a:latin typeface="Times New Roman" panose="02020603050405020304" pitchFamily="18" charset="0"/>
                <a:cs typeface="Times New Roman" panose="02020603050405020304" pitchFamily="18" charset="0"/>
              </a:rPr>
              <a:t>, jackpot, </a:t>
            </a:r>
            <a:r>
              <a:rPr lang="en-US" sz="2100" dirty="0" err="1">
                <a:latin typeface="Times New Roman" panose="02020603050405020304" pitchFamily="18" charset="0"/>
                <a:cs typeface="Times New Roman" panose="02020603050405020304" pitchFamily="18" charset="0"/>
              </a:rPr>
              <a:t>numOfInstallments</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noOfInvestors</a:t>
            </a:r>
            <a:r>
              <a:rPr lang="en-US" sz="2100" dirty="0">
                <a:latin typeface="Times New Roman" panose="02020603050405020304" pitchFamily="18" charset="0"/>
                <a:cs typeface="Times New Roman" panose="02020603050405020304" pitchFamily="18" charset="0"/>
              </a:rPr>
              <a:t>, manager and </a:t>
            </a:r>
            <a:r>
              <a:rPr lang="en-US" sz="2100" dirty="0" err="1">
                <a:latin typeface="Times New Roman" panose="02020603050405020304" pitchFamily="18" charset="0"/>
                <a:cs typeface="Times New Roman" panose="02020603050405020304" pitchFamily="18" charset="0"/>
              </a:rPr>
              <a:t>installmentAmount</a:t>
            </a:r>
            <a:r>
              <a:rPr lang="en-US" sz="2100" dirty="0">
                <a:latin typeface="Times New Roman" panose="02020603050405020304" pitchFamily="18" charset="0"/>
                <a:cs typeface="Times New Roman" panose="02020603050405020304" pitchFamily="18" charset="0"/>
              </a:rPr>
              <a:t>. </a:t>
            </a:r>
          </a:p>
          <a:p>
            <a:r>
              <a:rPr lang="en-US" sz="2100" dirty="0">
                <a:latin typeface="Times New Roman" panose="02020603050405020304" pitchFamily="18" charset="0"/>
                <a:cs typeface="Times New Roman" panose="02020603050405020304" pitchFamily="18" charset="0"/>
              </a:rPr>
              <a:t>All the critical parameters/variables such as </a:t>
            </a:r>
            <a:r>
              <a:rPr lang="en-US" sz="2100" dirty="0" err="1">
                <a:latin typeface="Times New Roman" panose="02020603050405020304" pitchFamily="18" charset="0"/>
                <a:cs typeface="Times New Roman" panose="02020603050405020304" pitchFamily="18" charset="0"/>
              </a:rPr>
              <a:t>noOfInvestorsJoined</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fundBalance</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currentRound</a:t>
            </a:r>
            <a:r>
              <a:rPr lang="en-US" sz="2100" dirty="0">
                <a:latin typeface="Times New Roman" panose="02020603050405020304" pitchFamily="18" charset="0"/>
                <a:cs typeface="Times New Roman" panose="02020603050405020304" pitchFamily="18" charset="0"/>
              </a:rPr>
              <a:t> are designed. Structure of the investor is also designed to get information about </a:t>
            </a:r>
            <a:r>
              <a:rPr lang="en-US" sz="2100" dirty="0" err="1">
                <a:latin typeface="Times New Roman" panose="02020603050405020304" pitchFamily="18" charset="0"/>
                <a:cs typeface="Times New Roman" panose="02020603050405020304" pitchFamily="18" charset="0"/>
              </a:rPr>
              <a:t>hasWonRound</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hasJoined</a:t>
            </a:r>
            <a:r>
              <a:rPr lang="en-US" sz="2100" dirty="0">
                <a:latin typeface="Times New Roman" panose="02020603050405020304" pitchFamily="18" charset="0"/>
                <a:cs typeface="Times New Roman" panose="02020603050405020304" pitchFamily="18" charset="0"/>
              </a:rPr>
              <a:t> and </a:t>
            </a:r>
            <a:r>
              <a:rPr lang="en-US" sz="2100" dirty="0" err="1">
                <a:latin typeface="Times New Roman" panose="02020603050405020304" pitchFamily="18" charset="0"/>
                <a:cs typeface="Times New Roman" panose="02020603050405020304" pitchFamily="18" charset="0"/>
              </a:rPr>
              <a:t>isReadyToinvest</a:t>
            </a:r>
            <a:r>
              <a:rPr lang="en-US" sz="2100" dirty="0">
                <a:latin typeface="Times New Roman" panose="02020603050405020304" pitchFamily="18" charset="0"/>
                <a:cs typeface="Times New Roman" panose="02020603050405020304" pitchFamily="18" charset="0"/>
              </a:rPr>
              <a:t>. </a:t>
            </a:r>
          </a:p>
          <a:p>
            <a:r>
              <a:rPr lang="en-US" sz="2100" dirty="0">
                <a:latin typeface="Times New Roman" panose="02020603050405020304" pitchFamily="18" charset="0"/>
                <a:cs typeface="Times New Roman" panose="02020603050405020304" pitchFamily="18" charset="0"/>
              </a:rPr>
              <a:t>All the testing parameters are also represented in this code using function </a:t>
            </a:r>
            <a:r>
              <a:rPr lang="en-US" sz="2100" dirty="0">
                <a:latin typeface="Courier New" panose="02070309020205020404" pitchFamily="49" charset="0"/>
                <a:cs typeface="Courier New" panose="02070309020205020404" pitchFamily="49" charset="0"/>
              </a:rPr>
              <a:t>contribute() </a:t>
            </a:r>
            <a:r>
              <a:rPr lang="en-US" sz="2100" dirty="0">
                <a:latin typeface="Times New Roman" panose="02020603050405020304" pitchFamily="18" charset="0"/>
                <a:cs typeface="Times New Roman" panose="02020603050405020304" pitchFamily="18" charset="0"/>
              </a:rPr>
              <a:t>that checks if the member has already Invested or contributed pr already paid all the installments.</a:t>
            </a:r>
          </a:p>
          <a:p>
            <a:r>
              <a:rPr lang="en-US" sz="2100" dirty="0">
                <a:latin typeface="Times New Roman" panose="02020603050405020304" pitchFamily="18" charset="0"/>
                <a:cs typeface="Times New Roman" panose="02020603050405020304" pitchFamily="18" charset="0"/>
              </a:rPr>
              <a:t>Function </a:t>
            </a:r>
            <a:r>
              <a:rPr lang="en-US" sz="2100" dirty="0" err="1">
                <a:latin typeface="Times New Roman" panose="02020603050405020304" pitchFamily="18" charset="0"/>
                <a:cs typeface="Times New Roman" panose="02020603050405020304" pitchFamily="18" charset="0"/>
              </a:rPr>
              <a:t>bidForJackpot</a:t>
            </a:r>
            <a:r>
              <a:rPr lang="en-US" sz="2100" dirty="0">
                <a:latin typeface="Times New Roman" panose="02020603050405020304" pitchFamily="18" charset="0"/>
                <a:cs typeface="Times New Roman" panose="02020603050405020304" pitchFamily="18" charset="0"/>
              </a:rPr>
              <a:t>() is create that tell or define who is the jackpot winner and finally </a:t>
            </a:r>
            <a:r>
              <a:rPr lang="en-US" sz="2100" dirty="0" err="1">
                <a:latin typeface="Times New Roman" panose="02020603050405020304" pitchFamily="18" charset="0"/>
                <a:cs typeface="Times New Roman" panose="02020603050405020304" pitchFamily="18" charset="0"/>
              </a:rPr>
              <a:t>releaseFund</a:t>
            </a:r>
            <a:r>
              <a:rPr lang="en-US" sz="2100" dirty="0">
                <a:latin typeface="Times New Roman" panose="02020603050405020304" pitchFamily="18" charset="0"/>
                <a:cs typeface="Times New Roman" panose="02020603050405020304" pitchFamily="18" charset="0"/>
              </a:rPr>
              <a:t>() function is created to release the fund to the winner. </a:t>
            </a:r>
          </a:p>
          <a:p>
            <a:endParaRPr lang="en-US" sz="2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16</a:t>
            </a:fld>
            <a:endParaRPr lang="en-US"/>
          </a:p>
        </p:txBody>
      </p:sp>
    </p:spTree>
    <p:extLst>
      <p:ext uri="{BB962C8B-B14F-4D97-AF65-F5344CB8AC3E}">
        <p14:creationId xmlns:p14="http://schemas.microsoft.com/office/powerpoint/2010/main" val="27178113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5" y="21815"/>
            <a:ext cx="117473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Design of Chit fund in Block Chain:</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438585" y="1528739"/>
            <a:ext cx="8717772" cy="51927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a:latin typeface="Times New Roman" panose="02020603050405020304" pitchFamily="18" charset="0"/>
                <a:cs typeface="Times New Roman" panose="02020603050405020304" pitchFamily="18" charset="0"/>
              </a:rPr>
              <a:t>Who can join DAO: </a:t>
            </a:r>
            <a:r>
              <a:rPr lang="en-US" sz="2100" dirty="0">
                <a:latin typeface="Times New Roman" panose="02020603050405020304" pitchFamily="18" charset="0"/>
                <a:cs typeface="Times New Roman" panose="02020603050405020304" pitchFamily="18" charset="0"/>
              </a:rPr>
              <a:t>Members with a valid wallet ID and user credentials will be able to join.</a:t>
            </a:r>
          </a:p>
          <a:p>
            <a:r>
              <a:rPr lang="en-US" sz="2100"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MetaMask</a:t>
            </a:r>
            <a:r>
              <a:rPr lang="en-US" sz="2100" b="1"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MetaMask</a:t>
            </a:r>
            <a:r>
              <a:rPr lang="en-US" sz="2100" dirty="0">
                <a:latin typeface="Times New Roman" panose="02020603050405020304" pitchFamily="18" charset="0"/>
                <a:cs typeface="Times New Roman" panose="02020603050405020304" pitchFamily="18" charset="0"/>
              </a:rPr>
              <a:t> is designed to access Ethereum based applications. It gives a secure login, token wallet and token exchange that is needed to manage DAO. It generates passwords and keys so that user has complete access over the account using the passphrase.  </a:t>
            </a:r>
          </a:p>
          <a:p>
            <a:r>
              <a:rPr lang="en-US" sz="2100" b="1" dirty="0" err="1">
                <a:latin typeface="Times New Roman" panose="02020603050405020304" pitchFamily="18" charset="0"/>
                <a:cs typeface="Times New Roman" panose="02020603050405020304" pitchFamily="18" charset="0"/>
              </a:rPr>
              <a:t>Rinkeby</a:t>
            </a:r>
            <a:r>
              <a:rPr lang="en-US" sz="2100" b="1" dirty="0">
                <a:latin typeface="Times New Roman" panose="02020603050405020304" pitchFamily="18" charset="0"/>
                <a:cs typeface="Times New Roman" panose="02020603050405020304" pitchFamily="18" charset="0"/>
              </a:rPr>
              <a:t> Test Ether:</a:t>
            </a:r>
          </a:p>
          <a:p>
            <a:pPr lvl="1"/>
            <a:r>
              <a:rPr lang="en-US" sz="1700" b="1" dirty="0">
                <a:latin typeface="Times New Roman" panose="02020603050405020304" pitchFamily="18" charset="0"/>
                <a:cs typeface="Times New Roman" panose="02020603050405020304" pitchFamily="18" charset="0"/>
              </a:rPr>
              <a:t>Test Ethereum: </a:t>
            </a:r>
            <a:r>
              <a:rPr lang="en-US" sz="1700" dirty="0">
                <a:latin typeface="Times New Roman" panose="02020603050405020304" pitchFamily="18" charset="0"/>
                <a:cs typeface="Times New Roman" panose="02020603050405020304" pitchFamily="18" charset="0"/>
              </a:rPr>
              <a:t>To test the decentralized application we used </a:t>
            </a:r>
            <a:r>
              <a:rPr lang="en-US" sz="1700" dirty="0" err="1">
                <a:latin typeface="Times New Roman" panose="02020603050405020304" pitchFamily="18" charset="0"/>
                <a:cs typeface="Times New Roman" panose="02020603050405020304" pitchFamily="18" charset="0"/>
              </a:rPr>
              <a:t>Rinkeby</a:t>
            </a:r>
            <a:r>
              <a:rPr lang="en-US" sz="1700" dirty="0">
                <a:latin typeface="Times New Roman" panose="02020603050405020304" pitchFamily="18" charset="0"/>
                <a:cs typeface="Times New Roman" panose="02020603050405020304" pitchFamily="18" charset="0"/>
              </a:rPr>
              <a:t> Faucet tool for </a:t>
            </a:r>
            <a:r>
              <a:rPr lang="en-US" sz="1700" dirty="0" err="1">
                <a:latin typeface="Times New Roman" panose="02020603050405020304" pitchFamily="18" charset="0"/>
                <a:cs typeface="Times New Roman" panose="02020603050405020304" pitchFamily="18" charset="0"/>
              </a:rPr>
              <a:t>tesetnet</a:t>
            </a:r>
            <a:r>
              <a:rPr lang="en-US" sz="1700" dirty="0">
                <a:latin typeface="Times New Roman" panose="02020603050405020304" pitchFamily="18" charset="0"/>
                <a:cs typeface="Times New Roman" panose="02020603050405020304" pitchFamily="18" charset="0"/>
              </a:rPr>
              <a:t> Ether (ETH) before go live. </a:t>
            </a:r>
            <a:r>
              <a:rPr lang="en-US" sz="1700" dirty="0" err="1">
                <a:latin typeface="Times New Roman" panose="02020603050405020304" pitchFamily="18" charset="0"/>
                <a:cs typeface="Times New Roman" panose="02020603050405020304" pitchFamily="18" charset="0"/>
              </a:rPr>
              <a:t>Rinkeby</a:t>
            </a:r>
            <a:r>
              <a:rPr lang="en-US" sz="1700" dirty="0">
                <a:latin typeface="Times New Roman" panose="02020603050405020304" pitchFamily="18" charset="0"/>
                <a:cs typeface="Times New Roman" panose="02020603050405020304" pitchFamily="18" charset="0"/>
              </a:rPr>
              <a:t> is used as its completely free and easy to use. </a:t>
            </a:r>
          </a:p>
          <a:p>
            <a:pPr lvl="1"/>
            <a:r>
              <a:rPr lang="en-US" sz="1700" b="1" dirty="0" err="1">
                <a:latin typeface="Times New Roman" panose="02020603050405020304" pitchFamily="18" charset="0"/>
                <a:cs typeface="Times New Roman" panose="02020603050405020304" pitchFamily="18" charset="0"/>
              </a:rPr>
              <a:t>Testnet</a:t>
            </a:r>
            <a:r>
              <a:rPr lang="en-US" sz="1700" b="1" dirty="0">
                <a:latin typeface="Times New Roman" panose="02020603050405020304" pitchFamily="18" charset="0"/>
                <a:cs typeface="Times New Roman" panose="02020603050405020304" pitchFamily="18" charset="0"/>
              </a:rPr>
              <a:t> Tokens: </a:t>
            </a:r>
            <a:r>
              <a:rPr lang="en-US" sz="1700" dirty="0">
                <a:latin typeface="Times New Roman" panose="02020603050405020304" pitchFamily="18" charset="0"/>
                <a:cs typeface="Times New Roman" panose="02020603050405020304" pitchFamily="18" charset="0"/>
              </a:rPr>
              <a:t>These are test currencies which will be used to test/troubleshoot our DAO. </a:t>
            </a:r>
          </a:p>
          <a:p>
            <a:pPr lvl="1"/>
            <a:r>
              <a:rPr lang="en-US" sz="1700" b="1" dirty="0">
                <a:latin typeface="Times New Roman" panose="02020603050405020304" pitchFamily="18" charset="0"/>
                <a:cs typeface="Times New Roman" panose="02020603050405020304" pitchFamily="18" charset="0"/>
              </a:rPr>
              <a:t>How it works: </a:t>
            </a:r>
            <a:r>
              <a:rPr lang="en-US" sz="1700" dirty="0">
                <a:latin typeface="Times New Roman" panose="02020603050405020304" pitchFamily="18" charset="0"/>
                <a:cs typeface="Times New Roman" panose="02020603050405020304" pitchFamily="18" charset="0"/>
              </a:rPr>
              <a:t>For every 24 hours without any authentication, we can request 0.1 </a:t>
            </a:r>
            <a:r>
              <a:rPr lang="en-US" sz="1700" dirty="0" err="1">
                <a:latin typeface="Times New Roman" panose="02020603050405020304" pitchFamily="18" charset="0"/>
                <a:cs typeface="Times New Roman" panose="02020603050405020304" pitchFamily="18" charset="0"/>
              </a:rPr>
              <a:t>Rinkeby</a:t>
            </a:r>
            <a:r>
              <a:rPr lang="en-US" sz="1700" dirty="0">
                <a:latin typeface="Times New Roman" panose="02020603050405020304" pitchFamily="18" charset="0"/>
                <a:cs typeface="Times New Roman" panose="02020603050405020304" pitchFamily="18" charset="0"/>
              </a:rPr>
              <a:t> ETH, but to increase the amount of ETH to 0.5 </a:t>
            </a:r>
            <a:r>
              <a:rPr lang="en-US" sz="1700" dirty="0" err="1">
                <a:latin typeface="Times New Roman" panose="02020603050405020304" pitchFamily="18" charset="0"/>
                <a:cs typeface="Times New Roman" panose="02020603050405020304" pitchFamily="18" charset="0"/>
              </a:rPr>
              <a:t>Rinkey</a:t>
            </a:r>
            <a:r>
              <a:rPr lang="en-US" sz="1700" dirty="0">
                <a:latin typeface="Times New Roman" panose="02020603050405020304" pitchFamily="18" charset="0"/>
                <a:cs typeface="Times New Roman" panose="02020603050405020304" pitchFamily="18" charset="0"/>
              </a:rPr>
              <a:t> ETH we can login to Alchemy which is also free to use/login. </a:t>
            </a:r>
          </a:p>
          <a:p>
            <a:endParaRPr lang="en-US" sz="17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17</a:t>
            </a:fld>
            <a:endParaRPr lang="en-US"/>
          </a:p>
        </p:txBody>
      </p:sp>
      <p:pic>
        <p:nvPicPr>
          <p:cNvPr id="6" name="Picture 5" descr="Graphical user interface, application&#10;&#10;Description automatically generated">
            <a:extLst>
              <a:ext uri="{FF2B5EF4-FFF2-40B4-BE49-F238E27FC236}">
                <a16:creationId xmlns:a16="http://schemas.microsoft.com/office/drawing/2014/main" id="{DE026FA6-AD42-354D-A530-2AD47E0C31BF}"/>
              </a:ext>
            </a:extLst>
          </p:cNvPr>
          <p:cNvPicPr>
            <a:picLocks noChangeAspect="1"/>
          </p:cNvPicPr>
          <p:nvPr/>
        </p:nvPicPr>
        <p:blipFill>
          <a:blip r:embed="rId3"/>
          <a:stretch>
            <a:fillRect/>
          </a:stretch>
        </p:blipFill>
        <p:spPr>
          <a:xfrm>
            <a:off x="9481861" y="1347378"/>
            <a:ext cx="2553619" cy="4532358"/>
          </a:xfrm>
          <a:prstGeom prst="rect">
            <a:avLst/>
          </a:prstGeom>
        </p:spPr>
      </p:pic>
    </p:spTree>
    <p:extLst>
      <p:ext uri="{BB962C8B-B14F-4D97-AF65-F5344CB8AC3E}">
        <p14:creationId xmlns:p14="http://schemas.microsoft.com/office/powerpoint/2010/main" val="3077789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5" y="21815"/>
            <a:ext cx="117473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Design of Chit fund in Block Chain: (Contd..)</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438584" y="1528739"/>
            <a:ext cx="10915215" cy="42789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b="1" dirty="0" err="1">
                <a:latin typeface="Times New Roman" panose="02020603050405020304" pitchFamily="18" charset="0"/>
                <a:cs typeface="Times New Roman" panose="02020603050405020304" pitchFamily="18" charset="0"/>
              </a:rPr>
              <a:t>Infura</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For developers like </a:t>
            </a:r>
            <a:r>
              <a:rPr lang="en-US" sz="2100" dirty="0" err="1">
                <a:latin typeface="Times New Roman" panose="02020603050405020304" pitchFamily="18" charset="0"/>
                <a:cs typeface="Times New Roman" panose="02020603050405020304" pitchFamily="18" charset="0"/>
              </a:rPr>
              <a:t>infura</a:t>
            </a:r>
            <a:r>
              <a:rPr lang="en-US" sz="2100" dirty="0">
                <a:latin typeface="Times New Roman" panose="02020603050405020304" pitchFamily="18" charset="0"/>
                <a:cs typeface="Times New Roman" panose="02020603050405020304" pitchFamily="18" charset="0"/>
              </a:rPr>
              <a:t> allows developers like us to take the testing application and scale it to production with easy access to Ethereum.</a:t>
            </a:r>
          </a:p>
          <a:p>
            <a:endParaRPr lang="en-US" sz="2100" dirty="0">
              <a:latin typeface="Times New Roman" panose="02020603050405020304" pitchFamily="18" charset="0"/>
              <a:cs typeface="Times New Roman" panose="02020603050405020304" pitchFamily="18" charset="0"/>
            </a:endParaRPr>
          </a:p>
          <a:p>
            <a:r>
              <a:rPr lang="en-US" sz="2100" b="1" dirty="0">
                <a:latin typeface="Times New Roman" panose="02020603050405020304" pitchFamily="18" charset="0"/>
                <a:cs typeface="Times New Roman" panose="02020603050405020304" pitchFamily="18" charset="0"/>
              </a:rPr>
              <a:t>.env: </a:t>
            </a:r>
            <a:r>
              <a:rPr lang="en-US" sz="2100" dirty="0">
                <a:latin typeface="Times New Roman" panose="02020603050405020304" pitchFamily="18" charset="0"/>
                <a:cs typeface="Times New Roman" panose="02020603050405020304" pitchFamily="18" charset="0"/>
              </a:rPr>
              <a:t>To initiate the app .env file must be configured with user specific mnemonic passphrase from the </a:t>
            </a:r>
            <a:r>
              <a:rPr lang="en-US" sz="2100" dirty="0" err="1">
                <a:latin typeface="Times New Roman" panose="02020603050405020304" pitchFamily="18" charset="0"/>
                <a:cs typeface="Times New Roman" panose="02020603050405020304" pitchFamily="18" charset="0"/>
              </a:rPr>
              <a:t>metamask</a:t>
            </a:r>
            <a:r>
              <a:rPr lang="en-US" sz="2100" dirty="0">
                <a:latin typeface="Times New Roman" panose="02020603050405020304" pitchFamily="18" charset="0"/>
                <a:cs typeface="Times New Roman" panose="02020603050405020304" pitchFamily="18" charset="0"/>
              </a:rPr>
              <a:t> where test Ether is stored. </a:t>
            </a:r>
          </a:p>
          <a:p>
            <a:pPr marL="0" indent="0">
              <a:buNone/>
            </a:pPr>
            <a:endParaRPr lang="en-US" sz="1700" dirty="0">
              <a:latin typeface="Times New Roman" panose="02020603050405020304" pitchFamily="18" charset="0"/>
              <a:cs typeface="Times New Roman" panose="02020603050405020304" pitchFamily="18" charset="0"/>
            </a:endParaRPr>
          </a:p>
          <a:p>
            <a:pPr marL="0" indent="0">
              <a:buNone/>
            </a:pPr>
            <a:r>
              <a:rPr lang="en-US" dirty="0">
                <a:latin typeface="Courier New" panose="02070309020205020404" pitchFamily="49" charset="0"/>
                <a:cs typeface="Courier New" panose="02070309020205020404" pitchFamily="49" charset="0"/>
              </a:rPr>
              <a:t>MNEMONIC="horse goat mouse"</a:t>
            </a:r>
          </a:p>
          <a:p>
            <a:pPr marL="0" indent="0">
              <a:buNone/>
            </a:pPr>
            <a:r>
              <a:rPr lang="en-US" dirty="0">
                <a:latin typeface="Courier New" panose="02070309020205020404" pitchFamily="49" charset="0"/>
                <a:cs typeface="Courier New" panose="02070309020205020404" pitchFamily="49" charset="0"/>
              </a:rPr>
              <a:t>RINKEBY_INFURA="https://</a:t>
            </a:r>
            <a:r>
              <a:rPr lang="en-US" dirty="0" err="1">
                <a:latin typeface="Courier New" panose="02070309020205020404" pitchFamily="49" charset="0"/>
                <a:cs typeface="Courier New" panose="02070309020205020404" pitchFamily="49" charset="0"/>
              </a:rPr>
              <a:t>rinkeby.infura.io</a:t>
            </a:r>
            <a:r>
              <a:rPr lang="en-US" dirty="0">
                <a:latin typeface="Courier New" panose="02070309020205020404" pitchFamily="49" charset="0"/>
                <a:cs typeface="Courier New" panose="02070309020205020404" pitchFamily="49" charset="0"/>
              </a:rPr>
              <a:t>/v3/6244d4354814c56f87159"</a:t>
            </a:r>
          </a:p>
          <a:p>
            <a:pPr marL="0" indent="0">
              <a:buNone/>
            </a:pPr>
            <a:endParaRPr lang="en-US" sz="17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18</a:t>
            </a:fld>
            <a:endParaRPr lang="en-US"/>
          </a:p>
        </p:txBody>
      </p:sp>
    </p:spTree>
    <p:extLst>
      <p:ext uri="{BB962C8B-B14F-4D97-AF65-F5344CB8AC3E}">
        <p14:creationId xmlns:p14="http://schemas.microsoft.com/office/powerpoint/2010/main" val="21633449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5" y="21815"/>
            <a:ext cx="117473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Deployment  of smart contracts in Chit fund Project:</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341711" y="1751162"/>
            <a:ext cx="11314829" cy="38093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latin typeface="Times New Roman" panose="02020603050405020304" pitchFamily="18" charset="0"/>
                <a:cs typeface="Times New Roman" panose="02020603050405020304" pitchFamily="18" charset="0"/>
              </a:rPr>
              <a:t>Truffle framework is used to for compiling and deploying the smart contracts. Designing the DApp and developing it becomes easier with Truffle framework. </a:t>
            </a:r>
          </a:p>
          <a:p>
            <a:r>
              <a:rPr lang="en-US" sz="2100" dirty="0">
                <a:latin typeface="Times New Roman" panose="02020603050405020304" pitchFamily="18" charset="0"/>
                <a:cs typeface="Times New Roman" panose="02020603050405020304" pitchFamily="18" charset="0"/>
              </a:rPr>
              <a:t>Truffle is a development tool for Ethereum solidity language. Solidity language is used for writing smart contracts and Atom is used as editor which is an open-source text editor. </a:t>
            </a:r>
          </a:p>
          <a:p>
            <a:r>
              <a:rPr lang="en-US" sz="2100" dirty="0">
                <a:latin typeface="Times New Roman" panose="02020603050405020304" pitchFamily="18" charset="0"/>
                <a:cs typeface="Times New Roman" panose="02020603050405020304" pitchFamily="18" charset="0"/>
              </a:rPr>
              <a:t>JavaScript library Web3.js is used to interact smart contracts with blockchain. In this project truffle default builder is used for importing the complied contract artifacts automatically. </a:t>
            </a:r>
          </a:p>
          <a:p>
            <a:endParaRPr lang="en-US" sz="2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19</a:t>
            </a:fld>
            <a:endParaRPr lang="en-US"/>
          </a:p>
        </p:txBody>
      </p:sp>
    </p:spTree>
    <p:extLst>
      <p:ext uri="{BB962C8B-B14F-4D97-AF65-F5344CB8AC3E}">
        <p14:creationId xmlns:p14="http://schemas.microsoft.com/office/powerpoint/2010/main" val="69806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rot="16200000">
            <a:off x="-1182770" y="2766219"/>
            <a:ext cx="3691104"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FF0000"/>
                </a:solidFill>
                <a:latin typeface="Times New Roman" panose="02020603050405020304" pitchFamily="18" charset="0"/>
                <a:cs typeface="Times New Roman" panose="02020603050405020304" pitchFamily="18" charset="0"/>
              </a:rPr>
              <a:t>Agenda</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1672706" y="1137171"/>
            <a:ext cx="7792995" cy="50219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b="1" dirty="0">
                <a:latin typeface="Times New Roman" panose="02020603050405020304" pitchFamily="18" charset="0"/>
                <a:cs typeface="Times New Roman" panose="02020603050405020304" pitchFamily="18" charset="0"/>
              </a:rPr>
              <a:t>Introduction: </a:t>
            </a:r>
            <a:r>
              <a:rPr lang="en-US" sz="2400" dirty="0">
                <a:latin typeface="Times New Roman" panose="02020603050405020304" pitchFamily="18" charset="0"/>
                <a:cs typeface="Times New Roman" panose="02020603050405020304" pitchFamily="18" charset="0"/>
              </a:rPr>
              <a:t>What is Blockchain?</a:t>
            </a:r>
          </a:p>
          <a:p>
            <a:pPr algn="just"/>
            <a:r>
              <a:rPr lang="en-US" sz="2400" dirty="0">
                <a:latin typeface="Times New Roman" panose="02020603050405020304" pitchFamily="18" charset="0"/>
                <a:cs typeface="Times New Roman" panose="02020603050405020304" pitchFamily="18" charset="0"/>
              </a:rPr>
              <a:t>Smart Contracts</a:t>
            </a:r>
          </a:p>
          <a:p>
            <a:pPr algn="just"/>
            <a:r>
              <a:rPr lang="en-US" sz="2400" dirty="0">
                <a:latin typeface="Times New Roman" panose="02020603050405020304" pitchFamily="18" charset="0"/>
                <a:cs typeface="Times New Roman" panose="02020603050405020304" pitchFamily="18" charset="0"/>
              </a:rPr>
              <a:t>Crypto Zombies and </a:t>
            </a:r>
            <a:r>
              <a:rPr lang="en-US" sz="2400" dirty="0" err="1">
                <a:latin typeface="Times New Roman" panose="02020603050405020304" pitchFamily="18" charset="0"/>
                <a:cs typeface="Times New Roman" panose="02020603050405020304" pitchFamily="18" charset="0"/>
              </a:rPr>
              <a:t>Github</a:t>
            </a:r>
            <a:r>
              <a:rPr lang="en-US" sz="2400" dirty="0">
                <a:latin typeface="Times New Roman" panose="02020603050405020304" pitchFamily="18" charset="0"/>
                <a:cs typeface="Times New Roman" panose="02020603050405020304" pitchFamily="18" charset="0"/>
              </a:rPr>
              <a:t> Contribution</a:t>
            </a:r>
          </a:p>
          <a:p>
            <a:pPr algn="just"/>
            <a:r>
              <a:rPr lang="en-US" sz="2400" dirty="0">
                <a:latin typeface="Times New Roman" panose="02020603050405020304" pitchFamily="18" charset="0"/>
                <a:cs typeface="Times New Roman" panose="02020603050405020304" pitchFamily="18" charset="0"/>
              </a:rPr>
              <a:t>Deploying smart contracts with Truffle and Ganache CLI</a:t>
            </a:r>
          </a:p>
          <a:p>
            <a:pPr algn="just"/>
            <a:r>
              <a:rPr lang="en-US" sz="2400" b="1" dirty="0">
                <a:latin typeface="Times New Roman" panose="02020603050405020304" pitchFamily="18" charset="0"/>
                <a:cs typeface="Times New Roman" panose="02020603050405020304" pitchFamily="18" charset="0"/>
              </a:rPr>
              <a:t>Introduction: </a:t>
            </a:r>
            <a:r>
              <a:rPr lang="en-US" sz="2400" dirty="0">
                <a:latin typeface="Times New Roman" panose="02020603050405020304" pitchFamily="18" charset="0"/>
                <a:cs typeface="Times New Roman" panose="02020603050405020304" pitchFamily="18" charset="0"/>
              </a:rPr>
              <a:t>What is Chit fund?</a:t>
            </a:r>
          </a:p>
          <a:p>
            <a:pPr algn="just"/>
            <a:r>
              <a:rPr lang="en-US" sz="2400" dirty="0">
                <a:latin typeface="Times New Roman" panose="02020603050405020304" pitchFamily="18" charset="0"/>
                <a:cs typeface="Times New Roman" panose="02020603050405020304" pitchFamily="18" charset="0"/>
              </a:rPr>
              <a:t>How Chit fund in Block Chain works: Step by Step Process</a:t>
            </a:r>
          </a:p>
          <a:p>
            <a:pPr algn="just"/>
            <a:r>
              <a:rPr lang="en-US" sz="2400" dirty="0">
                <a:latin typeface="Times New Roman" panose="02020603050405020304" pitchFamily="18" charset="0"/>
                <a:cs typeface="Times New Roman" panose="02020603050405020304" pitchFamily="18" charset="0"/>
              </a:rPr>
              <a:t>Smart Contract Design for Chit fund.</a:t>
            </a:r>
          </a:p>
          <a:p>
            <a:pPr algn="just"/>
            <a:r>
              <a:rPr lang="en-US" sz="2400" dirty="0">
                <a:latin typeface="Times New Roman" panose="02020603050405020304" pitchFamily="18" charset="0"/>
                <a:cs typeface="Times New Roman" panose="02020603050405020304" pitchFamily="18" charset="0"/>
              </a:rPr>
              <a:t>Design of Chit fund in Block chain. </a:t>
            </a:r>
          </a:p>
          <a:p>
            <a:pPr algn="just"/>
            <a:r>
              <a:rPr lang="en-US" sz="2400" dirty="0">
                <a:latin typeface="Times New Roman" panose="02020603050405020304" pitchFamily="18" charset="0"/>
                <a:cs typeface="Times New Roman" panose="02020603050405020304" pitchFamily="18" charset="0"/>
              </a:rPr>
              <a:t>Deployment of smart contract in chit fund.</a:t>
            </a: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2</a:t>
            </a:fld>
            <a:endParaRPr lang="en-US"/>
          </a:p>
        </p:txBody>
      </p:sp>
    </p:spTree>
    <p:extLst>
      <p:ext uri="{BB962C8B-B14F-4D97-AF65-F5344CB8AC3E}">
        <p14:creationId xmlns:p14="http://schemas.microsoft.com/office/powerpoint/2010/main" val="9843948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5" y="21815"/>
            <a:ext cx="1174731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Deployment  of smart contracts in Chit fund Project: (Contd..)</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2055181" y="1347870"/>
            <a:ext cx="11314829" cy="380938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dirty="0">
                <a:latin typeface="Times New Roman" panose="02020603050405020304" pitchFamily="18" charset="0"/>
                <a:cs typeface="Times New Roman" panose="02020603050405020304" pitchFamily="18" charset="0"/>
              </a:rPr>
              <a:t>Run the Chit fund app:</a:t>
            </a:r>
          </a:p>
          <a:p>
            <a:endParaRPr lang="en-US" sz="21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20</a:t>
            </a:fld>
            <a:endParaRPr lang="en-US"/>
          </a:p>
        </p:txBody>
      </p:sp>
      <p:pic>
        <p:nvPicPr>
          <p:cNvPr id="6" name="Picture 5" descr="Text&#10;&#10;Description automatically generated">
            <a:extLst>
              <a:ext uri="{FF2B5EF4-FFF2-40B4-BE49-F238E27FC236}">
                <a16:creationId xmlns:a16="http://schemas.microsoft.com/office/drawing/2014/main" id="{E184BF51-8DB2-AE4D-AC4C-9E43E86AD09A}"/>
              </a:ext>
            </a:extLst>
          </p:cNvPr>
          <p:cNvPicPr>
            <a:picLocks noChangeAspect="1"/>
          </p:cNvPicPr>
          <p:nvPr/>
        </p:nvPicPr>
        <p:blipFill>
          <a:blip r:embed="rId3"/>
          <a:stretch>
            <a:fillRect/>
          </a:stretch>
        </p:blipFill>
        <p:spPr>
          <a:xfrm>
            <a:off x="3190022" y="1768565"/>
            <a:ext cx="5943600" cy="1483995"/>
          </a:xfrm>
          <a:prstGeom prst="rect">
            <a:avLst/>
          </a:prstGeom>
        </p:spPr>
      </p:pic>
      <p:pic>
        <p:nvPicPr>
          <p:cNvPr id="7" name="Picture 6" descr="A person wearing glasses&#10;&#10;Description automatically generated with low confidence">
            <a:extLst>
              <a:ext uri="{FF2B5EF4-FFF2-40B4-BE49-F238E27FC236}">
                <a16:creationId xmlns:a16="http://schemas.microsoft.com/office/drawing/2014/main" id="{E6B96CF0-A53C-9447-BBAE-A5C412D9F641}"/>
              </a:ext>
            </a:extLst>
          </p:cNvPr>
          <p:cNvPicPr>
            <a:picLocks noChangeAspect="1"/>
          </p:cNvPicPr>
          <p:nvPr/>
        </p:nvPicPr>
        <p:blipFill>
          <a:blip r:embed="rId4"/>
          <a:stretch>
            <a:fillRect/>
          </a:stretch>
        </p:blipFill>
        <p:spPr>
          <a:xfrm>
            <a:off x="3190022" y="3634202"/>
            <a:ext cx="5943600" cy="3046095"/>
          </a:xfrm>
          <a:prstGeom prst="rect">
            <a:avLst/>
          </a:prstGeom>
        </p:spPr>
      </p:pic>
    </p:spTree>
    <p:extLst>
      <p:ext uri="{BB962C8B-B14F-4D97-AF65-F5344CB8AC3E}">
        <p14:creationId xmlns:p14="http://schemas.microsoft.com/office/powerpoint/2010/main" val="1491264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1120361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Underwriting contracts for the underwriter to underwrite members:</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673364" y="1347378"/>
            <a:ext cx="10845272" cy="519153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latin typeface="Times New Roman" panose="02020603050405020304" pitchFamily="18" charset="0"/>
                <a:cs typeface="Times New Roman" panose="02020603050405020304" pitchFamily="18" charset="0"/>
              </a:rPr>
              <a:t>As a start a simple assumption is made i.e., 1:1 an underwriter will under a member. </a:t>
            </a:r>
          </a:p>
          <a:p>
            <a:r>
              <a:rPr lang="en-US" sz="2100" dirty="0">
                <a:latin typeface="Times New Roman" panose="02020603050405020304" pitchFamily="18" charset="0"/>
                <a:cs typeface="Times New Roman" panose="02020603050405020304" pitchFamily="18" charset="0"/>
              </a:rPr>
              <a:t>Event 1: Event triggers when a member wants to join a chit fund to check if the member has any pre-build reputation tokens. If NO event 2. If YES join the chit fund.</a:t>
            </a:r>
          </a:p>
          <a:p>
            <a:r>
              <a:rPr lang="en-US" sz="2100" dirty="0">
                <a:latin typeface="Times New Roman" panose="02020603050405020304" pitchFamily="18" charset="0"/>
                <a:cs typeface="Times New Roman" panose="02020603050405020304" pitchFamily="18" charset="0"/>
              </a:rPr>
              <a:t>Event 2: If a member has no preexisting reputation tokens member is in queue for the underwrite to choose and under write. Meaning underwriter will provide reputation tokens to join the fund. </a:t>
            </a:r>
          </a:p>
          <a:p>
            <a:r>
              <a:rPr lang="en-US" sz="2100" dirty="0">
                <a:latin typeface="Times New Roman" panose="02020603050405020304" pitchFamily="18" charset="0"/>
                <a:cs typeface="Times New Roman" panose="02020603050405020304" pitchFamily="18" charset="0"/>
              </a:rPr>
              <a:t>Event 3: Underwriter verifies the </a:t>
            </a:r>
            <a:r>
              <a:rPr lang="en-US" sz="2100" dirty="0" err="1">
                <a:latin typeface="Times New Roman" panose="02020603050405020304" pitchFamily="18" charset="0"/>
                <a:cs typeface="Times New Roman" panose="02020603050405020304" pitchFamily="18" charset="0"/>
              </a:rPr>
              <a:t>userID</a:t>
            </a:r>
            <a:r>
              <a:rPr lang="en-US" sz="2100" dirty="0">
                <a:latin typeface="Times New Roman" panose="02020603050405020304" pitchFamily="18" charset="0"/>
                <a:cs typeface="Times New Roman" panose="02020603050405020304" pitchFamily="18" charset="0"/>
              </a:rPr>
              <a:t> for authentication and any fraud activates, if No event 4 if Yes event 5</a:t>
            </a:r>
          </a:p>
          <a:p>
            <a:r>
              <a:rPr lang="en-US" sz="2100" dirty="0">
                <a:latin typeface="Times New Roman" panose="02020603050405020304" pitchFamily="18" charset="0"/>
                <a:cs typeface="Times New Roman" panose="02020603050405020304" pitchFamily="18" charset="0"/>
              </a:rPr>
              <a:t>Event 4: Underwriter underwrites for the member which will enable him to join the chit fund.</a:t>
            </a:r>
          </a:p>
          <a:p>
            <a:r>
              <a:rPr lang="en-US" sz="2100" dirty="0">
                <a:latin typeface="Times New Roman" panose="02020603050405020304" pitchFamily="18" charset="0"/>
                <a:cs typeface="Times New Roman" panose="02020603050405020304" pitchFamily="18" charset="0"/>
              </a:rPr>
              <a:t>Event 5: Underwriter rejects the member request to join the chit fund. </a:t>
            </a:r>
          </a:p>
          <a:p>
            <a:pPr marL="0" indent="0">
              <a:buNone/>
            </a:pPr>
            <a:r>
              <a:rPr lang="en-US" sz="2100" dirty="0" err="1">
                <a:latin typeface="Times New Roman" panose="02020603050405020304" pitchFamily="18" charset="0"/>
                <a:cs typeface="Times New Roman" panose="02020603050405020304" pitchFamily="18" charset="0"/>
              </a:rPr>
              <a:t>InsuranceHelper</a:t>
            </a:r>
            <a:r>
              <a:rPr lang="en-US" sz="2100" dirty="0">
                <a:latin typeface="Times New Roman" panose="02020603050405020304" pitchFamily="18" charset="0"/>
                <a:cs typeface="Times New Roman" panose="02020603050405020304" pitchFamily="18" charset="0"/>
              </a:rPr>
              <a:t> Code Triggers when Underwriter wants to make decision on Approve or Reject:</a:t>
            </a:r>
          </a:p>
          <a:p>
            <a:pPr marL="0" indent="0">
              <a:buNone/>
            </a:pPr>
            <a:r>
              <a:rPr lang="en-US" sz="2100" dirty="0">
                <a:latin typeface="Times New Roman" panose="02020603050405020304" pitchFamily="18" charset="0"/>
                <a:cs typeface="Times New Roman" panose="02020603050405020304" pitchFamily="18" charset="0"/>
              </a:rPr>
              <a:t>When event 4 is trigger below event is called to check the history of the members. </a:t>
            </a:r>
          </a:p>
          <a:p>
            <a:pPr marL="0" indent="0">
              <a:buNone/>
            </a:pPr>
            <a:r>
              <a:rPr lang="en-US" sz="2100" dirty="0">
                <a:latin typeface="Times New Roman" panose="02020603050405020304" pitchFamily="18" charset="0"/>
                <a:cs typeface="Times New Roman" panose="02020603050405020304" pitchFamily="18" charset="0"/>
              </a:rPr>
              <a:t>Event 4.1: Checks if the members who is requesting to underwrite has history to make better decision on approving or rejecting the underwriting. </a:t>
            </a:r>
          </a:p>
          <a:p>
            <a:pPr marL="0" indent="0">
              <a:buNone/>
            </a:pPr>
            <a:endParaRPr lang="en-US" sz="21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21</a:t>
            </a:fld>
            <a:endParaRPr lang="en-US"/>
          </a:p>
        </p:txBody>
      </p:sp>
    </p:spTree>
    <p:extLst>
      <p:ext uri="{BB962C8B-B14F-4D97-AF65-F5344CB8AC3E}">
        <p14:creationId xmlns:p14="http://schemas.microsoft.com/office/powerpoint/2010/main" val="41148434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2AC983-91F7-B745-A24F-58919A96DC06}"/>
              </a:ext>
            </a:extLst>
          </p:cNvPr>
          <p:cNvPicPr>
            <a:picLocks noChangeAspect="1"/>
          </p:cNvPicPr>
          <p:nvPr/>
        </p:nvPicPr>
        <p:blipFill>
          <a:blip r:embed="rId3"/>
          <a:stretch>
            <a:fillRect/>
          </a:stretch>
        </p:blipFill>
        <p:spPr>
          <a:xfrm>
            <a:off x="2177141" y="1061357"/>
            <a:ext cx="7326087" cy="4853533"/>
          </a:xfrm>
          <a:prstGeom prst="rect">
            <a:avLst/>
          </a:prstGeom>
        </p:spPr>
      </p:pic>
      <p:sp>
        <p:nvSpPr>
          <p:cNvPr id="2" name="Slide Number Placeholder 1">
            <a:extLst>
              <a:ext uri="{FF2B5EF4-FFF2-40B4-BE49-F238E27FC236}">
                <a16:creationId xmlns:a16="http://schemas.microsoft.com/office/drawing/2014/main" id="{0ADD2E52-802D-5249-98CC-7EF521F501E9}"/>
              </a:ext>
            </a:extLst>
          </p:cNvPr>
          <p:cNvSpPr>
            <a:spLocks noGrp="1"/>
          </p:cNvSpPr>
          <p:nvPr>
            <p:ph type="sldNum" sz="quarter" idx="12"/>
          </p:nvPr>
        </p:nvSpPr>
        <p:spPr/>
        <p:txBody>
          <a:bodyPr/>
          <a:lstStyle/>
          <a:p>
            <a:fld id="{E1E65D48-B51C-3D4F-9E75-B2EA439B96F8}" type="slidenum">
              <a:rPr lang="en-US" smtClean="0"/>
              <a:t>22</a:t>
            </a:fld>
            <a:endParaRPr lang="en-US"/>
          </a:p>
        </p:txBody>
      </p:sp>
    </p:spTree>
    <p:extLst>
      <p:ext uri="{BB962C8B-B14F-4D97-AF65-F5344CB8AC3E}">
        <p14:creationId xmlns:p14="http://schemas.microsoft.com/office/powerpoint/2010/main" val="3508480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7F183F-EC25-0A4C-8BE6-02ED487A34AC}"/>
              </a:ext>
            </a:extLst>
          </p:cNvPr>
          <p:cNvSpPr txBox="1"/>
          <p:nvPr/>
        </p:nvSpPr>
        <p:spPr>
          <a:xfrm>
            <a:off x="704194" y="197346"/>
            <a:ext cx="10447282" cy="6463308"/>
          </a:xfrm>
          <a:prstGeom prst="rect">
            <a:avLst/>
          </a:prstGeom>
          <a:noFill/>
        </p:spPr>
        <p:txBody>
          <a:bodyPr wrap="square" rtlCol="0">
            <a:spAutoFit/>
          </a:bodyPr>
          <a:lstStyle/>
          <a:p>
            <a:r>
              <a:rPr lang="en-US" dirty="0"/>
              <a:t>contract </a:t>
            </a:r>
            <a:r>
              <a:rPr lang="en-US" dirty="0" err="1"/>
              <a:t>InsuranceHelper</a:t>
            </a:r>
            <a:r>
              <a:rPr lang="en-US" dirty="0"/>
              <a:t> {</a:t>
            </a:r>
          </a:p>
          <a:p>
            <a:r>
              <a:rPr lang="en-US" dirty="0"/>
              <a:t> </a:t>
            </a:r>
          </a:p>
          <a:p>
            <a:r>
              <a:rPr lang="en-US" dirty="0"/>
              <a:t>    struct </a:t>
            </a:r>
            <a:r>
              <a:rPr lang="en-US" dirty="0" err="1"/>
              <a:t>ChitFund</a:t>
            </a:r>
            <a:r>
              <a:rPr lang="en-US" dirty="0"/>
              <a:t> {</a:t>
            </a:r>
          </a:p>
          <a:p>
            <a:r>
              <a:rPr lang="en-US" dirty="0"/>
              <a:t>        string name;</a:t>
            </a:r>
          </a:p>
          <a:p>
            <a:r>
              <a:rPr lang="en-US" dirty="0"/>
              <a:t>    }</a:t>
            </a:r>
          </a:p>
          <a:p>
            <a:r>
              <a:rPr lang="en-US" dirty="0"/>
              <a:t> </a:t>
            </a:r>
          </a:p>
          <a:p>
            <a:r>
              <a:rPr lang="en-US" dirty="0"/>
              <a:t>    </a:t>
            </a:r>
            <a:r>
              <a:rPr lang="en-US" dirty="0" err="1"/>
              <a:t>ChitFund</a:t>
            </a:r>
            <a:r>
              <a:rPr lang="en-US" dirty="0"/>
              <a:t>[] public </a:t>
            </a:r>
            <a:r>
              <a:rPr lang="en-US" dirty="0" err="1"/>
              <a:t>chitFunds</a:t>
            </a:r>
            <a:r>
              <a:rPr lang="en-US" dirty="0"/>
              <a:t>;</a:t>
            </a:r>
          </a:p>
          <a:p>
            <a:r>
              <a:rPr lang="en-US" dirty="0"/>
              <a:t> </a:t>
            </a:r>
          </a:p>
          <a:p>
            <a:r>
              <a:rPr lang="en-US" dirty="0"/>
              <a:t>    mapping (</a:t>
            </a:r>
            <a:r>
              <a:rPr lang="en-US" dirty="0" err="1"/>
              <a:t>uint</a:t>
            </a:r>
            <a:r>
              <a:rPr lang="en-US" dirty="0"/>
              <a:t> =&gt; address) public </a:t>
            </a:r>
            <a:r>
              <a:rPr lang="en-US" dirty="0" err="1"/>
              <a:t>chitFundToMember</a:t>
            </a:r>
            <a:r>
              <a:rPr lang="en-US" dirty="0"/>
              <a:t>;</a:t>
            </a:r>
          </a:p>
          <a:p>
            <a:r>
              <a:rPr lang="en-US" dirty="0"/>
              <a:t>    mapping (address =&gt; </a:t>
            </a:r>
            <a:r>
              <a:rPr lang="en-US" dirty="0" err="1"/>
              <a:t>uint</a:t>
            </a:r>
            <a:r>
              <a:rPr lang="en-US" dirty="0"/>
              <a:t>) </a:t>
            </a:r>
            <a:r>
              <a:rPr lang="en-US" dirty="0" err="1"/>
              <a:t>memberChitFundCount</a:t>
            </a:r>
            <a:r>
              <a:rPr lang="en-US" dirty="0"/>
              <a:t>;</a:t>
            </a:r>
          </a:p>
          <a:p>
            <a:r>
              <a:rPr lang="en-US" dirty="0"/>
              <a:t> </a:t>
            </a:r>
          </a:p>
          <a:p>
            <a:r>
              <a:rPr lang="en-US" dirty="0"/>
              <a:t>    function </a:t>
            </a:r>
            <a:r>
              <a:rPr lang="en-US" dirty="0" err="1"/>
              <a:t>getChitFundsByMember</a:t>
            </a:r>
            <a:r>
              <a:rPr lang="en-US" dirty="0"/>
              <a:t>(address _member) external view returns(</a:t>
            </a:r>
            <a:r>
              <a:rPr lang="en-US" dirty="0" err="1"/>
              <a:t>uint</a:t>
            </a:r>
            <a:r>
              <a:rPr lang="en-US" dirty="0"/>
              <a:t>[] memory) {</a:t>
            </a:r>
          </a:p>
          <a:p>
            <a:r>
              <a:rPr lang="en-US" dirty="0"/>
              <a:t>        </a:t>
            </a:r>
            <a:r>
              <a:rPr lang="en-US" dirty="0" err="1"/>
              <a:t>uint</a:t>
            </a:r>
            <a:r>
              <a:rPr lang="en-US" dirty="0"/>
              <a:t>[] memory result = new </a:t>
            </a:r>
            <a:r>
              <a:rPr lang="en-US" dirty="0" err="1"/>
              <a:t>uint</a:t>
            </a:r>
            <a:r>
              <a:rPr lang="en-US" dirty="0"/>
              <a:t>[](</a:t>
            </a:r>
            <a:r>
              <a:rPr lang="en-US" dirty="0" err="1"/>
              <a:t>memberChitFundCount</a:t>
            </a:r>
            <a:r>
              <a:rPr lang="en-US" dirty="0"/>
              <a:t>[_member]);</a:t>
            </a:r>
          </a:p>
          <a:p>
            <a:r>
              <a:rPr lang="en-US" dirty="0"/>
              <a:t>        </a:t>
            </a:r>
            <a:r>
              <a:rPr lang="en-US" dirty="0" err="1"/>
              <a:t>uint</a:t>
            </a:r>
            <a:r>
              <a:rPr lang="en-US" dirty="0"/>
              <a:t> counter = 0;</a:t>
            </a:r>
          </a:p>
          <a:p>
            <a:r>
              <a:rPr lang="en-US" dirty="0"/>
              <a:t>        for (</a:t>
            </a:r>
            <a:r>
              <a:rPr lang="en-US" dirty="0" err="1"/>
              <a:t>uint</a:t>
            </a:r>
            <a:r>
              <a:rPr lang="en-US" dirty="0"/>
              <a:t> </a:t>
            </a:r>
            <a:r>
              <a:rPr lang="en-US" dirty="0" err="1"/>
              <a:t>i</a:t>
            </a:r>
            <a:r>
              <a:rPr lang="en-US" dirty="0"/>
              <a:t> = 0; </a:t>
            </a:r>
            <a:r>
              <a:rPr lang="en-US" dirty="0" err="1"/>
              <a:t>i</a:t>
            </a:r>
            <a:r>
              <a:rPr lang="en-US" dirty="0"/>
              <a:t> &lt; </a:t>
            </a:r>
            <a:r>
              <a:rPr lang="en-US" dirty="0" err="1"/>
              <a:t>member.length</a:t>
            </a:r>
            <a:r>
              <a:rPr lang="en-US" dirty="0"/>
              <a:t>; </a:t>
            </a:r>
            <a:r>
              <a:rPr lang="en-US" dirty="0" err="1"/>
              <a:t>i</a:t>
            </a:r>
            <a:r>
              <a:rPr lang="en-US" dirty="0"/>
              <a:t>++) {</a:t>
            </a:r>
          </a:p>
          <a:p>
            <a:r>
              <a:rPr lang="en-US" dirty="0"/>
              <a:t>            if (</a:t>
            </a:r>
            <a:r>
              <a:rPr lang="en-US" dirty="0" err="1"/>
              <a:t>chitFundToMember</a:t>
            </a:r>
            <a:r>
              <a:rPr lang="en-US" dirty="0"/>
              <a:t>[</a:t>
            </a:r>
            <a:r>
              <a:rPr lang="en-US" dirty="0" err="1"/>
              <a:t>i</a:t>
            </a:r>
            <a:r>
              <a:rPr lang="en-US" dirty="0"/>
              <a:t>] == _member) {</a:t>
            </a:r>
          </a:p>
          <a:p>
            <a:r>
              <a:rPr lang="en-US" dirty="0"/>
              <a:t>                result[counter] = </a:t>
            </a:r>
            <a:r>
              <a:rPr lang="en-US" dirty="0" err="1"/>
              <a:t>i</a:t>
            </a:r>
            <a:r>
              <a:rPr lang="en-US" dirty="0"/>
              <a:t>;</a:t>
            </a:r>
          </a:p>
          <a:p>
            <a:r>
              <a:rPr lang="en-US" dirty="0"/>
              <a:t>                counter++;</a:t>
            </a:r>
          </a:p>
          <a:p>
            <a:r>
              <a:rPr lang="en-US" dirty="0"/>
              <a:t>            }</a:t>
            </a:r>
          </a:p>
          <a:p>
            <a:r>
              <a:rPr lang="en-US" dirty="0"/>
              <a:t>        }</a:t>
            </a:r>
          </a:p>
          <a:p>
            <a:r>
              <a:rPr lang="en-US" dirty="0"/>
              <a:t>        return result;</a:t>
            </a:r>
          </a:p>
          <a:p>
            <a:r>
              <a:rPr lang="en-US" dirty="0"/>
              <a:t>    }</a:t>
            </a:r>
          </a:p>
          <a:p>
            <a:r>
              <a:rPr lang="en-US" dirty="0"/>
              <a:t>}</a:t>
            </a:r>
          </a:p>
        </p:txBody>
      </p:sp>
    </p:spTree>
    <p:extLst>
      <p:ext uri="{BB962C8B-B14F-4D97-AF65-F5344CB8AC3E}">
        <p14:creationId xmlns:p14="http://schemas.microsoft.com/office/powerpoint/2010/main" val="30734583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21DCA59-E4C4-6248-9E4F-24FBB9736893}"/>
              </a:ext>
            </a:extLst>
          </p:cNvPr>
          <p:cNvSpPr/>
          <p:nvPr/>
        </p:nvSpPr>
        <p:spPr>
          <a:xfrm>
            <a:off x="3920359" y="1079938"/>
            <a:ext cx="6558455" cy="4698124"/>
          </a:xfrm>
          <a:prstGeom prst="round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ysClr val="windowText" lastClr="000000"/>
                </a:solidFill>
              </a:ln>
            </a:endParaRPr>
          </a:p>
        </p:txBody>
      </p:sp>
      <p:sp>
        <p:nvSpPr>
          <p:cNvPr id="5" name="Rectangle 4">
            <a:extLst>
              <a:ext uri="{FF2B5EF4-FFF2-40B4-BE49-F238E27FC236}">
                <a16:creationId xmlns:a16="http://schemas.microsoft.com/office/drawing/2014/main" id="{CD4371BA-5F69-AC4A-9360-9396ECA3FAE6}"/>
              </a:ext>
            </a:extLst>
          </p:cNvPr>
          <p:cNvSpPr/>
          <p:nvPr/>
        </p:nvSpPr>
        <p:spPr>
          <a:xfrm>
            <a:off x="4687614" y="1857703"/>
            <a:ext cx="1776249" cy="3069021"/>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BE9C822-F703-B040-A54F-98FF59B54EB6}"/>
              </a:ext>
            </a:extLst>
          </p:cNvPr>
          <p:cNvSpPr txBox="1"/>
          <p:nvPr/>
        </p:nvSpPr>
        <p:spPr>
          <a:xfrm>
            <a:off x="5404744" y="2194034"/>
            <a:ext cx="341987" cy="230832"/>
          </a:xfrm>
          <a:prstGeom prst="rect">
            <a:avLst/>
          </a:prstGeom>
          <a:noFill/>
        </p:spPr>
        <p:txBody>
          <a:bodyPr wrap="square" rtlCol="0">
            <a:spAutoFit/>
          </a:bodyPr>
          <a:lstStyle/>
          <a:p>
            <a:r>
              <a:rPr lang="en-US" sz="900" b="1" dirty="0"/>
              <a:t>M1</a:t>
            </a:r>
          </a:p>
        </p:txBody>
      </p:sp>
      <p:sp>
        <p:nvSpPr>
          <p:cNvPr id="7" name="TextBox 6">
            <a:extLst>
              <a:ext uri="{FF2B5EF4-FFF2-40B4-BE49-F238E27FC236}">
                <a16:creationId xmlns:a16="http://schemas.microsoft.com/office/drawing/2014/main" id="{65CB783F-5795-CC4D-8F98-092C96750C42}"/>
              </a:ext>
            </a:extLst>
          </p:cNvPr>
          <p:cNvSpPr txBox="1"/>
          <p:nvPr/>
        </p:nvSpPr>
        <p:spPr>
          <a:xfrm>
            <a:off x="5402316" y="2450745"/>
            <a:ext cx="341987" cy="230832"/>
          </a:xfrm>
          <a:prstGeom prst="rect">
            <a:avLst/>
          </a:prstGeom>
          <a:noFill/>
        </p:spPr>
        <p:txBody>
          <a:bodyPr wrap="square" rtlCol="0">
            <a:spAutoFit/>
          </a:bodyPr>
          <a:lstStyle/>
          <a:p>
            <a:r>
              <a:rPr lang="en-US" sz="900" b="1" dirty="0"/>
              <a:t>M2</a:t>
            </a:r>
          </a:p>
        </p:txBody>
      </p:sp>
      <p:sp>
        <p:nvSpPr>
          <p:cNvPr id="8" name="TextBox 7">
            <a:extLst>
              <a:ext uri="{FF2B5EF4-FFF2-40B4-BE49-F238E27FC236}">
                <a16:creationId xmlns:a16="http://schemas.microsoft.com/office/drawing/2014/main" id="{84ECA953-84F7-1340-B250-EEE322CDDC37}"/>
              </a:ext>
            </a:extLst>
          </p:cNvPr>
          <p:cNvSpPr txBox="1"/>
          <p:nvPr/>
        </p:nvSpPr>
        <p:spPr>
          <a:xfrm>
            <a:off x="5402316" y="2681577"/>
            <a:ext cx="341987" cy="230832"/>
          </a:xfrm>
          <a:prstGeom prst="rect">
            <a:avLst/>
          </a:prstGeom>
          <a:noFill/>
        </p:spPr>
        <p:txBody>
          <a:bodyPr wrap="square" rtlCol="0">
            <a:spAutoFit/>
          </a:bodyPr>
          <a:lstStyle/>
          <a:p>
            <a:r>
              <a:rPr lang="en-US" sz="900" b="1" dirty="0"/>
              <a:t>M3</a:t>
            </a:r>
          </a:p>
        </p:txBody>
      </p:sp>
      <p:sp>
        <p:nvSpPr>
          <p:cNvPr id="9" name="TextBox 8">
            <a:extLst>
              <a:ext uri="{FF2B5EF4-FFF2-40B4-BE49-F238E27FC236}">
                <a16:creationId xmlns:a16="http://schemas.microsoft.com/office/drawing/2014/main" id="{9A8BABF8-35FD-CB4F-B3AA-A323E1168317}"/>
              </a:ext>
            </a:extLst>
          </p:cNvPr>
          <p:cNvSpPr txBox="1"/>
          <p:nvPr/>
        </p:nvSpPr>
        <p:spPr>
          <a:xfrm>
            <a:off x="5402316" y="2912409"/>
            <a:ext cx="341987" cy="1200329"/>
          </a:xfrm>
          <a:prstGeom prst="rect">
            <a:avLst/>
          </a:prstGeom>
          <a:noFill/>
        </p:spPr>
        <p:txBody>
          <a:bodyPr wrap="square" rtlCol="0">
            <a:spAutoFit/>
          </a:bodyPr>
          <a:lstStyle/>
          <a:p>
            <a:pPr algn="ctr"/>
            <a:r>
              <a:rPr lang="en-US" sz="900" b="1" dirty="0"/>
              <a:t>.</a:t>
            </a:r>
          </a:p>
          <a:p>
            <a:pPr algn="ctr"/>
            <a:r>
              <a:rPr lang="en-US" sz="900" b="1" dirty="0"/>
              <a:t>.</a:t>
            </a:r>
          </a:p>
          <a:p>
            <a:pPr algn="ctr"/>
            <a:r>
              <a:rPr lang="en-US" sz="900" b="1" dirty="0"/>
              <a:t>.</a:t>
            </a:r>
          </a:p>
          <a:p>
            <a:pPr algn="ctr"/>
            <a:r>
              <a:rPr lang="en-US" sz="900" b="1" dirty="0"/>
              <a:t>.</a:t>
            </a:r>
          </a:p>
          <a:p>
            <a:pPr algn="ctr"/>
            <a:r>
              <a:rPr lang="en-US" sz="900" b="1" dirty="0"/>
              <a:t>.</a:t>
            </a:r>
          </a:p>
          <a:p>
            <a:pPr algn="ctr"/>
            <a:r>
              <a:rPr lang="en-US" sz="900" b="1" dirty="0"/>
              <a:t>.</a:t>
            </a:r>
          </a:p>
          <a:p>
            <a:pPr algn="ctr"/>
            <a:r>
              <a:rPr lang="en-US" sz="900" b="1" dirty="0"/>
              <a:t>.</a:t>
            </a:r>
          </a:p>
          <a:p>
            <a:endParaRPr lang="en-US" sz="900" b="1" dirty="0"/>
          </a:p>
        </p:txBody>
      </p:sp>
      <p:sp>
        <p:nvSpPr>
          <p:cNvPr id="10" name="TextBox 9">
            <a:extLst>
              <a:ext uri="{FF2B5EF4-FFF2-40B4-BE49-F238E27FC236}">
                <a16:creationId xmlns:a16="http://schemas.microsoft.com/office/drawing/2014/main" id="{9D320F45-4C9E-0441-B390-363E1B809C91}"/>
              </a:ext>
            </a:extLst>
          </p:cNvPr>
          <p:cNvSpPr txBox="1"/>
          <p:nvPr/>
        </p:nvSpPr>
        <p:spPr>
          <a:xfrm>
            <a:off x="5402315" y="3997322"/>
            <a:ext cx="420416" cy="230832"/>
          </a:xfrm>
          <a:prstGeom prst="rect">
            <a:avLst/>
          </a:prstGeom>
          <a:noFill/>
        </p:spPr>
        <p:txBody>
          <a:bodyPr wrap="square" rtlCol="0">
            <a:spAutoFit/>
          </a:bodyPr>
          <a:lstStyle/>
          <a:p>
            <a:r>
              <a:rPr lang="en-US" sz="900" b="1" dirty="0"/>
              <a:t>M10</a:t>
            </a:r>
          </a:p>
        </p:txBody>
      </p:sp>
      <p:cxnSp>
        <p:nvCxnSpPr>
          <p:cNvPr id="12" name="Straight Arrow Connector 11">
            <a:extLst>
              <a:ext uri="{FF2B5EF4-FFF2-40B4-BE49-F238E27FC236}">
                <a16:creationId xmlns:a16="http://schemas.microsoft.com/office/drawing/2014/main" id="{08CB7658-642E-3247-9AA7-C35D1EBCA2CF}"/>
              </a:ext>
            </a:extLst>
          </p:cNvPr>
          <p:cNvCxnSpPr/>
          <p:nvPr/>
        </p:nvCxnSpPr>
        <p:spPr>
          <a:xfrm>
            <a:off x="3689131" y="2288627"/>
            <a:ext cx="6831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8FE12EC-BEE7-4549-9CAA-76709A29C115}"/>
              </a:ext>
            </a:extLst>
          </p:cNvPr>
          <p:cNvCxnSpPr/>
          <p:nvPr/>
        </p:nvCxnSpPr>
        <p:spPr>
          <a:xfrm>
            <a:off x="3689131" y="2546131"/>
            <a:ext cx="6831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D4A9A9B-C47A-3349-86A4-B94620FA5E39}"/>
              </a:ext>
            </a:extLst>
          </p:cNvPr>
          <p:cNvCxnSpPr/>
          <p:nvPr/>
        </p:nvCxnSpPr>
        <p:spPr>
          <a:xfrm>
            <a:off x="3689131" y="2782614"/>
            <a:ext cx="6831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F046AFF-5E90-2446-A5BD-96DA71CB7236}"/>
              </a:ext>
            </a:extLst>
          </p:cNvPr>
          <p:cNvCxnSpPr/>
          <p:nvPr/>
        </p:nvCxnSpPr>
        <p:spPr>
          <a:xfrm>
            <a:off x="3689131" y="4112738"/>
            <a:ext cx="6831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8A98E79A-A638-D34F-9694-D7BC2134AF4B}"/>
              </a:ext>
            </a:extLst>
          </p:cNvPr>
          <p:cNvSpPr txBox="1"/>
          <p:nvPr/>
        </p:nvSpPr>
        <p:spPr>
          <a:xfrm>
            <a:off x="3212937" y="2194034"/>
            <a:ext cx="341987" cy="230832"/>
          </a:xfrm>
          <a:prstGeom prst="rect">
            <a:avLst/>
          </a:prstGeom>
          <a:noFill/>
        </p:spPr>
        <p:txBody>
          <a:bodyPr wrap="square" rtlCol="0">
            <a:spAutoFit/>
          </a:bodyPr>
          <a:lstStyle/>
          <a:p>
            <a:r>
              <a:rPr lang="en-US" sz="900" b="1" dirty="0"/>
              <a:t>u1</a:t>
            </a:r>
          </a:p>
        </p:txBody>
      </p:sp>
      <p:sp>
        <p:nvSpPr>
          <p:cNvPr id="17" name="TextBox 16">
            <a:extLst>
              <a:ext uri="{FF2B5EF4-FFF2-40B4-BE49-F238E27FC236}">
                <a16:creationId xmlns:a16="http://schemas.microsoft.com/office/drawing/2014/main" id="{26A0DDB8-A399-EE49-9771-6962DBF7B6B6}"/>
              </a:ext>
            </a:extLst>
          </p:cNvPr>
          <p:cNvSpPr txBox="1"/>
          <p:nvPr/>
        </p:nvSpPr>
        <p:spPr>
          <a:xfrm>
            <a:off x="3210509" y="2450745"/>
            <a:ext cx="341987" cy="230832"/>
          </a:xfrm>
          <a:prstGeom prst="rect">
            <a:avLst/>
          </a:prstGeom>
          <a:noFill/>
        </p:spPr>
        <p:txBody>
          <a:bodyPr wrap="square" rtlCol="0">
            <a:spAutoFit/>
          </a:bodyPr>
          <a:lstStyle/>
          <a:p>
            <a:r>
              <a:rPr lang="en-US" sz="900" b="1" dirty="0"/>
              <a:t>u2</a:t>
            </a:r>
          </a:p>
        </p:txBody>
      </p:sp>
      <p:sp>
        <p:nvSpPr>
          <p:cNvPr id="18" name="TextBox 17">
            <a:extLst>
              <a:ext uri="{FF2B5EF4-FFF2-40B4-BE49-F238E27FC236}">
                <a16:creationId xmlns:a16="http://schemas.microsoft.com/office/drawing/2014/main" id="{BA852615-0AC0-C441-BB63-11EF329183A3}"/>
              </a:ext>
            </a:extLst>
          </p:cNvPr>
          <p:cNvSpPr txBox="1"/>
          <p:nvPr/>
        </p:nvSpPr>
        <p:spPr>
          <a:xfrm>
            <a:off x="3210509" y="2681577"/>
            <a:ext cx="341987" cy="230832"/>
          </a:xfrm>
          <a:prstGeom prst="rect">
            <a:avLst/>
          </a:prstGeom>
          <a:noFill/>
        </p:spPr>
        <p:txBody>
          <a:bodyPr wrap="square" rtlCol="0">
            <a:spAutoFit/>
          </a:bodyPr>
          <a:lstStyle/>
          <a:p>
            <a:r>
              <a:rPr lang="en-US" sz="900" b="1" dirty="0"/>
              <a:t>u3</a:t>
            </a:r>
          </a:p>
        </p:txBody>
      </p:sp>
      <p:sp>
        <p:nvSpPr>
          <p:cNvPr id="19" name="TextBox 18">
            <a:extLst>
              <a:ext uri="{FF2B5EF4-FFF2-40B4-BE49-F238E27FC236}">
                <a16:creationId xmlns:a16="http://schemas.microsoft.com/office/drawing/2014/main" id="{ED6EA02A-D414-7145-A735-75A320F582A5}"/>
              </a:ext>
            </a:extLst>
          </p:cNvPr>
          <p:cNvSpPr txBox="1"/>
          <p:nvPr/>
        </p:nvSpPr>
        <p:spPr>
          <a:xfrm>
            <a:off x="3210509" y="2912409"/>
            <a:ext cx="341987" cy="1200329"/>
          </a:xfrm>
          <a:prstGeom prst="rect">
            <a:avLst/>
          </a:prstGeom>
          <a:noFill/>
        </p:spPr>
        <p:txBody>
          <a:bodyPr wrap="square" rtlCol="0">
            <a:spAutoFit/>
          </a:bodyPr>
          <a:lstStyle/>
          <a:p>
            <a:pPr algn="ctr"/>
            <a:r>
              <a:rPr lang="en-US" sz="900" b="1" dirty="0"/>
              <a:t>.</a:t>
            </a:r>
          </a:p>
          <a:p>
            <a:pPr algn="ctr"/>
            <a:r>
              <a:rPr lang="en-US" sz="900" b="1" dirty="0"/>
              <a:t>.</a:t>
            </a:r>
          </a:p>
          <a:p>
            <a:pPr algn="ctr"/>
            <a:r>
              <a:rPr lang="en-US" sz="900" b="1" dirty="0"/>
              <a:t>.</a:t>
            </a:r>
          </a:p>
          <a:p>
            <a:pPr algn="ctr"/>
            <a:r>
              <a:rPr lang="en-US" sz="900" b="1" dirty="0"/>
              <a:t>.</a:t>
            </a:r>
          </a:p>
          <a:p>
            <a:pPr algn="ctr"/>
            <a:r>
              <a:rPr lang="en-US" sz="900" b="1" dirty="0"/>
              <a:t>.</a:t>
            </a:r>
          </a:p>
          <a:p>
            <a:pPr algn="ctr"/>
            <a:r>
              <a:rPr lang="en-US" sz="900" b="1" dirty="0"/>
              <a:t>.</a:t>
            </a:r>
          </a:p>
          <a:p>
            <a:pPr algn="ctr"/>
            <a:r>
              <a:rPr lang="en-US" sz="900" b="1" dirty="0"/>
              <a:t>.</a:t>
            </a:r>
          </a:p>
          <a:p>
            <a:endParaRPr lang="en-US" sz="900" b="1" dirty="0"/>
          </a:p>
        </p:txBody>
      </p:sp>
      <p:sp>
        <p:nvSpPr>
          <p:cNvPr id="20" name="TextBox 19">
            <a:extLst>
              <a:ext uri="{FF2B5EF4-FFF2-40B4-BE49-F238E27FC236}">
                <a16:creationId xmlns:a16="http://schemas.microsoft.com/office/drawing/2014/main" id="{FA020413-F0E3-B746-A200-9D46160A5721}"/>
              </a:ext>
            </a:extLst>
          </p:cNvPr>
          <p:cNvSpPr txBox="1"/>
          <p:nvPr/>
        </p:nvSpPr>
        <p:spPr>
          <a:xfrm>
            <a:off x="3210508" y="3997322"/>
            <a:ext cx="420416" cy="230832"/>
          </a:xfrm>
          <a:prstGeom prst="rect">
            <a:avLst/>
          </a:prstGeom>
          <a:noFill/>
        </p:spPr>
        <p:txBody>
          <a:bodyPr wrap="square" rtlCol="0">
            <a:spAutoFit/>
          </a:bodyPr>
          <a:lstStyle/>
          <a:p>
            <a:r>
              <a:rPr lang="en-US" sz="900" b="1" dirty="0"/>
              <a:t>u10</a:t>
            </a:r>
          </a:p>
        </p:txBody>
      </p:sp>
      <p:sp>
        <p:nvSpPr>
          <p:cNvPr id="21" name="Oval 20">
            <a:extLst>
              <a:ext uri="{FF2B5EF4-FFF2-40B4-BE49-F238E27FC236}">
                <a16:creationId xmlns:a16="http://schemas.microsoft.com/office/drawing/2014/main" id="{C53C633E-7BE9-E540-80AD-FCD5AC74C63F}"/>
              </a:ext>
            </a:extLst>
          </p:cNvPr>
          <p:cNvSpPr/>
          <p:nvPr/>
        </p:nvSpPr>
        <p:spPr>
          <a:xfrm>
            <a:off x="3699240" y="2052145"/>
            <a:ext cx="157656" cy="178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R</a:t>
            </a:r>
          </a:p>
        </p:txBody>
      </p:sp>
      <p:sp>
        <p:nvSpPr>
          <p:cNvPr id="22" name="Oval 21">
            <a:extLst>
              <a:ext uri="{FF2B5EF4-FFF2-40B4-BE49-F238E27FC236}">
                <a16:creationId xmlns:a16="http://schemas.microsoft.com/office/drawing/2014/main" id="{07C46C4D-A1C6-FD45-AD83-4E633F7FB841}"/>
              </a:ext>
            </a:extLst>
          </p:cNvPr>
          <p:cNvSpPr/>
          <p:nvPr/>
        </p:nvSpPr>
        <p:spPr>
          <a:xfrm>
            <a:off x="3707324" y="2328042"/>
            <a:ext cx="157656" cy="178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R</a:t>
            </a:r>
          </a:p>
        </p:txBody>
      </p:sp>
      <p:sp>
        <p:nvSpPr>
          <p:cNvPr id="23" name="Oval 22">
            <a:extLst>
              <a:ext uri="{FF2B5EF4-FFF2-40B4-BE49-F238E27FC236}">
                <a16:creationId xmlns:a16="http://schemas.microsoft.com/office/drawing/2014/main" id="{7594472F-4661-0A4E-8CD3-783ECFB60EDC}"/>
              </a:ext>
            </a:extLst>
          </p:cNvPr>
          <p:cNvSpPr/>
          <p:nvPr/>
        </p:nvSpPr>
        <p:spPr>
          <a:xfrm>
            <a:off x="3709752" y="2575035"/>
            <a:ext cx="157656" cy="178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R</a:t>
            </a:r>
          </a:p>
        </p:txBody>
      </p:sp>
      <p:sp>
        <p:nvSpPr>
          <p:cNvPr id="24" name="Oval 23">
            <a:extLst>
              <a:ext uri="{FF2B5EF4-FFF2-40B4-BE49-F238E27FC236}">
                <a16:creationId xmlns:a16="http://schemas.microsoft.com/office/drawing/2014/main" id="{47383F63-62D0-D641-B710-22E2BA08B812}"/>
              </a:ext>
            </a:extLst>
          </p:cNvPr>
          <p:cNvSpPr/>
          <p:nvPr/>
        </p:nvSpPr>
        <p:spPr>
          <a:xfrm>
            <a:off x="3702071" y="3868373"/>
            <a:ext cx="157656" cy="178675"/>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rgbClr val="FF0000"/>
                </a:solidFill>
              </a:rPr>
              <a:t>R</a:t>
            </a:r>
          </a:p>
        </p:txBody>
      </p:sp>
      <p:sp>
        <p:nvSpPr>
          <p:cNvPr id="25" name="Oval 24">
            <a:extLst>
              <a:ext uri="{FF2B5EF4-FFF2-40B4-BE49-F238E27FC236}">
                <a16:creationId xmlns:a16="http://schemas.microsoft.com/office/drawing/2014/main" id="{C3824E47-8B5F-C242-A0EB-DC14363E878E}"/>
              </a:ext>
            </a:extLst>
          </p:cNvPr>
          <p:cNvSpPr/>
          <p:nvPr/>
        </p:nvSpPr>
        <p:spPr>
          <a:xfrm>
            <a:off x="7627682" y="1970690"/>
            <a:ext cx="2125917" cy="2092124"/>
          </a:xfrm>
          <a:prstGeom prst="ellipse">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Pool</a:t>
            </a:r>
          </a:p>
        </p:txBody>
      </p:sp>
      <p:sp>
        <p:nvSpPr>
          <p:cNvPr id="28" name="TextBox 27">
            <a:extLst>
              <a:ext uri="{FF2B5EF4-FFF2-40B4-BE49-F238E27FC236}">
                <a16:creationId xmlns:a16="http://schemas.microsoft.com/office/drawing/2014/main" id="{C80A6023-C9DB-9540-BB00-DD08BDECFEE5}"/>
              </a:ext>
            </a:extLst>
          </p:cNvPr>
          <p:cNvSpPr txBox="1"/>
          <p:nvPr/>
        </p:nvSpPr>
        <p:spPr>
          <a:xfrm>
            <a:off x="7073463" y="2383221"/>
            <a:ext cx="341760" cy="369332"/>
          </a:xfrm>
          <a:prstGeom prst="rect">
            <a:avLst/>
          </a:prstGeom>
          <a:noFill/>
        </p:spPr>
        <p:txBody>
          <a:bodyPr wrap="none" rtlCol="0">
            <a:spAutoFit/>
          </a:bodyPr>
          <a:lstStyle/>
          <a:p>
            <a:r>
              <a:rPr lang="en-US" dirty="0"/>
              <a:t>p</a:t>
            </a:r>
            <a:r>
              <a:rPr lang="en-US" baseline="-25000" dirty="0"/>
              <a:t>i</a:t>
            </a:r>
            <a:endParaRPr lang="en-US" dirty="0"/>
          </a:p>
        </p:txBody>
      </p:sp>
      <p:sp>
        <p:nvSpPr>
          <p:cNvPr id="29" name="TextBox 28">
            <a:extLst>
              <a:ext uri="{FF2B5EF4-FFF2-40B4-BE49-F238E27FC236}">
                <a16:creationId xmlns:a16="http://schemas.microsoft.com/office/drawing/2014/main" id="{12D0B788-E61D-104E-98DC-5EBB3B31FD02}"/>
              </a:ext>
            </a:extLst>
          </p:cNvPr>
          <p:cNvSpPr txBox="1"/>
          <p:nvPr/>
        </p:nvSpPr>
        <p:spPr>
          <a:xfrm>
            <a:off x="7073463" y="3325789"/>
            <a:ext cx="341760" cy="369332"/>
          </a:xfrm>
          <a:prstGeom prst="rect">
            <a:avLst/>
          </a:prstGeom>
          <a:noFill/>
        </p:spPr>
        <p:txBody>
          <a:bodyPr wrap="none" rtlCol="0">
            <a:spAutoFit/>
          </a:bodyPr>
          <a:lstStyle/>
          <a:p>
            <a:r>
              <a:rPr lang="en-US" dirty="0"/>
              <a:t>d</a:t>
            </a:r>
            <a:r>
              <a:rPr lang="en-US" baseline="-25000" dirty="0"/>
              <a:t>i</a:t>
            </a:r>
            <a:endParaRPr lang="en-US" dirty="0"/>
          </a:p>
        </p:txBody>
      </p:sp>
      <p:cxnSp>
        <p:nvCxnSpPr>
          <p:cNvPr id="30" name="Straight Arrow Connector 29">
            <a:extLst>
              <a:ext uri="{FF2B5EF4-FFF2-40B4-BE49-F238E27FC236}">
                <a16:creationId xmlns:a16="http://schemas.microsoft.com/office/drawing/2014/main" id="{9A3A711A-4EE4-3645-B681-9143155D0158}"/>
              </a:ext>
            </a:extLst>
          </p:cNvPr>
          <p:cNvCxnSpPr>
            <a:cxnSpLocks/>
          </p:cNvCxnSpPr>
          <p:nvPr/>
        </p:nvCxnSpPr>
        <p:spPr>
          <a:xfrm>
            <a:off x="7073463" y="2782614"/>
            <a:ext cx="4178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38E1A7E-B864-0D4C-8EBC-D6CC5F3B776C}"/>
              </a:ext>
            </a:extLst>
          </p:cNvPr>
          <p:cNvCxnSpPr>
            <a:cxnSpLocks/>
          </p:cNvCxnSpPr>
          <p:nvPr/>
        </p:nvCxnSpPr>
        <p:spPr>
          <a:xfrm flipH="1">
            <a:off x="7043376" y="3695121"/>
            <a:ext cx="394138"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6FA7811-87BA-5448-B524-5AFCB6F03C1A}"/>
              </a:ext>
            </a:extLst>
          </p:cNvPr>
          <p:cNvCxnSpPr>
            <a:cxnSpLocks/>
          </p:cNvCxnSpPr>
          <p:nvPr/>
        </p:nvCxnSpPr>
        <p:spPr>
          <a:xfrm>
            <a:off x="10269877" y="3032518"/>
            <a:ext cx="417873"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8CFB19AC-70C2-DD4E-B6F0-D401E14DCE95}"/>
              </a:ext>
            </a:extLst>
          </p:cNvPr>
          <p:cNvSpPr txBox="1"/>
          <p:nvPr/>
        </p:nvSpPr>
        <p:spPr>
          <a:xfrm>
            <a:off x="10702531" y="2782614"/>
            <a:ext cx="631263" cy="369332"/>
          </a:xfrm>
          <a:prstGeom prst="rect">
            <a:avLst/>
          </a:prstGeom>
          <a:noFill/>
        </p:spPr>
        <p:txBody>
          <a:bodyPr wrap="none" rtlCol="0">
            <a:spAutoFit/>
          </a:bodyPr>
          <a:lstStyle/>
          <a:p>
            <a:r>
              <a:rPr lang="en-US" baseline="-25000" dirty="0"/>
              <a:t>5% Fee</a:t>
            </a:r>
            <a:endParaRPr lang="en-US" dirty="0"/>
          </a:p>
        </p:txBody>
      </p:sp>
      <p:sp>
        <p:nvSpPr>
          <p:cNvPr id="37" name="TextBox 36">
            <a:extLst>
              <a:ext uri="{FF2B5EF4-FFF2-40B4-BE49-F238E27FC236}">
                <a16:creationId xmlns:a16="http://schemas.microsoft.com/office/drawing/2014/main" id="{69DDE0A6-FE69-A342-A271-756872D64038}"/>
              </a:ext>
            </a:extLst>
          </p:cNvPr>
          <p:cNvSpPr txBox="1"/>
          <p:nvPr/>
        </p:nvSpPr>
        <p:spPr>
          <a:xfrm>
            <a:off x="6163868" y="1175167"/>
            <a:ext cx="2153154" cy="369332"/>
          </a:xfrm>
          <a:prstGeom prst="rect">
            <a:avLst/>
          </a:prstGeom>
          <a:noFill/>
        </p:spPr>
        <p:txBody>
          <a:bodyPr wrap="none" rtlCol="0">
            <a:spAutoFit/>
          </a:bodyPr>
          <a:lstStyle/>
          <a:p>
            <a:r>
              <a:rPr lang="en-US" dirty="0"/>
              <a:t>Module#1 Chit Fund </a:t>
            </a:r>
          </a:p>
        </p:txBody>
      </p:sp>
      <p:sp>
        <p:nvSpPr>
          <p:cNvPr id="38" name="TextBox 37">
            <a:extLst>
              <a:ext uri="{FF2B5EF4-FFF2-40B4-BE49-F238E27FC236}">
                <a16:creationId xmlns:a16="http://schemas.microsoft.com/office/drawing/2014/main" id="{324707EA-3D6D-F64A-AE9D-8E856DA5DDD3}"/>
              </a:ext>
            </a:extLst>
          </p:cNvPr>
          <p:cNvSpPr txBox="1"/>
          <p:nvPr/>
        </p:nvSpPr>
        <p:spPr>
          <a:xfrm>
            <a:off x="551648" y="1882722"/>
            <a:ext cx="2639697" cy="2585323"/>
          </a:xfrm>
          <a:prstGeom prst="rect">
            <a:avLst/>
          </a:prstGeom>
          <a:noFill/>
        </p:spPr>
        <p:txBody>
          <a:bodyPr wrap="none" rtlCol="0">
            <a:spAutoFit/>
          </a:bodyPr>
          <a:lstStyle/>
          <a:p>
            <a:r>
              <a:rPr lang="en-US" dirty="0" err="1"/>
              <a:t>u</a:t>
            </a:r>
            <a:r>
              <a:rPr lang="en-US" baseline="-25000" dirty="0" err="1"/>
              <a:t>i</a:t>
            </a:r>
            <a:r>
              <a:rPr lang="en-US" dirty="0"/>
              <a:t> – Under writer</a:t>
            </a:r>
          </a:p>
          <a:p>
            <a:endParaRPr lang="en-US" dirty="0"/>
          </a:p>
          <a:p>
            <a:r>
              <a:rPr lang="en-US" dirty="0"/>
              <a:t>M – Members of chit fund</a:t>
            </a:r>
          </a:p>
          <a:p>
            <a:endParaRPr lang="en-US" dirty="0"/>
          </a:p>
          <a:p>
            <a:r>
              <a:rPr lang="en-US" dirty="0"/>
              <a:t>p</a:t>
            </a:r>
            <a:r>
              <a:rPr lang="en-US" baseline="-25000" dirty="0"/>
              <a:t>i</a:t>
            </a:r>
            <a:r>
              <a:rPr lang="en-US" dirty="0"/>
              <a:t> – Premium</a:t>
            </a:r>
          </a:p>
          <a:p>
            <a:endParaRPr lang="en-US" dirty="0"/>
          </a:p>
          <a:p>
            <a:r>
              <a:rPr lang="en-US" dirty="0"/>
              <a:t>d</a:t>
            </a:r>
            <a:r>
              <a:rPr lang="en-US" baseline="-25000" dirty="0"/>
              <a:t>i</a:t>
            </a:r>
            <a:r>
              <a:rPr lang="en-US" dirty="0"/>
              <a:t> - distribution</a:t>
            </a:r>
          </a:p>
          <a:p>
            <a:endParaRPr lang="en-US" dirty="0"/>
          </a:p>
          <a:p>
            <a:r>
              <a:rPr lang="en-US" dirty="0"/>
              <a:t>R – Reputation tokens</a:t>
            </a:r>
          </a:p>
        </p:txBody>
      </p:sp>
    </p:spTree>
    <p:extLst>
      <p:ext uri="{BB962C8B-B14F-4D97-AF65-F5344CB8AC3E}">
        <p14:creationId xmlns:p14="http://schemas.microsoft.com/office/powerpoint/2010/main" val="1078985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Introduction: What is Blockchain?</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152400" y="1334421"/>
            <a:ext cx="6112476" cy="50219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Blockchain is a new technology (2008) that is gradually evolving with the growing popularity of digital currencies such as Bitcoin.</a:t>
            </a:r>
          </a:p>
          <a:p>
            <a:pPr algn="just"/>
            <a:r>
              <a:rPr lang="en-US" sz="2000" dirty="0">
                <a:latin typeface="Times New Roman" panose="02020603050405020304" pitchFamily="18" charset="0"/>
                <a:cs typeface="Times New Roman" panose="02020603050405020304" pitchFamily="18" charset="0"/>
              </a:rPr>
              <a:t>In simple terms Blockchain is just a distributed ledger made up of blocks. Each block is chronologically linked to the previous block. Each block in the chain has a set of transactions, each person on the network is validated, and the entire process is open, transparent, and irrevocable. </a:t>
            </a:r>
          </a:p>
          <a:p>
            <a:pPr algn="just"/>
            <a:r>
              <a:rPr lang="en-US" sz="2000" dirty="0">
                <a:latin typeface="Times New Roman" panose="02020603050405020304" pitchFamily="18" charset="0"/>
                <a:cs typeface="Times New Roman" panose="02020603050405020304" pitchFamily="18" charset="0"/>
              </a:rPr>
              <a:t>An important aspect of blockchain technology is that it is designed to store information in such a way that it is impossible to change, delete, or add information without being discovered by other users. This will determine the origin and authenticity of the transaction and thereby increase overall transparency and trust when it is linked to a particular product. </a:t>
            </a: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3</a:t>
            </a:fld>
            <a:endParaRPr lang="en-US"/>
          </a:p>
        </p:txBody>
      </p:sp>
      <p:pic>
        <p:nvPicPr>
          <p:cNvPr id="7" name="Picture 6" descr="Diagram&#10;&#10;Description automatically generated">
            <a:extLst>
              <a:ext uri="{FF2B5EF4-FFF2-40B4-BE49-F238E27FC236}">
                <a16:creationId xmlns:a16="http://schemas.microsoft.com/office/drawing/2014/main" id="{7E5EFDD4-6F4A-C847-8012-C0ED3F15EDFB}"/>
              </a:ext>
            </a:extLst>
          </p:cNvPr>
          <p:cNvPicPr>
            <a:picLocks noChangeAspect="1"/>
          </p:cNvPicPr>
          <p:nvPr/>
        </p:nvPicPr>
        <p:blipFill rotWithShape="1">
          <a:blip r:embed="rId3"/>
          <a:srcRect l="6584" r="3811"/>
          <a:stretch/>
        </p:blipFill>
        <p:spPr>
          <a:xfrm>
            <a:off x="6713837" y="1621320"/>
            <a:ext cx="5325763" cy="3340100"/>
          </a:xfrm>
          <a:prstGeom prst="rect">
            <a:avLst/>
          </a:prstGeom>
        </p:spPr>
      </p:pic>
    </p:spTree>
    <p:extLst>
      <p:ext uri="{BB962C8B-B14F-4D97-AF65-F5344CB8AC3E}">
        <p14:creationId xmlns:p14="http://schemas.microsoft.com/office/powerpoint/2010/main" val="1569546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Smart Contracts</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288166" y="1699546"/>
            <a:ext cx="7051748" cy="50219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Smart contract is nothing but a simple program that can be written in Solidity, </a:t>
            </a:r>
            <a:r>
              <a:rPr lang="en-US" sz="2000" dirty="0" err="1">
                <a:latin typeface="Times New Roman" panose="02020603050405020304" pitchFamily="18" charset="0"/>
                <a:cs typeface="Times New Roman" panose="02020603050405020304" pitchFamily="18" charset="0"/>
              </a:rPr>
              <a:t>Vyper</a:t>
            </a:r>
            <a:r>
              <a:rPr lang="en-US" sz="2000" dirty="0">
                <a:latin typeface="Times New Roman" panose="02020603050405020304" pitchFamily="18" charset="0"/>
                <a:cs typeface="Times New Roman" panose="02020603050405020304" pitchFamily="18" charset="0"/>
              </a:rPr>
              <a:t>, Rust so on. Smart contracts contain code written in functions and data which are stored in blockchain at a specific address. </a:t>
            </a:r>
          </a:p>
          <a:p>
            <a:r>
              <a:rPr lang="en-US" sz="2000" dirty="0">
                <a:latin typeface="Times New Roman" panose="02020603050405020304" pitchFamily="18" charset="0"/>
                <a:cs typeface="Times New Roman" panose="02020603050405020304" pitchFamily="18" charset="0"/>
              </a:rPr>
              <a:t>Like a regular contract smart contracts can define rules only difference it executes functions using the code written.</a:t>
            </a:r>
          </a:p>
          <a:p>
            <a:r>
              <a:rPr lang="en-US" sz="2100" dirty="0">
                <a:latin typeface="Times New Roman" panose="02020603050405020304" pitchFamily="18" charset="0"/>
                <a:cs typeface="Times New Roman" panose="02020603050405020304" pitchFamily="18" charset="0"/>
              </a:rPr>
              <a:t>When conditions are met smart contracts executes automatically and transactions are made over network but are not controlled by any single user. </a:t>
            </a:r>
          </a:p>
          <a:p>
            <a:pPr algn="just"/>
            <a:r>
              <a:rPr lang="en-US" sz="2000" dirty="0">
                <a:latin typeface="Times New Roman" panose="02020603050405020304" pitchFamily="18" charset="0"/>
                <a:cs typeface="Times New Roman" panose="02020603050405020304" pitchFamily="18" charset="0"/>
              </a:rPr>
              <a:t>Smart contracts cannot be deleted by default. </a:t>
            </a:r>
          </a:p>
          <a:p>
            <a:pPr algn="just"/>
            <a:r>
              <a:rPr lang="en-US" sz="2000" dirty="0">
                <a:latin typeface="Times New Roman" panose="02020603050405020304" pitchFamily="18" charset="0"/>
                <a:cs typeface="Times New Roman" panose="02020603050405020304" pitchFamily="18" charset="0"/>
              </a:rPr>
              <a:t>Interactions with smart contracts are irreversible. </a:t>
            </a: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4</a:t>
            </a:fld>
            <a:endParaRPr lang="en-US"/>
          </a:p>
        </p:txBody>
      </p:sp>
      <p:pic>
        <p:nvPicPr>
          <p:cNvPr id="6" name="Picture 5">
            <a:extLst>
              <a:ext uri="{FF2B5EF4-FFF2-40B4-BE49-F238E27FC236}">
                <a16:creationId xmlns:a16="http://schemas.microsoft.com/office/drawing/2014/main" id="{DDFAD95F-8E96-9A46-BAE0-30C2977307E1}"/>
              </a:ext>
            </a:extLst>
          </p:cNvPr>
          <p:cNvPicPr>
            <a:picLocks noChangeAspect="1"/>
          </p:cNvPicPr>
          <p:nvPr/>
        </p:nvPicPr>
        <p:blipFill rotWithShape="1">
          <a:blip r:embed="rId3"/>
          <a:srcRect b="6161"/>
          <a:stretch/>
        </p:blipFill>
        <p:spPr>
          <a:xfrm>
            <a:off x="7430187" y="2018442"/>
            <a:ext cx="4584700" cy="3134326"/>
          </a:xfrm>
          <a:prstGeom prst="rect">
            <a:avLst/>
          </a:prstGeom>
        </p:spPr>
      </p:pic>
    </p:spTree>
    <p:extLst>
      <p:ext uri="{BB962C8B-B14F-4D97-AF65-F5344CB8AC3E}">
        <p14:creationId xmlns:p14="http://schemas.microsoft.com/office/powerpoint/2010/main" val="3284535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Smart Contracts (</a:t>
            </a:r>
            <a:r>
              <a:rPr lang="en-US" b="1" dirty="0" err="1">
                <a:latin typeface="Times New Roman" panose="02020603050405020304" pitchFamily="18" charset="0"/>
                <a:cs typeface="Times New Roman" panose="02020603050405020304" pitchFamily="18" charset="0"/>
              </a:rPr>
              <a:t>Contd</a:t>
            </a:r>
            <a:r>
              <a:rPr lang="en-US" b="1" dirty="0">
                <a:latin typeface="Times New Roman" panose="02020603050405020304" pitchFamily="18" charset="0"/>
                <a:cs typeface="Times New Roman" panose="02020603050405020304" pitchFamily="18" charset="0"/>
              </a:rPr>
              <a:t>…)</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373952" y="1226471"/>
            <a:ext cx="11529881" cy="502192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Times New Roman" panose="02020603050405020304" pitchFamily="18" charset="0"/>
                <a:cs typeface="Times New Roman" panose="02020603050405020304" pitchFamily="18" charset="0"/>
              </a:rPr>
              <a:t>I am new to Blockchain and have no/limited knowledge on how blockchain and solidity code works as a part of learning I started working on blockchain courses on </a:t>
            </a:r>
            <a:r>
              <a:rPr lang="en-US" sz="2000" dirty="0">
                <a:latin typeface="Times New Roman" panose="02020603050405020304" pitchFamily="18" charset="0"/>
                <a:cs typeface="Times New Roman" panose="02020603050405020304" pitchFamily="18" charset="0"/>
                <a:hlinkClick r:id="rId3"/>
              </a:rPr>
              <a:t>https://</a:t>
            </a:r>
            <a:r>
              <a:rPr lang="en-US" sz="2000" dirty="0" err="1">
                <a:latin typeface="Times New Roman" panose="02020603050405020304" pitchFamily="18" charset="0"/>
                <a:cs typeface="Times New Roman" panose="02020603050405020304" pitchFamily="18" charset="0"/>
                <a:hlinkClick r:id="rId3"/>
              </a:rPr>
              <a:t>cryptozombies.io</a:t>
            </a:r>
            <a:r>
              <a:rPr lang="en-US" sz="2000" dirty="0">
                <a:latin typeface="Times New Roman" panose="02020603050405020304" pitchFamily="18" charset="0"/>
                <a:cs typeface="Times New Roman" panose="02020603050405020304" pitchFamily="18" charset="0"/>
                <a:hlinkClick r:id="rId3"/>
              </a:rPr>
              <a:t>/</a:t>
            </a:r>
            <a:r>
              <a:rPr lang="en-US" sz="2000" dirty="0">
                <a:latin typeface="Times New Roman" panose="02020603050405020304" pitchFamily="18" charset="0"/>
                <a:cs typeface="Times New Roman" panose="02020603050405020304" pitchFamily="18" charset="0"/>
              </a:rPr>
              <a:t>. As I progress through the course work Solidity Path module helped me to understand how smart contracts works and how to write them in Solidity.</a:t>
            </a:r>
          </a:p>
          <a:p>
            <a:r>
              <a:rPr lang="en-US" sz="2000" dirty="0">
                <a:latin typeface="Times New Roman" panose="02020603050405020304" pitchFamily="18" charset="0"/>
                <a:cs typeface="Times New Roman" panose="02020603050405020304" pitchFamily="18" charset="0"/>
              </a:rPr>
              <a:t>As a starter I was able to completed Solidity Path: Beginner to Intermediate Smart Contracts and Decentralized Oracles modules.</a:t>
            </a:r>
          </a:p>
          <a:p>
            <a:r>
              <a:rPr lang="en-US" sz="2000" dirty="0">
                <a:latin typeface="Times New Roman" panose="02020603050405020304" pitchFamily="18" charset="0"/>
                <a:cs typeface="Times New Roman" panose="02020603050405020304" pitchFamily="18" charset="0"/>
              </a:rPr>
              <a:t>As a Code learning are saved on to my </a:t>
            </a:r>
            <a:r>
              <a:rPr lang="en-US" sz="2000" dirty="0" err="1">
                <a:latin typeface="Times New Roman" panose="02020603050405020304" pitchFamily="18" charset="0"/>
                <a:cs typeface="Times New Roman" panose="02020603050405020304" pitchFamily="18" charset="0"/>
              </a:rPr>
              <a:t>github</a:t>
            </a:r>
            <a:r>
              <a:rPr lang="en-US" sz="2000" dirty="0">
                <a:latin typeface="Times New Roman" panose="02020603050405020304" pitchFamily="18" charset="0"/>
                <a:cs typeface="Times New Roman" panose="02020603050405020304" pitchFamily="18" charset="0"/>
              </a:rPr>
              <a:t> account. </a:t>
            </a:r>
            <a:endParaRPr lang="en-US" sz="2000" dirty="0">
              <a:latin typeface="Times New Roman" panose="02020603050405020304" pitchFamily="18" charset="0"/>
              <a:cs typeface="Times New Roman" panose="02020603050405020304" pitchFamily="18" charset="0"/>
              <a:hlinkClick r:id="rId4"/>
            </a:endParaRPr>
          </a:p>
          <a:p>
            <a:r>
              <a:rPr lang="en-US" sz="2000" dirty="0">
                <a:latin typeface="Times New Roman" panose="02020603050405020304" pitchFamily="18" charset="0"/>
                <a:cs typeface="Times New Roman" panose="02020603050405020304" pitchFamily="18" charset="0"/>
                <a:hlinkClick r:id="rId4"/>
              </a:rPr>
              <a:t>https://github.com/krishna-github-metrostate/cryptozombies-lesson-code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Started with a simple zombie and increased the complexity by building multiple zombies in two different smart contracts.</a:t>
            </a:r>
          </a:p>
          <a:p>
            <a:r>
              <a:rPr lang="en-US" sz="2000" dirty="0">
                <a:latin typeface="Times New Roman" panose="02020603050405020304" pitchFamily="18" charset="0"/>
                <a:cs typeface="Times New Roman" panose="02020603050405020304" pitchFamily="18" charset="0"/>
              </a:rPr>
              <a:t>To make it secure, additional security features are added by making functions public and private so only a specific individual can access the game. </a:t>
            </a:r>
            <a:r>
              <a:rPr lang="en-US" sz="2000" dirty="0" err="1">
                <a:latin typeface="Times New Roman" panose="02020603050405020304" pitchFamily="18" charset="0"/>
                <a:cs typeface="Times New Roman" panose="02020603050405020304" pitchFamily="18" charset="0"/>
              </a:rPr>
              <a:t>Openzeeplein</a:t>
            </a:r>
            <a:r>
              <a:rPr lang="en-US" sz="2000" dirty="0">
                <a:latin typeface="Times New Roman" panose="02020603050405020304" pitchFamily="18" charset="0"/>
                <a:cs typeface="Times New Roman" panose="02020603050405020304" pitchFamily="18" charset="0"/>
              </a:rPr>
              <a:t> is also used for added security.</a:t>
            </a:r>
          </a:p>
          <a:p>
            <a:r>
              <a:rPr lang="en-US" sz="2000" dirty="0">
                <a:latin typeface="Times New Roman" panose="02020603050405020304" pitchFamily="18" charset="0"/>
                <a:cs typeface="Times New Roman" panose="02020603050405020304" pitchFamily="18" charset="0"/>
              </a:rPr>
              <a:t>Random number functions are generated to build more zombies and features for other players to join.</a:t>
            </a:r>
          </a:p>
          <a:p>
            <a:r>
              <a:rPr lang="en-US" sz="2000" dirty="0">
                <a:latin typeface="Times New Roman" panose="02020603050405020304" pitchFamily="18" charset="0"/>
                <a:cs typeface="Times New Roman" panose="02020603050405020304" pitchFamily="18" charset="0"/>
              </a:rPr>
              <a:t>Standardizes the process by using ERC271 tokens using the default libraries. </a:t>
            </a: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5</a:t>
            </a:fld>
            <a:endParaRPr lang="en-US"/>
          </a:p>
        </p:txBody>
      </p:sp>
    </p:spTree>
    <p:extLst>
      <p:ext uri="{BB962C8B-B14F-4D97-AF65-F5344CB8AC3E}">
        <p14:creationId xmlns:p14="http://schemas.microsoft.com/office/powerpoint/2010/main" val="3375837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Crypto Zombies Learnings</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288165" y="1347378"/>
            <a:ext cx="7953791" cy="5021929"/>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latin typeface="Times New Roman" panose="02020603050405020304" pitchFamily="18" charset="0"/>
                <a:cs typeface="Times New Roman" panose="02020603050405020304" pitchFamily="18" charset="0"/>
              </a:rPr>
              <a:t>Version Pragma: </a:t>
            </a:r>
            <a:r>
              <a:rPr lang="en-US" sz="2000" dirty="0">
                <a:latin typeface="Times New Roman" panose="02020603050405020304" pitchFamily="18" charset="0"/>
                <a:cs typeface="Times New Roman" panose="02020603050405020304" pitchFamily="18" charset="0"/>
              </a:rPr>
              <a:t>Every contract should always start with version; this is used to protect future compiler issues when changes are made. </a:t>
            </a:r>
          </a:p>
          <a:p>
            <a:r>
              <a:rPr lang="en-US" sz="2000" b="1" dirty="0">
                <a:latin typeface="Times New Roman" panose="02020603050405020304" pitchFamily="18" charset="0"/>
                <a:cs typeface="Times New Roman" panose="02020603050405020304" pitchFamily="18" charset="0"/>
              </a:rPr>
              <a:t>State Variables and Integers: </a:t>
            </a:r>
            <a:r>
              <a:rPr lang="en-US" sz="2000" dirty="0">
                <a:latin typeface="Times New Roman" panose="02020603050405020304" pitchFamily="18" charset="0"/>
                <a:cs typeface="Times New Roman" panose="02020603050405020304" pitchFamily="18" charset="0"/>
              </a:rPr>
              <a:t>These variables are saved on contract storage, meaning they are written to the blockchain. </a:t>
            </a:r>
          </a:p>
          <a:p>
            <a:pPr marL="0" indent="0">
              <a:buNone/>
            </a:pPr>
            <a:r>
              <a:rPr lang="en-US" sz="2000" dirty="0">
                <a:latin typeface="Times New Roman" panose="02020603050405020304" pitchFamily="18" charset="0"/>
                <a:cs typeface="Times New Roman" panose="02020603050405020304" pitchFamily="18" charset="0"/>
              </a:rPr>
              <a:t>		uint256 – a 256-bit unsigned integer.</a:t>
            </a:r>
          </a:p>
          <a:p>
            <a:r>
              <a:rPr lang="en-US" sz="2000" b="1" dirty="0">
                <a:latin typeface="Times New Roman" panose="02020603050405020304" pitchFamily="18" charset="0"/>
                <a:cs typeface="Times New Roman" panose="02020603050405020304" pitchFamily="18" charset="0"/>
              </a:rPr>
              <a:t>Struct: </a:t>
            </a:r>
            <a:r>
              <a:rPr lang="en-US" sz="2000" dirty="0">
                <a:latin typeface="Times New Roman" panose="02020603050405020304" pitchFamily="18" charset="0"/>
                <a:cs typeface="Times New Roman" panose="02020603050405020304" pitchFamily="18" charset="0"/>
              </a:rPr>
              <a:t>can be used to create complicated datatype, with various properties.</a:t>
            </a:r>
          </a:p>
          <a:p>
            <a:r>
              <a:rPr lang="en-US" sz="2000" b="1" dirty="0">
                <a:latin typeface="Times New Roman" panose="02020603050405020304" pitchFamily="18" charset="0"/>
                <a:cs typeface="Times New Roman" panose="02020603050405020304" pitchFamily="18" charset="0"/>
              </a:rPr>
              <a:t>Array: </a:t>
            </a:r>
            <a:r>
              <a:rPr lang="en-US" sz="2000" dirty="0">
                <a:latin typeface="Times New Roman" panose="02020603050405020304" pitchFamily="18" charset="0"/>
                <a:cs typeface="Times New Roman" panose="02020603050405020304" pitchFamily="18" charset="0"/>
              </a:rPr>
              <a:t>Collection of data points. Can be a fixed or dynamic, same as state variables these can be stores in contracts. Public array or private array. </a:t>
            </a:r>
          </a:p>
          <a:p>
            <a:r>
              <a:rPr lang="en-US" sz="2000" b="1" dirty="0">
                <a:latin typeface="Times New Roman" panose="02020603050405020304" pitchFamily="18" charset="0"/>
                <a:cs typeface="Times New Roman" panose="02020603050405020304" pitchFamily="18" charset="0"/>
              </a:rPr>
              <a:t>Function Declaration: </a:t>
            </a:r>
            <a:r>
              <a:rPr lang="en-US" sz="2000" dirty="0">
                <a:latin typeface="Times New Roman" panose="02020603050405020304" pitchFamily="18" charset="0"/>
                <a:cs typeface="Times New Roman" panose="02020603050405020304" pitchFamily="18" charset="0"/>
              </a:rPr>
              <a:t>By value or by Reference, by value complier creates a copy of parameters and pass it to the function whereas by reference, parameters are referenced. Public (anyone can call it) or private (suggested - default) functions. </a:t>
            </a:r>
          </a:p>
          <a:p>
            <a:r>
              <a:rPr lang="en-US" sz="2000" b="1" dirty="0">
                <a:latin typeface="Times New Roman" panose="02020603050405020304" pitchFamily="18" charset="0"/>
                <a:cs typeface="Times New Roman" panose="02020603050405020304" pitchFamily="18" charset="0"/>
              </a:rPr>
              <a:t>Events: </a:t>
            </a:r>
            <a:r>
              <a:rPr lang="en-US" sz="2000" dirty="0">
                <a:latin typeface="Times New Roman" panose="02020603050405020304" pitchFamily="18" charset="0"/>
                <a:cs typeface="Times New Roman" panose="02020603050405020304" pitchFamily="18" charset="0"/>
              </a:rPr>
              <a:t>To communicate to blockchain to app front-end and can take actions. </a:t>
            </a:r>
          </a:p>
          <a:p>
            <a:r>
              <a:rPr lang="en-US" sz="2000" b="1" dirty="0">
                <a:latin typeface="Times New Roman" panose="02020603050405020304" pitchFamily="18" charset="0"/>
                <a:cs typeface="Times New Roman" panose="02020603050405020304" pitchFamily="18" charset="0"/>
              </a:rPr>
              <a:t>Addresses: </a:t>
            </a:r>
            <a:r>
              <a:rPr lang="en-US" sz="2000" dirty="0">
                <a:latin typeface="Times New Roman" panose="02020603050405020304" pitchFamily="18" charset="0"/>
                <a:cs typeface="Times New Roman" panose="02020603050405020304" pitchFamily="18" charset="0"/>
              </a:rPr>
              <a:t>Unique identifier for each account. Blockchain is made up of accounts. Each address is associated to a specific account. </a:t>
            </a:r>
          </a:p>
          <a:p>
            <a:r>
              <a:rPr lang="en-US" sz="2000" b="1" dirty="0">
                <a:latin typeface="Times New Roman" panose="02020603050405020304" pitchFamily="18" charset="0"/>
                <a:cs typeface="Times New Roman" panose="02020603050405020304" pitchFamily="18" charset="0"/>
              </a:rPr>
              <a:t>Import: </a:t>
            </a:r>
            <a:r>
              <a:rPr lang="en-US" sz="2000" dirty="0">
                <a:latin typeface="Times New Roman" panose="02020603050405020304" pitchFamily="18" charset="0"/>
                <a:cs typeface="Times New Roman" panose="02020603050405020304" pitchFamily="18" charset="0"/>
              </a:rPr>
              <a:t>if sometime codes can get long when we write </a:t>
            </a:r>
            <a:r>
              <a:rPr lang="en-US" sz="2000" dirty="0" err="1">
                <a:latin typeface="Times New Roman" panose="02020603050405020304" pitchFamily="18" charset="0"/>
                <a:cs typeface="Times New Roman" panose="02020603050405020304" pitchFamily="18" charset="0"/>
              </a:rPr>
              <a:t>struc</a:t>
            </a:r>
            <a:r>
              <a:rPr lang="en-US" sz="2000" dirty="0">
                <a:latin typeface="Times New Roman" panose="02020603050405020304" pitchFamily="18" charset="0"/>
                <a:cs typeface="Times New Roman" panose="02020603050405020304" pitchFamily="18" charset="0"/>
              </a:rPr>
              <a:t>, functions and event to make them manageable we can split the file into multiple and use import function to call into the other contracts. </a:t>
            </a:r>
          </a:p>
          <a:p>
            <a:r>
              <a:rPr lang="en-US" sz="2000" b="1" dirty="0">
                <a:latin typeface="Times New Roman" panose="02020603050405020304" pitchFamily="18" charset="0"/>
                <a:cs typeface="Times New Roman" panose="02020603050405020304" pitchFamily="18" charset="0"/>
              </a:rPr>
              <a:t>Storage and Memory: </a:t>
            </a:r>
            <a:r>
              <a:rPr lang="en-US" sz="2000" dirty="0">
                <a:latin typeface="Times New Roman" panose="02020603050405020304" pitchFamily="18" charset="0"/>
                <a:cs typeface="Times New Roman" panose="02020603050405020304" pitchFamily="18" charset="0"/>
              </a:rPr>
              <a:t>Storage is permanent whereas Memory is temporary storage. </a:t>
            </a: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6</a:t>
            </a:fld>
            <a:endParaRPr lang="en-US"/>
          </a:p>
        </p:txBody>
      </p:sp>
      <p:pic>
        <p:nvPicPr>
          <p:cNvPr id="7" name="Picture 6" descr="A picture containing text, electronics, computer, display&#10;&#10;Description automatically generated">
            <a:extLst>
              <a:ext uri="{FF2B5EF4-FFF2-40B4-BE49-F238E27FC236}">
                <a16:creationId xmlns:a16="http://schemas.microsoft.com/office/drawing/2014/main" id="{71B2BEFF-4D60-2A49-A6D2-6331CF59A971}"/>
              </a:ext>
            </a:extLst>
          </p:cNvPr>
          <p:cNvPicPr>
            <a:picLocks noChangeAspect="1"/>
          </p:cNvPicPr>
          <p:nvPr/>
        </p:nvPicPr>
        <p:blipFill>
          <a:blip r:embed="rId3"/>
          <a:stretch>
            <a:fillRect/>
          </a:stretch>
        </p:blipFill>
        <p:spPr>
          <a:xfrm>
            <a:off x="8800229" y="631279"/>
            <a:ext cx="3103605" cy="5595442"/>
          </a:xfrm>
          <a:prstGeom prst="rect">
            <a:avLst/>
          </a:prstGeom>
        </p:spPr>
      </p:pic>
    </p:spTree>
    <p:extLst>
      <p:ext uri="{BB962C8B-B14F-4D97-AF65-F5344CB8AC3E}">
        <p14:creationId xmlns:p14="http://schemas.microsoft.com/office/powerpoint/2010/main" val="140791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Deploying Smart Contract with Truffle and Ganache CLI</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288167" y="1665264"/>
            <a:ext cx="10882341" cy="191201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Times New Roman" panose="02020603050405020304" pitchFamily="18" charset="0"/>
                <a:cs typeface="Times New Roman" panose="02020603050405020304" pitchFamily="18" charset="0"/>
              </a:rPr>
              <a:t>Truffle: </a:t>
            </a:r>
            <a:r>
              <a:rPr lang="en-US" sz="2000" dirty="0">
                <a:latin typeface="Times New Roman" panose="02020603050405020304" pitchFamily="18" charset="0"/>
                <a:cs typeface="Times New Roman" panose="02020603050405020304" pitchFamily="18" charset="0"/>
              </a:rPr>
              <a:t>Used to create solidity templates to deploy. It’s a testing framework which gives the developers the ability to spin up a smart contract with click of a button. </a:t>
            </a:r>
          </a:p>
          <a:p>
            <a:pPr marL="0" indent="0">
              <a:buNone/>
            </a:pPr>
            <a:r>
              <a:rPr lang="en-US" sz="2000" b="1" dirty="0">
                <a:latin typeface="Times New Roman" panose="02020603050405020304" pitchFamily="18" charset="0"/>
                <a:cs typeface="Times New Roman" panose="02020603050405020304" pitchFamily="18" charset="0"/>
              </a:rPr>
              <a:t>Ganache-CLI: </a:t>
            </a:r>
            <a:r>
              <a:rPr lang="en-US" sz="2000" dirty="0">
                <a:latin typeface="Times New Roman" panose="02020603050405020304" pitchFamily="18" charset="0"/>
                <a:cs typeface="Times New Roman" panose="02020603050405020304" pitchFamily="18" charset="0"/>
              </a:rPr>
              <a:t>It’s a simulation environment where full client behavior can be created resulting in faster, easier, and safe Ethereum based applications. It will allow us to create our own private Ethereum blockchain. It gives all the abilities to perform actions same as main blockchain but without any cost. Many developers as their testing ground. </a:t>
            </a: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7</a:t>
            </a:fld>
            <a:endParaRPr lang="en-US"/>
          </a:p>
        </p:txBody>
      </p:sp>
      <p:pic>
        <p:nvPicPr>
          <p:cNvPr id="6" name="Picture 5" descr="Logo, company name&#10;&#10;Description automatically generated">
            <a:extLst>
              <a:ext uri="{FF2B5EF4-FFF2-40B4-BE49-F238E27FC236}">
                <a16:creationId xmlns:a16="http://schemas.microsoft.com/office/drawing/2014/main" id="{6A899925-0CB8-8745-A97D-30C84D357327}"/>
              </a:ext>
            </a:extLst>
          </p:cNvPr>
          <p:cNvPicPr>
            <a:picLocks noChangeAspect="1"/>
          </p:cNvPicPr>
          <p:nvPr/>
        </p:nvPicPr>
        <p:blipFill>
          <a:blip r:embed="rId3"/>
          <a:stretch>
            <a:fillRect/>
          </a:stretch>
        </p:blipFill>
        <p:spPr>
          <a:xfrm>
            <a:off x="2950708" y="3689319"/>
            <a:ext cx="5358713" cy="3006833"/>
          </a:xfrm>
          <a:prstGeom prst="rect">
            <a:avLst/>
          </a:prstGeom>
        </p:spPr>
      </p:pic>
    </p:spTree>
    <p:extLst>
      <p:ext uri="{BB962C8B-B14F-4D97-AF65-F5344CB8AC3E}">
        <p14:creationId xmlns:p14="http://schemas.microsoft.com/office/powerpoint/2010/main" val="3270952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Deploying Smart Contract with Truffle and Ganache CLI (Contd..)</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288167" y="1665264"/>
            <a:ext cx="10882341" cy="4834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latin typeface="Times New Roman" panose="02020603050405020304" pitchFamily="18" charset="0"/>
                <a:cs typeface="Times New Roman" panose="02020603050405020304" pitchFamily="18" charset="0"/>
              </a:rPr>
              <a:t>Prerequisites:</a:t>
            </a:r>
          </a:p>
          <a:p>
            <a:r>
              <a:rPr lang="en-US" sz="2100" dirty="0">
                <a:latin typeface="Times New Roman" panose="02020603050405020304" pitchFamily="18" charset="0"/>
                <a:cs typeface="Times New Roman" panose="02020603050405020304" pitchFamily="18" charset="0"/>
              </a:rPr>
              <a:t>Operating Systems</a:t>
            </a:r>
          </a:p>
          <a:p>
            <a:r>
              <a:rPr lang="en-US" sz="2100" dirty="0">
                <a:latin typeface="Times New Roman" panose="02020603050405020304" pitchFamily="18" charset="0"/>
                <a:cs typeface="Times New Roman" panose="02020603050405020304" pitchFamily="18" charset="0"/>
              </a:rPr>
              <a:t>Software: </a:t>
            </a:r>
            <a:r>
              <a:rPr lang="en-US" sz="2100" dirty="0" err="1">
                <a:latin typeface="Times New Roman" panose="02020603050405020304" pitchFamily="18" charset="0"/>
                <a:cs typeface="Times New Roman" panose="02020603050405020304" pitchFamily="18" charset="0"/>
              </a:rPr>
              <a:t>npm</a:t>
            </a:r>
            <a:r>
              <a:rPr lang="en-US" sz="2100" dirty="0">
                <a:latin typeface="Times New Roman" panose="02020603050405020304" pitchFamily="18" charset="0"/>
                <a:cs typeface="Times New Roman" panose="02020603050405020304" pitchFamily="18" charset="0"/>
              </a:rPr>
              <a:t>. </a:t>
            </a:r>
            <a:r>
              <a:rPr lang="en-US" sz="2100" dirty="0" err="1">
                <a:latin typeface="Times New Roman" panose="02020603050405020304" pitchFamily="18" charset="0"/>
                <a:cs typeface="Times New Roman" panose="02020603050405020304" pitchFamily="18" charset="0"/>
              </a:rPr>
              <a:t>npm</a:t>
            </a:r>
            <a:r>
              <a:rPr lang="en-US" sz="2100" dirty="0">
                <a:latin typeface="Times New Roman" panose="02020603050405020304" pitchFamily="18" charset="0"/>
                <a:cs typeface="Times New Roman" panose="02020603050405020304" pitchFamily="18" charset="0"/>
              </a:rPr>
              <a:t> must be installed from the root folder of the application. </a:t>
            </a:r>
          </a:p>
          <a:p>
            <a:pPr marL="0" indent="0" algn="ctr">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sudo</a:t>
            </a:r>
            <a:r>
              <a:rPr lang="en-US" sz="2100" dirty="0">
                <a:latin typeface="Courier New" panose="02070309020205020404" pitchFamily="49" charset="0"/>
                <a:cs typeface="Courier New" panose="02070309020205020404" pitchFamily="49" charset="0"/>
              </a:rPr>
              <a:t> apt-get install </a:t>
            </a:r>
            <a:r>
              <a:rPr lang="en-US" sz="2100" dirty="0" err="1">
                <a:latin typeface="Courier New" panose="02070309020205020404" pitchFamily="49" charset="0"/>
                <a:cs typeface="Courier New" panose="02070309020205020404" pitchFamily="49" charset="0"/>
              </a:rPr>
              <a:t>nodejs</a:t>
            </a:r>
            <a:endParaRPr lang="en-US" sz="2100" dirty="0">
              <a:latin typeface="Courier New" panose="02070309020205020404" pitchFamily="49" charset="0"/>
              <a:cs typeface="Courier New" panose="02070309020205020404" pitchFamily="49" charset="0"/>
            </a:endParaRPr>
          </a:p>
          <a:p>
            <a:pPr marL="0" indent="0" algn="ctr">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sudo</a:t>
            </a:r>
            <a:r>
              <a:rPr lang="en-US" sz="2100" dirty="0">
                <a:latin typeface="Courier New" panose="02070309020205020404" pitchFamily="49" charset="0"/>
                <a:cs typeface="Courier New" panose="02070309020205020404" pitchFamily="49" charset="0"/>
              </a:rPr>
              <a:t> apt-get install </a:t>
            </a:r>
            <a:r>
              <a:rPr lang="en-US" sz="2100" dirty="0" err="1">
                <a:latin typeface="Courier New" panose="02070309020205020404" pitchFamily="49" charset="0"/>
                <a:cs typeface="Courier New" panose="02070309020205020404" pitchFamily="49" charset="0"/>
              </a:rPr>
              <a:t>npm</a:t>
            </a:r>
            <a:r>
              <a:rPr lang="en-US" sz="2100" dirty="0">
                <a:latin typeface="Courier New" panose="02070309020205020404" pitchFamily="49" charset="0"/>
                <a:cs typeface="Courier New" panose="02070309020205020404" pitchFamily="49" charset="0"/>
              </a:rPr>
              <a:t> </a:t>
            </a:r>
          </a:p>
          <a:p>
            <a:pPr marL="0" indent="0" algn="ctr">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sudo</a:t>
            </a:r>
            <a:r>
              <a:rPr lang="en-US" sz="2100" dirty="0">
                <a:latin typeface="Courier New" panose="02070309020205020404" pitchFamily="49" charset="0"/>
                <a:cs typeface="Courier New" panose="02070309020205020404" pitchFamily="49" charset="0"/>
              </a:rPr>
              <a:t> apt-get install </a:t>
            </a:r>
            <a:r>
              <a:rPr lang="en-US" sz="2100" dirty="0" err="1">
                <a:latin typeface="Courier New" panose="02070309020205020404" pitchFamily="49" charset="0"/>
                <a:cs typeface="Courier New" panose="02070309020205020404" pitchFamily="49" charset="0"/>
              </a:rPr>
              <a:t>npm</a:t>
            </a:r>
            <a:endParaRPr lang="en-US" sz="2100" dirty="0">
              <a:latin typeface="Courier New" panose="02070309020205020404" pitchFamily="49" charset="0"/>
              <a:cs typeface="Courier New" panose="02070309020205020404" pitchFamily="49" charset="0"/>
            </a:endParaRPr>
          </a:p>
          <a:p>
            <a:pPr marL="0" indent="0" algn="ctr">
              <a:buNone/>
            </a:pPr>
            <a:r>
              <a:rPr lang="en-US" sz="2100" dirty="0">
                <a:latin typeface="Courier New" panose="02070309020205020404" pitchFamily="49" charset="0"/>
                <a:cs typeface="Courier New" panose="02070309020205020404" pitchFamily="49" charset="0"/>
              </a:rPr>
              <a:t>$</a:t>
            </a:r>
            <a:r>
              <a:rPr lang="en-US" sz="2100" dirty="0" err="1">
                <a:latin typeface="Courier New" panose="02070309020205020404" pitchFamily="49" charset="0"/>
                <a:cs typeface="Courier New" panose="02070309020205020404" pitchFamily="49" charset="0"/>
              </a:rPr>
              <a:t>npm</a:t>
            </a:r>
            <a:r>
              <a:rPr lang="en-US" sz="2100" dirty="0">
                <a:latin typeface="Courier New" panose="02070309020205020404" pitchFamily="49" charset="0"/>
                <a:cs typeface="Courier New" panose="02070309020205020404" pitchFamily="49" charset="0"/>
              </a:rPr>
              <a:t> -v (to check the version)</a:t>
            </a:r>
          </a:p>
          <a:p>
            <a:pPr marL="0" indent="0" algn="ctr">
              <a:buNone/>
            </a:pPr>
            <a:r>
              <a:rPr lang="en-US" sz="2100" dirty="0">
                <a:latin typeface="Courier New" panose="02070309020205020404" pitchFamily="49" charset="0"/>
                <a:cs typeface="Courier New" panose="02070309020205020404" pitchFamily="49" charset="0"/>
              </a:rPr>
              <a:t>or</a:t>
            </a:r>
          </a:p>
          <a:p>
            <a:pPr marL="0" indent="0" algn="ctr">
              <a:buNone/>
            </a:pP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npm</a:t>
            </a:r>
            <a:r>
              <a:rPr lang="en-US" sz="2100" dirty="0">
                <a:latin typeface="Courier New" panose="02070309020205020404" pitchFamily="49" charset="0"/>
                <a:cs typeface="Courier New" panose="02070309020205020404" pitchFamily="49" charset="0"/>
              </a:rPr>
              <a:t> install</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8</a:t>
            </a:fld>
            <a:endParaRPr lang="en-US"/>
          </a:p>
        </p:txBody>
      </p:sp>
    </p:spTree>
    <p:extLst>
      <p:ext uri="{BB962C8B-B14F-4D97-AF65-F5344CB8AC3E}">
        <p14:creationId xmlns:p14="http://schemas.microsoft.com/office/powerpoint/2010/main" val="4218090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0EA324F-A12D-6640-9676-560FDA5B998C}"/>
              </a:ext>
            </a:extLst>
          </p:cNvPr>
          <p:cNvSpPr txBox="1">
            <a:spLocks/>
          </p:cNvSpPr>
          <p:nvPr/>
        </p:nvSpPr>
        <p:spPr>
          <a:xfrm>
            <a:off x="288166" y="21815"/>
            <a:ext cx="998794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Times New Roman" panose="02020603050405020304" pitchFamily="18" charset="0"/>
                <a:cs typeface="Times New Roman" panose="02020603050405020304" pitchFamily="18" charset="0"/>
              </a:rPr>
              <a:t>Deploying Smart Contract with Truffle and Ganache CLI (Contd..)</a:t>
            </a:r>
          </a:p>
        </p:txBody>
      </p:sp>
      <p:sp>
        <p:nvSpPr>
          <p:cNvPr id="5" name="Content Placeholder 2">
            <a:extLst>
              <a:ext uri="{FF2B5EF4-FFF2-40B4-BE49-F238E27FC236}">
                <a16:creationId xmlns:a16="http://schemas.microsoft.com/office/drawing/2014/main" id="{5ADC4371-2C7C-9142-8E75-37C1AC83C68E}"/>
              </a:ext>
            </a:extLst>
          </p:cNvPr>
          <p:cNvSpPr txBox="1">
            <a:spLocks/>
          </p:cNvSpPr>
          <p:nvPr/>
        </p:nvSpPr>
        <p:spPr>
          <a:xfrm>
            <a:off x="288167" y="1665264"/>
            <a:ext cx="10882341" cy="4834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latin typeface="Times New Roman" panose="02020603050405020304" pitchFamily="18" charset="0"/>
                <a:cs typeface="Times New Roman" panose="02020603050405020304" pitchFamily="18" charset="0"/>
              </a:rPr>
              <a:t>Installing Truffle and Ganache CLI:</a:t>
            </a:r>
          </a:p>
          <a:p>
            <a:r>
              <a:rPr lang="en-US" sz="2100" dirty="0">
                <a:latin typeface="Times New Roman" panose="02020603050405020304" pitchFamily="18" charset="0"/>
                <a:cs typeface="Times New Roman" panose="02020603050405020304" pitchFamily="18" charset="0"/>
              </a:rPr>
              <a:t>First, we must make sure </a:t>
            </a:r>
            <a:r>
              <a:rPr lang="en-US" sz="2100" dirty="0" err="1">
                <a:latin typeface="Times New Roman" panose="02020603050405020304" pitchFamily="18" charset="0"/>
                <a:cs typeface="Times New Roman" panose="02020603050405020304" pitchFamily="18" charset="0"/>
              </a:rPr>
              <a:t>atleast</a:t>
            </a:r>
            <a:r>
              <a:rPr lang="en-US" sz="2100" dirty="0">
                <a:latin typeface="Times New Roman" panose="02020603050405020304" pitchFamily="18" charset="0"/>
                <a:cs typeface="Times New Roman" panose="02020603050405020304" pitchFamily="18" charset="0"/>
              </a:rPr>
              <a:t> V5.0 of </a:t>
            </a:r>
            <a:r>
              <a:rPr lang="en-US" sz="2100" dirty="0" err="1">
                <a:latin typeface="Times New Roman" panose="02020603050405020304" pitchFamily="18" charset="0"/>
                <a:cs typeface="Times New Roman" panose="02020603050405020304" pitchFamily="18" charset="0"/>
              </a:rPr>
              <a:t>npm</a:t>
            </a:r>
            <a:r>
              <a:rPr lang="en-US" sz="2100" dirty="0">
                <a:latin typeface="Times New Roman" panose="02020603050405020304" pitchFamily="18" charset="0"/>
                <a:cs typeface="Times New Roman" panose="02020603050405020304" pitchFamily="18" charset="0"/>
              </a:rPr>
              <a:t> has been installed then run </a:t>
            </a:r>
            <a:r>
              <a:rPr lang="en-US" sz="2100" dirty="0" err="1">
                <a:latin typeface="Courier New" panose="02070309020205020404" pitchFamily="49" charset="0"/>
                <a:cs typeface="Courier New" panose="02070309020205020404" pitchFamily="49" charset="0"/>
              </a:rPr>
              <a:t>npm</a:t>
            </a:r>
            <a:r>
              <a:rPr lang="en-US" sz="2100" dirty="0">
                <a:latin typeface="Courier New" panose="02070309020205020404" pitchFamily="49" charset="0"/>
                <a:cs typeface="Courier New" panose="02070309020205020404" pitchFamily="49" charset="0"/>
              </a:rPr>
              <a:t> install -g ganache-cli truffle</a:t>
            </a:r>
            <a:r>
              <a:rPr lang="en-US" sz="2100" dirty="0">
                <a:latin typeface="Times New Roman" panose="02020603050405020304" pitchFamily="18" charset="0"/>
                <a:cs typeface="Times New Roman" panose="02020603050405020304" pitchFamily="18" charset="0"/>
              </a:rPr>
              <a:t> (this is installed globally so we need not to be worried about installation location)</a:t>
            </a:r>
          </a:p>
          <a:p>
            <a:pPr marL="0" indent="0">
              <a:buNone/>
            </a:pPr>
            <a:r>
              <a:rPr lang="en-US" sz="2100" b="1" dirty="0">
                <a:latin typeface="Times New Roman" panose="02020603050405020304" pitchFamily="18" charset="0"/>
                <a:cs typeface="Times New Roman" panose="02020603050405020304" pitchFamily="18" charset="0"/>
              </a:rPr>
              <a:t>Run Ganache CLI:</a:t>
            </a:r>
          </a:p>
          <a:p>
            <a:r>
              <a:rPr lang="en-US" sz="2100" dirty="0">
                <a:latin typeface="Times New Roman" panose="02020603050405020304" pitchFamily="18" charset="0"/>
                <a:cs typeface="Times New Roman" panose="02020603050405020304" pitchFamily="18" charset="0"/>
              </a:rPr>
              <a:t>We can now start to develop our own smart contracts. To run locally we need to create a simulated environment</a:t>
            </a:r>
          </a:p>
          <a:p>
            <a:pPr marL="0" indent="0" algn="ctr">
              <a:buNone/>
            </a:pPr>
            <a:r>
              <a:rPr lang="en-US" sz="2100" dirty="0">
                <a:latin typeface="Courier New" panose="02070309020205020404" pitchFamily="49" charset="0"/>
                <a:cs typeface="Courier New" panose="02070309020205020404" pitchFamily="49" charset="0"/>
              </a:rPr>
              <a:t>$ ganache-cli</a:t>
            </a:r>
          </a:p>
          <a:p>
            <a:r>
              <a:rPr lang="en-US" sz="2100" dirty="0">
                <a:latin typeface="Times New Roman" panose="02020603050405020304" pitchFamily="18" charset="0"/>
                <a:cs typeface="Times New Roman" panose="02020603050405020304" pitchFamily="18" charset="0"/>
              </a:rPr>
              <a:t>After running the above command ganache will create 10 accounts with private keys with test ethers (100). Since ganache is all in memory if we restart everything will be refreshed back to normal.</a:t>
            </a: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35C00C7D-6E8D-9646-AAB1-48DAAB1F8EC7}"/>
              </a:ext>
            </a:extLst>
          </p:cNvPr>
          <p:cNvSpPr>
            <a:spLocks noGrp="1"/>
          </p:cNvSpPr>
          <p:nvPr>
            <p:ph type="sldNum" sz="quarter" idx="12"/>
          </p:nvPr>
        </p:nvSpPr>
        <p:spPr/>
        <p:txBody>
          <a:bodyPr/>
          <a:lstStyle/>
          <a:p>
            <a:fld id="{E1E65D48-B51C-3D4F-9E75-B2EA439B96F8}" type="slidenum">
              <a:rPr lang="en-US" smtClean="0"/>
              <a:t>9</a:t>
            </a:fld>
            <a:endParaRPr lang="en-US"/>
          </a:p>
        </p:txBody>
      </p:sp>
    </p:spTree>
    <p:extLst>
      <p:ext uri="{BB962C8B-B14F-4D97-AF65-F5344CB8AC3E}">
        <p14:creationId xmlns:p14="http://schemas.microsoft.com/office/powerpoint/2010/main" val="129115585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{C397D5E7-A85A-7548-9D91-253004C2AA9B}tf10001073</Template>
  <TotalTime>6653</TotalTime>
  <Words>2698</Words>
  <Application>Microsoft Macintosh PowerPoint</Application>
  <PresentationFormat>Widescreen</PresentationFormat>
  <Paragraphs>265</Paragraphs>
  <Slides>24</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HelveticaNeue for Target</vt:lpstr>
      <vt:lpstr>Times New Roman</vt:lpstr>
      <vt:lpstr>Tw Cen MT</vt:lpstr>
      <vt:lpstr>Droplet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KrishnaChaitanya.Kancharla</dc:creator>
  <cp:lastModifiedBy>KrishnaChaitanya.Kancharla</cp:lastModifiedBy>
  <cp:revision>53</cp:revision>
  <dcterms:created xsi:type="dcterms:W3CDTF">2022-04-09T14:37:55Z</dcterms:created>
  <dcterms:modified xsi:type="dcterms:W3CDTF">2022-04-19T21:05:12Z</dcterms:modified>
</cp:coreProperties>
</file>