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65" r:id="rId5"/>
    <p:sldId id="310" r:id="rId6"/>
    <p:sldId id="311" r:id="rId7"/>
    <p:sldId id="313" r:id="rId8"/>
    <p:sldId id="320" r:id="rId9"/>
    <p:sldId id="332" r:id="rId10"/>
    <p:sldId id="314" r:id="rId11"/>
    <p:sldId id="315" r:id="rId12"/>
    <p:sldId id="331" r:id="rId13"/>
    <p:sldId id="321" r:id="rId14"/>
    <p:sldId id="316" r:id="rId15"/>
    <p:sldId id="322" r:id="rId16"/>
    <p:sldId id="323" r:id="rId17"/>
    <p:sldId id="324" r:id="rId18"/>
    <p:sldId id="328" r:id="rId19"/>
    <p:sldId id="327" r:id="rId20"/>
    <p:sldId id="326" r:id="rId21"/>
    <p:sldId id="325" r:id="rId22"/>
    <p:sldId id="329" r:id="rId23"/>
    <p:sldId id="330" r:id="rId24"/>
    <p:sldId id="319" r:id="rId25"/>
    <p:sldId id="318"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29" autoAdjust="0"/>
  </p:normalViewPr>
  <p:slideViewPr>
    <p:cSldViewPr showGuides="1">
      <p:cViewPr varScale="1">
        <p:scale>
          <a:sx n="74" d="100"/>
          <a:sy n="74" d="100"/>
        </p:scale>
        <p:origin x="606"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10-Mar-17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10-Mar-17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10-Mar-17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10-Mar-17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10-Mar-17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10-Mar-17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10-Mar-17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10-Mar-17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10-Mar-17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10-Mar-17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10-Mar-17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10-Mar-17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10-Mar-17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351214" y="2353509"/>
            <a:ext cx="8229600" cy="1219200"/>
          </a:xfrm>
        </p:spPr>
        <p:txBody>
          <a:bodyPr/>
          <a:lstStyle/>
          <a:p>
            <a:r>
              <a:rPr lang="en-US" dirty="0" smtClean="0"/>
              <a:t>ShoppersDeal</a:t>
            </a:r>
            <a:endParaRPr lang="en-US" dirty="0"/>
          </a:p>
        </p:txBody>
      </p:sp>
      <p:sp>
        <p:nvSpPr>
          <p:cNvPr id="4" name="Subtitle 3"/>
          <p:cNvSpPr>
            <a:spLocks noGrp="1"/>
          </p:cNvSpPr>
          <p:nvPr>
            <p:ph type="subTitle" idx="1"/>
          </p:nvPr>
        </p:nvSpPr>
        <p:spPr>
          <a:xfrm>
            <a:off x="509913" y="4798454"/>
            <a:ext cx="4800599" cy="1219200"/>
          </a:xfrm>
        </p:spPr>
        <p:txBody>
          <a:bodyPr>
            <a:normAutofit fontScale="85000" lnSpcReduction="20000"/>
          </a:bodyPr>
          <a:lstStyle/>
          <a:p>
            <a:r>
              <a:rPr lang="it-IT" dirty="0" smtClean="0">
                <a:solidFill>
                  <a:schemeClr val="tx1"/>
                </a:solidFill>
              </a:rPr>
              <a:t>Submitted to:</a:t>
            </a:r>
          </a:p>
          <a:p>
            <a:pPr algn="ctr"/>
            <a:r>
              <a:rPr lang="it-IT" dirty="0" smtClean="0">
                <a:solidFill>
                  <a:schemeClr val="tx1"/>
                </a:solidFill>
              </a:rPr>
              <a:t>Dr. Shiva prakash</a:t>
            </a:r>
          </a:p>
          <a:p>
            <a:r>
              <a:rPr lang="it-IT" dirty="0" smtClean="0">
                <a:solidFill>
                  <a:schemeClr val="tx1"/>
                </a:solidFill>
              </a:rPr>
              <a:t>Associate professor, csed, mmmut</a:t>
            </a:r>
          </a:p>
          <a:p>
            <a:pPr algn="ctr"/>
            <a:r>
              <a:rPr lang="it-IT" dirty="0" smtClean="0">
                <a:solidFill>
                  <a:schemeClr val="tx1"/>
                </a:solidFill>
              </a:rPr>
              <a:t>&amp;</a:t>
            </a:r>
          </a:p>
          <a:p>
            <a:pPr algn="ctr"/>
            <a:r>
              <a:rPr lang="it-IT" dirty="0" smtClean="0">
                <a:solidFill>
                  <a:schemeClr val="tx1"/>
                </a:solidFill>
              </a:rPr>
              <a:t>Smt. Meenu</a:t>
            </a:r>
          </a:p>
          <a:p>
            <a:r>
              <a:rPr lang="it-IT" dirty="0" smtClean="0">
                <a:solidFill>
                  <a:schemeClr val="tx1"/>
                </a:solidFill>
              </a:rPr>
              <a:t>Assistant professor, csed, mmmut</a:t>
            </a:r>
            <a:endParaRPr lang="it-IT" dirty="0">
              <a:solidFill>
                <a:schemeClr val="tx1"/>
              </a:solidFill>
            </a:endParaRPr>
          </a:p>
        </p:txBody>
      </p:sp>
      <p:sp>
        <p:nvSpPr>
          <p:cNvPr id="5" name="Subtitle 3"/>
          <p:cNvSpPr txBox="1">
            <a:spLocks/>
          </p:cNvSpPr>
          <p:nvPr/>
        </p:nvSpPr>
        <p:spPr>
          <a:xfrm>
            <a:off x="8228012" y="4798454"/>
            <a:ext cx="4800599" cy="1219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it-IT" dirty="0" smtClean="0">
                <a:solidFill>
                  <a:schemeClr val="tx1"/>
                </a:solidFill>
              </a:rPr>
              <a:t>Submitted by:</a:t>
            </a:r>
          </a:p>
          <a:p>
            <a:r>
              <a:rPr lang="it-IT" dirty="0" smtClean="0">
                <a:solidFill>
                  <a:schemeClr val="tx1"/>
                </a:solidFill>
              </a:rPr>
              <a:t>Tripti yadav</a:t>
            </a:r>
          </a:p>
          <a:p>
            <a:r>
              <a:rPr lang="it-IT" dirty="0" smtClean="0">
                <a:solidFill>
                  <a:schemeClr val="tx1"/>
                </a:solidFill>
              </a:rPr>
              <a:t>Roll. No. 2014024156</a:t>
            </a:r>
          </a:p>
          <a:p>
            <a:r>
              <a:rPr lang="it-IT" dirty="0" smtClean="0">
                <a:solidFill>
                  <a:schemeClr val="tx1"/>
                </a:solidFill>
              </a:rPr>
              <a:t>Mca iii year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152400"/>
            <a:ext cx="1600200" cy="1600200"/>
          </a:xfrm>
          <a:prstGeom prst="rect">
            <a:avLst/>
          </a:prstGeom>
          <a:ln>
            <a:noFill/>
          </a:ln>
          <a:effectLst>
            <a:softEdge rad="112500"/>
          </a:effectLst>
        </p:spPr>
      </p:pic>
      <p:sp>
        <p:nvSpPr>
          <p:cNvPr id="6" name="TextBox 5"/>
          <p:cNvSpPr txBox="1"/>
          <p:nvPr/>
        </p:nvSpPr>
        <p:spPr>
          <a:xfrm>
            <a:off x="2208214" y="304800"/>
            <a:ext cx="9372600" cy="523220"/>
          </a:xfrm>
          <a:prstGeom prst="rect">
            <a:avLst/>
          </a:prstGeom>
          <a:noFill/>
        </p:spPr>
        <p:txBody>
          <a:bodyPr wrap="square" rtlCol="0">
            <a:spAutoFit/>
          </a:bodyPr>
          <a:lstStyle/>
          <a:p>
            <a:r>
              <a:rPr lang="en-US" sz="2800" dirty="0" smtClean="0"/>
              <a:t>Madan Mohan Malaviya University </a:t>
            </a:r>
            <a:r>
              <a:rPr lang="en-US" sz="2800" dirty="0"/>
              <a:t>o</a:t>
            </a:r>
            <a:r>
              <a:rPr lang="en-US" sz="2800" dirty="0" smtClean="0"/>
              <a:t>f Technology, </a:t>
            </a:r>
            <a:r>
              <a:rPr lang="en-US" sz="2800" dirty="0"/>
              <a:t>G</a:t>
            </a:r>
            <a:r>
              <a:rPr lang="en-US" sz="2800" dirty="0" smtClean="0"/>
              <a:t>orakhpur</a:t>
            </a:r>
            <a:endParaRPr lang="en-US" sz="2800" dirty="0"/>
          </a:p>
        </p:txBody>
      </p:sp>
      <p:sp>
        <p:nvSpPr>
          <p:cNvPr id="8" name="Rectangle 7"/>
          <p:cNvSpPr/>
          <p:nvPr/>
        </p:nvSpPr>
        <p:spPr>
          <a:xfrm>
            <a:off x="2910213" y="1295400"/>
            <a:ext cx="6384600" cy="1200329"/>
          </a:xfrm>
          <a:prstGeom prst="rect">
            <a:avLst/>
          </a:prstGeom>
        </p:spPr>
        <p:txBody>
          <a:bodyPr wrap="square">
            <a:spAutoFit/>
          </a:bodyPr>
          <a:lstStyle/>
          <a:p>
            <a:pPr algn="ctr"/>
            <a:r>
              <a:rPr lang="en-US" sz="2400" dirty="0" smtClean="0"/>
              <a:t>A </a:t>
            </a:r>
          </a:p>
          <a:p>
            <a:pPr algn="ctr"/>
            <a:r>
              <a:rPr lang="en-US" sz="2400" dirty="0" smtClean="0"/>
              <a:t>Presentation </a:t>
            </a:r>
          </a:p>
          <a:p>
            <a:pPr algn="ctr"/>
            <a:r>
              <a:rPr lang="en-US" sz="2400" dirty="0" smtClean="0"/>
              <a:t>on</a:t>
            </a:r>
            <a:endParaRPr lang="en-US" sz="2400"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9012" y="152400"/>
            <a:ext cx="4416552" cy="533400"/>
          </a:xfrm>
        </p:spPr>
        <p:txBody>
          <a:bodyPr/>
          <a:lstStyle/>
          <a:p>
            <a:r>
              <a:rPr lang="en-US" sz="2400" dirty="0" smtClean="0"/>
              <a:t>SECOND LEVEL DFD</a:t>
            </a:r>
            <a:endParaRPr lang="en-US" sz="2400" dirty="0"/>
          </a:p>
        </p:txBody>
      </p:sp>
      <p:pic>
        <p:nvPicPr>
          <p:cNvPr id="10" name="Content Placeholder 9"/>
          <p:cNvPicPr>
            <a:picLocks noGrp="1" noChangeAspect="1"/>
          </p:cNvPicPr>
          <p:nvPr>
            <p:ph sz="half" idx="2"/>
          </p:nvPr>
        </p:nvPicPr>
        <p:blipFill>
          <a:blip r:embed="rId2"/>
          <a:stretch>
            <a:fillRect/>
          </a:stretch>
        </p:blipFill>
        <p:spPr>
          <a:xfrm>
            <a:off x="1938581" y="685800"/>
            <a:ext cx="8118231" cy="6096000"/>
          </a:xfrm>
          <a:prstGeom prst="rect">
            <a:avLst/>
          </a:prstGeom>
          <a:ln>
            <a:noFill/>
          </a:ln>
          <a:effectLst>
            <a:softEdge rad="112500"/>
          </a:effectLst>
        </p:spPr>
      </p:pic>
    </p:spTree>
    <p:extLst>
      <p:ext uri="{BB962C8B-B14F-4D97-AF65-F5344CB8AC3E}">
        <p14:creationId xmlns:p14="http://schemas.microsoft.com/office/powerpoint/2010/main" val="22227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28600"/>
            <a:ext cx="3352800" cy="609600"/>
          </a:xfrm>
          <a:noFill/>
        </p:spPr>
        <p:txBody>
          <a:bodyPr>
            <a:normAutofit/>
          </a:bodyPr>
          <a:lstStyle/>
          <a:p>
            <a:pPr algn="ctr"/>
            <a:r>
              <a:rPr lang="en-US" sz="3200" dirty="0" smtClean="0"/>
              <a:t>E-R DIAGRAM</a:t>
            </a:r>
            <a:endParaRPr lang="en-US" sz="3200" dirty="0"/>
          </a:p>
        </p:txBody>
      </p:sp>
      <p:sp>
        <p:nvSpPr>
          <p:cNvPr id="3" name="Rectangle 2"/>
          <p:cNvSpPr>
            <a:spLocks noChangeArrowheads="1"/>
          </p:cNvSpPr>
          <p:nvPr/>
        </p:nvSpPr>
        <p:spPr bwMode="auto">
          <a:xfrm>
            <a:off x="1446212" y="2022904"/>
            <a:ext cx="1049432" cy="417943"/>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User</a:t>
            </a:r>
          </a:p>
        </p:txBody>
      </p:sp>
      <p:sp>
        <p:nvSpPr>
          <p:cNvPr id="6" name="Diamond 5"/>
          <p:cNvSpPr>
            <a:spLocks noChangeArrowheads="1"/>
          </p:cNvSpPr>
          <p:nvPr/>
        </p:nvSpPr>
        <p:spPr bwMode="auto">
          <a:xfrm>
            <a:off x="3228855" y="1802111"/>
            <a:ext cx="1341304" cy="766863"/>
          </a:xfrm>
          <a:prstGeom prst="diamond">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place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5944636" y="1904999"/>
            <a:ext cx="1181332" cy="417944"/>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ORDER</a:t>
            </a:r>
          </a:p>
        </p:txBody>
      </p:sp>
      <p:sp>
        <p:nvSpPr>
          <p:cNvPr id="8" name="Diamond 7"/>
          <p:cNvSpPr>
            <a:spLocks noChangeArrowheads="1"/>
          </p:cNvSpPr>
          <p:nvPr/>
        </p:nvSpPr>
        <p:spPr bwMode="auto">
          <a:xfrm>
            <a:off x="8109373" y="1817370"/>
            <a:ext cx="986748" cy="552933"/>
          </a:xfrm>
          <a:prstGeom prst="diamond">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200">
                <a:effectLst/>
                <a:latin typeface="Arial" panose="020B0604020202020204" pitchFamily="34" charset="0"/>
                <a:ea typeface="Calibri" panose="020F0502020204030204" pitchFamily="34" charset="0"/>
                <a:cs typeface="Times New Roman" panose="02020603050405020304" pitchFamily="18" charset="0"/>
              </a:rPr>
              <a:t>Has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a:spLocks noChangeArrowheads="1"/>
          </p:cNvSpPr>
          <p:nvPr/>
        </p:nvSpPr>
        <p:spPr bwMode="auto">
          <a:xfrm>
            <a:off x="9901515" y="1880044"/>
            <a:ext cx="1040554" cy="411012"/>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Product</a:t>
            </a:r>
          </a:p>
        </p:txBody>
      </p:sp>
      <p:sp>
        <p:nvSpPr>
          <p:cNvPr id="10" name="Oval 9"/>
          <p:cNvSpPr>
            <a:spLocks noChangeArrowheads="1"/>
          </p:cNvSpPr>
          <p:nvPr/>
        </p:nvSpPr>
        <p:spPr bwMode="auto">
          <a:xfrm>
            <a:off x="357059" y="1124853"/>
            <a:ext cx="1298506" cy="638002"/>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U_name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Oval 10"/>
          <p:cNvSpPr>
            <a:spLocks noChangeArrowheads="1"/>
          </p:cNvSpPr>
          <p:nvPr/>
        </p:nvSpPr>
        <p:spPr bwMode="auto">
          <a:xfrm>
            <a:off x="21906" y="1936124"/>
            <a:ext cx="946152" cy="540743"/>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u="sng" dirty="0">
                <a:effectLst/>
                <a:latin typeface="Calibri" panose="020F0502020204030204" pitchFamily="34" charset="0"/>
                <a:ea typeface="Times New Roman" panose="02020603050405020304" pitchFamily="18" charset="0"/>
                <a:cs typeface="Times New Roman" panose="02020603050405020304" pitchFamily="18" charset="0"/>
              </a:rPr>
              <a:t>Email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Oval 11"/>
          <p:cNvSpPr>
            <a:spLocks noChangeArrowheads="1"/>
          </p:cNvSpPr>
          <p:nvPr/>
        </p:nvSpPr>
        <p:spPr bwMode="auto">
          <a:xfrm>
            <a:off x="2004602" y="1124853"/>
            <a:ext cx="1276687" cy="482020"/>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address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Oval 12"/>
          <p:cNvSpPr>
            <a:spLocks noChangeArrowheads="1"/>
          </p:cNvSpPr>
          <p:nvPr/>
        </p:nvSpPr>
        <p:spPr bwMode="auto">
          <a:xfrm>
            <a:off x="93512" y="2664290"/>
            <a:ext cx="1313965" cy="575546"/>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200" dirty="0" smtClean="0">
                <a:effectLst/>
                <a:latin typeface="Calibri" panose="020F0502020204030204" pitchFamily="34" charset="0"/>
                <a:ea typeface="Calibri" panose="020F0502020204030204" pitchFamily="34" charset="0"/>
                <a:cs typeface="Times New Roman" panose="02020603050405020304" pitchFamily="18" charset="0"/>
              </a:rPr>
              <a:t>Contact_No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Oval 13"/>
          <p:cNvSpPr>
            <a:spLocks noChangeArrowheads="1"/>
          </p:cNvSpPr>
          <p:nvPr/>
        </p:nvSpPr>
        <p:spPr bwMode="auto">
          <a:xfrm>
            <a:off x="4622593" y="1076276"/>
            <a:ext cx="963455" cy="515221"/>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smtClean="0">
                <a:effectLst/>
                <a:latin typeface="Calibri" panose="020F0502020204030204" pitchFamily="34" charset="0"/>
                <a:ea typeface="Times New Roman" panose="02020603050405020304" pitchFamily="18" charset="0"/>
                <a:cs typeface="Times New Roman" panose="02020603050405020304" pitchFamily="18" charset="0"/>
              </a:rPr>
              <a:t>Qty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Oval 14"/>
          <p:cNvSpPr>
            <a:spLocks noChangeArrowheads="1"/>
          </p:cNvSpPr>
          <p:nvPr/>
        </p:nvSpPr>
        <p:spPr bwMode="auto">
          <a:xfrm>
            <a:off x="5586048" y="533400"/>
            <a:ext cx="1395776" cy="495516"/>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u="sng" dirty="0">
                <a:effectLst/>
                <a:latin typeface="Calibri" panose="020F0502020204030204" pitchFamily="34" charset="0"/>
                <a:ea typeface="Times New Roman" panose="02020603050405020304" pitchFamily="18" charset="0"/>
                <a:cs typeface="Times New Roman" panose="02020603050405020304" pitchFamily="18" charset="0"/>
              </a:rPr>
              <a:t>Order-id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Oval 15"/>
          <p:cNvSpPr>
            <a:spLocks noChangeArrowheads="1"/>
          </p:cNvSpPr>
          <p:nvPr/>
        </p:nvSpPr>
        <p:spPr bwMode="auto">
          <a:xfrm>
            <a:off x="7079292" y="712096"/>
            <a:ext cx="1283330" cy="501671"/>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u="dotted" dirty="0">
                <a:effectLst/>
                <a:latin typeface="Calibri" panose="020F0502020204030204" pitchFamily="34" charset="0"/>
                <a:ea typeface="Calibri" panose="020F0502020204030204" pitchFamily="34" charset="0"/>
                <a:cs typeface="Times New Roman" panose="02020603050405020304" pitchFamily="18" charset="0"/>
              </a:rPr>
              <a:t>Prod_id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Oval 16"/>
          <p:cNvSpPr>
            <a:spLocks noChangeArrowheads="1"/>
          </p:cNvSpPr>
          <p:nvPr/>
        </p:nvSpPr>
        <p:spPr bwMode="auto">
          <a:xfrm>
            <a:off x="6308608" y="2647332"/>
            <a:ext cx="1037849" cy="454953"/>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400" dirty="0">
                <a:effectLst/>
                <a:latin typeface="Arial" panose="020B0604020202020204" pitchFamily="34" charset="0"/>
                <a:ea typeface="Calibri" panose="020F0502020204030204" pitchFamily="34" charset="0"/>
                <a:cs typeface="Times New Roman" panose="02020603050405020304" pitchFamily="18" charset="0"/>
              </a:rPr>
              <a:t>date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Oval 17"/>
          <p:cNvSpPr>
            <a:spLocks noChangeArrowheads="1"/>
          </p:cNvSpPr>
          <p:nvPr/>
        </p:nvSpPr>
        <p:spPr bwMode="auto">
          <a:xfrm>
            <a:off x="8780098" y="975540"/>
            <a:ext cx="1328779" cy="436065"/>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u="sng" dirty="0" err="1">
                <a:effectLst/>
                <a:latin typeface="Calibri" panose="020F0502020204030204" pitchFamily="34" charset="0"/>
                <a:ea typeface="Times New Roman" panose="02020603050405020304" pitchFamily="18" charset="0"/>
                <a:cs typeface="Times New Roman" panose="02020603050405020304" pitchFamily="18" charset="0"/>
              </a:rPr>
              <a:t>Prod_id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Oval 19"/>
          <p:cNvSpPr>
            <a:spLocks noChangeArrowheads="1"/>
          </p:cNvSpPr>
          <p:nvPr/>
        </p:nvSpPr>
        <p:spPr bwMode="auto">
          <a:xfrm>
            <a:off x="11045292" y="1181670"/>
            <a:ext cx="1006337" cy="409827"/>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Diamond 21"/>
          <p:cNvSpPr>
            <a:spLocks noChangeArrowheads="1"/>
          </p:cNvSpPr>
          <p:nvPr/>
        </p:nvSpPr>
        <p:spPr bwMode="auto">
          <a:xfrm rot="2710670">
            <a:off x="4361026" y="3196291"/>
            <a:ext cx="641985" cy="859155"/>
          </a:xfrm>
          <a:prstGeom prst="diamond">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tabLst>
                <a:tab pos="949960" algn="l"/>
              </a:tabLst>
            </a:pPr>
            <a:r>
              <a:rPr lang="en-IN" sz="1200">
                <a:effectLst/>
                <a:latin typeface="Arial" panose="020B0604020202020204" pitchFamily="34" charset="0"/>
                <a:ea typeface="Calibri" panose="020F0502020204030204" pitchFamily="34" charset="0"/>
                <a:cs typeface="Times New Roman" panose="02020603050405020304" pitchFamily="18" charset="0"/>
              </a:rPr>
              <a:t>has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IN" sz="1200">
                <a:effectLst/>
                <a:latin typeface="Arial" panose="020B0604020202020204" pitchFamily="34" charset="0"/>
                <a:ea typeface="Calibri" panose="020F0502020204030204" pitchFamily="34" charset="0"/>
                <a:cs typeface="Times New Roman" panose="02020603050405020304" pitchFamily="18" charset="0"/>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Oval 22"/>
          <p:cNvSpPr>
            <a:spLocks noChangeArrowheads="1"/>
          </p:cNvSpPr>
          <p:nvPr/>
        </p:nvSpPr>
        <p:spPr bwMode="auto">
          <a:xfrm>
            <a:off x="9901515" y="479697"/>
            <a:ext cx="1659103" cy="496568"/>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Prod_Name</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Diamond 24"/>
          <p:cNvSpPr>
            <a:spLocks noChangeArrowheads="1"/>
          </p:cNvSpPr>
          <p:nvPr/>
        </p:nvSpPr>
        <p:spPr bwMode="auto">
          <a:xfrm rot="2733805">
            <a:off x="4331302" y="3085428"/>
            <a:ext cx="728345" cy="1064298"/>
          </a:xfrm>
          <a:prstGeom prst="diamond">
            <a:avLst/>
          </a:prstGeom>
          <a:noFill/>
          <a:ln w="9525">
            <a:solidFill>
              <a:schemeClr val="bg2">
                <a:lumMod val="50000"/>
                <a:lumOff val="50000"/>
              </a:schemeClr>
            </a:solidFill>
            <a:miter lim="800000"/>
            <a:headEnd/>
            <a:tailEnd/>
          </a:ln>
        </p:spPr>
        <p:txBody>
          <a:bodyPr rot="0" vert="horz" wrap="square" lIns="91440" tIns="45720" rIns="91440" bIns="45720" anchor="t" anchorCtr="0" upright="1">
            <a:noAutofit/>
          </a:bodyPr>
          <a:lstStyle/>
          <a:p>
            <a:pPr algn="ctr"/>
            <a:endParaRPr lang="en-US" sz="3600"/>
          </a:p>
        </p:txBody>
      </p:sp>
      <p:sp>
        <p:nvSpPr>
          <p:cNvPr id="26" name="Rectangle 25"/>
          <p:cNvSpPr>
            <a:spLocks noChangeArrowheads="1"/>
          </p:cNvSpPr>
          <p:nvPr/>
        </p:nvSpPr>
        <p:spPr bwMode="auto">
          <a:xfrm>
            <a:off x="1479944" y="4859026"/>
            <a:ext cx="1473281" cy="482294"/>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algn="ctr"/>
            <a:endParaRPr lang="en-US" sz="3600"/>
          </a:p>
        </p:txBody>
      </p:sp>
      <p:sp>
        <p:nvSpPr>
          <p:cNvPr id="27" name="Rectangle 26"/>
          <p:cNvSpPr>
            <a:spLocks noChangeArrowheads="1"/>
          </p:cNvSpPr>
          <p:nvPr/>
        </p:nvSpPr>
        <p:spPr bwMode="auto">
          <a:xfrm>
            <a:off x="1606708" y="4942603"/>
            <a:ext cx="1252855" cy="326815"/>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DELIVERY</a:t>
            </a:r>
          </a:p>
        </p:txBody>
      </p:sp>
      <p:sp>
        <p:nvSpPr>
          <p:cNvPr id="28" name="Oval 27"/>
          <p:cNvSpPr>
            <a:spLocks noChangeArrowheads="1"/>
          </p:cNvSpPr>
          <p:nvPr/>
        </p:nvSpPr>
        <p:spPr bwMode="auto">
          <a:xfrm>
            <a:off x="2237140" y="3715568"/>
            <a:ext cx="1027740" cy="440793"/>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a:effectLst/>
                <a:latin typeface="Calibri" panose="020F0502020204030204" pitchFamily="34" charset="0"/>
                <a:ea typeface="Calibri" panose="020F0502020204030204" pitchFamily="34" charset="0"/>
                <a:cs typeface="Times New Roman" panose="02020603050405020304" pitchFamily="18" charset="0"/>
              </a:rPr>
              <a:t>Date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Oval 28"/>
          <p:cNvSpPr>
            <a:spLocks noChangeArrowheads="1"/>
          </p:cNvSpPr>
          <p:nvPr/>
        </p:nvSpPr>
        <p:spPr bwMode="auto">
          <a:xfrm>
            <a:off x="129882" y="3802386"/>
            <a:ext cx="1600200" cy="544792"/>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2000">
                <a:effectLst/>
                <a:latin typeface="Calibri" panose="020F0502020204030204" pitchFamily="34" charset="0"/>
                <a:ea typeface="Calibri" panose="020F0502020204030204" pitchFamily="34" charset="0"/>
                <a:cs typeface="Times New Roman" panose="02020603050405020304" pitchFamily="18" charset="0"/>
              </a:rPr>
              <a:t>Remarks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a:spLocks noChangeArrowheads="1"/>
          </p:cNvSpPr>
          <p:nvPr/>
        </p:nvSpPr>
        <p:spPr bwMode="auto">
          <a:xfrm>
            <a:off x="93512" y="5689747"/>
            <a:ext cx="1313965" cy="532505"/>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u="dotted" dirty="0">
                <a:effectLst/>
                <a:latin typeface="Arial" panose="020B0604020202020204" pitchFamily="34" charset="0"/>
                <a:ea typeface="Calibri" panose="020F0502020204030204" pitchFamily="34" charset="0"/>
                <a:cs typeface="Times New Roman" panose="02020603050405020304" pitchFamily="18" charset="0"/>
              </a:rPr>
              <a:t>Order-</a:t>
            </a:r>
            <a:r>
              <a:rPr lang="en-IN" sz="1600" u="dotted" dirty="0">
                <a:effectLst/>
                <a:latin typeface="Calibri" panose="020F0502020204030204" pitchFamily="34" charset="0"/>
                <a:ea typeface="Calibri" panose="020F0502020204030204" pitchFamily="34" charset="0"/>
                <a:cs typeface="Times New Roman" panose="02020603050405020304" pitchFamily="18" charset="0"/>
              </a:rPr>
              <a:t>Id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p:cNvSpPr>
            <a:spLocks noChangeArrowheads="1"/>
          </p:cNvSpPr>
          <p:nvPr/>
        </p:nvSpPr>
        <p:spPr bwMode="auto">
          <a:xfrm>
            <a:off x="9133631" y="4348861"/>
            <a:ext cx="1371600" cy="387129"/>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CATEGORY</a:t>
            </a:r>
          </a:p>
        </p:txBody>
      </p:sp>
      <p:sp>
        <p:nvSpPr>
          <p:cNvPr id="32" name="Oval 31"/>
          <p:cNvSpPr>
            <a:spLocks noChangeArrowheads="1"/>
          </p:cNvSpPr>
          <p:nvPr/>
        </p:nvSpPr>
        <p:spPr bwMode="auto">
          <a:xfrm>
            <a:off x="10421792" y="4927134"/>
            <a:ext cx="1684198" cy="600799"/>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u="sng" dirty="0">
                <a:effectLst/>
                <a:latin typeface="Calibri" panose="020F0502020204030204" pitchFamily="34" charset="0"/>
                <a:ea typeface="Calibri" panose="020F0502020204030204" pitchFamily="34" charset="0"/>
                <a:cs typeface="Times New Roman" panose="02020603050405020304" pitchFamily="18" charset="0"/>
              </a:rPr>
              <a:t>Category-id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IN" sz="14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p:cNvSpPr>
            <a:spLocks noChangeArrowheads="1"/>
          </p:cNvSpPr>
          <p:nvPr/>
        </p:nvSpPr>
        <p:spPr bwMode="auto">
          <a:xfrm>
            <a:off x="9810076" y="6023243"/>
            <a:ext cx="2241553" cy="559701"/>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Category_Name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p:cNvCxnSpPr>
            <a:cxnSpLocks noChangeShapeType="1"/>
            <a:stCxn id="31" idx="0"/>
            <a:endCxn id="38" idx="2"/>
          </p:cNvCxnSpPr>
          <p:nvPr/>
        </p:nvCxnSpPr>
        <p:spPr bwMode="auto">
          <a:xfrm flipV="1">
            <a:off x="9819431" y="3595211"/>
            <a:ext cx="814578" cy="753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5" name="Diamond 34"/>
          <p:cNvSpPr>
            <a:spLocks noChangeArrowheads="1"/>
          </p:cNvSpPr>
          <p:nvPr/>
        </p:nvSpPr>
        <p:spPr bwMode="auto">
          <a:xfrm rot="792756">
            <a:off x="9432840" y="3114383"/>
            <a:ext cx="933175" cy="596137"/>
          </a:xfrm>
          <a:prstGeom prst="diamond">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200">
                <a:effectLst/>
                <a:latin typeface="Calibri" panose="020F0502020204030204" pitchFamily="34" charset="0"/>
                <a:ea typeface="Calibri" panose="020F0502020204030204" pitchFamily="34" charset="0"/>
                <a:cs typeface="Times New Roman" panose="02020603050405020304" pitchFamily="18" charset="0"/>
              </a:rPr>
              <a:t>Has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6" name="Straight Arrow Connector 35"/>
          <p:cNvCxnSpPr>
            <a:cxnSpLocks noChangeShapeType="1"/>
            <a:stCxn id="35" idx="2"/>
            <a:endCxn id="31" idx="0"/>
          </p:cNvCxnSpPr>
          <p:nvPr/>
        </p:nvCxnSpPr>
        <p:spPr bwMode="auto">
          <a:xfrm flipH="1">
            <a:off x="9819431" y="3702630"/>
            <a:ext cx="11869" cy="64623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 name="Rectangle 36"/>
          <p:cNvSpPr>
            <a:spLocks noChangeArrowheads="1"/>
          </p:cNvSpPr>
          <p:nvPr/>
        </p:nvSpPr>
        <p:spPr bwMode="auto">
          <a:xfrm>
            <a:off x="7136068" y="4483123"/>
            <a:ext cx="1208665" cy="459480"/>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STOCK</a:t>
            </a:r>
          </a:p>
        </p:txBody>
      </p:sp>
      <p:sp>
        <p:nvSpPr>
          <p:cNvPr id="38" name="Oval 37"/>
          <p:cNvSpPr>
            <a:spLocks noChangeArrowheads="1"/>
          </p:cNvSpPr>
          <p:nvPr/>
        </p:nvSpPr>
        <p:spPr bwMode="auto">
          <a:xfrm>
            <a:off x="10634009" y="3365891"/>
            <a:ext cx="1417619" cy="458639"/>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000" u="dotted">
                <a:effectLst/>
                <a:latin typeface="Calibri" panose="020F0502020204030204" pitchFamily="34" charset="0"/>
                <a:ea typeface="Times New Roman" panose="02020603050405020304" pitchFamily="18" charset="0"/>
                <a:cs typeface="Times New Roman" panose="02020603050405020304" pitchFamily="18" charset="0"/>
              </a:rPr>
              <a:t>Prod_id</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 name="Oval 38"/>
          <p:cNvSpPr>
            <a:spLocks noChangeArrowheads="1"/>
          </p:cNvSpPr>
          <p:nvPr/>
        </p:nvSpPr>
        <p:spPr bwMode="auto">
          <a:xfrm>
            <a:off x="6257329" y="5325467"/>
            <a:ext cx="1226770" cy="514706"/>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u="sng" dirty="0">
                <a:effectLst/>
                <a:latin typeface="Calibri" panose="020F0502020204030204" pitchFamily="34" charset="0"/>
                <a:ea typeface="Calibri" panose="020F0502020204030204" pitchFamily="34" charset="0"/>
                <a:cs typeface="Times New Roman" panose="02020603050405020304" pitchFamily="18" charset="0"/>
              </a:rPr>
              <a:t>Stock-id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p:cNvSpPr>
            <a:spLocks noChangeArrowheads="1"/>
          </p:cNvSpPr>
          <p:nvPr/>
        </p:nvSpPr>
        <p:spPr bwMode="auto">
          <a:xfrm>
            <a:off x="7573206" y="5886158"/>
            <a:ext cx="1787122" cy="544630"/>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Delivery_Qty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1" name="Straight Arrow Connector 40"/>
          <p:cNvCxnSpPr>
            <a:cxnSpLocks noChangeShapeType="1"/>
            <a:endCxn id="37" idx="2"/>
          </p:cNvCxnSpPr>
          <p:nvPr/>
        </p:nvCxnSpPr>
        <p:spPr bwMode="auto">
          <a:xfrm flipV="1">
            <a:off x="7055852" y="4942603"/>
            <a:ext cx="684549" cy="3820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 name="Straight Arrow Connector 41"/>
          <p:cNvCxnSpPr>
            <a:cxnSpLocks noChangeShapeType="1"/>
            <a:stCxn id="40" idx="0"/>
          </p:cNvCxnSpPr>
          <p:nvPr/>
        </p:nvCxnSpPr>
        <p:spPr bwMode="auto">
          <a:xfrm flipH="1" flipV="1">
            <a:off x="7765695" y="4980579"/>
            <a:ext cx="701072" cy="90557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 name="Straight Arrow Connector 42"/>
          <p:cNvCxnSpPr>
            <a:cxnSpLocks noChangeShapeType="1"/>
          </p:cNvCxnSpPr>
          <p:nvPr/>
        </p:nvCxnSpPr>
        <p:spPr bwMode="auto">
          <a:xfrm>
            <a:off x="9079542" y="4662823"/>
            <a:ext cx="67945" cy="1295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4" name="Diamond 43"/>
          <p:cNvSpPr>
            <a:spLocks noChangeArrowheads="1"/>
          </p:cNvSpPr>
          <p:nvPr/>
        </p:nvSpPr>
        <p:spPr bwMode="auto">
          <a:xfrm rot="2481302">
            <a:off x="8109174" y="3192904"/>
            <a:ext cx="1020692" cy="719255"/>
          </a:xfrm>
          <a:prstGeom prst="diamond">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Has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5" name="Straight Arrow Connector 44"/>
          <p:cNvCxnSpPr>
            <a:cxnSpLocks noChangeShapeType="1"/>
            <a:stCxn id="44" idx="0"/>
            <a:endCxn id="9" idx="2"/>
          </p:cNvCxnSpPr>
          <p:nvPr/>
        </p:nvCxnSpPr>
        <p:spPr bwMode="auto">
          <a:xfrm flipV="1">
            <a:off x="8857134" y="2291056"/>
            <a:ext cx="1564658" cy="99152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6" name="Straight Arrow Connector 45"/>
          <p:cNvCxnSpPr>
            <a:cxnSpLocks noChangeShapeType="1"/>
            <a:endCxn id="37" idx="0"/>
          </p:cNvCxnSpPr>
          <p:nvPr/>
        </p:nvCxnSpPr>
        <p:spPr bwMode="auto">
          <a:xfrm flipH="1">
            <a:off x="7740401" y="3817813"/>
            <a:ext cx="658421" cy="6653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4382289" y="5491815"/>
            <a:ext cx="1254135" cy="451785"/>
          </a:xfrm>
          <a:prstGeom prst="rect">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SALE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Diamond 47"/>
          <p:cNvSpPr>
            <a:spLocks noChangeArrowheads="1"/>
          </p:cNvSpPr>
          <p:nvPr/>
        </p:nvSpPr>
        <p:spPr bwMode="auto">
          <a:xfrm rot="3625264">
            <a:off x="6202396" y="3449426"/>
            <a:ext cx="747920" cy="1102701"/>
          </a:xfrm>
          <a:prstGeom prst="diamond">
            <a:avLst/>
          </a:prstGeom>
          <a:solidFill>
            <a:schemeClr val="bg2">
              <a:lumMod val="75000"/>
              <a:lumOff val="25000"/>
            </a:schemeClr>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dirty="0" smtClean="0">
                <a:latin typeface="Arial" panose="020B0604020202020204" pitchFamily="34" charset="0"/>
                <a:ea typeface="Calibri" panose="020F0502020204030204" pitchFamily="34" charset="0"/>
                <a:cs typeface="Times New Roman" panose="02020603050405020304" pitchFamily="18" charset="0"/>
              </a:rPr>
              <a:t>Has</a:t>
            </a:r>
            <a:r>
              <a:rPr lang="en-IN"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9" name="Straight Arrow Connector 48"/>
          <p:cNvCxnSpPr>
            <a:cxnSpLocks noChangeShapeType="1"/>
            <a:stCxn id="48" idx="0"/>
            <a:endCxn id="9" idx="1"/>
          </p:cNvCxnSpPr>
          <p:nvPr/>
        </p:nvCxnSpPr>
        <p:spPr bwMode="auto">
          <a:xfrm flipV="1">
            <a:off x="7055853" y="2085550"/>
            <a:ext cx="2845662" cy="164306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 name="Straight Arrow Connector 49"/>
          <p:cNvCxnSpPr>
            <a:cxnSpLocks noChangeShapeType="1"/>
            <a:stCxn id="48" idx="2"/>
            <a:endCxn id="47" idx="0"/>
          </p:cNvCxnSpPr>
          <p:nvPr/>
        </p:nvCxnSpPr>
        <p:spPr bwMode="auto">
          <a:xfrm flipH="1">
            <a:off x="5009357" y="4272935"/>
            <a:ext cx="1087502" cy="12188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 name="Oval 50"/>
          <p:cNvSpPr>
            <a:spLocks noChangeArrowheads="1"/>
          </p:cNvSpPr>
          <p:nvPr/>
        </p:nvSpPr>
        <p:spPr bwMode="auto">
          <a:xfrm>
            <a:off x="4122303" y="4584450"/>
            <a:ext cx="1170843" cy="491834"/>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sz="1600" u="sng" dirty="0">
                <a:effectLst/>
                <a:latin typeface="Calibri" panose="020F0502020204030204" pitchFamily="34" charset="0"/>
                <a:ea typeface="Calibri" panose="020F0502020204030204" pitchFamily="34" charset="0"/>
                <a:cs typeface="Times New Roman" panose="02020603050405020304" pitchFamily="18" charset="0"/>
              </a:rPr>
              <a:t>Sale-id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Oval 51"/>
          <p:cNvSpPr>
            <a:spLocks noChangeArrowheads="1"/>
          </p:cNvSpPr>
          <p:nvPr/>
        </p:nvSpPr>
        <p:spPr bwMode="auto">
          <a:xfrm>
            <a:off x="4799013" y="6223209"/>
            <a:ext cx="1371600" cy="483437"/>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u="dotted" dirty="0">
                <a:effectLst/>
                <a:latin typeface="Calibri" panose="020F0502020204030204" pitchFamily="34" charset="0"/>
                <a:ea typeface="Calibri" panose="020F0502020204030204" pitchFamily="34" charset="0"/>
                <a:cs typeface="Times New Roman" panose="02020603050405020304" pitchFamily="18" charset="0"/>
              </a:rPr>
              <a:t>Prod_id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Oval 52"/>
          <p:cNvSpPr>
            <a:spLocks noChangeArrowheads="1"/>
          </p:cNvSpPr>
          <p:nvPr/>
        </p:nvSpPr>
        <p:spPr bwMode="auto">
          <a:xfrm>
            <a:off x="3083481" y="6266417"/>
            <a:ext cx="977061" cy="441415"/>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IN" dirty="0">
                <a:effectLst/>
                <a:latin typeface="Calibri" panose="020F0502020204030204" pitchFamily="34" charset="0"/>
                <a:ea typeface="Calibri" panose="020F0502020204030204" pitchFamily="34" charset="0"/>
                <a:cs typeface="Times New Roman" panose="02020603050405020304" pitchFamily="18" charset="0"/>
              </a:rPr>
              <a:t>Date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5" name="Straight Arrow Connector 84"/>
          <p:cNvCxnSpPr>
            <a:cxnSpLocks noChangeShapeType="1"/>
            <a:stCxn id="9" idx="3"/>
            <a:endCxn id="136" idx="0"/>
          </p:cNvCxnSpPr>
          <p:nvPr/>
        </p:nvCxnSpPr>
        <p:spPr bwMode="auto">
          <a:xfrm>
            <a:off x="10942069" y="2085550"/>
            <a:ext cx="352454" cy="48631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6" name="Straight Arrow Connector 85"/>
          <p:cNvCxnSpPr>
            <a:cxnSpLocks noChangeShapeType="1"/>
            <a:stCxn id="35" idx="0"/>
            <a:endCxn id="9" idx="2"/>
          </p:cNvCxnSpPr>
          <p:nvPr/>
        </p:nvCxnSpPr>
        <p:spPr bwMode="auto">
          <a:xfrm flipV="1">
            <a:off x="9967556" y="2291056"/>
            <a:ext cx="454236" cy="83121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0" name="Straight Arrow Connector 89"/>
          <p:cNvCxnSpPr>
            <a:cxnSpLocks noChangeShapeType="1"/>
            <a:stCxn id="31" idx="3"/>
            <a:endCxn id="32" idx="0"/>
          </p:cNvCxnSpPr>
          <p:nvPr/>
        </p:nvCxnSpPr>
        <p:spPr bwMode="auto">
          <a:xfrm>
            <a:off x="10505231" y="4542426"/>
            <a:ext cx="758660" cy="38470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 name="Straight Arrow Connector 98"/>
          <p:cNvCxnSpPr>
            <a:cxnSpLocks noChangeShapeType="1"/>
            <a:stCxn id="3" idx="3"/>
            <a:endCxn id="6" idx="1"/>
          </p:cNvCxnSpPr>
          <p:nvPr/>
        </p:nvCxnSpPr>
        <p:spPr bwMode="auto">
          <a:xfrm flipV="1">
            <a:off x="2495644" y="2185543"/>
            <a:ext cx="733211" cy="46333"/>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08" name="Straight Arrow Connector 107"/>
          <p:cNvCxnSpPr>
            <a:cxnSpLocks noChangeShapeType="1"/>
            <a:stCxn id="3" idx="0"/>
            <a:endCxn id="12" idx="4"/>
          </p:cNvCxnSpPr>
          <p:nvPr/>
        </p:nvCxnSpPr>
        <p:spPr bwMode="auto">
          <a:xfrm flipV="1">
            <a:off x="1970928" y="1606873"/>
            <a:ext cx="672018" cy="41603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9" name="Straight Arrow Connector 108"/>
          <p:cNvCxnSpPr>
            <a:cxnSpLocks noChangeShapeType="1"/>
            <a:stCxn id="3" idx="0"/>
            <a:endCxn id="10" idx="5"/>
          </p:cNvCxnSpPr>
          <p:nvPr/>
        </p:nvCxnSpPr>
        <p:spPr bwMode="auto">
          <a:xfrm flipH="1" flipV="1">
            <a:off x="1465403" y="1669422"/>
            <a:ext cx="505525" cy="35348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2" name="Straight Arrow Connector 111"/>
          <p:cNvCxnSpPr>
            <a:cxnSpLocks noChangeShapeType="1"/>
            <a:stCxn id="3" idx="1"/>
            <a:endCxn id="11" idx="6"/>
          </p:cNvCxnSpPr>
          <p:nvPr/>
        </p:nvCxnSpPr>
        <p:spPr bwMode="auto">
          <a:xfrm flipH="1" flipV="1">
            <a:off x="968058" y="2206496"/>
            <a:ext cx="478154" cy="253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4" name="Straight Arrow Connector 113"/>
          <p:cNvCxnSpPr>
            <a:cxnSpLocks noChangeShapeType="1"/>
            <a:stCxn id="3" idx="2"/>
            <a:endCxn id="13" idx="7"/>
          </p:cNvCxnSpPr>
          <p:nvPr/>
        </p:nvCxnSpPr>
        <p:spPr bwMode="auto">
          <a:xfrm flipH="1">
            <a:off x="1215051" y="2440847"/>
            <a:ext cx="755877" cy="30773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6" name="Oval 135"/>
          <p:cNvSpPr>
            <a:spLocks noChangeArrowheads="1"/>
          </p:cNvSpPr>
          <p:nvPr/>
        </p:nvSpPr>
        <p:spPr bwMode="auto">
          <a:xfrm>
            <a:off x="10537417" y="2571867"/>
            <a:ext cx="1514212" cy="372882"/>
          </a:xfrm>
          <a:prstGeom prst="ellipse">
            <a:avLst/>
          </a:prstGeom>
          <a:solidFill>
            <a:schemeClr val="bg2">
              <a:lumMod val="75000"/>
              <a:lumOff val="25000"/>
            </a:schemeClr>
          </a:solidFill>
          <a:ln w="9525">
            <a:solidFill>
              <a:srgbClr val="000000"/>
            </a:solidFill>
            <a:round/>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IN" sz="1400" u="dotted" dirty="0">
                <a:effectLst/>
                <a:latin typeface="Calibri" panose="020F0502020204030204" pitchFamily="34" charset="0"/>
                <a:ea typeface="Calibri" panose="020F0502020204030204" pitchFamily="34" charset="0"/>
                <a:cs typeface="Times New Roman" panose="02020603050405020304" pitchFamily="18" charset="0"/>
              </a:rPr>
              <a:t>Category-ID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9" name="Straight Arrow Connector 138"/>
          <p:cNvCxnSpPr>
            <a:cxnSpLocks noChangeShapeType="1"/>
            <a:endCxn id="17" idx="0"/>
          </p:cNvCxnSpPr>
          <p:nvPr/>
        </p:nvCxnSpPr>
        <p:spPr bwMode="auto">
          <a:xfrm>
            <a:off x="6689071" y="2385582"/>
            <a:ext cx="138462" cy="261750"/>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42" name="Straight Arrow Connector 141"/>
          <p:cNvCxnSpPr>
            <a:cxnSpLocks noChangeShapeType="1"/>
            <a:stCxn id="14" idx="5"/>
          </p:cNvCxnSpPr>
          <p:nvPr/>
        </p:nvCxnSpPr>
        <p:spPr bwMode="auto">
          <a:xfrm>
            <a:off x="5444953" y="1516045"/>
            <a:ext cx="595991" cy="355495"/>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44" name="Straight Arrow Connector 143"/>
          <p:cNvCxnSpPr>
            <a:cxnSpLocks noChangeShapeType="1"/>
          </p:cNvCxnSpPr>
          <p:nvPr/>
        </p:nvCxnSpPr>
        <p:spPr bwMode="auto">
          <a:xfrm>
            <a:off x="6418285" y="1076276"/>
            <a:ext cx="96210" cy="809386"/>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47" name="Straight Arrow Connector 146"/>
          <p:cNvCxnSpPr>
            <a:cxnSpLocks noChangeShapeType="1"/>
          </p:cNvCxnSpPr>
          <p:nvPr/>
        </p:nvCxnSpPr>
        <p:spPr bwMode="auto">
          <a:xfrm flipH="1">
            <a:off x="6891836" y="1286792"/>
            <a:ext cx="574171" cy="608538"/>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50" name="Straight Arrow Connector 149"/>
          <p:cNvCxnSpPr>
            <a:cxnSpLocks noChangeShapeType="1"/>
            <a:endCxn id="25" idx="0"/>
          </p:cNvCxnSpPr>
          <p:nvPr/>
        </p:nvCxnSpPr>
        <p:spPr bwMode="auto">
          <a:xfrm flipH="1">
            <a:off x="5075443" y="2382264"/>
            <a:ext cx="981922" cy="862746"/>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54" name="Straight Arrow Connector 153"/>
          <p:cNvCxnSpPr>
            <a:cxnSpLocks noChangeShapeType="1"/>
          </p:cNvCxnSpPr>
          <p:nvPr/>
        </p:nvCxnSpPr>
        <p:spPr bwMode="auto">
          <a:xfrm flipH="1">
            <a:off x="2971949" y="3958925"/>
            <a:ext cx="1316530" cy="947981"/>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sp>
        <p:nvSpPr>
          <p:cNvPr id="159" name="Rectangle 158"/>
          <p:cNvSpPr/>
          <p:nvPr/>
        </p:nvSpPr>
        <p:spPr>
          <a:xfrm>
            <a:off x="3039707" y="4744857"/>
            <a:ext cx="381836"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rPr>
              <a:t>M</a:t>
            </a:r>
            <a:endParaRPr lang="en-US" dirty="0"/>
          </a:p>
        </p:txBody>
      </p:sp>
      <p:cxnSp>
        <p:nvCxnSpPr>
          <p:cNvPr id="166" name="Straight Arrow Connector 165"/>
          <p:cNvCxnSpPr>
            <a:cxnSpLocks noChangeShapeType="1"/>
            <a:endCxn id="7" idx="1"/>
          </p:cNvCxnSpPr>
          <p:nvPr/>
        </p:nvCxnSpPr>
        <p:spPr bwMode="auto">
          <a:xfrm flipV="1">
            <a:off x="4566720" y="2113971"/>
            <a:ext cx="1377916" cy="65389"/>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68" name="Straight Arrow Connector 167"/>
          <p:cNvCxnSpPr>
            <a:cxnSpLocks noChangeShapeType="1"/>
          </p:cNvCxnSpPr>
          <p:nvPr/>
        </p:nvCxnSpPr>
        <p:spPr bwMode="auto">
          <a:xfrm flipV="1">
            <a:off x="7122529" y="2100238"/>
            <a:ext cx="1019118" cy="1"/>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71" name="Straight Arrow Connector 170"/>
          <p:cNvCxnSpPr>
            <a:cxnSpLocks noChangeShapeType="1"/>
            <a:stCxn id="8" idx="3"/>
            <a:endCxn id="9" idx="1"/>
          </p:cNvCxnSpPr>
          <p:nvPr/>
        </p:nvCxnSpPr>
        <p:spPr bwMode="auto">
          <a:xfrm flipV="1">
            <a:off x="9096121" y="2085550"/>
            <a:ext cx="805394" cy="8287"/>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75" name="Straight Arrow Connector 174"/>
          <p:cNvCxnSpPr>
            <a:cxnSpLocks noChangeShapeType="1"/>
            <a:stCxn id="9" idx="0"/>
            <a:endCxn id="18" idx="4"/>
          </p:cNvCxnSpPr>
          <p:nvPr/>
        </p:nvCxnSpPr>
        <p:spPr bwMode="auto">
          <a:xfrm flipH="1" flipV="1">
            <a:off x="9444488" y="1411605"/>
            <a:ext cx="977304" cy="468439"/>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80" name="Straight Arrow Connector 179"/>
          <p:cNvCxnSpPr>
            <a:cxnSpLocks noChangeShapeType="1"/>
            <a:stCxn id="23" idx="4"/>
            <a:endCxn id="9" idx="0"/>
          </p:cNvCxnSpPr>
          <p:nvPr/>
        </p:nvCxnSpPr>
        <p:spPr bwMode="auto">
          <a:xfrm flipH="1">
            <a:off x="10421792" y="976265"/>
            <a:ext cx="309275" cy="903779"/>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83" name="Straight Arrow Connector 182"/>
          <p:cNvCxnSpPr>
            <a:cxnSpLocks noChangeShapeType="1"/>
            <a:endCxn id="9" idx="3"/>
          </p:cNvCxnSpPr>
          <p:nvPr/>
        </p:nvCxnSpPr>
        <p:spPr bwMode="auto">
          <a:xfrm flipH="1">
            <a:off x="10942069" y="1597333"/>
            <a:ext cx="555010" cy="488217"/>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87" name="Straight Arrow Connector 186"/>
          <p:cNvCxnSpPr>
            <a:cxnSpLocks noChangeShapeType="1"/>
            <a:stCxn id="47" idx="2"/>
            <a:endCxn id="53" idx="7"/>
          </p:cNvCxnSpPr>
          <p:nvPr/>
        </p:nvCxnSpPr>
        <p:spPr bwMode="auto">
          <a:xfrm flipH="1">
            <a:off x="3917455" y="5943600"/>
            <a:ext cx="1091902" cy="387461"/>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91" name="Straight Arrow Connector 190"/>
          <p:cNvCxnSpPr>
            <a:cxnSpLocks noChangeShapeType="1"/>
            <a:stCxn id="47" idx="2"/>
            <a:endCxn id="52" idx="0"/>
          </p:cNvCxnSpPr>
          <p:nvPr/>
        </p:nvCxnSpPr>
        <p:spPr bwMode="auto">
          <a:xfrm>
            <a:off x="5009357" y="5943600"/>
            <a:ext cx="475456" cy="279609"/>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194" name="Straight Arrow Connector 193"/>
          <p:cNvCxnSpPr>
            <a:cxnSpLocks noChangeShapeType="1"/>
            <a:endCxn id="47" idx="0"/>
          </p:cNvCxnSpPr>
          <p:nvPr/>
        </p:nvCxnSpPr>
        <p:spPr bwMode="auto">
          <a:xfrm>
            <a:off x="4669515" y="5078845"/>
            <a:ext cx="339842" cy="412970"/>
          </a:xfrm>
          <a:prstGeom prst="straightConnector1">
            <a:avLst/>
          </a:prstGeom>
          <a:noFill/>
          <a:ln w="9525">
            <a:solidFill>
              <a:schemeClr val="tx1">
                <a:lumMod val="85000"/>
              </a:schemeClr>
            </a:solidFill>
            <a:round/>
            <a:headEnd/>
            <a:tailEnd/>
          </a:ln>
          <a:extLst>
            <a:ext uri="{909E8E84-426E-40DD-AFC4-6F175D3DCCD1}">
              <a14:hiddenFill xmlns:a14="http://schemas.microsoft.com/office/drawing/2010/main">
                <a:noFill/>
              </a14:hiddenFill>
            </a:ext>
          </a:extLst>
        </p:spPr>
      </p:cxnSp>
      <p:cxnSp>
        <p:nvCxnSpPr>
          <p:cNvPr id="217" name="Straight Arrow Connector 216"/>
          <p:cNvCxnSpPr>
            <a:cxnSpLocks noChangeShapeType="1"/>
            <a:stCxn id="31" idx="2"/>
            <a:endCxn id="33" idx="0"/>
          </p:cNvCxnSpPr>
          <p:nvPr/>
        </p:nvCxnSpPr>
        <p:spPr bwMode="auto">
          <a:xfrm>
            <a:off x="9819431" y="4735990"/>
            <a:ext cx="1111422" cy="128725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20" name="Rectangle 219"/>
          <p:cNvSpPr/>
          <p:nvPr/>
        </p:nvSpPr>
        <p:spPr>
          <a:xfrm>
            <a:off x="3046661" y="1840924"/>
            <a:ext cx="301686"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rPr>
              <a:t>1</a:t>
            </a:r>
            <a:endParaRPr lang="en-US" dirty="0"/>
          </a:p>
        </p:txBody>
      </p:sp>
      <p:sp>
        <p:nvSpPr>
          <p:cNvPr id="221" name="Rectangle 220"/>
          <p:cNvSpPr/>
          <p:nvPr/>
        </p:nvSpPr>
        <p:spPr>
          <a:xfrm>
            <a:off x="4487082" y="1810759"/>
            <a:ext cx="381836" cy="369332"/>
          </a:xfrm>
          <a:prstGeom prst="rect">
            <a:avLst/>
          </a:prstGeom>
        </p:spPr>
        <p:txBody>
          <a:bodyPr wrap="none">
            <a:spAutoFit/>
          </a:bodyPr>
          <a:lstStyle/>
          <a:p>
            <a:r>
              <a:rPr lang="en-IN" dirty="0" smtClean="0">
                <a:latin typeface="Calibri" panose="020F0502020204030204" pitchFamily="34" charset="0"/>
              </a:rPr>
              <a:t>M</a:t>
            </a:r>
            <a:endParaRPr lang="en-US" dirty="0"/>
          </a:p>
        </p:txBody>
      </p:sp>
      <p:sp>
        <p:nvSpPr>
          <p:cNvPr id="230" name="Rectangle 229"/>
          <p:cNvSpPr/>
          <p:nvPr/>
        </p:nvSpPr>
        <p:spPr>
          <a:xfrm>
            <a:off x="9058367" y="1787337"/>
            <a:ext cx="381836" cy="369332"/>
          </a:xfrm>
          <a:prstGeom prst="rect">
            <a:avLst/>
          </a:prstGeom>
        </p:spPr>
        <p:txBody>
          <a:bodyPr wrap="none">
            <a:spAutoFit/>
          </a:bodyPr>
          <a:lstStyle/>
          <a:p>
            <a:r>
              <a:rPr lang="en-IN" dirty="0">
                <a:latin typeface="Calibri" panose="020F0502020204030204" pitchFamily="34" charset="0"/>
              </a:rPr>
              <a:t>M</a:t>
            </a:r>
            <a:endParaRPr lang="en-US" dirty="0"/>
          </a:p>
        </p:txBody>
      </p:sp>
      <p:sp>
        <p:nvSpPr>
          <p:cNvPr id="231" name="Rectangle 230"/>
          <p:cNvSpPr/>
          <p:nvPr/>
        </p:nvSpPr>
        <p:spPr>
          <a:xfrm>
            <a:off x="7759811" y="1744639"/>
            <a:ext cx="381836" cy="369332"/>
          </a:xfrm>
          <a:prstGeom prst="rect">
            <a:avLst/>
          </a:prstGeom>
        </p:spPr>
        <p:txBody>
          <a:bodyPr wrap="none">
            <a:spAutoFit/>
          </a:bodyPr>
          <a:lstStyle/>
          <a:p>
            <a:r>
              <a:rPr lang="en-IN" dirty="0" smtClean="0">
                <a:latin typeface="Calibri" panose="020F0502020204030204" pitchFamily="34" charset="0"/>
              </a:rPr>
              <a:t>M</a:t>
            </a:r>
            <a:endParaRPr lang="en-US" dirty="0"/>
          </a:p>
        </p:txBody>
      </p:sp>
      <p:sp>
        <p:nvSpPr>
          <p:cNvPr id="232" name="Rectangle 231"/>
          <p:cNvSpPr/>
          <p:nvPr/>
        </p:nvSpPr>
        <p:spPr>
          <a:xfrm>
            <a:off x="4938075" y="2870504"/>
            <a:ext cx="301686"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rPr>
              <a:t>1</a:t>
            </a:r>
            <a:endParaRPr lang="en-US" dirty="0"/>
          </a:p>
        </p:txBody>
      </p:sp>
      <p:sp>
        <p:nvSpPr>
          <p:cNvPr id="235" name="Rectangle 234"/>
          <p:cNvSpPr/>
          <p:nvPr/>
        </p:nvSpPr>
        <p:spPr>
          <a:xfrm>
            <a:off x="6905009" y="3281272"/>
            <a:ext cx="301686"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rPr>
              <a:t>1</a:t>
            </a:r>
            <a:endParaRPr lang="en-US" dirty="0"/>
          </a:p>
        </p:txBody>
      </p:sp>
      <p:sp>
        <p:nvSpPr>
          <p:cNvPr id="236" name="Rectangle 235"/>
          <p:cNvSpPr/>
          <p:nvPr/>
        </p:nvSpPr>
        <p:spPr>
          <a:xfrm>
            <a:off x="6019770" y="4317402"/>
            <a:ext cx="381836" cy="369332"/>
          </a:xfrm>
          <a:prstGeom prst="rect">
            <a:avLst/>
          </a:prstGeom>
        </p:spPr>
        <p:txBody>
          <a:bodyPr wrap="none">
            <a:spAutoFit/>
          </a:bodyPr>
          <a:lstStyle/>
          <a:p>
            <a:r>
              <a:rPr lang="en-IN" dirty="0">
                <a:latin typeface="Calibri" panose="020F0502020204030204" pitchFamily="34" charset="0"/>
              </a:rPr>
              <a:t>M</a:t>
            </a:r>
            <a:endParaRPr lang="en-US" dirty="0"/>
          </a:p>
        </p:txBody>
      </p:sp>
      <p:sp>
        <p:nvSpPr>
          <p:cNvPr id="237" name="Rectangle 236"/>
          <p:cNvSpPr/>
          <p:nvPr/>
        </p:nvSpPr>
        <p:spPr>
          <a:xfrm>
            <a:off x="9536661" y="3666902"/>
            <a:ext cx="301686"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rPr>
              <a:t>1</a:t>
            </a:r>
            <a:endParaRPr lang="en-US" dirty="0"/>
          </a:p>
        </p:txBody>
      </p:sp>
      <p:sp>
        <p:nvSpPr>
          <p:cNvPr id="238" name="Rectangle 237"/>
          <p:cNvSpPr/>
          <p:nvPr/>
        </p:nvSpPr>
        <p:spPr>
          <a:xfrm>
            <a:off x="10003756" y="2884900"/>
            <a:ext cx="381836" cy="369332"/>
          </a:xfrm>
          <a:prstGeom prst="rect">
            <a:avLst/>
          </a:prstGeom>
        </p:spPr>
        <p:txBody>
          <a:bodyPr wrap="none">
            <a:spAutoFit/>
          </a:bodyPr>
          <a:lstStyle/>
          <a:p>
            <a:r>
              <a:rPr lang="en-IN" dirty="0">
                <a:latin typeface="Calibri" panose="020F0502020204030204" pitchFamily="34" charset="0"/>
              </a:rPr>
              <a:t>M</a:t>
            </a:r>
            <a:endParaRPr lang="en-US" dirty="0"/>
          </a:p>
        </p:txBody>
      </p:sp>
      <p:cxnSp>
        <p:nvCxnSpPr>
          <p:cNvPr id="239" name="Straight Arrow Connector 238"/>
          <p:cNvCxnSpPr>
            <a:cxnSpLocks noChangeShapeType="1"/>
            <a:stCxn id="26" idx="2"/>
            <a:endCxn id="30" idx="6"/>
          </p:cNvCxnSpPr>
          <p:nvPr/>
        </p:nvCxnSpPr>
        <p:spPr bwMode="auto">
          <a:xfrm flipH="1">
            <a:off x="1407477" y="5341320"/>
            <a:ext cx="809108" cy="61468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2" name="Straight Arrow Connector 241"/>
          <p:cNvCxnSpPr>
            <a:cxnSpLocks noChangeShapeType="1"/>
            <a:stCxn id="26" idx="1"/>
            <a:endCxn id="29" idx="4"/>
          </p:cNvCxnSpPr>
          <p:nvPr/>
        </p:nvCxnSpPr>
        <p:spPr bwMode="auto">
          <a:xfrm flipH="1" flipV="1">
            <a:off x="929982" y="4347178"/>
            <a:ext cx="549962" cy="75299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6" name="Straight Arrow Connector 245"/>
          <p:cNvCxnSpPr>
            <a:cxnSpLocks noChangeShapeType="1"/>
            <a:stCxn id="26" idx="0"/>
            <a:endCxn id="28" idx="4"/>
          </p:cNvCxnSpPr>
          <p:nvPr/>
        </p:nvCxnSpPr>
        <p:spPr bwMode="auto">
          <a:xfrm flipV="1">
            <a:off x="2216585" y="4156361"/>
            <a:ext cx="534425" cy="70266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06" y="152400"/>
            <a:ext cx="9144001" cy="609600"/>
          </a:xfrm>
        </p:spPr>
        <p:txBody>
          <a:bodyPr/>
          <a:lstStyle/>
          <a:p>
            <a:r>
              <a:rPr lang="en-US" dirty="0" smtClean="0"/>
              <a:t>USE CASE DIAGRAM</a:t>
            </a:r>
            <a:endParaRPr lang="en-US" dirty="0"/>
          </a:p>
        </p:txBody>
      </p:sp>
      <p:pic>
        <p:nvPicPr>
          <p:cNvPr id="6" name="Content Placeholder 5"/>
          <p:cNvPicPr>
            <a:picLocks noGrp="1" noChangeAspect="1"/>
          </p:cNvPicPr>
          <p:nvPr>
            <p:ph sz="half" idx="2"/>
          </p:nvPr>
        </p:nvPicPr>
        <p:blipFill>
          <a:blip r:embed="rId2"/>
          <a:stretch>
            <a:fillRect/>
          </a:stretch>
        </p:blipFill>
        <p:spPr>
          <a:xfrm>
            <a:off x="1293812" y="762000"/>
            <a:ext cx="9372600" cy="5943600"/>
          </a:xfrm>
          <a:prstGeom prst="rect">
            <a:avLst/>
          </a:prstGeom>
          <a:ln>
            <a:noFill/>
          </a:ln>
          <a:effectLst>
            <a:softEdge rad="112500"/>
          </a:effectLst>
        </p:spPr>
      </p:pic>
    </p:spTree>
    <p:extLst>
      <p:ext uri="{BB962C8B-B14F-4D97-AF65-F5344CB8AC3E}">
        <p14:creationId xmlns:p14="http://schemas.microsoft.com/office/powerpoint/2010/main" val="234769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06" y="152400"/>
            <a:ext cx="9144001" cy="609600"/>
          </a:xfrm>
        </p:spPr>
        <p:txBody>
          <a:bodyPr/>
          <a:lstStyle/>
          <a:p>
            <a:r>
              <a:rPr lang="en-US" dirty="0" smtClean="0">
                <a:solidFill>
                  <a:schemeClr val="bg2">
                    <a:lumMod val="25000"/>
                    <a:lumOff val="75000"/>
                  </a:schemeClr>
                </a:solidFill>
              </a:rPr>
              <a:t>FLOW CHART</a:t>
            </a:r>
            <a:endParaRPr lang="en-US" dirty="0">
              <a:solidFill>
                <a:schemeClr val="bg2">
                  <a:lumMod val="25000"/>
                  <a:lumOff val="75000"/>
                </a:schemeClr>
              </a:solidFill>
            </a:endParaRPr>
          </a:p>
        </p:txBody>
      </p:sp>
      <p:pic>
        <p:nvPicPr>
          <p:cNvPr id="7" name="Content Placeholder 6"/>
          <p:cNvPicPr>
            <a:picLocks noGrp="1" noChangeAspect="1"/>
          </p:cNvPicPr>
          <p:nvPr>
            <p:ph sz="half" idx="2"/>
          </p:nvPr>
        </p:nvPicPr>
        <p:blipFill>
          <a:blip r:embed="rId2"/>
          <a:stretch>
            <a:fillRect/>
          </a:stretch>
        </p:blipFill>
        <p:spPr>
          <a:xfrm>
            <a:off x="1827212" y="743755"/>
            <a:ext cx="8382000" cy="5885434"/>
          </a:xfrm>
          <a:prstGeom prst="rect">
            <a:avLst/>
          </a:prstGeom>
          <a:ln>
            <a:noFill/>
          </a:ln>
          <a:effectLst>
            <a:softEdge rad="112500"/>
          </a:effectLst>
        </p:spPr>
      </p:pic>
    </p:spTree>
    <p:extLst>
      <p:ext uri="{BB962C8B-B14F-4D97-AF65-F5344CB8AC3E}">
        <p14:creationId xmlns:p14="http://schemas.microsoft.com/office/powerpoint/2010/main" val="242889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 </a:t>
            </a:r>
            <a:endParaRPr lang="en-US" dirty="0"/>
          </a:p>
        </p:txBody>
      </p:sp>
    </p:spTree>
    <p:extLst>
      <p:ext uri="{BB962C8B-B14F-4D97-AF65-F5344CB8AC3E}">
        <p14:creationId xmlns:p14="http://schemas.microsoft.com/office/powerpoint/2010/main" val="15838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81000"/>
            <a:ext cx="4191001" cy="609600"/>
          </a:xfrm>
        </p:spPr>
        <p:txBody>
          <a:bodyPr/>
          <a:lstStyle/>
          <a:p>
            <a:r>
              <a:rPr lang="en-US" dirty="0" smtClean="0">
                <a:solidFill>
                  <a:schemeClr val="bg2">
                    <a:lumMod val="25000"/>
                    <a:lumOff val="75000"/>
                  </a:schemeClr>
                </a:solidFill>
              </a:rPr>
              <a:t>Splash Screen </a:t>
            </a:r>
            <a:endParaRPr lang="en-US" dirty="0">
              <a:solidFill>
                <a:schemeClr val="bg2">
                  <a:lumMod val="25000"/>
                  <a:lumOff val="75000"/>
                </a:schemeClr>
              </a:solidFill>
            </a:endParaRP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113212" y="1143000"/>
            <a:ext cx="3124200" cy="51124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447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670" y="457200"/>
            <a:ext cx="9144001" cy="609600"/>
          </a:xfrm>
        </p:spPr>
        <p:txBody>
          <a:bodyPr/>
          <a:lstStyle/>
          <a:p>
            <a:r>
              <a:rPr lang="en-US" dirty="0" smtClean="0">
                <a:solidFill>
                  <a:schemeClr val="bg2">
                    <a:lumMod val="25000"/>
                    <a:lumOff val="75000"/>
                  </a:schemeClr>
                </a:solidFill>
              </a:rPr>
              <a:t>Login Activity</a:t>
            </a:r>
            <a:endParaRPr lang="en-US" dirty="0">
              <a:solidFill>
                <a:schemeClr val="bg2">
                  <a:lumMod val="25000"/>
                  <a:lumOff val="75000"/>
                </a:schemeClr>
              </a:solidFill>
            </a:endParaRP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181870" y="1371600"/>
            <a:ext cx="2895600"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982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533400"/>
            <a:ext cx="9144001" cy="609600"/>
          </a:xfrm>
        </p:spPr>
        <p:txBody>
          <a:bodyPr/>
          <a:lstStyle/>
          <a:p>
            <a:r>
              <a:rPr lang="en-US" dirty="0" smtClean="0">
                <a:solidFill>
                  <a:schemeClr val="bg2">
                    <a:lumMod val="25000"/>
                    <a:lumOff val="75000"/>
                  </a:schemeClr>
                </a:solidFill>
              </a:rPr>
              <a:t>Registration Activity</a:t>
            </a:r>
            <a:endParaRPr lang="en-US" dirty="0">
              <a:solidFill>
                <a:schemeClr val="bg2">
                  <a:lumMod val="25000"/>
                  <a:lumOff val="75000"/>
                </a:schemeClr>
              </a:solidFill>
            </a:endParaRP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418012" y="1371600"/>
            <a:ext cx="3200400" cy="4849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379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304800"/>
            <a:ext cx="4495800" cy="609600"/>
          </a:xfrm>
        </p:spPr>
        <p:txBody>
          <a:bodyPr/>
          <a:lstStyle/>
          <a:p>
            <a:r>
              <a:rPr lang="en-US" dirty="0" smtClean="0">
                <a:solidFill>
                  <a:schemeClr val="bg2">
                    <a:lumMod val="25000"/>
                    <a:lumOff val="75000"/>
                  </a:schemeClr>
                </a:solidFill>
              </a:rPr>
              <a:t>Activity</a:t>
            </a:r>
            <a:endParaRPr lang="en-US" dirty="0">
              <a:solidFill>
                <a:schemeClr val="bg2">
                  <a:lumMod val="25000"/>
                  <a:lumOff val="75000"/>
                </a:schemeClr>
              </a:solidFill>
            </a:endParaRP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884612" y="1295400"/>
            <a:ext cx="3988027" cy="518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9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533400"/>
            <a:ext cx="9144001" cy="609600"/>
          </a:xfrm>
        </p:spPr>
        <p:txBody>
          <a:bodyPr/>
          <a:lstStyle/>
          <a:p>
            <a:r>
              <a:rPr lang="en-US" dirty="0" smtClean="0">
                <a:solidFill>
                  <a:schemeClr val="bg2">
                    <a:lumMod val="25000"/>
                    <a:lumOff val="75000"/>
                  </a:schemeClr>
                </a:solidFill>
              </a:rPr>
              <a:t>Conclusion</a:t>
            </a:r>
            <a:endParaRPr lang="en-US" dirty="0">
              <a:solidFill>
                <a:schemeClr val="bg2">
                  <a:lumMod val="25000"/>
                  <a:lumOff val="75000"/>
                </a:schemeClr>
              </a:solidFill>
            </a:endParaRPr>
          </a:p>
        </p:txBody>
      </p:sp>
      <p:sp>
        <p:nvSpPr>
          <p:cNvPr id="3" name="Content Placeholder 2"/>
          <p:cNvSpPr>
            <a:spLocks noGrp="1"/>
          </p:cNvSpPr>
          <p:nvPr>
            <p:ph sz="half" idx="1"/>
          </p:nvPr>
        </p:nvSpPr>
        <p:spPr>
          <a:xfrm>
            <a:off x="1217613" y="1905001"/>
            <a:ext cx="10210800" cy="4114800"/>
          </a:xfrm>
        </p:spPr>
        <p:txBody>
          <a:bodyPr>
            <a:normAutofit/>
          </a:bodyPr>
          <a:lstStyle/>
          <a:p>
            <a:pPr marL="0" indent="0" algn="just">
              <a:buNone/>
            </a:pPr>
            <a:r>
              <a:rPr lang="en-IN" dirty="0"/>
              <a:t>The android application fulfils the purpose of its creation by providing the basic help and guidance that it was expected to do. As proposed it does makes shopping easy and allows users to choose among from the various products available and choose to buy them. It is easily accessible and very easy to handle and use. It can be modified and developed further to serve many other purposes such as location tracking and order tracking etc. Its major advantage is that all the information is available to the front end users and at easy button clicks. </a:t>
            </a:r>
            <a:endParaRPr lang="en-US" dirty="0"/>
          </a:p>
        </p:txBody>
      </p:sp>
    </p:spTree>
    <p:extLst>
      <p:ext uri="{BB962C8B-B14F-4D97-AF65-F5344CB8AC3E}">
        <p14:creationId xmlns:p14="http://schemas.microsoft.com/office/powerpoint/2010/main" val="243537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228600"/>
            <a:ext cx="2285999" cy="609600"/>
          </a:xfrm>
        </p:spPr>
        <p:txBody>
          <a:bodyPr/>
          <a:lstStyle/>
          <a:p>
            <a:r>
              <a:rPr lang="en-US" dirty="0" smtClean="0">
                <a:solidFill>
                  <a:schemeClr val="bg2">
                    <a:lumMod val="25000"/>
                    <a:lumOff val="75000"/>
                  </a:schemeClr>
                </a:solidFill>
              </a:rPr>
              <a:t>Agenda</a:t>
            </a:r>
            <a:endParaRPr lang="en-US" dirty="0">
              <a:solidFill>
                <a:schemeClr val="bg2">
                  <a:lumMod val="25000"/>
                  <a:lumOff val="75000"/>
                </a:schemeClr>
              </a:solidFill>
            </a:endParaRPr>
          </a:p>
        </p:txBody>
      </p:sp>
      <p:sp>
        <p:nvSpPr>
          <p:cNvPr id="14" name="Content Placeholder 13"/>
          <p:cNvSpPr>
            <a:spLocks noGrp="1"/>
          </p:cNvSpPr>
          <p:nvPr>
            <p:ph idx="1"/>
          </p:nvPr>
        </p:nvSpPr>
        <p:spPr>
          <a:xfrm>
            <a:off x="1522413" y="1219200"/>
            <a:ext cx="9134391" cy="5334000"/>
          </a:xfrm>
        </p:spPr>
        <p:txBody>
          <a:bodyPr>
            <a:normAutofit fontScale="92500" lnSpcReduction="10000"/>
          </a:bodyPr>
          <a:lstStyle/>
          <a:p>
            <a:r>
              <a:rPr lang="en-US" dirty="0" smtClean="0"/>
              <a:t>Introduction </a:t>
            </a:r>
          </a:p>
          <a:p>
            <a:r>
              <a:rPr lang="en-US" dirty="0" smtClean="0"/>
              <a:t>Android </a:t>
            </a:r>
          </a:p>
          <a:p>
            <a:r>
              <a:rPr lang="en-US" dirty="0" smtClean="0"/>
              <a:t>Product Specification</a:t>
            </a:r>
          </a:p>
          <a:p>
            <a:r>
              <a:rPr lang="en-US" dirty="0" smtClean="0"/>
              <a:t>Software and Hardware Requirement </a:t>
            </a:r>
          </a:p>
          <a:p>
            <a:r>
              <a:rPr lang="en-US" dirty="0" smtClean="0"/>
              <a:t>Design </a:t>
            </a:r>
          </a:p>
          <a:p>
            <a:pPr lvl="2"/>
            <a:r>
              <a:rPr lang="en-US" dirty="0" smtClean="0"/>
              <a:t>Data Flow Diagram</a:t>
            </a:r>
          </a:p>
          <a:p>
            <a:pPr lvl="2"/>
            <a:r>
              <a:rPr lang="en-US" dirty="0" smtClean="0"/>
              <a:t>E - R Diagram    </a:t>
            </a:r>
          </a:p>
          <a:p>
            <a:pPr lvl="2"/>
            <a:r>
              <a:rPr lang="en-US" dirty="0" smtClean="0"/>
              <a:t>Use Case Diagram</a:t>
            </a:r>
          </a:p>
          <a:p>
            <a:pPr lvl="2"/>
            <a:r>
              <a:rPr lang="en-US" dirty="0" smtClean="0"/>
              <a:t>Flow Chart</a:t>
            </a:r>
            <a:endParaRPr lang="en-US" dirty="0"/>
          </a:p>
          <a:p>
            <a:r>
              <a:rPr lang="en-US" dirty="0" smtClean="0"/>
              <a:t>Screen Shots</a:t>
            </a:r>
            <a:endParaRPr lang="en-US" dirty="0"/>
          </a:p>
          <a:p>
            <a:r>
              <a:rPr lang="en-US" dirty="0" smtClean="0"/>
              <a:t>Conclusion </a:t>
            </a:r>
          </a:p>
          <a:p>
            <a:r>
              <a:rPr lang="en-US" dirty="0" smtClean="0"/>
              <a:t>References </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533400"/>
            <a:ext cx="9144001" cy="762000"/>
          </a:xfrm>
        </p:spPr>
        <p:txBody>
          <a:bodyPr/>
          <a:lstStyle/>
          <a:p>
            <a:r>
              <a:rPr lang="en-US" dirty="0" smtClean="0">
                <a:solidFill>
                  <a:schemeClr val="bg2">
                    <a:lumMod val="25000"/>
                    <a:lumOff val="75000"/>
                  </a:schemeClr>
                </a:solidFill>
              </a:rPr>
              <a:t>References</a:t>
            </a:r>
            <a:endParaRPr lang="en-US" dirty="0">
              <a:solidFill>
                <a:schemeClr val="bg2">
                  <a:lumMod val="25000"/>
                  <a:lumOff val="75000"/>
                </a:schemeClr>
              </a:solidFill>
            </a:endParaRPr>
          </a:p>
        </p:txBody>
      </p:sp>
      <p:sp>
        <p:nvSpPr>
          <p:cNvPr id="3" name="Content Placeholder 2"/>
          <p:cNvSpPr>
            <a:spLocks noGrp="1"/>
          </p:cNvSpPr>
          <p:nvPr>
            <p:ph sz="half" idx="1"/>
          </p:nvPr>
        </p:nvSpPr>
        <p:spPr>
          <a:xfrm>
            <a:off x="608012" y="1600200"/>
            <a:ext cx="11201400" cy="4114800"/>
          </a:xfrm>
        </p:spPr>
        <p:txBody>
          <a:bodyPr/>
          <a:lstStyle/>
          <a:p>
            <a:r>
              <a:rPr lang="en-IN" b="1" dirty="0" smtClean="0"/>
              <a:t> </a:t>
            </a:r>
            <a:r>
              <a:rPr lang="en-IN" b="1" dirty="0"/>
              <a:t>Android Recipes: A Problem-Solution Approach - Dave Smith &amp; Jeff Friesen </a:t>
            </a:r>
            <a:endParaRPr lang="en-IN" dirty="0"/>
          </a:p>
          <a:p>
            <a:r>
              <a:rPr lang="en-IN" b="1" dirty="0" smtClean="0"/>
              <a:t> </a:t>
            </a:r>
            <a:r>
              <a:rPr lang="en-IN" b="1" dirty="0"/>
              <a:t>Android Programming: The Big Nerd Ranch Guide - Bill Philips &amp; Brian Hardy </a:t>
            </a:r>
            <a:endParaRPr lang="en-IN" dirty="0"/>
          </a:p>
          <a:p>
            <a:r>
              <a:rPr lang="en-US" b="1" dirty="0" smtClean="0"/>
              <a:t>Programming </a:t>
            </a:r>
            <a:r>
              <a:rPr lang="en-US" b="1" dirty="0"/>
              <a:t>Android - Zigurd Mednieks, Laird Dornin, G. Blake Meike &amp; Masumi </a:t>
            </a:r>
            <a:endParaRPr lang="en-US" dirty="0"/>
          </a:p>
          <a:p>
            <a:r>
              <a:rPr lang="en-US" b="1" dirty="0" smtClean="0"/>
              <a:t>Android </a:t>
            </a:r>
            <a:r>
              <a:rPr lang="en-US" b="1" dirty="0"/>
              <a:t>Design Patterns -Greg Nudelman </a:t>
            </a:r>
            <a:endParaRPr lang="en-US" dirty="0"/>
          </a:p>
          <a:p>
            <a:r>
              <a:rPr lang="en-IN" b="1" dirty="0" smtClean="0"/>
              <a:t>Android </a:t>
            </a:r>
            <a:r>
              <a:rPr lang="en-IN" b="1" dirty="0"/>
              <a:t>Application Development All-in-one for Dummies - Donn Felker </a:t>
            </a:r>
            <a:endParaRPr lang="en-US" dirty="0"/>
          </a:p>
        </p:txBody>
      </p:sp>
    </p:spTree>
    <p:extLst>
      <p:ext uri="{BB962C8B-B14F-4D97-AF65-F5344CB8AC3E}">
        <p14:creationId xmlns:p14="http://schemas.microsoft.com/office/powerpoint/2010/main" val="416030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8012" y="2895600"/>
            <a:ext cx="3596607" cy="914400"/>
          </a:xfrm>
        </p:spPr>
        <p:txBody>
          <a:bodyPr>
            <a:normAutofit/>
          </a:bodyPr>
          <a:lstStyle/>
          <a:p>
            <a:r>
              <a:rPr lang="en-US" sz="4400" b="1" dirty="0" smtClean="0"/>
              <a:t>Any Query </a:t>
            </a:r>
            <a:endParaRPr lang="en-US" sz="4400" b="1"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3610" b="3610"/>
          <a:stretch>
            <a:fillRect/>
          </a:stretch>
        </p:blipFill>
        <p:spPr>
          <a:prstGeom prst="rect">
            <a:avLst/>
          </a:prstGeom>
          <a:ln>
            <a:noFill/>
          </a:ln>
          <a:effectLst>
            <a:softEdge rad="112500"/>
          </a:effectLst>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Thank You </a:t>
            </a:r>
            <a:endParaRPr lang="en-US" sz="5400"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85800"/>
          </a:xfrm>
        </p:spPr>
        <p:txBody>
          <a:bodyPr/>
          <a:lstStyle/>
          <a:p>
            <a:r>
              <a:rPr lang="en-US" dirty="0" smtClean="0">
                <a:solidFill>
                  <a:schemeClr val="bg2">
                    <a:lumMod val="25000"/>
                    <a:lumOff val="75000"/>
                  </a:schemeClr>
                </a:solidFill>
              </a:rPr>
              <a:t>Introduction</a:t>
            </a:r>
            <a:r>
              <a:rPr lang="en-US" dirty="0" smtClean="0"/>
              <a:t> </a:t>
            </a:r>
            <a:endParaRPr lang="en-US" dirty="0"/>
          </a:p>
        </p:txBody>
      </p:sp>
      <p:sp>
        <p:nvSpPr>
          <p:cNvPr id="3" name="Content Placeholder 2"/>
          <p:cNvSpPr>
            <a:spLocks noGrp="1"/>
          </p:cNvSpPr>
          <p:nvPr>
            <p:ph idx="1"/>
          </p:nvPr>
        </p:nvSpPr>
        <p:spPr>
          <a:xfrm>
            <a:off x="1370012" y="1371600"/>
            <a:ext cx="9134391" cy="4114801"/>
          </a:xfrm>
        </p:spPr>
        <p:txBody>
          <a:bodyPr/>
          <a:lstStyle/>
          <a:p>
            <a:pPr algn="just"/>
            <a:endParaRPr lang="en-US" dirty="0"/>
          </a:p>
          <a:p>
            <a:pPr marL="0" indent="0" algn="just">
              <a:buNone/>
            </a:pPr>
            <a:r>
              <a:rPr lang="en-IN" dirty="0" smtClean="0"/>
              <a:t>The </a:t>
            </a:r>
            <a:r>
              <a:rPr lang="en-IN" dirty="0" err="1" smtClean="0"/>
              <a:t>ShoppersDeal</a:t>
            </a:r>
            <a:r>
              <a:rPr lang="en-IN" dirty="0" smtClean="0"/>
              <a:t> </a:t>
            </a:r>
            <a:r>
              <a:rPr lang="en-IN" dirty="0"/>
              <a:t>is the part of the sample application that provides customers with online shopping. Through a Web browser, a customer can browse the catalogue, place items to purchase into a virtual shopping cart. Create and sign in to a user account, and purchase the shopping cart contents by placing an order. After placing an order for selected items a user can make payment with through a credit card or through cash on delivery. There is no need to wait in long queue for purchase. Customer can purchase products sitting at home by viewing images of different category of products and adding in shopping cart. </a:t>
            </a: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457200"/>
            <a:ext cx="9144001" cy="609600"/>
          </a:xfrm>
        </p:spPr>
        <p:txBody>
          <a:bodyPr/>
          <a:lstStyle/>
          <a:p>
            <a:r>
              <a:rPr lang="en-US" dirty="0" smtClean="0">
                <a:solidFill>
                  <a:schemeClr val="bg2">
                    <a:lumMod val="25000"/>
                    <a:lumOff val="75000"/>
                  </a:schemeClr>
                </a:solidFill>
              </a:rPr>
              <a:t>Android</a:t>
            </a:r>
            <a:endParaRPr lang="en-US" dirty="0">
              <a:solidFill>
                <a:schemeClr val="bg2">
                  <a:lumMod val="25000"/>
                  <a:lumOff val="75000"/>
                </a:schemeClr>
              </a:solidFill>
            </a:endParaRPr>
          </a:p>
        </p:txBody>
      </p:sp>
      <p:sp>
        <p:nvSpPr>
          <p:cNvPr id="3" name="Content Placeholder 2"/>
          <p:cNvSpPr>
            <a:spLocks noGrp="1"/>
          </p:cNvSpPr>
          <p:nvPr>
            <p:ph sz="half" idx="1"/>
          </p:nvPr>
        </p:nvSpPr>
        <p:spPr>
          <a:xfrm>
            <a:off x="1504781" y="1143000"/>
            <a:ext cx="9085431" cy="5334000"/>
          </a:xfrm>
        </p:spPr>
        <p:txBody>
          <a:bodyPr>
            <a:normAutofit/>
          </a:bodyPr>
          <a:lstStyle/>
          <a:p>
            <a:r>
              <a:rPr lang="en-IN" dirty="0"/>
              <a:t>Android is an Operating System that is used to operate mobile phones that is typically based on the Linux kernel. It was originally developed by Andy </a:t>
            </a:r>
            <a:r>
              <a:rPr lang="en-IN" dirty="0" err="1"/>
              <a:t>Rubine</a:t>
            </a:r>
            <a:r>
              <a:rPr lang="en-IN" dirty="0"/>
              <a:t> along with his research team. It was later purchased by Google in 2005. The android kernel is based on the Linux kernel and from April 2014 onwards the android devices are based on Linux kernel 3.4 or 3.10 . The android applications are developed with the help of the android SDK that is the Software Development Kit for the android. SDK includes a set of built in libraries, a debugger, documentation, sample code and an emulator. </a:t>
            </a:r>
          </a:p>
          <a:p>
            <a:r>
              <a:rPr lang="en-IN" dirty="0"/>
              <a:t>Earlier Google used Eclipse IDE with the ADT (Android Development Tools) plug-in and later it launched the Android Studio as its primary IDE. Google play store is the primary location for the android application where the developers launch their android apps and the users can download and install the applications by using the APK (Android application Package) files. </a:t>
            </a: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914400"/>
            <a:ext cx="9144001" cy="609600"/>
          </a:xfrm>
        </p:spPr>
        <p:txBody>
          <a:bodyPr/>
          <a:lstStyle/>
          <a:p>
            <a:r>
              <a:rPr lang="en-US" dirty="0" smtClean="0">
                <a:solidFill>
                  <a:schemeClr val="bg2">
                    <a:lumMod val="25000"/>
                    <a:lumOff val="75000"/>
                  </a:schemeClr>
                </a:solidFill>
              </a:rPr>
              <a:t>Product Specification</a:t>
            </a:r>
            <a:endParaRPr lang="en-US" dirty="0">
              <a:solidFill>
                <a:schemeClr val="bg2">
                  <a:lumMod val="25000"/>
                  <a:lumOff val="75000"/>
                </a:schemeClr>
              </a:solidFill>
            </a:endParaRPr>
          </a:p>
        </p:txBody>
      </p:sp>
      <p:sp>
        <p:nvSpPr>
          <p:cNvPr id="3" name="Content Placeholder 2"/>
          <p:cNvSpPr>
            <a:spLocks noGrp="1"/>
          </p:cNvSpPr>
          <p:nvPr>
            <p:ph sz="half" idx="1"/>
          </p:nvPr>
        </p:nvSpPr>
        <p:spPr>
          <a:xfrm>
            <a:off x="2055812" y="1981200"/>
            <a:ext cx="9161631" cy="2895600"/>
          </a:xfrm>
        </p:spPr>
        <p:txBody>
          <a:bodyPr>
            <a:normAutofit/>
          </a:bodyPr>
          <a:lstStyle/>
          <a:p>
            <a:pPr marL="0" indent="0">
              <a:buNone/>
            </a:pPr>
            <a:r>
              <a:rPr lang="en-IN" dirty="0"/>
              <a:t>It consists of these modules: </a:t>
            </a:r>
          </a:p>
          <a:p>
            <a:r>
              <a:rPr lang="en-US" b="1" dirty="0" smtClean="0"/>
              <a:t>Authentication </a:t>
            </a:r>
            <a:r>
              <a:rPr lang="en-US" b="1" dirty="0"/>
              <a:t>and </a:t>
            </a:r>
            <a:r>
              <a:rPr lang="en-US" b="1" dirty="0" smtClean="0"/>
              <a:t>Authorization</a:t>
            </a:r>
            <a:endParaRPr lang="en-US" dirty="0"/>
          </a:p>
          <a:p>
            <a:r>
              <a:rPr lang="en-US" b="1" dirty="0" smtClean="0"/>
              <a:t>Order the product </a:t>
            </a:r>
            <a:endParaRPr lang="en-US" dirty="0"/>
          </a:p>
          <a:p>
            <a:r>
              <a:rPr lang="en-US" dirty="0" smtClean="0"/>
              <a:t>Password </a:t>
            </a:r>
            <a:r>
              <a:rPr lang="en-US" dirty="0"/>
              <a:t>recovery </a:t>
            </a:r>
          </a:p>
          <a:p>
            <a:r>
              <a:rPr lang="en-US" dirty="0" smtClean="0"/>
              <a:t>Change </a:t>
            </a:r>
            <a:r>
              <a:rPr lang="en-US" dirty="0"/>
              <a:t>password </a:t>
            </a:r>
          </a:p>
        </p:txBody>
      </p:sp>
    </p:spTree>
    <p:extLst>
      <p:ext uri="{BB962C8B-B14F-4D97-AF65-F5344CB8AC3E}">
        <p14:creationId xmlns:p14="http://schemas.microsoft.com/office/powerpoint/2010/main" val="24763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228600"/>
            <a:ext cx="9144001" cy="609600"/>
          </a:xfrm>
        </p:spPr>
        <p:txBody>
          <a:bodyPr/>
          <a:lstStyle/>
          <a:p>
            <a:r>
              <a:rPr lang="en-US" dirty="0" smtClean="0">
                <a:solidFill>
                  <a:schemeClr val="bg2">
                    <a:lumMod val="25000"/>
                    <a:lumOff val="75000"/>
                  </a:schemeClr>
                </a:solidFill>
              </a:rPr>
              <a:t>S/W &amp; H/W Requirements</a:t>
            </a:r>
            <a:endParaRPr lang="en-US" dirty="0">
              <a:solidFill>
                <a:schemeClr val="bg2">
                  <a:lumMod val="25000"/>
                  <a:lumOff val="75000"/>
                </a:schemeClr>
              </a:solidFill>
            </a:endParaRPr>
          </a:p>
        </p:txBody>
      </p:sp>
      <p:sp>
        <p:nvSpPr>
          <p:cNvPr id="3" name="Content Placeholder 2"/>
          <p:cNvSpPr>
            <a:spLocks noGrp="1"/>
          </p:cNvSpPr>
          <p:nvPr>
            <p:ph sz="half" idx="1"/>
          </p:nvPr>
        </p:nvSpPr>
        <p:spPr>
          <a:xfrm>
            <a:off x="859709" y="1316060"/>
            <a:ext cx="4572000" cy="5257800"/>
          </a:xfrm>
        </p:spPr>
        <p:txBody>
          <a:bodyPr>
            <a:noAutofit/>
          </a:bodyPr>
          <a:lstStyle/>
          <a:p>
            <a:pPr>
              <a:lnSpc>
                <a:spcPct val="100000"/>
              </a:lnSpc>
            </a:pPr>
            <a:r>
              <a:rPr lang="en-US" sz="1600" b="1" dirty="0" smtClean="0"/>
              <a:t>User </a:t>
            </a:r>
            <a:r>
              <a:rPr lang="en-US" sz="1600" b="1" dirty="0"/>
              <a:t>Interface </a:t>
            </a:r>
            <a:r>
              <a:rPr lang="en-US" sz="1600" dirty="0"/>
              <a:t>: HTML, CSS </a:t>
            </a:r>
          </a:p>
          <a:p>
            <a:pPr>
              <a:lnSpc>
                <a:spcPct val="100000"/>
              </a:lnSpc>
            </a:pPr>
            <a:r>
              <a:rPr lang="en-US" sz="1600" b="1" dirty="0"/>
              <a:t>Tools : </a:t>
            </a:r>
            <a:r>
              <a:rPr lang="en-US" sz="1600" dirty="0"/>
              <a:t>Jenkins, Apache Maven, GIT, Selenium</a:t>
            </a:r>
          </a:p>
          <a:p>
            <a:pPr>
              <a:lnSpc>
                <a:spcPct val="100000"/>
              </a:lnSpc>
            </a:pPr>
            <a:r>
              <a:rPr lang="en-US" sz="1600" b="1" dirty="0"/>
              <a:t>Repository: </a:t>
            </a:r>
            <a:r>
              <a:rPr lang="en-US" sz="1600" dirty="0"/>
              <a:t>GitHub or Others</a:t>
            </a:r>
          </a:p>
          <a:p>
            <a:pPr>
              <a:lnSpc>
                <a:spcPct val="100000"/>
              </a:lnSpc>
            </a:pPr>
            <a:r>
              <a:rPr lang="en-US" sz="1600" b="1" dirty="0"/>
              <a:t>Client-side Scripting : </a:t>
            </a:r>
            <a:r>
              <a:rPr lang="en-US" sz="1600" dirty="0"/>
              <a:t>JavaScript </a:t>
            </a:r>
          </a:p>
          <a:p>
            <a:pPr>
              <a:lnSpc>
                <a:spcPct val="100000"/>
              </a:lnSpc>
            </a:pPr>
            <a:r>
              <a:rPr lang="en-US" sz="1600" dirty="0"/>
              <a:t> </a:t>
            </a:r>
            <a:r>
              <a:rPr lang="en-US" sz="1600" b="1" dirty="0"/>
              <a:t>Programming Language : </a:t>
            </a:r>
            <a:r>
              <a:rPr lang="en-US" sz="1600" dirty="0"/>
              <a:t>Java </a:t>
            </a:r>
          </a:p>
          <a:p>
            <a:pPr>
              <a:lnSpc>
                <a:spcPct val="100000"/>
              </a:lnSpc>
            </a:pPr>
            <a:r>
              <a:rPr lang="en-US" sz="1600" dirty="0"/>
              <a:t> </a:t>
            </a:r>
            <a:r>
              <a:rPr lang="en-US" sz="1600" b="1" dirty="0"/>
              <a:t>Web Applications : </a:t>
            </a:r>
            <a:r>
              <a:rPr lang="en-US" sz="1600" dirty="0"/>
              <a:t>JDBC, Servlets, JSP </a:t>
            </a:r>
          </a:p>
          <a:p>
            <a:pPr>
              <a:lnSpc>
                <a:spcPct val="100000"/>
              </a:lnSpc>
            </a:pPr>
            <a:r>
              <a:rPr lang="en-US" sz="1600" dirty="0"/>
              <a:t> </a:t>
            </a:r>
            <a:r>
              <a:rPr lang="en-US" sz="1600" b="1" dirty="0"/>
              <a:t>IDE/Workbench : </a:t>
            </a:r>
            <a:r>
              <a:rPr lang="en-US" sz="1600" dirty="0"/>
              <a:t>Eclipse 4.6 (Neon) </a:t>
            </a:r>
          </a:p>
          <a:p>
            <a:pPr>
              <a:lnSpc>
                <a:spcPct val="100000"/>
              </a:lnSpc>
            </a:pPr>
            <a:r>
              <a:rPr lang="en-US" sz="1600" dirty="0"/>
              <a:t> </a:t>
            </a:r>
            <a:r>
              <a:rPr lang="en-US" sz="1600" b="1" dirty="0"/>
              <a:t>Database : </a:t>
            </a:r>
            <a:r>
              <a:rPr lang="en-US" sz="1600" dirty="0"/>
              <a:t>Oracle 11g </a:t>
            </a:r>
          </a:p>
          <a:p>
            <a:pPr>
              <a:lnSpc>
                <a:spcPct val="100000"/>
              </a:lnSpc>
            </a:pPr>
            <a:r>
              <a:rPr lang="en-US" sz="1600" dirty="0"/>
              <a:t> </a:t>
            </a:r>
            <a:r>
              <a:rPr lang="en-US" sz="1600" b="1" dirty="0"/>
              <a:t>Server Deployment : </a:t>
            </a:r>
            <a:r>
              <a:rPr lang="en-US" sz="1600" dirty="0"/>
              <a:t>Tomcat 8.0.x  and above</a:t>
            </a:r>
          </a:p>
          <a:p>
            <a:pPr>
              <a:lnSpc>
                <a:spcPct val="100000"/>
              </a:lnSpc>
            </a:pPr>
            <a:r>
              <a:rPr lang="en-US" sz="1600" dirty="0"/>
              <a:t> </a:t>
            </a:r>
            <a:r>
              <a:rPr lang="en-US" sz="1600" b="1" dirty="0"/>
              <a:t>Frame Work : </a:t>
            </a:r>
            <a:r>
              <a:rPr lang="en-US" sz="1600" dirty="0"/>
              <a:t>Struts 1.x </a:t>
            </a:r>
          </a:p>
          <a:p>
            <a:pPr>
              <a:lnSpc>
                <a:spcPct val="100000"/>
              </a:lnSpc>
            </a:pPr>
            <a:r>
              <a:rPr lang="en-US" sz="1600" dirty="0"/>
              <a:t> </a:t>
            </a:r>
            <a:r>
              <a:rPr lang="en-US" sz="1600" b="1" dirty="0"/>
              <a:t>Browser : </a:t>
            </a:r>
            <a:r>
              <a:rPr lang="en-US" sz="1600" dirty="0"/>
              <a:t>IE/Mozilla Firefox/Google Chrome </a:t>
            </a:r>
            <a:endParaRPr lang="en-IN" sz="1600" dirty="0"/>
          </a:p>
          <a:p>
            <a:pPr>
              <a:lnSpc>
                <a:spcPct val="120000"/>
              </a:lnSpc>
            </a:pPr>
            <a:endParaRPr lang="en-IN" sz="1600" dirty="0"/>
          </a:p>
          <a:p>
            <a:pPr marL="0" indent="0">
              <a:buNone/>
            </a:pPr>
            <a:endParaRPr lang="en-US" sz="1600" dirty="0"/>
          </a:p>
        </p:txBody>
      </p:sp>
      <p:sp>
        <p:nvSpPr>
          <p:cNvPr id="4" name="Rectangle 3"/>
          <p:cNvSpPr/>
          <p:nvPr/>
        </p:nvSpPr>
        <p:spPr>
          <a:xfrm>
            <a:off x="6475413" y="1828800"/>
            <a:ext cx="4953000" cy="923330"/>
          </a:xfrm>
          <a:prstGeom prst="rect">
            <a:avLst/>
          </a:prstGeom>
        </p:spPr>
        <p:txBody>
          <a:bodyPr wrap="square">
            <a:spAutoFit/>
          </a:bodyPr>
          <a:lstStyle/>
          <a:p>
            <a:r>
              <a:rPr lang="en-US" b="1" dirty="0"/>
              <a:t>Processor </a:t>
            </a:r>
            <a:r>
              <a:rPr lang="en-US" dirty="0"/>
              <a:t>: CORE i3 &amp; </a:t>
            </a:r>
            <a:r>
              <a:rPr lang="en-US" dirty="0" smtClean="0"/>
              <a:t>above</a:t>
            </a:r>
          </a:p>
          <a:p>
            <a:r>
              <a:rPr lang="en-US" b="1" dirty="0" smtClean="0"/>
              <a:t>Hard </a:t>
            </a:r>
            <a:r>
              <a:rPr lang="en-US" b="1" dirty="0"/>
              <a:t>Disk </a:t>
            </a:r>
            <a:r>
              <a:rPr lang="en-US" dirty="0"/>
              <a:t>: 40 GB </a:t>
            </a:r>
            <a:r>
              <a:rPr lang="en-IN" dirty="0" smtClean="0"/>
              <a:t> </a:t>
            </a:r>
          </a:p>
          <a:p>
            <a:r>
              <a:rPr lang="en-IN" b="1" dirty="0" smtClean="0"/>
              <a:t>RAM </a:t>
            </a:r>
            <a:r>
              <a:rPr lang="en-IN" dirty="0"/>
              <a:t>: 2 GB or more </a:t>
            </a:r>
            <a:endParaRPr lang="en-IN" dirty="0"/>
          </a:p>
        </p:txBody>
      </p:sp>
      <p:sp>
        <p:nvSpPr>
          <p:cNvPr id="5" name="Text Placeholder 6"/>
          <p:cNvSpPr txBox="1">
            <a:spLocks/>
          </p:cNvSpPr>
          <p:nvPr/>
        </p:nvSpPr>
        <p:spPr>
          <a:xfrm>
            <a:off x="6464165" y="935060"/>
            <a:ext cx="4416552" cy="568280"/>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b="1" dirty="0" smtClean="0"/>
              <a:t>Hardware Requirement</a:t>
            </a:r>
            <a:endParaRPr lang="en-US" b="1" dirty="0"/>
          </a:p>
        </p:txBody>
      </p:sp>
      <p:sp>
        <p:nvSpPr>
          <p:cNvPr id="6" name="Text Placeholder 4"/>
          <p:cNvSpPr txBox="1">
            <a:spLocks/>
          </p:cNvSpPr>
          <p:nvPr/>
        </p:nvSpPr>
        <p:spPr>
          <a:xfrm>
            <a:off x="1217612" y="935060"/>
            <a:ext cx="4416552" cy="762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b="1" dirty="0" smtClean="0"/>
              <a:t>Software Requirement</a:t>
            </a:r>
            <a:endParaRPr lang="en-US" b="1" dirty="0"/>
          </a:p>
        </p:txBody>
      </p:sp>
    </p:spTree>
    <p:extLst>
      <p:ext uri="{BB962C8B-B14F-4D97-AF65-F5344CB8AC3E}">
        <p14:creationId xmlns:p14="http://schemas.microsoft.com/office/powerpoint/2010/main" val="125987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endParaRPr lang="en-US"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06" y="152400"/>
            <a:ext cx="9144001" cy="609600"/>
          </a:xfrm>
        </p:spPr>
        <p:txBody>
          <a:bodyPr/>
          <a:lstStyle/>
          <a:p>
            <a:r>
              <a:rPr lang="en-US" dirty="0" smtClean="0"/>
              <a:t>DATA FLOW DIAGRAM</a:t>
            </a:r>
            <a:endParaRPr lang="en-US" dirty="0"/>
          </a:p>
        </p:txBody>
      </p:sp>
      <p:sp>
        <p:nvSpPr>
          <p:cNvPr id="3" name="Text Placeholder 2"/>
          <p:cNvSpPr>
            <a:spLocks noGrp="1"/>
          </p:cNvSpPr>
          <p:nvPr>
            <p:ph type="body" idx="1"/>
          </p:nvPr>
        </p:nvSpPr>
        <p:spPr>
          <a:xfrm>
            <a:off x="4189412" y="609600"/>
            <a:ext cx="4416552" cy="762000"/>
          </a:xfrm>
        </p:spPr>
        <p:txBody>
          <a:bodyPr/>
          <a:lstStyle/>
          <a:p>
            <a:r>
              <a:rPr lang="en-US" dirty="0" smtClean="0"/>
              <a:t>CONTEXT LEVEL DFD</a:t>
            </a:r>
            <a:endParaRPr lang="en-US" dirty="0"/>
          </a:p>
        </p:txBody>
      </p:sp>
      <p:pic>
        <p:nvPicPr>
          <p:cNvPr id="7" name="Content Placeholder 6"/>
          <p:cNvPicPr>
            <a:picLocks noGrp="1" noChangeAspect="1"/>
          </p:cNvPicPr>
          <p:nvPr>
            <p:ph sz="half" idx="2"/>
          </p:nvPr>
        </p:nvPicPr>
        <p:blipFill>
          <a:blip r:embed="rId2"/>
          <a:stretch>
            <a:fillRect/>
          </a:stretch>
        </p:blipFill>
        <p:spPr>
          <a:xfrm>
            <a:off x="2360612" y="1371600"/>
            <a:ext cx="8077200" cy="5105400"/>
          </a:xfrm>
          <a:prstGeom prst="rect">
            <a:avLst/>
          </a:prstGeom>
          <a:ln>
            <a:noFill/>
          </a:ln>
          <a:effectLst>
            <a:softEdge rad="112500"/>
          </a:effectLst>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9012" y="152400"/>
            <a:ext cx="4416552" cy="533400"/>
          </a:xfrm>
        </p:spPr>
        <p:txBody>
          <a:bodyPr/>
          <a:lstStyle/>
          <a:p>
            <a:r>
              <a:rPr lang="en-US" sz="2400" dirty="0" smtClean="0"/>
              <a:t>first</a:t>
            </a:r>
            <a:r>
              <a:rPr lang="en-US" sz="2400" dirty="0" smtClean="0"/>
              <a:t> LEVEL DFD</a:t>
            </a:r>
            <a:endParaRPr lang="en-US" sz="2400" dirty="0"/>
          </a:p>
        </p:txBody>
      </p:sp>
      <p:pic>
        <p:nvPicPr>
          <p:cNvPr id="5" name="Content Placeholder 7"/>
          <p:cNvPicPr>
            <a:picLocks noGrp="1" noChangeAspect="1"/>
          </p:cNvPicPr>
          <p:nvPr>
            <p:ph sz="half" idx="2"/>
          </p:nvPr>
        </p:nvPicPr>
        <p:blipFill>
          <a:blip r:embed="rId2"/>
          <a:stretch>
            <a:fillRect/>
          </a:stretch>
        </p:blipFill>
        <p:spPr>
          <a:xfrm>
            <a:off x="2436812" y="685801"/>
            <a:ext cx="8610600" cy="6019800"/>
          </a:xfrm>
          <a:prstGeom prst="rect">
            <a:avLst/>
          </a:prstGeom>
          <a:ln>
            <a:noFill/>
          </a:ln>
          <a:effectLst>
            <a:softEdge rad="112500"/>
          </a:effectLst>
        </p:spPr>
      </p:pic>
    </p:spTree>
    <p:extLst>
      <p:ext uri="{BB962C8B-B14F-4D97-AF65-F5344CB8AC3E}">
        <p14:creationId xmlns:p14="http://schemas.microsoft.com/office/powerpoint/2010/main" val="85369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223</TotalTime>
  <Words>721</Words>
  <Application>Microsoft Office PowerPoint</Application>
  <PresentationFormat>Custom</PresentationFormat>
  <Paragraphs>129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Digital Blue Tunnel 16x9</vt:lpstr>
      <vt:lpstr>ShoppersDeal</vt:lpstr>
      <vt:lpstr>Agenda</vt:lpstr>
      <vt:lpstr>Introduction </vt:lpstr>
      <vt:lpstr>Android</vt:lpstr>
      <vt:lpstr>Product Specification</vt:lpstr>
      <vt:lpstr>S/W &amp; H/W Requirements</vt:lpstr>
      <vt:lpstr>Design </vt:lpstr>
      <vt:lpstr>DATA FLOW DIAGRAM</vt:lpstr>
      <vt:lpstr>PowerPoint Presentation</vt:lpstr>
      <vt:lpstr>PowerPoint Presentation</vt:lpstr>
      <vt:lpstr>E-R DIAGRAM</vt:lpstr>
      <vt:lpstr>USE CASE DIAGRAM</vt:lpstr>
      <vt:lpstr>FLOW CHART</vt:lpstr>
      <vt:lpstr>Screen Shots </vt:lpstr>
      <vt:lpstr>Splash Screen </vt:lpstr>
      <vt:lpstr>Login Activity</vt:lpstr>
      <vt:lpstr>Registration Activity</vt:lpstr>
      <vt:lpstr>Activity</vt:lpstr>
      <vt:lpstr>Conclusion</vt:lpstr>
      <vt:lpstr>References</vt:lpstr>
      <vt:lpstr>Any Query </vt:lpstr>
      <vt:lpstr>Thank You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ShoppersDeal</dc:title>
  <dc:creator>GAURAV KAUSHAL</dc:creator>
  <cp:lastModifiedBy>GAURAV KAUSHAL</cp:lastModifiedBy>
  <cp:revision>27</cp:revision>
  <dcterms:created xsi:type="dcterms:W3CDTF">2017-03-09T12:29:08Z</dcterms:created>
  <dcterms:modified xsi:type="dcterms:W3CDTF">2017-03-09T22:56:09Z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