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sldIdLst>
    <p:sldId id="256" r:id="rId2"/>
    <p:sldId id="257" r:id="rId3"/>
    <p:sldId id="258" r:id="rId4"/>
    <p:sldId id="259" r:id="rId5"/>
    <p:sldId id="260" r:id="rId6"/>
    <p:sldId id="261" r:id="rId7"/>
    <p:sldId id="262" r:id="rId8"/>
    <p:sldId id="267" r:id="rId9"/>
    <p:sldId id="268" r:id="rId10"/>
    <p:sldId id="271" r:id="rId11"/>
    <p:sldId id="264" r:id="rId12"/>
    <p:sldId id="265" r:id="rId13"/>
    <p:sldId id="266" r:id="rId14"/>
    <p:sldId id="269" r:id="rId15"/>
    <p:sldId id="272" r:id="rId16"/>
    <p:sldId id="270" r:id="rId17"/>
    <p:sldId id="273" r:id="rId18"/>
    <p:sldId id="274" r:id="rId19"/>
    <p:sldId id="276" r:id="rId20"/>
    <p:sldId id="27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246626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CA2DF8-7A15-4F67-8695-F98AE652D72E}"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429209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2307017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42091B-D705-45C3-A98A-F0A63B4D066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6298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1149685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CA2DF8-7A15-4F67-8695-F98AE652D72E}" type="datetimeFigureOut">
              <a:rPr lang="en-IN" smtClean="0"/>
              <a:t>25-09-2024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1943634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CA2DF8-7A15-4F67-8695-F98AE652D72E}" type="datetimeFigureOut">
              <a:rPr lang="en-IN" smtClean="0"/>
              <a:t>25-09-2024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1948366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429485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257274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14495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272416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CA2DF8-7A15-4F67-8695-F98AE652D72E}"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238731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CA2DF8-7A15-4F67-8695-F98AE652D72E}"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159531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12412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16887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CA2DF8-7A15-4F67-8695-F98AE652D72E}" type="datetimeFigureOut">
              <a:rPr lang="en-IN" smtClean="0"/>
              <a:t>25-09-2024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90089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CA2DF8-7A15-4F67-8695-F98AE652D72E}"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2091B-D705-45C3-A98A-F0A63B4D0662}" type="slidenum">
              <a:rPr lang="en-IN" smtClean="0"/>
              <a:t>‹#›</a:t>
            </a:fld>
            <a:endParaRPr lang="en-IN"/>
          </a:p>
        </p:txBody>
      </p:sp>
    </p:spTree>
    <p:extLst>
      <p:ext uri="{BB962C8B-B14F-4D97-AF65-F5344CB8AC3E}">
        <p14:creationId xmlns:p14="http://schemas.microsoft.com/office/powerpoint/2010/main" val="241527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CA2DF8-7A15-4F67-8695-F98AE652D72E}" type="datetimeFigureOut">
              <a:rPr lang="en-IN" smtClean="0"/>
              <a:t>25-09-2024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42091B-D705-45C3-A98A-F0A63B4D0662}" type="slidenum">
              <a:rPr lang="en-IN" smtClean="0"/>
              <a:t>‹#›</a:t>
            </a:fld>
            <a:endParaRPr lang="en-IN"/>
          </a:p>
        </p:txBody>
      </p:sp>
    </p:spTree>
    <p:extLst>
      <p:ext uri="{BB962C8B-B14F-4D97-AF65-F5344CB8AC3E}">
        <p14:creationId xmlns:p14="http://schemas.microsoft.com/office/powerpoint/2010/main" val="283892094"/>
      </p:ext>
    </p:extLst>
  </p:cSld>
  <p:clrMap bg1="dk1" tx1="lt1" bg2="dk2" tx2="lt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 id="21474839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7D03C2-F453-604A-6A79-64DFC0512B9D}"/>
              </a:ext>
            </a:extLst>
          </p:cNvPr>
          <p:cNvSpPr txBox="1"/>
          <p:nvPr/>
        </p:nvSpPr>
        <p:spPr>
          <a:xfrm>
            <a:off x="838200" y="886968"/>
            <a:ext cx="10515600" cy="5349541"/>
          </a:xfrm>
          <a:prstGeom prst="rect">
            <a:avLst/>
          </a:prstGeom>
          <a:noFill/>
        </p:spPr>
        <p:txBody>
          <a:bodyPr wrap="square" rtlCol="0">
            <a:spAutoFit/>
          </a:bodyPr>
          <a:lstStyle/>
          <a:p>
            <a:pPr algn="ctr"/>
            <a:r>
              <a:rPr lang="en-IN" sz="3200" b="1" u="sng" kern="100" dirty="0">
                <a:effectLst/>
                <a:latin typeface="Arial" panose="020B0604020202020204" pitchFamily="34" charset="0"/>
                <a:ea typeface="Calibri" panose="020F0502020204030204" pitchFamily="34" charset="0"/>
                <a:cs typeface="Mangal" panose="02040503050203030202" pitchFamily="18" charset="0"/>
              </a:rPr>
              <a:t>Web Development Front-end Internship</a:t>
            </a:r>
          </a:p>
          <a:p>
            <a:pPr algn="ctr"/>
            <a:endParaRPr lang="en-IN" sz="3200" b="1" u="sng" kern="100" dirty="0">
              <a:latin typeface="Arial" panose="020B0604020202020204" pitchFamily="34" charset="0"/>
              <a:ea typeface="Calibri" panose="020F0502020204030204" pitchFamily="34" charset="0"/>
              <a:cs typeface="Mangal" panose="02040503050203030202" pitchFamily="18" charset="0"/>
            </a:endParaRPr>
          </a:p>
          <a:p>
            <a:pPr algn="ctr"/>
            <a:endParaRPr lang="en-IN" sz="3200" b="1" u="sng" kern="100" dirty="0">
              <a:latin typeface="Arial" panose="020B0604020202020204" pitchFamily="34" charset="0"/>
              <a:ea typeface="Calibri" panose="020F0502020204030204" pitchFamily="34" charset="0"/>
              <a:cs typeface="Mangal" panose="02040503050203030202" pitchFamily="18" charset="0"/>
            </a:endParaRPr>
          </a:p>
          <a:p>
            <a:pPr algn="ctr"/>
            <a:endParaRPr lang="en-IN" sz="3200" b="1" u="sng" kern="100" dirty="0">
              <a:latin typeface="Arial" panose="020B0604020202020204" pitchFamily="34" charset="0"/>
              <a:ea typeface="Calibri" panose="020F0502020204030204" pitchFamily="34" charset="0"/>
              <a:cs typeface="Mangal" panose="02040503050203030202" pitchFamily="18" charset="0"/>
            </a:endParaRPr>
          </a:p>
          <a:p>
            <a:pPr algn="ctr"/>
            <a:r>
              <a:rPr lang="en-IN" sz="2400" kern="100" dirty="0">
                <a:effectLst/>
                <a:latin typeface="Calibri" panose="020F0502020204030204" pitchFamily="34" charset="0"/>
                <a:ea typeface="Calibri" panose="020F0502020204030204" pitchFamily="34" charset="0"/>
                <a:cs typeface="Mangal" panose="02040503050203030202" pitchFamily="18" charset="0"/>
              </a:rPr>
              <a:t>Project Title: </a:t>
            </a:r>
            <a:r>
              <a:rPr lang="en-IN" sz="2400" b="1" kern="100" dirty="0">
                <a:effectLst/>
                <a:latin typeface="Calibri" panose="020F0502020204030204" pitchFamily="34" charset="0"/>
                <a:ea typeface="Calibri" panose="020F0502020204030204" pitchFamily="34" charset="0"/>
                <a:cs typeface="Mangal" panose="02040503050203030202" pitchFamily="18" charset="0"/>
              </a:rPr>
              <a:t>To-Do List Using HTML</a:t>
            </a:r>
          </a:p>
          <a:p>
            <a:pPr algn="ctr"/>
            <a:endParaRPr lang="en-IN" sz="2400" b="1" kern="100" dirty="0">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Krishna Joshi</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kern="100" dirty="0">
                <a:effectLst/>
                <a:latin typeface="Calibri" panose="020F0502020204030204" pitchFamily="34" charset="0"/>
                <a:ea typeface="Calibri" panose="020F0502020204030204" pitchFamily="34" charset="0"/>
                <a:cs typeface="Mangal" panose="02040503050203030202" pitchFamily="18" charset="0"/>
              </a:rPr>
              <a:t>krishnajoshi177.in@gmail.com</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kern="100" dirty="0">
                <a:effectLst/>
                <a:latin typeface="Calibri" panose="020F0502020204030204" pitchFamily="34" charset="0"/>
                <a:ea typeface="Calibri" panose="020F0502020204030204" pitchFamily="34" charset="0"/>
                <a:cs typeface="Mangal" panose="02040503050203030202" pitchFamily="18" charset="0"/>
              </a:rPr>
              <a:t>Phone - 7976309141</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kern="100" dirty="0">
                <a:effectLst/>
                <a:latin typeface="Calibri" panose="020F0502020204030204" pitchFamily="34" charset="0"/>
                <a:ea typeface="Calibri" panose="020F0502020204030204" pitchFamily="34" charset="0"/>
                <a:cs typeface="Mangal" panose="02040503050203030202" pitchFamily="18" charset="0"/>
              </a:rPr>
              <a:t>Institution - Graphic Era Hill University, Dehradun</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kern="100" dirty="0">
                <a:effectLst/>
                <a:latin typeface="Calibri" panose="020F0502020204030204" pitchFamily="34" charset="0"/>
                <a:ea typeface="Calibri" panose="020F0502020204030204" pitchFamily="34" charset="0"/>
                <a:cs typeface="Mangal" panose="02040503050203030202" pitchFamily="18" charset="0"/>
              </a:rPr>
              <a:t>Date of Submission – 25 September, 2024</a:t>
            </a:r>
          </a:p>
          <a:p>
            <a:pPr algn="ct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algn="ctr"/>
            <a:endParaRPr lang="en-IN" sz="3200" dirty="0"/>
          </a:p>
        </p:txBody>
      </p:sp>
    </p:spTree>
    <p:extLst>
      <p:ext uri="{BB962C8B-B14F-4D97-AF65-F5344CB8AC3E}">
        <p14:creationId xmlns:p14="http://schemas.microsoft.com/office/powerpoint/2010/main" val="170425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1153F-2926-9E69-37BF-60F0835AF8C8}"/>
              </a:ext>
            </a:extLst>
          </p:cNvPr>
          <p:cNvSpPr txBox="1"/>
          <p:nvPr/>
        </p:nvSpPr>
        <p:spPr>
          <a:xfrm>
            <a:off x="795528" y="193507"/>
            <a:ext cx="11144250" cy="6555641"/>
          </a:xfrm>
          <a:prstGeom prst="rect">
            <a:avLst/>
          </a:prstGeom>
          <a:noFill/>
        </p:spPr>
        <p:txBody>
          <a:bodyPr wrap="square">
            <a:spAutoFit/>
          </a:bodyPr>
          <a:lstStyle/>
          <a:p>
            <a:r>
              <a:rPr lang="en-IN" sz="1200" b="0" dirty="0">
                <a:solidFill>
                  <a:srgbClr val="6A9955"/>
                </a:solidFill>
                <a:effectLst/>
                <a:latin typeface="Consolas" panose="020B0609020204030204" pitchFamily="49" charset="0"/>
              </a:rPr>
              <a:t>&lt;!-- Task Modal --&gt;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"modal fade"</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id</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taskModal</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tabindex</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"-1"</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aria-</a:t>
            </a:r>
            <a:r>
              <a:rPr lang="en-IN" sz="1200" b="0" dirty="0" err="1">
                <a:solidFill>
                  <a:srgbClr val="9CDCFE"/>
                </a:solidFill>
                <a:effectLst/>
                <a:latin typeface="Consolas" panose="020B0609020204030204" pitchFamily="49" charset="0"/>
              </a:rPr>
              <a:t>labelledby</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taskModalLabel</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aria-hidden</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"true"</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"modal-dialog"</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"modal-content"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style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color</a:t>
            </a:r>
            <a:r>
              <a:rPr lang="en-IN" sz="1200" b="0" dirty="0">
                <a:solidFill>
                  <a:srgbClr val="CE9178"/>
                </a:solidFill>
                <a:effectLst/>
                <a:latin typeface="Consolas" panose="020B0609020204030204" pitchFamily="49" charset="0"/>
              </a:rPr>
              <a:t>: black;"</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"modal-header"</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h5</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"modal-title"</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id</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taskModalLabel</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&gt;</a:t>
            </a:r>
            <a:r>
              <a:rPr lang="en-IN" sz="1200" b="0" dirty="0">
                <a:solidFill>
                  <a:srgbClr val="D4D4D4"/>
                </a:solidFill>
                <a:effectLst/>
                <a:latin typeface="Consolas" panose="020B0609020204030204" pitchFamily="49" charset="0"/>
              </a:rPr>
              <a:t>Add Task</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h5</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button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type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"button"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btn</a:t>
            </a:r>
            <a:r>
              <a:rPr lang="en-IN" sz="1200" b="0" dirty="0">
                <a:solidFill>
                  <a:srgbClr val="CE9178"/>
                </a:solidFill>
                <a:effectLst/>
                <a:latin typeface="Consolas" panose="020B0609020204030204" pitchFamily="49" charset="0"/>
              </a:rPr>
              <a:t>-close"</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data-bs-dismiss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"modal"</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aria-label</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"Close"</a:t>
            </a:r>
            <a:r>
              <a:rPr lang="en-IN" sz="1200" b="0" dirty="0">
                <a:solidFill>
                  <a:srgbClr val="808080"/>
                </a:solidFill>
                <a:effectLst/>
                <a:latin typeface="Consolas" panose="020B0609020204030204" pitchFamily="49" charset="0"/>
              </a:rPr>
              <a:t>&gt;&lt;/</a:t>
            </a:r>
            <a:r>
              <a:rPr lang="en-IN" sz="1200" b="0" dirty="0">
                <a:solidFill>
                  <a:srgbClr val="569CD6"/>
                </a:solidFill>
                <a:effectLst/>
                <a:latin typeface="Consolas" panose="020B0609020204030204" pitchFamily="49" charset="0"/>
              </a:rPr>
              <a:t>button</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"modal-body"</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form</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id</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taskForm</a:t>
            </a:r>
            <a:r>
              <a:rPr lang="en-IN" sz="1200" b="0" dirty="0">
                <a:solidFill>
                  <a:srgbClr val="CE9178"/>
                </a:solidFill>
                <a:effectLst/>
                <a:latin typeface="Consolas" panose="020B0609020204030204" pitchFamily="49" charset="0"/>
              </a:rPr>
              <a:t>"</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"mb-3"</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label</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for</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taskDescription</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"form-label"</a:t>
            </a:r>
            <a:r>
              <a:rPr lang="en-IN" sz="1200" b="0" dirty="0">
                <a:solidFill>
                  <a:srgbClr val="808080"/>
                </a:solidFill>
                <a:effectLst/>
                <a:latin typeface="Consolas" panose="020B0609020204030204" pitchFamily="49" charset="0"/>
              </a:rPr>
              <a:t>&gt;</a:t>
            </a:r>
            <a:r>
              <a:rPr lang="en-IN" sz="1200" b="0" dirty="0">
                <a:solidFill>
                  <a:srgbClr val="D4D4D4"/>
                </a:solidFill>
                <a:effectLst/>
                <a:latin typeface="Consolas" panose="020B0609020204030204" pitchFamily="49" charset="0"/>
              </a:rPr>
              <a:t>Task Description</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label</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input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type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"text"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"form-control"</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id</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taskDescription</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required</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"mb-3"</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label</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for</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responsiblePerson</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"form-label"</a:t>
            </a:r>
            <a:r>
              <a:rPr lang="en-IN" sz="1200" b="0" dirty="0">
                <a:solidFill>
                  <a:srgbClr val="808080"/>
                </a:solidFill>
                <a:effectLst/>
                <a:latin typeface="Consolas" panose="020B0609020204030204" pitchFamily="49" charset="0"/>
              </a:rPr>
              <a:t>&gt;</a:t>
            </a:r>
            <a:r>
              <a:rPr lang="en-IN" sz="1200" b="0" dirty="0">
                <a:solidFill>
                  <a:srgbClr val="D4D4D4"/>
                </a:solidFill>
                <a:effectLst/>
                <a:latin typeface="Consolas" panose="020B0609020204030204" pitchFamily="49" charset="0"/>
              </a:rPr>
              <a:t>Responsible Person</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label</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input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type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"text"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"form-control"</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id</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responsiblePerson</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required</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"mb-3"</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label</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for</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taskETA</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"form-label"</a:t>
            </a:r>
            <a:r>
              <a:rPr lang="en-IN" sz="1200" b="0" dirty="0">
                <a:solidFill>
                  <a:srgbClr val="808080"/>
                </a:solidFill>
                <a:effectLst/>
                <a:latin typeface="Consolas" panose="020B0609020204030204" pitchFamily="49" charset="0"/>
              </a:rPr>
              <a:t>&gt;</a:t>
            </a:r>
            <a:r>
              <a:rPr lang="en-IN" sz="1200" b="0" dirty="0">
                <a:solidFill>
                  <a:srgbClr val="D4D4D4"/>
                </a:solidFill>
                <a:effectLst/>
                <a:latin typeface="Consolas" panose="020B0609020204030204" pitchFamily="49" charset="0"/>
              </a:rPr>
              <a:t>ETA (Date and Time)</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label</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input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type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"datetime-local"</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"form-control"</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id</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taskETA</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required</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input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type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"hidden"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id</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taskIndex</a:t>
            </a:r>
            <a:r>
              <a:rPr lang="en-IN" sz="1200" b="0" dirty="0">
                <a:solidFill>
                  <a:srgbClr val="CE9178"/>
                </a:solidFill>
                <a:effectLst/>
                <a:latin typeface="Consolas" panose="020B0609020204030204" pitchFamily="49" charset="0"/>
              </a:rPr>
              <a:t>"</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form</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"modal-footer"</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button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type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"button"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btn</a:t>
            </a:r>
            <a:r>
              <a:rPr lang="en-IN" sz="1200" b="0" dirty="0">
                <a:solidFill>
                  <a:srgbClr val="CE9178"/>
                </a:solidFill>
                <a:effectLst/>
                <a:latin typeface="Consolas" panose="020B0609020204030204" pitchFamily="49" charset="0"/>
              </a:rPr>
              <a:t> </a:t>
            </a:r>
            <a:r>
              <a:rPr lang="en-IN" sz="1200" b="0" dirty="0" err="1">
                <a:solidFill>
                  <a:srgbClr val="CE9178"/>
                </a:solidFill>
                <a:effectLst/>
                <a:latin typeface="Consolas" panose="020B0609020204030204" pitchFamily="49" charset="0"/>
              </a:rPr>
              <a:t>btn</a:t>
            </a:r>
            <a:r>
              <a:rPr lang="en-IN" sz="1200" b="0" dirty="0">
                <a:solidFill>
                  <a:srgbClr val="CE9178"/>
                </a:solidFill>
                <a:effectLst/>
                <a:latin typeface="Consolas" panose="020B0609020204030204" pitchFamily="49" charset="0"/>
              </a:rPr>
              <a:t>-secondary"</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data-bs-dismiss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"modal"</a:t>
            </a:r>
            <a:r>
              <a:rPr lang="en-IN" sz="1200" b="0" dirty="0">
                <a:solidFill>
                  <a:srgbClr val="808080"/>
                </a:solidFill>
                <a:effectLst/>
                <a:latin typeface="Consolas" panose="020B0609020204030204" pitchFamily="49" charset="0"/>
              </a:rPr>
              <a:t>&gt;</a:t>
            </a:r>
            <a:r>
              <a:rPr lang="en-IN" sz="1200" b="0" dirty="0">
                <a:solidFill>
                  <a:srgbClr val="D4D4D4"/>
                </a:solidFill>
                <a:effectLst/>
                <a:latin typeface="Consolas" panose="020B0609020204030204" pitchFamily="49" charset="0"/>
              </a:rPr>
              <a:t>Close</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button</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button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type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"button"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btn</a:t>
            </a:r>
            <a:r>
              <a:rPr lang="en-IN" sz="1200" b="0" dirty="0">
                <a:solidFill>
                  <a:srgbClr val="CE9178"/>
                </a:solidFill>
                <a:effectLst/>
                <a:latin typeface="Consolas" panose="020B0609020204030204" pitchFamily="49" charset="0"/>
              </a:rPr>
              <a:t> </a:t>
            </a:r>
            <a:r>
              <a:rPr lang="en-IN" sz="1200" b="0" dirty="0" err="1">
                <a:solidFill>
                  <a:srgbClr val="CE9178"/>
                </a:solidFill>
                <a:effectLst/>
                <a:latin typeface="Consolas" panose="020B0609020204030204" pitchFamily="49" charset="0"/>
              </a:rPr>
              <a:t>btn</a:t>
            </a:r>
            <a:r>
              <a:rPr lang="en-IN" sz="1200" b="0" dirty="0">
                <a:solidFill>
                  <a:srgbClr val="CE9178"/>
                </a:solidFill>
                <a:effectLst/>
                <a:latin typeface="Consolas" panose="020B0609020204030204" pitchFamily="49" charset="0"/>
              </a:rPr>
              <a:t>-primary"</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id</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saveTaskBtn</a:t>
            </a:r>
            <a:r>
              <a:rPr lang="en-IN" sz="1200" b="0" dirty="0">
                <a:solidFill>
                  <a:srgbClr val="CE9178"/>
                </a:solidFill>
                <a:effectLst/>
                <a:latin typeface="Consolas" panose="020B0609020204030204" pitchFamily="49" charset="0"/>
              </a:rPr>
              <a:t>"</a:t>
            </a:r>
            <a:r>
              <a:rPr lang="en-IN" sz="1200" b="0" dirty="0">
                <a:solidFill>
                  <a:srgbClr val="808080"/>
                </a:solidFill>
                <a:effectLst/>
                <a:latin typeface="Consolas" panose="020B0609020204030204" pitchFamily="49" charset="0"/>
              </a:rPr>
              <a:t>&gt;</a:t>
            </a:r>
            <a:r>
              <a:rPr lang="en-IN" sz="1200" b="0" dirty="0">
                <a:solidFill>
                  <a:srgbClr val="D4D4D4"/>
                </a:solidFill>
                <a:effectLst/>
                <a:latin typeface="Consolas" panose="020B0609020204030204" pitchFamily="49" charset="0"/>
              </a:rPr>
              <a:t>Save Task</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button</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br>
              <a:rPr lang="en-IN" sz="1200" b="0" dirty="0">
                <a:solidFill>
                  <a:srgbClr val="D4D4D4"/>
                </a:solidFill>
                <a:effectLst/>
                <a:latin typeface="Consolas" panose="020B0609020204030204" pitchFamily="49" charset="0"/>
              </a:rPr>
            </a:b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body</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a:p>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html</a:t>
            </a:r>
            <a:r>
              <a:rPr lang="en-IN" sz="1200" b="0" dirty="0">
                <a:solidFill>
                  <a:srgbClr val="808080"/>
                </a:solidFill>
                <a:effectLst/>
                <a:latin typeface="Consolas" panose="020B0609020204030204" pitchFamily="49" charset="0"/>
              </a:rPr>
              <a:t>&gt;</a:t>
            </a:r>
            <a:endParaRPr lang="en-I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1312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F2C0E-3173-41C8-B34B-0679C97BC4D9}"/>
              </a:ext>
            </a:extLst>
          </p:cNvPr>
          <p:cNvSpPr txBox="1"/>
          <p:nvPr/>
        </p:nvSpPr>
        <p:spPr>
          <a:xfrm>
            <a:off x="2081212" y="816769"/>
            <a:ext cx="8029575" cy="5724644"/>
          </a:xfrm>
          <a:prstGeom prst="rect">
            <a:avLst/>
          </a:prstGeom>
          <a:noFill/>
        </p:spPr>
        <p:txBody>
          <a:bodyPr wrap="square" rtlCol="0">
            <a:spAutoFit/>
          </a:bodyPr>
          <a:lstStyle/>
          <a:p>
            <a:r>
              <a:rPr lang="en-IN" sz="1400" dirty="0"/>
              <a:t>CSS CODE (STYLE.CSS)</a:t>
            </a:r>
          </a:p>
          <a:p>
            <a:endParaRPr lang="en-IN" sz="1400" dirty="0"/>
          </a:p>
          <a:p>
            <a:r>
              <a:rPr lang="en-IN" sz="1300" b="0" dirty="0">
                <a:solidFill>
                  <a:srgbClr val="D7BA7D"/>
                </a:solidFill>
                <a:effectLst/>
                <a:latin typeface="Consolas" panose="020B0609020204030204" pitchFamily="49" charset="0"/>
              </a:rPr>
              <a:t>body</a:t>
            </a:r>
            <a:r>
              <a:rPr lang="en-IN" sz="1300" b="0" dirty="0">
                <a:solidFill>
                  <a:srgbClr val="D4D4D4"/>
                </a:solidFill>
                <a:effectLst/>
                <a:latin typeface="Consolas" panose="020B0609020204030204" pitchFamily="49" charset="0"/>
              </a:rPr>
              <a:t> {</a:t>
            </a: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background-</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#2b95b5</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Dark background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#e0e0e0</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Light text for contrast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a:t>
            </a:r>
          </a:p>
          <a:p>
            <a:br>
              <a:rPr lang="en-IN" sz="1300" b="0" dirty="0">
                <a:solidFill>
                  <a:srgbClr val="D4D4D4"/>
                </a:solidFill>
                <a:effectLst/>
                <a:latin typeface="Consolas" panose="020B0609020204030204" pitchFamily="49" charset="0"/>
              </a:rPr>
            </a:br>
            <a:r>
              <a:rPr lang="en-IN" sz="1300" b="0" dirty="0">
                <a:solidFill>
                  <a:srgbClr val="D7BA7D"/>
                </a:solidFill>
                <a:effectLst/>
                <a:latin typeface="Consolas" panose="020B0609020204030204" pitchFamily="49" charset="0"/>
              </a:rPr>
              <a:t>.navbar</a:t>
            </a:r>
            <a:r>
              <a:rPr lang="en-IN" sz="1300" b="0" dirty="0">
                <a:solidFill>
                  <a:srgbClr val="D4D4D4"/>
                </a:solidFill>
                <a:effectLst/>
                <a:latin typeface="Consolas" panose="020B0609020204030204" pitchFamily="49" charset="0"/>
              </a:rPr>
              <a:t> {</a:t>
            </a: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background-</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#082586</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Red </a:t>
            </a:r>
            <a:r>
              <a:rPr lang="en-IN" sz="1300" b="0" dirty="0" err="1">
                <a:solidFill>
                  <a:srgbClr val="6A9955"/>
                </a:solidFill>
                <a:effectLst/>
                <a:latin typeface="Consolas" panose="020B0609020204030204" pitchFamily="49" charset="0"/>
              </a:rPr>
              <a:t>color</a:t>
            </a:r>
            <a:r>
              <a:rPr lang="en-IN" sz="1300" b="0" dirty="0">
                <a:solidFill>
                  <a:srgbClr val="6A9955"/>
                </a:solidFill>
                <a:effectLst/>
                <a:latin typeface="Consolas" panose="020B0609020204030204" pitchFamily="49" charset="0"/>
              </a:rPr>
              <a:t> for navbar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a:t>
            </a:r>
          </a:p>
          <a:p>
            <a:br>
              <a:rPr lang="en-IN" sz="1300" b="0" dirty="0">
                <a:solidFill>
                  <a:srgbClr val="D4D4D4"/>
                </a:solidFill>
                <a:effectLst/>
                <a:latin typeface="Consolas" panose="020B0609020204030204" pitchFamily="49" charset="0"/>
              </a:rPr>
            </a:br>
            <a:r>
              <a:rPr lang="en-IN" sz="1300" b="0" dirty="0">
                <a:solidFill>
                  <a:srgbClr val="D7BA7D"/>
                </a:solidFill>
                <a:effectLst/>
                <a:latin typeface="Consolas" panose="020B0609020204030204" pitchFamily="49" charset="0"/>
              </a:rPr>
              <a:t>.input-group</a:t>
            </a:r>
            <a:r>
              <a:rPr lang="en-IN" sz="1300" b="0" dirty="0">
                <a:solidFill>
                  <a:srgbClr val="D4D4D4"/>
                </a:solidFill>
                <a:effectLst/>
                <a:latin typeface="Consolas" panose="020B0609020204030204" pitchFamily="49" charset="0"/>
              </a:rPr>
              <a:t> </a:t>
            </a:r>
            <a:r>
              <a:rPr lang="en-IN" sz="1300" b="0" dirty="0">
                <a:solidFill>
                  <a:srgbClr val="D7BA7D"/>
                </a:solidFill>
                <a:effectLst/>
                <a:latin typeface="Consolas" panose="020B0609020204030204" pitchFamily="49" charset="0"/>
              </a:rPr>
              <a:t>input</a:t>
            </a:r>
            <a:r>
              <a:rPr lang="en-IN" sz="1300" b="0" dirty="0">
                <a:solidFill>
                  <a:srgbClr val="D4D4D4"/>
                </a:solidFill>
                <a:effectLst/>
                <a:latin typeface="Consolas" panose="020B0609020204030204" pitchFamily="49" charset="0"/>
              </a:rPr>
              <a:t> {</a:t>
            </a: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background-</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#c3bbbb</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Dark input field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#000000</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Light text in input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border</a:t>
            </a:r>
            <a:r>
              <a:rPr lang="en-IN" sz="1300" b="0" dirty="0">
                <a:solidFill>
                  <a:srgbClr val="D4D4D4"/>
                </a:solidFill>
                <a:effectLst/>
                <a:latin typeface="Consolas" panose="020B0609020204030204" pitchFamily="49" charset="0"/>
              </a:rPr>
              <a:t>: </a:t>
            </a:r>
            <a:r>
              <a:rPr lang="en-IN" sz="1300" b="0" dirty="0">
                <a:solidFill>
                  <a:srgbClr val="B5CEA8"/>
                </a:solidFill>
                <a:effectLst/>
                <a:latin typeface="Consolas" panose="020B0609020204030204" pitchFamily="49" charset="0"/>
              </a:rPr>
              <a:t>1px</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solid</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#444</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Input border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p>
          <a:p>
            <a:r>
              <a:rPr lang="en-IN" sz="1300" b="0" dirty="0">
                <a:solidFill>
                  <a:srgbClr val="D4D4D4"/>
                </a:solidFill>
                <a:effectLst/>
                <a:latin typeface="Consolas" panose="020B0609020204030204" pitchFamily="49" charset="0"/>
              </a:rPr>
              <a:t>}</a:t>
            </a:r>
          </a:p>
          <a:p>
            <a:br>
              <a:rPr lang="en-IN" sz="1300" b="0" dirty="0">
                <a:solidFill>
                  <a:srgbClr val="D4D4D4"/>
                </a:solidFill>
                <a:effectLst/>
                <a:latin typeface="Consolas" panose="020B0609020204030204" pitchFamily="49" charset="0"/>
              </a:rPr>
            </a:br>
            <a:r>
              <a:rPr lang="en-IN" sz="1300" b="0" dirty="0">
                <a:solidFill>
                  <a:srgbClr val="D7BA7D"/>
                </a:solidFill>
                <a:effectLst/>
                <a:latin typeface="Consolas" panose="020B0609020204030204" pitchFamily="49" charset="0"/>
              </a:rPr>
              <a:t>.input-group</a:t>
            </a:r>
            <a:r>
              <a:rPr lang="en-IN" sz="1300" b="0" dirty="0">
                <a:solidFill>
                  <a:srgbClr val="D4D4D4"/>
                </a:solidFill>
                <a:effectLst/>
                <a:latin typeface="Consolas" panose="020B0609020204030204" pitchFamily="49" charset="0"/>
              </a:rPr>
              <a:t> </a:t>
            </a:r>
            <a:r>
              <a:rPr lang="en-IN" sz="1300" b="0" dirty="0">
                <a:solidFill>
                  <a:srgbClr val="D7BA7D"/>
                </a:solidFill>
                <a:effectLst/>
                <a:latin typeface="Consolas" panose="020B0609020204030204" pitchFamily="49" charset="0"/>
              </a:rPr>
              <a:t>.</a:t>
            </a:r>
            <a:r>
              <a:rPr lang="en-IN" sz="1300" b="0" dirty="0" err="1">
                <a:solidFill>
                  <a:srgbClr val="D7BA7D"/>
                </a:solidFill>
                <a:effectLst/>
                <a:latin typeface="Consolas" panose="020B0609020204030204" pitchFamily="49" charset="0"/>
              </a:rPr>
              <a:t>btn</a:t>
            </a:r>
            <a:r>
              <a:rPr lang="en-IN" sz="1300" b="0" dirty="0">
                <a:solidFill>
                  <a:srgbClr val="D7BA7D"/>
                </a:solidFill>
                <a:effectLst/>
                <a:latin typeface="Consolas" panose="020B0609020204030204" pitchFamily="49" charset="0"/>
              </a:rPr>
              <a:t>-primary</a:t>
            </a:r>
            <a:r>
              <a:rPr lang="en-IN" sz="1300" b="0" dirty="0">
                <a:solidFill>
                  <a:srgbClr val="D4D4D4"/>
                </a:solidFill>
                <a:effectLst/>
                <a:latin typeface="Consolas" panose="020B0609020204030204" pitchFamily="49" charset="0"/>
              </a:rPr>
              <a:t> {</a:t>
            </a: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background-</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#2b00ff</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Bootstrap primary </a:t>
            </a:r>
            <a:r>
              <a:rPr lang="en-IN" sz="1300" b="0" dirty="0" err="1">
                <a:solidFill>
                  <a:srgbClr val="6A9955"/>
                </a:solidFill>
                <a:effectLst/>
                <a:latin typeface="Consolas" panose="020B0609020204030204" pitchFamily="49" charset="0"/>
              </a:rPr>
              <a:t>color</a:t>
            </a:r>
            <a:r>
              <a:rPr lang="en-IN" sz="1300" b="0" dirty="0">
                <a:solidFill>
                  <a:srgbClr val="6A9955"/>
                </a:solidFill>
                <a:effectLst/>
                <a:latin typeface="Consolas" panose="020B0609020204030204" pitchFamily="49" charset="0"/>
              </a:rPr>
              <a:t>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border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none</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No border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a:t>
            </a:r>
          </a:p>
          <a:p>
            <a:br>
              <a:rPr lang="en-IN" sz="1300" b="0" dirty="0">
                <a:solidFill>
                  <a:srgbClr val="D4D4D4"/>
                </a:solidFill>
                <a:effectLst/>
                <a:latin typeface="Consolas" panose="020B0609020204030204" pitchFamily="49" charset="0"/>
              </a:rPr>
            </a:br>
            <a:r>
              <a:rPr lang="en-IN" sz="1300" b="0" dirty="0">
                <a:solidFill>
                  <a:srgbClr val="D7BA7D"/>
                </a:solidFill>
                <a:effectLst/>
                <a:latin typeface="Consolas" panose="020B0609020204030204" pitchFamily="49" charset="0"/>
              </a:rPr>
              <a:t>.task-card</a:t>
            </a:r>
            <a:r>
              <a:rPr lang="en-IN" sz="1300" b="0" dirty="0">
                <a:solidFill>
                  <a:srgbClr val="D4D4D4"/>
                </a:solidFill>
                <a:effectLst/>
                <a:latin typeface="Consolas" panose="020B0609020204030204" pitchFamily="49" charset="0"/>
              </a:rPr>
              <a:t> {</a:t>
            </a: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background-</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#20cfff</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Dark card background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a:t>
            </a:r>
          </a:p>
          <a:p>
            <a:endParaRPr lang="en-IN" sz="1200" dirty="0"/>
          </a:p>
          <a:p>
            <a:endParaRPr lang="en-IN" sz="1400" dirty="0"/>
          </a:p>
        </p:txBody>
      </p:sp>
    </p:spTree>
    <p:extLst>
      <p:ext uri="{BB962C8B-B14F-4D97-AF65-F5344CB8AC3E}">
        <p14:creationId xmlns:p14="http://schemas.microsoft.com/office/powerpoint/2010/main" val="51807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F1956-D412-9359-5125-1F2D2709473D}"/>
              </a:ext>
            </a:extLst>
          </p:cNvPr>
          <p:cNvSpPr txBox="1"/>
          <p:nvPr/>
        </p:nvSpPr>
        <p:spPr>
          <a:xfrm>
            <a:off x="2069306" y="1012954"/>
            <a:ext cx="8053388" cy="4893647"/>
          </a:xfrm>
          <a:prstGeom prst="rect">
            <a:avLst/>
          </a:prstGeom>
          <a:noFill/>
        </p:spPr>
        <p:txBody>
          <a:bodyPr wrap="square">
            <a:spAutoFit/>
          </a:bodyPr>
          <a:lstStyle/>
          <a:p>
            <a:r>
              <a:rPr lang="en-IN" sz="1300" dirty="0"/>
              <a:t>CSS CODE (STYLE.CSS)</a:t>
            </a:r>
          </a:p>
          <a:p>
            <a:endParaRPr lang="en-IN" sz="1300" dirty="0"/>
          </a:p>
          <a:p>
            <a:br>
              <a:rPr lang="en-IN" sz="1300" b="0" dirty="0">
                <a:solidFill>
                  <a:srgbClr val="D4D4D4"/>
                </a:solidFill>
                <a:effectLst/>
                <a:latin typeface="Consolas" panose="020B0609020204030204" pitchFamily="49" charset="0"/>
              </a:rPr>
            </a:br>
            <a:r>
              <a:rPr lang="en-IN" sz="1300" b="0" dirty="0">
                <a:solidFill>
                  <a:srgbClr val="D7BA7D"/>
                </a:solidFill>
                <a:effectLst/>
                <a:latin typeface="Consolas" panose="020B0609020204030204" pitchFamily="49" charset="0"/>
              </a:rPr>
              <a:t>.table</a:t>
            </a:r>
            <a:r>
              <a:rPr lang="en-IN" sz="1300" b="0" dirty="0">
                <a:solidFill>
                  <a:srgbClr val="D4D4D4"/>
                </a:solidFill>
                <a:effectLst/>
                <a:latin typeface="Consolas" panose="020B0609020204030204" pitchFamily="49" charset="0"/>
              </a:rPr>
              <a:t> {</a:t>
            </a:r>
          </a:p>
          <a:p>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#ffffff</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White text in table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a:t>
            </a:r>
          </a:p>
          <a:p>
            <a:br>
              <a:rPr lang="en-IN" sz="1300" b="0" dirty="0">
                <a:solidFill>
                  <a:srgbClr val="D4D4D4"/>
                </a:solidFill>
                <a:effectLst/>
                <a:latin typeface="Consolas" panose="020B0609020204030204" pitchFamily="49" charset="0"/>
              </a:rPr>
            </a:br>
            <a:r>
              <a:rPr lang="en-IN" sz="1300" b="0" dirty="0">
                <a:solidFill>
                  <a:srgbClr val="D7BA7D"/>
                </a:solidFill>
                <a:effectLst/>
                <a:latin typeface="Consolas" panose="020B0609020204030204" pitchFamily="49" charset="0"/>
              </a:rPr>
              <a:t>.table-dark</a:t>
            </a:r>
            <a:r>
              <a:rPr lang="en-IN" sz="1300" b="0" dirty="0">
                <a:solidFill>
                  <a:srgbClr val="D4D4D4"/>
                </a:solidFill>
                <a:effectLst/>
                <a:latin typeface="Consolas" panose="020B0609020204030204" pitchFamily="49" charset="0"/>
              </a:rPr>
              <a:t> {</a:t>
            </a: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background-</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#1e1e1e</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Dark background for table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a:t>
            </a:r>
          </a:p>
          <a:p>
            <a:br>
              <a:rPr lang="en-IN" sz="1300" b="0" dirty="0">
                <a:solidFill>
                  <a:srgbClr val="D4D4D4"/>
                </a:solidFill>
                <a:effectLst/>
                <a:latin typeface="Consolas" panose="020B0609020204030204" pitchFamily="49" charset="0"/>
              </a:rPr>
            </a:br>
            <a:r>
              <a:rPr lang="en-IN" sz="1300" b="0" dirty="0">
                <a:solidFill>
                  <a:srgbClr val="D7BA7D"/>
                </a:solidFill>
                <a:effectLst/>
                <a:latin typeface="Consolas" panose="020B0609020204030204" pitchFamily="49" charset="0"/>
              </a:rPr>
              <a:t>.table-striped</a:t>
            </a:r>
            <a:r>
              <a:rPr lang="en-IN" sz="1300" b="0" dirty="0">
                <a:solidFill>
                  <a:srgbClr val="D4D4D4"/>
                </a:solidFill>
                <a:effectLst/>
                <a:latin typeface="Consolas" panose="020B0609020204030204" pitchFamily="49" charset="0"/>
              </a:rPr>
              <a:t> </a:t>
            </a:r>
            <a:r>
              <a:rPr lang="en-IN" sz="1300" b="0" dirty="0" err="1">
                <a:solidFill>
                  <a:srgbClr val="D7BA7D"/>
                </a:solidFill>
                <a:effectLst/>
                <a:latin typeface="Consolas" panose="020B0609020204030204" pitchFamily="49" charset="0"/>
              </a:rPr>
              <a:t>tbody</a:t>
            </a:r>
            <a:r>
              <a:rPr lang="en-IN" sz="1300" b="0" dirty="0">
                <a:solidFill>
                  <a:srgbClr val="D4D4D4"/>
                </a:solidFill>
                <a:effectLst/>
                <a:latin typeface="Consolas" panose="020B0609020204030204" pitchFamily="49" charset="0"/>
              </a:rPr>
              <a:t> </a:t>
            </a:r>
            <a:r>
              <a:rPr lang="en-IN" sz="1300" b="0" dirty="0" err="1">
                <a:solidFill>
                  <a:srgbClr val="D7BA7D"/>
                </a:solidFill>
                <a:effectLst/>
                <a:latin typeface="Consolas" panose="020B0609020204030204" pitchFamily="49" charset="0"/>
              </a:rPr>
              <a:t>tr:nth-of-type</a:t>
            </a:r>
            <a:r>
              <a:rPr lang="en-IN" sz="1300" b="0" dirty="0">
                <a:solidFill>
                  <a:srgbClr val="D4D4D4"/>
                </a:solidFill>
                <a:effectLst/>
                <a:latin typeface="Consolas" panose="020B0609020204030204" pitchFamily="49" charset="0"/>
              </a:rPr>
              <a:t>(odd) {</a:t>
            </a: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background-</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#292929</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Slightly lighter dark for odd rows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a:t>
            </a:r>
          </a:p>
          <a:p>
            <a:br>
              <a:rPr lang="en-IN" sz="1300" b="0" dirty="0">
                <a:solidFill>
                  <a:srgbClr val="D4D4D4"/>
                </a:solidFill>
                <a:effectLst/>
                <a:latin typeface="Consolas" panose="020B0609020204030204" pitchFamily="49" charset="0"/>
              </a:rPr>
            </a:br>
            <a:r>
              <a:rPr lang="en-IN" sz="1300" b="0" dirty="0">
                <a:solidFill>
                  <a:srgbClr val="D7BA7D"/>
                </a:solidFill>
                <a:effectLst/>
                <a:latin typeface="Consolas" panose="020B0609020204030204" pitchFamily="49" charset="0"/>
              </a:rPr>
              <a:t>.</a:t>
            </a:r>
            <a:r>
              <a:rPr lang="en-IN" sz="1300" b="0" dirty="0" err="1">
                <a:solidFill>
                  <a:srgbClr val="D7BA7D"/>
                </a:solidFill>
                <a:effectLst/>
                <a:latin typeface="Consolas" panose="020B0609020204030204" pitchFamily="49" charset="0"/>
              </a:rPr>
              <a:t>btn</a:t>
            </a:r>
            <a:r>
              <a:rPr lang="en-IN" sz="1300" b="0" dirty="0">
                <a:solidFill>
                  <a:srgbClr val="D7BA7D"/>
                </a:solidFill>
                <a:effectLst/>
                <a:latin typeface="Consolas" panose="020B0609020204030204" pitchFamily="49" charset="0"/>
              </a:rPr>
              <a:t>-success</a:t>
            </a:r>
            <a:r>
              <a:rPr lang="en-IN" sz="1300" b="0" dirty="0">
                <a:solidFill>
                  <a:srgbClr val="D4D4D4"/>
                </a:solidFill>
                <a:effectLst/>
                <a:latin typeface="Consolas" panose="020B0609020204030204" pitchFamily="49" charset="0"/>
              </a:rPr>
              <a:t> {</a:t>
            </a: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background-</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#28a745</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Green </a:t>
            </a:r>
            <a:r>
              <a:rPr lang="en-IN" sz="1300" b="0" dirty="0" err="1">
                <a:solidFill>
                  <a:srgbClr val="6A9955"/>
                </a:solidFill>
                <a:effectLst/>
                <a:latin typeface="Consolas" panose="020B0609020204030204" pitchFamily="49" charset="0"/>
              </a:rPr>
              <a:t>color</a:t>
            </a:r>
            <a:r>
              <a:rPr lang="en-IN" sz="1300" b="0" dirty="0">
                <a:solidFill>
                  <a:srgbClr val="6A9955"/>
                </a:solidFill>
                <a:effectLst/>
                <a:latin typeface="Consolas" panose="020B0609020204030204" pitchFamily="49" charset="0"/>
              </a:rPr>
              <a:t> for edit button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a:t>
            </a:r>
          </a:p>
          <a:p>
            <a:br>
              <a:rPr lang="en-IN" sz="1300" b="0" dirty="0">
                <a:solidFill>
                  <a:srgbClr val="D4D4D4"/>
                </a:solidFill>
                <a:effectLst/>
                <a:latin typeface="Consolas" panose="020B0609020204030204" pitchFamily="49" charset="0"/>
              </a:rPr>
            </a:br>
            <a:r>
              <a:rPr lang="en-IN" sz="1300" b="0" dirty="0">
                <a:solidFill>
                  <a:srgbClr val="D7BA7D"/>
                </a:solidFill>
                <a:effectLst/>
                <a:latin typeface="Consolas" panose="020B0609020204030204" pitchFamily="49" charset="0"/>
              </a:rPr>
              <a:t>.</a:t>
            </a:r>
            <a:r>
              <a:rPr lang="en-IN" sz="1300" b="0" dirty="0" err="1">
                <a:solidFill>
                  <a:srgbClr val="D7BA7D"/>
                </a:solidFill>
                <a:effectLst/>
                <a:latin typeface="Consolas" panose="020B0609020204030204" pitchFamily="49" charset="0"/>
              </a:rPr>
              <a:t>btn</a:t>
            </a:r>
            <a:r>
              <a:rPr lang="en-IN" sz="1300" b="0" dirty="0">
                <a:solidFill>
                  <a:srgbClr val="D7BA7D"/>
                </a:solidFill>
                <a:effectLst/>
                <a:latin typeface="Consolas" panose="020B0609020204030204" pitchFamily="49" charset="0"/>
              </a:rPr>
              <a:t>-danger</a:t>
            </a:r>
            <a:r>
              <a:rPr lang="en-IN" sz="1300" b="0" dirty="0">
                <a:solidFill>
                  <a:srgbClr val="D4D4D4"/>
                </a:solidFill>
                <a:effectLst/>
                <a:latin typeface="Consolas" panose="020B0609020204030204" pitchFamily="49" charset="0"/>
              </a:rPr>
              <a:t> {</a:t>
            </a:r>
          </a:p>
          <a:p>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background-</a:t>
            </a:r>
            <a:r>
              <a:rPr lang="en-IN" sz="1300" b="0" dirty="0" err="1">
                <a:solidFill>
                  <a:srgbClr val="9CDCFE"/>
                </a:solidFill>
                <a:effectLst/>
                <a:latin typeface="Consolas" panose="020B0609020204030204" pitchFamily="49" charset="0"/>
              </a:rPr>
              <a:t>color</a:t>
            </a:r>
            <a:r>
              <a:rPr lang="en-IN" sz="1300" b="0" dirty="0">
                <a:solidFill>
                  <a:srgbClr val="D4D4D4"/>
                </a:solidFill>
                <a:effectLst/>
                <a:latin typeface="Consolas" panose="020B0609020204030204" pitchFamily="49" charset="0"/>
              </a:rPr>
              <a:t>: </a:t>
            </a:r>
            <a:r>
              <a:rPr lang="en-IN" sz="1300" b="0" dirty="0">
                <a:solidFill>
                  <a:srgbClr val="CE9178"/>
                </a:solidFill>
                <a:effectLst/>
                <a:latin typeface="Consolas" panose="020B0609020204030204" pitchFamily="49" charset="0"/>
              </a:rPr>
              <a:t>#ff939d</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 Red </a:t>
            </a:r>
            <a:r>
              <a:rPr lang="en-IN" sz="1300" b="0" dirty="0" err="1">
                <a:solidFill>
                  <a:srgbClr val="6A9955"/>
                </a:solidFill>
                <a:effectLst/>
                <a:latin typeface="Consolas" panose="020B0609020204030204" pitchFamily="49" charset="0"/>
              </a:rPr>
              <a:t>color</a:t>
            </a:r>
            <a:r>
              <a:rPr lang="en-IN" sz="1300" b="0" dirty="0">
                <a:solidFill>
                  <a:srgbClr val="6A9955"/>
                </a:solidFill>
                <a:effectLst/>
                <a:latin typeface="Consolas" panose="020B0609020204030204" pitchFamily="49" charset="0"/>
              </a:rPr>
              <a:t> for complete button */</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a:t>
            </a:r>
          </a:p>
          <a:p>
            <a:br>
              <a:rPr lang="en-IN" sz="1300" b="0" dirty="0">
                <a:solidFill>
                  <a:srgbClr val="D4D4D4"/>
                </a:solidFill>
                <a:effectLst/>
                <a:latin typeface="Consolas" panose="020B0609020204030204" pitchFamily="49" charset="0"/>
              </a:rPr>
            </a:br>
            <a:endParaRPr lang="en-IN" sz="13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4825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EF816B-964E-E6C8-E809-BAE9A6EEFE57}"/>
              </a:ext>
            </a:extLst>
          </p:cNvPr>
          <p:cNvSpPr txBox="1"/>
          <p:nvPr/>
        </p:nvSpPr>
        <p:spPr>
          <a:xfrm>
            <a:off x="1560957" y="286970"/>
            <a:ext cx="7953375" cy="6278642"/>
          </a:xfrm>
          <a:prstGeom prst="rect">
            <a:avLst/>
          </a:prstGeom>
          <a:noFill/>
        </p:spPr>
        <p:txBody>
          <a:bodyPr wrap="square" rtlCol="0">
            <a:spAutoFit/>
          </a:bodyPr>
          <a:lstStyle/>
          <a:p>
            <a:r>
              <a:rPr lang="en-IN" sz="1600" dirty="0"/>
              <a:t>JAVASCRIPT CODE</a:t>
            </a:r>
          </a:p>
          <a:p>
            <a:endParaRPr lang="en-IN" sz="1400" dirty="0"/>
          </a:p>
          <a:p>
            <a:r>
              <a:rPr lang="en-IN" sz="1200" b="0" dirty="0">
                <a:solidFill>
                  <a:srgbClr val="569CD6"/>
                </a:solidFill>
                <a:effectLst/>
                <a:latin typeface="Consolas" panose="020B0609020204030204" pitchFamily="49" charset="0"/>
              </a:rPr>
              <a:t>let</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tasks</a:t>
            </a:r>
            <a:r>
              <a:rPr lang="en-IN" sz="1200" b="0" dirty="0">
                <a:solidFill>
                  <a:srgbClr val="D4D4D4"/>
                </a:solidFill>
                <a:effectLst/>
                <a:latin typeface="Consolas" panose="020B0609020204030204" pitchFamily="49" charset="0"/>
              </a:rPr>
              <a:t> = [];</a:t>
            </a:r>
          </a:p>
          <a:p>
            <a:r>
              <a:rPr lang="en-IN" sz="1200" b="0" dirty="0">
                <a:solidFill>
                  <a:srgbClr val="569CD6"/>
                </a:solidFill>
                <a:effectLst/>
                <a:latin typeface="Consolas" panose="020B0609020204030204" pitchFamily="49" charset="0"/>
              </a:rPr>
              <a:t>let</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editMode</a:t>
            </a:r>
            <a:r>
              <a:rPr lang="en-IN" sz="1200" b="0" dirty="0">
                <a:solidFill>
                  <a:srgbClr val="D4D4D4"/>
                </a:solidFill>
                <a:effectLst/>
                <a:latin typeface="Consolas" panose="020B0609020204030204" pitchFamily="49" charset="0"/>
              </a:rPr>
              <a:t> = </a:t>
            </a:r>
            <a:r>
              <a:rPr lang="en-IN" sz="1200" b="0" dirty="0">
                <a:solidFill>
                  <a:srgbClr val="569CD6"/>
                </a:solidFill>
                <a:effectLst/>
                <a:latin typeface="Consolas" panose="020B0609020204030204" pitchFamily="49" charset="0"/>
              </a:rPr>
              <a:t>false</a:t>
            </a:r>
            <a:r>
              <a:rPr lang="en-IN" sz="1200" b="0" dirty="0">
                <a:solidFill>
                  <a:srgbClr val="D4D4D4"/>
                </a:solidFill>
                <a:effectLst/>
                <a:latin typeface="Consolas" panose="020B0609020204030204" pitchFamily="49" charset="0"/>
              </a:rPr>
              <a:t>;</a:t>
            </a:r>
          </a:p>
          <a:p>
            <a:r>
              <a:rPr lang="en-IN" sz="1200" b="0" dirty="0">
                <a:solidFill>
                  <a:srgbClr val="569CD6"/>
                </a:solidFill>
                <a:effectLst/>
                <a:latin typeface="Consolas" panose="020B0609020204030204" pitchFamily="49" charset="0"/>
              </a:rPr>
              <a:t>let</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editIndex</a:t>
            </a:r>
            <a:r>
              <a:rPr lang="en-IN" sz="1200" b="0" dirty="0">
                <a:solidFill>
                  <a:srgbClr val="D4D4D4"/>
                </a:solidFill>
                <a:effectLst/>
                <a:latin typeface="Consolas" panose="020B0609020204030204" pitchFamily="49" charset="0"/>
              </a:rPr>
              <a:t> = -</a:t>
            </a:r>
            <a:r>
              <a:rPr lang="en-IN" sz="1200" b="0" dirty="0">
                <a:solidFill>
                  <a:srgbClr val="B5CEA8"/>
                </a:solidFill>
                <a:effectLst/>
                <a:latin typeface="Consolas" panose="020B0609020204030204" pitchFamily="49" charset="0"/>
              </a:rPr>
              <a:t>1</a:t>
            </a:r>
            <a:r>
              <a:rPr lang="en-IN" sz="1200" b="0" dirty="0">
                <a:solidFill>
                  <a:srgbClr val="D4D4D4"/>
                </a:solidFill>
                <a:effectLst/>
                <a:latin typeface="Consolas" panose="020B0609020204030204" pitchFamily="49" charset="0"/>
              </a:rPr>
              <a:t>;</a:t>
            </a:r>
          </a:p>
          <a:p>
            <a:br>
              <a:rPr lang="en-IN" sz="1200" b="0" dirty="0">
                <a:solidFill>
                  <a:srgbClr val="D4D4D4"/>
                </a:solidFill>
                <a:effectLst/>
                <a:latin typeface="Consolas" panose="020B0609020204030204" pitchFamily="49" charset="0"/>
              </a:rPr>
            </a:b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9CDCFE"/>
                </a:solidFill>
                <a:effectLst/>
                <a:latin typeface="Consolas" panose="020B0609020204030204" pitchFamily="49" charset="0"/>
              </a:rPr>
              <a:t>document</a:t>
            </a:r>
            <a:r>
              <a:rPr lang="en-IN" sz="1200" b="0" dirty="0">
                <a:solidFill>
                  <a:srgbClr val="D4D4D4"/>
                </a:solidFill>
                <a:effectLst/>
                <a:latin typeface="Consolas" panose="020B0609020204030204" pitchFamily="49" charset="0"/>
              </a:rPr>
              <a:t>).</a:t>
            </a:r>
            <a:r>
              <a:rPr lang="en-IN" sz="1200" b="0" dirty="0">
                <a:solidFill>
                  <a:srgbClr val="DCDCAA"/>
                </a:solidFill>
                <a:effectLst/>
                <a:latin typeface="Consolas" panose="020B0609020204030204" pitchFamily="49" charset="0"/>
              </a:rPr>
              <a:t>ready</a:t>
            </a:r>
            <a:r>
              <a:rPr lang="en-IN" sz="1200" b="0" dirty="0">
                <a:solidFill>
                  <a:srgbClr val="D4D4D4"/>
                </a:solidFill>
                <a:effectLst/>
                <a:latin typeface="Consolas" panose="020B0609020204030204" pitchFamily="49" charset="0"/>
              </a:rPr>
              <a:t>(</a:t>
            </a:r>
            <a:r>
              <a:rPr lang="en-IN" sz="1200" b="0" dirty="0">
                <a:solidFill>
                  <a:srgbClr val="569CD6"/>
                </a:solidFill>
                <a:effectLst/>
                <a:latin typeface="Consolas" panose="020B0609020204030204" pitchFamily="49" charset="0"/>
              </a:rPr>
              <a:t>function</a:t>
            </a:r>
            <a:r>
              <a:rPr lang="en-IN" sz="1200" b="0" dirty="0">
                <a:solidFill>
                  <a:srgbClr val="D4D4D4"/>
                </a:solidFill>
                <a:effectLst/>
                <a:latin typeface="Consolas" panose="020B0609020204030204" pitchFamily="49" charset="0"/>
              </a:rPr>
              <a:t> () {</a:t>
            </a:r>
          </a:p>
          <a:p>
            <a:r>
              <a:rPr lang="en-IN" sz="1200" b="0" dirty="0">
                <a:solidFill>
                  <a:srgbClr val="D4D4D4"/>
                </a:solidFill>
                <a:effectLst/>
                <a:latin typeface="Consolas" panose="020B0609020204030204" pitchFamily="49" charset="0"/>
              </a:rPr>
              <a:t>    </a:t>
            </a:r>
            <a:r>
              <a:rPr lang="en-IN" sz="1200" b="0" dirty="0">
                <a:solidFill>
                  <a:srgbClr val="6A9955"/>
                </a:solidFill>
                <a:effectLst/>
                <a:latin typeface="Consolas" panose="020B0609020204030204" pitchFamily="49" charset="0"/>
              </a:rPr>
              <a:t>// Add task button click event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addTaskBtn</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DCDCAA"/>
                </a:solidFill>
                <a:effectLst/>
                <a:latin typeface="Consolas" panose="020B0609020204030204" pitchFamily="49" charset="0"/>
              </a:rPr>
              <a:t>click</a:t>
            </a:r>
            <a:r>
              <a:rPr lang="en-IN" sz="1200" b="0" dirty="0">
                <a:solidFill>
                  <a:srgbClr val="D4D4D4"/>
                </a:solidFill>
                <a:effectLst/>
                <a:latin typeface="Consolas" panose="020B0609020204030204" pitchFamily="49" charset="0"/>
              </a:rPr>
              <a:t>(</a:t>
            </a:r>
            <a:r>
              <a:rPr lang="en-IN" sz="1200" b="0" dirty="0">
                <a:solidFill>
                  <a:srgbClr val="569CD6"/>
                </a:solidFill>
                <a:effectLst/>
                <a:latin typeface="Consolas" panose="020B0609020204030204" pitchFamily="49" charset="0"/>
              </a:rPr>
              <a:t>function</a:t>
            </a:r>
            <a:r>
              <a:rPr lang="en-IN" sz="1200" b="0" dirty="0">
                <a:solidFill>
                  <a:srgbClr val="D4D4D4"/>
                </a:solidFill>
                <a:effectLst/>
                <a:latin typeface="Consolas" panose="020B0609020204030204" pitchFamily="49" charset="0"/>
              </a:rPr>
              <a:t> () {</a:t>
            </a:r>
          </a:p>
          <a:p>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taskModalLabel</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DCDCAA"/>
                </a:solidFill>
                <a:effectLst/>
                <a:latin typeface="Consolas" panose="020B0609020204030204" pitchFamily="49" charset="0"/>
              </a:rPr>
              <a:t>text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'Add Task'</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taskForm</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B5CEA8"/>
                </a:solidFill>
                <a:effectLst/>
                <a:latin typeface="Consolas" panose="020B0609020204030204" pitchFamily="49" charset="0"/>
              </a:rPr>
              <a:t>0</a:t>
            </a:r>
            <a:r>
              <a:rPr lang="en-IN" sz="1200" b="0" dirty="0">
                <a:solidFill>
                  <a:srgbClr val="D4D4D4"/>
                </a:solidFill>
                <a:effectLst/>
                <a:latin typeface="Consolas" panose="020B0609020204030204" pitchFamily="49" charset="0"/>
              </a:rPr>
              <a:t>].</a:t>
            </a:r>
            <a:r>
              <a:rPr lang="en-IN" sz="1200" b="0" dirty="0">
                <a:solidFill>
                  <a:srgbClr val="DCDCAA"/>
                </a:solidFill>
                <a:effectLst/>
                <a:latin typeface="Consolas" panose="020B0609020204030204" pitchFamily="49" charset="0"/>
              </a:rPr>
              <a:t>reset</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editMode</a:t>
            </a:r>
            <a:r>
              <a:rPr lang="en-IN" sz="1200" b="0" dirty="0">
                <a:solidFill>
                  <a:srgbClr val="D4D4D4"/>
                </a:solidFill>
                <a:effectLst/>
                <a:latin typeface="Consolas" panose="020B0609020204030204" pitchFamily="49" charset="0"/>
              </a:rPr>
              <a:t> = </a:t>
            </a:r>
            <a:r>
              <a:rPr lang="en-IN" sz="1200" b="0" dirty="0">
                <a:solidFill>
                  <a:srgbClr val="569CD6"/>
                </a:solidFill>
                <a:effectLst/>
                <a:latin typeface="Consolas" panose="020B0609020204030204" pitchFamily="49" charset="0"/>
              </a:rPr>
              <a:t>false</a:t>
            </a:r>
            <a:r>
              <a:rPr lang="en-IN" sz="1200" b="0" dirty="0">
                <a:solidFill>
                  <a:srgbClr val="D4D4D4"/>
                </a:solidFill>
                <a:effectLst/>
                <a:latin typeface="Consolas" panose="020B0609020204030204" pitchFamily="49" charset="0"/>
              </a:rPr>
              <a:t>; </a:t>
            </a:r>
            <a:r>
              <a:rPr lang="en-IN" sz="1200" b="0" dirty="0">
                <a:solidFill>
                  <a:srgbClr val="6A9955"/>
                </a:solidFill>
                <a:effectLst/>
                <a:latin typeface="Consolas" panose="020B0609020204030204" pitchFamily="49" charset="0"/>
              </a:rPr>
              <a:t>// Reset edit mode</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taskIndex</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val</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 </a:t>
            </a:r>
            <a:r>
              <a:rPr lang="en-IN" sz="1200" b="0" dirty="0">
                <a:solidFill>
                  <a:srgbClr val="6A9955"/>
                </a:solidFill>
                <a:effectLst/>
                <a:latin typeface="Consolas" panose="020B0609020204030204" pitchFamily="49" charset="0"/>
              </a:rPr>
              <a:t>// Clear index</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p>
          <a:p>
            <a:br>
              <a:rPr lang="en-IN" sz="1200" b="0" dirty="0">
                <a:solidFill>
                  <a:srgbClr val="D4D4D4"/>
                </a:solidFill>
                <a:effectLst/>
                <a:latin typeface="Consolas" panose="020B0609020204030204" pitchFamily="49" charset="0"/>
              </a:rPr>
            </a:br>
            <a:r>
              <a:rPr lang="en-IN" sz="1200" b="0" dirty="0">
                <a:solidFill>
                  <a:srgbClr val="D4D4D4"/>
                </a:solidFill>
                <a:effectLst/>
                <a:latin typeface="Consolas" panose="020B0609020204030204" pitchFamily="49" charset="0"/>
              </a:rPr>
              <a:t>    </a:t>
            </a:r>
            <a:r>
              <a:rPr lang="en-IN" sz="1200" b="0" dirty="0">
                <a:solidFill>
                  <a:srgbClr val="6A9955"/>
                </a:solidFill>
                <a:effectLst/>
                <a:latin typeface="Consolas" panose="020B0609020204030204" pitchFamily="49" charset="0"/>
              </a:rPr>
              <a:t>// Save task button click event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saveTaskBtn</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DCDCAA"/>
                </a:solidFill>
                <a:effectLst/>
                <a:latin typeface="Consolas" panose="020B0609020204030204" pitchFamily="49" charset="0"/>
              </a:rPr>
              <a:t>click</a:t>
            </a:r>
            <a:r>
              <a:rPr lang="en-IN" sz="1200" b="0" dirty="0">
                <a:solidFill>
                  <a:srgbClr val="D4D4D4"/>
                </a:solidFill>
                <a:effectLst/>
                <a:latin typeface="Consolas" panose="020B0609020204030204" pitchFamily="49" charset="0"/>
              </a:rPr>
              <a:t>(</a:t>
            </a:r>
            <a:r>
              <a:rPr lang="en-IN" sz="1200" b="0" dirty="0">
                <a:solidFill>
                  <a:srgbClr val="569CD6"/>
                </a:solidFill>
                <a:effectLst/>
                <a:latin typeface="Consolas" panose="020B0609020204030204" pitchFamily="49" charset="0"/>
              </a:rPr>
              <a:t>function</a:t>
            </a:r>
            <a:r>
              <a:rPr lang="en-IN" sz="1200" b="0" dirty="0">
                <a:solidFill>
                  <a:srgbClr val="D4D4D4"/>
                </a:solidFill>
                <a:effectLst/>
                <a:latin typeface="Consolas" panose="020B0609020204030204" pitchFamily="49" charset="0"/>
              </a:rPr>
              <a:t> () {</a:t>
            </a:r>
          </a:p>
          <a:p>
            <a:r>
              <a:rPr lang="en-IN" sz="1200" b="0" dirty="0">
                <a:solidFill>
                  <a:srgbClr val="D4D4D4"/>
                </a:solidFill>
                <a:effectLst/>
                <a:latin typeface="Consolas" panose="020B0609020204030204" pitchFamily="49" charset="0"/>
              </a:rPr>
              <a:t>        </a:t>
            </a:r>
            <a:r>
              <a:rPr lang="en-IN" sz="1200" b="0" dirty="0" err="1">
                <a:solidFill>
                  <a:srgbClr val="569CD6"/>
                </a:solidFill>
                <a:effectLst/>
                <a:latin typeface="Consolas" panose="020B0609020204030204" pitchFamily="49" charset="0"/>
              </a:rPr>
              <a:t>const</a:t>
            </a:r>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taskDescription</a:t>
            </a:r>
            <a:r>
              <a:rPr lang="en-IN" sz="1200" b="0" dirty="0">
                <a:solidFill>
                  <a:srgbClr val="D4D4D4"/>
                </a:solidFill>
                <a:effectLst/>
                <a:latin typeface="Consolas" panose="020B0609020204030204" pitchFamily="49" charset="0"/>
              </a:rPr>
              <a:t> =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taskDescription</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val</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569CD6"/>
                </a:solidFill>
                <a:effectLst/>
                <a:latin typeface="Consolas" panose="020B0609020204030204" pitchFamily="49" charset="0"/>
              </a:rPr>
              <a:t>const</a:t>
            </a:r>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responsiblePerson</a:t>
            </a:r>
            <a:r>
              <a:rPr lang="en-IN" sz="1200" b="0" dirty="0">
                <a:solidFill>
                  <a:srgbClr val="D4D4D4"/>
                </a:solidFill>
                <a:effectLst/>
                <a:latin typeface="Consolas" panose="020B0609020204030204" pitchFamily="49" charset="0"/>
              </a:rPr>
              <a:t> =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responsiblePerson</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val</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569CD6"/>
                </a:solidFill>
                <a:effectLst/>
                <a:latin typeface="Consolas" panose="020B0609020204030204" pitchFamily="49" charset="0"/>
              </a:rPr>
              <a:t>const</a:t>
            </a:r>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taskETA</a:t>
            </a:r>
            <a:r>
              <a:rPr lang="en-IN" sz="1200" b="0" dirty="0">
                <a:solidFill>
                  <a:srgbClr val="D4D4D4"/>
                </a:solidFill>
                <a:effectLst/>
                <a:latin typeface="Consolas" panose="020B0609020204030204" pitchFamily="49" charset="0"/>
              </a:rPr>
              <a:t> =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taskETA</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val</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569CD6"/>
                </a:solidFill>
                <a:effectLst/>
                <a:latin typeface="Consolas" panose="020B0609020204030204" pitchFamily="49" charset="0"/>
              </a:rPr>
              <a:t>const</a:t>
            </a:r>
            <a:r>
              <a:rPr lang="en-IN" sz="1200" b="0" dirty="0">
                <a:solidFill>
                  <a:srgbClr val="D4D4D4"/>
                </a:solidFill>
                <a:effectLst/>
                <a:latin typeface="Consolas" panose="020B0609020204030204" pitchFamily="49" charset="0"/>
              </a:rPr>
              <a:t> </a:t>
            </a:r>
            <a:r>
              <a:rPr lang="en-IN" sz="1200" b="0" dirty="0">
                <a:solidFill>
                  <a:srgbClr val="4FC1FF"/>
                </a:solidFill>
                <a:effectLst/>
                <a:latin typeface="Consolas" panose="020B0609020204030204" pitchFamily="49" charset="0"/>
              </a:rPr>
              <a:t>index</a:t>
            </a:r>
            <a:r>
              <a:rPr lang="en-IN" sz="1200" b="0" dirty="0">
                <a:solidFill>
                  <a:srgbClr val="D4D4D4"/>
                </a:solidFill>
                <a:effectLst/>
                <a:latin typeface="Consolas" panose="020B0609020204030204" pitchFamily="49" charset="0"/>
              </a:rPr>
              <a:t> =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taskIndex</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val</a:t>
            </a:r>
            <a:r>
              <a:rPr lang="en-IN" sz="1200" b="0" dirty="0">
                <a:solidFill>
                  <a:srgbClr val="D4D4D4"/>
                </a:solidFill>
                <a:effectLst/>
                <a:latin typeface="Consolas" panose="020B0609020204030204" pitchFamily="49" charset="0"/>
              </a:rPr>
              <a:t>();</a:t>
            </a:r>
          </a:p>
          <a:p>
            <a:br>
              <a:rPr lang="en-IN" sz="1200" b="0" dirty="0">
                <a:solidFill>
                  <a:srgbClr val="D4D4D4"/>
                </a:solidFill>
                <a:effectLst/>
                <a:latin typeface="Consolas" panose="020B0609020204030204" pitchFamily="49" charset="0"/>
              </a:rPr>
            </a:br>
            <a:r>
              <a:rPr lang="en-IN" sz="1200" b="0" dirty="0">
                <a:solidFill>
                  <a:srgbClr val="D4D4D4"/>
                </a:solidFill>
                <a:effectLst/>
                <a:latin typeface="Consolas" panose="020B0609020204030204" pitchFamily="49" charset="0"/>
              </a:rPr>
              <a:t>        </a:t>
            </a:r>
            <a:r>
              <a:rPr lang="en-IN" sz="1200" b="0" dirty="0">
                <a:solidFill>
                  <a:srgbClr val="C586C0"/>
                </a:solidFill>
                <a:effectLst/>
                <a:latin typeface="Consolas" panose="020B0609020204030204" pitchFamily="49" charset="0"/>
              </a:rPr>
              <a:t>if</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editMode</a:t>
            </a:r>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r>
              <a:rPr lang="en-IN" sz="1200" b="0" dirty="0">
                <a:solidFill>
                  <a:srgbClr val="6A9955"/>
                </a:solidFill>
                <a:effectLst/>
                <a:latin typeface="Consolas" panose="020B0609020204030204" pitchFamily="49" charset="0"/>
              </a:rPr>
              <a:t>// Update existing task</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tasks</a:t>
            </a:r>
            <a:r>
              <a:rPr lang="en-IN" sz="1200" b="0" dirty="0">
                <a:solidFill>
                  <a:srgbClr val="D4D4D4"/>
                </a:solidFill>
                <a:effectLst/>
                <a:latin typeface="Consolas" panose="020B0609020204030204" pitchFamily="49" charset="0"/>
              </a:rPr>
              <a:t>[</a:t>
            </a:r>
            <a:r>
              <a:rPr lang="en-IN" sz="1200" b="0" dirty="0">
                <a:solidFill>
                  <a:srgbClr val="4FC1FF"/>
                </a:solidFill>
                <a:effectLst/>
                <a:latin typeface="Consolas" panose="020B0609020204030204" pitchFamily="49" charset="0"/>
              </a:rPr>
              <a:t>index</a:t>
            </a:r>
            <a:r>
              <a:rPr lang="en-IN" sz="1200" b="0" dirty="0">
                <a:solidFill>
                  <a:srgbClr val="D4D4D4"/>
                </a:solidFill>
                <a:effectLst/>
                <a:latin typeface="Consolas" panose="020B0609020204030204" pitchFamily="49" charset="0"/>
              </a:rPr>
              <a:t>] = { </a:t>
            </a:r>
            <a:r>
              <a:rPr lang="en-IN" sz="1200" b="0" dirty="0">
                <a:solidFill>
                  <a:srgbClr val="9CDCFE"/>
                </a:solidFill>
                <a:effectLst/>
                <a:latin typeface="Consolas" panose="020B0609020204030204" pitchFamily="49" charset="0"/>
              </a:rPr>
              <a:t>description:</a:t>
            </a:r>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taskDescription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responsible:</a:t>
            </a:r>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responsiblePerson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eta:</a:t>
            </a:r>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taskETA</a:t>
            </a:r>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 </a:t>
            </a:r>
            <a:r>
              <a:rPr lang="en-IN" sz="1200" b="0" dirty="0">
                <a:solidFill>
                  <a:srgbClr val="C586C0"/>
                </a:solidFill>
                <a:effectLst/>
                <a:latin typeface="Consolas" panose="020B0609020204030204" pitchFamily="49" charset="0"/>
              </a:rPr>
              <a:t>else</a:t>
            </a:r>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r>
              <a:rPr lang="en-IN" sz="1200" b="0" dirty="0">
                <a:solidFill>
                  <a:srgbClr val="6A9955"/>
                </a:solidFill>
                <a:effectLst/>
                <a:latin typeface="Consolas" panose="020B0609020204030204" pitchFamily="49" charset="0"/>
              </a:rPr>
              <a:t>// Add new task</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tasks</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push</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description:</a:t>
            </a:r>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taskDescription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responsible:</a:t>
            </a:r>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responsiblePerson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eta:</a:t>
            </a:r>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taskETA</a:t>
            </a:r>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p>
          <a:p>
            <a:br>
              <a:rPr lang="en-IN" sz="1200" b="0" dirty="0">
                <a:solidFill>
                  <a:srgbClr val="D4D4D4"/>
                </a:solidFill>
                <a:effectLst/>
                <a:latin typeface="Consolas" panose="020B0609020204030204" pitchFamily="49" charset="0"/>
              </a:rPr>
            </a:br>
            <a:endParaRPr lang="en-IN" sz="1200" dirty="0"/>
          </a:p>
        </p:txBody>
      </p:sp>
    </p:spTree>
    <p:extLst>
      <p:ext uri="{BB962C8B-B14F-4D97-AF65-F5344CB8AC3E}">
        <p14:creationId xmlns:p14="http://schemas.microsoft.com/office/powerpoint/2010/main" val="535478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9AA8F-4876-8731-FE20-AA37C84D6923}"/>
              </a:ext>
            </a:extLst>
          </p:cNvPr>
          <p:cNvSpPr txBox="1"/>
          <p:nvPr/>
        </p:nvSpPr>
        <p:spPr>
          <a:xfrm>
            <a:off x="1278255" y="643622"/>
            <a:ext cx="9635490" cy="5570756"/>
          </a:xfrm>
          <a:prstGeom prst="rect">
            <a:avLst/>
          </a:prstGeom>
          <a:noFill/>
        </p:spPr>
        <p:txBody>
          <a:bodyPr wrap="square" rtlCol="0">
            <a:spAutoFit/>
          </a:bodyPr>
          <a:lstStyle/>
          <a:p>
            <a:r>
              <a:rPr lang="en-IN" sz="1600" dirty="0"/>
              <a:t>JAVASCRIPT CODE</a:t>
            </a:r>
          </a:p>
          <a:p>
            <a:endParaRPr lang="en-IN" sz="1600" dirty="0"/>
          </a:p>
          <a:p>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taskModal</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DCDCAA"/>
                </a:solidFill>
                <a:effectLst/>
                <a:latin typeface="Consolas" panose="020B0609020204030204" pitchFamily="49" charset="0"/>
              </a:rPr>
              <a:t>modal</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'hide'</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DCDCAA"/>
                </a:solidFill>
                <a:effectLst/>
                <a:latin typeface="Consolas" panose="020B0609020204030204" pitchFamily="49" charset="0"/>
              </a:rPr>
              <a:t>renderTasks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p>
          <a:p>
            <a:br>
              <a:rPr lang="en-IN" sz="1200" b="0" dirty="0">
                <a:solidFill>
                  <a:srgbClr val="D4D4D4"/>
                </a:solidFill>
                <a:effectLst/>
                <a:latin typeface="Consolas" panose="020B0609020204030204" pitchFamily="49" charset="0"/>
              </a:rPr>
            </a:br>
            <a:r>
              <a:rPr lang="en-IN" sz="1200" b="0" dirty="0">
                <a:solidFill>
                  <a:srgbClr val="D4D4D4"/>
                </a:solidFill>
                <a:effectLst/>
                <a:latin typeface="Consolas" panose="020B0609020204030204" pitchFamily="49" charset="0"/>
              </a:rPr>
              <a:t>    </a:t>
            </a:r>
            <a:r>
              <a:rPr lang="en-IN" sz="1200" b="0" dirty="0">
                <a:solidFill>
                  <a:srgbClr val="6A9955"/>
                </a:solidFill>
                <a:effectLst/>
                <a:latin typeface="Consolas" panose="020B0609020204030204" pitchFamily="49" charset="0"/>
              </a:rPr>
              <a:t>// Function to render tasks in the table</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function</a:t>
            </a:r>
            <a:r>
              <a:rPr lang="en-IN" sz="1200" b="0" dirty="0">
                <a:solidFill>
                  <a:srgbClr val="D4D4D4"/>
                </a:solidFill>
                <a:effectLst/>
                <a:latin typeface="Consolas" panose="020B0609020204030204" pitchFamily="49" charset="0"/>
              </a:rPr>
              <a:t> </a:t>
            </a:r>
            <a:r>
              <a:rPr lang="en-IN" sz="1200" b="0" dirty="0" err="1">
                <a:solidFill>
                  <a:srgbClr val="DCDCAA"/>
                </a:solidFill>
                <a:effectLst/>
                <a:latin typeface="Consolas" panose="020B0609020204030204" pitchFamily="49" charset="0"/>
              </a:rPr>
              <a:t>renderTasks</a:t>
            </a:r>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r>
              <a:rPr lang="en-IN" sz="1200" b="0" dirty="0" err="1">
                <a:solidFill>
                  <a:srgbClr val="569CD6"/>
                </a:solidFill>
                <a:effectLst/>
                <a:latin typeface="Consolas" panose="020B0609020204030204" pitchFamily="49" charset="0"/>
              </a:rPr>
              <a:t>const</a:t>
            </a:r>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taskTableBody</a:t>
            </a:r>
            <a:r>
              <a:rPr lang="en-IN" sz="1200" b="0" dirty="0">
                <a:solidFill>
                  <a:srgbClr val="D4D4D4"/>
                </a:solidFill>
                <a:effectLst/>
                <a:latin typeface="Consolas" panose="020B0609020204030204" pitchFamily="49" charset="0"/>
              </a:rPr>
              <a:t> = </a:t>
            </a:r>
            <a:r>
              <a:rPr lang="en-IN" sz="1200" b="0" dirty="0">
                <a:solidFill>
                  <a:srgbClr val="DCDCAA"/>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taskTableBody</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taskTableBody</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empty</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tasks</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forEach</a:t>
            </a:r>
            <a:r>
              <a:rPr lang="en-IN" sz="1200" b="0" dirty="0">
                <a:solidFill>
                  <a:srgbClr val="D4D4D4"/>
                </a:solidFill>
                <a:effectLst/>
                <a:latin typeface="Consolas" panose="020B0609020204030204" pitchFamily="49" charset="0"/>
              </a:rPr>
              <a:t>((</a:t>
            </a:r>
            <a:r>
              <a:rPr lang="en-IN" sz="1200" b="0" dirty="0">
                <a:solidFill>
                  <a:srgbClr val="9CDCFE"/>
                </a:solidFill>
                <a:effectLst/>
                <a:latin typeface="Consolas" panose="020B0609020204030204" pitchFamily="49" charset="0"/>
              </a:rPr>
              <a:t>task</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index</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=&gt;</a:t>
            </a:r>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r>
              <a:rPr lang="en-IN" sz="1200" b="0" dirty="0" err="1">
                <a:solidFill>
                  <a:srgbClr val="4FC1FF"/>
                </a:solidFill>
                <a:effectLst/>
                <a:latin typeface="Consolas" panose="020B0609020204030204" pitchFamily="49" charset="0"/>
              </a:rPr>
              <a:t>taskTableBody</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append</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&lt;tr&gt;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&lt;td&gt;</a:t>
            </a:r>
            <a:r>
              <a:rPr lang="en-IN" sz="1200" b="0" dirty="0">
                <a:solidFill>
                  <a:srgbClr val="569CD6"/>
                </a:solidFill>
                <a:effectLst/>
                <a:latin typeface="Consolas" panose="020B0609020204030204" pitchFamily="49" charset="0"/>
              </a:rPr>
              <a:t>${</a:t>
            </a:r>
            <a:r>
              <a:rPr lang="en-IN" sz="1200" b="0" dirty="0">
                <a:solidFill>
                  <a:srgbClr val="9CDCFE"/>
                </a:solidFill>
                <a:effectLst/>
                <a:latin typeface="Consolas" panose="020B0609020204030204" pitchFamily="49" charset="0"/>
              </a:rPr>
              <a:t>index</a:t>
            </a:r>
            <a:r>
              <a:rPr lang="en-IN" sz="1200" b="0" dirty="0">
                <a:solidFill>
                  <a:srgbClr val="D4D4D4"/>
                </a:solidFill>
                <a:effectLst/>
                <a:latin typeface="Consolas" panose="020B0609020204030204" pitchFamily="49" charset="0"/>
              </a:rPr>
              <a:t> + </a:t>
            </a:r>
            <a:r>
              <a:rPr lang="en-IN" sz="1200" b="0" dirty="0">
                <a:solidFill>
                  <a:srgbClr val="B5CEA8"/>
                </a:solidFill>
                <a:effectLst/>
                <a:latin typeface="Consolas" panose="020B0609020204030204" pitchFamily="49" charset="0"/>
              </a:rPr>
              <a:t>1</a:t>
            </a:r>
            <a:r>
              <a:rPr lang="en-IN" sz="1200" b="0" dirty="0">
                <a:solidFill>
                  <a:srgbClr val="569CD6"/>
                </a:solidFill>
                <a:effectLst/>
                <a:latin typeface="Consolas" panose="020B0609020204030204" pitchFamily="49" charset="0"/>
              </a:rPr>
              <a:t>}</a:t>
            </a:r>
            <a:r>
              <a:rPr lang="en-IN" sz="1200" b="0" dirty="0">
                <a:solidFill>
                  <a:srgbClr val="CE9178"/>
                </a:solidFill>
                <a:effectLst/>
                <a:latin typeface="Consolas" panose="020B0609020204030204" pitchFamily="49" charset="0"/>
              </a:rPr>
              <a:t>&lt;/td&gt;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&lt;td&gt;</a:t>
            </a:r>
            <a:r>
              <a:rPr lang="en-IN" sz="1200" b="0" dirty="0">
                <a:solidFill>
                  <a:srgbClr val="569CD6"/>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task</a:t>
            </a:r>
            <a:r>
              <a:rPr lang="en-IN" sz="1200" b="0" dirty="0" err="1">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description</a:t>
            </a:r>
            <a:r>
              <a:rPr lang="en-IN" sz="1200" b="0" dirty="0">
                <a:solidFill>
                  <a:srgbClr val="569CD6"/>
                </a:solidFill>
                <a:effectLst/>
                <a:latin typeface="Consolas" panose="020B0609020204030204" pitchFamily="49" charset="0"/>
              </a:rPr>
              <a:t>}</a:t>
            </a:r>
            <a:r>
              <a:rPr lang="en-IN" sz="1200" b="0" dirty="0">
                <a:solidFill>
                  <a:srgbClr val="CE9178"/>
                </a:solidFill>
                <a:effectLst/>
                <a:latin typeface="Consolas" panose="020B0609020204030204" pitchFamily="49" charset="0"/>
              </a:rPr>
              <a:t>&lt;/td&gt;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&lt;td&gt;</a:t>
            </a:r>
            <a:r>
              <a:rPr lang="en-IN" sz="1200" b="0" dirty="0">
                <a:solidFill>
                  <a:srgbClr val="569CD6"/>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task</a:t>
            </a:r>
            <a:r>
              <a:rPr lang="en-IN" sz="1200" b="0" dirty="0" err="1">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responsible</a:t>
            </a:r>
            <a:r>
              <a:rPr lang="en-IN" sz="1200" b="0" dirty="0">
                <a:solidFill>
                  <a:srgbClr val="569CD6"/>
                </a:solidFill>
                <a:effectLst/>
                <a:latin typeface="Consolas" panose="020B0609020204030204" pitchFamily="49" charset="0"/>
              </a:rPr>
              <a:t>}</a:t>
            </a:r>
            <a:r>
              <a:rPr lang="en-IN" sz="1200" b="0" dirty="0">
                <a:solidFill>
                  <a:srgbClr val="CE9178"/>
                </a:solidFill>
                <a:effectLst/>
                <a:latin typeface="Consolas" panose="020B0609020204030204" pitchFamily="49" charset="0"/>
              </a:rPr>
              <a:t>&lt;/td&gt;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&lt;td&gt;</a:t>
            </a:r>
            <a:r>
              <a:rPr lang="en-IN" sz="1200" b="0" dirty="0">
                <a:solidFill>
                  <a:srgbClr val="569CD6"/>
                </a:solidFill>
                <a:effectLst/>
                <a:latin typeface="Consolas" panose="020B0609020204030204" pitchFamily="49" charset="0"/>
              </a:rPr>
              <a:t>${new</a:t>
            </a:r>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Date</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task</a:t>
            </a:r>
            <a:r>
              <a:rPr lang="en-IN" sz="1200" b="0" dirty="0" err="1">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eta</a:t>
            </a:r>
            <a:r>
              <a:rPr lang="en-IN" sz="1200" b="0" dirty="0">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toLocaleString</a:t>
            </a:r>
            <a:r>
              <a:rPr lang="en-IN" sz="1200" b="0" dirty="0">
                <a:solidFill>
                  <a:srgbClr val="D4D4D4"/>
                </a:solidFill>
                <a:effectLst/>
                <a:latin typeface="Consolas" panose="020B0609020204030204" pitchFamily="49" charset="0"/>
              </a:rPr>
              <a:t>()</a:t>
            </a:r>
            <a:r>
              <a:rPr lang="en-IN" sz="1200" b="0" dirty="0">
                <a:solidFill>
                  <a:srgbClr val="569CD6"/>
                </a:solidFill>
                <a:effectLst/>
                <a:latin typeface="Consolas" panose="020B0609020204030204" pitchFamily="49" charset="0"/>
              </a:rPr>
              <a:t>}</a:t>
            </a:r>
            <a:r>
              <a:rPr lang="en-IN" sz="1200" b="0" dirty="0">
                <a:solidFill>
                  <a:srgbClr val="CE9178"/>
                </a:solidFill>
                <a:effectLst/>
                <a:latin typeface="Consolas" panose="020B0609020204030204" pitchFamily="49" charset="0"/>
              </a:rPr>
              <a:t>&lt;/td&gt;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&lt;td&gt;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&lt;button class="</a:t>
            </a:r>
            <a:r>
              <a:rPr lang="en-IN" sz="1200" b="0" dirty="0" err="1">
                <a:solidFill>
                  <a:srgbClr val="CE9178"/>
                </a:solidFill>
                <a:effectLst/>
                <a:latin typeface="Consolas" panose="020B0609020204030204" pitchFamily="49" charset="0"/>
              </a:rPr>
              <a:t>btn</a:t>
            </a:r>
            <a:r>
              <a:rPr lang="en-IN" sz="1200" b="0" dirty="0">
                <a:solidFill>
                  <a:srgbClr val="CE9178"/>
                </a:solidFill>
                <a:effectLst/>
                <a:latin typeface="Consolas" panose="020B0609020204030204" pitchFamily="49" charset="0"/>
              </a:rPr>
              <a:t> </a:t>
            </a:r>
            <a:r>
              <a:rPr lang="en-IN" sz="1200" b="0" dirty="0" err="1">
                <a:solidFill>
                  <a:srgbClr val="CE9178"/>
                </a:solidFill>
                <a:effectLst/>
                <a:latin typeface="Consolas" panose="020B0609020204030204" pitchFamily="49" charset="0"/>
              </a:rPr>
              <a:t>btn</a:t>
            </a:r>
            <a:r>
              <a:rPr lang="en-IN" sz="1200" b="0" dirty="0">
                <a:solidFill>
                  <a:srgbClr val="CE9178"/>
                </a:solidFill>
                <a:effectLst/>
                <a:latin typeface="Consolas" panose="020B0609020204030204" pitchFamily="49" charset="0"/>
              </a:rPr>
              <a:t>-success </a:t>
            </a:r>
            <a:r>
              <a:rPr lang="en-IN" sz="1200" b="0" dirty="0" err="1">
                <a:solidFill>
                  <a:srgbClr val="CE9178"/>
                </a:solidFill>
                <a:effectLst/>
                <a:latin typeface="Consolas" panose="020B0609020204030204" pitchFamily="49" charset="0"/>
              </a:rPr>
              <a:t>btn-sm</a:t>
            </a:r>
            <a:r>
              <a:rPr lang="en-IN" sz="1200" b="0" dirty="0">
                <a:solidFill>
                  <a:srgbClr val="CE9178"/>
                </a:solidFill>
                <a:effectLst/>
                <a:latin typeface="Consolas" panose="020B0609020204030204" pitchFamily="49" charset="0"/>
              </a:rPr>
              <a:t>" onclick="</a:t>
            </a:r>
            <a:r>
              <a:rPr lang="en-IN" sz="1200" b="0" dirty="0" err="1">
                <a:solidFill>
                  <a:srgbClr val="CE9178"/>
                </a:solidFill>
                <a:effectLst/>
                <a:latin typeface="Consolas" panose="020B0609020204030204" pitchFamily="49" charset="0"/>
              </a:rPr>
              <a:t>editTask</a:t>
            </a:r>
            <a:r>
              <a:rPr lang="en-IN" sz="1200" b="0" dirty="0">
                <a:solidFill>
                  <a:srgbClr val="CE9178"/>
                </a:solidFill>
                <a:effectLst/>
                <a:latin typeface="Consolas" panose="020B0609020204030204" pitchFamily="49" charset="0"/>
              </a:rPr>
              <a:t>(</a:t>
            </a:r>
            <a:r>
              <a:rPr lang="en-IN" sz="1200" b="0" dirty="0">
                <a:solidFill>
                  <a:srgbClr val="569CD6"/>
                </a:solidFill>
                <a:effectLst/>
                <a:latin typeface="Consolas" panose="020B0609020204030204" pitchFamily="49" charset="0"/>
              </a:rPr>
              <a:t>${</a:t>
            </a:r>
            <a:r>
              <a:rPr lang="en-IN" sz="1200" b="0" dirty="0">
                <a:solidFill>
                  <a:srgbClr val="9CDCFE"/>
                </a:solidFill>
                <a:effectLst/>
                <a:latin typeface="Consolas" panose="020B0609020204030204" pitchFamily="49" charset="0"/>
              </a:rPr>
              <a:t>index</a:t>
            </a:r>
            <a:r>
              <a:rPr lang="en-IN" sz="1200" b="0" dirty="0">
                <a:solidFill>
                  <a:srgbClr val="569CD6"/>
                </a:solidFill>
                <a:effectLst/>
                <a:latin typeface="Consolas" panose="020B0609020204030204" pitchFamily="49" charset="0"/>
              </a:rPr>
              <a:t>}</a:t>
            </a:r>
            <a:r>
              <a:rPr lang="en-IN" sz="1200" b="0" dirty="0">
                <a:solidFill>
                  <a:srgbClr val="CE9178"/>
                </a:solidFill>
                <a:effectLst/>
                <a:latin typeface="Consolas" panose="020B0609020204030204" pitchFamily="49" charset="0"/>
              </a:rPr>
              <a:t>)"&gt;&lt;</a:t>
            </a:r>
            <a:r>
              <a:rPr lang="en-IN" sz="1200" b="0" dirty="0" err="1">
                <a:solidFill>
                  <a:srgbClr val="CE9178"/>
                </a:solidFill>
                <a:effectLst/>
                <a:latin typeface="Consolas" panose="020B0609020204030204" pitchFamily="49" charset="0"/>
              </a:rPr>
              <a:t>i</a:t>
            </a:r>
            <a:r>
              <a:rPr lang="en-IN" sz="1200" b="0" dirty="0">
                <a:solidFill>
                  <a:srgbClr val="CE9178"/>
                </a:solidFill>
                <a:effectLst/>
                <a:latin typeface="Consolas" panose="020B0609020204030204" pitchFamily="49" charset="0"/>
              </a:rPr>
              <a:t> class="bi bi-pencil"&gt;&lt;/</a:t>
            </a:r>
            <a:r>
              <a:rPr lang="en-IN" sz="1200" b="0" dirty="0" err="1">
                <a:solidFill>
                  <a:srgbClr val="CE9178"/>
                </a:solidFill>
                <a:effectLst/>
                <a:latin typeface="Consolas" panose="020B0609020204030204" pitchFamily="49" charset="0"/>
              </a:rPr>
              <a:t>i</a:t>
            </a:r>
            <a:r>
              <a:rPr lang="en-IN" sz="1200" b="0" dirty="0">
                <a:solidFill>
                  <a:srgbClr val="CE9178"/>
                </a:solidFill>
                <a:effectLst/>
                <a:latin typeface="Consolas" panose="020B0609020204030204" pitchFamily="49" charset="0"/>
              </a:rPr>
              <a:t>&gt;&lt;/button&gt;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&lt;button class="</a:t>
            </a:r>
            <a:r>
              <a:rPr lang="en-IN" sz="1200" b="0" dirty="0" err="1">
                <a:solidFill>
                  <a:srgbClr val="CE9178"/>
                </a:solidFill>
                <a:effectLst/>
                <a:latin typeface="Consolas" panose="020B0609020204030204" pitchFamily="49" charset="0"/>
              </a:rPr>
              <a:t>btn</a:t>
            </a:r>
            <a:r>
              <a:rPr lang="en-IN" sz="1200" b="0" dirty="0">
                <a:solidFill>
                  <a:srgbClr val="CE9178"/>
                </a:solidFill>
                <a:effectLst/>
                <a:latin typeface="Consolas" panose="020B0609020204030204" pitchFamily="49" charset="0"/>
              </a:rPr>
              <a:t> </a:t>
            </a:r>
            <a:r>
              <a:rPr lang="en-IN" sz="1200" b="0" dirty="0" err="1">
                <a:solidFill>
                  <a:srgbClr val="CE9178"/>
                </a:solidFill>
                <a:effectLst/>
                <a:latin typeface="Consolas" panose="020B0609020204030204" pitchFamily="49" charset="0"/>
              </a:rPr>
              <a:t>btn</a:t>
            </a:r>
            <a:r>
              <a:rPr lang="en-IN" sz="1200" b="0" dirty="0">
                <a:solidFill>
                  <a:srgbClr val="CE9178"/>
                </a:solidFill>
                <a:effectLst/>
                <a:latin typeface="Consolas" panose="020B0609020204030204" pitchFamily="49" charset="0"/>
              </a:rPr>
              <a:t>-danger </a:t>
            </a:r>
            <a:r>
              <a:rPr lang="en-IN" sz="1200" b="0" dirty="0" err="1">
                <a:solidFill>
                  <a:srgbClr val="CE9178"/>
                </a:solidFill>
                <a:effectLst/>
                <a:latin typeface="Consolas" panose="020B0609020204030204" pitchFamily="49" charset="0"/>
              </a:rPr>
              <a:t>btn-sm</a:t>
            </a:r>
            <a:r>
              <a:rPr lang="en-IN" sz="1200" b="0" dirty="0">
                <a:solidFill>
                  <a:srgbClr val="CE9178"/>
                </a:solidFill>
                <a:effectLst/>
                <a:latin typeface="Consolas" panose="020B0609020204030204" pitchFamily="49" charset="0"/>
              </a:rPr>
              <a:t>" onclick="</a:t>
            </a:r>
            <a:r>
              <a:rPr lang="en-IN" sz="1200" b="0" dirty="0" err="1">
                <a:solidFill>
                  <a:srgbClr val="CE9178"/>
                </a:solidFill>
                <a:effectLst/>
                <a:latin typeface="Consolas" panose="020B0609020204030204" pitchFamily="49" charset="0"/>
              </a:rPr>
              <a:t>completeTask</a:t>
            </a:r>
            <a:r>
              <a:rPr lang="en-IN" sz="1200" b="0" dirty="0">
                <a:solidFill>
                  <a:srgbClr val="CE9178"/>
                </a:solidFill>
                <a:effectLst/>
                <a:latin typeface="Consolas" panose="020B0609020204030204" pitchFamily="49" charset="0"/>
              </a:rPr>
              <a:t>(</a:t>
            </a:r>
            <a:r>
              <a:rPr lang="en-IN" sz="1200" b="0" dirty="0">
                <a:solidFill>
                  <a:srgbClr val="569CD6"/>
                </a:solidFill>
                <a:effectLst/>
                <a:latin typeface="Consolas" panose="020B0609020204030204" pitchFamily="49" charset="0"/>
              </a:rPr>
              <a:t>${</a:t>
            </a:r>
            <a:r>
              <a:rPr lang="en-IN" sz="1200" b="0" dirty="0">
                <a:solidFill>
                  <a:srgbClr val="9CDCFE"/>
                </a:solidFill>
                <a:effectLst/>
                <a:latin typeface="Consolas" panose="020B0609020204030204" pitchFamily="49" charset="0"/>
              </a:rPr>
              <a:t>index</a:t>
            </a:r>
            <a:r>
              <a:rPr lang="en-IN" sz="1200" b="0" dirty="0">
                <a:solidFill>
                  <a:srgbClr val="569CD6"/>
                </a:solidFill>
                <a:effectLst/>
                <a:latin typeface="Consolas" panose="020B0609020204030204" pitchFamily="49" charset="0"/>
              </a:rPr>
              <a:t>}</a:t>
            </a:r>
            <a:r>
              <a:rPr lang="en-IN" sz="1200" b="0" dirty="0">
                <a:solidFill>
                  <a:srgbClr val="CE9178"/>
                </a:solidFill>
                <a:effectLst/>
                <a:latin typeface="Consolas" panose="020B0609020204030204" pitchFamily="49" charset="0"/>
              </a:rPr>
              <a:t>)"&gt;&lt;</a:t>
            </a:r>
            <a:r>
              <a:rPr lang="en-IN" sz="1200" b="0" dirty="0" err="1">
                <a:solidFill>
                  <a:srgbClr val="CE9178"/>
                </a:solidFill>
                <a:effectLst/>
                <a:latin typeface="Consolas" panose="020B0609020204030204" pitchFamily="49" charset="0"/>
              </a:rPr>
              <a:t>i</a:t>
            </a:r>
            <a:r>
              <a:rPr lang="en-IN" sz="1200" b="0" dirty="0">
                <a:solidFill>
                  <a:srgbClr val="CE9178"/>
                </a:solidFill>
                <a:effectLst/>
                <a:latin typeface="Consolas" panose="020B0609020204030204" pitchFamily="49" charset="0"/>
              </a:rPr>
              <a:t> class="bi bi-check-circle"&gt;&lt;/</a:t>
            </a:r>
            <a:r>
              <a:rPr lang="en-IN" sz="1200" b="0" dirty="0" err="1">
                <a:solidFill>
                  <a:srgbClr val="CE9178"/>
                </a:solidFill>
                <a:effectLst/>
                <a:latin typeface="Consolas" panose="020B0609020204030204" pitchFamily="49" charset="0"/>
              </a:rPr>
              <a:t>i</a:t>
            </a:r>
            <a:r>
              <a:rPr lang="en-IN" sz="1200" b="0" dirty="0">
                <a:solidFill>
                  <a:srgbClr val="CE9178"/>
                </a:solidFill>
                <a:effectLst/>
                <a:latin typeface="Consolas" panose="020B0609020204030204" pitchFamily="49" charset="0"/>
              </a:rPr>
              <a:t>&gt;&lt;/button&gt;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&lt;/td&gt;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&lt;/tr&gt;</a:t>
            </a:r>
            <a:endParaRPr lang="en-IN" sz="1200" b="0" dirty="0">
              <a:solidFill>
                <a:srgbClr val="D4D4D4"/>
              </a:solidFill>
              <a:effectLst/>
              <a:latin typeface="Consolas" panose="020B0609020204030204" pitchFamily="49" charset="0"/>
            </a:endParaRPr>
          </a:p>
          <a:p>
            <a:r>
              <a:rPr lang="en-IN" sz="1200" b="0" dirty="0">
                <a:solidFill>
                  <a:srgbClr val="CE9178"/>
                </a:solidFill>
                <a:effectLst/>
                <a:latin typeface="Consolas" panose="020B0609020204030204" pitchFamily="49" charset="0"/>
              </a:rPr>
              <a:t>            `</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p>
          <a:p>
            <a:br>
              <a:rPr lang="en-IN" sz="1200" b="0" dirty="0">
                <a:solidFill>
                  <a:srgbClr val="D4D4D4"/>
                </a:solidFill>
                <a:effectLst/>
                <a:latin typeface="Consolas" panose="020B0609020204030204" pitchFamily="49" charset="0"/>
              </a:rPr>
            </a:br>
            <a:r>
              <a:rPr lang="en-IN" sz="1200" b="0" dirty="0">
                <a:solidFill>
                  <a:srgbClr val="D4D4D4"/>
                </a:solidFill>
                <a:effectLst/>
                <a:latin typeface="Consolas" panose="020B0609020204030204" pitchFamily="49" charset="0"/>
              </a:rPr>
              <a:t>   </a:t>
            </a:r>
            <a:endParaRPr lang="en-IN" sz="1400" dirty="0"/>
          </a:p>
        </p:txBody>
      </p:sp>
    </p:spTree>
    <p:extLst>
      <p:ext uri="{BB962C8B-B14F-4D97-AF65-F5344CB8AC3E}">
        <p14:creationId xmlns:p14="http://schemas.microsoft.com/office/powerpoint/2010/main" val="350711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1F830-7044-4659-C78D-C0CFC8A02F49}"/>
              </a:ext>
            </a:extLst>
          </p:cNvPr>
          <p:cNvSpPr txBox="1"/>
          <p:nvPr/>
        </p:nvSpPr>
        <p:spPr>
          <a:xfrm>
            <a:off x="1927479" y="1073390"/>
            <a:ext cx="9635490" cy="5047536"/>
          </a:xfrm>
          <a:prstGeom prst="rect">
            <a:avLst/>
          </a:prstGeom>
          <a:noFill/>
        </p:spPr>
        <p:txBody>
          <a:bodyPr wrap="square" rtlCol="0">
            <a:spAutoFit/>
          </a:bodyPr>
          <a:lstStyle/>
          <a:p>
            <a:r>
              <a:rPr lang="en-IN" sz="1600" dirty="0"/>
              <a:t>JAVASCRIPT CODE</a:t>
            </a:r>
          </a:p>
          <a:p>
            <a:endParaRPr lang="en-IN" sz="1600" dirty="0"/>
          </a:p>
          <a:p>
            <a:pPr marL="0" algn="l" rtl="0" eaLnBrk="1" latinLnBrk="0" hangingPunct="1">
              <a:spcBef>
                <a:spcPts val="0"/>
              </a:spcBef>
              <a:spcAft>
                <a:spcPts val="0"/>
              </a:spcAft>
            </a:pPr>
            <a:r>
              <a:rPr lang="en-IN" sz="1200" b="0" dirty="0">
                <a:solidFill>
                  <a:srgbClr val="D4D4D4"/>
                </a:solidFill>
                <a:effectLst/>
                <a:latin typeface="Consolas" panose="020B0609020204030204" pitchFamily="49" charset="0"/>
              </a:rPr>
              <a:t>  </a:t>
            </a:r>
            <a:r>
              <a:rPr lang="en-IN" sz="1400" b="0" dirty="0">
                <a:solidFill>
                  <a:srgbClr val="D4D4D4"/>
                </a:solidFill>
                <a:effectLst/>
                <a:latin typeface="Consolas" panose="020B0609020204030204" pitchFamily="49" charset="0"/>
              </a:rPr>
              <a:t>    </a:t>
            </a:r>
            <a:r>
              <a:rPr lang="en-IN" sz="1400" b="0" kern="1200" dirty="0">
                <a:solidFill>
                  <a:srgbClr val="6A9955"/>
                </a:solidFill>
                <a:effectLst/>
                <a:latin typeface="Consolas" panose="020B0609020204030204" pitchFamily="49" charset="0"/>
                <a:ea typeface="+mn-ea"/>
                <a:cs typeface="+mn-cs"/>
              </a:rPr>
              <a:t>// Edit task function</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err="1">
                <a:solidFill>
                  <a:srgbClr val="9CDCFE"/>
                </a:solidFill>
                <a:effectLst/>
                <a:latin typeface="Consolas" panose="020B0609020204030204" pitchFamily="49" charset="0"/>
                <a:ea typeface="+mn-ea"/>
                <a:cs typeface="+mn-cs"/>
              </a:rPr>
              <a:t>window</a:t>
            </a:r>
            <a:r>
              <a:rPr lang="en-IN" sz="1400" b="0" kern="1200" dirty="0" err="1">
                <a:solidFill>
                  <a:srgbClr val="D4D4D4"/>
                </a:solidFill>
                <a:effectLst/>
                <a:latin typeface="Consolas" panose="020B0609020204030204" pitchFamily="49" charset="0"/>
                <a:ea typeface="+mn-ea"/>
                <a:cs typeface="+mn-cs"/>
              </a:rPr>
              <a:t>.</a:t>
            </a:r>
            <a:r>
              <a:rPr lang="en-IN" sz="1400" b="0" kern="1200" dirty="0" err="1">
                <a:solidFill>
                  <a:srgbClr val="DCDCAA"/>
                </a:solidFill>
                <a:effectLst/>
                <a:latin typeface="Consolas" panose="020B0609020204030204" pitchFamily="49" charset="0"/>
                <a:ea typeface="+mn-ea"/>
                <a:cs typeface="+mn-cs"/>
              </a:rPr>
              <a:t>editTask</a:t>
            </a:r>
            <a:r>
              <a:rPr lang="en-IN" sz="1400" b="0" kern="1200" dirty="0">
                <a:solidFill>
                  <a:srgbClr val="D4D4D4"/>
                </a:solidFill>
                <a:effectLst/>
                <a:latin typeface="Consolas" panose="020B0609020204030204" pitchFamily="49" charset="0"/>
                <a:ea typeface="+mn-ea"/>
                <a:cs typeface="+mn-cs"/>
              </a:rPr>
              <a:t> = </a:t>
            </a:r>
            <a:r>
              <a:rPr lang="en-IN" sz="1400" b="0" kern="1200" dirty="0">
                <a:solidFill>
                  <a:srgbClr val="569CD6"/>
                </a:solidFill>
                <a:effectLst/>
                <a:latin typeface="Consolas" panose="020B0609020204030204" pitchFamily="49" charset="0"/>
                <a:ea typeface="+mn-ea"/>
                <a:cs typeface="+mn-cs"/>
              </a:rPr>
              <a:t>function</a:t>
            </a: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9CDCFE"/>
                </a:solidFill>
                <a:effectLst/>
                <a:latin typeface="Consolas" panose="020B0609020204030204" pitchFamily="49" charset="0"/>
                <a:ea typeface="+mn-ea"/>
                <a:cs typeface="+mn-cs"/>
              </a:rPr>
              <a:t>index</a:t>
            </a:r>
            <a:r>
              <a:rPr lang="en-IN" sz="1400" b="0" kern="1200" dirty="0">
                <a:solidFill>
                  <a:srgbClr val="D4D4D4"/>
                </a:solidFill>
                <a:effectLst/>
                <a:latin typeface="Consolas" panose="020B0609020204030204" pitchFamily="49" charset="0"/>
                <a:ea typeface="+mn-ea"/>
                <a:cs typeface="+mn-cs"/>
              </a:rPr>
              <a:t>) {</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err="1">
                <a:solidFill>
                  <a:srgbClr val="569CD6"/>
                </a:solidFill>
                <a:effectLst/>
                <a:latin typeface="Consolas" panose="020B0609020204030204" pitchFamily="49" charset="0"/>
                <a:ea typeface="+mn-ea"/>
                <a:cs typeface="+mn-cs"/>
              </a:rPr>
              <a:t>const</a:t>
            </a: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4FC1FF"/>
                </a:solidFill>
                <a:effectLst/>
                <a:latin typeface="Consolas" panose="020B0609020204030204" pitchFamily="49" charset="0"/>
                <a:ea typeface="+mn-ea"/>
                <a:cs typeface="+mn-cs"/>
              </a:rPr>
              <a:t>task</a:t>
            </a:r>
            <a:r>
              <a:rPr lang="en-IN" sz="1400" b="0" kern="1200" dirty="0">
                <a:solidFill>
                  <a:srgbClr val="D4D4D4"/>
                </a:solidFill>
                <a:effectLst/>
                <a:latin typeface="Consolas" panose="020B0609020204030204" pitchFamily="49" charset="0"/>
                <a:ea typeface="+mn-ea"/>
                <a:cs typeface="+mn-cs"/>
              </a:rPr>
              <a:t> = </a:t>
            </a:r>
            <a:r>
              <a:rPr lang="en-IN" sz="1400" b="0" kern="1200" dirty="0">
                <a:solidFill>
                  <a:srgbClr val="9CDCFE"/>
                </a:solidFill>
                <a:effectLst/>
                <a:latin typeface="Consolas" panose="020B0609020204030204" pitchFamily="49" charset="0"/>
                <a:ea typeface="+mn-ea"/>
                <a:cs typeface="+mn-cs"/>
              </a:rPr>
              <a:t>tasks</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9CDCFE"/>
                </a:solidFill>
                <a:effectLst/>
                <a:latin typeface="Consolas" panose="020B0609020204030204" pitchFamily="49" charset="0"/>
                <a:ea typeface="+mn-ea"/>
                <a:cs typeface="+mn-cs"/>
              </a:rPr>
              <a:t>index</a:t>
            </a:r>
            <a:r>
              <a:rPr lang="en-IN" sz="1400" b="0" kern="1200" dirty="0">
                <a:solidFill>
                  <a:srgbClr val="D4D4D4"/>
                </a:solidFill>
                <a:effectLst/>
                <a:latin typeface="Consolas" panose="020B0609020204030204" pitchFamily="49" charset="0"/>
                <a:ea typeface="+mn-ea"/>
                <a:cs typeface="+mn-cs"/>
              </a:rPr>
              <a:t>];</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DCDCAA"/>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CE9178"/>
                </a:solidFill>
                <a:effectLst/>
                <a:latin typeface="Consolas" panose="020B0609020204030204" pitchFamily="49" charset="0"/>
                <a:ea typeface="+mn-ea"/>
                <a:cs typeface="+mn-cs"/>
              </a:rPr>
              <a:t>'#</a:t>
            </a:r>
            <a:r>
              <a:rPr lang="en-IN" sz="1400" b="0" kern="1200" dirty="0" err="1">
                <a:solidFill>
                  <a:srgbClr val="CE9178"/>
                </a:solidFill>
                <a:effectLst/>
                <a:latin typeface="Consolas" panose="020B0609020204030204" pitchFamily="49" charset="0"/>
                <a:ea typeface="+mn-ea"/>
                <a:cs typeface="+mn-cs"/>
              </a:rPr>
              <a:t>taskDescription</a:t>
            </a:r>
            <a:r>
              <a:rPr lang="en-IN" sz="1400" b="0" kern="1200" dirty="0">
                <a:solidFill>
                  <a:srgbClr val="CE9178"/>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err="1">
                <a:solidFill>
                  <a:srgbClr val="DCDCAA"/>
                </a:solidFill>
                <a:effectLst/>
                <a:latin typeface="Consolas" panose="020B0609020204030204" pitchFamily="49" charset="0"/>
                <a:ea typeface="+mn-ea"/>
                <a:cs typeface="+mn-cs"/>
              </a:rPr>
              <a:t>val</a:t>
            </a:r>
            <a:r>
              <a:rPr lang="en-IN" sz="1400" b="0" kern="1200" dirty="0">
                <a:solidFill>
                  <a:srgbClr val="D4D4D4"/>
                </a:solidFill>
                <a:effectLst/>
                <a:latin typeface="Consolas" panose="020B0609020204030204" pitchFamily="49" charset="0"/>
                <a:ea typeface="+mn-ea"/>
                <a:cs typeface="+mn-cs"/>
              </a:rPr>
              <a:t>(</a:t>
            </a:r>
            <a:r>
              <a:rPr lang="en-IN" sz="1400" b="0" kern="1200" dirty="0" err="1">
                <a:solidFill>
                  <a:srgbClr val="4FC1FF"/>
                </a:solidFill>
                <a:effectLst/>
                <a:latin typeface="Consolas" panose="020B0609020204030204" pitchFamily="49" charset="0"/>
                <a:ea typeface="+mn-ea"/>
                <a:cs typeface="+mn-cs"/>
              </a:rPr>
              <a:t>task</a:t>
            </a:r>
            <a:r>
              <a:rPr lang="en-IN" sz="1400" b="0" kern="1200" dirty="0" err="1">
                <a:solidFill>
                  <a:srgbClr val="D4D4D4"/>
                </a:solidFill>
                <a:effectLst/>
                <a:latin typeface="Consolas" panose="020B0609020204030204" pitchFamily="49" charset="0"/>
                <a:ea typeface="+mn-ea"/>
                <a:cs typeface="+mn-cs"/>
              </a:rPr>
              <a:t>.</a:t>
            </a:r>
            <a:r>
              <a:rPr lang="en-IN" sz="1400" b="0" kern="1200" dirty="0" err="1">
                <a:solidFill>
                  <a:srgbClr val="9CDCFE"/>
                </a:solidFill>
                <a:effectLst/>
                <a:latin typeface="Consolas" panose="020B0609020204030204" pitchFamily="49" charset="0"/>
                <a:ea typeface="+mn-ea"/>
                <a:cs typeface="+mn-cs"/>
              </a:rPr>
              <a:t>description</a:t>
            </a:r>
            <a:r>
              <a:rPr lang="en-IN" sz="1400" b="0" kern="1200" dirty="0">
                <a:solidFill>
                  <a:srgbClr val="D4D4D4"/>
                </a:solidFill>
                <a:effectLst/>
                <a:latin typeface="Consolas" panose="020B0609020204030204" pitchFamily="49" charset="0"/>
                <a:ea typeface="+mn-ea"/>
                <a:cs typeface="+mn-cs"/>
              </a:rPr>
              <a:t>);</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DCDCAA"/>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CE9178"/>
                </a:solidFill>
                <a:effectLst/>
                <a:latin typeface="Consolas" panose="020B0609020204030204" pitchFamily="49" charset="0"/>
                <a:ea typeface="+mn-ea"/>
                <a:cs typeface="+mn-cs"/>
              </a:rPr>
              <a:t>'#</a:t>
            </a:r>
            <a:r>
              <a:rPr lang="en-IN" sz="1400" b="0" kern="1200" dirty="0" err="1">
                <a:solidFill>
                  <a:srgbClr val="CE9178"/>
                </a:solidFill>
                <a:effectLst/>
                <a:latin typeface="Consolas" panose="020B0609020204030204" pitchFamily="49" charset="0"/>
                <a:ea typeface="+mn-ea"/>
                <a:cs typeface="+mn-cs"/>
              </a:rPr>
              <a:t>responsiblePerson</a:t>
            </a:r>
            <a:r>
              <a:rPr lang="en-IN" sz="1400" b="0" kern="1200" dirty="0">
                <a:solidFill>
                  <a:srgbClr val="CE9178"/>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err="1">
                <a:solidFill>
                  <a:srgbClr val="DCDCAA"/>
                </a:solidFill>
                <a:effectLst/>
                <a:latin typeface="Consolas" panose="020B0609020204030204" pitchFamily="49" charset="0"/>
                <a:ea typeface="+mn-ea"/>
                <a:cs typeface="+mn-cs"/>
              </a:rPr>
              <a:t>val</a:t>
            </a:r>
            <a:r>
              <a:rPr lang="en-IN" sz="1400" b="0" kern="1200" dirty="0">
                <a:solidFill>
                  <a:srgbClr val="D4D4D4"/>
                </a:solidFill>
                <a:effectLst/>
                <a:latin typeface="Consolas" panose="020B0609020204030204" pitchFamily="49" charset="0"/>
                <a:ea typeface="+mn-ea"/>
                <a:cs typeface="+mn-cs"/>
              </a:rPr>
              <a:t>(</a:t>
            </a:r>
            <a:r>
              <a:rPr lang="en-IN" sz="1400" b="0" kern="1200" dirty="0" err="1">
                <a:solidFill>
                  <a:srgbClr val="4FC1FF"/>
                </a:solidFill>
                <a:effectLst/>
                <a:latin typeface="Consolas" panose="020B0609020204030204" pitchFamily="49" charset="0"/>
                <a:ea typeface="+mn-ea"/>
                <a:cs typeface="+mn-cs"/>
              </a:rPr>
              <a:t>task</a:t>
            </a:r>
            <a:r>
              <a:rPr lang="en-IN" sz="1400" b="0" kern="1200" dirty="0" err="1">
                <a:solidFill>
                  <a:srgbClr val="D4D4D4"/>
                </a:solidFill>
                <a:effectLst/>
                <a:latin typeface="Consolas" panose="020B0609020204030204" pitchFamily="49" charset="0"/>
                <a:ea typeface="+mn-ea"/>
                <a:cs typeface="+mn-cs"/>
              </a:rPr>
              <a:t>.</a:t>
            </a:r>
            <a:r>
              <a:rPr lang="en-IN" sz="1400" b="0" kern="1200" dirty="0" err="1">
                <a:solidFill>
                  <a:srgbClr val="9CDCFE"/>
                </a:solidFill>
                <a:effectLst/>
                <a:latin typeface="Consolas" panose="020B0609020204030204" pitchFamily="49" charset="0"/>
                <a:ea typeface="+mn-ea"/>
                <a:cs typeface="+mn-cs"/>
              </a:rPr>
              <a:t>responsible</a:t>
            </a:r>
            <a:r>
              <a:rPr lang="en-IN" sz="1400" b="0" kern="1200" dirty="0">
                <a:solidFill>
                  <a:srgbClr val="D4D4D4"/>
                </a:solidFill>
                <a:effectLst/>
                <a:latin typeface="Consolas" panose="020B0609020204030204" pitchFamily="49" charset="0"/>
                <a:ea typeface="+mn-ea"/>
                <a:cs typeface="+mn-cs"/>
              </a:rPr>
              <a:t>);</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DCDCAA"/>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CE9178"/>
                </a:solidFill>
                <a:effectLst/>
                <a:latin typeface="Consolas" panose="020B0609020204030204" pitchFamily="49" charset="0"/>
                <a:ea typeface="+mn-ea"/>
                <a:cs typeface="+mn-cs"/>
              </a:rPr>
              <a:t>'#</a:t>
            </a:r>
            <a:r>
              <a:rPr lang="en-IN" sz="1400" b="0" kern="1200" dirty="0" err="1">
                <a:solidFill>
                  <a:srgbClr val="CE9178"/>
                </a:solidFill>
                <a:effectLst/>
                <a:latin typeface="Consolas" panose="020B0609020204030204" pitchFamily="49" charset="0"/>
                <a:ea typeface="+mn-ea"/>
                <a:cs typeface="+mn-cs"/>
              </a:rPr>
              <a:t>taskETA</a:t>
            </a:r>
            <a:r>
              <a:rPr lang="en-IN" sz="1400" b="0" kern="1200" dirty="0">
                <a:solidFill>
                  <a:srgbClr val="CE9178"/>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err="1">
                <a:solidFill>
                  <a:srgbClr val="DCDCAA"/>
                </a:solidFill>
                <a:effectLst/>
                <a:latin typeface="Consolas" panose="020B0609020204030204" pitchFamily="49" charset="0"/>
                <a:ea typeface="+mn-ea"/>
                <a:cs typeface="+mn-cs"/>
              </a:rPr>
              <a:t>val</a:t>
            </a:r>
            <a:r>
              <a:rPr lang="en-IN" sz="1400" b="0" kern="1200" dirty="0">
                <a:solidFill>
                  <a:srgbClr val="D4D4D4"/>
                </a:solidFill>
                <a:effectLst/>
                <a:latin typeface="Consolas" panose="020B0609020204030204" pitchFamily="49" charset="0"/>
                <a:ea typeface="+mn-ea"/>
                <a:cs typeface="+mn-cs"/>
              </a:rPr>
              <a:t>(</a:t>
            </a:r>
            <a:r>
              <a:rPr lang="en-IN" sz="1400" b="0" kern="1200" dirty="0" err="1">
                <a:solidFill>
                  <a:srgbClr val="4FC1FF"/>
                </a:solidFill>
                <a:effectLst/>
                <a:latin typeface="Consolas" panose="020B0609020204030204" pitchFamily="49" charset="0"/>
                <a:ea typeface="+mn-ea"/>
                <a:cs typeface="+mn-cs"/>
              </a:rPr>
              <a:t>task</a:t>
            </a:r>
            <a:r>
              <a:rPr lang="en-IN" sz="1400" b="0" kern="1200" dirty="0" err="1">
                <a:solidFill>
                  <a:srgbClr val="D4D4D4"/>
                </a:solidFill>
                <a:effectLst/>
                <a:latin typeface="Consolas" panose="020B0609020204030204" pitchFamily="49" charset="0"/>
                <a:ea typeface="+mn-ea"/>
                <a:cs typeface="+mn-cs"/>
              </a:rPr>
              <a:t>.</a:t>
            </a:r>
            <a:r>
              <a:rPr lang="en-IN" sz="1400" b="0" kern="1200" dirty="0" err="1">
                <a:solidFill>
                  <a:srgbClr val="9CDCFE"/>
                </a:solidFill>
                <a:effectLst/>
                <a:latin typeface="Consolas" panose="020B0609020204030204" pitchFamily="49" charset="0"/>
                <a:ea typeface="+mn-ea"/>
                <a:cs typeface="+mn-cs"/>
              </a:rPr>
              <a:t>eta</a:t>
            </a:r>
            <a:r>
              <a:rPr lang="en-IN" sz="1400" b="0" kern="1200" dirty="0">
                <a:solidFill>
                  <a:srgbClr val="D4D4D4"/>
                </a:solidFill>
                <a:effectLst/>
                <a:latin typeface="Consolas" panose="020B0609020204030204" pitchFamily="49" charset="0"/>
                <a:ea typeface="+mn-ea"/>
                <a:cs typeface="+mn-cs"/>
              </a:rPr>
              <a:t>);</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DCDCAA"/>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CE9178"/>
                </a:solidFill>
                <a:effectLst/>
                <a:latin typeface="Consolas" panose="020B0609020204030204" pitchFamily="49" charset="0"/>
                <a:ea typeface="+mn-ea"/>
                <a:cs typeface="+mn-cs"/>
              </a:rPr>
              <a:t>'#</a:t>
            </a:r>
            <a:r>
              <a:rPr lang="en-IN" sz="1400" b="0" kern="1200" dirty="0" err="1">
                <a:solidFill>
                  <a:srgbClr val="CE9178"/>
                </a:solidFill>
                <a:effectLst/>
                <a:latin typeface="Consolas" panose="020B0609020204030204" pitchFamily="49" charset="0"/>
                <a:ea typeface="+mn-ea"/>
                <a:cs typeface="+mn-cs"/>
              </a:rPr>
              <a:t>taskModalLabel</a:t>
            </a:r>
            <a:r>
              <a:rPr lang="en-IN" sz="1400" b="0" kern="1200" dirty="0">
                <a:solidFill>
                  <a:srgbClr val="CE9178"/>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DCDCAA"/>
                </a:solidFill>
                <a:effectLst/>
                <a:latin typeface="Consolas" panose="020B0609020204030204" pitchFamily="49" charset="0"/>
                <a:ea typeface="+mn-ea"/>
                <a:cs typeface="+mn-cs"/>
              </a:rPr>
              <a:t>text</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CE9178"/>
                </a:solidFill>
                <a:effectLst/>
                <a:latin typeface="Consolas" panose="020B0609020204030204" pitchFamily="49" charset="0"/>
                <a:ea typeface="+mn-ea"/>
                <a:cs typeface="+mn-cs"/>
              </a:rPr>
              <a:t>'Edit Task'</a:t>
            </a:r>
            <a:r>
              <a:rPr lang="en-IN" sz="1400" b="0" kern="1200" dirty="0">
                <a:solidFill>
                  <a:srgbClr val="D4D4D4"/>
                </a:solidFill>
                <a:effectLst/>
                <a:latin typeface="Consolas" panose="020B0609020204030204" pitchFamily="49" charset="0"/>
                <a:ea typeface="+mn-ea"/>
                <a:cs typeface="+mn-cs"/>
              </a:rPr>
              <a:t>);</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DCDCAA"/>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CE9178"/>
                </a:solidFill>
                <a:effectLst/>
                <a:latin typeface="Consolas" panose="020B0609020204030204" pitchFamily="49" charset="0"/>
                <a:ea typeface="+mn-ea"/>
                <a:cs typeface="+mn-cs"/>
              </a:rPr>
              <a:t>'#</a:t>
            </a:r>
            <a:r>
              <a:rPr lang="en-IN" sz="1400" b="0" kern="1200" dirty="0" err="1">
                <a:solidFill>
                  <a:srgbClr val="CE9178"/>
                </a:solidFill>
                <a:effectLst/>
                <a:latin typeface="Consolas" panose="020B0609020204030204" pitchFamily="49" charset="0"/>
                <a:ea typeface="+mn-ea"/>
                <a:cs typeface="+mn-cs"/>
              </a:rPr>
              <a:t>taskIndex</a:t>
            </a:r>
            <a:r>
              <a:rPr lang="en-IN" sz="1400" b="0" kern="1200" dirty="0">
                <a:solidFill>
                  <a:srgbClr val="CE9178"/>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err="1">
                <a:solidFill>
                  <a:srgbClr val="DCDCAA"/>
                </a:solidFill>
                <a:effectLst/>
                <a:latin typeface="Consolas" panose="020B0609020204030204" pitchFamily="49" charset="0"/>
                <a:ea typeface="+mn-ea"/>
                <a:cs typeface="+mn-cs"/>
              </a:rPr>
              <a:t>val</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9CDCFE"/>
                </a:solidFill>
                <a:effectLst/>
                <a:latin typeface="Consolas" panose="020B0609020204030204" pitchFamily="49" charset="0"/>
                <a:ea typeface="+mn-ea"/>
                <a:cs typeface="+mn-cs"/>
              </a:rPr>
              <a:t>index</a:t>
            </a:r>
            <a:r>
              <a:rPr lang="en-IN" sz="1400" b="0" kern="1200" dirty="0">
                <a:solidFill>
                  <a:srgbClr val="D4D4D4"/>
                </a:solidFill>
                <a:effectLst/>
                <a:latin typeface="Consolas" panose="020B0609020204030204" pitchFamily="49" charset="0"/>
                <a:ea typeface="+mn-ea"/>
                <a:cs typeface="+mn-cs"/>
              </a:rPr>
              <a:t>);</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err="1">
                <a:solidFill>
                  <a:srgbClr val="9CDCFE"/>
                </a:solidFill>
                <a:effectLst/>
                <a:latin typeface="Consolas" panose="020B0609020204030204" pitchFamily="49" charset="0"/>
                <a:ea typeface="+mn-ea"/>
                <a:cs typeface="+mn-cs"/>
              </a:rPr>
              <a:t>editMode</a:t>
            </a:r>
            <a:r>
              <a:rPr lang="en-IN" sz="1400" b="0" kern="1200" dirty="0">
                <a:solidFill>
                  <a:srgbClr val="D4D4D4"/>
                </a:solidFill>
                <a:effectLst/>
                <a:latin typeface="Consolas" panose="020B0609020204030204" pitchFamily="49" charset="0"/>
                <a:ea typeface="+mn-ea"/>
                <a:cs typeface="+mn-cs"/>
              </a:rPr>
              <a:t> = </a:t>
            </a:r>
            <a:r>
              <a:rPr lang="en-IN" sz="1400" b="0" kern="1200" dirty="0">
                <a:solidFill>
                  <a:srgbClr val="569CD6"/>
                </a:solidFill>
                <a:effectLst/>
                <a:latin typeface="Consolas" panose="020B0609020204030204" pitchFamily="49" charset="0"/>
                <a:ea typeface="+mn-ea"/>
                <a:cs typeface="+mn-cs"/>
              </a:rPr>
              <a:t>true</a:t>
            </a: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6A9955"/>
                </a:solidFill>
                <a:effectLst/>
                <a:latin typeface="Consolas" panose="020B0609020204030204" pitchFamily="49" charset="0"/>
                <a:ea typeface="+mn-ea"/>
                <a:cs typeface="+mn-cs"/>
              </a:rPr>
              <a:t>// Set edit mode</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DCDCAA"/>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CE9178"/>
                </a:solidFill>
                <a:effectLst/>
                <a:latin typeface="Consolas" panose="020B0609020204030204" pitchFamily="49" charset="0"/>
                <a:ea typeface="+mn-ea"/>
                <a:cs typeface="+mn-cs"/>
              </a:rPr>
              <a:t>'#</a:t>
            </a:r>
            <a:r>
              <a:rPr lang="en-IN" sz="1400" b="0" kern="1200" dirty="0" err="1">
                <a:solidFill>
                  <a:srgbClr val="CE9178"/>
                </a:solidFill>
                <a:effectLst/>
                <a:latin typeface="Consolas" panose="020B0609020204030204" pitchFamily="49" charset="0"/>
                <a:ea typeface="+mn-ea"/>
                <a:cs typeface="+mn-cs"/>
              </a:rPr>
              <a:t>taskModal</a:t>
            </a:r>
            <a:r>
              <a:rPr lang="en-IN" sz="1400" b="0" kern="1200" dirty="0">
                <a:solidFill>
                  <a:srgbClr val="CE9178"/>
                </a:solidFill>
                <a:effectLst/>
                <a:latin typeface="Consolas" panose="020B0609020204030204" pitchFamily="49" charset="0"/>
                <a:ea typeface="+mn-ea"/>
                <a:cs typeface="+mn-cs"/>
              </a:rPr>
              <a:t>'</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DCDCAA"/>
                </a:solidFill>
                <a:effectLst/>
                <a:latin typeface="Consolas" panose="020B0609020204030204" pitchFamily="49" charset="0"/>
                <a:ea typeface="+mn-ea"/>
                <a:cs typeface="+mn-cs"/>
              </a:rPr>
              <a:t>modal</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CE9178"/>
                </a:solidFill>
                <a:effectLst/>
                <a:latin typeface="Consolas" panose="020B0609020204030204" pitchFamily="49" charset="0"/>
                <a:ea typeface="+mn-ea"/>
                <a:cs typeface="+mn-cs"/>
              </a:rPr>
              <a:t>'show'</a:t>
            </a:r>
            <a:r>
              <a:rPr lang="en-IN" sz="1400" b="0" kern="1200" dirty="0">
                <a:solidFill>
                  <a:srgbClr val="D4D4D4"/>
                </a:solidFill>
                <a:effectLst/>
                <a:latin typeface="Consolas" panose="020B0609020204030204" pitchFamily="49" charset="0"/>
                <a:ea typeface="+mn-ea"/>
                <a:cs typeface="+mn-cs"/>
              </a:rPr>
              <a:t>);</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endParaRPr lang="en-IN" sz="1400" dirty="0">
              <a:effectLst/>
            </a:endParaRPr>
          </a:p>
          <a:p>
            <a:pPr marL="0" algn="l" rtl="0" eaLnBrk="1" latinLnBrk="0" hangingPunct="1">
              <a:spcBef>
                <a:spcPts val="0"/>
              </a:spcBef>
              <a:spcAft>
                <a:spcPts val="0"/>
              </a:spcAft>
            </a:pPr>
            <a:br>
              <a:rPr lang="en-IN" sz="1400" b="0" kern="1200" dirty="0">
                <a:solidFill>
                  <a:srgbClr val="D4D4D4"/>
                </a:solidFill>
                <a:effectLst/>
                <a:latin typeface="Consolas" panose="020B0609020204030204" pitchFamily="49" charset="0"/>
                <a:ea typeface="+mn-ea"/>
                <a:cs typeface="+mn-cs"/>
              </a:rPr>
            </a:b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6A9955"/>
                </a:solidFill>
                <a:effectLst/>
                <a:latin typeface="Consolas" panose="020B0609020204030204" pitchFamily="49" charset="0"/>
                <a:ea typeface="+mn-ea"/>
                <a:cs typeface="+mn-cs"/>
              </a:rPr>
              <a:t>// Complete task function</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err="1">
                <a:solidFill>
                  <a:srgbClr val="9CDCFE"/>
                </a:solidFill>
                <a:effectLst/>
                <a:latin typeface="Consolas" panose="020B0609020204030204" pitchFamily="49" charset="0"/>
                <a:ea typeface="+mn-ea"/>
                <a:cs typeface="+mn-cs"/>
              </a:rPr>
              <a:t>window</a:t>
            </a:r>
            <a:r>
              <a:rPr lang="en-IN" sz="1400" b="0" kern="1200" dirty="0" err="1">
                <a:solidFill>
                  <a:srgbClr val="D4D4D4"/>
                </a:solidFill>
                <a:effectLst/>
                <a:latin typeface="Consolas" panose="020B0609020204030204" pitchFamily="49" charset="0"/>
                <a:ea typeface="+mn-ea"/>
                <a:cs typeface="+mn-cs"/>
              </a:rPr>
              <a:t>.</a:t>
            </a:r>
            <a:r>
              <a:rPr lang="en-IN" sz="1400" b="0" kern="1200" dirty="0" err="1">
                <a:solidFill>
                  <a:srgbClr val="DCDCAA"/>
                </a:solidFill>
                <a:effectLst/>
                <a:latin typeface="Consolas" panose="020B0609020204030204" pitchFamily="49" charset="0"/>
                <a:ea typeface="+mn-ea"/>
                <a:cs typeface="+mn-cs"/>
              </a:rPr>
              <a:t>completeTask</a:t>
            </a:r>
            <a:r>
              <a:rPr lang="en-IN" sz="1400" b="0" kern="1200" dirty="0">
                <a:solidFill>
                  <a:srgbClr val="D4D4D4"/>
                </a:solidFill>
                <a:effectLst/>
                <a:latin typeface="Consolas" panose="020B0609020204030204" pitchFamily="49" charset="0"/>
                <a:ea typeface="+mn-ea"/>
                <a:cs typeface="+mn-cs"/>
              </a:rPr>
              <a:t> = </a:t>
            </a:r>
            <a:r>
              <a:rPr lang="en-IN" sz="1400" b="0" kern="1200" dirty="0">
                <a:solidFill>
                  <a:srgbClr val="569CD6"/>
                </a:solidFill>
                <a:effectLst/>
                <a:latin typeface="Consolas" panose="020B0609020204030204" pitchFamily="49" charset="0"/>
                <a:ea typeface="+mn-ea"/>
                <a:cs typeface="+mn-cs"/>
              </a:rPr>
              <a:t>function</a:t>
            </a: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9CDCFE"/>
                </a:solidFill>
                <a:effectLst/>
                <a:latin typeface="Consolas" panose="020B0609020204030204" pitchFamily="49" charset="0"/>
                <a:ea typeface="+mn-ea"/>
                <a:cs typeface="+mn-cs"/>
              </a:rPr>
              <a:t>index</a:t>
            </a:r>
            <a:r>
              <a:rPr lang="en-IN" sz="1400" b="0" kern="1200" dirty="0">
                <a:solidFill>
                  <a:srgbClr val="D4D4D4"/>
                </a:solidFill>
                <a:effectLst/>
                <a:latin typeface="Consolas" panose="020B0609020204030204" pitchFamily="49" charset="0"/>
                <a:ea typeface="+mn-ea"/>
                <a:cs typeface="+mn-cs"/>
              </a:rPr>
              <a:t>) {</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err="1">
                <a:solidFill>
                  <a:srgbClr val="9CDCFE"/>
                </a:solidFill>
                <a:effectLst/>
                <a:latin typeface="Consolas" panose="020B0609020204030204" pitchFamily="49" charset="0"/>
                <a:ea typeface="+mn-ea"/>
                <a:cs typeface="+mn-cs"/>
              </a:rPr>
              <a:t>tasks</a:t>
            </a:r>
            <a:r>
              <a:rPr lang="en-IN" sz="1400" b="0" kern="1200" dirty="0" err="1">
                <a:solidFill>
                  <a:srgbClr val="D4D4D4"/>
                </a:solidFill>
                <a:effectLst/>
                <a:latin typeface="Consolas" panose="020B0609020204030204" pitchFamily="49" charset="0"/>
                <a:ea typeface="+mn-ea"/>
                <a:cs typeface="+mn-cs"/>
              </a:rPr>
              <a:t>.</a:t>
            </a:r>
            <a:r>
              <a:rPr lang="en-IN" sz="1400" b="0" kern="1200" dirty="0" err="1">
                <a:solidFill>
                  <a:srgbClr val="DCDCAA"/>
                </a:solidFill>
                <a:effectLst/>
                <a:latin typeface="Consolas" panose="020B0609020204030204" pitchFamily="49" charset="0"/>
                <a:ea typeface="+mn-ea"/>
                <a:cs typeface="+mn-cs"/>
              </a:rPr>
              <a:t>splice</a:t>
            </a:r>
            <a:r>
              <a:rPr lang="en-IN" sz="1400" b="0" kern="1200" dirty="0">
                <a:solidFill>
                  <a:srgbClr val="D4D4D4"/>
                </a:solidFill>
                <a:effectLst/>
                <a:latin typeface="Consolas" panose="020B0609020204030204" pitchFamily="49" charset="0"/>
                <a:ea typeface="+mn-ea"/>
                <a:cs typeface="+mn-cs"/>
              </a:rPr>
              <a:t>(</a:t>
            </a:r>
            <a:r>
              <a:rPr lang="en-IN" sz="1400" b="0" kern="1200" dirty="0">
                <a:solidFill>
                  <a:srgbClr val="9CDCFE"/>
                </a:solidFill>
                <a:effectLst/>
                <a:latin typeface="Consolas" panose="020B0609020204030204" pitchFamily="49" charset="0"/>
                <a:ea typeface="+mn-ea"/>
                <a:cs typeface="+mn-cs"/>
              </a:rPr>
              <a:t>index</a:t>
            </a: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B5CEA8"/>
                </a:solidFill>
                <a:effectLst/>
                <a:latin typeface="Consolas" panose="020B0609020204030204" pitchFamily="49" charset="0"/>
                <a:ea typeface="+mn-ea"/>
                <a:cs typeface="+mn-cs"/>
              </a:rPr>
              <a:t>1</a:t>
            </a:r>
            <a:r>
              <a:rPr lang="en-IN" sz="1400" b="0" kern="1200" dirty="0">
                <a:solidFill>
                  <a:srgbClr val="D4D4D4"/>
                </a:solidFill>
                <a:effectLst/>
                <a:latin typeface="Consolas" panose="020B0609020204030204" pitchFamily="49" charset="0"/>
                <a:ea typeface="+mn-ea"/>
                <a:cs typeface="+mn-cs"/>
              </a:rPr>
              <a:t>); </a:t>
            </a:r>
            <a:r>
              <a:rPr lang="en-IN" sz="1400" b="0" kern="1200" dirty="0">
                <a:solidFill>
                  <a:srgbClr val="6A9955"/>
                </a:solidFill>
                <a:effectLst/>
                <a:latin typeface="Consolas" panose="020B0609020204030204" pitchFamily="49" charset="0"/>
                <a:ea typeface="+mn-ea"/>
                <a:cs typeface="+mn-cs"/>
              </a:rPr>
              <a:t>// Remove completed task</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r>
              <a:rPr lang="en-IN" sz="1400" b="0" kern="1200" dirty="0" err="1">
                <a:solidFill>
                  <a:srgbClr val="DCDCAA"/>
                </a:solidFill>
                <a:effectLst/>
                <a:latin typeface="Consolas" panose="020B0609020204030204" pitchFamily="49" charset="0"/>
                <a:ea typeface="+mn-ea"/>
                <a:cs typeface="+mn-cs"/>
              </a:rPr>
              <a:t>renderTasks</a:t>
            </a:r>
            <a:r>
              <a:rPr lang="en-IN" sz="1400" b="0" kern="1200" dirty="0">
                <a:solidFill>
                  <a:srgbClr val="D4D4D4"/>
                </a:solidFill>
                <a:effectLst/>
                <a:latin typeface="Consolas" panose="020B0609020204030204" pitchFamily="49" charset="0"/>
                <a:ea typeface="+mn-ea"/>
                <a:cs typeface="+mn-cs"/>
              </a:rPr>
              <a:t>();</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    };</a:t>
            </a:r>
            <a:endParaRPr lang="en-IN" sz="1400" dirty="0">
              <a:effectLst/>
            </a:endParaRPr>
          </a:p>
          <a:p>
            <a:pPr marL="0" algn="l" rtl="0" eaLnBrk="1" latinLnBrk="0" hangingPunct="1">
              <a:spcBef>
                <a:spcPts val="0"/>
              </a:spcBef>
              <a:spcAft>
                <a:spcPts val="0"/>
              </a:spcAft>
            </a:pPr>
            <a:r>
              <a:rPr lang="en-IN" sz="1400" b="0" kern="1200" dirty="0">
                <a:solidFill>
                  <a:srgbClr val="D4D4D4"/>
                </a:solidFill>
                <a:effectLst/>
                <a:latin typeface="Consolas" panose="020B0609020204030204" pitchFamily="49" charset="0"/>
                <a:ea typeface="+mn-ea"/>
                <a:cs typeface="+mn-cs"/>
              </a:rPr>
              <a:t>});</a:t>
            </a:r>
            <a:br>
              <a:rPr lang="en-IN" sz="1400" b="0" kern="1200" dirty="0">
                <a:solidFill>
                  <a:srgbClr val="D4D4D4"/>
                </a:solidFill>
                <a:effectLst/>
                <a:latin typeface="Consolas" panose="020B0609020204030204" pitchFamily="49" charset="0"/>
                <a:ea typeface="+mn-ea"/>
                <a:cs typeface="+mn-cs"/>
              </a:rPr>
            </a:br>
            <a:endParaRPr lang="en-IN" sz="1400" dirty="0">
              <a:effectLst/>
            </a:endParaRPr>
          </a:p>
          <a:p>
            <a:br>
              <a:rPr lang="en-IN" sz="1200" b="0" dirty="0">
                <a:solidFill>
                  <a:srgbClr val="D4D4D4"/>
                </a:solidFill>
                <a:effectLst/>
                <a:latin typeface="Consolas" panose="020B0609020204030204" pitchFamily="49" charset="0"/>
              </a:rPr>
            </a:br>
            <a:r>
              <a:rPr lang="en-IN" sz="1200" b="0" dirty="0">
                <a:solidFill>
                  <a:srgbClr val="D4D4D4"/>
                </a:solidFill>
                <a:effectLst/>
                <a:latin typeface="Consolas" panose="020B0609020204030204" pitchFamily="49" charset="0"/>
              </a:rPr>
              <a:t>   </a:t>
            </a:r>
            <a:endParaRPr lang="en-IN" sz="1400" dirty="0"/>
          </a:p>
        </p:txBody>
      </p:sp>
    </p:spTree>
    <p:extLst>
      <p:ext uri="{BB962C8B-B14F-4D97-AF65-F5344CB8AC3E}">
        <p14:creationId xmlns:p14="http://schemas.microsoft.com/office/powerpoint/2010/main" val="505187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D9F559-5ED8-B5DD-A296-8955596BC8E1}"/>
              </a:ext>
            </a:extLst>
          </p:cNvPr>
          <p:cNvPicPr>
            <a:picLocks noChangeAspect="1"/>
          </p:cNvPicPr>
          <p:nvPr/>
        </p:nvPicPr>
        <p:blipFill>
          <a:blip r:embed="rId2"/>
          <a:stretch>
            <a:fillRect/>
          </a:stretch>
        </p:blipFill>
        <p:spPr>
          <a:xfrm>
            <a:off x="428075" y="482993"/>
            <a:ext cx="11335850" cy="5892013"/>
          </a:xfrm>
          <a:prstGeom prst="rect">
            <a:avLst/>
          </a:prstGeom>
        </p:spPr>
      </p:pic>
    </p:spTree>
    <p:extLst>
      <p:ext uri="{BB962C8B-B14F-4D97-AF65-F5344CB8AC3E}">
        <p14:creationId xmlns:p14="http://schemas.microsoft.com/office/powerpoint/2010/main" val="21261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ACDAD7-1CE0-396A-B2B3-A838E84E4DF6}"/>
              </a:ext>
            </a:extLst>
          </p:cNvPr>
          <p:cNvPicPr>
            <a:picLocks noChangeAspect="1"/>
          </p:cNvPicPr>
          <p:nvPr/>
        </p:nvPicPr>
        <p:blipFill>
          <a:blip r:embed="rId2"/>
          <a:stretch>
            <a:fillRect/>
          </a:stretch>
        </p:blipFill>
        <p:spPr>
          <a:xfrm>
            <a:off x="266700" y="433514"/>
            <a:ext cx="11658600" cy="5990971"/>
          </a:xfrm>
          <a:prstGeom prst="rect">
            <a:avLst/>
          </a:prstGeom>
        </p:spPr>
      </p:pic>
    </p:spTree>
    <p:extLst>
      <p:ext uri="{BB962C8B-B14F-4D97-AF65-F5344CB8AC3E}">
        <p14:creationId xmlns:p14="http://schemas.microsoft.com/office/powerpoint/2010/main" val="112542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9FCE5B-C784-0022-CCB2-DB9CC84D553F}"/>
              </a:ext>
            </a:extLst>
          </p:cNvPr>
          <p:cNvPicPr>
            <a:picLocks noChangeAspect="1"/>
          </p:cNvPicPr>
          <p:nvPr/>
        </p:nvPicPr>
        <p:blipFill>
          <a:blip r:embed="rId2"/>
          <a:stretch>
            <a:fillRect/>
          </a:stretch>
        </p:blipFill>
        <p:spPr>
          <a:xfrm>
            <a:off x="309562" y="407629"/>
            <a:ext cx="11572875" cy="6042742"/>
          </a:xfrm>
          <a:prstGeom prst="rect">
            <a:avLst/>
          </a:prstGeom>
        </p:spPr>
      </p:pic>
    </p:spTree>
    <p:extLst>
      <p:ext uri="{BB962C8B-B14F-4D97-AF65-F5344CB8AC3E}">
        <p14:creationId xmlns:p14="http://schemas.microsoft.com/office/powerpoint/2010/main" val="1568744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8F93FA-C914-C9AA-98F5-5234930C9A33}"/>
              </a:ext>
            </a:extLst>
          </p:cNvPr>
          <p:cNvPicPr>
            <a:picLocks noChangeAspect="1"/>
          </p:cNvPicPr>
          <p:nvPr/>
        </p:nvPicPr>
        <p:blipFill>
          <a:blip r:embed="rId2"/>
          <a:stretch>
            <a:fillRect/>
          </a:stretch>
        </p:blipFill>
        <p:spPr>
          <a:xfrm>
            <a:off x="344424" y="1163866"/>
            <a:ext cx="11503152" cy="4530268"/>
          </a:xfrm>
          <a:prstGeom prst="rect">
            <a:avLst/>
          </a:prstGeom>
        </p:spPr>
      </p:pic>
    </p:spTree>
    <p:extLst>
      <p:ext uri="{BB962C8B-B14F-4D97-AF65-F5344CB8AC3E}">
        <p14:creationId xmlns:p14="http://schemas.microsoft.com/office/powerpoint/2010/main" val="168730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4186A5-1D47-F607-B734-FD573B87620A}"/>
              </a:ext>
            </a:extLst>
          </p:cNvPr>
          <p:cNvSpPr txBox="1"/>
          <p:nvPr/>
        </p:nvSpPr>
        <p:spPr>
          <a:xfrm>
            <a:off x="1373124" y="557784"/>
            <a:ext cx="9445752" cy="5364610"/>
          </a:xfrm>
          <a:prstGeom prst="rect">
            <a:avLst/>
          </a:prstGeom>
          <a:noFill/>
        </p:spPr>
        <p:txBody>
          <a:bodyPr wrap="square" rtlCol="0">
            <a:spAutoFit/>
          </a:bodyPr>
          <a:lstStyle/>
          <a:p>
            <a:pPr marL="228600" algn="ctr">
              <a:lnSpc>
                <a:spcPct val="107000"/>
              </a:lnSpc>
              <a:spcAft>
                <a:spcPts val="800"/>
              </a:spcAft>
            </a:pPr>
            <a:r>
              <a:rPr lang="en-IN" sz="2000" b="1" u="sng" kern="100" dirty="0">
                <a:effectLst/>
                <a:latin typeface="Calibri" panose="020F0502020204030204" pitchFamily="34" charset="0"/>
                <a:ea typeface="Calibri" panose="020F0502020204030204" pitchFamily="34" charset="0"/>
                <a:cs typeface="Mangal" panose="02040503050203030202" pitchFamily="18" charset="0"/>
              </a:rPr>
              <a:t>To-Do List Using HTML</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228600">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indent="228600">
              <a:lnSpc>
                <a:spcPct val="107000"/>
              </a:lnSpc>
              <a:spcAft>
                <a:spcPts val="800"/>
              </a:spcAft>
            </a:pPr>
            <a:r>
              <a:rPr lang="en-IN" sz="1600" b="1" kern="100" dirty="0">
                <a:effectLst/>
                <a:latin typeface="Calibri" panose="020F0502020204030204" pitchFamily="34" charset="0"/>
                <a:ea typeface="Calibri" panose="020F0502020204030204" pitchFamily="34" charset="0"/>
                <a:cs typeface="Mangal" panose="02040503050203030202" pitchFamily="18" charset="0"/>
              </a:rPr>
              <a:t>ABSTRACT</a:t>
            </a:r>
            <a:r>
              <a:rPr lang="en-IN" sz="1800" b="1" kern="100" dirty="0">
                <a:effectLst/>
                <a:latin typeface="Calibri" panose="020F0502020204030204" pitchFamily="34"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This project revolves around the development of a web-based </a:t>
            </a:r>
            <a:r>
              <a:rPr lang="en-IN" sz="14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400" kern="100" dirty="0">
                <a:effectLst/>
                <a:latin typeface="Calibri" panose="020F0502020204030204" pitchFamily="34" charset="0"/>
                <a:ea typeface="Calibri" panose="020F0502020204030204" pitchFamily="34" charset="0"/>
                <a:cs typeface="Mangal" panose="02040503050203030202" pitchFamily="18" charset="0"/>
              </a:rPr>
              <a:t> application using basic web technologies such as </a:t>
            </a: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a:t>
            </a: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and </a:t>
            </a: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The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400" kern="100" dirty="0">
                <a:effectLst/>
                <a:latin typeface="Calibri" panose="020F0502020204030204" pitchFamily="34" charset="0"/>
                <a:ea typeface="Calibri" panose="020F0502020204030204" pitchFamily="34" charset="0"/>
                <a:cs typeface="Mangal" panose="02040503050203030202" pitchFamily="18" charset="0"/>
              </a:rPr>
              <a:t> is a commonly used tool for personal task management, helping individuals organize, track, and prioritize their daily activities. The project's objective is to build a user-friendly application that allows users to input tasks, display them in a list format, and remove them when they are completed. This simple yet functional project demonstrates the power of </a:t>
            </a: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structuring a webpage,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improving the design and layout, and </a:t>
            </a: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enabling interactive features.</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The project begins with understanding the user's need for an efficient task management tool and then explores how web development technologies can be utilized to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fulfill</a:t>
            </a:r>
            <a:r>
              <a:rPr lang="en-IN" sz="1400" kern="100" dirty="0">
                <a:effectLst/>
                <a:latin typeface="Calibri" panose="020F0502020204030204" pitchFamily="34" charset="0"/>
                <a:ea typeface="Calibri" panose="020F0502020204030204" pitchFamily="34" charset="0"/>
                <a:cs typeface="Mangal" panose="02040503050203030202" pitchFamily="18" charset="0"/>
              </a:rPr>
              <a:t> this need. Using </a:t>
            </a: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a basic structure for the page is created, consisting of an input field for users to add tasks, and a task list to display these tasks. </a:t>
            </a: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adds aesthetic appeal, providing a clean and organized layout that enhances the user experience.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is responsible for making the list interactive, enabling the functionality of adding new tasks to the list and deleting them as necessary.</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Through this project, we aim to provide a solution to a fundamental problem – organizing and managing tasks effectively – while showcasing the application of basic web development skills. The completion of this project will provide a deep understanding of how to combine these technologies to create a functional web application. The project report also covers the challenges encountered during development, the steps taken to overcome them, and the significance of the learning experience gained.</a:t>
            </a:r>
          </a:p>
          <a:p>
            <a:endParaRPr lang="en-IN" dirty="0"/>
          </a:p>
        </p:txBody>
      </p:sp>
    </p:spTree>
    <p:extLst>
      <p:ext uri="{BB962C8B-B14F-4D97-AF65-F5344CB8AC3E}">
        <p14:creationId xmlns:p14="http://schemas.microsoft.com/office/powerpoint/2010/main" val="255459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48189E-806B-DDC7-4403-41C5BA071EFD}"/>
              </a:ext>
            </a:extLst>
          </p:cNvPr>
          <p:cNvPicPr>
            <a:picLocks noChangeAspect="1"/>
          </p:cNvPicPr>
          <p:nvPr/>
        </p:nvPicPr>
        <p:blipFill>
          <a:blip r:embed="rId2"/>
          <a:stretch>
            <a:fillRect/>
          </a:stretch>
        </p:blipFill>
        <p:spPr>
          <a:xfrm>
            <a:off x="595312" y="722212"/>
            <a:ext cx="11001375" cy="5985115"/>
          </a:xfrm>
          <a:prstGeom prst="rect">
            <a:avLst/>
          </a:prstGeom>
        </p:spPr>
      </p:pic>
      <p:sp>
        <p:nvSpPr>
          <p:cNvPr id="4" name="TextBox 3">
            <a:extLst>
              <a:ext uri="{FF2B5EF4-FFF2-40B4-BE49-F238E27FC236}">
                <a16:creationId xmlns:a16="http://schemas.microsoft.com/office/drawing/2014/main" id="{2AC6E6B3-5664-EEA3-9488-1FC5FB7CA3FC}"/>
              </a:ext>
            </a:extLst>
          </p:cNvPr>
          <p:cNvSpPr txBox="1"/>
          <p:nvPr/>
        </p:nvSpPr>
        <p:spPr>
          <a:xfrm>
            <a:off x="3648074" y="150673"/>
            <a:ext cx="4895850" cy="461665"/>
          </a:xfrm>
          <a:prstGeom prst="rect">
            <a:avLst/>
          </a:prstGeom>
          <a:noFill/>
        </p:spPr>
        <p:txBody>
          <a:bodyPr wrap="square" rtlCol="0">
            <a:spAutoFit/>
          </a:bodyPr>
          <a:lstStyle/>
          <a:p>
            <a:pPr algn="ctr"/>
            <a:r>
              <a:rPr lang="en-IN" sz="2400" b="1" dirty="0"/>
              <a:t>EDIT TASK</a:t>
            </a:r>
          </a:p>
        </p:txBody>
      </p:sp>
    </p:spTree>
    <p:extLst>
      <p:ext uri="{BB962C8B-B14F-4D97-AF65-F5344CB8AC3E}">
        <p14:creationId xmlns:p14="http://schemas.microsoft.com/office/powerpoint/2010/main" val="268829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134E1-2655-FBE5-2B9F-670B37CC2534}"/>
              </a:ext>
            </a:extLst>
          </p:cNvPr>
          <p:cNvSpPr txBox="1"/>
          <p:nvPr/>
        </p:nvSpPr>
        <p:spPr>
          <a:xfrm>
            <a:off x="1285875" y="1152525"/>
            <a:ext cx="9620250" cy="4370427"/>
          </a:xfrm>
          <a:prstGeom prst="rect">
            <a:avLst/>
          </a:prstGeom>
          <a:noFill/>
        </p:spPr>
        <p:txBody>
          <a:bodyPr wrap="square" rtlCol="0">
            <a:spAutoFit/>
          </a:bodyPr>
          <a:lstStyle/>
          <a:p>
            <a:pPr algn="ctr"/>
            <a:r>
              <a:rPr lang="en-US" sz="1600" b="1" dirty="0"/>
              <a:t>CONCLUSION</a:t>
            </a:r>
          </a:p>
          <a:p>
            <a:pPr algn="ctr"/>
            <a:endParaRPr lang="en-US" sz="1600" b="1" dirty="0"/>
          </a:p>
          <a:p>
            <a:pPr algn="ctr"/>
            <a:endParaRPr lang="en-US" b="1" dirty="0"/>
          </a:p>
          <a:p>
            <a:r>
              <a:rPr lang="en-US" sz="1400" dirty="0"/>
              <a:t>The </a:t>
            </a:r>
            <a:r>
              <a:rPr lang="en-US" sz="1400" b="1" dirty="0"/>
              <a:t>To-Do List</a:t>
            </a:r>
            <a:r>
              <a:rPr lang="en-US" sz="1400" dirty="0"/>
              <a:t> project was a valuable learning experience that provided insight into the development of web applications using basic web technologies like </a:t>
            </a:r>
            <a:r>
              <a:rPr lang="en-US" sz="1400" b="1" dirty="0"/>
              <a:t>HTML</a:t>
            </a:r>
            <a:r>
              <a:rPr lang="en-US" sz="1400" dirty="0"/>
              <a:t>, </a:t>
            </a:r>
            <a:r>
              <a:rPr lang="en-US" sz="1400" b="1" dirty="0"/>
              <a:t>CSS</a:t>
            </a:r>
            <a:r>
              <a:rPr lang="en-US" sz="1400" dirty="0"/>
              <a:t>, and </a:t>
            </a:r>
            <a:r>
              <a:rPr lang="en-US" sz="1400" b="1" dirty="0"/>
              <a:t>JavaScript</a:t>
            </a:r>
            <a:r>
              <a:rPr lang="en-US" sz="1400" dirty="0"/>
              <a:t>. Through this project, a fully functional and interactive </a:t>
            </a:r>
            <a:r>
              <a:rPr lang="en-US" sz="1400" b="1" dirty="0"/>
              <a:t>To-Do List</a:t>
            </a:r>
            <a:r>
              <a:rPr lang="en-US" sz="1400" dirty="0"/>
              <a:t> was developed, allowing users to manage tasks by adding and removing them from the list.</a:t>
            </a:r>
          </a:p>
          <a:p>
            <a:r>
              <a:rPr lang="en-US" sz="1400" dirty="0"/>
              <a:t>One of the key takeaways from this project was the importance of combining various technologies to build a cohesive web application. </a:t>
            </a:r>
            <a:r>
              <a:rPr lang="en-US" sz="1400" b="1" dirty="0"/>
              <a:t>HTML</a:t>
            </a:r>
            <a:r>
              <a:rPr lang="en-US" sz="1400" dirty="0"/>
              <a:t> served as the foundational structure of the webpage, defining the elements required for task management. </a:t>
            </a:r>
            <a:r>
              <a:rPr lang="en-US" sz="1400" b="1" dirty="0"/>
              <a:t>CSS</a:t>
            </a:r>
            <a:r>
              <a:rPr lang="en-US" sz="1400" dirty="0"/>
              <a:t> played an important role in enhancing the visual aspects of the webpage, making the application both aesthetically pleasing and easy to use. </a:t>
            </a:r>
            <a:r>
              <a:rPr lang="en-US" sz="1400" b="1" dirty="0"/>
              <a:t>JavaScript</a:t>
            </a:r>
            <a:r>
              <a:rPr lang="en-US" sz="1400" dirty="0"/>
              <a:t> brought the much-needed interactivity to the application by allowing users to dynamically add and delete tasks without refreshing the page.</a:t>
            </a:r>
          </a:p>
          <a:p>
            <a:r>
              <a:rPr lang="en-US" sz="1400" dirty="0"/>
              <a:t>The development process not only reinforced the understanding of basic web development principles but also introduced new concepts such as dynamic DOM manipulation using </a:t>
            </a:r>
            <a:r>
              <a:rPr lang="en-US" sz="1400" b="1" dirty="0"/>
              <a:t>JavaScript</a:t>
            </a:r>
            <a:r>
              <a:rPr lang="en-US" sz="1400" dirty="0"/>
              <a:t>. It also highlighted the importance of thorough testing, especially when developing applications meant for different browsers and platforms.</a:t>
            </a:r>
          </a:p>
          <a:p>
            <a:r>
              <a:rPr lang="en-US" sz="1400" dirty="0"/>
              <a:t>In conclusion, the </a:t>
            </a:r>
            <a:r>
              <a:rPr lang="en-US" sz="1400" b="1" dirty="0"/>
              <a:t>To-Do List</a:t>
            </a:r>
            <a:r>
              <a:rPr lang="en-US" sz="1400" dirty="0"/>
              <a:t> project successfully met its objectives by providing a functional, interactive, and user-friendly tool for task management. The project exemplifies how even basic web development skills can be applied to create useful and practical applications. Through this project, we gained a deeper understanding of how to structure, style, and script web pages to deliver effective solutions to everyday problems.</a:t>
            </a:r>
          </a:p>
          <a:p>
            <a:endParaRPr lang="en-IN" dirty="0"/>
          </a:p>
        </p:txBody>
      </p:sp>
    </p:spTree>
    <p:extLst>
      <p:ext uri="{BB962C8B-B14F-4D97-AF65-F5344CB8AC3E}">
        <p14:creationId xmlns:p14="http://schemas.microsoft.com/office/powerpoint/2010/main" val="30130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E030B-511B-41C5-305B-043BC125362E}"/>
              </a:ext>
            </a:extLst>
          </p:cNvPr>
          <p:cNvSpPr txBox="1"/>
          <p:nvPr/>
        </p:nvSpPr>
        <p:spPr>
          <a:xfrm>
            <a:off x="1272540" y="658367"/>
            <a:ext cx="9646920" cy="5779339"/>
          </a:xfrm>
          <a:prstGeom prst="rect">
            <a:avLst/>
          </a:prstGeom>
          <a:noFill/>
        </p:spPr>
        <p:txBody>
          <a:bodyPr wrap="square" rtlCol="0">
            <a:spAutoFit/>
          </a:bodyPr>
          <a:lstStyle/>
          <a:p>
            <a:pPr algn="ctr">
              <a:lnSpc>
                <a:spcPct val="107000"/>
              </a:lnSpc>
              <a:spcAft>
                <a:spcPts val="800"/>
              </a:spcAft>
            </a:pPr>
            <a:r>
              <a:rPr lang="en-IN" sz="1600" b="1" kern="100" dirty="0">
                <a:effectLst/>
                <a:latin typeface="Calibri" panose="020F0502020204030204" pitchFamily="34" charset="0"/>
                <a:ea typeface="Calibri" panose="020F0502020204030204" pitchFamily="34" charset="0"/>
                <a:cs typeface="Mangal" panose="02040503050203030202" pitchFamily="18" charset="0"/>
              </a:rPr>
              <a:t>OBJECTIVE</a:t>
            </a: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The primary objective of this project is to develop a simple and intuitive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400" kern="100" dirty="0">
                <a:effectLst/>
                <a:latin typeface="Calibri" panose="020F0502020204030204" pitchFamily="34" charset="0"/>
                <a:ea typeface="Calibri" panose="020F0502020204030204" pitchFamily="34" charset="0"/>
                <a:cs typeface="Mangal" panose="02040503050203030202" pitchFamily="18" charset="0"/>
              </a:rPr>
              <a:t> application using </a:t>
            </a: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a:t>
            </a: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and </a:t>
            </a: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that provides users with the ability to manage their daily tasks effectively. More specifically, the project aims to achieve the following:</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User-Friendly Interface</a:t>
            </a:r>
            <a:r>
              <a:rPr lang="en-IN" sz="1400" kern="100" dirty="0">
                <a:effectLst/>
                <a:latin typeface="Calibri" panose="020F0502020204030204" pitchFamily="34" charset="0"/>
                <a:ea typeface="Calibri" panose="020F0502020204030204" pitchFamily="34" charset="0"/>
                <a:cs typeface="Mangal" panose="02040503050203030202" pitchFamily="18" charset="0"/>
              </a:rPr>
              <a:t>: Develop a web page where users can easily interact with the To-Do List by adding new tasks, viewing their tasks, and deleting them once they are completed.</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Task Management</a:t>
            </a:r>
            <a:r>
              <a:rPr lang="en-IN" sz="1400" kern="100" dirty="0">
                <a:effectLst/>
                <a:latin typeface="Calibri" panose="020F0502020204030204" pitchFamily="34" charset="0"/>
                <a:ea typeface="Calibri" panose="020F0502020204030204" pitchFamily="34" charset="0"/>
                <a:cs typeface="Mangal" panose="02040503050203030202" pitchFamily="18" charset="0"/>
              </a:rPr>
              <a:t>: Provide users with the ability to input tasks dynamically, add them to a list, and remove them with ease. Each task should appear in the list upon being added, and the list should update as tasks are deleted.</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Cross-Browser Compatibility</a:t>
            </a:r>
            <a:r>
              <a:rPr lang="en-IN" sz="1400" kern="100" dirty="0">
                <a:effectLst/>
                <a:latin typeface="Calibri" panose="020F0502020204030204" pitchFamily="34" charset="0"/>
                <a:ea typeface="Calibri" panose="020F0502020204030204" pitchFamily="34" charset="0"/>
                <a:cs typeface="Mangal" panose="02040503050203030202" pitchFamily="18" charset="0"/>
              </a:rPr>
              <a:t>: Ensure that the application works across different web browsers, demonstrating a fundamental understanding of web development standards.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Visual Appeal</a:t>
            </a:r>
            <a:r>
              <a:rPr lang="en-IN" sz="1400" kern="100" dirty="0">
                <a:effectLst/>
                <a:latin typeface="Calibri" panose="020F0502020204030204" pitchFamily="34" charset="0"/>
                <a:ea typeface="Calibri" panose="020F0502020204030204" pitchFamily="34" charset="0"/>
                <a:cs typeface="Mangal" panose="02040503050203030202" pitchFamily="18" charset="0"/>
              </a:rPr>
              <a:t>: Use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to ensure that the layout of the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400" kern="100" dirty="0">
                <a:effectLst/>
                <a:latin typeface="Calibri" panose="020F0502020204030204" pitchFamily="34" charset="0"/>
                <a:ea typeface="Calibri" panose="020F0502020204030204" pitchFamily="34" charset="0"/>
                <a:cs typeface="Mangal" panose="02040503050203030202" pitchFamily="18" charset="0"/>
              </a:rPr>
              <a:t> is visually appealing, clear, and easy to navigate. The appearance of the application should enhance usability by being simple yet effective.</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Interactive Functionality</a:t>
            </a:r>
            <a:r>
              <a:rPr lang="en-IN" sz="1400" kern="100" dirty="0">
                <a:effectLst/>
                <a:latin typeface="Calibri" panose="020F0502020204030204" pitchFamily="34" charset="0"/>
                <a:ea typeface="Calibri" panose="020F0502020204030204" pitchFamily="34" charset="0"/>
                <a:cs typeface="Mangal" panose="02040503050203030202" pitchFamily="18" charset="0"/>
              </a:rPr>
              <a:t>: Implement </a:t>
            </a: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to introduce interactive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behavior</a:t>
            </a:r>
            <a:r>
              <a:rPr lang="en-IN" sz="1400" kern="100" dirty="0">
                <a:effectLst/>
                <a:latin typeface="Calibri" panose="020F0502020204030204" pitchFamily="34" charset="0"/>
                <a:ea typeface="Calibri" panose="020F0502020204030204" pitchFamily="34" charset="0"/>
                <a:cs typeface="Mangal" panose="02040503050203030202" pitchFamily="18" charset="0"/>
              </a:rPr>
              <a:t> to the webpage. This includes allowing users to add and delete tasks without refreshing the page, improving overall user experience.</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The project aims to combine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structuring the webpage,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styling and improving aesthetics, and </a:t>
            </a: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enabling user interactivity, thereby creating a well-rounded web application. Through this project, the goal is to build a tool that not only enhances productivity but also provides valuable insight into the basics of front-end web development.</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endParaRPr lang="en-IN" sz="1400" dirty="0"/>
          </a:p>
        </p:txBody>
      </p:sp>
    </p:spTree>
    <p:extLst>
      <p:ext uri="{BB962C8B-B14F-4D97-AF65-F5344CB8AC3E}">
        <p14:creationId xmlns:p14="http://schemas.microsoft.com/office/powerpoint/2010/main" val="40994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F9A765-BC86-B9E4-FE97-3EAE740225CC}"/>
              </a:ext>
            </a:extLst>
          </p:cNvPr>
          <p:cNvSpPr txBox="1"/>
          <p:nvPr/>
        </p:nvSpPr>
        <p:spPr>
          <a:xfrm>
            <a:off x="870204" y="566928"/>
            <a:ext cx="10451592" cy="5518498"/>
          </a:xfrm>
          <a:prstGeom prst="rect">
            <a:avLst/>
          </a:prstGeom>
          <a:noFill/>
        </p:spPr>
        <p:txBody>
          <a:bodyPr wrap="square" rtlCol="0">
            <a:spAutoFit/>
          </a:bodyPr>
          <a:lstStyle/>
          <a:p>
            <a:pPr indent="180340" algn="ctr">
              <a:lnSpc>
                <a:spcPct val="107000"/>
              </a:lnSpc>
              <a:spcAft>
                <a:spcPts val="800"/>
              </a:spcAft>
            </a:pPr>
            <a:r>
              <a:rPr lang="en-IN" sz="1600" b="1" kern="100" dirty="0">
                <a:effectLst/>
                <a:latin typeface="Calibri" panose="020F0502020204030204" pitchFamily="34" charset="0"/>
                <a:ea typeface="Calibri" panose="020F0502020204030204" pitchFamily="34" charset="0"/>
                <a:cs typeface="Mangal" panose="02040503050203030202" pitchFamily="18" charset="0"/>
              </a:rPr>
              <a:t>INTRODUCTION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In today's fast-paced world, managing daily tasks effectively is crucial for both personal and professional success. The need for organized task management tools has led to the development of numerous applications, with the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400" kern="100" dirty="0">
                <a:effectLst/>
                <a:latin typeface="Calibri" panose="020F0502020204030204" pitchFamily="34" charset="0"/>
                <a:ea typeface="Calibri" panose="020F0502020204030204" pitchFamily="34" charset="0"/>
                <a:cs typeface="Mangal" panose="02040503050203030202" pitchFamily="18" charset="0"/>
              </a:rPr>
              <a:t> being one of the simplest yet most effective tools for improving productivity. A </a:t>
            </a:r>
            <a:r>
              <a:rPr lang="en-IN" sz="14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400" kern="100" dirty="0">
                <a:effectLst/>
                <a:latin typeface="Calibri" panose="020F0502020204030204" pitchFamily="34" charset="0"/>
                <a:ea typeface="Calibri" panose="020F0502020204030204" pitchFamily="34" charset="0"/>
                <a:cs typeface="Mangal" panose="02040503050203030202" pitchFamily="18" charset="0"/>
              </a:rPr>
              <a:t> allows individuals to list out tasks they need to accomplish, track progress, and remove tasks as they are completed. While many advanced task management apps are available, a basic web-based </a:t>
            </a:r>
            <a:r>
              <a:rPr lang="en-IN" sz="14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400" kern="100" dirty="0">
                <a:effectLst/>
                <a:latin typeface="Calibri" panose="020F0502020204030204" pitchFamily="34" charset="0"/>
                <a:ea typeface="Calibri" panose="020F0502020204030204" pitchFamily="34" charset="0"/>
                <a:cs typeface="Mangal" panose="02040503050203030202" pitchFamily="18" charset="0"/>
              </a:rPr>
              <a:t> provides a simple and accessible way to manage tasks directly from a browser without the need for complex installations or software.</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This project focuses on developing a </a:t>
            </a:r>
            <a:r>
              <a:rPr lang="en-IN" sz="14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400" kern="100" dirty="0">
                <a:effectLst/>
                <a:latin typeface="Calibri" panose="020F0502020204030204" pitchFamily="34" charset="0"/>
                <a:ea typeface="Calibri" panose="020F0502020204030204" pitchFamily="34" charset="0"/>
                <a:cs typeface="Mangal" panose="02040503050203030202" pitchFamily="18" charset="0"/>
              </a:rPr>
              <a:t> using three core web technologies: </a:t>
            </a: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structuring content, </a:t>
            </a: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designing the layout and enhancing the visual appeal, and </a:t>
            </a: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for adding interactivity to the webpage. These technologies are foundational to web development and provide a seamless user experience when combined effectively.</a:t>
            </a: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(Hypertext Markup Language) is the backbone of web pages. It is used to define the structure and content of a webpage, providing the necessary framework on which additional functionality can be built. In this project, </a:t>
            </a: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is used to create an input field where users can type their tasks, a button to submit those tasks, and an unordered list (&lt;</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ul</a:t>
            </a:r>
            <a:r>
              <a:rPr lang="en-IN" sz="1400" kern="100" dirty="0">
                <a:effectLst/>
                <a:latin typeface="Calibri" panose="020F0502020204030204" pitchFamily="34" charset="0"/>
                <a:ea typeface="Calibri" panose="020F0502020204030204" pitchFamily="34" charset="0"/>
                <a:cs typeface="Mangal" panose="02040503050203030202" pitchFamily="18" charset="0"/>
              </a:rPr>
              <a:t>&gt;) to display the tasks.</a:t>
            </a: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(Cascading Style Sheets) is used to enhance the visual appearance of a webpage by applying styles to the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elements. It plays a crucial role in making web applications more user-friendly and visually appealing. In this project, </a:t>
            </a: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is used to style the input field, buttons, and task list, ensuring the user interface is clean, organized, and easy to navigate.</a:t>
            </a: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is a scripting language that enables dynamic functionality in web applications. It allows for the manipulation of the webpage's content in real time without requiring a page reload. In this project, </a:t>
            </a: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is used to handle user inputs, append tasks to the list dynamically, and provide the option to remove tasks once they are completed. This interactivity makes the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400" kern="100" dirty="0">
                <a:effectLst/>
                <a:latin typeface="Calibri" panose="020F0502020204030204" pitchFamily="34" charset="0"/>
                <a:ea typeface="Calibri" panose="020F0502020204030204" pitchFamily="34" charset="0"/>
                <a:cs typeface="Mangal" panose="02040503050203030202" pitchFamily="18" charset="0"/>
              </a:rPr>
              <a:t> functional and responsive, allowing users to efficiently manage their tasks.</a:t>
            </a:r>
          </a:p>
          <a:p>
            <a:br>
              <a:rPr lang="en-IN" sz="1400" b="1" dirty="0">
                <a:effectLst/>
                <a:latin typeface="Calibri" panose="020F0502020204030204" pitchFamily="34" charset="0"/>
                <a:ea typeface="Calibri" panose="020F0502020204030204" pitchFamily="34" charset="0"/>
                <a:cs typeface="Mangal" panose="02040503050203030202" pitchFamily="18" charset="0"/>
              </a:rPr>
            </a:br>
            <a:endParaRPr lang="en-IN" sz="1400" dirty="0"/>
          </a:p>
        </p:txBody>
      </p:sp>
    </p:spTree>
    <p:extLst>
      <p:ext uri="{BB962C8B-B14F-4D97-AF65-F5344CB8AC3E}">
        <p14:creationId xmlns:p14="http://schemas.microsoft.com/office/powerpoint/2010/main" val="177747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014E81-195E-79C2-6211-A08A29B5E6D9}"/>
              </a:ext>
            </a:extLst>
          </p:cNvPr>
          <p:cNvSpPr txBox="1"/>
          <p:nvPr/>
        </p:nvSpPr>
        <p:spPr>
          <a:xfrm>
            <a:off x="1427988" y="1636776"/>
            <a:ext cx="9336024" cy="3209212"/>
          </a:xfrm>
          <a:prstGeom prst="rect">
            <a:avLst/>
          </a:prstGeom>
          <a:noFill/>
        </p:spPr>
        <p:txBody>
          <a:bodyPr wrap="square" rtlCol="0">
            <a:spAutoFit/>
          </a:bodyPr>
          <a:lstStyle/>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By combining these technologies, this project aims to create a simple yet powerful tool that demonstrates the importance of basic web development skills. A </a:t>
            </a:r>
            <a:r>
              <a:rPr lang="en-IN" sz="16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600" kern="100" dirty="0">
                <a:effectLst/>
                <a:latin typeface="Calibri" panose="020F0502020204030204" pitchFamily="34" charset="0"/>
                <a:ea typeface="Calibri" panose="020F0502020204030204" pitchFamily="34" charset="0"/>
                <a:cs typeface="Mangal" panose="02040503050203030202" pitchFamily="18" charset="0"/>
              </a:rPr>
              <a:t> may seem like a simple application, but it encompasses important concepts such as event handling, DOM manipulation, and user input management. Additionally, the project serves as an excellent example of how even the most basic web technologies can be used to solve real-world problems, such as personal task management, and how these skills can be applied to build more complex applications in the future.</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This report delves into the development process, detailing how each technology is utilized and explaining the methodology used to implement the functionality of the </a:t>
            </a:r>
            <a:r>
              <a:rPr lang="en-IN" sz="16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600" kern="100" dirty="0">
                <a:effectLst/>
                <a:latin typeface="Calibri" panose="020F0502020204030204" pitchFamily="34" charset="0"/>
                <a:ea typeface="Calibri" panose="020F0502020204030204" pitchFamily="34" charset="0"/>
                <a:cs typeface="Mangal" panose="02040503050203030202" pitchFamily="18" charset="0"/>
              </a:rPr>
              <a:t>. Through this project, we aim to provide a comprehensive understanding of how to create a simple, interactive web application from scratch, while also showcasing the potential of </a:t>
            </a:r>
            <a:r>
              <a:rPr lang="en-IN" sz="16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600" kern="100" dirty="0">
                <a:effectLst/>
                <a:latin typeface="Calibri" panose="020F0502020204030204" pitchFamily="34" charset="0"/>
                <a:ea typeface="Calibri" panose="020F0502020204030204" pitchFamily="34" charset="0"/>
                <a:cs typeface="Mangal" panose="02040503050203030202" pitchFamily="18" charset="0"/>
              </a:rPr>
              <a:t>, </a:t>
            </a:r>
            <a:r>
              <a:rPr lang="en-IN" sz="16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600" kern="100" dirty="0">
                <a:effectLst/>
                <a:latin typeface="Calibri" panose="020F0502020204030204" pitchFamily="34" charset="0"/>
                <a:ea typeface="Calibri" panose="020F0502020204030204" pitchFamily="34" charset="0"/>
                <a:cs typeface="Mangal" panose="02040503050203030202" pitchFamily="18" charset="0"/>
              </a:rPr>
              <a:t>, and </a:t>
            </a:r>
            <a:r>
              <a:rPr lang="en-IN" sz="16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600" kern="100" dirty="0">
                <a:effectLst/>
                <a:latin typeface="Calibri" panose="020F0502020204030204" pitchFamily="34" charset="0"/>
                <a:ea typeface="Calibri" panose="020F0502020204030204" pitchFamily="34" charset="0"/>
                <a:cs typeface="Mangal" panose="02040503050203030202" pitchFamily="18" charset="0"/>
              </a:rPr>
              <a:t> in building practical solutions.</a:t>
            </a:r>
          </a:p>
          <a:p>
            <a:endParaRPr lang="en-IN" sz="1600" dirty="0"/>
          </a:p>
        </p:txBody>
      </p:sp>
    </p:spTree>
    <p:extLst>
      <p:ext uri="{BB962C8B-B14F-4D97-AF65-F5344CB8AC3E}">
        <p14:creationId xmlns:p14="http://schemas.microsoft.com/office/powerpoint/2010/main" val="57879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887BAD-64E9-C60E-3732-0AD7CAC53601}"/>
              </a:ext>
            </a:extLst>
          </p:cNvPr>
          <p:cNvSpPr txBox="1"/>
          <p:nvPr/>
        </p:nvSpPr>
        <p:spPr>
          <a:xfrm>
            <a:off x="1042416" y="310896"/>
            <a:ext cx="10351008" cy="6660798"/>
          </a:xfrm>
          <a:prstGeom prst="rect">
            <a:avLst/>
          </a:prstGeom>
          <a:noFill/>
        </p:spPr>
        <p:txBody>
          <a:bodyPr wrap="square" rtlCol="0">
            <a:spAutoFit/>
          </a:bodyPr>
          <a:lstStyle/>
          <a:p>
            <a:pPr indent="180340" algn="ctr">
              <a:lnSpc>
                <a:spcPct val="107000"/>
              </a:lnSpc>
              <a:spcAft>
                <a:spcPts val="800"/>
              </a:spcAft>
            </a:pPr>
            <a:r>
              <a:rPr lang="en-IN" sz="1600" b="1" kern="100" dirty="0">
                <a:effectLst/>
                <a:latin typeface="Calibri" panose="020F0502020204030204" pitchFamily="34" charset="0"/>
                <a:ea typeface="Calibri" panose="020F0502020204030204" pitchFamily="34" charset="0"/>
                <a:cs typeface="Mangal" panose="02040503050203030202" pitchFamily="18" charset="0"/>
              </a:rPr>
              <a:t>METHODOLOGY</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The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To-Do List</a:t>
            </a:r>
            <a:r>
              <a:rPr lang="en-IN" sz="1400" kern="100" dirty="0">
                <a:effectLst/>
                <a:latin typeface="Calibri" panose="020F0502020204030204" pitchFamily="34" charset="0"/>
                <a:ea typeface="Calibri" panose="020F0502020204030204" pitchFamily="34" charset="0"/>
                <a:cs typeface="Mangal" panose="02040503050203030202" pitchFamily="18" charset="0"/>
              </a:rPr>
              <a:t> project was developed through a systematic process involving multiple phases. Each phase was designed to focus on a specific aspect of the web application's development, ensuring a structured and efficient approach. Below is a detailed explanation of the methodology followed during the development:</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Requirement Analysis</a:t>
            </a:r>
            <a:r>
              <a:rPr lang="en-IN" sz="1400" kern="100" dirty="0">
                <a:effectLst/>
                <a:latin typeface="Calibri" panose="020F0502020204030204" pitchFamily="34" charset="0"/>
                <a:ea typeface="Calibri" panose="020F0502020204030204" pitchFamily="34" charset="0"/>
                <a:cs typeface="Mangal" panose="02040503050203030202" pitchFamily="18" charset="0"/>
              </a:rPr>
              <a:t>: In the first phase, the functional requirements of the To-Do List application were identified. The goal was to understand what features the application should offer and how it would interact with users. This included determining key features such as the ability to add new tasks, display them in a list format, and delete tasks when completed.</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Designing the Application Structure</a:t>
            </a:r>
            <a:r>
              <a:rPr lang="en-IN" sz="1400" kern="100" dirty="0">
                <a:effectLst/>
                <a:latin typeface="Calibri" panose="020F0502020204030204" pitchFamily="34" charset="0"/>
                <a:ea typeface="Calibri" panose="020F0502020204030204" pitchFamily="34" charset="0"/>
                <a:cs typeface="Mangal" panose="02040503050203030202" pitchFamily="18" charset="0"/>
              </a:rPr>
              <a:t>: The next phase involved designing the structure of the application. A basic layout was created using </a:t>
            </a: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to define the elements on the webpage. This included an input box for users to type their tasks, an "Add Task" button, and an unordered list (&lt;</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ul</a:t>
            </a:r>
            <a:r>
              <a:rPr lang="en-IN" sz="1400" kern="100" dirty="0">
                <a:effectLst/>
                <a:latin typeface="Calibri" panose="020F0502020204030204" pitchFamily="34" charset="0"/>
                <a:ea typeface="Calibri" panose="020F0502020204030204" pitchFamily="34" charset="0"/>
                <a:cs typeface="Mangal" panose="02040503050203030202" pitchFamily="18" charset="0"/>
              </a:rPr>
              <a:t>&gt;) where tasks would appear. The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HTML</a:t>
            </a:r>
            <a:r>
              <a:rPr lang="en-IN" sz="1400" kern="100" dirty="0">
                <a:effectLst/>
                <a:latin typeface="Calibri" panose="020F0502020204030204" pitchFamily="34" charset="0"/>
                <a:ea typeface="Calibri" panose="020F0502020204030204" pitchFamily="34" charset="0"/>
                <a:cs typeface="Mangal" panose="02040503050203030202" pitchFamily="18" charset="0"/>
              </a:rPr>
              <a:t> provided the basic skeleton of the webpage.</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Adding Style Using CSS</a:t>
            </a:r>
            <a:r>
              <a:rPr lang="en-IN" sz="1400" kern="100" dirty="0">
                <a:effectLst/>
                <a:latin typeface="Calibri" panose="020F0502020204030204" pitchFamily="34" charset="0"/>
                <a:ea typeface="Calibri" panose="020F0502020204030204" pitchFamily="34" charset="0"/>
                <a:cs typeface="Mangal" panose="02040503050203030202" pitchFamily="18" charset="0"/>
              </a:rPr>
              <a:t>: Once the structure was in place, </a:t>
            </a: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was used to style the webpage. A clean, minimalistic design was adopted to ensure the page remained simple and easy to use. CSS rules were applied to ensure the input box, task list, and buttons were clearly defined and visually appealing. </a:t>
            </a:r>
            <a:r>
              <a:rPr lang="en-IN" sz="1400" b="1" kern="100" dirty="0">
                <a:effectLst/>
                <a:latin typeface="Calibri" panose="020F0502020204030204" pitchFamily="34" charset="0"/>
                <a:ea typeface="Calibri" panose="020F0502020204030204" pitchFamily="34" charset="0"/>
                <a:cs typeface="Mangal" panose="02040503050203030202" pitchFamily="18" charset="0"/>
              </a:rPr>
              <a:t>CSS</a:t>
            </a:r>
            <a:r>
              <a:rPr lang="en-IN" sz="1400" kern="100" dirty="0">
                <a:effectLst/>
                <a:latin typeface="Calibri" panose="020F0502020204030204" pitchFamily="34" charset="0"/>
                <a:ea typeface="Calibri" panose="020F0502020204030204" pitchFamily="34" charset="0"/>
                <a:cs typeface="Mangal" panose="02040503050203030202" pitchFamily="18" charset="0"/>
              </a:rPr>
              <a:t> also improved the readability and overall user experience by ensuring a balanced and organized layout.</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Implementing Interactivity Using 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a:t>
            </a: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was introduced to add interactivity to the webpage. JavaScript functions were written to handle user actions like adding and deleting tasks. When a user inputs a task and clicks the "Add Task" button, the task is appended to the list dynamically without refreshing the page. Each task in the list also includes a "Delete" button that allows users to remove tasks once they are completed. </a:t>
            </a:r>
            <a:r>
              <a:rPr lang="en-IN" sz="1400" b="1" kern="100" dirty="0">
                <a:effectLst/>
                <a:latin typeface="Calibri" panose="020F0502020204030204" pitchFamily="34" charset="0"/>
                <a:ea typeface="Calibri" panose="020F0502020204030204" pitchFamily="34" charset="0"/>
                <a:cs typeface="Mangal" panose="02040503050203030202" pitchFamily="18" charset="0"/>
              </a:rPr>
              <a:t>JavaScript</a:t>
            </a:r>
            <a:r>
              <a:rPr lang="en-IN" sz="1400" kern="100" dirty="0">
                <a:effectLst/>
                <a:latin typeface="Calibri" panose="020F0502020204030204" pitchFamily="34" charset="0"/>
                <a:ea typeface="Calibri" panose="020F0502020204030204" pitchFamily="34" charset="0"/>
                <a:cs typeface="Mangal" panose="02040503050203030202" pitchFamily="18" charset="0"/>
              </a:rPr>
              <a:t> functions also ensured that once a task was deleted, the list would automatically update to reflect the changes.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Testing and Debugging</a:t>
            </a:r>
            <a:r>
              <a:rPr lang="en-IN" sz="1400" kern="100" dirty="0">
                <a:effectLst/>
                <a:latin typeface="Calibri" panose="020F0502020204030204" pitchFamily="34" charset="0"/>
                <a:ea typeface="Calibri" panose="020F0502020204030204" pitchFamily="34" charset="0"/>
                <a:cs typeface="Mangal" panose="02040503050203030202" pitchFamily="18" charset="0"/>
              </a:rPr>
              <a:t>: After implementing the core functionality, the project was thoroughly tested across different web browsers to ensure compatibility. Bugs related to task addition, deletion, and UI responsiveness were identified and fixed. This phase ensured that the project worked smoothly and consistently across different environments.</a:t>
            </a:r>
          </a:p>
          <a:p>
            <a:pPr marL="342900" lvl="0" indent="-342900">
              <a:lnSpc>
                <a:spcPct val="107000"/>
              </a:lnSpc>
              <a:spcAft>
                <a:spcPts val="800"/>
              </a:spcAft>
              <a:buFont typeface="+mj-lt"/>
              <a:buAutoNum type="arabicPeriod"/>
              <a:tabLst>
                <a:tab pos="457200" algn="l"/>
              </a:tabLst>
            </a:pPr>
            <a:r>
              <a:rPr lang="en-IN" sz="1400" b="1" kern="100" dirty="0">
                <a:effectLst/>
                <a:latin typeface="Calibri" panose="020F0502020204030204" pitchFamily="34" charset="0"/>
                <a:ea typeface="Calibri" panose="020F0502020204030204" pitchFamily="34" charset="0"/>
                <a:cs typeface="Mangal" panose="02040503050203030202" pitchFamily="18" charset="0"/>
              </a:rPr>
              <a:t>Final Deployment</a:t>
            </a:r>
            <a:r>
              <a:rPr lang="en-IN" sz="1400" kern="100" dirty="0">
                <a:effectLst/>
                <a:latin typeface="Calibri" panose="020F0502020204030204" pitchFamily="34" charset="0"/>
                <a:ea typeface="Calibri" panose="020F0502020204030204" pitchFamily="34" charset="0"/>
                <a:cs typeface="Mangal" panose="02040503050203030202" pitchFamily="18" charset="0"/>
              </a:rPr>
              <a:t>: Once the application was tested and debugged, the final version was deployed. The project was hosted locally and could be used by users to manage their daily tasks. The application is simple, easy to use, and visually appealing.</a:t>
            </a:r>
          </a:p>
          <a:p>
            <a:endParaRPr lang="en-IN" sz="1400" dirty="0"/>
          </a:p>
        </p:txBody>
      </p:sp>
    </p:spTree>
    <p:extLst>
      <p:ext uri="{BB962C8B-B14F-4D97-AF65-F5344CB8AC3E}">
        <p14:creationId xmlns:p14="http://schemas.microsoft.com/office/powerpoint/2010/main" val="361430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5B0C8-7D59-84DC-AEF1-AB2B883F81ED}"/>
              </a:ext>
            </a:extLst>
          </p:cNvPr>
          <p:cNvSpPr txBox="1"/>
          <p:nvPr/>
        </p:nvSpPr>
        <p:spPr>
          <a:xfrm>
            <a:off x="1647825" y="781050"/>
            <a:ext cx="9391650" cy="400110"/>
          </a:xfrm>
          <a:prstGeom prst="rect">
            <a:avLst/>
          </a:prstGeom>
          <a:noFill/>
        </p:spPr>
        <p:txBody>
          <a:bodyPr wrap="square" rtlCol="0">
            <a:spAutoFit/>
          </a:bodyPr>
          <a:lstStyle/>
          <a:p>
            <a:pPr algn="ctr"/>
            <a:r>
              <a:rPr lang="en-IN" sz="2000" b="1" u="sng" dirty="0"/>
              <a:t>CODE</a:t>
            </a:r>
          </a:p>
        </p:txBody>
      </p:sp>
      <p:sp>
        <p:nvSpPr>
          <p:cNvPr id="3" name="TextBox 2">
            <a:extLst>
              <a:ext uri="{FF2B5EF4-FFF2-40B4-BE49-F238E27FC236}">
                <a16:creationId xmlns:a16="http://schemas.microsoft.com/office/drawing/2014/main" id="{CC7E8071-8990-E128-52F1-351F57A32C03}"/>
              </a:ext>
            </a:extLst>
          </p:cNvPr>
          <p:cNvSpPr txBox="1"/>
          <p:nvPr/>
        </p:nvSpPr>
        <p:spPr>
          <a:xfrm>
            <a:off x="1357312" y="1285875"/>
            <a:ext cx="9477375" cy="5493812"/>
          </a:xfrm>
          <a:prstGeom prst="rect">
            <a:avLst/>
          </a:prstGeom>
          <a:noFill/>
        </p:spPr>
        <p:txBody>
          <a:bodyPr wrap="square" rtlCol="0">
            <a:spAutoFit/>
          </a:bodyPr>
          <a:lstStyle/>
          <a:p>
            <a:r>
              <a:rPr lang="en-IN" sz="1600" dirty="0"/>
              <a:t>HTML Code:</a:t>
            </a:r>
          </a:p>
          <a:p>
            <a:endParaRPr lang="en-IN" dirty="0"/>
          </a:p>
          <a:p>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DOCTYPE</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html</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html</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lang</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a:t>
            </a:r>
            <a:r>
              <a:rPr lang="en-IN" sz="1300" b="0" dirty="0" err="1">
                <a:solidFill>
                  <a:srgbClr val="CE9178"/>
                </a:solidFill>
                <a:effectLst/>
                <a:latin typeface="Consolas" panose="020B0609020204030204" pitchFamily="49" charset="0"/>
              </a:rPr>
              <a:t>en</a:t>
            </a:r>
            <a:r>
              <a:rPr lang="en-IN" sz="1300" b="0" dirty="0">
                <a:solidFill>
                  <a:srgbClr val="CE9178"/>
                </a:solidFill>
                <a:effectLst/>
                <a:latin typeface="Consolas" panose="020B0609020204030204" pitchFamily="49" charset="0"/>
              </a:rPr>
              <a:t>"</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head</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meta</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charset</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"UTF-8"</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meta</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name</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"viewport"</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content</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"width=device-width, initial-scale=1.0"</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title</a:t>
            </a:r>
            <a:r>
              <a:rPr lang="en-IN" sz="1300" b="0" dirty="0">
                <a:solidFill>
                  <a:srgbClr val="808080"/>
                </a:solidFill>
                <a:effectLst/>
                <a:latin typeface="Consolas" panose="020B0609020204030204" pitchFamily="49" charset="0"/>
              </a:rPr>
              <a:t>&gt;</a:t>
            </a:r>
            <a:r>
              <a:rPr lang="en-IN" sz="1300" b="0" dirty="0">
                <a:solidFill>
                  <a:srgbClr val="D4D4D4"/>
                </a:solidFill>
                <a:effectLst/>
                <a:latin typeface="Consolas" panose="020B0609020204030204" pitchFamily="49" charset="0"/>
              </a:rPr>
              <a:t>To-Do List</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title</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link</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href</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"https://cdn.jsdelivr.net/</a:t>
            </a:r>
            <a:r>
              <a:rPr lang="en-IN" sz="1300" b="0" dirty="0" err="1">
                <a:solidFill>
                  <a:srgbClr val="CE9178"/>
                </a:solidFill>
                <a:effectLst/>
                <a:latin typeface="Consolas" panose="020B0609020204030204" pitchFamily="49" charset="0"/>
              </a:rPr>
              <a:t>npm</a:t>
            </a:r>
            <a:r>
              <a:rPr lang="en-IN" sz="1300" b="0" dirty="0">
                <a:solidFill>
                  <a:srgbClr val="CE9178"/>
                </a:solidFill>
                <a:effectLst/>
                <a:latin typeface="Consolas" panose="020B0609020204030204" pitchFamily="49" charset="0"/>
              </a:rPr>
              <a:t>/bootstrap@5.3.3/</a:t>
            </a:r>
            <a:r>
              <a:rPr lang="en-IN" sz="1300" b="0" dirty="0" err="1">
                <a:solidFill>
                  <a:srgbClr val="CE9178"/>
                </a:solidFill>
                <a:effectLst/>
                <a:latin typeface="Consolas" panose="020B0609020204030204" pitchFamily="49" charset="0"/>
              </a:rPr>
              <a:t>dist</a:t>
            </a:r>
            <a:r>
              <a:rPr lang="en-IN" sz="1300" b="0" dirty="0">
                <a:solidFill>
                  <a:srgbClr val="CE9178"/>
                </a:solidFill>
                <a:effectLst/>
                <a:latin typeface="Consolas" panose="020B0609020204030204" pitchFamily="49" charset="0"/>
              </a:rPr>
              <a:t>/</a:t>
            </a:r>
            <a:r>
              <a:rPr lang="en-IN" sz="1300" b="0" dirty="0" err="1">
                <a:solidFill>
                  <a:srgbClr val="CE9178"/>
                </a:solidFill>
                <a:effectLst/>
                <a:latin typeface="Consolas" panose="020B0609020204030204" pitchFamily="49" charset="0"/>
              </a:rPr>
              <a:t>css</a:t>
            </a:r>
            <a:r>
              <a:rPr lang="en-IN" sz="1300" b="0" dirty="0">
                <a:solidFill>
                  <a:srgbClr val="CE9178"/>
                </a:solidFill>
                <a:effectLst/>
                <a:latin typeface="Consolas" panose="020B0609020204030204" pitchFamily="49" charset="0"/>
              </a:rPr>
              <a:t>/bootstrap.min.css"</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rel</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"stylesheet"</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integrity</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"sha384-QWTKZyjpPEjISv5WaRU9OFeRpok6YctnYmDr5pNlyT2bRjXh0JMhjY6hW+ALEwIH"</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crossorigin</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"anonymous"</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link</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rel</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"stylesheet"</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href</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"https://cdn.jsdelivr.net/</a:t>
            </a:r>
            <a:r>
              <a:rPr lang="en-IN" sz="1300" b="0" dirty="0" err="1">
                <a:solidFill>
                  <a:srgbClr val="CE9178"/>
                </a:solidFill>
                <a:effectLst/>
                <a:latin typeface="Consolas" panose="020B0609020204030204" pitchFamily="49" charset="0"/>
              </a:rPr>
              <a:t>npm</a:t>
            </a:r>
            <a:r>
              <a:rPr lang="en-IN" sz="1300" b="0" dirty="0">
                <a:solidFill>
                  <a:srgbClr val="CE9178"/>
                </a:solidFill>
                <a:effectLst/>
                <a:latin typeface="Consolas" panose="020B0609020204030204" pitchFamily="49" charset="0"/>
              </a:rPr>
              <a:t>/bootstrap-icons@1.11.3/font/bootstrap-icons.min.css"</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link</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rel</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"stylesheet"</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href</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"style.css"</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script</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src</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"https://ajax.googleapis.com/ajax/libs/</a:t>
            </a:r>
            <a:r>
              <a:rPr lang="en-IN" sz="1300" b="0" dirty="0" err="1">
                <a:solidFill>
                  <a:srgbClr val="CE9178"/>
                </a:solidFill>
                <a:effectLst/>
                <a:latin typeface="Consolas" panose="020B0609020204030204" pitchFamily="49" charset="0"/>
              </a:rPr>
              <a:t>jquery</a:t>
            </a:r>
            <a:r>
              <a:rPr lang="en-IN" sz="1300" b="0" dirty="0">
                <a:solidFill>
                  <a:srgbClr val="CE9178"/>
                </a:solidFill>
                <a:effectLst/>
                <a:latin typeface="Consolas" panose="020B0609020204030204" pitchFamily="49" charset="0"/>
              </a:rPr>
              <a:t>/3.7.1/jquery.min.js"</a:t>
            </a:r>
            <a:r>
              <a:rPr lang="en-IN" sz="1300" b="0" dirty="0">
                <a:solidFill>
                  <a:srgbClr val="808080"/>
                </a:solidFill>
                <a:effectLst/>
                <a:latin typeface="Consolas" panose="020B0609020204030204" pitchFamily="49" charset="0"/>
              </a:rPr>
              <a:t>&gt;&lt;/</a:t>
            </a:r>
            <a:r>
              <a:rPr lang="en-IN" sz="1300" b="0" dirty="0">
                <a:solidFill>
                  <a:srgbClr val="569CD6"/>
                </a:solidFill>
                <a:effectLst/>
                <a:latin typeface="Consolas" panose="020B0609020204030204" pitchFamily="49" charset="0"/>
              </a:rPr>
              <a:t>script</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script</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src</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"https://cdn.jsdelivr.net/</a:t>
            </a:r>
            <a:r>
              <a:rPr lang="en-IN" sz="1300" b="0" dirty="0" err="1">
                <a:solidFill>
                  <a:srgbClr val="CE9178"/>
                </a:solidFill>
                <a:effectLst/>
                <a:latin typeface="Consolas" panose="020B0609020204030204" pitchFamily="49" charset="0"/>
              </a:rPr>
              <a:t>npm</a:t>
            </a:r>
            <a:r>
              <a:rPr lang="en-IN" sz="1300" b="0" dirty="0">
                <a:solidFill>
                  <a:srgbClr val="CE9178"/>
                </a:solidFill>
                <a:effectLst/>
                <a:latin typeface="Consolas" panose="020B0609020204030204" pitchFamily="49" charset="0"/>
              </a:rPr>
              <a:t>/@popperjs/core@2.11.8/dist/umd/popper.min.js"</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integrity</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"sha384-I7E8VVD/ismYTF4hNIPjVp/Zjvgyol6VFvRkX/vR+Vc4jQkC+hVqc2pM8ODewa9r"</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crossorigin</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"anonymous"</a:t>
            </a:r>
            <a:r>
              <a:rPr lang="en-IN" sz="1300" b="0" dirty="0">
                <a:solidFill>
                  <a:srgbClr val="808080"/>
                </a:solidFill>
                <a:effectLst/>
                <a:latin typeface="Consolas" panose="020B0609020204030204" pitchFamily="49" charset="0"/>
              </a:rPr>
              <a:t>&gt;&lt;/</a:t>
            </a:r>
            <a:r>
              <a:rPr lang="en-IN" sz="1300" b="0" dirty="0">
                <a:solidFill>
                  <a:srgbClr val="569CD6"/>
                </a:solidFill>
                <a:effectLst/>
                <a:latin typeface="Consolas" panose="020B0609020204030204" pitchFamily="49" charset="0"/>
              </a:rPr>
              <a:t>script</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script</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src</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"https://cdn.jsdelivr.net/</a:t>
            </a:r>
            <a:r>
              <a:rPr lang="en-IN" sz="1300" b="0" dirty="0" err="1">
                <a:solidFill>
                  <a:srgbClr val="CE9178"/>
                </a:solidFill>
                <a:effectLst/>
                <a:latin typeface="Consolas" panose="020B0609020204030204" pitchFamily="49" charset="0"/>
              </a:rPr>
              <a:t>npm</a:t>
            </a:r>
            <a:r>
              <a:rPr lang="en-IN" sz="1300" b="0" dirty="0">
                <a:solidFill>
                  <a:srgbClr val="CE9178"/>
                </a:solidFill>
                <a:effectLst/>
                <a:latin typeface="Consolas" panose="020B0609020204030204" pitchFamily="49" charset="0"/>
              </a:rPr>
              <a:t>/bootstrap@5.3.3/</a:t>
            </a:r>
            <a:r>
              <a:rPr lang="en-IN" sz="1300" b="0" dirty="0" err="1">
                <a:solidFill>
                  <a:srgbClr val="CE9178"/>
                </a:solidFill>
                <a:effectLst/>
                <a:latin typeface="Consolas" panose="020B0609020204030204" pitchFamily="49" charset="0"/>
              </a:rPr>
              <a:t>dist</a:t>
            </a:r>
            <a:r>
              <a:rPr lang="en-IN" sz="1300" b="0" dirty="0">
                <a:solidFill>
                  <a:srgbClr val="CE9178"/>
                </a:solidFill>
                <a:effectLst/>
                <a:latin typeface="Consolas" panose="020B0609020204030204" pitchFamily="49" charset="0"/>
              </a:rPr>
              <a:t>/</a:t>
            </a:r>
            <a:r>
              <a:rPr lang="en-IN" sz="1300" b="0" dirty="0" err="1">
                <a:solidFill>
                  <a:srgbClr val="CE9178"/>
                </a:solidFill>
                <a:effectLst/>
                <a:latin typeface="Consolas" panose="020B0609020204030204" pitchFamily="49" charset="0"/>
              </a:rPr>
              <a:t>js</a:t>
            </a:r>
            <a:r>
              <a:rPr lang="en-IN" sz="1300" b="0" dirty="0">
                <a:solidFill>
                  <a:srgbClr val="CE9178"/>
                </a:solidFill>
                <a:effectLst/>
                <a:latin typeface="Consolas" panose="020B0609020204030204" pitchFamily="49" charset="0"/>
              </a:rPr>
              <a:t>/bootstrap.bundle.min.js"</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integrity</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"sha384-YvpcrYf0tY3lHB60NNkmXc5s9fDVZLESaAA55NDzOxhy9GkcIdslK1eN7N6jIeHz"</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crossorigin</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"anonymous"</a:t>
            </a:r>
            <a:r>
              <a:rPr lang="en-IN" sz="1300" b="0" dirty="0">
                <a:solidFill>
                  <a:srgbClr val="808080"/>
                </a:solidFill>
                <a:effectLst/>
                <a:latin typeface="Consolas" panose="020B0609020204030204" pitchFamily="49" charset="0"/>
              </a:rPr>
              <a:t>&gt;&lt;/</a:t>
            </a:r>
            <a:r>
              <a:rPr lang="en-IN" sz="1300" b="0" dirty="0">
                <a:solidFill>
                  <a:srgbClr val="569CD6"/>
                </a:solidFill>
                <a:effectLst/>
                <a:latin typeface="Consolas" panose="020B0609020204030204" pitchFamily="49" charset="0"/>
              </a:rPr>
              <a:t>script</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script</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src</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"script.js"</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defer</a:t>
            </a:r>
            <a:r>
              <a:rPr lang="en-IN" sz="1300" b="0" dirty="0">
                <a:solidFill>
                  <a:srgbClr val="808080"/>
                </a:solidFill>
                <a:effectLst/>
                <a:latin typeface="Consolas" panose="020B0609020204030204" pitchFamily="49" charset="0"/>
              </a:rPr>
              <a:t>&gt;&lt;/</a:t>
            </a:r>
            <a:r>
              <a:rPr lang="en-IN" sz="1300" b="0" dirty="0">
                <a:solidFill>
                  <a:srgbClr val="569CD6"/>
                </a:solidFill>
                <a:effectLst/>
                <a:latin typeface="Consolas" panose="020B0609020204030204" pitchFamily="49" charset="0"/>
              </a:rPr>
              <a:t>script</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head</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body</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br>
              <a:rPr lang="en-IN" sz="1300" b="0" dirty="0">
                <a:solidFill>
                  <a:srgbClr val="D4D4D4"/>
                </a:solidFill>
                <a:effectLst/>
                <a:latin typeface="Consolas" panose="020B0609020204030204" pitchFamily="49" charset="0"/>
              </a:rPr>
            </a:br>
            <a:endParaRPr lang="en-IN" dirty="0"/>
          </a:p>
        </p:txBody>
      </p:sp>
    </p:spTree>
    <p:extLst>
      <p:ext uri="{BB962C8B-B14F-4D97-AF65-F5344CB8AC3E}">
        <p14:creationId xmlns:p14="http://schemas.microsoft.com/office/powerpoint/2010/main" val="334620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CC445F-31C6-BA7C-F9C2-DA53306F5F6C}"/>
              </a:ext>
            </a:extLst>
          </p:cNvPr>
          <p:cNvSpPr txBox="1"/>
          <p:nvPr/>
        </p:nvSpPr>
        <p:spPr>
          <a:xfrm>
            <a:off x="1091803" y="1091728"/>
            <a:ext cx="9614297" cy="4909036"/>
          </a:xfrm>
          <a:prstGeom prst="rect">
            <a:avLst/>
          </a:prstGeom>
          <a:noFill/>
        </p:spPr>
        <p:txBody>
          <a:bodyPr wrap="square" rtlCol="0">
            <a:spAutoFit/>
          </a:bodyPr>
          <a:lstStyle/>
          <a:p>
            <a:r>
              <a:rPr lang="en-IN" sz="1300" b="0" dirty="0">
                <a:solidFill>
                  <a:srgbClr val="D4D4D4"/>
                </a:solidFill>
                <a:effectLst/>
                <a:latin typeface="Consolas" panose="020B0609020204030204" pitchFamily="49" charset="0"/>
              </a:rPr>
              <a:t>    </a:t>
            </a:r>
            <a:r>
              <a:rPr lang="en-IN" sz="1400" dirty="0"/>
              <a:t>HTML Code:</a:t>
            </a:r>
          </a:p>
          <a:p>
            <a:endParaRPr lang="en-IN" sz="1300" b="0" dirty="0">
              <a:solidFill>
                <a:srgbClr val="6A9955"/>
              </a:solidFill>
              <a:effectLst/>
              <a:latin typeface="Consolas" panose="020B0609020204030204" pitchFamily="49" charset="0"/>
            </a:endParaRPr>
          </a:p>
          <a:p>
            <a:r>
              <a:rPr lang="en-IN" sz="1300" b="0" dirty="0">
                <a:solidFill>
                  <a:srgbClr val="6A9955"/>
                </a:solidFill>
                <a:effectLst/>
                <a:latin typeface="Consolas" panose="020B0609020204030204" pitchFamily="49" charset="0"/>
              </a:rPr>
              <a:t>&lt;!-- Navigation Bar --&gt;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nav</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class</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"navbar navbar-expand-</a:t>
            </a:r>
            <a:r>
              <a:rPr lang="en-IN" sz="1300" b="0" dirty="0" err="1">
                <a:solidFill>
                  <a:srgbClr val="CE9178"/>
                </a:solidFill>
                <a:effectLst/>
                <a:latin typeface="Consolas" panose="020B0609020204030204" pitchFamily="49" charset="0"/>
              </a:rPr>
              <a:t>lg</a:t>
            </a:r>
            <a:r>
              <a:rPr lang="en-IN" sz="1300" b="0" dirty="0">
                <a:solidFill>
                  <a:srgbClr val="CE9178"/>
                </a:solidFill>
                <a:effectLst/>
                <a:latin typeface="Consolas" panose="020B0609020204030204" pitchFamily="49" charset="0"/>
              </a:rPr>
              <a:t> navbar-dark "</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div</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class</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"container-fluid"</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a</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class</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"navbar-brand text-white"</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href</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a:t>
            </a:r>
            <a:r>
              <a:rPr lang="en-IN" sz="1300" b="0" dirty="0">
                <a:solidFill>
                  <a:srgbClr val="808080"/>
                </a:solidFill>
                <a:effectLst/>
                <a:latin typeface="Consolas" panose="020B0609020204030204" pitchFamily="49" charset="0"/>
              </a:rPr>
              <a:t>&gt;</a:t>
            </a:r>
            <a:r>
              <a:rPr lang="en-IN" sz="1300" b="0" dirty="0">
                <a:solidFill>
                  <a:srgbClr val="D4D4D4"/>
                </a:solidFill>
                <a:effectLst/>
                <a:latin typeface="Consolas" panose="020B0609020204030204" pitchFamily="49" charset="0"/>
              </a:rPr>
              <a:t>To-Do List</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a</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button</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class</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"navbar-toggler"</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type</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"button"</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data-bs-toggle</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"collapse"</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data-bs-target</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a:t>
            </a:r>
            <a:r>
              <a:rPr lang="en-IN" sz="1300" b="0" dirty="0" err="1">
                <a:solidFill>
                  <a:srgbClr val="CE9178"/>
                </a:solidFill>
                <a:effectLst/>
                <a:latin typeface="Consolas" panose="020B0609020204030204" pitchFamily="49" charset="0"/>
              </a:rPr>
              <a:t>navbarNav</a:t>
            </a:r>
            <a:r>
              <a:rPr lang="en-IN" sz="1300" b="0" dirty="0">
                <a:solidFill>
                  <a:srgbClr val="CE9178"/>
                </a:solidFill>
                <a:effectLst/>
                <a:latin typeface="Consolas" panose="020B0609020204030204" pitchFamily="49" charset="0"/>
              </a:rPr>
              <a:t>"</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aria-controls</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a:t>
            </a:r>
            <a:r>
              <a:rPr lang="en-IN" sz="1300" b="0" dirty="0" err="1">
                <a:solidFill>
                  <a:srgbClr val="CE9178"/>
                </a:solidFill>
                <a:effectLst/>
                <a:latin typeface="Consolas" panose="020B0609020204030204" pitchFamily="49" charset="0"/>
              </a:rPr>
              <a:t>navbarNav</a:t>
            </a:r>
            <a:r>
              <a:rPr lang="en-IN" sz="1300" b="0" dirty="0">
                <a:solidFill>
                  <a:srgbClr val="CE9178"/>
                </a:solidFill>
                <a:effectLst/>
                <a:latin typeface="Consolas" panose="020B0609020204030204" pitchFamily="49" charset="0"/>
              </a:rPr>
              <a:t>"</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aria-expanded</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"false"</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aria-label</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"Toggle navigation"</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span</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class</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"navbar-toggler-icon"</a:t>
            </a:r>
            <a:r>
              <a:rPr lang="en-IN" sz="1300" b="0" dirty="0">
                <a:solidFill>
                  <a:srgbClr val="808080"/>
                </a:solidFill>
                <a:effectLst/>
                <a:latin typeface="Consolas" panose="020B0609020204030204" pitchFamily="49" charset="0"/>
              </a:rPr>
              <a:t>&gt;&lt;/</a:t>
            </a:r>
            <a:r>
              <a:rPr lang="en-IN" sz="1300" b="0" dirty="0">
                <a:solidFill>
                  <a:srgbClr val="569CD6"/>
                </a:solidFill>
                <a:effectLst/>
                <a:latin typeface="Consolas" panose="020B0609020204030204" pitchFamily="49" charset="0"/>
              </a:rPr>
              <a:t>span</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button</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div</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class</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"d-flex </a:t>
            </a:r>
            <a:r>
              <a:rPr lang="en-IN" sz="1300" b="0" dirty="0" err="1">
                <a:solidFill>
                  <a:srgbClr val="CE9178"/>
                </a:solidFill>
                <a:effectLst/>
                <a:latin typeface="Consolas" panose="020B0609020204030204" pitchFamily="49" charset="0"/>
              </a:rPr>
              <a:t>ms</a:t>
            </a:r>
            <a:r>
              <a:rPr lang="en-IN" sz="1300" b="0" dirty="0">
                <a:solidFill>
                  <a:srgbClr val="CE9178"/>
                </a:solidFill>
                <a:effectLst/>
                <a:latin typeface="Consolas" panose="020B0609020204030204" pitchFamily="49" charset="0"/>
              </a:rPr>
              <a:t>-auto"</a:t>
            </a:r>
            <a:r>
              <a:rPr lang="en-IN" sz="1300" b="0" dirty="0">
                <a:solidFill>
                  <a:srgbClr val="808080"/>
                </a:solidFill>
                <a:effectLst/>
                <a:latin typeface="Consolas" panose="020B0609020204030204" pitchFamily="49" charset="0"/>
              </a:rPr>
              <a:t>&gt;</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&lt;!-- Aligns logo to the right --&gt;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err="1">
                <a:solidFill>
                  <a:srgbClr val="569CD6"/>
                </a:solidFill>
                <a:effectLst/>
                <a:latin typeface="Consolas" panose="020B0609020204030204" pitchFamily="49" charset="0"/>
              </a:rPr>
              <a:t>img</a:t>
            </a:r>
            <a:r>
              <a:rPr lang="en-IN" sz="1300" b="0" dirty="0">
                <a:solidFill>
                  <a:srgbClr val="D4D4D4"/>
                </a:solidFill>
                <a:effectLst/>
                <a:latin typeface="Consolas" panose="020B0609020204030204" pitchFamily="49" charset="0"/>
              </a:rPr>
              <a:t> </a:t>
            </a:r>
            <a:r>
              <a:rPr lang="en-IN" sz="1300" b="0" dirty="0" err="1">
                <a:solidFill>
                  <a:srgbClr val="9CDCFE"/>
                </a:solidFill>
                <a:effectLst/>
                <a:latin typeface="Consolas" panose="020B0609020204030204" pitchFamily="49" charset="0"/>
              </a:rPr>
              <a:t>src</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"assets/1Stop_logo_New_Png.png"</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alt</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"Logo"</a:t>
            </a:r>
            <a:r>
              <a:rPr lang="en-IN" sz="1300" b="0" dirty="0">
                <a:solidFill>
                  <a:srgbClr val="D4D4D4"/>
                </a:solidFill>
                <a:effectLst/>
                <a:latin typeface="Consolas" panose="020B0609020204030204" pitchFamily="49" charset="0"/>
              </a:rPr>
              <a:t> </a:t>
            </a:r>
            <a:r>
              <a:rPr lang="en-IN" sz="1300" b="0" dirty="0">
                <a:solidFill>
                  <a:srgbClr val="9CDCFE"/>
                </a:solidFill>
                <a:effectLst/>
                <a:latin typeface="Consolas" panose="020B0609020204030204" pitchFamily="49" charset="0"/>
              </a:rPr>
              <a:t>style</a:t>
            </a:r>
            <a:r>
              <a:rPr lang="en-IN" sz="1300" b="0" dirty="0">
                <a:solidFill>
                  <a:srgbClr val="D4D4D4"/>
                </a:solidFill>
                <a:effectLst/>
                <a:latin typeface="Consolas" panose="020B0609020204030204" pitchFamily="49" charset="0"/>
              </a:rPr>
              <a:t>=</a:t>
            </a:r>
            <a:r>
              <a:rPr lang="en-IN" sz="1300" b="0" dirty="0">
                <a:solidFill>
                  <a:srgbClr val="CE9178"/>
                </a:solidFill>
                <a:effectLst/>
                <a:latin typeface="Consolas" panose="020B0609020204030204" pitchFamily="49" charset="0"/>
              </a:rPr>
              <a:t>"height: 40px;"</a:t>
            </a:r>
            <a:r>
              <a:rPr lang="en-IN" sz="1300" b="0" dirty="0">
                <a:solidFill>
                  <a:srgbClr val="808080"/>
                </a:solidFill>
                <a:effectLst/>
                <a:latin typeface="Consolas" panose="020B0609020204030204" pitchFamily="49" charset="0"/>
              </a:rPr>
              <a:t>&gt;</a:t>
            </a:r>
            <a:r>
              <a:rPr lang="en-IN" sz="1300" b="0" dirty="0">
                <a:solidFill>
                  <a:srgbClr val="D4D4D4"/>
                </a:solidFill>
                <a:effectLst/>
                <a:latin typeface="Consolas" panose="020B0609020204030204" pitchFamily="49" charset="0"/>
              </a:rPr>
              <a:t> </a:t>
            </a:r>
            <a:r>
              <a:rPr lang="en-IN" sz="1300" b="0" dirty="0">
                <a:solidFill>
                  <a:srgbClr val="6A9955"/>
                </a:solidFill>
                <a:effectLst/>
                <a:latin typeface="Consolas" panose="020B0609020204030204" pitchFamily="49" charset="0"/>
              </a:rPr>
              <a:t>&lt;!-- Adjust height as needed --&gt;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div</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div</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IN" sz="1300" b="0" dirty="0">
                <a:solidFill>
                  <a:srgbClr val="D4D4D4"/>
                </a:solidFill>
                <a:effectLst/>
                <a:latin typeface="Consolas" panose="020B0609020204030204" pitchFamily="49" charset="0"/>
              </a:rPr>
              <a:t>    </a:t>
            </a:r>
            <a:r>
              <a:rPr lang="en-IN" sz="1300" b="0" dirty="0">
                <a:solidFill>
                  <a:srgbClr val="808080"/>
                </a:solidFill>
                <a:effectLst/>
                <a:latin typeface="Consolas" panose="020B0609020204030204" pitchFamily="49" charset="0"/>
              </a:rPr>
              <a:t>&lt;/</a:t>
            </a:r>
            <a:r>
              <a:rPr lang="en-IN" sz="1300" b="0" dirty="0">
                <a:solidFill>
                  <a:srgbClr val="569CD6"/>
                </a:solidFill>
                <a:effectLst/>
                <a:latin typeface="Consolas" panose="020B0609020204030204" pitchFamily="49" charset="0"/>
              </a:rPr>
              <a:t>nav</a:t>
            </a:r>
            <a:r>
              <a:rPr lang="en-IN" sz="1300" b="0" dirty="0">
                <a:solidFill>
                  <a:srgbClr val="808080"/>
                </a:solidFill>
                <a:effectLst/>
                <a:latin typeface="Consolas" panose="020B0609020204030204" pitchFamily="49" charset="0"/>
              </a:rPr>
              <a:t>&gt;</a:t>
            </a:r>
            <a:endParaRPr lang="en-IN" sz="1300" b="0" dirty="0">
              <a:solidFill>
                <a:srgbClr val="D4D4D4"/>
              </a:solidFill>
              <a:effectLst/>
              <a:latin typeface="Consolas" panose="020B0609020204030204" pitchFamily="49" charset="0"/>
            </a:endParaRPr>
          </a:p>
          <a:p>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div</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class</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"container mt-4"</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div</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class</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"input-group mb-3"</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input</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type</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"text"</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id</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a:t>
            </a:r>
            <a:r>
              <a:rPr lang="en-US" sz="1300" b="0" dirty="0" err="1">
                <a:solidFill>
                  <a:srgbClr val="CE9178"/>
                </a:solidFill>
                <a:effectLst/>
                <a:latin typeface="Consolas" panose="020B0609020204030204" pitchFamily="49" charset="0"/>
              </a:rPr>
              <a:t>taskInput</a:t>
            </a:r>
            <a:r>
              <a:rPr lang="en-US" sz="1300" b="0" dirty="0">
                <a:solidFill>
                  <a:srgbClr val="CE9178"/>
                </a:solidFill>
                <a:effectLst/>
                <a:latin typeface="Consolas" panose="020B0609020204030204" pitchFamily="49" charset="0"/>
              </a:rPr>
              <a:t>"</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class</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"form-control"</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placeholder</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"Add a new task"</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aria-label</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"Task input"</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button</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class</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a:t>
            </a:r>
            <a:r>
              <a:rPr lang="en-US" sz="1300" b="0" dirty="0" err="1">
                <a:solidFill>
                  <a:srgbClr val="CE9178"/>
                </a:solidFill>
                <a:effectLst/>
                <a:latin typeface="Consolas" panose="020B0609020204030204" pitchFamily="49" charset="0"/>
              </a:rPr>
              <a:t>btn</a:t>
            </a:r>
            <a:r>
              <a:rPr lang="en-US" sz="1300" b="0" dirty="0">
                <a:solidFill>
                  <a:srgbClr val="CE9178"/>
                </a:solidFill>
                <a:effectLst/>
                <a:latin typeface="Consolas" panose="020B0609020204030204" pitchFamily="49" charset="0"/>
              </a:rPr>
              <a:t> </a:t>
            </a:r>
            <a:r>
              <a:rPr lang="en-US" sz="1300" b="0" dirty="0" err="1">
                <a:solidFill>
                  <a:srgbClr val="CE9178"/>
                </a:solidFill>
                <a:effectLst/>
                <a:latin typeface="Consolas" panose="020B0609020204030204" pitchFamily="49" charset="0"/>
              </a:rPr>
              <a:t>btn</a:t>
            </a:r>
            <a:r>
              <a:rPr lang="en-US" sz="1300" b="0" dirty="0">
                <a:solidFill>
                  <a:srgbClr val="CE9178"/>
                </a:solidFill>
                <a:effectLst/>
                <a:latin typeface="Consolas" panose="020B0609020204030204" pitchFamily="49" charset="0"/>
              </a:rPr>
              <a:t>-primary"</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id</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a:t>
            </a:r>
            <a:r>
              <a:rPr lang="en-US" sz="1300" b="0" dirty="0" err="1">
                <a:solidFill>
                  <a:srgbClr val="CE9178"/>
                </a:solidFill>
                <a:effectLst/>
                <a:latin typeface="Consolas" panose="020B0609020204030204" pitchFamily="49" charset="0"/>
              </a:rPr>
              <a:t>addTaskBtn</a:t>
            </a:r>
            <a:r>
              <a:rPr lang="en-US" sz="1300" b="0" dirty="0">
                <a:solidFill>
                  <a:srgbClr val="CE9178"/>
                </a:solidFill>
                <a:effectLst/>
                <a:latin typeface="Consolas" panose="020B0609020204030204" pitchFamily="49" charset="0"/>
              </a:rPr>
              <a:t>"</a:t>
            </a:r>
            <a:r>
              <a:rPr lang="en-US" sz="1300" b="0" dirty="0">
                <a:solidFill>
                  <a:srgbClr val="808080"/>
                </a:solidFill>
                <a:effectLst/>
                <a:latin typeface="Consolas" panose="020B0609020204030204" pitchFamily="49" charset="0"/>
              </a:rPr>
              <a:t>&gt;</a:t>
            </a:r>
            <a:r>
              <a:rPr lang="en-US" sz="1300" b="0" dirty="0">
                <a:solidFill>
                  <a:srgbClr val="D4D4D4"/>
                </a:solidFill>
                <a:effectLst/>
                <a:latin typeface="Consolas" panose="020B0609020204030204" pitchFamily="49" charset="0"/>
              </a:rPr>
              <a:t>Add Task</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button</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div</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br>
              <a:rPr lang="en-US" sz="1300" b="0" dirty="0">
                <a:solidFill>
                  <a:srgbClr val="D4D4D4"/>
                </a:solidFill>
                <a:effectLst/>
                <a:latin typeface="Consolas" panose="020B0609020204030204" pitchFamily="49" charset="0"/>
              </a:rPr>
            </a:br>
            <a:r>
              <a:rPr lang="en-US" sz="1300" b="0" dirty="0">
                <a:solidFill>
                  <a:srgbClr val="D4D4D4"/>
                </a:solidFill>
                <a:effectLst/>
                <a:latin typeface="Consolas" panose="020B0609020204030204" pitchFamily="49" charset="0"/>
              </a:rPr>
              <a:t>     </a:t>
            </a:r>
            <a:endParaRPr lang="en-IN" sz="1300" dirty="0"/>
          </a:p>
        </p:txBody>
      </p:sp>
    </p:spTree>
    <p:extLst>
      <p:ext uri="{BB962C8B-B14F-4D97-AF65-F5344CB8AC3E}">
        <p14:creationId xmlns:p14="http://schemas.microsoft.com/office/powerpoint/2010/main" val="136482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CCCD0-B5A2-F590-D1F7-3D9887AB813C}"/>
              </a:ext>
            </a:extLst>
          </p:cNvPr>
          <p:cNvSpPr txBox="1"/>
          <p:nvPr/>
        </p:nvSpPr>
        <p:spPr>
          <a:xfrm>
            <a:off x="1733550" y="939165"/>
            <a:ext cx="8724900" cy="5570756"/>
          </a:xfrm>
          <a:prstGeom prst="rect">
            <a:avLst/>
          </a:prstGeom>
          <a:noFill/>
        </p:spPr>
        <p:txBody>
          <a:bodyPr wrap="square" rtlCol="0">
            <a:spAutoFit/>
          </a:bodyPr>
          <a:lstStyle/>
          <a:p>
            <a:r>
              <a:rPr lang="en-US" sz="1400" b="0" dirty="0">
                <a:solidFill>
                  <a:srgbClr val="D4D4D4"/>
                </a:solidFill>
                <a:effectLst/>
                <a:latin typeface="Consolas" panose="020B0609020204030204" pitchFamily="49" charset="0"/>
              </a:rPr>
              <a:t>  </a:t>
            </a:r>
            <a:r>
              <a:rPr lang="en-IN" sz="1400" dirty="0"/>
              <a:t>HTML Code:</a:t>
            </a:r>
          </a:p>
          <a:p>
            <a:endParaRPr lang="en-US" sz="1400" b="0" dirty="0">
              <a:solidFill>
                <a:srgbClr val="6A9955"/>
              </a:solidFill>
              <a:effectLst/>
              <a:latin typeface="Consolas" panose="020B0609020204030204" pitchFamily="49" charset="0"/>
            </a:endParaRPr>
          </a:p>
          <a:p>
            <a:r>
              <a:rPr lang="en-US" sz="1300" b="0" dirty="0">
                <a:solidFill>
                  <a:srgbClr val="6A9955"/>
                </a:solidFill>
                <a:effectLst/>
                <a:latin typeface="Consolas" panose="020B0609020204030204" pitchFamily="49" charset="0"/>
              </a:rPr>
              <a:t>&lt;!-- Task Table --&gt;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div</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class</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"card task-card"</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div</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class</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"card-body"</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h5</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class</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"card-title"</a:t>
            </a:r>
            <a:r>
              <a:rPr lang="en-US" sz="1300" b="0" dirty="0">
                <a:solidFill>
                  <a:srgbClr val="808080"/>
                </a:solidFill>
                <a:effectLst/>
                <a:latin typeface="Consolas" panose="020B0609020204030204" pitchFamily="49" charset="0"/>
              </a:rPr>
              <a:t>&gt;</a:t>
            </a:r>
            <a:r>
              <a:rPr lang="en-US" sz="1300" b="0" dirty="0">
                <a:solidFill>
                  <a:srgbClr val="D4D4D4"/>
                </a:solidFill>
                <a:effectLst/>
                <a:latin typeface="Consolas" panose="020B0609020204030204" pitchFamily="49" charset="0"/>
              </a:rPr>
              <a:t>Task List</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h5</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table</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class</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"table table-dark table-striped"</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thead</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tr</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scope</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"col"</a:t>
            </a:r>
            <a:r>
              <a:rPr lang="en-US" sz="1300" b="0" dirty="0">
                <a:solidFill>
                  <a:srgbClr val="808080"/>
                </a:solidFill>
                <a:effectLst/>
                <a:latin typeface="Consolas" panose="020B0609020204030204" pitchFamily="49" charset="0"/>
              </a:rPr>
              <a:t>&gt;</a:t>
            </a:r>
            <a:r>
              <a:rPr lang="en-US" sz="1300" b="0" dirty="0">
                <a:solidFill>
                  <a:srgbClr val="D4D4D4"/>
                </a:solidFill>
                <a:effectLst/>
                <a:latin typeface="Consolas" panose="020B0609020204030204" pitchFamily="49" charset="0"/>
              </a:rPr>
              <a:t>#</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th</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scope</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"col"</a:t>
            </a:r>
            <a:r>
              <a:rPr lang="en-US" sz="1300" b="0" dirty="0">
                <a:solidFill>
                  <a:srgbClr val="808080"/>
                </a:solidFill>
                <a:effectLst/>
                <a:latin typeface="Consolas" panose="020B0609020204030204" pitchFamily="49" charset="0"/>
              </a:rPr>
              <a:t>&gt;</a:t>
            </a:r>
            <a:r>
              <a:rPr lang="en-US" sz="1300" b="0" dirty="0">
                <a:solidFill>
                  <a:srgbClr val="D4D4D4"/>
                </a:solidFill>
                <a:effectLst/>
                <a:latin typeface="Consolas" panose="020B0609020204030204" pitchFamily="49" charset="0"/>
              </a:rPr>
              <a:t>Task</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scope</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"col"</a:t>
            </a:r>
            <a:r>
              <a:rPr lang="en-US" sz="1300" b="0" dirty="0">
                <a:solidFill>
                  <a:srgbClr val="808080"/>
                </a:solidFill>
                <a:effectLst/>
                <a:latin typeface="Consolas" panose="020B0609020204030204" pitchFamily="49" charset="0"/>
              </a:rPr>
              <a:t>&gt;</a:t>
            </a:r>
            <a:r>
              <a:rPr lang="en-US" sz="1300" b="0" dirty="0">
                <a:solidFill>
                  <a:srgbClr val="D4D4D4"/>
                </a:solidFill>
                <a:effectLst/>
                <a:latin typeface="Consolas" panose="020B0609020204030204" pitchFamily="49" charset="0"/>
              </a:rPr>
              <a:t>Responsible</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scope</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"col"</a:t>
            </a:r>
            <a:r>
              <a:rPr lang="en-US" sz="1300" b="0" dirty="0">
                <a:solidFill>
                  <a:srgbClr val="808080"/>
                </a:solidFill>
                <a:effectLst/>
                <a:latin typeface="Consolas" panose="020B0609020204030204" pitchFamily="49" charset="0"/>
              </a:rPr>
              <a:t>&gt;</a:t>
            </a:r>
            <a:r>
              <a:rPr lang="en-US" sz="1300" b="0" dirty="0">
                <a:solidFill>
                  <a:srgbClr val="D4D4D4"/>
                </a:solidFill>
                <a:effectLst/>
                <a:latin typeface="Consolas" panose="020B0609020204030204" pitchFamily="49" charset="0"/>
              </a:rPr>
              <a:t>ETA</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scope</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"col"</a:t>
            </a:r>
            <a:r>
              <a:rPr lang="en-US" sz="1300" b="0" dirty="0">
                <a:solidFill>
                  <a:srgbClr val="808080"/>
                </a:solidFill>
                <a:effectLst/>
                <a:latin typeface="Consolas" panose="020B0609020204030204" pitchFamily="49" charset="0"/>
              </a:rPr>
              <a:t>&gt;</a:t>
            </a:r>
            <a:r>
              <a:rPr lang="en-US" sz="1300" b="0" dirty="0">
                <a:solidFill>
                  <a:srgbClr val="D4D4D4"/>
                </a:solidFill>
                <a:effectLst/>
                <a:latin typeface="Consolas" panose="020B0609020204030204" pitchFamily="49" charset="0"/>
              </a:rPr>
              <a:t>Actions</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tr</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thead</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tbody</a:t>
            </a:r>
            <a:r>
              <a:rPr lang="en-US" sz="1300" b="0" dirty="0">
                <a:solidFill>
                  <a:srgbClr val="D4D4D4"/>
                </a:solidFill>
                <a:effectLst/>
                <a:latin typeface="Consolas" panose="020B0609020204030204" pitchFamily="49" charset="0"/>
              </a:rPr>
              <a:t> </a:t>
            </a:r>
            <a:r>
              <a:rPr lang="en-US" sz="1300" b="0" dirty="0">
                <a:solidFill>
                  <a:srgbClr val="9CDCFE"/>
                </a:solidFill>
                <a:effectLst/>
                <a:latin typeface="Consolas" panose="020B0609020204030204" pitchFamily="49" charset="0"/>
              </a:rPr>
              <a:t>id</a:t>
            </a:r>
            <a:r>
              <a:rPr lang="en-US" sz="1300" b="0" dirty="0">
                <a:solidFill>
                  <a:srgbClr val="D4D4D4"/>
                </a:solidFill>
                <a:effectLst/>
                <a:latin typeface="Consolas" panose="020B0609020204030204" pitchFamily="49" charset="0"/>
              </a:rPr>
              <a:t>=</a:t>
            </a:r>
            <a:r>
              <a:rPr lang="en-US" sz="1300" b="0" dirty="0">
                <a:solidFill>
                  <a:srgbClr val="CE9178"/>
                </a:solidFill>
                <a:effectLst/>
                <a:latin typeface="Consolas" panose="020B0609020204030204" pitchFamily="49" charset="0"/>
              </a:rPr>
              <a:t>"</a:t>
            </a:r>
            <a:r>
              <a:rPr lang="en-US" sz="1300" b="0" dirty="0" err="1">
                <a:solidFill>
                  <a:srgbClr val="CE9178"/>
                </a:solidFill>
                <a:effectLst/>
                <a:latin typeface="Consolas" panose="020B0609020204030204" pitchFamily="49" charset="0"/>
              </a:rPr>
              <a:t>taskTableBody</a:t>
            </a:r>
            <a:r>
              <a:rPr lang="en-US" sz="1300" b="0" dirty="0">
                <a:solidFill>
                  <a:srgbClr val="CE9178"/>
                </a:solidFill>
                <a:effectLst/>
                <a:latin typeface="Consolas" panose="020B0609020204030204" pitchFamily="49" charset="0"/>
              </a:rPr>
              <a:t>"</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6A9955"/>
                </a:solidFill>
                <a:effectLst/>
                <a:latin typeface="Consolas" panose="020B0609020204030204" pitchFamily="49" charset="0"/>
              </a:rPr>
              <a:t>&lt;!-- Tasks will be added here --&gt;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err="1">
                <a:solidFill>
                  <a:srgbClr val="569CD6"/>
                </a:solidFill>
                <a:effectLst/>
                <a:latin typeface="Consolas" panose="020B0609020204030204" pitchFamily="49" charset="0"/>
              </a:rPr>
              <a:t>tbody</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table</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div</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div</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r>
              <a:rPr lang="en-US" sz="1300" b="0" dirty="0">
                <a:solidFill>
                  <a:srgbClr val="D4D4D4"/>
                </a:solidFill>
                <a:effectLst/>
                <a:latin typeface="Consolas" panose="020B0609020204030204" pitchFamily="49" charset="0"/>
              </a:rPr>
              <a:t>    </a:t>
            </a:r>
            <a:r>
              <a:rPr lang="en-US" sz="1300" b="0" dirty="0">
                <a:solidFill>
                  <a:srgbClr val="808080"/>
                </a:solidFill>
                <a:effectLst/>
                <a:latin typeface="Consolas" panose="020B0609020204030204" pitchFamily="49" charset="0"/>
              </a:rPr>
              <a:t>&lt;/</a:t>
            </a:r>
            <a:r>
              <a:rPr lang="en-US" sz="1300" b="0" dirty="0">
                <a:solidFill>
                  <a:srgbClr val="569CD6"/>
                </a:solidFill>
                <a:effectLst/>
                <a:latin typeface="Consolas" panose="020B0609020204030204" pitchFamily="49" charset="0"/>
              </a:rPr>
              <a:t>div</a:t>
            </a:r>
            <a:r>
              <a:rPr lang="en-US" sz="1300" b="0" dirty="0">
                <a:solidFill>
                  <a:srgbClr val="808080"/>
                </a:solidFill>
                <a:effectLst/>
                <a:latin typeface="Consolas" panose="020B0609020204030204" pitchFamily="49" charset="0"/>
              </a:rPr>
              <a:t>&gt;</a:t>
            </a:r>
            <a:endParaRPr lang="en-US" sz="1300" b="0" dirty="0">
              <a:solidFill>
                <a:srgbClr val="D4D4D4"/>
              </a:solidFill>
              <a:effectLst/>
              <a:latin typeface="Consolas" panose="020B0609020204030204" pitchFamily="49" charset="0"/>
            </a:endParaRPr>
          </a:p>
          <a:p>
            <a:br>
              <a:rPr lang="en-US" sz="1300" b="0" dirty="0">
                <a:solidFill>
                  <a:srgbClr val="D4D4D4"/>
                </a:solidFill>
                <a:effectLst/>
                <a:latin typeface="Consolas" panose="020B0609020204030204" pitchFamily="49" charset="0"/>
              </a:rPr>
            </a:br>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endParaRPr lang="en-IN" sz="1400" dirty="0"/>
          </a:p>
        </p:txBody>
      </p:sp>
    </p:spTree>
    <p:extLst>
      <p:ext uri="{BB962C8B-B14F-4D97-AF65-F5344CB8AC3E}">
        <p14:creationId xmlns:p14="http://schemas.microsoft.com/office/powerpoint/2010/main" val="2228374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153</TotalTime>
  <Words>3634</Words>
  <Application>Microsoft Office PowerPoint</Application>
  <PresentationFormat>Widescreen</PresentationFormat>
  <Paragraphs>257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Consolas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VISHAKHA JOSHI</dc:creator>
  <cp:lastModifiedBy>VISHAKHA JOSHI</cp:lastModifiedBy>
  <cp:revision>3</cp:revision>
  <dcterms:created xsi:type="dcterms:W3CDTF">2024-09-25T08:34:43Z</dcterms:created>
  <dcterms:modified xsi:type="dcterms:W3CDTF">2024-09-25T11:14:08Z</dcterms:modified>
</cp:coreProperties>
</file>