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6"/>
  </p:notesMasterIdLst>
  <p:sldIdLst>
    <p:sldId id="1300" r:id="rId5"/>
    <p:sldId id="1085" r:id="rId6"/>
    <p:sldId id="1282" r:id="rId7"/>
    <p:sldId id="352" r:id="rId8"/>
    <p:sldId id="1283" r:id="rId9"/>
    <p:sldId id="1284" r:id="rId10"/>
    <p:sldId id="1285" r:id="rId11"/>
    <p:sldId id="1286" r:id="rId12"/>
    <p:sldId id="1287" r:id="rId13"/>
    <p:sldId id="1288" r:id="rId14"/>
    <p:sldId id="1249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CD8C"/>
    <a:srgbClr val="9F5900"/>
    <a:srgbClr val="FF3300"/>
    <a:srgbClr val="FFFFFF"/>
    <a:srgbClr val="C00000"/>
    <a:srgbClr val="F8FFB3"/>
    <a:srgbClr val="BAF8FF"/>
    <a:srgbClr val="92A000"/>
    <a:srgbClr val="00F41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7F0CEA-76D0-60BD-616D-60ACEC830662}" v="27" dt="2024-09-17T08:20:50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90"/>
      </p:cViewPr>
      <p:guideLst>
        <p:guide orient="horz" pos="612"/>
        <p:guide pos="144"/>
        <p:guide orient="horz" pos="87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19783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4812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23071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t>2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8187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20727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811687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11089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4582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4532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6712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46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t>11/27/2024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399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7B0C45-392E-206A-6503-A52CA087AB64}"/>
              </a:ext>
            </a:extLst>
          </p:cNvPr>
          <p:cNvSpPr/>
          <p:nvPr userDrawn="1"/>
        </p:nvSpPr>
        <p:spPr>
          <a:xfrm>
            <a:off x="0" y="122877"/>
            <a:ext cx="9144000" cy="467289"/>
          </a:xfrm>
          <a:prstGeom prst="rect">
            <a:avLst/>
          </a:prstGeom>
          <a:solidFill>
            <a:srgbClr val="223366"/>
          </a:solidFill>
          <a:ln>
            <a:solidFill>
              <a:srgbClr val="223366"/>
            </a:solidFill>
          </a:ln>
          <a:effectLst>
            <a:outerShdw blurRad="50800" dist="38100" dir="54000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9D9AD1-C7C2-FFF1-54BA-8514D18B8369}"/>
              </a:ext>
            </a:extLst>
          </p:cNvPr>
          <p:cNvSpPr/>
          <p:nvPr userDrawn="1"/>
        </p:nvSpPr>
        <p:spPr>
          <a:xfrm>
            <a:off x="0" y="4935061"/>
            <a:ext cx="9144000" cy="208439"/>
          </a:xfrm>
          <a:prstGeom prst="rect">
            <a:avLst/>
          </a:prstGeom>
          <a:solidFill>
            <a:srgbClr val="85191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4">
            <a:alphaModFix/>
          </a:blip>
          <a:srcRect/>
          <a:stretch/>
        </p:blipFill>
        <p:spPr>
          <a:xfrm>
            <a:off x="7411959" y="234964"/>
            <a:ext cx="852410" cy="28495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  <p:sldLayoutId id="2147483702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2540B31-8123-24C6-B0F3-4444B51E9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B4E811B-8616-F59F-BD34-2F1E10F9200B}"/>
              </a:ext>
            </a:extLst>
          </p:cNvPr>
          <p:cNvSpPr txBox="1"/>
          <p:nvPr/>
        </p:nvSpPr>
        <p:spPr>
          <a:xfrm>
            <a:off x="6164626" y="3361723"/>
            <a:ext cx="2297424" cy="3808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75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Internship Project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0E6C86-396E-98BA-B31C-A65503414F05}"/>
              </a:ext>
            </a:extLst>
          </p:cNvPr>
          <p:cNvSpPr txBox="1"/>
          <p:nvPr/>
        </p:nvSpPr>
        <p:spPr>
          <a:xfrm>
            <a:off x="3729518" y="1982912"/>
            <a:ext cx="4537323" cy="958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000" u="sng" dirty="0">
                <a:solidFill>
                  <a:schemeClr val="bg1"/>
                </a:solidFill>
              </a:rPr>
              <a:t>Edunet Foundation Shell Skills4Future AICTE Internship on Green Skills &amp; AI</a:t>
            </a:r>
          </a:p>
        </p:txBody>
      </p:sp>
    </p:spTree>
    <p:extLst>
      <p:ext uri="{BB962C8B-B14F-4D97-AF65-F5344CB8AC3E}">
        <p14:creationId xmlns:p14="http://schemas.microsoft.com/office/powerpoint/2010/main" val="20009507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098277" y="649116"/>
            <a:ext cx="2936082" cy="88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Conclusion</a:t>
            </a:r>
            <a:endParaRPr lang="en-IN" sz="28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 flipV="1">
            <a:off x="199984" y="1819393"/>
            <a:ext cx="8732670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C44425A-CC42-77CA-4AA3-8DAD09588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75" y="1504068"/>
            <a:ext cx="8989887" cy="2805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dashboard reveals key trends in crop production, seasonal patterns, and regional disparities.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Implications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findings provide actionable insights for informed decision-making on subsidies, research, and climate-resilient farming.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project empowers stakeholders with data-driven insights to drive sustainable and equitable growth in India’s agriculture sector. </a:t>
            </a:r>
          </a:p>
        </p:txBody>
      </p:sp>
    </p:spTree>
    <p:extLst>
      <p:ext uri="{BB962C8B-B14F-4D97-AF65-F5344CB8AC3E}">
        <p14:creationId xmlns:p14="http://schemas.microsoft.com/office/powerpoint/2010/main" val="2018878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background with black lines&#10;&#10;Description automatically generated">
            <a:extLst>
              <a:ext uri="{FF2B5EF4-FFF2-40B4-BE49-F238E27FC236}">
                <a16:creationId xmlns:a16="http://schemas.microsoft.com/office/drawing/2014/main" id="{8499578D-1974-D02F-8C4E-2E88D065B8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3000"/>
          </a:blip>
          <a:srcRect l="1234" t="10895" b="18028"/>
          <a:stretch/>
        </p:blipFill>
        <p:spPr>
          <a:xfrm>
            <a:off x="110365" y="656492"/>
            <a:ext cx="8935392" cy="42828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AFB96E-D063-2D80-C867-61F310BAEC2B}"/>
              </a:ext>
            </a:extLst>
          </p:cNvPr>
          <p:cNvSpPr/>
          <p:nvPr/>
        </p:nvSpPr>
        <p:spPr>
          <a:xfrm>
            <a:off x="-7815" y="0"/>
            <a:ext cx="119381" cy="5143500"/>
          </a:xfrm>
          <a:prstGeom prst="rect">
            <a:avLst/>
          </a:prstGeom>
          <a:solidFill>
            <a:srgbClr val="2233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33376896-0AA1-1F1A-0A07-0153EA6E7A5C}"/>
              </a:ext>
            </a:extLst>
          </p:cNvPr>
          <p:cNvSpPr/>
          <p:nvPr/>
        </p:nvSpPr>
        <p:spPr>
          <a:xfrm rot="5400000">
            <a:off x="151054" y="930260"/>
            <a:ext cx="3211467" cy="3291141"/>
          </a:xfrm>
          <a:prstGeom prst="round2SameRect">
            <a:avLst/>
          </a:prstGeom>
          <a:solidFill>
            <a:srgbClr val="223366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B8B40143-E777-9572-674C-6F9FB0A8C197}"/>
              </a:ext>
            </a:extLst>
          </p:cNvPr>
          <p:cNvSpPr/>
          <p:nvPr/>
        </p:nvSpPr>
        <p:spPr>
          <a:xfrm rot="5400000" flipH="1" flipV="1">
            <a:off x="5790159" y="827723"/>
            <a:ext cx="3257551" cy="3450130"/>
          </a:xfrm>
          <a:prstGeom prst="round2SameRect">
            <a:avLst/>
          </a:prstGeom>
          <a:solidFill>
            <a:srgbClr val="C0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19F0F6-4D63-17C0-67E5-6FB8E80FF122}"/>
              </a:ext>
            </a:extLst>
          </p:cNvPr>
          <p:cNvSpPr/>
          <p:nvPr/>
        </p:nvSpPr>
        <p:spPr>
          <a:xfrm>
            <a:off x="1704929" y="1289956"/>
            <a:ext cx="5734143" cy="2571750"/>
          </a:xfrm>
          <a:prstGeom prst="roundRect">
            <a:avLst/>
          </a:prstGeom>
          <a:solidFill>
            <a:srgbClr val="223366"/>
          </a:solidFill>
          <a:ln>
            <a:solidFill>
              <a:srgbClr val="22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cs typeface="Arial"/>
              </a:rPr>
              <a:t>Student Name : Krishna Karthik Eluripati</a:t>
            </a:r>
          </a:p>
          <a:p>
            <a:r>
              <a:rPr lang="en-US" sz="1400" dirty="0">
                <a:cs typeface="Arial"/>
              </a:rPr>
              <a:t>Student ID : STU63be7a3fca9ba1673427519</a:t>
            </a:r>
          </a:p>
          <a:p>
            <a:r>
              <a:rPr lang="en-US" sz="1400" dirty="0">
                <a:cs typeface="Arial"/>
              </a:rPr>
              <a:t>College Name : Vishnu Institute of Technology</a:t>
            </a:r>
            <a:endParaRPr lang="en-US" sz="14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F9F27E-3244-EA23-3575-26D9E2441D4F}"/>
              </a:ext>
            </a:extLst>
          </p:cNvPr>
          <p:cNvSpPr/>
          <p:nvPr/>
        </p:nvSpPr>
        <p:spPr>
          <a:xfrm>
            <a:off x="9048762" y="0"/>
            <a:ext cx="119381" cy="5143500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13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2E75419-EBB8-B110-2A58-C75BF33BBB24}"/>
              </a:ext>
            </a:extLst>
          </p:cNvPr>
          <p:cNvSpPr/>
          <p:nvPr/>
        </p:nvSpPr>
        <p:spPr>
          <a:xfrm>
            <a:off x="0" y="594857"/>
            <a:ext cx="9144000" cy="2259662"/>
          </a:xfrm>
          <a:prstGeom prst="rect">
            <a:avLst/>
          </a:prstGeom>
          <a:solidFill>
            <a:srgbClr val="243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B2F1D2-B3CD-47D4-C97B-3CE2F64AFC82}"/>
              </a:ext>
            </a:extLst>
          </p:cNvPr>
          <p:cNvSpPr txBox="1"/>
          <p:nvPr/>
        </p:nvSpPr>
        <p:spPr>
          <a:xfrm>
            <a:off x="1309844" y="1389165"/>
            <a:ext cx="6524311" cy="4568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800" b="1">
                <a:solidFill>
                  <a:srgbClr val="FFE600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D4240D32-9BCC-D793-EF34-3F436C714765}"/>
              </a:ext>
            </a:extLst>
          </p:cNvPr>
          <p:cNvSpPr txBox="1"/>
          <p:nvPr/>
        </p:nvSpPr>
        <p:spPr>
          <a:xfrm>
            <a:off x="-867770" y="3319617"/>
            <a:ext cx="10879535" cy="2516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 dirty="0">
                <a:solidFill>
                  <a:srgbClr val="0066A1"/>
                </a:solidFill>
                <a:latin typeface="Poppins"/>
              </a:rPr>
              <a:t>Project Title :</a:t>
            </a:r>
            <a:r>
              <a:rPr lang="en-US" sz="1650" b="1" dirty="0">
                <a:solidFill>
                  <a:srgbClr val="0066A1"/>
                </a:solidFill>
                <a:latin typeface="Poppins"/>
              </a:rPr>
              <a:t> Power BI Driven Exhaustive Analysis of the Indian Agriculture Sector </a:t>
            </a:r>
            <a:endParaRPr lang="en-US" sz="1650" b="1" dirty="0">
              <a:solidFill>
                <a:srgbClr val="0066A1"/>
              </a:solidFill>
              <a:latin typeface="Poppins"/>
              <a:cs typeface="Poppins"/>
            </a:endParaRP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9AF297CE-9F11-2600-2058-A27EC2B5D9D4}"/>
              </a:ext>
            </a:extLst>
          </p:cNvPr>
          <p:cNvSpPr txBox="1"/>
          <p:nvPr/>
        </p:nvSpPr>
        <p:spPr>
          <a:xfrm>
            <a:off x="374305" y="4036323"/>
            <a:ext cx="8395386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Abstract | Problem Statement | Project Overview |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 Proposed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Solution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|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Poppins"/>
              </a:rPr>
              <a:t>Technology Used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</a:rPr>
              <a:t> | Modelling &amp; Results </a:t>
            </a:r>
            <a:r>
              <a:rPr lang="en-US" sz="1650">
                <a:solidFill>
                  <a:schemeClr val="accent2">
                    <a:lumMod val="75000"/>
                  </a:schemeClr>
                </a:solidFill>
                <a:latin typeface="Poppins"/>
                <a:ea typeface="+mn-lt"/>
                <a:cs typeface="+mn-lt"/>
              </a:rPr>
              <a:t>| Conclusion | Q&amp;A</a:t>
            </a:r>
            <a:endParaRPr lang="en-US">
              <a:solidFill>
                <a:schemeClr val="accent2">
                  <a:lumMod val="75000"/>
                </a:schemeClr>
              </a:solidFill>
              <a:latin typeface="Poppins"/>
              <a:cs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23211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103958" y="682130"/>
            <a:ext cx="2936082" cy="780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Abstract</a:t>
            </a:r>
            <a:endParaRPr lang="en-IN" sz="28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41087" y="1462238"/>
            <a:ext cx="8861825" cy="29991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Objective</a:t>
            </a:r>
            <a:r>
              <a:rPr lang="en-US" sz="2000" dirty="0"/>
              <a:t>: Develop an interactive Power BI dashboard to analyze 19 years of agricultural data from India, covering 33 states, 646 districts, and 122 crops across five seasons.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dirty="0"/>
              <a:t>Goal</a:t>
            </a:r>
            <a:r>
              <a:rPr lang="en-US" sz="2000" dirty="0"/>
              <a:t>: To provide comprehensive insights into crop production trends, regional variations, and factors influencing minimum support prices (MSPs) to inform agricultural policies and strategies.</a:t>
            </a:r>
          </a:p>
          <a:p>
            <a:pPr marL="173355" indent="-173355">
              <a:lnSpc>
                <a:spcPct val="150000"/>
              </a:lnSpc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21688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854949" y="572786"/>
            <a:ext cx="3434101" cy="906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Problem Statement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B30BC-193C-2B72-EFCE-5447799957C1}"/>
              </a:ext>
            </a:extLst>
          </p:cNvPr>
          <p:cNvSpPr txBox="1"/>
          <p:nvPr/>
        </p:nvSpPr>
        <p:spPr>
          <a:xfrm flipV="1">
            <a:off x="154111" y="2810496"/>
            <a:ext cx="8409017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D3C64DE-E706-D1D6-4A55-618CBDBCD7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388" y="1222722"/>
            <a:ext cx="8825501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Indian agriculture sector faces inefficiencies due to limited access to data-driven insights.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comprehensive analytical tool is required to visualize and understand trends in crop production, yield variations, market prices, and seasonal impacts across regions.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Historical data spanning 19 years, across multiple states, districts, and seasons for 122 crops. </a:t>
            </a:r>
          </a:p>
        </p:txBody>
      </p:sp>
    </p:spTree>
    <p:extLst>
      <p:ext uri="{BB962C8B-B14F-4D97-AF65-F5344CB8AC3E}">
        <p14:creationId xmlns:p14="http://schemas.microsoft.com/office/powerpoint/2010/main" val="398206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3031996" y="579389"/>
            <a:ext cx="3074505" cy="838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Project Overview</a:t>
            </a:r>
            <a:endParaRPr lang="en-IN" sz="2800" dirty="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 flipV="1">
            <a:off x="128063" y="1279647"/>
            <a:ext cx="8882373" cy="45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Bef>
                <a:spcPts val="200"/>
              </a:spcBef>
              <a:buClr>
                <a:srgbClr val="213163"/>
              </a:buClr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1723FED-E397-E6B2-318A-595B2E81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966" y="1279647"/>
            <a:ext cx="8640566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Scope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Analyzing agricultural data to uncover trends in crop production, yield, prices, and regional disparities.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Focus Areas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Top Crops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Identifying the most produced crops like coconut.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Regional Insights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Analyzing crop distribution across states and districts.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Seasonal Trends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Understanding variations in crop production based on 	seasons.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An interactive Power BI dashboard providing valuable, real-time insights </a:t>
            </a:r>
          </a:p>
        </p:txBody>
      </p:sp>
    </p:spTree>
    <p:extLst>
      <p:ext uri="{BB962C8B-B14F-4D97-AF65-F5344CB8AC3E}">
        <p14:creationId xmlns:p14="http://schemas.microsoft.com/office/powerpoint/2010/main" val="1284633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876131" y="539323"/>
            <a:ext cx="3391738" cy="823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Proposed Solution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2116F0-714B-74C7-16D8-D47035EB7535}"/>
              </a:ext>
            </a:extLst>
          </p:cNvPr>
          <p:cNvSpPr txBox="1"/>
          <p:nvPr/>
        </p:nvSpPr>
        <p:spPr>
          <a:xfrm flipV="1">
            <a:off x="375007" y="2387735"/>
            <a:ext cx="8397853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99431D3-0228-4F1C-1E67-AE998EAB2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427" y="1178539"/>
            <a:ext cx="8887146" cy="33650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Power BI-based solution to analyze data from multiple angles, allowing users to explore trends, regional patterns, and seasonality.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2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	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Maps, time series charts, and graphs for easy interpretation.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Data Exploration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Drill-down options for detailed insights by state, district, 	crop, and season.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Predictive Analysis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of data mining techniques to predict MSPs and 	identify future trends.</a:t>
            </a:r>
          </a:p>
        </p:txBody>
      </p:sp>
    </p:spTree>
    <p:extLst>
      <p:ext uri="{BB962C8B-B14F-4D97-AF65-F5344CB8AC3E}">
        <p14:creationId xmlns:p14="http://schemas.microsoft.com/office/powerpoint/2010/main" val="105391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993650" y="565275"/>
            <a:ext cx="3156698" cy="889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Technology Used</a:t>
            </a:r>
            <a:endParaRPr lang="en-I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1AF53A-CAD9-1FC8-5737-7FDE818FB21C}"/>
              </a:ext>
            </a:extLst>
          </p:cNvPr>
          <p:cNvSpPr txBox="1"/>
          <p:nvPr/>
        </p:nvSpPr>
        <p:spPr>
          <a:xfrm flipV="1">
            <a:off x="323635" y="1848589"/>
            <a:ext cx="8476815" cy="45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93F80EC-275A-BC36-578A-E2BCC743B9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" y="1311240"/>
            <a:ext cx="8928243" cy="326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primary tool for creating interactive dashboards and visualizations.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Modeling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Utilizing Power Query and DAX for data transformation and calculations.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CSV files containing 19 years of data on agricultural production, crop types, and market prices.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Predictive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Applied data mining techniques for MSP prediction. </a:t>
            </a:r>
          </a:p>
        </p:txBody>
      </p:sp>
    </p:spTree>
    <p:extLst>
      <p:ext uri="{BB962C8B-B14F-4D97-AF65-F5344CB8AC3E}">
        <p14:creationId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2762482" y="610211"/>
            <a:ext cx="3619035" cy="561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2800" b="1" dirty="0">
                <a:solidFill>
                  <a:srgbClr val="213163"/>
                </a:solidFill>
              </a:rPr>
              <a:t>Modelling &amp; Results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6A594-0015-DACB-7B2B-1A700AA43E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74" y="1294544"/>
            <a:ext cx="4416160" cy="35335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79EA97-3415-D983-D2A5-7647DA516C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468" y="1294543"/>
            <a:ext cx="4416157" cy="353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7250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c0fa2617-96bd-425d-8578-e93563fe37c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Internship</Template>
  <TotalTime>36</TotalTime>
  <Words>489</Words>
  <Application>Microsoft Office PowerPoint</Application>
  <PresentationFormat>On-screen Show (16:9)</PresentationFormat>
  <Paragraphs>44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Calibri</vt:lpstr>
      <vt:lpstr>Poppins</vt:lpstr>
      <vt:lpstr>Times New Roman</vt:lpstr>
      <vt:lpstr>Simple Light</vt:lpstr>
      <vt:lpstr>PowerPoint Presentation</vt:lpstr>
      <vt:lpstr>PowerPoint Presentation</vt:lpstr>
      <vt:lpstr>PowerPoint Presentation</vt:lpstr>
      <vt:lpstr>Abstract</vt:lpstr>
      <vt:lpstr>Problem Statement</vt:lpstr>
      <vt:lpstr>Project Overview</vt:lpstr>
      <vt:lpstr>Proposed Solution</vt:lpstr>
      <vt:lpstr>Technology Used</vt:lpstr>
      <vt:lpstr>Modelling &amp; Results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Krishna Karthik Eluripati</cp:lastModifiedBy>
  <cp:revision>20</cp:revision>
  <dcterms:modified xsi:type="dcterms:W3CDTF">2024-11-27T04:32:26Z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