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91" r:id="rId4"/>
    <p:sldId id="257" r:id="rId5"/>
    <p:sldId id="278" r:id="rId6"/>
    <p:sldId id="259" r:id="rId7"/>
    <p:sldId id="263" r:id="rId8"/>
    <p:sldId id="264" r:id="rId9"/>
    <p:sldId id="265" r:id="rId10"/>
    <p:sldId id="267" r:id="rId11"/>
    <p:sldId id="268" r:id="rId12"/>
    <p:sldId id="269" r:id="rId13"/>
    <p:sldId id="270" r:id="rId14"/>
    <p:sldId id="276" r:id="rId15"/>
    <p:sldId id="272" r:id="rId16"/>
    <p:sldId id="280" r:id="rId17"/>
    <p:sldId id="281" r:id="rId18"/>
    <p:sldId id="279" r:id="rId19"/>
    <p:sldId id="273" r:id="rId20"/>
    <p:sldId id="274" r:id="rId21"/>
    <p:sldId id="275" r:id="rId22"/>
    <p:sldId id="283" r:id="rId23"/>
    <p:sldId id="284" r:id="rId24"/>
    <p:sldId id="285" r:id="rId25"/>
    <p:sldId id="286" r:id="rId26"/>
    <p:sldId id="287" r:id="rId27"/>
    <p:sldId id="288" r:id="rId28"/>
    <p:sldId id="289" r:id="rId29"/>
    <p:sldId id="290" r:id="rId30"/>
    <p:sldId id="271" r:id="rId31"/>
    <p:sldId id="266" r:id="rId3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67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225" y="159020"/>
            <a:ext cx="10172700" cy="136652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viewer.diagrams.net/?tags=%7B%7D&amp;lightbox=1&amp;highlight=0000ff&amp;layers=1&amp;nav=1#G1zN8XzUgR5NrHGtlIay2XuE3qK8zQnPJ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viewer.diagrams.net/?tags=%7B%7D&amp;lightbox=1&amp;highlight=0000ff&amp;layers=1&amp;nav=1#G1zHm8j7JZeF24Ta6GRN3K_Dw4Lbz9WAmB" TargetMode="External"/><Relationship Id="rId2" Type="http://schemas.openxmlformats.org/officeDocument/2006/relationships/hyperlink" Target="https://viewer.diagrams.net/?tags=%7B%7D&amp;lightbox=1&amp;highlight=0000ff&amp;layers=1&amp;nav=1#G15hk8Zs_2Yi4J4aRahvyi8u0cKjsPls4l" TargetMode="External"/><Relationship Id="rId1" Type="http://schemas.openxmlformats.org/officeDocument/2006/relationships/slideLayout" Target="../slideLayouts/slideLayout2.xml"/><Relationship Id="rId6" Type="http://schemas.openxmlformats.org/officeDocument/2006/relationships/hyperlink" Target="https://viewer.diagrams.net/?tags=%7B%7D&amp;lightbox=1&amp;highlight=0000ff&amp;layers=1&amp;nav=1#G1SwS0i9w4TDC3lS4ieXn3tayBh0WOytJ0" TargetMode="External"/><Relationship Id="rId5" Type="http://schemas.openxmlformats.org/officeDocument/2006/relationships/hyperlink" Target="https://viewer.diagrams.net/?tags=%7B%7D&amp;lightbox=1&amp;highlight=0000ff&amp;layers=1&amp;nav=1#G1XJpTe07Ax6omVjapaL4XMO79gQ4D8kPY" TargetMode="External"/><Relationship Id="rId4" Type="http://schemas.openxmlformats.org/officeDocument/2006/relationships/hyperlink" Target="https://viewer.diagrams.net/?tags=%7B%7D&amp;lightbox=1&amp;highlight=0000ff&amp;layers=1&amp;nav=1#G1BbDjAXeQUXaL-Fiw-pzsaVEWaJzhytv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flask.palletsprojects.com/" TargetMode="External"/><Relationship Id="rId1" Type="http://schemas.openxmlformats.org/officeDocument/2006/relationships/slideLayout" Target="../slideLayouts/slideLayout2.xml"/><Relationship Id="rId6" Type="http://schemas.openxmlformats.org/officeDocument/2006/relationships/hyperlink" Target="https://jinja.palletsprojects.com/" TargetMode="External"/><Relationship Id="rId5" Type="http://schemas.openxmlformats.org/officeDocument/2006/relationships/hyperlink" Target="https://seaborn.pydata.org/" TargetMode="External"/><Relationship Id="rId4" Type="http://schemas.openxmlformats.org/officeDocument/2006/relationships/hyperlink" Target="https://matplotlib.org/"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html2canvas.hertzen.com/" TargetMode="External"/><Relationship Id="rId2" Type="http://schemas.openxmlformats.org/officeDocument/2006/relationships/hyperlink" Target="https://werkzeug.palletsprojects.com/" TargetMode="External"/><Relationship Id="rId1" Type="http://schemas.openxmlformats.org/officeDocument/2006/relationships/slideLayout" Target="../slideLayouts/slideLayout2.xml"/><Relationship Id="rId4" Type="http://schemas.openxmlformats.org/officeDocument/2006/relationships/hyperlink" Target="https://www.iso.org/standard/45166.html"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22pa5a5702wbdaavp.pythonanywher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093342" y="2895600"/>
            <a:ext cx="8005316" cy="2339743"/>
          </a:xfrm>
          <a:prstGeom prst="rect">
            <a:avLst/>
          </a:prstGeom>
        </p:spPr>
        <p:txBody>
          <a:bodyPr vert="horz" wrap="square" lIns="0" tIns="282575" rIns="0" bIns="0" rtlCol="0">
            <a:spAutoFit/>
          </a:bodyPr>
          <a:lstStyle/>
          <a:p>
            <a:pPr marL="12700" marR="5080" algn="l">
              <a:spcBef>
                <a:spcPts val="315"/>
              </a:spcBef>
            </a:pPr>
            <a:r>
              <a:rPr lang="en-US" sz="2200" b="1" dirty="0">
                <a:latin typeface="Arial" panose="020B0604020202020204" pitchFamily="34" charset="0"/>
                <a:cs typeface="Arial" panose="020B0604020202020204" pitchFamily="34" charset="0"/>
              </a:rPr>
              <a:t>Team Members:-</a:t>
            </a:r>
          </a:p>
          <a:p>
            <a:pPr marL="12700" marR="5080" algn="l">
              <a:spcBef>
                <a:spcPts val="315"/>
              </a:spcBef>
            </a:pP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Krishna Karthik </a:t>
            </a:r>
            <a:r>
              <a:rPr lang="en-US" sz="2200" b="1" dirty="0">
                <a:latin typeface="Arial" panose="020B0604020202020204" pitchFamily="34" charset="0"/>
                <a:cs typeface="Arial" panose="020B0604020202020204" pitchFamily="34" charset="0"/>
              </a:rPr>
              <a:t>---------------------------------- </a:t>
            </a:r>
            <a:r>
              <a:rPr lang="en-US" sz="2200" spc="-20" dirty="0">
                <a:latin typeface="Arial" panose="020B0604020202020204" pitchFamily="34" charset="0"/>
                <a:cs typeface="Arial" panose="020B0604020202020204" pitchFamily="34" charset="0"/>
              </a:rPr>
              <a:t>22PA5A5702</a:t>
            </a:r>
          </a:p>
          <a:p>
            <a:pPr marL="12700" marR="5080" lvl="3" algn="l">
              <a:spcBef>
                <a:spcPts val="315"/>
              </a:spcBef>
            </a:pP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Uday Kiran </a:t>
            </a:r>
            <a:r>
              <a:rPr lang="en-US" sz="2200" b="1" dirty="0">
                <a:latin typeface="Arial" panose="020B0604020202020204" pitchFamily="34" charset="0"/>
                <a:cs typeface="Arial" panose="020B0604020202020204" pitchFamily="34" charset="0"/>
              </a:rPr>
              <a:t>---------------------------------------- </a:t>
            </a:r>
            <a:r>
              <a:rPr lang="en-US" sz="2200" spc="-20" dirty="0">
                <a:latin typeface="Arial" panose="020B0604020202020204" pitchFamily="34" charset="0"/>
                <a:cs typeface="Arial" panose="020B0604020202020204" pitchFamily="34" charset="0"/>
              </a:rPr>
              <a:t>21PA1A5750</a:t>
            </a:r>
            <a:endParaRPr lang="en-US" sz="2200" dirty="0">
              <a:latin typeface="Arial" panose="020B0604020202020204" pitchFamily="34" charset="0"/>
              <a:cs typeface="Arial" panose="020B0604020202020204" pitchFamily="34" charset="0"/>
            </a:endParaRPr>
          </a:p>
          <a:p>
            <a:pPr marL="12700" marR="5080" lvl="2" algn="l">
              <a:spcBef>
                <a:spcPts val="315"/>
              </a:spcBef>
            </a:pPr>
            <a:r>
              <a:rPr lang="fi-FI" sz="2200" b="1" dirty="0">
                <a:latin typeface="Arial" panose="020B0604020202020204" pitchFamily="34" charset="0"/>
                <a:cs typeface="Arial" panose="020B0604020202020204" pitchFamily="34" charset="0"/>
              </a:rPr>
              <a:t>	</a:t>
            </a:r>
            <a:r>
              <a:rPr lang="fi-FI" sz="2200" dirty="0">
                <a:latin typeface="Arial" panose="020B0604020202020204" pitchFamily="34" charset="0"/>
                <a:cs typeface="Arial" panose="020B0604020202020204" pitchFamily="34" charset="0"/>
              </a:rPr>
              <a:t>Sai Krishna </a:t>
            </a:r>
            <a:r>
              <a:rPr lang="fi-FI" sz="2200" b="1" dirty="0">
                <a:latin typeface="Arial" panose="020B0604020202020204" pitchFamily="34" charset="0"/>
                <a:cs typeface="Arial" panose="020B0604020202020204" pitchFamily="34" charset="0"/>
              </a:rPr>
              <a:t>---------------------------------------- </a:t>
            </a:r>
            <a:r>
              <a:rPr lang="en-US" sz="2200" spc="-20" dirty="0">
                <a:latin typeface="Arial" panose="020B0604020202020204" pitchFamily="34" charset="0"/>
                <a:cs typeface="Arial" panose="020B0604020202020204" pitchFamily="34" charset="0"/>
              </a:rPr>
              <a:t>21PA1A5732</a:t>
            </a:r>
          </a:p>
          <a:p>
            <a:pPr marL="12700" marR="5080" algn="l">
              <a:spcBef>
                <a:spcPts val="315"/>
              </a:spcBef>
            </a:pPr>
            <a:endParaRPr lang="en-US" sz="1100" spc="-20" dirty="0">
              <a:latin typeface="Arial" panose="020B0604020202020204" pitchFamily="34" charset="0"/>
              <a:cs typeface="Arial" panose="020B0604020202020204" pitchFamily="34" charset="0"/>
            </a:endParaRPr>
          </a:p>
          <a:p>
            <a:pPr marL="12700" marR="5080" algn="l">
              <a:spcBef>
                <a:spcPts val="315"/>
              </a:spcBef>
            </a:pPr>
            <a:r>
              <a:rPr lang="en-US" sz="2200" b="1" dirty="0">
                <a:latin typeface="Arial" panose="020B0604020202020204" pitchFamily="34" charset="0"/>
                <a:cs typeface="Arial" panose="020B0604020202020204" pitchFamily="34" charset="0"/>
              </a:rPr>
              <a:t>Mentor: </a:t>
            </a:r>
            <a:r>
              <a:rPr lang="en-US" sz="2200" dirty="0">
                <a:latin typeface="Arial" panose="020B0604020202020204" pitchFamily="34" charset="0"/>
                <a:cs typeface="Arial" panose="020B0604020202020204" pitchFamily="34" charset="0"/>
              </a:rPr>
              <a:t>Ms. D. Deepika, Assistant Professor</a:t>
            </a:r>
          </a:p>
        </p:txBody>
      </p:sp>
      <p:pic>
        <p:nvPicPr>
          <p:cNvPr id="3" name="object 3"/>
          <p:cNvPicPr/>
          <p:nvPr/>
        </p:nvPicPr>
        <p:blipFill>
          <a:blip r:embed="rId2" cstate="print"/>
          <a:stretch>
            <a:fillRect/>
          </a:stretch>
        </p:blipFill>
        <p:spPr>
          <a:xfrm>
            <a:off x="703729" y="749885"/>
            <a:ext cx="1371600" cy="1538883"/>
          </a:xfrm>
          <a:prstGeom prst="rect">
            <a:avLst/>
          </a:prstGeom>
        </p:spPr>
      </p:pic>
      <p:sp>
        <p:nvSpPr>
          <p:cNvPr id="5" name="object 5"/>
          <p:cNvSpPr txBox="1"/>
          <p:nvPr/>
        </p:nvSpPr>
        <p:spPr>
          <a:xfrm>
            <a:off x="685800" y="5387405"/>
            <a:ext cx="3352800" cy="443711"/>
          </a:xfrm>
          <a:prstGeom prst="rect">
            <a:avLst/>
          </a:prstGeom>
        </p:spPr>
        <p:txBody>
          <a:bodyPr vert="horz" wrap="square" lIns="0" tIns="12700" rIns="0" bIns="0" rtlCol="0">
            <a:spAutoFit/>
          </a:bodyPr>
          <a:lstStyle/>
          <a:p>
            <a:pPr marL="12700">
              <a:lnSpc>
                <a:spcPct val="100000"/>
              </a:lnSpc>
              <a:spcBef>
                <a:spcPts val="100"/>
              </a:spcBef>
              <a:tabLst>
                <a:tab pos="2612390" algn="l"/>
              </a:tabLst>
            </a:pPr>
            <a:r>
              <a:rPr sz="2800" dirty="0">
                <a:latin typeface="Calibri"/>
                <a:cs typeface="Calibri"/>
              </a:rPr>
              <a:t>Domain: </a:t>
            </a:r>
            <a:r>
              <a:rPr lang="en-IN" sz="2800" b="1" dirty="0">
                <a:latin typeface="Calibri"/>
                <a:cs typeface="Calibri"/>
              </a:rPr>
              <a:t>Data Science</a:t>
            </a:r>
            <a:endParaRPr sz="2800" b="1" dirty="0">
              <a:latin typeface="Times New Roman"/>
              <a:cs typeface="Times New Roman"/>
            </a:endParaRPr>
          </a:p>
        </p:txBody>
      </p:sp>
      <p:sp>
        <p:nvSpPr>
          <p:cNvPr id="6" name="object 6"/>
          <p:cNvSpPr txBox="1"/>
          <p:nvPr/>
        </p:nvSpPr>
        <p:spPr>
          <a:xfrm>
            <a:off x="6705600" y="5387406"/>
            <a:ext cx="4800600" cy="443711"/>
          </a:xfrm>
          <a:prstGeom prst="rect">
            <a:avLst/>
          </a:prstGeom>
        </p:spPr>
        <p:txBody>
          <a:bodyPr vert="horz" wrap="square" lIns="0" tIns="12700" rIns="0" bIns="0" rtlCol="0">
            <a:spAutoFit/>
          </a:bodyPr>
          <a:lstStyle/>
          <a:p>
            <a:pPr marL="12700">
              <a:lnSpc>
                <a:spcPct val="100000"/>
              </a:lnSpc>
              <a:spcBef>
                <a:spcPts val="100"/>
              </a:spcBef>
              <a:tabLst>
                <a:tab pos="3581400" algn="l"/>
              </a:tabLst>
            </a:pPr>
            <a:r>
              <a:rPr sz="2800" dirty="0">
                <a:latin typeface="Calibri"/>
                <a:cs typeface="Calibri"/>
              </a:rPr>
              <a:t>Type</a:t>
            </a:r>
            <a:r>
              <a:rPr sz="2800" spc="-45" dirty="0">
                <a:latin typeface="Calibri"/>
                <a:cs typeface="Calibri"/>
              </a:rPr>
              <a:t> </a:t>
            </a:r>
            <a:r>
              <a:rPr sz="2800" dirty="0">
                <a:latin typeface="Calibri"/>
                <a:cs typeface="Calibri"/>
              </a:rPr>
              <a:t>of</a:t>
            </a:r>
            <a:r>
              <a:rPr sz="2800" spc="-40" dirty="0">
                <a:latin typeface="Calibri"/>
                <a:cs typeface="Calibri"/>
              </a:rPr>
              <a:t> </a:t>
            </a:r>
            <a:r>
              <a:rPr sz="2800" spc="-10" dirty="0">
                <a:latin typeface="Calibri"/>
                <a:cs typeface="Calibri"/>
              </a:rPr>
              <a:t>project:</a:t>
            </a:r>
            <a:r>
              <a:rPr lang="en-US" sz="2800" spc="-10" dirty="0">
                <a:latin typeface="Calibri"/>
                <a:cs typeface="Calibri"/>
              </a:rPr>
              <a:t> </a:t>
            </a:r>
            <a:r>
              <a:rPr lang="en-US" sz="2800" b="1" spc="-10" dirty="0">
                <a:latin typeface="Calibri"/>
                <a:cs typeface="Calibri"/>
              </a:rPr>
              <a:t>Web Application</a:t>
            </a:r>
            <a:endParaRPr sz="2800" b="1" dirty="0">
              <a:latin typeface="Times New Roman"/>
              <a:cs typeface="Times New Roman"/>
            </a:endParaRPr>
          </a:p>
        </p:txBody>
      </p:sp>
      <p:sp>
        <p:nvSpPr>
          <p:cNvPr id="9" name="Title 8">
            <a:extLst>
              <a:ext uri="{FF2B5EF4-FFF2-40B4-BE49-F238E27FC236}">
                <a16:creationId xmlns:a16="http://schemas.microsoft.com/office/drawing/2014/main" id="{F8B54B30-0CAD-8CAC-306C-F7F33BFEA4B0}"/>
              </a:ext>
            </a:extLst>
          </p:cNvPr>
          <p:cNvSpPr>
            <a:spLocks noGrp="1"/>
          </p:cNvSpPr>
          <p:nvPr>
            <p:ph type="title"/>
          </p:nvPr>
        </p:nvSpPr>
        <p:spPr>
          <a:xfrm>
            <a:off x="457200" y="2461007"/>
            <a:ext cx="11277600" cy="615553"/>
          </a:xfrm>
        </p:spPr>
        <p:txBody>
          <a:bodyPr/>
          <a:lstStyle/>
          <a:p>
            <a:pPr algn="ctr"/>
            <a:r>
              <a:rPr lang="en-US" sz="4000" b="1" u="sng" dirty="0"/>
              <a:t>Web-Based Data Analysis &amp; Visualization Platform</a:t>
            </a:r>
          </a:p>
        </p:txBody>
      </p:sp>
      <p:sp>
        <p:nvSpPr>
          <p:cNvPr id="10" name="Title 8">
            <a:extLst>
              <a:ext uri="{FF2B5EF4-FFF2-40B4-BE49-F238E27FC236}">
                <a16:creationId xmlns:a16="http://schemas.microsoft.com/office/drawing/2014/main" id="{04007461-EEA4-2027-E784-9EA6FDEBCCC7}"/>
              </a:ext>
            </a:extLst>
          </p:cNvPr>
          <p:cNvSpPr txBox="1">
            <a:spLocks/>
          </p:cNvSpPr>
          <p:nvPr/>
        </p:nvSpPr>
        <p:spPr>
          <a:xfrm>
            <a:off x="1905000" y="1026883"/>
            <a:ext cx="9601200" cy="984885"/>
          </a:xfrm>
          <a:prstGeom prst="rect">
            <a:avLst/>
          </a:prstGeom>
        </p:spPr>
        <p:txBody>
          <a:bodyPr wrap="square" lIns="0" tIns="0" rIns="0" bIns="0">
            <a:spAutoFit/>
          </a:bodyPr>
          <a:lstStyle>
            <a:lvl1pPr>
              <a:defRPr sz="4400" b="0" i="0">
                <a:solidFill>
                  <a:schemeClr val="tx1"/>
                </a:solidFill>
                <a:latin typeface="Calibri"/>
                <a:ea typeface="+mj-ea"/>
                <a:cs typeface="Calibri"/>
              </a:defRPr>
            </a:lvl1pPr>
          </a:lstStyle>
          <a:p>
            <a:pPr algn="ctr"/>
            <a:r>
              <a:rPr lang="en-US" sz="3600" b="1" dirty="0"/>
              <a:t>Vishnu Institute of Technology (A) :: Bhimavaram</a:t>
            </a:r>
          </a:p>
          <a:p>
            <a:pPr algn="ctr"/>
            <a:r>
              <a:rPr lang="en-US" sz="2800" dirty="0"/>
              <a:t>Department of Computer Science &amp; Business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3759-A2A1-DC77-A582-2E76BEB318E6}"/>
              </a:ext>
            </a:extLst>
          </p:cNvPr>
          <p:cNvSpPr>
            <a:spLocks noGrp="1"/>
          </p:cNvSpPr>
          <p:nvPr>
            <p:ph type="title"/>
          </p:nvPr>
        </p:nvSpPr>
        <p:spPr>
          <a:xfrm>
            <a:off x="1009650" y="533400"/>
            <a:ext cx="10172700" cy="677108"/>
          </a:xfrm>
        </p:spPr>
        <p:txBody>
          <a:bodyPr/>
          <a:lstStyle/>
          <a:p>
            <a:pPr algn="ctr"/>
            <a:r>
              <a:rPr lang="en-IN" b="1" dirty="0"/>
              <a:t>Modularization and Framework Selection</a:t>
            </a:r>
          </a:p>
        </p:txBody>
      </p:sp>
      <p:sp>
        <p:nvSpPr>
          <p:cNvPr id="3" name="Text Placeholder 2">
            <a:extLst>
              <a:ext uri="{FF2B5EF4-FFF2-40B4-BE49-F238E27FC236}">
                <a16:creationId xmlns:a16="http://schemas.microsoft.com/office/drawing/2014/main" id="{0FAE17CB-8671-6FDD-3ED3-08AE67C40D1D}"/>
              </a:ext>
            </a:extLst>
          </p:cNvPr>
          <p:cNvSpPr>
            <a:spLocks noGrp="1"/>
          </p:cNvSpPr>
          <p:nvPr>
            <p:ph type="body" idx="1"/>
          </p:nvPr>
        </p:nvSpPr>
        <p:spPr>
          <a:xfrm>
            <a:off x="609600" y="1400175"/>
            <a:ext cx="10972800" cy="4924425"/>
          </a:xfrm>
        </p:spPr>
        <p:txBody>
          <a:bodyPr/>
          <a:lstStyle/>
          <a:p>
            <a:r>
              <a:rPr lang="en-IN" sz="2000" b="1" dirty="0">
                <a:latin typeface="Arial" panose="020B0604020202020204" pitchFamily="34" charset="0"/>
                <a:cs typeface="Arial" panose="020B0604020202020204" pitchFamily="34" charset="0"/>
              </a:rPr>
              <a:t>Modules:</a:t>
            </a:r>
          </a:p>
          <a:p>
            <a:endParaRPr lang="en-IN" sz="2000" b="1" dirty="0">
              <a:latin typeface="Arial" panose="020B0604020202020204" pitchFamily="34" charset="0"/>
              <a:cs typeface="Arial" panose="020B0604020202020204" pitchFamily="34" charset="0"/>
            </a:endParaRPr>
          </a:p>
          <a:p>
            <a:pPr>
              <a:buFont typeface="+mj-lt"/>
              <a:buAutoNum type="arabicPeriod"/>
            </a:pPr>
            <a:r>
              <a:rPr lang="en-IN" sz="2000" b="1" dirty="0">
                <a:latin typeface="Arial" panose="020B0604020202020204" pitchFamily="34" charset="0"/>
                <a:cs typeface="Arial" panose="020B0604020202020204" pitchFamily="34" charset="0"/>
              </a:rPr>
              <a:t>File Handling Module</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Handles CSV file uploads, storage, and session management.</a:t>
            </a:r>
          </a:p>
          <a:p>
            <a:pPr marL="742950" lvl="1" indent="-285750">
              <a:buFont typeface="+mj-lt"/>
              <a:buAutoNum type="arabicPeriod"/>
            </a:pPr>
            <a:endParaRPr lang="en-IN" sz="2000" dirty="0">
              <a:latin typeface="Arial" panose="020B0604020202020204" pitchFamily="34" charset="0"/>
              <a:cs typeface="Arial" panose="020B0604020202020204" pitchFamily="34" charset="0"/>
            </a:endParaRPr>
          </a:p>
          <a:p>
            <a:pPr>
              <a:buFont typeface="+mj-lt"/>
              <a:buAutoNum type="arabicPeriod"/>
            </a:pPr>
            <a:r>
              <a:rPr lang="en-IN" sz="2000" b="1" dirty="0">
                <a:latin typeface="Arial" panose="020B0604020202020204" pitchFamily="34" charset="0"/>
                <a:cs typeface="Arial" panose="020B0604020202020204" pitchFamily="34" charset="0"/>
              </a:rPr>
              <a:t>Data Analytics Module</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Performs operations like sorting, filtering, and retrieving specific rows.</a:t>
            </a:r>
          </a:p>
          <a:p>
            <a:pPr marL="742950" lvl="1" indent="-285750">
              <a:buFont typeface="+mj-lt"/>
              <a:buAutoNum type="arabicPeriod"/>
            </a:pPr>
            <a:endParaRPr lang="en-IN" sz="2000" dirty="0">
              <a:latin typeface="Arial" panose="020B0604020202020204" pitchFamily="34" charset="0"/>
              <a:cs typeface="Arial" panose="020B0604020202020204" pitchFamily="34" charset="0"/>
            </a:endParaRPr>
          </a:p>
          <a:p>
            <a:pPr>
              <a:buFont typeface="+mj-lt"/>
              <a:buAutoNum type="arabicPeriod"/>
            </a:pPr>
            <a:r>
              <a:rPr lang="en-IN" sz="2000" b="1" dirty="0">
                <a:latin typeface="Arial" panose="020B0604020202020204" pitchFamily="34" charset="0"/>
                <a:cs typeface="Arial" panose="020B0604020202020204" pitchFamily="34" charset="0"/>
              </a:rPr>
              <a:t>Data Visualization Module</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Generates visualizations (e.g., bar chart, line chart, pie chart) using selected columns.</a:t>
            </a:r>
          </a:p>
          <a:p>
            <a:pPr marL="742950" lvl="1" indent="-285750">
              <a:buFont typeface="+mj-lt"/>
              <a:buAutoNum type="arabicPeriod"/>
            </a:pPr>
            <a:endParaRPr lang="en-IN" sz="2000" dirty="0">
              <a:latin typeface="Arial" panose="020B0604020202020204" pitchFamily="34" charset="0"/>
              <a:cs typeface="Arial" panose="020B0604020202020204" pitchFamily="34" charset="0"/>
            </a:endParaRPr>
          </a:p>
          <a:p>
            <a:pPr>
              <a:buFont typeface="+mj-lt"/>
              <a:buAutoNum type="arabicPeriod"/>
            </a:pPr>
            <a:r>
              <a:rPr lang="en-IN" sz="2000" b="1" dirty="0">
                <a:latin typeface="Arial" panose="020B0604020202020204" pitchFamily="34" charset="0"/>
                <a:cs typeface="Arial" panose="020B0604020202020204" pitchFamily="34" charset="0"/>
              </a:rPr>
              <a:t>User Interface Module</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Collects user inputs and displays outputs (data/visualizations) interactively.</a:t>
            </a:r>
          </a:p>
          <a:p>
            <a:pPr marL="742950" lvl="1" indent="-285750">
              <a:buFont typeface="+mj-lt"/>
              <a:buAutoNum type="arabicPeriod"/>
            </a:pPr>
            <a:endParaRPr lang="en-IN" sz="2000" dirty="0">
              <a:latin typeface="Arial" panose="020B0604020202020204" pitchFamily="34" charset="0"/>
              <a:cs typeface="Arial" panose="020B0604020202020204" pitchFamily="34" charset="0"/>
            </a:endParaRPr>
          </a:p>
          <a:p>
            <a:pPr>
              <a:buFont typeface="+mj-lt"/>
              <a:buAutoNum type="arabicPeriod"/>
            </a:pPr>
            <a:r>
              <a:rPr lang="en-IN" sz="2000" b="1" dirty="0">
                <a:latin typeface="Arial" panose="020B0604020202020204" pitchFamily="34" charset="0"/>
                <a:cs typeface="Arial" panose="020B0604020202020204" pitchFamily="34" charset="0"/>
              </a:rPr>
              <a:t>Export Module</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Allows downloading visualizations and processed data.</a:t>
            </a:r>
          </a:p>
        </p:txBody>
      </p:sp>
    </p:spTree>
    <p:extLst>
      <p:ext uri="{BB962C8B-B14F-4D97-AF65-F5344CB8AC3E}">
        <p14:creationId xmlns:p14="http://schemas.microsoft.com/office/powerpoint/2010/main" val="3219822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EB2B-BD9F-2912-7AF7-BF508D967809}"/>
              </a:ext>
            </a:extLst>
          </p:cNvPr>
          <p:cNvSpPr>
            <a:spLocks noGrp="1"/>
          </p:cNvSpPr>
          <p:nvPr>
            <p:ph type="title"/>
          </p:nvPr>
        </p:nvSpPr>
        <p:spPr>
          <a:xfrm>
            <a:off x="1009650" y="533400"/>
            <a:ext cx="10172700" cy="677108"/>
          </a:xfrm>
        </p:spPr>
        <p:txBody>
          <a:bodyPr/>
          <a:lstStyle/>
          <a:p>
            <a:pPr algn="ctr"/>
            <a:r>
              <a:rPr lang="en-IN" b="1" dirty="0"/>
              <a:t>Modularization and Framework Selection</a:t>
            </a:r>
          </a:p>
        </p:txBody>
      </p:sp>
      <p:sp>
        <p:nvSpPr>
          <p:cNvPr id="3" name="Text Placeholder 2">
            <a:extLst>
              <a:ext uri="{FF2B5EF4-FFF2-40B4-BE49-F238E27FC236}">
                <a16:creationId xmlns:a16="http://schemas.microsoft.com/office/drawing/2014/main" id="{0589277B-2846-AF81-8BEC-84DA9587EB0F}"/>
              </a:ext>
            </a:extLst>
          </p:cNvPr>
          <p:cNvSpPr>
            <a:spLocks noGrp="1"/>
          </p:cNvSpPr>
          <p:nvPr>
            <p:ph type="body" idx="1"/>
          </p:nvPr>
        </p:nvSpPr>
        <p:spPr>
          <a:xfrm>
            <a:off x="609600" y="1524000"/>
            <a:ext cx="10972800" cy="4001095"/>
          </a:xfrm>
        </p:spPr>
        <p:txBody>
          <a:bodyPr/>
          <a:lstStyle/>
          <a:p>
            <a:r>
              <a:rPr lang="en-IN" sz="2000" b="1" dirty="0">
                <a:latin typeface="Arial" panose="020B0604020202020204" pitchFamily="34" charset="0"/>
                <a:cs typeface="Arial" panose="020B0604020202020204" pitchFamily="34" charset="0"/>
              </a:rPr>
              <a:t>Selected Framework:</a:t>
            </a:r>
          </a:p>
          <a:p>
            <a:endParaRPr lang="en-IN" sz="2000" b="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Flask</a:t>
            </a:r>
            <a:r>
              <a:rPr lang="en-IN" sz="2000" dirty="0">
                <a:latin typeface="Arial" panose="020B0604020202020204" pitchFamily="34" charset="0"/>
                <a:cs typeface="Arial" panose="020B0604020202020204" pitchFamily="34" charset="0"/>
              </a:rPr>
              <a:t>:</a:t>
            </a:r>
          </a:p>
          <a:p>
            <a:pPr marL="1257300" lvl="2"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Lightweight web framework for routing and handling requests.</a:t>
            </a:r>
          </a:p>
          <a:p>
            <a:pPr marL="800100" lvl="1"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Pandas</a:t>
            </a:r>
            <a:r>
              <a:rPr lang="en-IN" sz="2000" dirty="0">
                <a:latin typeface="Arial" panose="020B0604020202020204" pitchFamily="34" charset="0"/>
                <a:cs typeface="Arial" panose="020B0604020202020204" pitchFamily="34" charset="0"/>
              </a:rPr>
              <a:t>:</a:t>
            </a:r>
          </a:p>
          <a:p>
            <a:pPr marL="1257300" lvl="2"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Efficient data manipulation and processing.</a:t>
            </a:r>
          </a:p>
          <a:p>
            <a:pPr marL="800100" lvl="1"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Matplotlib/Seaborn</a:t>
            </a:r>
            <a:r>
              <a:rPr lang="en-IN" sz="2000" dirty="0">
                <a:latin typeface="Arial" panose="020B0604020202020204" pitchFamily="34" charset="0"/>
                <a:cs typeface="Arial" panose="020B0604020202020204" pitchFamily="34" charset="0"/>
              </a:rPr>
              <a:t>:</a:t>
            </a:r>
          </a:p>
          <a:p>
            <a:pPr marL="1257300" lvl="2"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Libraries for data visualization (charts/graphs).</a:t>
            </a:r>
          </a:p>
          <a:p>
            <a:pPr marL="800100" lvl="1"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IN" sz="2000" b="1" dirty="0">
                <a:latin typeface="Arial" panose="020B0604020202020204" pitchFamily="34" charset="0"/>
                <a:cs typeface="Arial" panose="020B0604020202020204" pitchFamily="34" charset="0"/>
              </a:rPr>
              <a:t>HTML/CSS</a:t>
            </a:r>
            <a:r>
              <a:rPr lang="en-IN" sz="2000" dirty="0">
                <a:latin typeface="Arial" panose="020B0604020202020204" pitchFamily="34" charset="0"/>
                <a:cs typeface="Arial" panose="020B0604020202020204" pitchFamily="34" charset="0"/>
              </a:rPr>
              <a:t>:</a:t>
            </a:r>
          </a:p>
          <a:p>
            <a:pPr marL="1257300" lvl="2" indent="-342900">
              <a:buFont typeface="Wingdings" panose="05000000000000000000" pitchFamily="2" charset="2"/>
              <a:buChar char="Ø"/>
            </a:pPr>
            <a:r>
              <a:rPr lang="en-IN" sz="2000" dirty="0">
                <a:latin typeface="Arial" panose="020B0604020202020204" pitchFamily="34" charset="0"/>
                <a:cs typeface="Arial" panose="020B0604020202020204" pitchFamily="34" charset="0"/>
              </a:rPr>
              <a:t>For front-end layout, interactivity, and styling.</a:t>
            </a:r>
          </a:p>
        </p:txBody>
      </p:sp>
    </p:spTree>
    <p:extLst>
      <p:ext uri="{BB962C8B-B14F-4D97-AF65-F5344CB8AC3E}">
        <p14:creationId xmlns:p14="http://schemas.microsoft.com/office/powerpoint/2010/main" val="10478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DEC1-F12A-2656-7948-7DFA0EF28D5C}"/>
              </a:ext>
            </a:extLst>
          </p:cNvPr>
          <p:cNvSpPr>
            <a:spLocks noGrp="1"/>
          </p:cNvSpPr>
          <p:nvPr>
            <p:ph type="title"/>
          </p:nvPr>
        </p:nvSpPr>
        <p:spPr>
          <a:xfrm>
            <a:off x="1009650" y="381000"/>
            <a:ext cx="10172700" cy="677108"/>
          </a:xfrm>
        </p:spPr>
        <p:txBody>
          <a:bodyPr/>
          <a:lstStyle/>
          <a:p>
            <a:pPr algn="ctr"/>
            <a:r>
              <a:rPr lang="en-IN" b="1" dirty="0"/>
              <a:t>Design Methodology</a:t>
            </a:r>
          </a:p>
        </p:txBody>
      </p:sp>
      <p:sp>
        <p:nvSpPr>
          <p:cNvPr id="3" name="Text Placeholder 2">
            <a:extLst>
              <a:ext uri="{FF2B5EF4-FFF2-40B4-BE49-F238E27FC236}">
                <a16:creationId xmlns:a16="http://schemas.microsoft.com/office/drawing/2014/main" id="{E422B0C2-FF79-134A-7594-C29079C93BF5}"/>
              </a:ext>
            </a:extLst>
          </p:cNvPr>
          <p:cNvSpPr>
            <a:spLocks noGrp="1"/>
          </p:cNvSpPr>
          <p:nvPr>
            <p:ph type="body" idx="1"/>
          </p:nvPr>
        </p:nvSpPr>
        <p:spPr>
          <a:xfrm>
            <a:off x="609600" y="1295400"/>
            <a:ext cx="10972800" cy="4924425"/>
          </a:xfrm>
        </p:spPr>
        <p:txBody>
          <a:bodyPr/>
          <a:lstStyle/>
          <a:p>
            <a:r>
              <a:rPr lang="en-US" sz="2000" b="1" dirty="0">
                <a:latin typeface="Arial" panose="020B0604020202020204" pitchFamily="34" charset="0"/>
                <a:cs typeface="Arial" panose="020B0604020202020204" pitchFamily="34" charset="0"/>
              </a:rPr>
              <a:t>1. Database Design</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Methodology:</a:t>
            </a:r>
            <a:r>
              <a:rPr lang="en-US" sz="2000" dirty="0">
                <a:latin typeface="Arial" panose="020B0604020202020204" pitchFamily="34" charset="0"/>
                <a:cs typeface="Arial" panose="020B0604020202020204" pitchFamily="34" charset="0"/>
              </a:rPr>
              <a:t> Relational Database Design</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Justification:</a:t>
            </a:r>
            <a:endParaRPr lang="en-US" sz="20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Structured Data</a:t>
            </a:r>
            <a:r>
              <a:rPr lang="en-US" sz="2000" dirty="0">
                <a:latin typeface="Arial" panose="020B0604020202020204" pitchFamily="34" charset="0"/>
                <a:cs typeface="Arial" panose="020B0604020202020204" pitchFamily="34" charset="0"/>
              </a:rPr>
              <a:t>: CSV-based storage aligns well with relational tables.</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Scalability</a:t>
            </a:r>
            <a:r>
              <a:rPr lang="en-US" sz="2000" dirty="0">
                <a:latin typeface="Arial" panose="020B0604020202020204" pitchFamily="34" charset="0"/>
                <a:cs typeface="Arial" panose="020B0604020202020204" pitchFamily="34" charset="0"/>
              </a:rPr>
              <a:t>: Easy to expand with more columns/records.</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Session-based Storage</a:t>
            </a:r>
            <a:r>
              <a:rPr lang="en-US" sz="2000" dirty="0">
                <a:latin typeface="Arial" panose="020B0604020202020204" pitchFamily="34" charset="0"/>
                <a:cs typeface="Arial" panose="020B0604020202020204" pitchFamily="34" charset="0"/>
              </a:rPr>
              <a:t>: Uses session management to hold temporary data like file paths and columns.</a:t>
            </a:r>
          </a:p>
          <a:p>
            <a:pPr marL="742950" lvl="1"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2. User Interface Design</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Methodology:</a:t>
            </a:r>
            <a:r>
              <a:rPr lang="en-US" sz="2000" dirty="0">
                <a:latin typeface="Arial" panose="020B0604020202020204" pitchFamily="34" charset="0"/>
                <a:cs typeface="Arial" panose="020B0604020202020204" pitchFamily="34" charset="0"/>
              </a:rPr>
              <a:t> Responsive, Form-Based Design</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Justification:</a:t>
            </a:r>
            <a:endParaRPr lang="en-US" sz="20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User-Centric</a:t>
            </a:r>
            <a:r>
              <a:rPr lang="en-US" sz="2000" dirty="0">
                <a:latin typeface="Arial" panose="020B0604020202020204" pitchFamily="34" charset="0"/>
                <a:cs typeface="Arial" panose="020B0604020202020204" pitchFamily="34" charset="0"/>
              </a:rPr>
              <a:t>: Intuitive forms for CSV upload, selection of visualization types, and data operations.</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Responsive Layout</a:t>
            </a:r>
            <a:r>
              <a:rPr lang="en-US" sz="2000" dirty="0">
                <a:latin typeface="Arial" panose="020B0604020202020204" pitchFamily="34" charset="0"/>
                <a:cs typeface="Arial" panose="020B0604020202020204" pitchFamily="34" charset="0"/>
              </a:rPr>
              <a:t>: Ensures accessibility on both desktop and mobile devices.</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Real-time Validation</a:t>
            </a:r>
            <a:r>
              <a:rPr lang="en-US" sz="2000" dirty="0">
                <a:latin typeface="Arial" panose="020B0604020202020204" pitchFamily="34" charset="0"/>
                <a:cs typeface="Arial" panose="020B0604020202020204" pitchFamily="34" charset="0"/>
              </a:rPr>
              <a:t>: Immediate feedback on input errors and button disabling to guide the user.</a:t>
            </a:r>
          </a:p>
        </p:txBody>
      </p:sp>
    </p:spTree>
    <p:extLst>
      <p:ext uri="{BB962C8B-B14F-4D97-AF65-F5344CB8AC3E}">
        <p14:creationId xmlns:p14="http://schemas.microsoft.com/office/powerpoint/2010/main" val="376150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79F1-0A5A-8A8A-4B20-7C4676D39465}"/>
              </a:ext>
            </a:extLst>
          </p:cNvPr>
          <p:cNvSpPr>
            <a:spLocks noGrp="1"/>
          </p:cNvSpPr>
          <p:nvPr>
            <p:ph type="title"/>
          </p:nvPr>
        </p:nvSpPr>
        <p:spPr>
          <a:xfrm>
            <a:off x="1009650" y="381000"/>
            <a:ext cx="10172700" cy="677108"/>
          </a:xfrm>
        </p:spPr>
        <p:txBody>
          <a:bodyPr/>
          <a:lstStyle/>
          <a:p>
            <a:pPr algn="ctr"/>
            <a:r>
              <a:rPr lang="en-IN" b="1" dirty="0"/>
              <a:t>Design Methodology</a:t>
            </a:r>
          </a:p>
        </p:txBody>
      </p:sp>
      <p:sp>
        <p:nvSpPr>
          <p:cNvPr id="3" name="Text Placeholder 2">
            <a:extLst>
              <a:ext uri="{FF2B5EF4-FFF2-40B4-BE49-F238E27FC236}">
                <a16:creationId xmlns:a16="http://schemas.microsoft.com/office/drawing/2014/main" id="{B1387823-326F-94CB-174B-8F49B1DAD36E}"/>
              </a:ext>
            </a:extLst>
          </p:cNvPr>
          <p:cNvSpPr>
            <a:spLocks noGrp="1"/>
          </p:cNvSpPr>
          <p:nvPr>
            <p:ph type="body" idx="1"/>
          </p:nvPr>
        </p:nvSpPr>
        <p:spPr>
          <a:xfrm>
            <a:off x="609600" y="1428452"/>
            <a:ext cx="10972800" cy="4001095"/>
          </a:xfrm>
        </p:spPr>
        <p:txBody>
          <a:bodyPr/>
          <a:lstStyle/>
          <a:p>
            <a:r>
              <a:rPr lang="en-US" sz="2000" b="1" dirty="0">
                <a:latin typeface="Arial" panose="020B0604020202020204" pitchFamily="34" charset="0"/>
                <a:cs typeface="Arial" panose="020B0604020202020204" pitchFamily="34" charset="0"/>
              </a:rPr>
              <a:t>3. Application Design</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Methodology:</a:t>
            </a:r>
            <a:r>
              <a:rPr lang="en-US" sz="2000" dirty="0">
                <a:latin typeface="Arial" panose="020B0604020202020204" pitchFamily="34" charset="0"/>
                <a:cs typeface="Arial" panose="020B0604020202020204" pitchFamily="34" charset="0"/>
              </a:rPr>
              <a:t> Modular and Layered Architecture</a:t>
            </a:r>
          </a:p>
          <a:p>
            <a:pPr marL="800100" lvl="1"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Justification:</a:t>
            </a:r>
            <a:endParaRPr lang="en-US" sz="20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Modularization</a:t>
            </a:r>
            <a:r>
              <a:rPr lang="en-US" sz="2000" dirty="0">
                <a:latin typeface="Arial" panose="020B0604020202020204" pitchFamily="34" charset="0"/>
                <a:cs typeface="Arial" panose="020B0604020202020204" pitchFamily="34" charset="0"/>
              </a:rPr>
              <a:t>: Separates file handling, data processing, visualization, and export functionality for maintainability.</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MVC (Model-View-Controller)</a:t>
            </a:r>
            <a:r>
              <a:rPr lang="en-US" sz="2000" dirty="0">
                <a:latin typeface="Arial" panose="020B0604020202020204" pitchFamily="34" charset="0"/>
                <a:cs typeface="Arial" panose="020B0604020202020204" pitchFamily="34" charset="0"/>
              </a:rPr>
              <a:t>: Ensures clear separation between data (model), UI (view), and business logic (controller).</a:t>
            </a:r>
          </a:p>
          <a:p>
            <a:pPr marL="1257300" lvl="2"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Flexibility</a:t>
            </a:r>
            <a:r>
              <a:rPr lang="en-US" sz="2000" dirty="0">
                <a:latin typeface="Arial" panose="020B0604020202020204" pitchFamily="34" charset="0"/>
                <a:cs typeface="Arial" panose="020B0604020202020204" pitchFamily="34" charset="0"/>
              </a:rPr>
              <a:t>: Allows easy extension and enhancement, e.g., adding more visualizations or analytics features.</a:t>
            </a:r>
          </a:p>
          <a:p>
            <a:endParaRPr lang="en-IN" sz="20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4. System Architecture</a:t>
            </a:r>
          </a:p>
          <a:p>
            <a:pPr lvl="1"/>
            <a:r>
              <a:rPr lang="en-IN" sz="2000" dirty="0">
                <a:latin typeface="Arial" panose="020B0604020202020204" pitchFamily="34" charset="0"/>
                <a:cs typeface="Arial" panose="020B0604020202020204" pitchFamily="34" charset="0"/>
                <a:hlinkClick r:id="rId2"/>
              </a:rPr>
              <a:t>https://viewer.diagrams.net/?tags=%7B%7D&amp;lightbox=1&amp;highlight=0000ff&amp;layers=1&amp;nav=1#G1zN8XzUgR5NrHGtlIay2XuE3qK8zQnPJr</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542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79F1-0A5A-8A8A-4B20-7C4676D39465}"/>
              </a:ext>
            </a:extLst>
          </p:cNvPr>
          <p:cNvSpPr>
            <a:spLocks noGrp="1"/>
          </p:cNvSpPr>
          <p:nvPr>
            <p:ph type="title"/>
          </p:nvPr>
        </p:nvSpPr>
        <p:spPr>
          <a:xfrm>
            <a:off x="1009650" y="386082"/>
            <a:ext cx="10172700" cy="677108"/>
          </a:xfrm>
        </p:spPr>
        <p:txBody>
          <a:bodyPr/>
          <a:lstStyle/>
          <a:p>
            <a:pPr algn="ctr"/>
            <a:r>
              <a:rPr lang="en-IN" b="1" dirty="0"/>
              <a:t>Design Methodology</a:t>
            </a:r>
          </a:p>
        </p:txBody>
      </p:sp>
      <p:sp>
        <p:nvSpPr>
          <p:cNvPr id="3" name="Text Placeholder 2">
            <a:extLst>
              <a:ext uri="{FF2B5EF4-FFF2-40B4-BE49-F238E27FC236}">
                <a16:creationId xmlns:a16="http://schemas.microsoft.com/office/drawing/2014/main" id="{B1387823-326F-94CB-174B-8F49B1DAD36E}"/>
              </a:ext>
            </a:extLst>
          </p:cNvPr>
          <p:cNvSpPr>
            <a:spLocks noGrp="1"/>
          </p:cNvSpPr>
          <p:nvPr>
            <p:ph type="body" idx="1"/>
          </p:nvPr>
        </p:nvSpPr>
        <p:spPr>
          <a:xfrm>
            <a:off x="609600" y="1447800"/>
            <a:ext cx="10972800" cy="4924425"/>
          </a:xfrm>
        </p:spPr>
        <p:txBody>
          <a:bodyPr/>
          <a:lstStyle/>
          <a:p>
            <a:r>
              <a:rPr lang="en-IN" sz="2000" b="1" dirty="0">
                <a:latin typeface="Arial" panose="020B0604020202020204" pitchFamily="34" charset="0"/>
                <a:cs typeface="Arial" panose="020B0604020202020204" pitchFamily="34" charset="0"/>
              </a:rPr>
              <a:t>5. UML Diagrams</a:t>
            </a:r>
          </a:p>
          <a:p>
            <a:pPr marL="800100" lvl="1"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Use Case Diagram:- </a:t>
            </a:r>
            <a:r>
              <a:rPr lang="en-IN" sz="2000" dirty="0">
                <a:latin typeface="Arial" panose="020B0604020202020204" pitchFamily="34" charset="0"/>
                <a:cs typeface="Arial" panose="020B0604020202020204" pitchFamily="34" charset="0"/>
                <a:hlinkClick r:id="rId2"/>
              </a:rPr>
              <a:t>https://viewer.diagrams.net/?tags=%7B%7D&amp;lightbox=1&amp;highlight=0000ff&amp;layers=1&amp;nav=1#G15hk8Zs_2Yi4J4aRahvyi8u0cKjsPls4l</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Class Diagram:- </a:t>
            </a:r>
            <a:r>
              <a:rPr lang="en-IN" sz="2000" dirty="0">
                <a:latin typeface="Arial" panose="020B0604020202020204" pitchFamily="34" charset="0"/>
                <a:cs typeface="Arial" panose="020B0604020202020204" pitchFamily="34" charset="0"/>
                <a:hlinkClick r:id="rId3"/>
              </a:rPr>
              <a:t>https://viewer.diagrams.net/?tags=%7B%7D&amp;lightbox=1&amp;highlight=0000ff&amp;layers=1&amp;nav=1#G1zHm8j7JZeF24Ta6GRN3K_Dw4Lbz9WAmB</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Activity Diagram:-</a:t>
            </a:r>
            <a:r>
              <a:rPr lang="en-IN" sz="2000" dirty="0">
                <a:latin typeface="Arial" panose="020B0604020202020204" pitchFamily="34" charset="0"/>
                <a:cs typeface="Arial" panose="020B0604020202020204" pitchFamily="34" charset="0"/>
                <a:hlinkClick r:id="rId4"/>
              </a:rPr>
              <a:t>https://viewer.diagrams.net/?tags=%7B%7D&amp;lightbox=1&amp;highlight=0000ff&amp;layers=1&amp;nav=1#G1BbDjAXeQUXaL-Fiw-pzsaVEWaJzhytvB</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Sequence Diagram:-</a:t>
            </a:r>
            <a:r>
              <a:rPr lang="en-IN" sz="2000" dirty="0">
                <a:latin typeface="Arial" panose="020B0604020202020204" pitchFamily="34" charset="0"/>
                <a:cs typeface="Arial" panose="020B0604020202020204" pitchFamily="34" charset="0"/>
                <a:hlinkClick r:id="rId5"/>
              </a:rPr>
              <a:t>https://viewer.diagrams.net/?tags=%7B%7D&amp;lightbox=1&amp;highlight=0000ff&amp;layers=1&amp;nav=1#G1XJpTe07Ax6omVjapaL4XMO79gQ4D8kPY</a:t>
            </a:r>
            <a:endParaRPr lang="en-IN"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Deployment Diagram:-</a:t>
            </a:r>
            <a:r>
              <a:rPr lang="en-IN" sz="2000" dirty="0">
                <a:latin typeface="Arial" panose="020B0604020202020204" pitchFamily="34" charset="0"/>
                <a:cs typeface="Arial" panose="020B0604020202020204" pitchFamily="34" charset="0"/>
                <a:hlinkClick r:id="rId6"/>
              </a:rPr>
              <a:t>https://viewer.diagrams.net/?tags=%7B%7D&amp;lightbox=1&amp;highlight=0000ff&amp;layers=1&amp;nav=1#G1SwS0i9w4TDC3lS4ieXn3tayBh0WOytJ0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748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DF21-3A9D-3958-AF4D-9C82E24EB568}"/>
              </a:ext>
            </a:extLst>
          </p:cNvPr>
          <p:cNvSpPr>
            <a:spLocks noGrp="1"/>
          </p:cNvSpPr>
          <p:nvPr>
            <p:ph type="title"/>
          </p:nvPr>
        </p:nvSpPr>
        <p:spPr>
          <a:xfrm>
            <a:off x="1009648" y="457200"/>
            <a:ext cx="10172700" cy="677108"/>
          </a:xfrm>
        </p:spPr>
        <p:txBody>
          <a:bodyPr/>
          <a:lstStyle/>
          <a:p>
            <a:pPr algn="ctr"/>
            <a:r>
              <a:rPr lang="en-IN" b="1" dirty="0"/>
              <a:t>Implementation</a:t>
            </a:r>
          </a:p>
        </p:txBody>
      </p:sp>
      <p:sp>
        <p:nvSpPr>
          <p:cNvPr id="6" name="Rectangle 3">
            <a:extLst>
              <a:ext uri="{FF2B5EF4-FFF2-40B4-BE49-F238E27FC236}">
                <a16:creationId xmlns:a16="http://schemas.microsoft.com/office/drawing/2014/main" id="{87C6AC87-1F29-89C1-4CF6-420DB73BEE8A}"/>
              </a:ext>
            </a:extLst>
          </p:cNvPr>
          <p:cNvSpPr>
            <a:spLocks noGrp="1" noChangeArrowheads="1"/>
          </p:cNvSpPr>
          <p:nvPr>
            <p:ph type="body" idx="1"/>
          </p:nvPr>
        </p:nvSpPr>
        <p:spPr bwMode="auto">
          <a:xfrm>
            <a:off x="647699" y="1362908"/>
            <a:ext cx="10896599" cy="51423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C2C36"/>
                </a:solidFill>
                <a:effectLst/>
                <a:cs typeface="Arial" panose="020B0604020202020204" pitchFamily="34" charset="0"/>
              </a:rPr>
              <a:t>User Interface Module</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Components :</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Home Page (</a:t>
            </a:r>
            <a:r>
              <a:rPr kumimoji="0" lang="en-US" altLang="en-US" sz="2000" b="1" i="0" u="none" strike="noStrike" cap="none" normalizeH="0" baseline="0" dirty="0">
                <a:ln>
                  <a:noFill/>
                </a:ln>
                <a:solidFill>
                  <a:srgbClr val="EB5757"/>
                </a:solidFill>
                <a:effectLst/>
                <a:cs typeface="Arial" panose="020B0604020202020204" pitchFamily="34" charset="0"/>
              </a:rPr>
              <a:t>home.html</a:t>
            </a:r>
            <a:r>
              <a:rPr kumimoji="0" lang="en-US" altLang="en-US" sz="2000" b="0" i="0" u="none" strike="noStrike" cap="none" normalizeH="0" baseline="0" dirty="0">
                <a:ln>
                  <a:noFill/>
                </a:ln>
                <a:solidFill>
                  <a:srgbClr val="2C2C36"/>
                </a:solidFill>
                <a:effectLst/>
                <a:cs typeface="Arial" panose="020B0604020202020204" pitchFamily="34" charset="0"/>
              </a:rPr>
              <a:t>): Engaging landing page with a "Get Started" button.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CSV Upload &amp; Processing Page (</a:t>
            </a:r>
            <a:r>
              <a:rPr kumimoji="0" lang="en-US" altLang="en-US" sz="2000" b="1" i="0" u="none" strike="noStrike" cap="none" normalizeH="0" baseline="0" dirty="0">
                <a:ln>
                  <a:noFill/>
                </a:ln>
                <a:solidFill>
                  <a:srgbClr val="EB5757"/>
                </a:solidFill>
                <a:effectLst/>
                <a:cs typeface="Arial" panose="020B0604020202020204" pitchFamily="34" charset="0"/>
              </a:rPr>
              <a:t>csv_process.html</a:t>
            </a:r>
            <a:r>
              <a:rPr kumimoji="0" lang="en-US" altLang="en-US" sz="2000" b="0" i="0" u="none" strike="noStrike" cap="none" normalizeH="0" baseline="0" dirty="0">
                <a:ln>
                  <a:noFill/>
                </a:ln>
                <a:solidFill>
                  <a:srgbClr val="2C2C36"/>
                </a:solidFill>
                <a:effectLst/>
                <a:cs typeface="Arial" panose="020B0604020202020204" pitchFamily="34" charset="0"/>
              </a:rPr>
              <a:t>): Interactive form for file upload and feedback display.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Data Analytics Page (</a:t>
            </a:r>
            <a:r>
              <a:rPr kumimoji="0" lang="en-US" altLang="en-US" sz="2000" b="1" i="0" u="none" strike="noStrike" cap="none" normalizeH="0" baseline="0" dirty="0">
                <a:ln>
                  <a:noFill/>
                </a:ln>
                <a:solidFill>
                  <a:srgbClr val="EB5757"/>
                </a:solidFill>
                <a:effectLst/>
                <a:cs typeface="Arial" panose="020B0604020202020204" pitchFamily="34" charset="0"/>
              </a:rPr>
              <a:t>data_analytics.html</a:t>
            </a:r>
            <a:r>
              <a:rPr kumimoji="0" lang="en-US" altLang="en-US" sz="2000" b="0" i="0" u="none" strike="noStrike" cap="none" normalizeH="0" baseline="0" dirty="0">
                <a:ln>
                  <a:noFill/>
                </a:ln>
                <a:solidFill>
                  <a:srgbClr val="2C2C36"/>
                </a:solidFill>
                <a:effectLst/>
                <a:cs typeface="Arial" panose="020B0604020202020204" pitchFamily="34" charset="0"/>
              </a:rPr>
              <a:t>): Interface for sorting, filtering, and data sampling.</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Data Visualization Page (</a:t>
            </a:r>
            <a:r>
              <a:rPr kumimoji="0" lang="en-US" altLang="en-US" sz="2000" b="1" i="0" u="none" strike="noStrike" cap="none" normalizeH="0" baseline="0" dirty="0">
                <a:ln>
                  <a:noFill/>
                </a:ln>
                <a:solidFill>
                  <a:srgbClr val="EB5757"/>
                </a:solidFill>
                <a:effectLst/>
                <a:cs typeface="Arial" panose="020B0604020202020204" pitchFamily="34" charset="0"/>
              </a:rPr>
              <a:t>data_visualization.html</a:t>
            </a:r>
            <a:r>
              <a:rPr kumimoji="0" lang="en-US" altLang="en-US" sz="2000" b="0" i="0" u="none" strike="noStrike" cap="none" normalizeH="0" baseline="0" dirty="0">
                <a:ln>
                  <a:noFill/>
                </a:ln>
                <a:solidFill>
                  <a:srgbClr val="2C2C36"/>
                </a:solidFill>
                <a:effectLst/>
                <a:cs typeface="Arial" panose="020B0604020202020204" pitchFamily="34" charset="0"/>
              </a:rPr>
              <a:t>): Interactive controls for generating visualizations.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2C2C36"/>
              </a:solidFill>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C2C36"/>
                </a:solidFill>
                <a:effectLst/>
                <a:cs typeface="Arial" panose="020B0604020202020204" pitchFamily="34" charset="0"/>
              </a:rPr>
              <a:t>CSV Processing Module</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Key Features :</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File validation and secure upload using </a:t>
            </a:r>
            <a:r>
              <a:rPr kumimoji="0" lang="en-US" altLang="en-US" sz="2000" b="1" i="0" u="none" strike="noStrike" cap="none" normalizeH="0" baseline="0" dirty="0" err="1">
                <a:ln>
                  <a:noFill/>
                </a:ln>
                <a:solidFill>
                  <a:srgbClr val="EB5757"/>
                </a:solidFill>
                <a:effectLst/>
                <a:cs typeface="Arial" panose="020B0604020202020204" pitchFamily="34" charset="0"/>
              </a:rPr>
              <a:t>secure_filename</a:t>
            </a:r>
            <a:r>
              <a:rPr kumimoji="0" lang="en-US" altLang="en-US" sz="2000" b="0" i="0" u="none" strike="noStrike" cap="none" normalizeH="0" baseline="0" dirty="0">
                <a:ln>
                  <a:noFill/>
                </a:ln>
                <a:solidFill>
                  <a:srgbClr val="2C2C36"/>
                </a:solidFill>
                <a:effectLst/>
                <a:cs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Data extraction using Pandas (e.g., column names, row counts).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Session storage to retain metadata for continuity.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324670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DF21-3A9D-3958-AF4D-9C82E24EB568}"/>
              </a:ext>
            </a:extLst>
          </p:cNvPr>
          <p:cNvSpPr>
            <a:spLocks noGrp="1"/>
          </p:cNvSpPr>
          <p:nvPr>
            <p:ph type="title"/>
          </p:nvPr>
        </p:nvSpPr>
        <p:spPr>
          <a:xfrm>
            <a:off x="1009648" y="457200"/>
            <a:ext cx="10172700" cy="677108"/>
          </a:xfrm>
        </p:spPr>
        <p:txBody>
          <a:bodyPr/>
          <a:lstStyle/>
          <a:p>
            <a:pPr algn="ctr"/>
            <a:r>
              <a:rPr lang="en-IN" b="1" dirty="0"/>
              <a:t>Implementation</a:t>
            </a:r>
          </a:p>
        </p:txBody>
      </p:sp>
      <p:sp>
        <p:nvSpPr>
          <p:cNvPr id="6" name="Rectangle 3">
            <a:extLst>
              <a:ext uri="{FF2B5EF4-FFF2-40B4-BE49-F238E27FC236}">
                <a16:creationId xmlns:a16="http://schemas.microsoft.com/office/drawing/2014/main" id="{87C6AC87-1F29-89C1-4CF6-420DB73BEE8A}"/>
              </a:ext>
            </a:extLst>
          </p:cNvPr>
          <p:cNvSpPr>
            <a:spLocks noGrp="1" noChangeArrowheads="1"/>
          </p:cNvSpPr>
          <p:nvPr>
            <p:ph type="body" idx="1"/>
          </p:nvPr>
        </p:nvSpPr>
        <p:spPr bwMode="auto">
          <a:xfrm>
            <a:off x="647699" y="1362908"/>
            <a:ext cx="10896599" cy="48345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7916" rIns="0" bIns="107916"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1" i="0" dirty="0">
                <a:solidFill>
                  <a:srgbClr val="2C2C36"/>
                </a:solidFill>
                <a:effectLst/>
                <a:cs typeface="Arial" panose="020B0604020202020204" pitchFamily="34" charset="0"/>
              </a:rPr>
              <a:t>Data Analytics Module</a:t>
            </a:r>
          </a:p>
          <a:p>
            <a:pPr marL="342900" indent="-342900" algn="l">
              <a:buFont typeface="Wingdings" panose="05000000000000000000" pitchFamily="2" charset="2"/>
              <a:buChar char="Ø"/>
            </a:pPr>
            <a:r>
              <a:rPr lang="en-US" sz="2000" b="0" i="0" dirty="0">
                <a:solidFill>
                  <a:srgbClr val="2C2C36"/>
                </a:solidFill>
                <a:effectLst/>
                <a:cs typeface="Arial" panose="020B0604020202020204" pitchFamily="34" charset="0"/>
              </a:rPr>
              <a:t>Operations Supported :</a:t>
            </a:r>
          </a:p>
          <a:p>
            <a:pPr marL="800100" lvl="1" indent="-342900" algn="l">
              <a:buFont typeface="Wingdings" panose="05000000000000000000" pitchFamily="2" charset="2"/>
              <a:buChar char="Ø"/>
            </a:pPr>
            <a:r>
              <a:rPr lang="en-US" sz="2000" b="0" i="0" dirty="0">
                <a:solidFill>
                  <a:srgbClr val="2C2C36"/>
                </a:solidFill>
                <a:effectLst/>
                <a:cs typeface="Arial" panose="020B0604020202020204" pitchFamily="34" charset="0"/>
              </a:rPr>
              <a:t>Sorting (ascending/descending).</a:t>
            </a:r>
          </a:p>
          <a:p>
            <a:pPr marL="800100" lvl="1" indent="-342900" algn="l">
              <a:buFont typeface="Wingdings" panose="05000000000000000000" pitchFamily="2" charset="2"/>
              <a:buChar char="Ø"/>
            </a:pPr>
            <a:r>
              <a:rPr lang="en-US" sz="2000" b="0" i="0" dirty="0">
                <a:solidFill>
                  <a:srgbClr val="2C2C36"/>
                </a:solidFill>
                <a:effectLst/>
                <a:cs typeface="Arial" panose="020B0604020202020204" pitchFamily="34" charset="0"/>
              </a:rPr>
              <a:t>Summary operations (head/tail rows).</a:t>
            </a:r>
          </a:p>
          <a:p>
            <a:pPr marL="800100" lvl="1" indent="-342900" algn="l">
              <a:buFont typeface="Wingdings" panose="05000000000000000000" pitchFamily="2" charset="2"/>
              <a:buChar char="Ø"/>
            </a:pPr>
            <a:r>
              <a:rPr lang="en-US" sz="2000" b="0" i="0" dirty="0">
                <a:solidFill>
                  <a:srgbClr val="2C2C36"/>
                </a:solidFill>
                <a:effectLst/>
                <a:cs typeface="Arial" panose="020B0604020202020204" pitchFamily="34" charset="0"/>
              </a:rPr>
              <a:t>Dynamic HTML rendering of processed data for user feedback.</a:t>
            </a:r>
          </a:p>
          <a:p>
            <a:pPr marL="342900" indent="-342900" algn="l">
              <a:buFont typeface="Wingdings" panose="05000000000000000000" pitchFamily="2" charset="2"/>
              <a:buChar char="Ø"/>
            </a:pPr>
            <a:endParaRPr lang="en-IN" sz="2000" b="0" i="0" dirty="0">
              <a:solidFill>
                <a:srgbClr val="2C2C36"/>
              </a:solidFill>
              <a:effectLst/>
              <a:cs typeface="Arial" panose="020B0604020202020204" pitchFamily="34" charset="0"/>
            </a:endParaRPr>
          </a:p>
          <a:p>
            <a:pPr algn="l"/>
            <a:r>
              <a:rPr lang="en-IN" sz="2000" b="1" i="0" dirty="0">
                <a:solidFill>
                  <a:srgbClr val="2C2C36"/>
                </a:solidFill>
                <a:effectLst/>
                <a:cs typeface="Arial" panose="020B0604020202020204" pitchFamily="34" charset="0"/>
              </a:rPr>
              <a:t>Data Visualization Module</a:t>
            </a:r>
          </a:p>
          <a:p>
            <a:pPr marL="342900" indent="-342900" algn="l">
              <a:buFont typeface="Wingdings" panose="05000000000000000000" pitchFamily="2" charset="2"/>
              <a:buChar char="Ø"/>
            </a:pPr>
            <a:r>
              <a:rPr lang="en-IN" sz="2000" b="0" i="0" dirty="0">
                <a:solidFill>
                  <a:srgbClr val="2C2C36"/>
                </a:solidFill>
                <a:effectLst/>
                <a:cs typeface="Arial" panose="020B0604020202020204" pitchFamily="34" charset="0"/>
              </a:rPr>
              <a:t>Visualization Options :</a:t>
            </a:r>
          </a:p>
          <a:p>
            <a:pPr marL="800100" lvl="1" indent="-342900" algn="l">
              <a:buFont typeface="Wingdings" panose="05000000000000000000" pitchFamily="2" charset="2"/>
              <a:buChar char="Ø"/>
            </a:pPr>
            <a:r>
              <a:rPr lang="en-IN" sz="2000" b="0" i="0" dirty="0">
                <a:solidFill>
                  <a:srgbClr val="2C2C36"/>
                </a:solidFill>
                <a:effectLst/>
                <a:cs typeface="Arial" panose="020B0604020202020204" pitchFamily="34" charset="0"/>
              </a:rPr>
              <a:t>Bar charts, line charts, pie charts, scatter plots, histograms, box plots, and area charts.</a:t>
            </a:r>
          </a:p>
          <a:p>
            <a:pPr marL="800100" lvl="1" indent="-342900" algn="l">
              <a:buFont typeface="Wingdings" panose="05000000000000000000" pitchFamily="2" charset="2"/>
              <a:buChar char="Ø"/>
            </a:pPr>
            <a:r>
              <a:rPr lang="en-IN" sz="2000" b="0" i="0" dirty="0">
                <a:solidFill>
                  <a:srgbClr val="2C2C36"/>
                </a:solidFill>
                <a:effectLst/>
                <a:cs typeface="Arial" panose="020B0604020202020204" pitchFamily="34" charset="0"/>
              </a:rPr>
              <a:t>Generated using Matplotlib and Seaborn, embedded as base64 images in HTML.</a:t>
            </a:r>
          </a:p>
          <a:p>
            <a:pPr marL="342900" indent="-342900" algn="l">
              <a:buFont typeface="Wingdings" panose="05000000000000000000" pitchFamily="2" charset="2"/>
              <a:buChar char="Ø"/>
            </a:pPr>
            <a:endParaRPr lang="en-IN" sz="2000" dirty="0">
              <a:solidFill>
                <a:srgbClr val="2C2C36"/>
              </a:solidFill>
              <a:cs typeface="Arial" panose="020B0604020202020204" pitchFamily="34" charset="0"/>
            </a:endParaRPr>
          </a:p>
          <a:p>
            <a:pPr algn="l"/>
            <a:r>
              <a:rPr lang="en-IN" sz="2000" b="1" i="0" dirty="0">
                <a:solidFill>
                  <a:srgbClr val="2C2C36"/>
                </a:solidFill>
                <a:effectLst/>
                <a:cs typeface="Arial" panose="020B0604020202020204" pitchFamily="34" charset="0"/>
              </a:rPr>
              <a:t>Session Management Module</a:t>
            </a:r>
          </a:p>
          <a:p>
            <a:pPr marL="342900" indent="-342900" algn="l">
              <a:buFont typeface="Wingdings" panose="05000000000000000000" pitchFamily="2" charset="2"/>
              <a:buChar char="Ø"/>
            </a:pPr>
            <a:r>
              <a:rPr lang="en-IN" sz="2000" b="0" i="0" dirty="0">
                <a:solidFill>
                  <a:srgbClr val="2C2C36"/>
                </a:solidFill>
                <a:effectLst/>
                <a:cs typeface="Arial" panose="020B0604020202020204" pitchFamily="34" charset="0"/>
              </a:rPr>
              <a:t>Functionality :</a:t>
            </a:r>
          </a:p>
          <a:p>
            <a:pPr marL="800100" lvl="1" indent="-342900" algn="l">
              <a:buFont typeface="Wingdings" panose="05000000000000000000" pitchFamily="2" charset="2"/>
              <a:buChar char="Ø"/>
            </a:pPr>
            <a:r>
              <a:rPr lang="en-IN" sz="2000" b="0" i="0" dirty="0">
                <a:solidFill>
                  <a:srgbClr val="2C2C36"/>
                </a:solidFill>
                <a:effectLst/>
                <a:cs typeface="Arial" panose="020B0604020202020204" pitchFamily="34" charset="0"/>
              </a:rPr>
              <a:t>Maintains user-specific data across HTTP requests using Flask’s session management.</a:t>
            </a:r>
          </a:p>
          <a:p>
            <a:pPr marL="800100" lvl="1" indent="-342900" algn="l">
              <a:buFont typeface="Wingdings" panose="05000000000000000000" pitchFamily="2" charset="2"/>
              <a:buChar char="Ø"/>
            </a:pPr>
            <a:r>
              <a:rPr lang="en-IN" sz="2000" b="0" i="0" dirty="0">
                <a:solidFill>
                  <a:srgbClr val="2C2C36"/>
                </a:solidFill>
                <a:effectLst/>
                <a:cs typeface="Arial" panose="020B0604020202020204" pitchFamily="34" charset="0"/>
              </a:rPr>
              <a:t>Ensures continuity without repeated file uploads.</a:t>
            </a:r>
          </a:p>
        </p:txBody>
      </p:sp>
    </p:spTree>
    <p:extLst>
      <p:ext uri="{BB962C8B-B14F-4D97-AF65-F5344CB8AC3E}">
        <p14:creationId xmlns:p14="http://schemas.microsoft.com/office/powerpoint/2010/main" val="196896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DF21-3A9D-3958-AF4D-9C82E24EB568}"/>
              </a:ext>
            </a:extLst>
          </p:cNvPr>
          <p:cNvSpPr>
            <a:spLocks noGrp="1"/>
          </p:cNvSpPr>
          <p:nvPr>
            <p:ph type="title"/>
          </p:nvPr>
        </p:nvSpPr>
        <p:spPr>
          <a:xfrm>
            <a:off x="1009648" y="457200"/>
            <a:ext cx="10172700" cy="677108"/>
          </a:xfrm>
        </p:spPr>
        <p:txBody>
          <a:bodyPr/>
          <a:lstStyle/>
          <a:p>
            <a:pPr algn="ctr"/>
            <a:r>
              <a:rPr lang="en-IN" b="1" dirty="0"/>
              <a:t>Implementation</a:t>
            </a:r>
          </a:p>
        </p:txBody>
      </p:sp>
      <p:sp>
        <p:nvSpPr>
          <p:cNvPr id="4" name="Rectangle 2">
            <a:extLst>
              <a:ext uri="{FF2B5EF4-FFF2-40B4-BE49-F238E27FC236}">
                <a16:creationId xmlns:a16="http://schemas.microsoft.com/office/drawing/2014/main" id="{BC869C6C-789B-4D54-8C68-4D80B8EBBFE5}"/>
              </a:ext>
            </a:extLst>
          </p:cNvPr>
          <p:cNvSpPr>
            <a:spLocks noGrp="1" noChangeArrowheads="1"/>
          </p:cNvSpPr>
          <p:nvPr>
            <p:ph type="body" idx="1"/>
          </p:nvPr>
        </p:nvSpPr>
        <p:spPr bwMode="auto">
          <a:xfrm>
            <a:off x="780441" y="1362908"/>
            <a:ext cx="10631115" cy="32957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7916" rIns="0" bIns="107916"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C2C36"/>
                </a:solidFill>
                <a:effectLst/>
                <a:cs typeface="Arial" panose="020B0604020202020204" pitchFamily="34" charset="0"/>
              </a:rPr>
              <a:t>Error Handling and Output Module</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Features :</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Validates user inputs and captures exceptions during processing.</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Provides error messages and warnings dynamically on web pages.</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Allows downloading visualizations and analytics output as images using </a:t>
            </a:r>
            <a:r>
              <a:rPr kumimoji="0" lang="en-US" altLang="en-US" sz="2000" b="1" i="0" u="none" strike="noStrike" cap="none" normalizeH="0" baseline="0" dirty="0">
                <a:ln>
                  <a:noFill/>
                </a:ln>
                <a:solidFill>
                  <a:srgbClr val="EB5757"/>
                </a:solidFill>
                <a:effectLst/>
                <a:cs typeface="Arial" panose="020B0604020202020204" pitchFamily="34" charset="0"/>
              </a:rPr>
              <a:t>html2canvas</a:t>
            </a:r>
            <a:r>
              <a:rPr kumimoji="0" lang="en-US" altLang="en-US" sz="2000" b="0" i="0" u="none" strike="noStrike" cap="none" normalizeH="0" baseline="0" dirty="0">
                <a:ln>
                  <a:noFill/>
                </a:ln>
                <a:solidFill>
                  <a:srgbClr val="2C2C36"/>
                </a:solidFill>
                <a:effectLst/>
                <a:cs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rgbClr val="2C2C36"/>
              </a:solidFill>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2C2C36"/>
                </a:solidFill>
                <a:effectLst/>
                <a:cs typeface="Arial" panose="020B0604020202020204" pitchFamily="34" charset="0"/>
              </a:rPr>
              <a:t>Backend and Server Module</a:t>
            </a:r>
            <a:endParaRPr kumimoji="0" lang="en-US" altLang="en-US" sz="2000" b="1" i="0" u="none" strike="noStrike" cap="none" normalizeH="0" baseline="0" dirty="0">
              <a:ln>
                <a:noFill/>
              </a:ln>
              <a:solidFill>
                <a:schemeClr val="tx1"/>
              </a:solidFill>
              <a:effectLst/>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Key Components :</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Flask orchestrates routing, session management, and module interaction.</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rgbClr val="2C2C36"/>
                </a:solidFill>
                <a:effectLst/>
                <a:cs typeface="Arial" panose="020B0604020202020204" pitchFamily="34" charset="0"/>
              </a:rPr>
              <a:t>Modular design ensures scalability and ease of future enhancements.</a:t>
            </a:r>
          </a:p>
        </p:txBody>
      </p:sp>
    </p:spTree>
    <p:extLst>
      <p:ext uri="{BB962C8B-B14F-4D97-AF65-F5344CB8AC3E}">
        <p14:creationId xmlns:p14="http://schemas.microsoft.com/office/powerpoint/2010/main" val="3974145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9DF21-3A9D-3958-AF4D-9C82E24EB568}"/>
              </a:ext>
            </a:extLst>
          </p:cNvPr>
          <p:cNvSpPr>
            <a:spLocks noGrp="1"/>
          </p:cNvSpPr>
          <p:nvPr>
            <p:ph type="title"/>
          </p:nvPr>
        </p:nvSpPr>
        <p:spPr>
          <a:xfrm>
            <a:off x="1009650" y="685800"/>
            <a:ext cx="10172700" cy="677108"/>
          </a:xfrm>
        </p:spPr>
        <p:txBody>
          <a:bodyPr/>
          <a:lstStyle/>
          <a:p>
            <a:pPr algn="ctr"/>
            <a:r>
              <a:rPr lang="en-IN" b="1" dirty="0"/>
              <a:t>Test Case Specification</a:t>
            </a:r>
          </a:p>
        </p:txBody>
      </p:sp>
      <p:sp>
        <p:nvSpPr>
          <p:cNvPr id="4" name="Rectangle 1">
            <a:extLst>
              <a:ext uri="{FF2B5EF4-FFF2-40B4-BE49-F238E27FC236}">
                <a16:creationId xmlns:a16="http://schemas.microsoft.com/office/drawing/2014/main" id="{3F2F89BF-E0B1-0129-78A1-3776BCBB80FF}"/>
              </a:ext>
            </a:extLst>
          </p:cNvPr>
          <p:cNvSpPr>
            <a:spLocks noGrp="1" noChangeArrowheads="1"/>
          </p:cNvSpPr>
          <p:nvPr>
            <p:ph type="body" idx="1"/>
          </p:nvPr>
        </p:nvSpPr>
        <p:spPr bwMode="auto">
          <a:xfrm>
            <a:off x="609600" y="1905000"/>
            <a:ext cx="10972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Unit Testing</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Case 1: CSV File Upload</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Verify that a CSV file is uploaded successfully.</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valid .csv file.</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File is saved in the server’s uploads folder, session data is updated with file path and column names.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Case 2: Data Frame Loading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Check if the Data Frame is loaded correctly from the uploaded CSV.</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Path of the uploaded CSV.</a:t>
            </a:r>
          </a:p>
          <a:p>
            <a:pPr marL="8001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Data Frame is populated with correct data from the CSV file.</a:t>
            </a:r>
          </a:p>
        </p:txBody>
      </p:sp>
    </p:spTree>
    <p:extLst>
      <p:ext uri="{BB962C8B-B14F-4D97-AF65-F5344CB8AC3E}">
        <p14:creationId xmlns:p14="http://schemas.microsoft.com/office/powerpoint/2010/main" val="4293199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A449-100D-C0F7-D89D-38C47B56CF36}"/>
              </a:ext>
            </a:extLst>
          </p:cNvPr>
          <p:cNvSpPr>
            <a:spLocks noGrp="1"/>
          </p:cNvSpPr>
          <p:nvPr>
            <p:ph type="title"/>
          </p:nvPr>
        </p:nvSpPr>
        <p:spPr>
          <a:xfrm>
            <a:off x="1009650" y="685800"/>
            <a:ext cx="10172700" cy="677108"/>
          </a:xfrm>
        </p:spPr>
        <p:txBody>
          <a:bodyPr/>
          <a:lstStyle/>
          <a:p>
            <a:pPr algn="ctr"/>
            <a:r>
              <a:rPr lang="en-IN" b="1" dirty="0"/>
              <a:t>Test Case Specification</a:t>
            </a:r>
          </a:p>
        </p:txBody>
      </p:sp>
      <p:sp>
        <p:nvSpPr>
          <p:cNvPr id="4" name="Rectangle 1">
            <a:extLst>
              <a:ext uri="{FF2B5EF4-FFF2-40B4-BE49-F238E27FC236}">
                <a16:creationId xmlns:a16="http://schemas.microsoft.com/office/drawing/2014/main" id="{6E1930BC-C391-3BEE-511B-8307872DA433}"/>
              </a:ext>
            </a:extLst>
          </p:cNvPr>
          <p:cNvSpPr>
            <a:spLocks noGrp="1" noChangeArrowheads="1"/>
          </p:cNvSpPr>
          <p:nvPr>
            <p:ph type="body" idx="1"/>
          </p:nvPr>
        </p:nvSpPr>
        <p:spPr bwMode="auto">
          <a:xfrm>
            <a:off x="609600" y="1905000"/>
            <a:ext cx="109728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Test Case 3: Data Processing (Sort Data)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Test sorting functionality of Data Frame by selected column.</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rPr>
              <a:t> Column name and sort order (ascending/descending).</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rPr>
              <a:t> Data Frame rows sorted as per the selected column and order.</a:t>
            </a:r>
          </a:p>
          <a:p>
            <a:pPr marL="800100" lvl="1" indent="-342900" algn="l" rtl="0"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Test Case 4: Data Visualization Generation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rPr>
              <a:t> Ensure that visualizations are generated correctly based on selected options.</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rPr>
              <a:t> Visualization type (e.g., bar chart, line chart) and corresponding data columns.</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rPr>
              <a:t> Correct visualization (e.g., bar chart, pie chart) generated and converted to base64 string.</a:t>
            </a:r>
          </a:p>
        </p:txBody>
      </p:sp>
    </p:spTree>
    <p:extLst>
      <p:ext uri="{BB962C8B-B14F-4D97-AF65-F5344CB8AC3E}">
        <p14:creationId xmlns:p14="http://schemas.microsoft.com/office/powerpoint/2010/main" val="349495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437" y="533400"/>
            <a:ext cx="10017125" cy="677108"/>
          </a:xfrm>
        </p:spPr>
        <p:txBody>
          <a:bodyPr/>
          <a:lstStyle/>
          <a:p>
            <a:pPr algn="ctr"/>
            <a:r>
              <a:rPr lang="en-US" b="1" dirty="0"/>
              <a:t>Contents</a:t>
            </a:r>
            <a:endParaRPr lang="en-MY" b="1" dirty="0"/>
          </a:p>
        </p:txBody>
      </p:sp>
      <p:sp>
        <p:nvSpPr>
          <p:cNvPr id="3" name="Text Placeholder 2"/>
          <p:cNvSpPr>
            <a:spLocks noGrp="1"/>
          </p:cNvSpPr>
          <p:nvPr>
            <p:ph type="body" idx="1"/>
          </p:nvPr>
        </p:nvSpPr>
        <p:spPr>
          <a:xfrm>
            <a:off x="990600" y="2362200"/>
            <a:ext cx="9797415" cy="369332"/>
          </a:xfrm>
        </p:spPr>
        <p:txBody>
          <a:bodyPr/>
          <a:lstStyle/>
          <a:p>
            <a:pPr algn="just"/>
            <a:r>
              <a:rPr lang="en-US" sz="2400" dirty="0"/>
              <a:t>	</a:t>
            </a:r>
            <a:endParaRPr lang="en-MY" sz="2400" dirty="0"/>
          </a:p>
        </p:txBody>
      </p:sp>
      <p:sp>
        <p:nvSpPr>
          <p:cNvPr id="5" name="Rectangle 2">
            <a:extLst>
              <a:ext uri="{FF2B5EF4-FFF2-40B4-BE49-F238E27FC236}">
                <a16:creationId xmlns:a16="http://schemas.microsoft.com/office/drawing/2014/main" id="{369DC330-A3E7-0487-A463-6D9D7F56C07B}"/>
              </a:ext>
            </a:extLst>
          </p:cNvPr>
          <p:cNvSpPr>
            <a:spLocks noChangeArrowheads="1"/>
          </p:cNvSpPr>
          <p:nvPr/>
        </p:nvSpPr>
        <p:spPr bwMode="auto">
          <a:xfrm>
            <a:off x="609599" y="1615619"/>
            <a:ext cx="1097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Problem Statement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Abstract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Literature Survey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Feasibility Study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Objectives of Proposal solution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Modularization and Framework Selection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Design Methodology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Implementation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Test Case Specification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Test Case Result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Conclusion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Future Scope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References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000" dirty="0">
                <a:solidFill>
                  <a:schemeClr val="tx1"/>
                </a:solidFill>
                <a:latin typeface="Arial" panose="020B0604020202020204" pitchFamily="34" charset="0"/>
              </a:rPr>
              <a:t>Contributions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Planning of Project</a:t>
            </a:r>
          </a:p>
        </p:txBody>
      </p:sp>
    </p:spTree>
    <p:extLst>
      <p:ext uri="{BB962C8B-B14F-4D97-AF65-F5344CB8AC3E}">
        <p14:creationId xmlns:p14="http://schemas.microsoft.com/office/powerpoint/2010/main" val="3955639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4862-746A-D563-1362-B8CC17567E30}"/>
              </a:ext>
            </a:extLst>
          </p:cNvPr>
          <p:cNvSpPr>
            <a:spLocks noGrp="1"/>
          </p:cNvSpPr>
          <p:nvPr>
            <p:ph type="title"/>
          </p:nvPr>
        </p:nvSpPr>
        <p:spPr>
          <a:xfrm>
            <a:off x="1009650" y="685800"/>
            <a:ext cx="10172700" cy="677108"/>
          </a:xfrm>
        </p:spPr>
        <p:txBody>
          <a:bodyPr/>
          <a:lstStyle/>
          <a:p>
            <a:pPr algn="ctr"/>
            <a:r>
              <a:rPr lang="en-IN" b="1" dirty="0"/>
              <a:t>Test Case Specification</a:t>
            </a:r>
          </a:p>
        </p:txBody>
      </p:sp>
      <p:sp>
        <p:nvSpPr>
          <p:cNvPr id="3" name="Text Placeholder 2">
            <a:extLst>
              <a:ext uri="{FF2B5EF4-FFF2-40B4-BE49-F238E27FC236}">
                <a16:creationId xmlns:a16="http://schemas.microsoft.com/office/drawing/2014/main" id="{DE3C5712-6269-E3D9-23B7-0032F13E339E}"/>
              </a:ext>
            </a:extLst>
          </p:cNvPr>
          <p:cNvSpPr>
            <a:spLocks noGrp="1"/>
          </p:cNvSpPr>
          <p:nvPr>
            <p:ph type="body" idx="1"/>
          </p:nvPr>
        </p:nvSpPr>
        <p:spPr>
          <a:xfrm>
            <a:off x="609600" y="1778163"/>
            <a:ext cx="10972800" cy="4308872"/>
          </a:xfrm>
        </p:spPr>
        <p:txBody>
          <a:bodyPr/>
          <a:lstStyle/>
          <a:p>
            <a:r>
              <a:rPr lang="en-US" sz="2000" b="1" dirty="0">
                <a:latin typeface="Arial" panose="020B0604020202020204" pitchFamily="34" charset="0"/>
                <a:cs typeface="Arial" panose="020B0604020202020204" pitchFamily="34" charset="0"/>
              </a:rPr>
              <a:t>2. Integration Testing</a:t>
            </a:r>
          </a:p>
          <a:p>
            <a:endParaRPr lang="en-US" sz="20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Test Case 1: Full CSV Processing and Visualization Flow</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Description:</a:t>
            </a:r>
            <a:r>
              <a:rPr lang="en-US" sz="2000" dirty="0">
                <a:latin typeface="Arial" panose="020B0604020202020204" pitchFamily="34" charset="0"/>
                <a:cs typeface="Arial" panose="020B0604020202020204" pitchFamily="34" charset="0"/>
              </a:rPr>
              <a:t> Verify the complete flow from file upload to data visualization generation.</a:t>
            </a: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Input:</a:t>
            </a:r>
            <a:r>
              <a:rPr lang="en-US" sz="2000" dirty="0">
                <a:latin typeface="Arial" panose="020B0604020202020204" pitchFamily="34" charset="0"/>
                <a:cs typeface="Arial" panose="020B0604020202020204" pitchFamily="34" charset="0"/>
              </a:rPr>
              <a:t> Valid CSV file, selected visualization type, and column data.</a:t>
            </a: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Expected Output:</a:t>
            </a:r>
            <a:r>
              <a:rPr lang="en-US" sz="2000" dirty="0">
                <a:latin typeface="Arial" panose="020B0604020202020204" pitchFamily="34" charset="0"/>
                <a:cs typeface="Arial" panose="020B0604020202020204" pitchFamily="34" charset="0"/>
              </a:rPr>
              <a:t> CSV file is uploaded, Data Frame is processed, and the correct visualization is generated and displayed on the webpage.</a:t>
            </a:r>
          </a:p>
          <a:p>
            <a:pPr marL="800100" lvl="1"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Test Case 2: Form Submission and Data Handling</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Description:</a:t>
            </a:r>
            <a:r>
              <a:rPr lang="en-US" sz="2000" dirty="0">
                <a:latin typeface="Arial" panose="020B0604020202020204" pitchFamily="34" charset="0"/>
                <a:cs typeface="Arial" panose="020B0604020202020204" pitchFamily="34" charset="0"/>
              </a:rPr>
              <a:t> Check if the form submits the correct data (columns, sort order, etc.), and the system responds as expected.</a:t>
            </a: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Input:</a:t>
            </a:r>
            <a:r>
              <a:rPr lang="en-US" sz="2000" dirty="0">
                <a:latin typeface="Arial" panose="020B0604020202020204" pitchFamily="34" charset="0"/>
                <a:cs typeface="Arial" panose="020B0604020202020204" pitchFamily="34" charset="0"/>
              </a:rPr>
              <a:t> User selects a visualization type and data columns.</a:t>
            </a:r>
          </a:p>
          <a:p>
            <a:pPr marL="800100" lvl="1" indent="-342900">
              <a:buFont typeface="Wingdings" panose="05000000000000000000" pitchFamily="2" charset="2"/>
              <a:buChar char="ü"/>
            </a:pPr>
            <a:r>
              <a:rPr lang="en-US" sz="2000" b="1" dirty="0">
                <a:latin typeface="Arial" panose="020B0604020202020204" pitchFamily="34" charset="0"/>
                <a:cs typeface="Arial" panose="020B0604020202020204" pitchFamily="34" charset="0"/>
              </a:rPr>
              <a:t>Expected Output:</a:t>
            </a:r>
            <a:r>
              <a:rPr lang="en-US" sz="2000" dirty="0">
                <a:latin typeface="Arial" panose="020B0604020202020204" pitchFamily="34" charset="0"/>
                <a:cs typeface="Arial" panose="020B0604020202020204" pitchFamily="34" charset="0"/>
              </a:rPr>
              <a:t> Backend processes the request, generates the correct visualization, and returns the result in the front end.</a:t>
            </a:r>
          </a:p>
        </p:txBody>
      </p:sp>
    </p:spTree>
    <p:extLst>
      <p:ext uri="{BB962C8B-B14F-4D97-AF65-F5344CB8AC3E}">
        <p14:creationId xmlns:p14="http://schemas.microsoft.com/office/powerpoint/2010/main" val="627073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85800"/>
            <a:ext cx="10172700" cy="677108"/>
          </a:xfrm>
        </p:spPr>
        <p:txBody>
          <a:bodyPr/>
          <a:lstStyle/>
          <a:p>
            <a:pPr algn="ctr"/>
            <a:r>
              <a:rPr lang="en-IN" b="1" dirty="0"/>
              <a:t>Test Case Specification</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981200"/>
            <a:ext cx="10972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Case 3: Error Handling (Invalid Input)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Test system's response to invalid input (e.g., invalid file format, missing columns, etc.).</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Invalid CSV file (e.g., .txt), missing columns, etc.</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Error message is displayed to the user, system does not crash.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Test Case 4: User Session Management</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Description: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Verify that user sessions are handled correctly (e.g., file paths, column data persist between pages).</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Upload CSV file and navigate between pages.</a:t>
            </a:r>
          </a:p>
          <a:p>
            <a:pPr marL="800100" lvl="1" indent="-342900" algn="l" rtl="0" eaLnBrk="0" fontAlgn="base" hangingPunct="0">
              <a:spcBef>
                <a:spcPct val="0"/>
              </a:spcBef>
              <a:spcAft>
                <a:spcPct val="0"/>
              </a:spcAft>
              <a:buFont typeface="Wingdings" panose="05000000000000000000" pitchFamily="2" charset="2"/>
              <a:buChar char="ü"/>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Expected Output: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Session maintains the correct file path and column data across different pages.</a:t>
            </a:r>
          </a:p>
        </p:txBody>
      </p:sp>
    </p:spTree>
    <p:extLst>
      <p:ext uri="{BB962C8B-B14F-4D97-AF65-F5344CB8AC3E}">
        <p14:creationId xmlns:p14="http://schemas.microsoft.com/office/powerpoint/2010/main" val="3233320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457200"/>
            <a:ext cx="10172700" cy="677108"/>
          </a:xfrm>
        </p:spPr>
        <p:txBody>
          <a:bodyPr/>
          <a:lstStyle/>
          <a:p>
            <a:pPr algn="ctr"/>
            <a:r>
              <a:rPr lang="en-IN" b="1" dirty="0"/>
              <a:t>Test Case Result</a:t>
            </a:r>
          </a:p>
        </p:txBody>
      </p:sp>
      <p:graphicFrame>
        <p:nvGraphicFramePr>
          <p:cNvPr id="6" name="Table 5">
            <a:extLst>
              <a:ext uri="{FF2B5EF4-FFF2-40B4-BE49-F238E27FC236}">
                <a16:creationId xmlns:a16="http://schemas.microsoft.com/office/drawing/2014/main" id="{700C03ED-6FAC-67AE-998A-2B27071CE6BE}"/>
              </a:ext>
            </a:extLst>
          </p:cNvPr>
          <p:cNvGraphicFramePr>
            <a:graphicFrameLocks noGrp="1"/>
          </p:cNvGraphicFramePr>
          <p:nvPr>
            <p:extLst>
              <p:ext uri="{D42A27DB-BD31-4B8C-83A1-F6EECF244321}">
                <p14:modId xmlns:p14="http://schemas.microsoft.com/office/powerpoint/2010/main" val="269115257"/>
              </p:ext>
            </p:extLst>
          </p:nvPr>
        </p:nvGraphicFramePr>
        <p:xfrm>
          <a:off x="685800" y="1353820"/>
          <a:ext cx="10820400" cy="504698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137877091"/>
                    </a:ext>
                  </a:extLst>
                </a:gridCol>
                <a:gridCol w="2164080">
                  <a:extLst>
                    <a:ext uri="{9D8B030D-6E8A-4147-A177-3AD203B41FA5}">
                      <a16:colId xmlns:a16="http://schemas.microsoft.com/office/drawing/2014/main" val="841399976"/>
                    </a:ext>
                  </a:extLst>
                </a:gridCol>
                <a:gridCol w="2164080">
                  <a:extLst>
                    <a:ext uri="{9D8B030D-6E8A-4147-A177-3AD203B41FA5}">
                      <a16:colId xmlns:a16="http://schemas.microsoft.com/office/drawing/2014/main" val="219974541"/>
                    </a:ext>
                  </a:extLst>
                </a:gridCol>
                <a:gridCol w="2164080">
                  <a:extLst>
                    <a:ext uri="{9D8B030D-6E8A-4147-A177-3AD203B41FA5}">
                      <a16:colId xmlns:a16="http://schemas.microsoft.com/office/drawing/2014/main" val="2248472892"/>
                    </a:ext>
                  </a:extLst>
                </a:gridCol>
                <a:gridCol w="2164080">
                  <a:extLst>
                    <a:ext uri="{9D8B030D-6E8A-4147-A177-3AD203B41FA5}">
                      <a16:colId xmlns:a16="http://schemas.microsoft.com/office/drawing/2014/main" val="1294130330"/>
                    </a:ext>
                  </a:extLst>
                </a:gridCol>
              </a:tblGrid>
              <a:tr h="450954">
                <a:tc>
                  <a:txBody>
                    <a:bodyPr/>
                    <a:lstStyle/>
                    <a:p>
                      <a:pPr algn="ctr" fontAlgn="b"/>
                      <a:r>
                        <a:rPr lang="en-IN" sz="1400" b="0" dirty="0">
                          <a:effectLst/>
                          <a:latin typeface="Arial" panose="020B0604020202020204" pitchFamily="34" charset="0"/>
                          <a:cs typeface="Arial" panose="020B0604020202020204" pitchFamily="34" charset="0"/>
                        </a:rPr>
                        <a:t>Test Case ID</a:t>
                      </a:r>
                      <a:endParaRPr lang="en-IN" sz="1400" b="1" dirty="0">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Module</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Test Input</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Expected Output</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Result</a:t>
                      </a:r>
                      <a:endParaRPr lang="en-IN" sz="1400" b="1">
                        <a:effectLst/>
                        <a:latin typeface="Arial" panose="020B0604020202020204" pitchFamily="34" charset="0"/>
                        <a:cs typeface="Arial" panose="020B0604020202020204" pitchFamily="34" charset="0"/>
                      </a:endParaRPr>
                    </a:p>
                  </a:txBody>
                  <a:tcPr anchor="b"/>
                </a:tc>
                <a:extLst>
                  <a:ext uri="{0D108BD9-81ED-4DB2-BD59-A6C34878D82A}">
                    <a16:rowId xmlns:a16="http://schemas.microsoft.com/office/drawing/2014/main" val="4277464848"/>
                  </a:ext>
                </a:extLst>
              </a:tr>
              <a:tr h="1149006">
                <a:tc>
                  <a:txBody>
                    <a:bodyPr/>
                    <a:lstStyle/>
                    <a:p>
                      <a:pPr algn="ctr" fontAlgn="base"/>
                      <a:r>
                        <a:rPr lang="en-IN" sz="1400" b="0">
                          <a:effectLst/>
                          <a:latin typeface="Arial" panose="020B0604020202020204" pitchFamily="34" charset="0"/>
                          <a:cs typeface="Arial" panose="020B0604020202020204" pitchFamily="34" charset="0"/>
                        </a:rPr>
                        <a:t>TC001</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Home Page</a:t>
                      </a:r>
                    </a:p>
                  </a:txBody>
                  <a:tcPr anchor="ctr"/>
                </a:tc>
                <a:tc>
                  <a:txBody>
                    <a:bodyPr/>
                    <a:lstStyle/>
                    <a:p>
                      <a:pPr algn="ctr" fontAlgn="base"/>
                      <a:r>
                        <a:rPr lang="en-IN" sz="1400" b="0" dirty="0">
                          <a:effectLst/>
                          <a:latin typeface="Arial" panose="020B0604020202020204" pitchFamily="34" charset="0"/>
                          <a:cs typeface="Arial" panose="020B0604020202020204" pitchFamily="34" charset="0"/>
                        </a:rPr>
                        <a:t>HTTP GET request to "/"</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Home page loads successfully with a welcome message and a "Get Started" button.</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2181565845"/>
                  </a:ext>
                </a:extLst>
              </a:tr>
              <a:tr h="1149006">
                <a:tc>
                  <a:txBody>
                    <a:bodyPr/>
                    <a:lstStyle/>
                    <a:p>
                      <a:pPr algn="ctr" fontAlgn="base"/>
                      <a:r>
                        <a:rPr lang="en-IN" sz="1400" b="0" dirty="0">
                          <a:effectLst/>
                          <a:latin typeface="Arial" panose="020B0604020202020204" pitchFamily="34" charset="0"/>
                          <a:cs typeface="Arial" panose="020B0604020202020204" pitchFamily="34" charset="0"/>
                        </a:rPr>
                        <a:t>TC002</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CSV Upload Module</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Valid CSV file (e.g., data.csv with a header row and multiple data rows)</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The system processes the file, displays the total number of rows, and reveals select fields.</a:t>
                      </a:r>
                    </a:p>
                  </a:txBody>
                  <a:tcPr anchor="ctr"/>
                </a:tc>
                <a:tc>
                  <a:txBody>
                    <a:bodyPr/>
                    <a:lstStyle/>
                    <a:p>
                      <a:pPr algn="ctr" fontAlgn="base"/>
                      <a:r>
                        <a:rPr lang="en-IN" sz="1400" b="0" dirty="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1358779652"/>
                  </a:ext>
                </a:extLst>
              </a:tr>
              <a:tr h="889554">
                <a:tc>
                  <a:txBody>
                    <a:bodyPr/>
                    <a:lstStyle/>
                    <a:p>
                      <a:pPr algn="ctr" fontAlgn="base"/>
                      <a:r>
                        <a:rPr lang="en-IN" sz="1400" b="0">
                          <a:effectLst/>
                          <a:latin typeface="Arial" panose="020B0604020202020204" pitchFamily="34" charset="0"/>
                          <a:cs typeface="Arial" panose="020B0604020202020204" pitchFamily="34" charset="0"/>
                        </a:rPr>
                        <a:t>TC003</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CSV Upload Module</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Invalid file (e.g., a .txt file or non-CSV file)</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An error message stating "Only CSV files are allowed" is displayed.</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4081529773"/>
                  </a:ext>
                </a:extLst>
              </a:tr>
              <a:tr h="1408460">
                <a:tc>
                  <a:txBody>
                    <a:bodyPr/>
                    <a:lstStyle/>
                    <a:p>
                      <a:pPr algn="ctr" fontAlgn="base"/>
                      <a:r>
                        <a:rPr lang="en-IN" sz="1400" b="0">
                          <a:effectLst/>
                          <a:latin typeface="Arial" panose="020B0604020202020204" pitchFamily="34" charset="0"/>
                          <a:cs typeface="Arial" panose="020B0604020202020204" pitchFamily="34" charset="0"/>
                        </a:rPr>
                        <a:t>TC004</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Data Analytics Module</a:t>
                      </a:r>
                    </a:p>
                  </a:txBody>
                  <a:tcPr anchor="ctr"/>
                </a:tc>
                <a:tc>
                  <a:txBody>
                    <a:bodyPr/>
                    <a:lstStyle/>
                    <a:p>
                      <a:pPr algn="ctr" fontAlgn="base"/>
                      <a:r>
                        <a:rPr lang="en-US" sz="1400" b="0" dirty="0">
                          <a:effectLst/>
                          <a:latin typeface="Arial" panose="020B0604020202020204" pitchFamily="34" charset="0"/>
                          <a:cs typeface="Arial" panose="020B0604020202020204" pitchFamily="34" charset="0"/>
                        </a:rPr>
                        <a:t>Select "analytics" operation; choose a valid column; select sort order as "ascending"</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The data is sorted in ascending order based on the selected column and rendered as an HTML table.</a:t>
                      </a:r>
                    </a:p>
                  </a:txBody>
                  <a:tcPr anchor="ctr"/>
                </a:tc>
                <a:tc>
                  <a:txBody>
                    <a:bodyPr/>
                    <a:lstStyle/>
                    <a:p>
                      <a:pPr algn="ctr" fontAlgn="base"/>
                      <a:r>
                        <a:rPr lang="en-IN" sz="1400" b="0" dirty="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1566384972"/>
                  </a:ext>
                </a:extLst>
              </a:tr>
            </a:tbl>
          </a:graphicData>
        </a:graphic>
      </p:graphicFrame>
    </p:spTree>
    <p:extLst>
      <p:ext uri="{BB962C8B-B14F-4D97-AF65-F5344CB8AC3E}">
        <p14:creationId xmlns:p14="http://schemas.microsoft.com/office/powerpoint/2010/main" val="427582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457200"/>
            <a:ext cx="10172700" cy="677108"/>
          </a:xfrm>
        </p:spPr>
        <p:txBody>
          <a:bodyPr/>
          <a:lstStyle/>
          <a:p>
            <a:pPr algn="ctr"/>
            <a:r>
              <a:rPr lang="en-IN" b="1" dirty="0"/>
              <a:t>Test Case Result</a:t>
            </a:r>
          </a:p>
        </p:txBody>
      </p:sp>
      <p:graphicFrame>
        <p:nvGraphicFramePr>
          <p:cNvPr id="6" name="Table 5">
            <a:extLst>
              <a:ext uri="{FF2B5EF4-FFF2-40B4-BE49-F238E27FC236}">
                <a16:creationId xmlns:a16="http://schemas.microsoft.com/office/drawing/2014/main" id="{700C03ED-6FAC-67AE-998A-2B27071CE6BE}"/>
              </a:ext>
            </a:extLst>
          </p:cNvPr>
          <p:cNvGraphicFramePr>
            <a:graphicFrameLocks noGrp="1"/>
          </p:cNvGraphicFramePr>
          <p:nvPr>
            <p:extLst>
              <p:ext uri="{D42A27DB-BD31-4B8C-83A1-F6EECF244321}">
                <p14:modId xmlns:p14="http://schemas.microsoft.com/office/powerpoint/2010/main" val="2050735142"/>
              </p:ext>
            </p:extLst>
          </p:nvPr>
        </p:nvGraphicFramePr>
        <p:xfrm>
          <a:off x="685800" y="1447800"/>
          <a:ext cx="10820400" cy="4915634"/>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137877091"/>
                    </a:ext>
                  </a:extLst>
                </a:gridCol>
                <a:gridCol w="2164080">
                  <a:extLst>
                    <a:ext uri="{9D8B030D-6E8A-4147-A177-3AD203B41FA5}">
                      <a16:colId xmlns:a16="http://schemas.microsoft.com/office/drawing/2014/main" val="841399976"/>
                    </a:ext>
                  </a:extLst>
                </a:gridCol>
                <a:gridCol w="2164080">
                  <a:extLst>
                    <a:ext uri="{9D8B030D-6E8A-4147-A177-3AD203B41FA5}">
                      <a16:colId xmlns:a16="http://schemas.microsoft.com/office/drawing/2014/main" val="219974541"/>
                    </a:ext>
                  </a:extLst>
                </a:gridCol>
                <a:gridCol w="2164080">
                  <a:extLst>
                    <a:ext uri="{9D8B030D-6E8A-4147-A177-3AD203B41FA5}">
                      <a16:colId xmlns:a16="http://schemas.microsoft.com/office/drawing/2014/main" val="2248472892"/>
                    </a:ext>
                  </a:extLst>
                </a:gridCol>
                <a:gridCol w="2164080">
                  <a:extLst>
                    <a:ext uri="{9D8B030D-6E8A-4147-A177-3AD203B41FA5}">
                      <a16:colId xmlns:a16="http://schemas.microsoft.com/office/drawing/2014/main" val="1294130330"/>
                    </a:ext>
                  </a:extLst>
                </a:gridCol>
              </a:tblGrid>
              <a:tr h="398270">
                <a:tc>
                  <a:txBody>
                    <a:bodyPr/>
                    <a:lstStyle/>
                    <a:p>
                      <a:pPr algn="ctr" fontAlgn="b"/>
                      <a:r>
                        <a:rPr lang="en-IN" sz="1400" b="0">
                          <a:effectLst/>
                          <a:latin typeface="Arial" panose="020B0604020202020204" pitchFamily="34" charset="0"/>
                          <a:cs typeface="Arial" panose="020B0604020202020204" pitchFamily="34" charset="0"/>
                        </a:rPr>
                        <a:t>Test Case ID</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Module</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Test Input</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Expected Output</a:t>
                      </a:r>
                      <a:endParaRPr lang="en-IN" sz="1400" b="1">
                        <a:effectLst/>
                        <a:latin typeface="Arial" panose="020B0604020202020204" pitchFamily="34" charset="0"/>
                        <a:cs typeface="Arial" panose="020B0604020202020204" pitchFamily="34" charset="0"/>
                      </a:endParaRPr>
                    </a:p>
                  </a:txBody>
                  <a:tcPr anchor="b"/>
                </a:tc>
                <a:tc>
                  <a:txBody>
                    <a:bodyPr/>
                    <a:lstStyle/>
                    <a:p>
                      <a:pPr algn="ctr" fontAlgn="b"/>
                      <a:r>
                        <a:rPr lang="en-IN" sz="1400" b="0">
                          <a:effectLst/>
                          <a:latin typeface="Arial" panose="020B0604020202020204" pitchFamily="34" charset="0"/>
                          <a:cs typeface="Arial" panose="020B0604020202020204" pitchFamily="34" charset="0"/>
                        </a:rPr>
                        <a:t>Result</a:t>
                      </a:r>
                      <a:endParaRPr lang="en-IN" sz="1400" b="1">
                        <a:effectLst/>
                        <a:latin typeface="Arial" panose="020B0604020202020204" pitchFamily="34" charset="0"/>
                        <a:cs typeface="Arial" panose="020B0604020202020204" pitchFamily="34" charset="0"/>
                      </a:endParaRPr>
                    </a:p>
                  </a:txBody>
                  <a:tcPr anchor="b"/>
                </a:tc>
                <a:extLst>
                  <a:ext uri="{0D108BD9-81ED-4DB2-BD59-A6C34878D82A}">
                    <a16:rowId xmlns:a16="http://schemas.microsoft.com/office/drawing/2014/main" val="4277464848"/>
                  </a:ext>
                </a:extLst>
              </a:tr>
              <a:tr h="1243912">
                <a:tc>
                  <a:txBody>
                    <a:bodyPr/>
                    <a:lstStyle/>
                    <a:p>
                      <a:pPr algn="ctr" fontAlgn="base"/>
                      <a:r>
                        <a:rPr lang="en-IN" sz="1400" b="0">
                          <a:effectLst/>
                          <a:latin typeface="Arial" panose="020B0604020202020204" pitchFamily="34" charset="0"/>
                          <a:cs typeface="Arial" panose="020B0604020202020204" pitchFamily="34" charset="0"/>
                        </a:rPr>
                        <a:t>TC005</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Data Analytics Module</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Select "summary" operation; choose "head" with a range value (e.g., 5 rows); valid sort order selected</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The system displays the top 5 rows of data (head), optionally sorted as specified.</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2181565845"/>
                  </a:ext>
                </a:extLst>
              </a:tr>
              <a:tr h="1014770">
                <a:tc>
                  <a:txBody>
                    <a:bodyPr/>
                    <a:lstStyle/>
                    <a:p>
                      <a:pPr algn="ctr" fontAlgn="base"/>
                      <a:r>
                        <a:rPr lang="en-IN" sz="1400" b="0">
                          <a:effectLst/>
                          <a:latin typeface="Arial" panose="020B0604020202020204" pitchFamily="34" charset="0"/>
                          <a:cs typeface="Arial" panose="020B0604020202020204" pitchFamily="34" charset="0"/>
                        </a:rPr>
                        <a:t>TC006</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Data Visualization Module</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Select "bar_chart"; provide valid X-axis and Y-axis column selections</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A bar chart is generated using the selected columns and displayed as an embedded image.</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1358779652"/>
                  </a:ext>
                </a:extLst>
              </a:tr>
              <a:tr h="1014770">
                <a:tc>
                  <a:txBody>
                    <a:bodyPr/>
                    <a:lstStyle/>
                    <a:p>
                      <a:pPr algn="ctr" fontAlgn="base"/>
                      <a:r>
                        <a:rPr lang="en-IN" sz="1400" b="0">
                          <a:effectLst/>
                          <a:latin typeface="Arial" panose="020B0604020202020204" pitchFamily="34" charset="0"/>
                          <a:cs typeface="Arial" panose="020B0604020202020204" pitchFamily="34" charset="0"/>
                        </a:rPr>
                        <a:t>TC007</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Data Visualization Module</a:t>
                      </a:r>
                    </a:p>
                  </a:txBody>
                  <a:tcPr anchor="ctr"/>
                </a:tc>
                <a:tc>
                  <a:txBody>
                    <a:bodyPr/>
                    <a:lstStyle/>
                    <a:p>
                      <a:pPr algn="ctr" fontAlgn="base"/>
                      <a:r>
                        <a:rPr lang="en-US" sz="1400" b="0" dirty="0">
                          <a:effectLst/>
                          <a:latin typeface="Arial" panose="020B0604020202020204" pitchFamily="34" charset="0"/>
                          <a:cs typeface="Arial" panose="020B0604020202020204" pitchFamily="34" charset="0"/>
                        </a:rPr>
                        <a:t>Select "histogram"; provide a valid column selection for the X-axis</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A histogram is generated for the selected column and displayed on the page.</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4081529773"/>
                  </a:ext>
                </a:extLst>
              </a:tr>
              <a:tr h="1243912">
                <a:tc>
                  <a:txBody>
                    <a:bodyPr/>
                    <a:lstStyle/>
                    <a:p>
                      <a:pPr algn="ctr" fontAlgn="base"/>
                      <a:r>
                        <a:rPr lang="en-IN" sz="1400" b="0">
                          <a:effectLst/>
                          <a:latin typeface="Arial" panose="020B0604020202020204" pitchFamily="34" charset="0"/>
                          <a:cs typeface="Arial" panose="020B0604020202020204" pitchFamily="34" charset="0"/>
                        </a:rPr>
                        <a:t>TC008</a:t>
                      </a:r>
                    </a:p>
                  </a:txBody>
                  <a:tcPr anchor="ctr"/>
                </a:tc>
                <a:tc>
                  <a:txBody>
                    <a:bodyPr/>
                    <a:lstStyle/>
                    <a:p>
                      <a:pPr algn="ctr" fontAlgn="base"/>
                      <a:r>
                        <a:rPr lang="en-IN" sz="1400" b="0">
                          <a:effectLst/>
                          <a:latin typeface="Arial" panose="020B0604020202020204" pitchFamily="34" charset="0"/>
                          <a:cs typeface="Arial" panose="020B0604020202020204" pitchFamily="34" charset="0"/>
                        </a:rPr>
                        <a:t>Session Management</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Upload CSV file and navigate to analytics/visualization pages</a:t>
                      </a:r>
                    </a:p>
                  </a:txBody>
                  <a:tcPr anchor="ctr"/>
                </a:tc>
                <a:tc>
                  <a:txBody>
                    <a:bodyPr/>
                    <a:lstStyle/>
                    <a:p>
                      <a:pPr algn="ctr" fontAlgn="base"/>
                      <a:r>
                        <a:rPr lang="en-US" sz="1400" b="0">
                          <a:effectLst/>
                          <a:latin typeface="Arial" panose="020B0604020202020204" pitchFamily="34" charset="0"/>
                          <a:cs typeface="Arial" panose="020B0604020202020204" pitchFamily="34" charset="0"/>
                        </a:rPr>
                        <a:t>The session retains the CSV file path and column names; data remains accessible without re-uploading.</a:t>
                      </a:r>
                    </a:p>
                  </a:txBody>
                  <a:tcPr anchor="ctr"/>
                </a:tc>
                <a:tc>
                  <a:txBody>
                    <a:bodyPr/>
                    <a:lstStyle/>
                    <a:p>
                      <a:pPr algn="ctr" fontAlgn="base"/>
                      <a:r>
                        <a:rPr lang="en-IN" sz="1400" b="0" dirty="0">
                          <a:effectLst/>
                          <a:latin typeface="Arial" panose="020B0604020202020204" pitchFamily="34" charset="0"/>
                          <a:cs typeface="Arial" panose="020B0604020202020204" pitchFamily="34" charset="0"/>
                        </a:rPr>
                        <a:t>Pass</a:t>
                      </a:r>
                    </a:p>
                  </a:txBody>
                  <a:tcPr anchor="ctr"/>
                </a:tc>
                <a:extLst>
                  <a:ext uri="{0D108BD9-81ED-4DB2-BD59-A6C34878D82A}">
                    <a16:rowId xmlns:a16="http://schemas.microsoft.com/office/drawing/2014/main" val="1566384972"/>
                  </a:ext>
                </a:extLst>
              </a:tr>
            </a:tbl>
          </a:graphicData>
        </a:graphic>
      </p:graphicFrame>
    </p:spTree>
    <p:extLst>
      <p:ext uri="{BB962C8B-B14F-4D97-AF65-F5344CB8AC3E}">
        <p14:creationId xmlns:p14="http://schemas.microsoft.com/office/powerpoint/2010/main" val="368057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09600"/>
            <a:ext cx="10172700" cy="677108"/>
          </a:xfrm>
        </p:spPr>
        <p:txBody>
          <a:bodyPr/>
          <a:lstStyle/>
          <a:p>
            <a:pPr algn="ctr"/>
            <a:r>
              <a:rPr lang="en-IN" b="1" dirty="0"/>
              <a:t>Conclusion</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466196"/>
            <a:ext cx="109728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Successfully developed a robust solution for transforming raw CSV data into actionable insights.</a:t>
            </a:r>
          </a:p>
          <a:p>
            <a:pPr marL="342900" indent="-342900" algn="l">
              <a:buFont typeface="Wingdings" panose="05000000000000000000" pitchFamily="2" charset="2"/>
              <a:buChar char="ü"/>
            </a:pPr>
            <a:endParaRPr lang="en-US" sz="2000" b="0" i="0" dirty="0">
              <a:solidFill>
                <a:schemeClr val="tx1"/>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ü"/>
            </a:pPr>
            <a:r>
              <a:rPr lang="en-US" sz="2000" b="1" i="0" dirty="0">
                <a:solidFill>
                  <a:schemeClr val="tx1"/>
                </a:solidFill>
                <a:effectLst/>
                <a:latin typeface="Arial" panose="020B0604020202020204" pitchFamily="34" charset="0"/>
                <a:cs typeface="Arial" panose="020B0604020202020204" pitchFamily="34" charset="0"/>
              </a:rPr>
              <a:t>Key Achievements:</a:t>
            </a:r>
          </a:p>
          <a:p>
            <a:pPr marL="800100" lvl="1"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Seamless Data Handling : Efficient CSV uploads, validation, and processing using Pandas.</a:t>
            </a:r>
          </a:p>
          <a:p>
            <a:pPr marL="800100" lvl="1"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Interactive Data Analytics : Sorting, filtering, summarization, and more for dynamic data exploration.</a:t>
            </a:r>
          </a:p>
          <a:p>
            <a:pPr marL="800100" lvl="1"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Dynamic Visualization : Generation of bar charts, line graphs, histograms, and other visualizations using Matplotlib and Seaborn.</a:t>
            </a:r>
          </a:p>
          <a:p>
            <a:pPr marL="800100" lvl="1"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User-Centric Design : Intuitive interface with clear navigation and real-time feedback.</a:t>
            </a:r>
          </a:p>
          <a:p>
            <a:pPr marL="800100" lvl="1"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Modular Architecture : Scalable design for future enhancements and integrations.</a:t>
            </a:r>
          </a:p>
          <a:p>
            <a:pPr marL="342900" indent="-342900" algn="l">
              <a:buFont typeface="Wingdings" panose="05000000000000000000" pitchFamily="2" charset="2"/>
              <a:buChar char="ü"/>
            </a:pPr>
            <a:endParaRPr lang="en-US" sz="2000" b="0" i="0" dirty="0">
              <a:solidFill>
                <a:schemeClr val="tx1"/>
              </a:solidFill>
              <a:effectLst/>
              <a:latin typeface="Arial" panose="020B0604020202020204" pitchFamily="34" charset="0"/>
              <a:cs typeface="Arial" panose="020B0604020202020204" pitchFamily="34" charset="0"/>
            </a:endParaRPr>
          </a:p>
          <a:p>
            <a:pPr algn="l"/>
            <a:r>
              <a:rPr lang="en-US" sz="2000" b="1" i="0" dirty="0">
                <a:solidFill>
                  <a:schemeClr val="tx1"/>
                </a:solidFill>
                <a:effectLst/>
                <a:latin typeface="Arial" panose="020B0604020202020204" pitchFamily="34" charset="0"/>
                <a:cs typeface="Arial" panose="020B0604020202020204" pitchFamily="34" charset="0"/>
              </a:rPr>
              <a:t>Outcome :</a:t>
            </a:r>
          </a:p>
          <a:p>
            <a:pPr marL="342900" indent="-342900" algn="l">
              <a:buFont typeface="Wingdings" panose="05000000000000000000" pitchFamily="2" charset="2"/>
              <a:buChar char="ü"/>
            </a:pPr>
            <a:r>
              <a:rPr lang="en-US" sz="2000" b="0" i="0" dirty="0">
                <a:solidFill>
                  <a:schemeClr val="tx1"/>
                </a:solidFill>
                <a:effectLst/>
                <a:latin typeface="Arial" panose="020B0604020202020204" pitchFamily="34" charset="0"/>
                <a:cs typeface="Arial" panose="020B0604020202020204" pitchFamily="34" charset="0"/>
              </a:rPr>
              <a:t>A cost-effective, flexible, and user-friendly platform addressing challenges in data analytics and visualization.</a:t>
            </a:r>
          </a:p>
        </p:txBody>
      </p:sp>
    </p:spTree>
    <p:extLst>
      <p:ext uri="{BB962C8B-B14F-4D97-AF65-F5344CB8AC3E}">
        <p14:creationId xmlns:p14="http://schemas.microsoft.com/office/powerpoint/2010/main" val="2585966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09600"/>
            <a:ext cx="10172700" cy="677108"/>
          </a:xfrm>
        </p:spPr>
        <p:txBody>
          <a:bodyPr/>
          <a:lstStyle/>
          <a:p>
            <a:pPr algn="ctr"/>
            <a:r>
              <a:rPr lang="en-IN" b="1" dirty="0"/>
              <a:t>Future Scope</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525972"/>
            <a:ext cx="1097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sz="2000" b="1" i="0" dirty="0">
                <a:solidFill>
                  <a:schemeClr val="tx1"/>
                </a:solidFill>
                <a:effectLst/>
                <a:latin typeface="Arial" panose="020B0604020202020204" pitchFamily="34" charset="0"/>
                <a:cs typeface="Arial" panose="020B0604020202020204" pitchFamily="34" charset="0"/>
              </a:rPr>
              <a:t>Expanded Data Format Support :</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Add support for Excel, JSON, XML, and real-time data streams (e.g., APIs, IoT devices).</a:t>
            </a:r>
          </a:p>
          <a:p>
            <a:pPr marL="800100" lvl="1" indent="-342900" algn="l">
              <a:buFont typeface="Arial" panose="020B0604020202020204" pitchFamily="34" charset="0"/>
              <a:buChar char="•"/>
            </a:pPr>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Advanced Analytics :</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Incorporate machine learning algorithms (Scikit-Learn, TensorFlow) for predictive modelling, clustering, and anomaly detection.</a:t>
            </a:r>
          </a:p>
          <a:p>
            <a:pPr marL="800100" lvl="1" indent="-342900" algn="l">
              <a:buFont typeface="Arial" panose="020B0604020202020204" pitchFamily="34" charset="0"/>
              <a:buChar char="•"/>
            </a:pPr>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Enhanced Visualization :</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Integrate advanced libraries like Plotly or D3.js for interactive dashboards.</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Enable customizable dashboards for saving and sharing visualizations.</a:t>
            </a:r>
          </a:p>
          <a:p>
            <a:pPr marL="800100" lvl="1" indent="-342900" algn="l">
              <a:buFont typeface="Arial" panose="020B0604020202020204" pitchFamily="34" charset="0"/>
              <a:buChar char="•"/>
            </a:pPr>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Scalability and Performance :</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Transition to microservices architecture and use Docker/Kubernetes for scalability.</a:t>
            </a:r>
          </a:p>
          <a:p>
            <a:pPr marL="800100" lvl="1" indent="-342900" algn="l">
              <a:buFont typeface="Arial" panose="020B0604020202020204" pitchFamily="34" charset="0"/>
              <a:buChar char="•"/>
            </a:pPr>
            <a:r>
              <a:rPr lang="en-IN" sz="2000" b="0" i="0" dirty="0">
                <a:solidFill>
                  <a:schemeClr val="tx1"/>
                </a:solidFill>
                <a:effectLst/>
                <a:latin typeface="Arial" panose="020B0604020202020204" pitchFamily="34" charset="0"/>
                <a:cs typeface="Arial" panose="020B0604020202020204" pitchFamily="34" charset="0"/>
              </a:rPr>
              <a:t>Integrate SQL/NoSQL databases and explore big data frameworks (Apache Spark, Hadoop).</a:t>
            </a:r>
          </a:p>
        </p:txBody>
      </p:sp>
    </p:spTree>
    <p:extLst>
      <p:ext uri="{BB962C8B-B14F-4D97-AF65-F5344CB8AC3E}">
        <p14:creationId xmlns:p14="http://schemas.microsoft.com/office/powerpoint/2010/main" val="3546433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09600"/>
            <a:ext cx="10172700" cy="677108"/>
          </a:xfrm>
        </p:spPr>
        <p:txBody>
          <a:bodyPr/>
          <a:lstStyle/>
          <a:p>
            <a:pPr algn="ctr"/>
            <a:r>
              <a:rPr lang="en-IN" b="1" dirty="0"/>
              <a:t>Future Scope</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600200"/>
            <a:ext cx="10972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solidFill>
                  <a:schemeClr val="tx1"/>
                </a:solidFill>
                <a:effectLst/>
                <a:latin typeface="Arial" panose="020B0604020202020204" pitchFamily="34" charset="0"/>
                <a:cs typeface="Arial" panose="020B0604020202020204" pitchFamily="34" charset="0"/>
              </a:rPr>
              <a:t>User Management and Collaboration :</a:t>
            </a:r>
          </a:p>
          <a:p>
            <a:pPr marL="742950" lvl="1" indent="-285750" algn="l">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Add authentication, role-based access, and collaborative features for multi-user environments.</a:t>
            </a:r>
          </a:p>
          <a:p>
            <a:pPr marL="285750" indent="-285750" algn="l">
              <a:buFont typeface="Arial" panose="020B0604020202020204" pitchFamily="34" charset="0"/>
              <a:buChar char="•"/>
            </a:pPr>
            <a:endParaRPr lang="en-US" sz="2000" b="0" i="0" dirty="0">
              <a:solidFill>
                <a:schemeClr val="tx1"/>
              </a:solidFill>
              <a:effectLst/>
              <a:latin typeface="Arial" panose="020B0604020202020204" pitchFamily="34" charset="0"/>
              <a:cs typeface="Arial" panose="020B0604020202020204" pitchFamily="34" charset="0"/>
            </a:endParaRPr>
          </a:p>
          <a:p>
            <a:pPr algn="l"/>
            <a:r>
              <a:rPr lang="en-US" sz="2000" b="1" i="0" dirty="0">
                <a:solidFill>
                  <a:schemeClr val="tx1"/>
                </a:solidFill>
                <a:effectLst/>
                <a:latin typeface="Arial" panose="020B0604020202020204" pitchFamily="34" charset="0"/>
                <a:cs typeface="Arial" panose="020B0604020202020204" pitchFamily="34" charset="0"/>
              </a:rPr>
              <a:t>API and Integration :</a:t>
            </a:r>
          </a:p>
          <a:p>
            <a:pPr marL="742950" lvl="1" indent="-285750" algn="l">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Develop RESTful APIs for external integrations and connect with cloud storage and BI tools.</a:t>
            </a:r>
          </a:p>
          <a:p>
            <a:pPr marL="285750" indent="-285750" algn="l">
              <a:buFont typeface="Arial" panose="020B0604020202020204" pitchFamily="34" charset="0"/>
              <a:buChar char="•"/>
            </a:pPr>
            <a:endParaRPr lang="en-US" sz="2000" b="0" i="0" dirty="0">
              <a:solidFill>
                <a:schemeClr val="tx1"/>
              </a:solidFill>
              <a:effectLst/>
              <a:latin typeface="Arial" panose="020B0604020202020204" pitchFamily="34" charset="0"/>
              <a:cs typeface="Arial" panose="020B0604020202020204" pitchFamily="34" charset="0"/>
            </a:endParaRPr>
          </a:p>
          <a:p>
            <a:pPr algn="l"/>
            <a:r>
              <a:rPr lang="en-US" sz="2000" b="1" i="0" dirty="0">
                <a:solidFill>
                  <a:schemeClr val="tx1"/>
                </a:solidFill>
                <a:effectLst/>
                <a:latin typeface="Arial" panose="020B0604020202020204" pitchFamily="34" charset="0"/>
                <a:cs typeface="Arial" panose="020B0604020202020204" pitchFamily="34" charset="0"/>
              </a:rPr>
              <a:t>Real-Time Analytics :</a:t>
            </a:r>
          </a:p>
          <a:p>
            <a:pPr marL="742950" lvl="1" indent="-285750" algn="l">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Implement live data monitoring and automated reporting for dynamic updates.</a:t>
            </a:r>
          </a:p>
          <a:p>
            <a:pPr marL="285750" indent="-285750" algn="l">
              <a:buFont typeface="Arial" panose="020B0604020202020204" pitchFamily="34" charset="0"/>
              <a:buChar char="•"/>
            </a:pPr>
            <a:endParaRPr lang="en-US" sz="2000" b="0" i="0" dirty="0">
              <a:solidFill>
                <a:schemeClr val="tx1"/>
              </a:solidFill>
              <a:effectLst/>
              <a:latin typeface="Arial" panose="020B0604020202020204" pitchFamily="34" charset="0"/>
              <a:cs typeface="Arial" panose="020B0604020202020204" pitchFamily="34" charset="0"/>
            </a:endParaRPr>
          </a:p>
          <a:p>
            <a:pPr algn="l"/>
            <a:r>
              <a:rPr lang="en-US" sz="2000" b="1" i="0" dirty="0">
                <a:solidFill>
                  <a:schemeClr val="tx1"/>
                </a:solidFill>
                <a:effectLst/>
                <a:latin typeface="Arial" panose="020B0604020202020204" pitchFamily="34" charset="0"/>
                <a:cs typeface="Arial" panose="020B0604020202020204" pitchFamily="34" charset="0"/>
              </a:rPr>
              <a:t>User Experience :</a:t>
            </a:r>
          </a:p>
          <a:p>
            <a:pPr marL="742950" lvl="1" indent="-285750" algn="l">
              <a:buFont typeface="Arial" panose="020B0604020202020204" pitchFamily="34" charset="0"/>
              <a:buChar char="•"/>
            </a:pPr>
            <a:r>
              <a:rPr lang="en-US" sz="2000" b="0" i="0" dirty="0">
                <a:solidFill>
                  <a:schemeClr val="tx1"/>
                </a:solidFill>
                <a:effectLst/>
                <a:latin typeface="Arial" panose="020B0604020202020204" pitchFamily="34" charset="0"/>
                <a:cs typeface="Arial" panose="020B0604020202020204" pitchFamily="34" charset="0"/>
              </a:rPr>
              <a:t>Refine responsive design and provide tutorials, documentation, and tooltips.</a:t>
            </a:r>
          </a:p>
        </p:txBody>
      </p:sp>
    </p:spTree>
    <p:extLst>
      <p:ext uri="{BB962C8B-B14F-4D97-AF65-F5344CB8AC3E}">
        <p14:creationId xmlns:p14="http://schemas.microsoft.com/office/powerpoint/2010/main" val="4172942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09600"/>
            <a:ext cx="10172700" cy="677108"/>
          </a:xfrm>
        </p:spPr>
        <p:txBody>
          <a:bodyPr/>
          <a:lstStyle/>
          <a:p>
            <a:pPr algn="ctr"/>
            <a:r>
              <a:rPr lang="en-IN" b="1" dirty="0"/>
              <a:t>References</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679862"/>
            <a:ext cx="10972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sz="2000" b="1" i="0" dirty="0">
                <a:solidFill>
                  <a:schemeClr val="tx1"/>
                </a:solidFill>
                <a:effectLst/>
                <a:latin typeface="Arial" panose="020B0604020202020204" pitchFamily="34" charset="0"/>
                <a:cs typeface="Arial" panose="020B0604020202020204" pitchFamily="34" charset="0"/>
              </a:rPr>
              <a:t>Flask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Flask Documentation. (n.d.). Retrieved from </a:t>
            </a:r>
            <a:r>
              <a:rPr lang="en-IN" sz="2000" b="0" i="0" u="sng" dirty="0">
                <a:solidFill>
                  <a:srgbClr val="0070C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https://flask.palletsprojects.com/</a:t>
            </a:r>
            <a:endParaRPr lang="en-IN" sz="2000" b="0" i="0" dirty="0">
              <a:solidFill>
                <a:srgbClr val="0070C0"/>
              </a:solidFill>
              <a:effectLst/>
              <a:latin typeface="Arial" panose="020B0604020202020204" pitchFamily="34" charset="0"/>
              <a:cs typeface="Arial" panose="020B0604020202020204" pitchFamily="34" charset="0"/>
            </a:endParaRPr>
          </a:p>
          <a:p>
            <a:pPr algn="l"/>
            <a:endParaRPr lang="en-IN" sz="2000" b="0" i="0" dirty="0">
              <a:solidFill>
                <a:srgbClr val="0070C0"/>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Pandas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Pandas Documentation. (n.d.). Retrieved from </a:t>
            </a:r>
            <a:r>
              <a:rPr lang="en-IN" sz="2000" b="0" i="0" u="sng" dirty="0">
                <a:solidFill>
                  <a:schemeClr val="accent1"/>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https://pandas.pydata.org/</a:t>
            </a:r>
            <a:endParaRPr lang="en-IN" sz="2000" b="0" i="0" dirty="0">
              <a:solidFill>
                <a:schemeClr val="accent1"/>
              </a:solidFill>
              <a:effectLst/>
              <a:latin typeface="Arial" panose="020B0604020202020204" pitchFamily="34" charset="0"/>
              <a:cs typeface="Arial" panose="020B0604020202020204" pitchFamily="34" charset="0"/>
            </a:endParaRPr>
          </a:p>
          <a:p>
            <a:pPr algn="l"/>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Matplotlib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Matplotlib Documentation. (n.d.). Retrieved from </a:t>
            </a:r>
            <a:r>
              <a:rPr lang="en-IN" sz="2000" b="0" i="0" u="sng" dirty="0">
                <a:solidFill>
                  <a:schemeClr val="accent1"/>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https://matplotlib.org/</a:t>
            </a:r>
            <a:endParaRPr lang="en-IN" sz="2000" b="0" i="0" dirty="0">
              <a:solidFill>
                <a:schemeClr val="accent1"/>
              </a:solidFill>
              <a:effectLst/>
              <a:latin typeface="Arial" panose="020B0604020202020204" pitchFamily="34" charset="0"/>
              <a:cs typeface="Arial" panose="020B0604020202020204" pitchFamily="34" charset="0"/>
            </a:endParaRPr>
          </a:p>
          <a:p>
            <a:pPr algn="l"/>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Seaborn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Seaborn Documentation. (n.d.). Retrieved from </a:t>
            </a:r>
            <a:r>
              <a:rPr lang="en-IN" sz="2000" b="0" i="0" u="sng" dirty="0">
                <a:solidFill>
                  <a:schemeClr val="accent1"/>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https://seaborn.pydata.org/</a:t>
            </a:r>
            <a:endParaRPr lang="en-IN" sz="2000" b="0" i="0" dirty="0">
              <a:solidFill>
                <a:schemeClr val="accent1"/>
              </a:solidFill>
              <a:effectLst/>
              <a:latin typeface="Arial" panose="020B0604020202020204" pitchFamily="34" charset="0"/>
              <a:cs typeface="Arial" panose="020B0604020202020204" pitchFamily="34" charset="0"/>
            </a:endParaRPr>
          </a:p>
          <a:p>
            <a:pPr algn="l"/>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Jinja2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Jinja2 Documentation. (n.d.). Retrieved from </a:t>
            </a:r>
            <a:r>
              <a:rPr lang="en-IN" sz="2000" b="0" i="0" u="sng" dirty="0">
                <a:solidFill>
                  <a:schemeClr val="accent1"/>
                </a:solidFill>
                <a:effectLst/>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https://jinja.palletsprojects.com/</a:t>
            </a:r>
            <a:endParaRPr lang="en-IN" sz="2000" b="0" i="0" dirty="0">
              <a:solidFill>
                <a:schemeClr val="accent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1780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609600"/>
            <a:ext cx="10172700" cy="677108"/>
          </a:xfrm>
        </p:spPr>
        <p:txBody>
          <a:bodyPr/>
          <a:lstStyle/>
          <a:p>
            <a:pPr algn="ctr"/>
            <a:r>
              <a:rPr lang="en-IN" b="1" dirty="0"/>
              <a:t>References</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679863"/>
            <a:ext cx="10972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sz="2000" b="1" i="0" dirty="0">
                <a:solidFill>
                  <a:schemeClr val="tx1"/>
                </a:solidFill>
                <a:effectLst/>
                <a:latin typeface="Arial" panose="020B0604020202020204" pitchFamily="34" charset="0"/>
                <a:cs typeface="Arial" panose="020B0604020202020204" pitchFamily="34" charset="0"/>
              </a:rPr>
              <a:t>Werkzeug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Werkzeug Documentation. (n.d.). Retrieved from </a:t>
            </a:r>
            <a:r>
              <a:rPr lang="en-IN" sz="2000" b="0" i="0" u="sng" dirty="0">
                <a:solidFill>
                  <a:srgbClr val="0070C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https://werkzeug.palletsprojects.com/</a:t>
            </a:r>
            <a:endParaRPr lang="en-IN" sz="2000" b="0" i="0" dirty="0">
              <a:solidFill>
                <a:srgbClr val="0070C0"/>
              </a:solidFill>
              <a:effectLst/>
              <a:latin typeface="Arial" panose="020B0604020202020204" pitchFamily="34" charset="0"/>
              <a:cs typeface="Arial" panose="020B0604020202020204" pitchFamily="34" charset="0"/>
            </a:endParaRPr>
          </a:p>
          <a:p>
            <a:pPr algn="l"/>
            <a:endParaRPr lang="en-IN" sz="2000" b="0" i="0" dirty="0">
              <a:solidFill>
                <a:srgbClr val="0070C0"/>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html2canvas Documentation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html2canvas Documentation. (n.d.). Retrieved from </a:t>
            </a:r>
            <a:r>
              <a:rPr lang="en-IN" sz="2000" b="0" i="0" u="sng" dirty="0">
                <a:solidFill>
                  <a:srgbClr val="0070C0"/>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https://html2canvas.hertzen.com/</a:t>
            </a:r>
            <a:endParaRPr lang="en-IN" sz="2000" b="0" i="0" dirty="0">
              <a:solidFill>
                <a:srgbClr val="0070C0"/>
              </a:solidFill>
              <a:effectLst/>
              <a:latin typeface="Arial" panose="020B0604020202020204" pitchFamily="34" charset="0"/>
              <a:cs typeface="Arial" panose="020B0604020202020204" pitchFamily="34" charset="0"/>
            </a:endParaRPr>
          </a:p>
          <a:p>
            <a:pPr algn="l"/>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Books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Tufte, E. R. (1983). </a:t>
            </a:r>
            <a:r>
              <a:rPr lang="en-IN" sz="2000" b="0" i="1" dirty="0">
                <a:solidFill>
                  <a:schemeClr val="tx1"/>
                </a:solidFill>
                <a:effectLst/>
                <a:latin typeface="Arial" panose="020B0604020202020204" pitchFamily="34" charset="0"/>
                <a:cs typeface="Arial" panose="020B0604020202020204" pitchFamily="34" charset="0"/>
              </a:rPr>
              <a:t>The Visual Display of Quantitative Information </a:t>
            </a:r>
            <a:r>
              <a:rPr lang="en-IN" sz="2000" b="0" i="0" dirty="0">
                <a:solidFill>
                  <a:schemeClr val="tx1"/>
                </a:solidFill>
                <a:effectLst/>
                <a:latin typeface="Arial" panose="020B0604020202020204" pitchFamily="34" charset="0"/>
                <a:cs typeface="Arial" panose="020B0604020202020204" pitchFamily="34" charset="0"/>
              </a:rPr>
              <a:t>. Graphics Press.</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Rumbaugh, J., Jacobson, I., &amp; Booch, G. (2004). </a:t>
            </a:r>
            <a:r>
              <a:rPr lang="en-IN" sz="2000" b="0" i="1" dirty="0">
                <a:solidFill>
                  <a:schemeClr val="tx1"/>
                </a:solidFill>
                <a:effectLst/>
                <a:latin typeface="Arial" panose="020B0604020202020204" pitchFamily="34" charset="0"/>
                <a:cs typeface="Arial" panose="020B0604020202020204" pitchFamily="34" charset="0"/>
              </a:rPr>
              <a:t>The Unified Modelling Language Reference Manual </a:t>
            </a:r>
            <a:r>
              <a:rPr lang="en-IN" sz="2000" b="0" i="0" dirty="0">
                <a:solidFill>
                  <a:schemeClr val="tx1"/>
                </a:solidFill>
                <a:effectLst/>
                <a:latin typeface="Arial" panose="020B0604020202020204" pitchFamily="34" charset="0"/>
                <a:cs typeface="Arial" panose="020B0604020202020204" pitchFamily="34" charset="0"/>
              </a:rPr>
              <a:t>(2nd ed.). Addison-Wesley.</a:t>
            </a:r>
          </a:p>
          <a:p>
            <a:pPr algn="l"/>
            <a:endParaRPr lang="en-IN" sz="2000" b="0" i="0" dirty="0">
              <a:solidFill>
                <a:schemeClr val="tx1"/>
              </a:solidFill>
              <a:effectLst/>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Standards :</a:t>
            </a:r>
          </a:p>
          <a:p>
            <a:pPr marL="800100" lvl="1" indent="-342900" algn="l">
              <a:buFont typeface="Wingdings" panose="05000000000000000000" pitchFamily="2" charset="2"/>
              <a:buChar char="§"/>
            </a:pPr>
            <a:r>
              <a:rPr lang="en-IN" sz="2000" b="0" i="0" dirty="0">
                <a:solidFill>
                  <a:schemeClr val="tx1"/>
                </a:solidFill>
                <a:effectLst/>
                <a:latin typeface="Arial" panose="020B0604020202020204" pitchFamily="34" charset="0"/>
                <a:cs typeface="Arial" panose="020B0604020202020204" pitchFamily="34" charset="0"/>
              </a:rPr>
              <a:t>ISO/IEC/IEEE 29119-3:2013. </a:t>
            </a:r>
            <a:r>
              <a:rPr lang="en-IN" sz="2000" b="0" i="1" dirty="0">
                <a:solidFill>
                  <a:schemeClr val="tx1"/>
                </a:solidFill>
                <a:effectLst/>
                <a:latin typeface="Arial" panose="020B0604020202020204" pitchFamily="34" charset="0"/>
                <a:cs typeface="Arial" panose="020B0604020202020204" pitchFamily="34" charset="0"/>
              </a:rPr>
              <a:t>Software Testing – Test Documentation </a:t>
            </a:r>
            <a:r>
              <a:rPr lang="en-IN" sz="2000" b="0" i="0" dirty="0">
                <a:solidFill>
                  <a:schemeClr val="tx1"/>
                </a:solidFill>
                <a:effectLst/>
                <a:latin typeface="Arial" panose="020B0604020202020204" pitchFamily="34" charset="0"/>
                <a:cs typeface="Arial" panose="020B0604020202020204" pitchFamily="34" charset="0"/>
              </a:rPr>
              <a:t>. Retrieved from </a:t>
            </a:r>
            <a:r>
              <a:rPr lang="en-IN" sz="2000" b="0" i="0" u="sng" dirty="0">
                <a:solidFill>
                  <a:srgbClr val="0070C0"/>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https://www.iso.org/standard/45166.html</a:t>
            </a:r>
            <a:endParaRPr lang="en-IN" sz="2000" b="0" i="0" dirty="0">
              <a:solidFill>
                <a:srgbClr val="0070C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11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53B5-9BBF-6751-63C8-9F2BFD429B57}"/>
              </a:ext>
            </a:extLst>
          </p:cNvPr>
          <p:cNvSpPr>
            <a:spLocks noGrp="1"/>
          </p:cNvSpPr>
          <p:nvPr>
            <p:ph type="title"/>
          </p:nvPr>
        </p:nvSpPr>
        <p:spPr>
          <a:xfrm>
            <a:off x="1009650" y="457200"/>
            <a:ext cx="10172700" cy="677108"/>
          </a:xfrm>
        </p:spPr>
        <p:txBody>
          <a:bodyPr/>
          <a:lstStyle/>
          <a:p>
            <a:pPr algn="ctr"/>
            <a:r>
              <a:rPr lang="en-IN" b="1" dirty="0"/>
              <a:t>Contributions</a:t>
            </a:r>
          </a:p>
        </p:txBody>
      </p:sp>
      <p:sp>
        <p:nvSpPr>
          <p:cNvPr id="4" name="Rectangle 1">
            <a:extLst>
              <a:ext uri="{FF2B5EF4-FFF2-40B4-BE49-F238E27FC236}">
                <a16:creationId xmlns:a16="http://schemas.microsoft.com/office/drawing/2014/main" id="{E996CED4-B80C-DCE0-8191-7B2E3AB2D65B}"/>
              </a:ext>
            </a:extLst>
          </p:cNvPr>
          <p:cNvSpPr>
            <a:spLocks noGrp="1" noChangeArrowheads="1"/>
          </p:cNvSpPr>
          <p:nvPr>
            <p:ph type="body" idx="1"/>
          </p:nvPr>
        </p:nvSpPr>
        <p:spPr bwMode="auto">
          <a:xfrm>
            <a:off x="609600" y="1525978"/>
            <a:ext cx="1097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IN" sz="2000" b="1" i="0" dirty="0">
                <a:solidFill>
                  <a:schemeClr val="tx1"/>
                </a:solidFill>
                <a:effectLst/>
                <a:latin typeface="Arial" panose="020B0604020202020204" pitchFamily="34" charset="0"/>
                <a:cs typeface="Arial" panose="020B0604020202020204" pitchFamily="34" charset="0"/>
              </a:rPr>
              <a:t>Title of Paper</a:t>
            </a:r>
            <a:r>
              <a:rPr lang="en-IN" sz="2000" b="0" i="0" dirty="0">
                <a:solidFill>
                  <a:schemeClr val="tx1"/>
                </a:solidFill>
                <a:effectLst/>
                <a:latin typeface="Arial" panose="020B0604020202020204" pitchFamily="34" charset="0"/>
                <a:cs typeface="Arial" panose="020B0604020202020204" pitchFamily="34" charset="0"/>
              </a:rPr>
              <a:t> :- Web-Based data Analytics and Visualization Platform</a:t>
            </a:r>
          </a:p>
          <a:p>
            <a:pPr algn="l"/>
            <a:endParaRPr lang="en-IN" sz="2000" dirty="0">
              <a:solidFill>
                <a:schemeClr val="tx1"/>
              </a:solidFill>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Details of the Conference</a:t>
            </a:r>
            <a:r>
              <a:rPr lang="en-IN" sz="2000" b="0" i="0" dirty="0">
                <a:solidFill>
                  <a:schemeClr val="tx1"/>
                </a:solidFill>
                <a:effectLst/>
                <a:latin typeface="Arial" panose="020B0604020202020204" pitchFamily="34" charset="0"/>
                <a:cs typeface="Arial" panose="020B0604020202020204" pitchFamily="34" charset="0"/>
              </a:rPr>
              <a:t> :-</a:t>
            </a:r>
          </a:p>
          <a:p>
            <a:pPr algn="l"/>
            <a:r>
              <a:rPr lang="en-IN" sz="2000" dirty="0">
                <a:solidFill>
                  <a:schemeClr val="tx1"/>
                </a:solidFill>
                <a:latin typeface="Arial" panose="020B0604020202020204" pitchFamily="34" charset="0"/>
                <a:cs typeface="Arial" panose="020B0604020202020204" pitchFamily="34" charset="0"/>
              </a:rPr>
              <a:t>ICIC 2025 – 2</a:t>
            </a:r>
            <a:r>
              <a:rPr lang="en-IN" sz="2000" baseline="30000" dirty="0">
                <a:solidFill>
                  <a:schemeClr val="tx1"/>
                </a:solidFill>
                <a:latin typeface="Arial" panose="020B0604020202020204" pitchFamily="34" charset="0"/>
                <a:cs typeface="Arial" panose="020B0604020202020204" pitchFamily="34" charset="0"/>
              </a:rPr>
              <a:t>nd</a:t>
            </a:r>
            <a:r>
              <a:rPr lang="en-IN" sz="2000" dirty="0">
                <a:solidFill>
                  <a:schemeClr val="tx1"/>
                </a:solidFill>
                <a:latin typeface="Arial" panose="020B0604020202020204" pitchFamily="34" charset="0"/>
                <a:cs typeface="Arial" panose="020B0604020202020204" pitchFamily="34" charset="0"/>
              </a:rPr>
              <a:t> International Conference on Intelligent Computing, Department of Computer Science and Applications.</a:t>
            </a:r>
          </a:p>
          <a:p>
            <a:pPr algn="l"/>
            <a:r>
              <a:rPr lang="en-IN" sz="2000" b="0" i="0" dirty="0">
                <a:solidFill>
                  <a:schemeClr val="tx1"/>
                </a:solidFill>
                <a:effectLst/>
                <a:latin typeface="Arial" panose="020B0604020202020204" pitchFamily="34" charset="0"/>
                <a:cs typeface="Arial" panose="020B0604020202020204" pitchFamily="34" charset="0"/>
              </a:rPr>
              <a:t>		-March 10</a:t>
            </a:r>
            <a:r>
              <a:rPr lang="en-IN" sz="2000" b="0" i="0" baseline="30000" dirty="0">
                <a:solidFill>
                  <a:schemeClr val="tx1"/>
                </a:solidFill>
                <a:effectLst/>
                <a:latin typeface="Arial" panose="020B0604020202020204" pitchFamily="34" charset="0"/>
                <a:cs typeface="Arial" panose="020B0604020202020204" pitchFamily="34" charset="0"/>
              </a:rPr>
              <a:t>th</a:t>
            </a:r>
            <a:r>
              <a:rPr lang="en-IN" sz="2000" b="0" i="0" dirty="0">
                <a:solidFill>
                  <a:schemeClr val="tx1"/>
                </a:solidFill>
                <a:effectLst/>
                <a:latin typeface="Arial" panose="020B0604020202020204" pitchFamily="34" charset="0"/>
                <a:cs typeface="Arial" panose="020B0604020202020204" pitchFamily="34" charset="0"/>
              </a:rPr>
              <a:t> 2025, SRM Institute of Science and Technology, Vadapalani.</a:t>
            </a:r>
          </a:p>
          <a:p>
            <a:pPr algn="l"/>
            <a:endParaRPr lang="en-IN" sz="2000" dirty="0">
              <a:solidFill>
                <a:schemeClr val="tx1"/>
              </a:solidFill>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Authors</a:t>
            </a:r>
            <a:r>
              <a:rPr lang="en-IN" sz="2000" b="0" i="0" dirty="0">
                <a:solidFill>
                  <a:schemeClr val="tx1"/>
                </a:solidFill>
                <a:effectLst/>
                <a:latin typeface="Arial" panose="020B0604020202020204" pitchFamily="34" charset="0"/>
                <a:cs typeface="Arial" panose="020B0604020202020204" pitchFamily="34" charset="0"/>
              </a:rPr>
              <a:t> :-</a:t>
            </a:r>
          </a:p>
          <a:p>
            <a:pPr marL="800100" lvl="1" indent="-342900" algn="l">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Krishna Karthik Eluripati -- 22PA5A5702</a:t>
            </a:r>
          </a:p>
          <a:p>
            <a:pPr marL="800100" lvl="1" indent="-342900" algn="l">
              <a:buFont typeface="Wingdings" panose="05000000000000000000" pitchFamily="2" charset="2"/>
              <a:buChar char="Ø"/>
            </a:pPr>
            <a:r>
              <a:rPr lang="en-IN" sz="2000" b="0" i="0" dirty="0">
                <a:solidFill>
                  <a:schemeClr val="tx1"/>
                </a:solidFill>
                <a:effectLst/>
                <a:latin typeface="Arial" panose="020B0604020202020204" pitchFamily="34" charset="0"/>
                <a:cs typeface="Arial" panose="020B0604020202020204" pitchFamily="34" charset="0"/>
              </a:rPr>
              <a:t>Uday Kiran Reddy – 21PA1A5750</a:t>
            </a:r>
          </a:p>
          <a:p>
            <a:pPr marL="800100" lvl="1" indent="-342900" algn="l">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Sai Krishna Marella – 21PA1A5732</a:t>
            </a:r>
          </a:p>
          <a:p>
            <a:pPr algn="l"/>
            <a:endParaRPr lang="en-IN" sz="2000" dirty="0">
              <a:solidFill>
                <a:schemeClr val="tx1"/>
              </a:solidFill>
              <a:latin typeface="Arial" panose="020B0604020202020204" pitchFamily="34" charset="0"/>
              <a:cs typeface="Arial" panose="020B0604020202020204" pitchFamily="34" charset="0"/>
            </a:endParaRPr>
          </a:p>
          <a:p>
            <a:pPr algn="l"/>
            <a:r>
              <a:rPr lang="en-IN" sz="2000" b="1" dirty="0">
                <a:solidFill>
                  <a:schemeClr val="tx1"/>
                </a:solidFill>
                <a:latin typeface="Arial" panose="020B0604020202020204" pitchFamily="34" charset="0"/>
                <a:cs typeface="Arial" panose="020B0604020202020204" pitchFamily="34" charset="0"/>
              </a:rPr>
              <a:t>Guide</a:t>
            </a:r>
            <a:r>
              <a:rPr lang="en-IN" sz="2000" dirty="0">
                <a:solidFill>
                  <a:schemeClr val="tx1"/>
                </a:solidFill>
                <a:latin typeface="Arial" panose="020B0604020202020204" pitchFamily="34" charset="0"/>
                <a:cs typeface="Arial" panose="020B0604020202020204" pitchFamily="34" charset="0"/>
              </a:rPr>
              <a:t> :- Ms. D. Deepika (Assistant Professor)</a:t>
            </a:r>
          </a:p>
          <a:p>
            <a:pPr algn="l"/>
            <a:endParaRPr lang="en-IN" sz="2000" dirty="0">
              <a:solidFill>
                <a:schemeClr val="tx1"/>
              </a:solidFill>
              <a:latin typeface="Arial" panose="020B0604020202020204" pitchFamily="34" charset="0"/>
              <a:cs typeface="Arial" panose="020B0604020202020204" pitchFamily="34" charset="0"/>
            </a:endParaRPr>
          </a:p>
          <a:p>
            <a:pPr algn="l"/>
            <a:r>
              <a:rPr lang="en-IN" sz="2000" b="1" dirty="0">
                <a:solidFill>
                  <a:schemeClr val="tx1"/>
                </a:solidFill>
                <a:latin typeface="Arial" panose="020B0604020202020204" pitchFamily="34" charset="0"/>
                <a:cs typeface="Arial" panose="020B0604020202020204" pitchFamily="34" charset="0"/>
              </a:rPr>
              <a:t>Project URL</a:t>
            </a:r>
            <a:r>
              <a:rPr lang="en-IN" sz="2000" dirty="0">
                <a:solidFill>
                  <a:schemeClr val="tx1"/>
                </a:solidFill>
                <a:latin typeface="Arial" panose="020B0604020202020204" pitchFamily="34" charset="0"/>
                <a:cs typeface="Arial" panose="020B0604020202020204" pitchFamily="34" charset="0"/>
              </a:rPr>
              <a:t> :- </a:t>
            </a:r>
            <a:r>
              <a:rPr lang="en-IN" sz="2000" dirty="0">
                <a:solidFill>
                  <a:schemeClr val="tx1"/>
                </a:solidFill>
                <a:latin typeface="Arial" panose="020B0604020202020204" pitchFamily="34" charset="0"/>
                <a:cs typeface="Arial" panose="020B0604020202020204" pitchFamily="34" charset="0"/>
                <a:hlinkClick r:id="rId2"/>
              </a:rPr>
              <a:t>https://22pa5a5702wbdaavp.pythonanywhere.com</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842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437" y="533400"/>
            <a:ext cx="10017125" cy="677108"/>
          </a:xfrm>
        </p:spPr>
        <p:txBody>
          <a:bodyPr/>
          <a:lstStyle/>
          <a:p>
            <a:pPr algn="ctr"/>
            <a:r>
              <a:rPr lang="en-US" b="1" dirty="0"/>
              <a:t>Problem Statement</a:t>
            </a:r>
            <a:endParaRPr lang="en-MY" b="1" dirty="0"/>
          </a:p>
        </p:txBody>
      </p:sp>
      <p:sp>
        <p:nvSpPr>
          <p:cNvPr id="3" name="Text Placeholder 2"/>
          <p:cNvSpPr>
            <a:spLocks noGrp="1"/>
          </p:cNvSpPr>
          <p:nvPr>
            <p:ph type="body" idx="1"/>
          </p:nvPr>
        </p:nvSpPr>
        <p:spPr>
          <a:xfrm>
            <a:off x="990600" y="2362200"/>
            <a:ext cx="9797415" cy="369332"/>
          </a:xfrm>
        </p:spPr>
        <p:txBody>
          <a:bodyPr/>
          <a:lstStyle/>
          <a:p>
            <a:pPr algn="just"/>
            <a:r>
              <a:rPr lang="en-US" sz="2400" dirty="0"/>
              <a:t>	</a:t>
            </a:r>
            <a:endParaRPr lang="en-MY" sz="2400" dirty="0"/>
          </a:p>
        </p:txBody>
      </p:sp>
      <p:sp>
        <p:nvSpPr>
          <p:cNvPr id="5" name="Rectangle 2">
            <a:extLst>
              <a:ext uri="{FF2B5EF4-FFF2-40B4-BE49-F238E27FC236}">
                <a16:creationId xmlns:a16="http://schemas.microsoft.com/office/drawing/2014/main" id="{369DC330-A3E7-0487-A463-6D9D7F56C07B}"/>
              </a:ext>
            </a:extLst>
          </p:cNvPr>
          <p:cNvSpPr>
            <a:spLocks noChangeArrowheads="1"/>
          </p:cNvSpPr>
          <p:nvPr/>
        </p:nvSpPr>
        <p:spPr bwMode="auto">
          <a:xfrm>
            <a:off x="609600" y="1674912"/>
            <a:ext cx="109728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many industries and fields of study, data analysis and visualization are essential for decision-making, insights, and predictions. However, existing tools for data analysis and visualization often require advanced programming skills or are difficult to use for individuals without technical expertise. While solutions like spreadsheets or specialized software can help, they have limitations in scalability, interactivity, and flexibility. Additionally, these systems may come with high costs or are not accessible for all types of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problem is to provide a </a:t>
            </a:r>
            <a:r>
              <a:rPr kumimoji="0" lang="en-US" altLang="en-US" sz="2000" b="1" i="0" u="none" strike="noStrike" cap="none" normalizeH="0" baseline="0" dirty="0">
                <a:ln>
                  <a:noFill/>
                </a:ln>
                <a:solidFill>
                  <a:schemeClr val="tx1"/>
                </a:solidFill>
                <a:effectLst/>
                <a:latin typeface="Arial" panose="020B0604020202020204" pitchFamily="34" charset="0"/>
              </a:rPr>
              <a:t>simple, web-based platform</a:t>
            </a:r>
            <a:r>
              <a:rPr kumimoji="0" lang="en-US" altLang="en-US" sz="2000" b="0" i="0" u="none" strike="noStrike" cap="none" normalizeH="0" baseline="0" dirty="0">
                <a:ln>
                  <a:noFill/>
                </a:ln>
                <a:solidFill>
                  <a:schemeClr val="tx1"/>
                </a:solidFill>
                <a:effectLst/>
                <a:latin typeface="Arial" panose="020B0604020202020204" pitchFamily="34" charset="0"/>
              </a:rPr>
              <a:t> that allows </a:t>
            </a:r>
            <a:r>
              <a:rPr kumimoji="0" lang="en-US" altLang="en-US" sz="2000" b="1" i="0" u="none" strike="noStrike" cap="none" normalizeH="0" baseline="0" dirty="0">
                <a:ln>
                  <a:noFill/>
                </a:ln>
                <a:solidFill>
                  <a:schemeClr val="tx1"/>
                </a:solidFill>
                <a:effectLst/>
                <a:latin typeface="Arial" panose="020B0604020202020204" pitchFamily="34" charset="0"/>
              </a:rPr>
              <a:t>non-technical users</a:t>
            </a:r>
            <a:r>
              <a:rPr kumimoji="0" lang="en-US" altLang="en-US" sz="2000" b="0" i="0" u="none" strike="noStrike" cap="none" normalizeH="0" baseline="0" dirty="0">
                <a:ln>
                  <a:noFill/>
                </a:ln>
                <a:solidFill>
                  <a:schemeClr val="tx1"/>
                </a:solidFill>
                <a:effectLst/>
                <a:latin typeface="Arial" panose="020B0604020202020204" pitchFamily="34" charset="0"/>
              </a:rPr>
              <a:t>, including data analysts, scientists, and general users, to easily </a:t>
            </a:r>
            <a:r>
              <a:rPr kumimoji="0" lang="en-US" altLang="en-US" sz="2000" b="1" i="0" u="none" strike="noStrike" cap="none" normalizeH="0" baseline="0" dirty="0">
                <a:ln>
                  <a:noFill/>
                </a:ln>
                <a:solidFill>
                  <a:schemeClr val="tx1"/>
                </a:solidFill>
                <a:effectLst/>
                <a:latin typeface="Arial" panose="020B0604020202020204" pitchFamily="34" charset="0"/>
              </a:rPr>
              <a:t>upload, process, analyze, and visualize data from CSV files</a:t>
            </a:r>
            <a:r>
              <a:rPr kumimoji="0" lang="en-US" altLang="en-US" sz="2000" b="0" i="0" u="none" strike="noStrike" cap="none" normalizeH="0" baseline="0" dirty="0">
                <a:ln>
                  <a:noFill/>
                </a:ln>
                <a:solidFill>
                  <a:schemeClr val="tx1"/>
                </a:solidFill>
                <a:effectLst/>
                <a:latin typeface="Arial" panose="020B0604020202020204" pitchFamily="34" charset="0"/>
              </a:rPr>
              <a:t>. The platform should be intuitive, cost-effective, scalable for various dataset sizes, and capable of producing a wide range of visualizations to make data insights accessible without requiring advanced technical knowledge or expensive software tools.</a:t>
            </a:r>
          </a:p>
        </p:txBody>
      </p:sp>
    </p:spTree>
    <p:extLst>
      <p:ext uri="{BB962C8B-B14F-4D97-AF65-F5344CB8AC3E}">
        <p14:creationId xmlns:p14="http://schemas.microsoft.com/office/powerpoint/2010/main" val="261983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C320-CF18-F80D-CE22-95419558A0C2}"/>
              </a:ext>
            </a:extLst>
          </p:cNvPr>
          <p:cNvSpPr>
            <a:spLocks noGrp="1"/>
          </p:cNvSpPr>
          <p:nvPr>
            <p:ph type="title"/>
          </p:nvPr>
        </p:nvSpPr>
        <p:spPr>
          <a:xfrm>
            <a:off x="1009650" y="381000"/>
            <a:ext cx="10172700" cy="677108"/>
          </a:xfrm>
        </p:spPr>
        <p:txBody>
          <a:bodyPr/>
          <a:lstStyle/>
          <a:p>
            <a:pPr algn="ctr"/>
            <a:r>
              <a:rPr lang="en-IN" b="1" dirty="0"/>
              <a:t>Planning of Project Work</a:t>
            </a:r>
          </a:p>
        </p:txBody>
      </p:sp>
      <p:sp>
        <p:nvSpPr>
          <p:cNvPr id="3" name="Text Placeholder 2">
            <a:extLst>
              <a:ext uri="{FF2B5EF4-FFF2-40B4-BE49-F238E27FC236}">
                <a16:creationId xmlns:a16="http://schemas.microsoft.com/office/drawing/2014/main" id="{4584D672-D95F-41F6-DC3D-1D6E56360A17}"/>
              </a:ext>
            </a:extLst>
          </p:cNvPr>
          <p:cNvSpPr>
            <a:spLocks noGrp="1"/>
          </p:cNvSpPr>
          <p:nvPr>
            <p:ph type="body" idx="1"/>
          </p:nvPr>
        </p:nvSpPr>
        <p:spPr>
          <a:xfrm>
            <a:off x="609600" y="1295400"/>
            <a:ext cx="10972800" cy="4924425"/>
          </a:xfrm>
        </p:spPr>
        <p:txBody>
          <a:bodyPr/>
          <a:lstStyle/>
          <a:p>
            <a:r>
              <a:rPr lang="en-US" sz="2000" b="1" dirty="0">
                <a:latin typeface="Arial" panose="020B0604020202020204" pitchFamily="34" charset="0"/>
                <a:cs typeface="Arial" panose="020B0604020202020204" pitchFamily="34" charset="0"/>
              </a:rPr>
              <a:t>Project Timeline</a:t>
            </a:r>
          </a:p>
          <a:p>
            <a:endParaRPr lang="en-US" sz="2000" b="1"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Phase 1: Requirement Gathering &amp; Research (Week 1-2)</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Identify key functionalities and gather project requirements.</a:t>
            </a: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Research relevant tools, frameworks, and best practices.</a:t>
            </a:r>
          </a:p>
          <a:p>
            <a:pPr marL="342900"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Phase 2: Design &amp; Architecture (Week 3-4)</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Database Design, User Interface Design, and Application Architecture planning.</a:t>
            </a: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Finalize tech stack (Flask, pandas, matplotlib, etc.).</a:t>
            </a:r>
          </a:p>
          <a:p>
            <a:pPr marL="342900" indent="-342900" algn="l">
              <a:buFont typeface="Wingdings" panose="05000000000000000000" pitchFamily="2" charset="2"/>
              <a:buChar char="v"/>
            </a:pPr>
            <a:r>
              <a:rPr lang="en-US" sz="2000" b="1" dirty="0">
                <a:latin typeface="Arial" panose="020B0604020202020204" pitchFamily="34" charset="0"/>
                <a:cs typeface="Arial" panose="020B0604020202020204" pitchFamily="34" charset="0"/>
              </a:rPr>
              <a:t>Phase 3: Development &amp; Implementation (Week 5-7)</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Implement backend functionality for CSV upload, processing, and session management.</a:t>
            </a: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Develop frontend components and form interactions.</a:t>
            </a: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Integrate data visualizations (matplotlib, seaborn).</a:t>
            </a:r>
          </a:p>
          <a:p>
            <a:pPr marL="342900"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Phase 4: Testing &amp; Optimization (Week 8-9)</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Test all features thoroughly: CSV handling, visualizations, form validation.</a:t>
            </a:r>
          </a:p>
          <a:p>
            <a:pPr marL="800100" lvl="1"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Optimize performance and fix bugs.</a:t>
            </a:r>
          </a:p>
          <a:p>
            <a:pPr marL="342900" indent="-342900">
              <a:buFont typeface="Wingdings" panose="05000000000000000000" pitchFamily="2" charset="2"/>
              <a:buChar char="v"/>
            </a:pPr>
            <a:r>
              <a:rPr lang="en-US" sz="2000" b="1" dirty="0">
                <a:latin typeface="Arial" panose="020B0604020202020204" pitchFamily="34" charset="0"/>
                <a:cs typeface="Arial" panose="020B0604020202020204" pitchFamily="34" charset="0"/>
              </a:rPr>
              <a:t>Phase 5: Deployment (Week 10)</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614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F974-DA72-4F54-18D9-23495FE738B4}"/>
              </a:ext>
            </a:extLst>
          </p:cNvPr>
          <p:cNvSpPr>
            <a:spLocks noGrp="1"/>
          </p:cNvSpPr>
          <p:nvPr>
            <p:ph type="title"/>
          </p:nvPr>
        </p:nvSpPr>
        <p:spPr>
          <a:xfrm>
            <a:off x="1009650" y="2751891"/>
            <a:ext cx="10172700" cy="1354217"/>
          </a:xfrm>
        </p:spPr>
        <p:txBody>
          <a:bodyPr/>
          <a:lstStyle/>
          <a:p>
            <a:pPr algn="ctr"/>
            <a:r>
              <a:rPr lang="en-IN" sz="8800" dirty="0">
                <a:latin typeface="Algerian" panose="04020705040A02060702" pitchFamily="82" charset="0"/>
              </a:rPr>
              <a:t>Thank-You</a:t>
            </a:r>
          </a:p>
        </p:txBody>
      </p:sp>
    </p:spTree>
    <p:extLst>
      <p:ext uri="{BB962C8B-B14F-4D97-AF65-F5344CB8AC3E}">
        <p14:creationId xmlns:p14="http://schemas.microsoft.com/office/powerpoint/2010/main" val="206185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11125200" cy="1173041"/>
          </a:xfrm>
          <a:prstGeom prst="rect">
            <a:avLst/>
          </a:prstGeom>
        </p:spPr>
        <p:txBody>
          <a:bodyPr vert="horz" wrap="square" lIns="0" tIns="491136" rIns="0" bIns="0" rtlCol="0">
            <a:spAutoFit/>
          </a:bodyPr>
          <a:lstStyle/>
          <a:p>
            <a:pPr algn="ctr"/>
            <a:r>
              <a:rPr lang="en-IN" b="1" dirty="0">
                <a:latin typeface="+mn-lt"/>
              </a:rPr>
              <a:t>Abstract</a:t>
            </a:r>
          </a:p>
        </p:txBody>
      </p:sp>
      <p:sp>
        <p:nvSpPr>
          <p:cNvPr id="7" name="Rectangle 2">
            <a:extLst>
              <a:ext uri="{FF2B5EF4-FFF2-40B4-BE49-F238E27FC236}">
                <a16:creationId xmlns:a16="http://schemas.microsoft.com/office/drawing/2014/main" id="{4CDB9D1B-3E7F-05A9-D871-46DA84A5AB36}"/>
              </a:ext>
            </a:extLst>
          </p:cNvPr>
          <p:cNvSpPr>
            <a:spLocks noChangeArrowheads="1"/>
          </p:cNvSpPr>
          <p:nvPr/>
        </p:nvSpPr>
        <p:spPr bwMode="auto">
          <a:xfrm>
            <a:off x="723900" y="1447800"/>
            <a:ext cx="107442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t>A user-friendly web platform for uploading, analysing, and visualizing data from CSV files.</a:t>
            </a:r>
          </a:p>
          <a:p>
            <a:pPr marL="342900" indent="-342900">
              <a:buFont typeface="Wingdings" panose="05000000000000000000" pitchFamily="2" charset="2"/>
              <a:buChar char="Ø"/>
            </a:pPr>
            <a:r>
              <a:rPr lang="en-IN" sz="2000" b="1" dirty="0"/>
              <a:t>CSV Upload &amp; Processing</a:t>
            </a:r>
            <a:r>
              <a:rPr lang="en-IN" sz="2000" dirty="0"/>
              <a:t>: Upload CSV files, extract column names and content for easy access and analysis.</a:t>
            </a:r>
          </a:p>
          <a:p>
            <a:pPr marL="342900" indent="-342900">
              <a:buFont typeface="Wingdings" panose="05000000000000000000" pitchFamily="2" charset="2"/>
              <a:buChar char="Ø"/>
            </a:pPr>
            <a:r>
              <a:rPr lang="en-IN" sz="2000" b="1" dirty="0"/>
              <a:t>Data Analytics</a:t>
            </a:r>
            <a:r>
              <a:rPr lang="en-IN" sz="2000" dirty="0"/>
              <a:t>: Perform basic operations like sorting, retrieving specific data ranges, and displaying results in tables.</a:t>
            </a:r>
          </a:p>
          <a:p>
            <a:pPr marL="342900" indent="-342900">
              <a:buFont typeface="Wingdings" panose="05000000000000000000" pitchFamily="2" charset="2"/>
              <a:buChar char="Ø"/>
            </a:pPr>
            <a:r>
              <a:rPr lang="en-IN" sz="2000" b="1" dirty="0"/>
              <a:t>Data Visualization</a:t>
            </a:r>
            <a:r>
              <a:rPr lang="en-IN" sz="2000" dirty="0"/>
              <a:t>: Generate various charts (bar, line, scatter, pie, histogram, heatmap, radar, and box plots) using </a:t>
            </a:r>
            <a:r>
              <a:rPr lang="en-IN" sz="2000" b="1" dirty="0"/>
              <a:t>matplotlib</a:t>
            </a:r>
            <a:r>
              <a:rPr lang="en-IN" sz="2000" dirty="0"/>
              <a:t> and </a:t>
            </a:r>
            <a:r>
              <a:rPr lang="en-IN" sz="2000" b="1" dirty="0"/>
              <a:t>seaborn</a:t>
            </a:r>
            <a:r>
              <a:rPr lang="en-IN" sz="2000" dirty="0"/>
              <a:t>.</a:t>
            </a:r>
          </a:p>
          <a:p>
            <a:endParaRPr lang="en-IN" sz="2000" dirty="0"/>
          </a:p>
          <a:p>
            <a:r>
              <a:rPr lang="en-IN" sz="2000" b="1" dirty="0"/>
              <a:t>Technologies</a:t>
            </a:r>
            <a:r>
              <a:rPr lang="en-IN" sz="2000" dirty="0"/>
              <a:t>:</a:t>
            </a:r>
          </a:p>
          <a:p>
            <a:pPr marL="342900" lvl="5" indent="-342900">
              <a:buFont typeface="Wingdings" panose="05000000000000000000" pitchFamily="2" charset="2"/>
              <a:buChar char="Ø"/>
            </a:pPr>
            <a:r>
              <a:rPr lang="en-IN" sz="2000" b="1" dirty="0"/>
              <a:t>Flask</a:t>
            </a:r>
            <a:r>
              <a:rPr lang="en-IN" sz="2000" dirty="0"/>
              <a:t> (web framework)</a:t>
            </a:r>
          </a:p>
          <a:p>
            <a:pPr marL="342900" indent="-342900">
              <a:buFont typeface="Wingdings" panose="05000000000000000000" pitchFamily="2" charset="2"/>
              <a:buChar char="Ø"/>
            </a:pPr>
            <a:r>
              <a:rPr lang="en-IN" sz="2000" b="1" dirty="0"/>
              <a:t>pandas</a:t>
            </a:r>
            <a:r>
              <a:rPr lang="en-IN" sz="2000" dirty="0"/>
              <a:t> (data manipulation)</a:t>
            </a:r>
          </a:p>
          <a:p>
            <a:pPr marL="342900" lvl="3" indent="-342900">
              <a:buFont typeface="Wingdings" panose="05000000000000000000" pitchFamily="2" charset="2"/>
              <a:buChar char="Ø"/>
            </a:pPr>
            <a:r>
              <a:rPr lang="en-IN" sz="2000" b="1" dirty="0"/>
              <a:t>matplotlib &amp; seaborn</a:t>
            </a:r>
            <a:r>
              <a:rPr lang="en-IN" sz="2000" dirty="0"/>
              <a:t> (visualization)</a:t>
            </a:r>
          </a:p>
          <a:p>
            <a:endParaRPr lang="en-IN" sz="2000" dirty="0"/>
          </a:p>
          <a:p>
            <a:r>
              <a:rPr lang="en-IN" sz="2000" dirty="0"/>
              <a:t>Ideal for </a:t>
            </a:r>
            <a:r>
              <a:rPr lang="en-IN" sz="2000" b="1" dirty="0"/>
              <a:t>data scientists, analysts</a:t>
            </a:r>
            <a:r>
              <a:rPr lang="en-IN" sz="2000" dirty="0"/>
              <a:t>, and </a:t>
            </a:r>
            <a:r>
              <a:rPr lang="en-IN" sz="2000" b="1" dirty="0"/>
              <a:t>novice users</a:t>
            </a:r>
            <a:r>
              <a:rPr lang="en-IN" sz="2000" dirty="0"/>
              <a:t>, offering interactive insights without advanced programming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0"/>
            <a:ext cx="11125200" cy="1173041"/>
          </a:xfrm>
          <a:prstGeom prst="rect">
            <a:avLst/>
          </a:prstGeom>
        </p:spPr>
        <p:txBody>
          <a:bodyPr vert="horz" wrap="square" lIns="0" tIns="491136" rIns="0" bIns="0" rtlCol="0">
            <a:spAutoFit/>
          </a:bodyPr>
          <a:lstStyle/>
          <a:p>
            <a:pPr algn="ctr"/>
            <a:r>
              <a:rPr lang="en-IN" b="1" dirty="0">
                <a:latin typeface="+mn-lt"/>
              </a:rPr>
              <a:t>Literature Survey</a:t>
            </a:r>
          </a:p>
        </p:txBody>
      </p:sp>
      <p:sp>
        <p:nvSpPr>
          <p:cNvPr id="7" name="Rectangle 2">
            <a:extLst>
              <a:ext uri="{FF2B5EF4-FFF2-40B4-BE49-F238E27FC236}">
                <a16:creationId xmlns:a16="http://schemas.microsoft.com/office/drawing/2014/main" id="{4CDB9D1B-3E7F-05A9-D871-46DA84A5AB36}"/>
              </a:ext>
            </a:extLst>
          </p:cNvPr>
          <p:cNvSpPr>
            <a:spLocks noChangeArrowheads="1"/>
          </p:cNvSpPr>
          <p:nvPr/>
        </p:nvSpPr>
        <p:spPr bwMode="auto">
          <a:xfrm>
            <a:off x="723900" y="1295400"/>
            <a:ext cx="107442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solidFill>
                  <a:schemeClr val="tx1"/>
                </a:solidFill>
                <a:effectLst/>
                <a:latin typeface="Arial" panose="020B0604020202020204" pitchFamily="34" charset="0"/>
                <a:cs typeface="Arial" panose="020B0604020202020204" pitchFamily="34" charset="0"/>
              </a:rPr>
              <a:t>Theoretical Foundations of Data Analytics &amp; Visualization</a:t>
            </a:r>
          </a:p>
          <a:p>
            <a:pPr marL="342900" lvl="5" indent="-342900" algn="l">
              <a:buFont typeface="Wingdings" panose="05000000000000000000" pitchFamily="2" charset="2"/>
              <a:buChar char="Ø"/>
            </a:pPr>
            <a:r>
              <a:rPr lang="en-US" sz="2000" b="0" i="0" dirty="0">
                <a:solidFill>
                  <a:schemeClr val="tx1"/>
                </a:solidFill>
                <a:effectLst/>
                <a:latin typeface="Arial" panose="020B0604020202020204" pitchFamily="34" charset="0"/>
                <a:cs typeface="Arial" panose="020B0604020202020204" pitchFamily="34" charset="0"/>
              </a:rPr>
              <a:t>Early works by Edward Tufte and Colin Ware emphasize the power of visual representation to uncover hidden patterns in data.</a:t>
            </a:r>
          </a:p>
          <a:p>
            <a:pPr marL="342900" lvl="5" indent="-342900" algn="l">
              <a:buFont typeface="Wingdings" panose="05000000000000000000" pitchFamily="2" charset="2"/>
              <a:buChar char="Ø"/>
            </a:pPr>
            <a:r>
              <a:rPr lang="en-US" sz="2000" b="0" i="0" dirty="0">
                <a:solidFill>
                  <a:schemeClr val="tx1"/>
                </a:solidFill>
                <a:effectLst/>
                <a:latin typeface="Arial" panose="020B0604020202020204" pitchFamily="34" charset="0"/>
                <a:cs typeface="Arial" panose="020B0604020202020204" pitchFamily="34" charset="0"/>
              </a:rPr>
              <a:t>Modern studies integrate statistical analysis with interactive visualization tools to make data more interpretable and actionable.</a:t>
            </a:r>
          </a:p>
          <a:p>
            <a:pPr marL="342900" indent="-342900" algn="l">
              <a:buFont typeface="Wingdings" panose="05000000000000000000" pitchFamily="2" charset="2"/>
              <a:buChar char="Ø"/>
            </a:pPr>
            <a:endParaRPr lang="en-US" sz="2000" b="0" i="0" dirty="0">
              <a:solidFill>
                <a:schemeClr val="tx1"/>
              </a:solidFill>
              <a:effectLst/>
              <a:latin typeface="Arial" panose="020B0604020202020204" pitchFamily="34" charset="0"/>
              <a:cs typeface="Arial" panose="020B0604020202020204" pitchFamily="34" charset="0"/>
            </a:endParaRPr>
          </a:p>
          <a:p>
            <a:pPr algn="l"/>
            <a:r>
              <a:rPr lang="en-US" sz="2000" b="1" i="0" dirty="0">
                <a:solidFill>
                  <a:schemeClr val="tx1"/>
                </a:solidFill>
                <a:effectLst/>
                <a:latin typeface="Arial" panose="020B0604020202020204" pitchFamily="34" charset="0"/>
                <a:cs typeface="Arial" panose="020B0604020202020204" pitchFamily="34" charset="0"/>
              </a:rPr>
              <a:t>Existing Tools and Technologies</a:t>
            </a:r>
          </a:p>
          <a:p>
            <a:pPr marL="342900" indent="-342900" algn="l">
              <a:buFont typeface="Wingdings" panose="05000000000000000000" pitchFamily="2" charset="2"/>
              <a:buChar char="Ø"/>
            </a:pPr>
            <a:r>
              <a:rPr lang="en-US" sz="2000" b="0" i="0" dirty="0">
                <a:solidFill>
                  <a:schemeClr val="tx1"/>
                </a:solidFill>
                <a:effectLst/>
                <a:latin typeface="Arial" panose="020B0604020202020204" pitchFamily="34" charset="0"/>
                <a:cs typeface="Arial" panose="020B0604020202020204" pitchFamily="34" charset="0"/>
              </a:rPr>
              <a:t>Commercial Platforms : Tools like Tableau, Power BI, and QlikView provide robust features but come with high costs and steep learning curves.</a:t>
            </a:r>
          </a:p>
          <a:p>
            <a:pPr marL="342900" indent="-342900" algn="l">
              <a:buFont typeface="Wingdings" panose="05000000000000000000" pitchFamily="2" charset="2"/>
              <a:buChar char="Ø"/>
            </a:pPr>
            <a:r>
              <a:rPr lang="en-US" sz="2000" b="0" i="0" dirty="0">
                <a:solidFill>
                  <a:schemeClr val="tx1"/>
                </a:solidFill>
                <a:effectLst/>
                <a:latin typeface="Arial" panose="020B0604020202020204" pitchFamily="34" charset="0"/>
                <a:cs typeface="Arial" panose="020B0604020202020204" pitchFamily="34" charset="0"/>
              </a:rPr>
              <a:t>Open-Source Alternatives : Libraries such as Pandas , Matplotlib , and Seaborn are widely used for data manipulation and visualization due to their flexibility and ease of integration.</a:t>
            </a:r>
          </a:p>
          <a:p>
            <a:pPr marL="342900" indent="-342900" algn="l">
              <a:buFont typeface="Wingdings" panose="05000000000000000000" pitchFamily="2" charset="2"/>
              <a:buChar char="Ø"/>
            </a:pPr>
            <a:endParaRPr lang="en-US" sz="2000" dirty="0">
              <a:solidFill>
                <a:schemeClr val="tx1"/>
              </a:solidFill>
              <a:latin typeface="Arial" panose="020B0604020202020204" pitchFamily="34" charset="0"/>
              <a:cs typeface="Arial" panose="020B0604020202020204" pitchFamily="34" charset="0"/>
            </a:endParaRPr>
          </a:p>
          <a:p>
            <a:pPr algn="l"/>
            <a:r>
              <a:rPr lang="en-IN" sz="2000" b="1" i="0" dirty="0">
                <a:solidFill>
                  <a:schemeClr val="tx1"/>
                </a:solidFill>
                <a:effectLst/>
                <a:latin typeface="Arial" panose="020B0604020202020204" pitchFamily="34" charset="0"/>
                <a:cs typeface="Arial" panose="020B0604020202020204" pitchFamily="34" charset="0"/>
              </a:rPr>
              <a:t>Web-Based Frameworks for Data Applications</a:t>
            </a:r>
          </a:p>
          <a:p>
            <a:pPr marL="342900" indent="-342900" algn="l">
              <a:buFont typeface="Wingdings" panose="05000000000000000000" pitchFamily="2" charset="2"/>
              <a:buChar char="Ø"/>
            </a:pPr>
            <a:r>
              <a:rPr lang="en-IN" sz="2000" b="0" i="0" dirty="0">
                <a:solidFill>
                  <a:schemeClr val="tx1"/>
                </a:solidFill>
                <a:effectLst/>
                <a:latin typeface="Arial" panose="020B0604020202020204" pitchFamily="34" charset="0"/>
                <a:cs typeface="Arial" panose="020B0604020202020204" pitchFamily="34" charset="0"/>
              </a:rPr>
              <a:t>Lightweight frameworks like Flask are popular for their simplicity, modularity, and rapid prototyping capabilities.</a:t>
            </a:r>
          </a:p>
          <a:p>
            <a:pPr marL="342900" indent="-342900" algn="l">
              <a:buFont typeface="Wingdings" panose="05000000000000000000" pitchFamily="2" charset="2"/>
              <a:buChar char="Ø"/>
            </a:pPr>
            <a:r>
              <a:rPr lang="en-IN" sz="2000" b="0" i="0" dirty="0">
                <a:solidFill>
                  <a:schemeClr val="tx1"/>
                </a:solidFill>
                <a:effectLst/>
                <a:latin typeface="Arial" panose="020B0604020202020204" pitchFamily="34" charset="0"/>
                <a:cs typeface="Arial" panose="020B0604020202020204" pitchFamily="34" charset="0"/>
              </a:rPr>
              <a:t>Combining Flask with modern front-end technologies (HTML, CSS, JavaScript) enhances user experience and engagement.</a:t>
            </a:r>
          </a:p>
        </p:txBody>
      </p:sp>
    </p:spTree>
    <p:extLst>
      <p:ext uri="{BB962C8B-B14F-4D97-AF65-F5344CB8AC3E}">
        <p14:creationId xmlns:p14="http://schemas.microsoft.com/office/powerpoint/2010/main" val="73767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9668" y="0"/>
            <a:ext cx="9872663" cy="1173041"/>
          </a:xfrm>
          <a:prstGeom prst="rect">
            <a:avLst/>
          </a:prstGeom>
        </p:spPr>
        <p:txBody>
          <a:bodyPr vert="horz" wrap="square" lIns="0" tIns="491136" rIns="0" bIns="0" rtlCol="0">
            <a:spAutoFit/>
          </a:bodyPr>
          <a:lstStyle/>
          <a:p>
            <a:pPr marL="12700" algn="ctr">
              <a:lnSpc>
                <a:spcPct val="100000"/>
              </a:lnSpc>
              <a:spcBef>
                <a:spcPts val="100"/>
              </a:spcBef>
            </a:pPr>
            <a:r>
              <a:rPr b="1" dirty="0"/>
              <a:t>Feasibility</a:t>
            </a:r>
            <a:r>
              <a:rPr b="1" spc="-235" dirty="0"/>
              <a:t> </a:t>
            </a:r>
            <a:r>
              <a:rPr b="1" spc="-20" dirty="0"/>
              <a:t>Study</a:t>
            </a:r>
          </a:p>
        </p:txBody>
      </p:sp>
      <p:sp>
        <p:nvSpPr>
          <p:cNvPr id="3" name="object 3"/>
          <p:cNvSpPr txBox="1"/>
          <p:nvPr/>
        </p:nvSpPr>
        <p:spPr>
          <a:xfrm>
            <a:off x="569792" y="1329387"/>
            <a:ext cx="11052416" cy="5122556"/>
          </a:xfrm>
          <a:prstGeom prst="rect">
            <a:avLst/>
          </a:prstGeom>
        </p:spPr>
        <p:txBody>
          <a:bodyPr vert="horz" wrap="square" lIns="0" tIns="196215" rIns="0" bIns="0" rtlCol="0">
            <a:spAutoFit/>
          </a:bodyPr>
          <a:lstStyle/>
          <a:p>
            <a:r>
              <a:rPr lang="en-US" sz="2000" b="1" dirty="0"/>
              <a:t>Limitations of Existing Systems</a:t>
            </a:r>
            <a:r>
              <a:rPr lang="en-US" sz="2000" dirty="0"/>
              <a:t>:</a:t>
            </a:r>
          </a:p>
          <a:p>
            <a:endParaRPr lang="en-US" sz="2000" dirty="0"/>
          </a:p>
          <a:p>
            <a:pPr marL="342900" indent="-342900">
              <a:buFont typeface="Wingdings" panose="05000000000000000000" pitchFamily="2" charset="2"/>
              <a:buChar char="Ø"/>
            </a:pPr>
            <a:r>
              <a:rPr lang="en-US" sz="2000" b="1" dirty="0"/>
              <a:t>Technical Complexity</a:t>
            </a:r>
            <a:r>
              <a:rPr lang="en-US" sz="2000" dirty="0"/>
              <a:t>:</a:t>
            </a:r>
          </a:p>
          <a:p>
            <a:pPr marL="800100" lvl="1" indent="-342900">
              <a:buFont typeface="Wingdings" panose="05000000000000000000" pitchFamily="2" charset="2"/>
              <a:buChar char="Ø"/>
            </a:pPr>
            <a:r>
              <a:rPr lang="en-US" sz="2000" dirty="0"/>
              <a:t>Advanced data analysis tools like Python require users to have a deep understanding of coding, libraries, and data manipulation.</a:t>
            </a:r>
          </a:p>
          <a:p>
            <a:pPr marL="800100" lvl="1" indent="-342900">
              <a:buFont typeface="Wingdings" panose="05000000000000000000" pitchFamily="2" charset="2"/>
              <a:buChar char="Ø"/>
            </a:pPr>
            <a:r>
              <a:rPr lang="en-US" sz="2000" dirty="0"/>
              <a:t>Even though user-friendly platforms like Excel exist, they lack powerful capabilities for large-scale or complex data analysis and visualization.</a:t>
            </a:r>
          </a:p>
          <a:p>
            <a:pPr marL="457200" lvl="1"/>
            <a:endParaRPr lang="en-US" sz="2000" dirty="0"/>
          </a:p>
          <a:p>
            <a:pPr marL="342900" indent="-342900">
              <a:buFont typeface="Wingdings" panose="05000000000000000000" pitchFamily="2" charset="2"/>
              <a:buChar char="Ø"/>
            </a:pPr>
            <a:r>
              <a:rPr lang="en-US" sz="2000" b="1" dirty="0"/>
              <a:t>Cost</a:t>
            </a:r>
            <a:r>
              <a:rPr lang="en-US" sz="2000" dirty="0"/>
              <a:t>:</a:t>
            </a:r>
          </a:p>
          <a:p>
            <a:pPr marL="800100" lvl="1" indent="-342900">
              <a:buFont typeface="Wingdings" panose="05000000000000000000" pitchFamily="2" charset="2"/>
              <a:buChar char="Ø"/>
            </a:pPr>
            <a:r>
              <a:rPr lang="en-US" sz="2000" dirty="0"/>
              <a:t>Tools like Tableau, Power BI, or specialized statistical software require expensive licenses, which can be prohibitive for individuals or small organizations.</a:t>
            </a:r>
          </a:p>
          <a:p>
            <a:pPr marL="457200" lvl="1"/>
            <a:endParaRPr lang="en-US" sz="2000" dirty="0"/>
          </a:p>
          <a:p>
            <a:pPr marL="342900" indent="-342900">
              <a:buFont typeface="Wingdings" panose="05000000000000000000" pitchFamily="2" charset="2"/>
              <a:buChar char="Ø"/>
            </a:pPr>
            <a:r>
              <a:rPr lang="en-US" sz="2000" b="1" dirty="0"/>
              <a:t>Limited Interactivity</a:t>
            </a:r>
            <a:r>
              <a:rPr lang="en-US" sz="2000" dirty="0"/>
              <a:t>:</a:t>
            </a:r>
          </a:p>
          <a:p>
            <a:pPr marL="800100" lvl="1" indent="-342900">
              <a:buFont typeface="Wingdings" panose="05000000000000000000" pitchFamily="2" charset="2"/>
              <a:buChar char="Ø"/>
            </a:pPr>
            <a:r>
              <a:rPr lang="en-US" sz="2000" dirty="0"/>
              <a:t>Many existing systems offer limited interactivity, and data visualizations often cannot be easily customized. For example, static charts in spreadsheets lack the depth and flexibility provided by more sophisticated visualization libraries.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340D8D-9D31-D1E8-00A3-46E08BE595B7}"/>
              </a:ext>
            </a:extLst>
          </p:cNvPr>
          <p:cNvSpPr>
            <a:spLocks noGrp="1"/>
          </p:cNvSpPr>
          <p:nvPr>
            <p:ph type="title"/>
          </p:nvPr>
        </p:nvSpPr>
        <p:spPr>
          <a:xfrm>
            <a:off x="1009650" y="457200"/>
            <a:ext cx="10172700" cy="677108"/>
          </a:xfrm>
        </p:spPr>
        <p:txBody>
          <a:bodyPr/>
          <a:lstStyle/>
          <a:p>
            <a:pPr algn="ctr"/>
            <a:r>
              <a:rPr lang="en-IN" b="1" dirty="0"/>
              <a:t>Feasibility</a:t>
            </a:r>
            <a:r>
              <a:rPr lang="en-IN" b="1" spc="-235" dirty="0"/>
              <a:t> </a:t>
            </a:r>
            <a:r>
              <a:rPr lang="en-IN" b="1" spc="-20" dirty="0"/>
              <a:t>Study</a:t>
            </a:r>
            <a:endParaRPr lang="en-IN" dirty="0"/>
          </a:p>
        </p:txBody>
      </p:sp>
      <p:sp>
        <p:nvSpPr>
          <p:cNvPr id="3" name="Text Placeholder 2">
            <a:extLst>
              <a:ext uri="{FF2B5EF4-FFF2-40B4-BE49-F238E27FC236}">
                <a16:creationId xmlns:a16="http://schemas.microsoft.com/office/drawing/2014/main" id="{44767DEE-6331-9395-86FA-FD263D6744BF}"/>
              </a:ext>
            </a:extLst>
          </p:cNvPr>
          <p:cNvSpPr>
            <a:spLocks noGrp="1"/>
          </p:cNvSpPr>
          <p:nvPr>
            <p:ph type="body" idx="1"/>
          </p:nvPr>
        </p:nvSpPr>
        <p:spPr>
          <a:xfrm>
            <a:off x="609600" y="1577340"/>
            <a:ext cx="10972800" cy="3693319"/>
          </a:xfrm>
        </p:spPr>
        <p:txBody>
          <a:bodyPr/>
          <a:lstStyle/>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Scalability and Performance</a:t>
            </a:r>
            <a:r>
              <a:rPr lang="en-US"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Spreadsheets struggle with large datasets, leading to slow performance, and specialized tools like Tableau may not be suitable for casual or small-scale use.</a:t>
            </a:r>
          </a:p>
          <a:p>
            <a:pPr lvl="1"/>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Lack of Integration</a:t>
            </a:r>
            <a:r>
              <a:rPr lang="en-US" sz="2000" dirty="0">
                <a:latin typeface="Arial" panose="020B0604020202020204" pitchFamily="34" charset="0"/>
                <a:cs typeface="Arial" panose="020B0604020202020204" pitchFamily="34" charset="0"/>
              </a:rPr>
              <a:t>:</a:t>
            </a:r>
          </a:p>
          <a:p>
            <a:pPr marL="800100" lvl="1"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Existing systems may not allow seamless integration of data processing and visualization. Users often have to switch between tools or formats to perform different tasks (e.g., uploading, analyzing, visualizing).</a:t>
            </a:r>
          </a:p>
          <a:p>
            <a:pPr lvl="1"/>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This feasibility study demonstrates that existing systems often do not meet the needs of a broad user base looking for a simple, integrated, and cost-effective data analysis and visualization tool.</a:t>
            </a:r>
          </a:p>
        </p:txBody>
      </p:sp>
    </p:spTree>
    <p:extLst>
      <p:ext uri="{BB962C8B-B14F-4D97-AF65-F5344CB8AC3E}">
        <p14:creationId xmlns:p14="http://schemas.microsoft.com/office/powerpoint/2010/main" val="354988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0FAB-B575-F011-D258-B9174072232E}"/>
              </a:ext>
            </a:extLst>
          </p:cNvPr>
          <p:cNvSpPr>
            <a:spLocks noGrp="1"/>
          </p:cNvSpPr>
          <p:nvPr>
            <p:ph type="title"/>
          </p:nvPr>
        </p:nvSpPr>
        <p:spPr>
          <a:xfrm>
            <a:off x="1009650" y="609600"/>
            <a:ext cx="10172700" cy="677108"/>
          </a:xfrm>
        </p:spPr>
        <p:txBody>
          <a:bodyPr/>
          <a:lstStyle/>
          <a:p>
            <a:pPr algn="ctr"/>
            <a:r>
              <a:rPr lang="en-IN" b="1" dirty="0"/>
              <a:t>Objectives of Project Proposal</a:t>
            </a:r>
          </a:p>
        </p:txBody>
      </p:sp>
      <p:sp>
        <p:nvSpPr>
          <p:cNvPr id="4" name="Rectangle 1">
            <a:extLst>
              <a:ext uri="{FF2B5EF4-FFF2-40B4-BE49-F238E27FC236}">
                <a16:creationId xmlns:a16="http://schemas.microsoft.com/office/drawing/2014/main" id="{CBB8F686-7324-E52C-9B70-AA2BEA1804FF}"/>
              </a:ext>
            </a:extLst>
          </p:cNvPr>
          <p:cNvSpPr>
            <a:spLocks noGrp="1" noChangeArrowheads="1"/>
          </p:cNvSpPr>
          <p:nvPr>
            <p:ph type="body" idx="1"/>
          </p:nvPr>
        </p:nvSpPr>
        <p:spPr bwMode="auto">
          <a:xfrm>
            <a:off x="647700" y="1752600"/>
            <a:ext cx="108966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Ease of Use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Develop an intuitive, web-based interface that allows users to upload CSV files, manipulate data, and generate visualizations without needing advanced programming skills.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Processing</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Provide functionalities for basic data operations such as sorting, filtering, retrieving data ranges, and displaying results in tabular form.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Visualization</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Enable users to generate multiple types of visualizations (bar charts, line charts, scatter plots, pie charts, histograms, heatmaps, radar charts, and box plots) to make data exploration more interactive and insightful.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solidFill>
                <a:schemeClr val="tx1"/>
              </a:solidFill>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latin typeface="Arial" panose="020B0604020202020204" pitchFamily="34" charset="0"/>
                <a:cs typeface="Arial" panose="020B0604020202020204" pitchFamily="34" charset="0"/>
              </a:rPr>
              <a:t>Accessibility</a:t>
            </a:r>
            <a:r>
              <a:rPr lang="en-US" sz="2000" dirty="0">
                <a:latin typeface="Arial" panose="020B0604020202020204" pitchFamily="34" charset="0"/>
                <a:cs typeface="Arial" panose="020B0604020202020204" pitchFamily="34" charset="0"/>
              </a:rPr>
              <a:t>: Ensure the platform is accessible to users from various backgrounds, including </a:t>
            </a:r>
            <a:r>
              <a:rPr lang="en-US" sz="2000" b="1" dirty="0">
                <a:latin typeface="Arial" panose="020B0604020202020204" pitchFamily="34" charset="0"/>
                <a:cs typeface="Arial" panose="020B0604020202020204" pitchFamily="34" charset="0"/>
              </a:rPr>
              <a:t>data scientists, analysts</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novice users</a:t>
            </a:r>
            <a:r>
              <a:rPr lang="en-US" sz="2000" dirty="0">
                <a:latin typeface="Arial" panose="020B0604020202020204" pitchFamily="34" charset="0"/>
                <a:cs typeface="Arial" panose="020B0604020202020204" pitchFamily="34" charset="0"/>
              </a:rPr>
              <a:t>, without requiring any installation or advanced tools.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56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0FAB-B575-F011-D258-B9174072232E}"/>
              </a:ext>
            </a:extLst>
          </p:cNvPr>
          <p:cNvSpPr>
            <a:spLocks noGrp="1"/>
          </p:cNvSpPr>
          <p:nvPr>
            <p:ph type="title"/>
          </p:nvPr>
        </p:nvSpPr>
        <p:spPr>
          <a:xfrm>
            <a:off x="1009650" y="609600"/>
            <a:ext cx="10172700" cy="677108"/>
          </a:xfrm>
        </p:spPr>
        <p:txBody>
          <a:bodyPr/>
          <a:lstStyle/>
          <a:p>
            <a:pPr algn="ctr"/>
            <a:r>
              <a:rPr lang="en-IN" b="1" dirty="0"/>
              <a:t>Objectives of Project Proposal</a:t>
            </a:r>
          </a:p>
        </p:txBody>
      </p:sp>
      <p:sp>
        <p:nvSpPr>
          <p:cNvPr id="6" name="Rectangle 3">
            <a:extLst>
              <a:ext uri="{FF2B5EF4-FFF2-40B4-BE49-F238E27FC236}">
                <a16:creationId xmlns:a16="http://schemas.microsoft.com/office/drawing/2014/main" id="{B39324F0-BFFC-D6FB-5775-E286621172CF}"/>
              </a:ext>
            </a:extLst>
          </p:cNvPr>
          <p:cNvSpPr>
            <a:spLocks noGrp="1" noChangeArrowheads="1"/>
          </p:cNvSpPr>
          <p:nvPr>
            <p:ph type="body" idx="1"/>
          </p:nvPr>
        </p:nvSpPr>
        <p:spPr bwMode="auto">
          <a:xfrm>
            <a:off x="704850" y="1752600"/>
            <a:ext cx="107823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Design the system to handle datasets of various sizes efficiently, providing fast response times even with larger datasets.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Cost-Effectiveness</a:t>
            </a:r>
            <a:r>
              <a:rPr kumimoji="0" lang="en-US" altLang="en-US" sz="2000" b="0" i="0" u="none" strike="noStrike" cap="none" normalizeH="0" baseline="0" dirty="0">
                <a:ln>
                  <a:noFill/>
                </a:ln>
                <a:solidFill>
                  <a:schemeClr val="tx1"/>
                </a:solidFill>
                <a:effectLst/>
                <a:latin typeface="Arial" panose="020B0604020202020204" pitchFamily="34" charset="0"/>
              </a:rPr>
              <a:t>: Create a tool that is freely accessible online, reducing the need for expensive software solutions.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Extensibility</a:t>
            </a:r>
            <a:r>
              <a:rPr kumimoji="0" lang="en-US" altLang="en-US" sz="2000" b="0" i="0" u="none" strike="noStrike" cap="none" normalizeH="0" baseline="0" dirty="0">
                <a:ln>
                  <a:noFill/>
                </a:ln>
                <a:solidFill>
                  <a:schemeClr val="tx1"/>
                </a:solidFill>
                <a:effectLst/>
                <a:latin typeface="Arial" panose="020B0604020202020204" pitchFamily="34" charset="0"/>
              </a:rPr>
              <a:t>: Build the platform in a modular way so that new features and data visualization types can be added in the future. </a:t>
            </a:r>
          </a:p>
        </p:txBody>
      </p:sp>
    </p:spTree>
    <p:extLst>
      <p:ext uri="{BB962C8B-B14F-4D97-AF65-F5344CB8AC3E}">
        <p14:creationId xmlns:p14="http://schemas.microsoft.com/office/powerpoint/2010/main" val="2010146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1667</TotalTime>
  <Words>3307</Words>
  <Application>Microsoft Office PowerPoint</Application>
  <PresentationFormat>Widescreen</PresentationFormat>
  <Paragraphs>388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Algerian</vt:lpstr>
      <vt:lpstr>Arial</vt:lpstr>
      <vt:lpstr>Calibri</vt:lpstr>
      <vt:lpstr>Times New Roman</vt:lpstr>
      <vt:lpstr>Wingdings</vt:lpstr>
      <vt:lpstr>Office Theme</vt:lpstr>
      <vt:lpstr>Web-Based Data Analysis &amp; Visualization Platform</vt:lpstr>
      <vt:lpstr>Contents</vt:lpstr>
      <vt:lpstr>Problem Statement</vt:lpstr>
      <vt:lpstr>Abstract</vt:lpstr>
      <vt:lpstr>Literature Survey</vt:lpstr>
      <vt:lpstr>Feasibility Study</vt:lpstr>
      <vt:lpstr>Feasibility Study</vt:lpstr>
      <vt:lpstr>Objectives of Project Proposal</vt:lpstr>
      <vt:lpstr>Objectives of Project Proposal</vt:lpstr>
      <vt:lpstr>Modularization and Framework Selection</vt:lpstr>
      <vt:lpstr>Modularization and Framework Selection</vt:lpstr>
      <vt:lpstr>Design Methodology</vt:lpstr>
      <vt:lpstr>Design Methodology</vt:lpstr>
      <vt:lpstr>Design Methodology</vt:lpstr>
      <vt:lpstr>Implementation</vt:lpstr>
      <vt:lpstr>Implementation</vt:lpstr>
      <vt:lpstr>Implementation</vt:lpstr>
      <vt:lpstr>Test Case Specification</vt:lpstr>
      <vt:lpstr>Test Case Specification</vt:lpstr>
      <vt:lpstr>Test Case Specification</vt:lpstr>
      <vt:lpstr>Test Case Specification</vt:lpstr>
      <vt:lpstr>Test Case Result</vt:lpstr>
      <vt:lpstr>Test Case Result</vt:lpstr>
      <vt:lpstr>Conclusion</vt:lpstr>
      <vt:lpstr>Future Scope</vt:lpstr>
      <vt:lpstr>Future Scope</vt:lpstr>
      <vt:lpstr>References</vt:lpstr>
      <vt:lpstr>References</vt:lpstr>
      <vt:lpstr>Contributions</vt:lpstr>
      <vt:lpstr>Planning of Project Work</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9B</dc:title>
  <dc:creator>srglocaladmin</dc:creator>
  <cp:lastModifiedBy>Krishna Karthik Eluripati</cp:lastModifiedBy>
  <cp:revision>27</cp:revision>
  <dcterms:created xsi:type="dcterms:W3CDTF">2024-12-18T11:36:12Z</dcterms:created>
  <dcterms:modified xsi:type="dcterms:W3CDTF">2025-04-02T13:56:36Z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2024-12-18T00:00:00Z</vt:filetime>
  </property>
  <property fmtid="{D5CDD505-2E9C-101B-9397-08002B2CF9AE}" pid="3" name="Creator">
    <vt:lpwstr>Google</vt:lpwstr>
  </property>
  <property fmtid="{D5CDD505-2E9C-101B-9397-08002B2CF9AE}" pid="4" name="LastSaved">
    <vt:filetime>2024-12-18T00:00:00Z</vt:filetime>
  </property>
</Properties>
</file>