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CE908C-CD02-4CE9-AAC2-8350F3768CA8}">
  <a:tblStyle styleId="{2BCE908C-CD02-4CE9-AAC2-8350F3768C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2CA60A0-1BE5-4968-BA4C-83B0A39F4245}"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69e3abb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69e3abb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6a621fc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6a621fc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6b0b4881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6b0b4881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6a621fcd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6a621fcd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6a621fc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6a621fc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6a621fc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6a621fc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66bddb7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66bddb7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6ab1df7a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6ab1df7a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6b0b488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6b0b488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66bddb72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66bddb72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66bddb72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66bddb72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66bddb72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66bddb72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Recheck this slide and add a more useful definition.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66bddb72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66bddb72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6a621fc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6a621fc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n.mathworks.com/help/physmod/sps/powersys/ref/threephasetransformertwowindings.html"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44250" y="2220150"/>
            <a:ext cx="8455500" cy="24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300"/>
              <a:t>EECT PROJECT Review</a:t>
            </a:r>
            <a:endParaRPr b="1" sz="3300"/>
          </a:p>
          <a:p>
            <a:pPr indent="0" lvl="0" marL="0" rtl="0" algn="l">
              <a:spcBef>
                <a:spcPts val="0"/>
              </a:spcBef>
              <a:spcAft>
                <a:spcPts val="0"/>
              </a:spcAft>
              <a:buNone/>
            </a:pPr>
            <a:r>
              <a:rPr b="1" lang="en" sz="3300"/>
              <a:t>Case Study And Simulation on Transformers</a:t>
            </a:r>
            <a:endParaRPr b="1" sz="3300"/>
          </a:p>
        </p:txBody>
      </p:sp>
      <p:pic>
        <p:nvPicPr>
          <p:cNvPr descr="Picture 1" id="60" name="Google Shape;60;p13"/>
          <p:cNvPicPr preferRelativeResize="0"/>
          <p:nvPr/>
        </p:nvPicPr>
        <p:blipFill rotWithShape="1">
          <a:blip r:embed="rId3">
            <a:alphaModFix/>
          </a:blip>
          <a:srcRect b="0" l="0" r="0" t="0"/>
          <a:stretch/>
        </p:blipFill>
        <p:spPr>
          <a:xfrm>
            <a:off x="3031242" y="262270"/>
            <a:ext cx="2895200" cy="216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0" y="0"/>
            <a:ext cx="3098700" cy="4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Results</a:t>
            </a:r>
            <a:endParaRPr/>
          </a:p>
          <a:p>
            <a:pPr indent="0" lvl="0" marL="0" rtl="0" algn="l">
              <a:spcBef>
                <a:spcPts val="1600"/>
              </a:spcBef>
              <a:spcAft>
                <a:spcPts val="1600"/>
              </a:spcAft>
              <a:buNone/>
            </a:pPr>
            <a:r>
              <a:rPr lang="en"/>
              <a:t>  </a:t>
            </a:r>
            <a:endParaRPr/>
          </a:p>
        </p:txBody>
      </p:sp>
      <p:pic>
        <p:nvPicPr>
          <p:cNvPr id="122" name="Google Shape;122;p22"/>
          <p:cNvPicPr preferRelativeResize="0"/>
          <p:nvPr/>
        </p:nvPicPr>
        <p:blipFill>
          <a:blip r:embed="rId3">
            <a:alphaModFix/>
          </a:blip>
          <a:stretch>
            <a:fillRect/>
          </a:stretch>
        </p:blipFill>
        <p:spPr>
          <a:xfrm>
            <a:off x="244600" y="471600"/>
            <a:ext cx="8654801" cy="4528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Result analysis</a:t>
            </a:r>
            <a:endParaRPr b="1" sz="3000"/>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the simulink model, we’ve provide the transformer with 3 seperate single phase AC inputs, and after setting thee necessary parameters, we’ve measured the input and output current and voltages. In the output graphs, scope2 represent the input voltages and currents. Similarly, scope 3 represents the output voltages and current respectively.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0" y="0"/>
            <a:ext cx="85206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Matlab Code</a:t>
            </a:r>
            <a:endParaRPr b="1" sz="3200"/>
          </a:p>
        </p:txBody>
      </p:sp>
      <p:graphicFrame>
        <p:nvGraphicFramePr>
          <p:cNvPr id="134" name="Google Shape;134;p24"/>
          <p:cNvGraphicFramePr/>
          <p:nvPr/>
        </p:nvGraphicFramePr>
        <p:xfrm>
          <a:off x="0" y="942675"/>
          <a:ext cx="3000000" cy="3000000"/>
        </p:xfrm>
        <a:graphic>
          <a:graphicData uri="http://schemas.openxmlformats.org/drawingml/2006/table">
            <a:tbl>
              <a:tblPr>
                <a:noFill/>
                <a:tableStyleId>{82CA60A0-1BE5-4968-BA4C-83B0A39F4245}</a:tableStyleId>
              </a:tblPr>
              <a:tblGrid>
                <a:gridCol w="9144000"/>
              </a:tblGrid>
              <a:tr h="8579675">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Vl = input('Enter line voltage:')</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Il = input('Enter line current:')</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n = input('Type the Turn Ratio:')</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disp('Press </a:t>
                      </a:r>
                      <a:r>
                        <a:rPr lang="en">
                          <a:solidFill>
                            <a:srgbClr val="D36363"/>
                          </a:solidFill>
                          <a:highlight>
                            <a:srgbClr val="333333"/>
                          </a:highlight>
                          <a:latin typeface="Consolas"/>
                          <a:ea typeface="Consolas"/>
                          <a:cs typeface="Consolas"/>
                          <a:sym typeface="Consolas"/>
                        </a:rPr>
                        <a:t>1</a:t>
                      </a:r>
                      <a:r>
                        <a:rPr lang="en">
                          <a:solidFill>
                            <a:srgbClr val="FFFFFF"/>
                          </a:solidFill>
                          <a:highlight>
                            <a:srgbClr val="333333"/>
                          </a:highlight>
                          <a:latin typeface="Consolas"/>
                          <a:ea typeface="Consolas"/>
                          <a:cs typeface="Consolas"/>
                          <a:sym typeface="Consolas"/>
                        </a:rPr>
                        <a:t> for Delta Delta connection')</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disp('Press </a:t>
                      </a:r>
                      <a:r>
                        <a:rPr lang="en">
                          <a:solidFill>
                            <a:srgbClr val="D36363"/>
                          </a:solidFill>
                          <a:highlight>
                            <a:srgbClr val="333333"/>
                          </a:highlight>
                          <a:latin typeface="Consolas"/>
                          <a:ea typeface="Consolas"/>
                          <a:cs typeface="Consolas"/>
                          <a:sym typeface="Consolas"/>
                        </a:rPr>
                        <a:t>2</a:t>
                      </a:r>
                      <a:r>
                        <a:rPr lang="en">
                          <a:solidFill>
                            <a:srgbClr val="FFFFFF"/>
                          </a:solidFill>
                          <a:highlight>
                            <a:srgbClr val="333333"/>
                          </a:highlight>
                          <a:latin typeface="Consolas"/>
                          <a:ea typeface="Consolas"/>
                          <a:cs typeface="Consolas"/>
                          <a:sym typeface="Consolas"/>
                        </a:rPr>
                        <a:t> for Delta Star connection')</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disp('Press </a:t>
                      </a:r>
                      <a:r>
                        <a:rPr lang="en">
                          <a:solidFill>
                            <a:srgbClr val="D36363"/>
                          </a:solidFill>
                          <a:highlight>
                            <a:srgbClr val="333333"/>
                          </a:highlight>
                          <a:latin typeface="Consolas"/>
                          <a:ea typeface="Consolas"/>
                          <a:cs typeface="Consolas"/>
                          <a:sym typeface="Consolas"/>
                        </a:rPr>
                        <a:t>3</a:t>
                      </a:r>
                      <a:r>
                        <a:rPr lang="en">
                          <a:solidFill>
                            <a:srgbClr val="FFFFFF"/>
                          </a:solidFill>
                          <a:highlight>
                            <a:srgbClr val="333333"/>
                          </a:highlight>
                          <a:latin typeface="Consolas"/>
                          <a:ea typeface="Consolas"/>
                          <a:cs typeface="Consolas"/>
                          <a:sym typeface="Consolas"/>
                        </a:rPr>
                        <a:t> for Star Delta connection')</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disp('Press </a:t>
                      </a:r>
                      <a:r>
                        <a:rPr lang="en">
                          <a:solidFill>
                            <a:srgbClr val="D36363"/>
                          </a:solidFill>
                          <a:highlight>
                            <a:srgbClr val="333333"/>
                          </a:highlight>
                          <a:latin typeface="Consolas"/>
                          <a:ea typeface="Consolas"/>
                          <a:cs typeface="Consolas"/>
                          <a:sym typeface="Consolas"/>
                        </a:rPr>
                        <a:t>4</a:t>
                      </a:r>
                      <a:r>
                        <a:rPr lang="en">
                          <a:solidFill>
                            <a:srgbClr val="FFFFFF"/>
                          </a:solidFill>
                          <a:highlight>
                            <a:srgbClr val="333333"/>
                          </a:highlight>
                          <a:latin typeface="Consolas"/>
                          <a:ea typeface="Consolas"/>
                          <a:cs typeface="Consolas"/>
                          <a:sym typeface="Consolas"/>
                        </a:rPr>
                        <a:t> for Star Star connection')</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i = input('Enter your choice:')</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if i == </a:t>
                      </a:r>
                      <a:r>
                        <a:rPr lang="en">
                          <a:solidFill>
                            <a:srgbClr val="D36363"/>
                          </a:solidFill>
                          <a:highlight>
                            <a:srgbClr val="333333"/>
                          </a:highlight>
                          <a:latin typeface="Consolas"/>
                          <a:ea typeface="Consolas"/>
                          <a:cs typeface="Consolas"/>
                          <a:sym typeface="Consolas"/>
                        </a:rPr>
                        <a:t>1</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disp('Delta Delta Connection')</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Vp = Vl</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Ip = Il/sqrt(</a:t>
                      </a:r>
                      <a:r>
                        <a:rPr lang="en">
                          <a:solidFill>
                            <a:srgbClr val="D36363"/>
                          </a:solidFill>
                          <a:highlight>
                            <a:srgbClr val="333333"/>
                          </a:highlight>
                          <a:latin typeface="Consolas"/>
                          <a:ea typeface="Consolas"/>
                          <a:cs typeface="Consolas"/>
                          <a:sym typeface="Consolas"/>
                        </a:rPr>
                        <a:t>3</a:t>
                      </a:r>
                      <a:r>
                        <a:rPr lang="en">
                          <a:solidFill>
                            <a:srgbClr val="FFFFFF"/>
                          </a:solidFill>
                          <a:highlight>
                            <a:srgbClr val="333333"/>
                          </a:highlight>
                          <a:latin typeface="Consolas"/>
                          <a:ea typeface="Consolas"/>
                          <a:cs typeface="Consolas"/>
                          <a:sym typeface="Consolas"/>
                        </a:rPr>
                        <a:t>)</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Vs = Vp/n</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Is = n*Vl/sqrt(</a:t>
                      </a:r>
                      <a:r>
                        <a:rPr lang="en">
                          <a:solidFill>
                            <a:srgbClr val="D36363"/>
                          </a:solidFill>
                          <a:highlight>
                            <a:srgbClr val="333333"/>
                          </a:highlight>
                          <a:latin typeface="Consolas"/>
                          <a:ea typeface="Consolas"/>
                          <a:cs typeface="Consolas"/>
                          <a:sym typeface="Consolas"/>
                        </a:rPr>
                        <a:t>3</a:t>
                      </a:r>
                      <a:r>
                        <a:rPr lang="en">
                          <a:solidFill>
                            <a:srgbClr val="FFFFFF"/>
                          </a:solidFill>
                          <a:highlight>
                            <a:srgbClr val="333333"/>
                          </a:highlight>
                          <a:latin typeface="Consolas"/>
                          <a:ea typeface="Consolas"/>
                          <a:cs typeface="Consolas"/>
                          <a:sym typeface="Consolas"/>
                        </a:rPr>
                        <a:t>)</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Vo = Vp/n</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Io = n*Il</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elseif i == </a:t>
                      </a:r>
                      <a:r>
                        <a:rPr lang="en">
                          <a:solidFill>
                            <a:srgbClr val="D36363"/>
                          </a:solidFill>
                          <a:highlight>
                            <a:srgbClr val="333333"/>
                          </a:highlight>
                          <a:latin typeface="Consolas"/>
                          <a:ea typeface="Consolas"/>
                          <a:cs typeface="Consolas"/>
                          <a:sym typeface="Consolas"/>
                        </a:rPr>
                        <a:t>2</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disp('Delta Star Connection')</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Vp = Vl</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Ip = Il/sqrt(</a:t>
                      </a:r>
                      <a:r>
                        <a:rPr lang="en">
                          <a:solidFill>
                            <a:srgbClr val="D36363"/>
                          </a:solidFill>
                          <a:highlight>
                            <a:srgbClr val="333333"/>
                          </a:highlight>
                          <a:latin typeface="Consolas"/>
                          <a:ea typeface="Consolas"/>
                          <a:cs typeface="Consolas"/>
                          <a:sym typeface="Consolas"/>
                        </a:rPr>
                        <a:t>3</a:t>
                      </a:r>
                      <a:r>
                        <a:rPr lang="en">
                          <a:solidFill>
                            <a:srgbClr val="FFFFFF"/>
                          </a:solidFill>
                          <a:highlight>
                            <a:srgbClr val="333333"/>
                          </a:highlight>
                          <a:latin typeface="Consolas"/>
                          <a:ea typeface="Consolas"/>
                          <a:cs typeface="Consolas"/>
                          <a:sym typeface="Consolas"/>
                        </a:rPr>
                        <a:t>)</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Vs = Vp/n</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Is = n*Ip</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Vo = sqrt(</a:t>
                      </a:r>
                      <a:r>
                        <a:rPr lang="en">
                          <a:solidFill>
                            <a:srgbClr val="D36363"/>
                          </a:solidFill>
                          <a:highlight>
                            <a:srgbClr val="333333"/>
                          </a:highlight>
                          <a:latin typeface="Consolas"/>
                          <a:ea typeface="Consolas"/>
                          <a:cs typeface="Consolas"/>
                          <a:sym typeface="Consolas"/>
                        </a:rPr>
                        <a:t>3</a:t>
                      </a:r>
                      <a:r>
                        <a:rPr lang="en">
                          <a:solidFill>
                            <a:srgbClr val="FFFFFF"/>
                          </a:solidFill>
                          <a:highlight>
                            <a:srgbClr val="333333"/>
                          </a:highlight>
                          <a:latin typeface="Consolas"/>
                          <a:ea typeface="Consolas"/>
                          <a:cs typeface="Consolas"/>
                          <a:sym typeface="Consolas"/>
                        </a:rPr>
                        <a:t>)*Vs</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Io = Is</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elseif i==3</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disp('Star Delta Connection')</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Vp = Vl/sprt(</a:t>
                      </a:r>
                      <a:r>
                        <a:rPr lang="en">
                          <a:solidFill>
                            <a:srgbClr val="D36363"/>
                          </a:solidFill>
                          <a:highlight>
                            <a:srgbClr val="333333"/>
                          </a:highlight>
                          <a:latin typeface="Consolas"/>
                          <a:ea typeface="Consolas"/>
                          <a:cs typeface="Consolas"/>
                          <a:sym typeface="Consolas"/>
                        </a:rPr>
                        <a:t>3</a:t>
                      </a:r>
                      <a:r>
                        <a:rPr lang="en">
                          <a:solidFill>
                            <a:srgbClr val="FFFFFF"/>
                          </a:solidFill>
                          <a:highlight>
                            <a:srgbClr val="333333"/>
                          </a:highlight>
                          <a:latin typeface="Consolas"/>
                          <a:ea typeface="Consolas"/>
                          <a:cs typeface="Consolas"/>
                          <a:sym typeface="Consolas"/>
                        </a:rPr>
                        <a:t>)</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Ip = Il</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Vs = Vl/sqrt(</a:t>
                      </a:r>
                      <a:r>
                        <a:rPr lang="en">
                          <a:solidFill>
                            <a:srgbClr val="D36363"/>
                          </a:solidFill>
                          <a:highlight>
                            <a:srgbClr val="333333"/>
                          </a:highlight>
                          <a:latin typeface="Consolas"/>
                          <a:ea typeface="Consolas"/>
                          <a:cs typeface="Consolas"/>
                          <a:sym typeface="Consolas"/>
                        </a:rPr>
                        <a:t>3</a:t>
                      </a:r>
                      <a:r>
                        <a:rPr lang="en">
                          <a:solidFill>
                            <a:srgbClr val="FFFFFF"/>
                          </a:solidFill>
                          <a:highlight>
                            <a:srgbClr val="333333"/>
                          </a:highlight>
                          <a:latin typeface="Consolas"/>
                          <a:ea typeface="Consolas"/>
                          <a:cs typeface="Consolas"/>
                          <a:sym typeface="Consolas"/>
                        </a:rPr>
                        <a:t>)*n</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Is = n*Ip</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Vo = Vs</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Io = sqrt(</a:t>
                      </a:r>
                      <a:r>
                        <a:rPr lang="en">
                          <a:solidFill>
                            <a:srgbClr val="D36363"/>
                          </a:solidFill>
                          <a:highlight>
                            <a:srgbClr val="333333"/>
                          </a:highlight>
                          <a:latin typeface="Consolas"/>
                          <a:ea typeface="Consolas"/>
                          <a:cs typeface="Consolas"/>
                          <a:sym typeface="Consolas"/>
                        </a:rPr>
                        <a:t>3</a:t>
                      </a:r>
                      <a:r>
                        <a:rPr lang="en">
                          <a:solidFill>
                            <a:srgbClr val="FFFFFF"/>
                          </a:solidFill>
                          <a:highlight>
                            <a:srgbClr val="333333"/>
                          </a:highlight>
                          <a:latin typeface="Consolas"/>
                          <a:ea typeface="Consolas"/>
                          <a:cs typeface="Consolas"/>
                          <a:sym typeface="Consolas"/>
                        </a:rPr>
                        <a:t>)*n*Ip</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else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disp('Star Star Connection')</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Vp = Vl/sqrt(</a:t>
                      </a:r>
                      <a:r>
                        <a:rPr lang="en">
                          <a:solidFill>
                            <a:srgbClr val="D36363"/>
                          </a:solidFill>
                          <a:highlight>
                            <a:srgbClr val="333333"/>
                          </a:highlight>
                          <a:latin typeface="Consolas"/>
                          <a:ea typeface="Consolas"/>
                          <a:cs typeface="Consolas"/>
                          <a:sym typeface="Consolas"/>
                        </a:rPr>
                        <a:t>3</a:t>
                      </a:r>
                      <a:r>
                        <a:rPr lang="en">
                          <a:solidFill>
                            <a:srgbClr val="FFFFFF"/>
                          </a:solidFill>
                          <a:highlight>
                            <a:srgbClr val="333333"/>
                          </a:highlight>
                          <a:latin typeface="Consolas"/>
                          <a:ea typeface="Consolas"/>
                          <a:cs typeface="Consolas"/>
                          <a:sym typeface="Consolas"/>
                        </a:rPr>
                        <a:t>)</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Ip = Il</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Vs = nVp</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Is = nIp</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Vo = Vl/n</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Io = nIp</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end</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fprintf('The line voltage is: %f \n', Vl)</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fprintf('The line current is: %f \n', Il)</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fprintf('The turn ratio is: %f \n', n)</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fprintf('The primary voltage is: %f \n', Vp)</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fprintf('The primary current is: %f \n', Ip)</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fprintf('The seconadry voltage is: %f \n', Vs)</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fprintf('The secondary current is: %f \n', Is)</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fprintf('The output voltage is: %f \n', Vo)</a:t>
                      </a:r>
                      <a:r>
                        <a:rPr lang="en">
                          <a:solidFill>
                            <a:srgbClr val="888888"/>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fprintf('The output current is: %f \n', Io)</a:t>
                      </a:r>
                      <a:r>
                        <a:rPr lang="en">
                          <a:solidFill>
                            <a:srgbClr val="888888"/>
                          </a:solidFill>
                          <a:highlight>
                            <a:srgbClr val="333333"/>
                          </a:highlight>
                          <a:latin typeface="Consolas"/>
                          <a:ea typeface="Consolas"/>
                          <a:cs typeface="Consolas"/>
                          <a:sym typeface="Consolas"/>
                        </a:rPr>
                        <a:t>;</a:t>
                      </a:r>
                      <a:endParaRPr>
                        <a:latin typeface="Times New Roman"/>
                        <a:ea typeface="Times New Roman"/>
                        <a:cs typeface="Times New Roman"/>
                        <a:sym typeface="Times New Roman"/>
                      </a:endParaRPr>
                    </a:p>
                  </a:txBody>
                  <a:tcPr marT="63500" marB="63500" marR="63500" marL="63500">
                    <a:solidFill>
                      <a:srgbClr val="33333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693175"/>
            <a:ext cx="85206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FFFFFF"/>
                </a:solidFill>
              </a:rPr>
              <a:t>Future Aspects of the project</a:t>
            </a:r>
            <a:endParaRPr sz="3900">
              <a:solidFill>
                <a:srgbClr val="FFFFFF"/>
              </a:solidFill>
            </a:endParaRPr>
          </a:p>
          <a:p>
            <a:pPr indent="0" lvl="0" marL="0" rtl="0" algn="l">
              <a:spcBef>
                <a:spcPts val="0"/>
              </a:spcBef>
              <a:spcAft>
                <a:spcPts val="0"/>
              </a:spcAft>
              <a:buNone/>
            </a:pPr>
            <a:r>
              <a:t/>
            </a:r>
            <a:endParaRPr/>
          </a:p>
        </p:txBody>
      </p:sp>
      <p:sp>
        <p:nvSpPr>
          <p:cNvPr id="140" name="Google Shape;140;p25"/>
          <p:cNvSpPr txBox="1"/>
          <p:nvPr>
            <p:ph idx="1" type="body"/>
          </p:nvPr>
        </p:nvSpPr>
        <p:spPr>
          <a:xfrm>
            <a:off x="311700" y="1547075"/>
            <a:ext cx="8520600" cy="302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We know that transformer have a wide range application, from operating to feed large scale heavy loaded industries to small scale households. As discussed previously, transformers can be configured in different ways. We are going to study the need of transformer in a particular area and study about the best suited configuration for that particular field.</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sp>
        <p:nvSpPr>
          <p:cNvPr id="145" name="Google Shape;145;p26"/>
          <p:cNvSpPr txBox="1"/>
          <p:nvPr>
            <p:ph idx="1" type="body"/>
          </p:nvPr>
        </p:nvSpPr>
        <p:spPr>
          <a:xfrm>
            <a:off x="311700" y="1436575"/>
            <a:ext cx="8520600" cy="313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5500">
                <a:solidFill>
                  <a:srgbClr val="FFFFFF"/>
                </a:solidFill>
              </a:rPr>
              <a:t>Thank You</a:t>
            </a:r>
            <a:endParaRPr b="1" sz="55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lt1"/>
                </a:solidFill>
              </a:rPr>
              <a:t>Project By :</a:t>
            </a:r>
            <a:endParaRPr b="1" sz="3100">
              <a:solidFill>
                <a:schemeClr val="lt1"/>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2571750" rtl="0" algn="l">
              <a:lnSpc>
                <a:spcPct val="80000"/>
              </a:lnSpc>
              <a:spcBef>
                <a:spcPts val="1080"/>
              </a:spcBef>
              <a:spcAft>
                <a:spcPts val="0"/>
              </a:spcAft>
              <a:buClr>
                <a:srgbClr val="000000"/>
              </a:buClr>
              <a:buSzPts val="3480"/>
              <a:buFont typeface="Arial"/>
              <a:buNone/>
            </a:pPr>
            <a:r>
              <a:rPr b="1" lang="en" sz="2400">
                <a:solidFill>
                  <a:schemeClr val="lt1"/>
                </a:solidFill>
                <a:latin typeface="Lato"/>
                <a:ea typeface="Lato"/>
                <a:cs typeface="Lato"/>
                <a:sym typeface="Lato"/>
              </a:rPr>
              <a:t>Jayant Jethi</a:t>
            </a:r>
            <a:endParaRPr b="1" sz="2400">
              <a:solidFill>
                <a:schemeClr val="lt1"/>
              </a:solidFill>
              <a:latin typeface="Lato"/>
              <a:ea typeface="Lato"/>
              <a:cs typeface="Lato"/>
              <a:sym typeface="Lato"/>
            </a:endParaRPr>
          </a:p>
          <a:p>
            <a:pPr indent="-285750" lvl="0" marL="285750" rtl="0" algn="ctr">
              <a:lnSpc>
                <a:spcPct val="80000"/>
              </a:lnSpc>
              <a:spcBef>
                <a:spcPts val="1080"/>
              </a:spcBef>
              <a:spcAft>
                <a:spcPts val="0"/>
              </a:spcAft>
              <a:buClr>
                <a:srgbClr val="000000"/>
              </a:buClr>
              <a:buSzPts val="3480"/>
              <a:buFont typeface="Arial"/>
              <a:buNone/>
            </a:pPr>
            <a:r>
              <a:rPr b="1" lang="en" sz="2400">
                <a:solidFill>
                  <a:schemeClr val="lt1"/>
                </a:solidFill>
                <a:latin typeface="Lato"/>
                <a:ea typeface="Lato"/>
                <a:cs typeface="Lato"/>
                <a:sym typeface="Lato"/>
              </a:rPr>
              <a:t>(Roll no – 2K19/EE/127)</a:t>
            </a:r>
            <a:endParaRPr b="1" sz="2400">
              <a:solidFill>
                <a:schemeClr val="lt1"/>
              </a:solidFill>
              <a:latin typeface="Lato"/>
              <a:ea typeface="Lato"/>
              <a:cs typeface="Lato"/>
              <a:sym typeface="Lato"/>
            </a:endParaRPr>
          </a:p>
          <a:p>
            <a:pPr indent="-285750" lvl="0" marL="285750" rtl="0" algn="ctr">
              <a:lnSpc>
                <a:spcPct val="80000"/>
              </a:lnSpc>
              <a:spcBef>
                <a:spcPts val="1080"/>
              </a:spcBef>
              <a:spcAft>
                <a:spcPts val="0"/>
              </a:spcAft>
              <a:buClr>
                <a:srgbClr val="000000"/>
              </a:buClr>
              <a:buSzPts val="3480"/>
              <a:buFont typeface="Arial"/>
              <a:buNone/>
            </a:pPr>
            <a:r>
              <a:rPr b="1" lang="en" sz="2400">
                <a:solidFill>
                  <a:schemeClr val="lt1"/>
                </a:solidFill>
                <a:latin typeface="Lato"/>
                <a:ea typeface="Lato"/>
                <a:cs typeface="Lato"/>
                <a:sym typeface="Lato"/>
              </a:rPr>
              <a:t>Krishna Gopal Kedia</a:t>
            </a:r>
            <a:endParaRPr b="1" sz="2400">
              <a:solidFill>
                <a:schemeClr val="lt1"/>
              </a:solidFill>
              <a:latin typeface="Lato"/>
              <a:ea typeface="Lato"/>
              <a:cs typeface="Lato"/>
              <a:sym typeface="Lato"/>
            </a:endParaRPr>
          </a:p>
          <a:p>
            <a:pPr indent="-285750" lvl="0" marL="285750" rtl="0" algn="ctr">
              <a:lnSpc>
                <a:spcPct val="80000"/>
              </a:lnSpc>
              <a:spcBef>
                <a:spcPts val="1080"/>
              </a:spcBef>
              <a:spcAft>
                <a:spcPts val="0"/>
              </a:spcAft>
              <a:buClr>
                <a:srgbClr val="000000"/>
              </a:buClr>
              <a:buSzPts val="3480"/>
              <a:buFont typeface="Arial"/>
              <a:buNone/>
            </a:pPr>
            <a:r>
              <a:rPr b="1" lang="en" sz="2400">
                <a:solidFill>
                  <a:schemeClr val="lt1"/>
                </a:solidFill>
                <a:latin typeface="Lato"/>
                <a:ea typeface="Lato"/>
                <a:cs typeface="Lato"/>
                <a:sym typeface="Lato"/>
              </a:rPr>
              <a:t>(Roll no – 2K19/EE/140)</a:t>
            </a:r>
            <a:endParaRPr b="1" sz="2400">
              <a:solidFill>
                <a:schemeClr val="lt1"/>
              </a:solidFill>
              <a:latin typeface="Lato"/>
              <a:ea typeface="Lato"/>
              <a:cs typeface="Lato"/>
              <a:sym typeface="Lato"/>
            </a:endParaRPr>
          </a:p>
          <a:p>
            <a:pPr indent="-285750" lvl="0" marL="285750" rtl="0" algn="ctr">
              <a:lnSpc>
                <a:spcPct val="80000"/>
              </a:lnSpc>
              <a:spcBef>
                <a:spcPts val="1080"/>
              </a:spcBef>
              <a:spcAft>
                <a:spcPts val="0"/>
              </a:spcAft>
              <a:buClr>
                <a:srgbClr val="000000"/>
              </a:buClr>
              <a:buSzPts val="3480"/>
              <a:buFont typeface="Arial"/>
              <a:buNone/>
            </a:pPr>
            <a:r>
              <a:rPr b="1" lang="en" sz="2400">
                <a:solidFill>
                  <a:schemeClr val="lt1"/>
                </a:solidFill>
                <a:latin typeface="Lato"/>
                <a:ea typeface="Lato"/>
                <a:cs typeface="Lato"/>
                <a:sym typeface="Lato"/>
              </a:rPr>
              <a:t>Under the guidance of</a:t>
            </a:r>
            <a:endParaRPr b="1" sz="2400">
              <a:solidFill>
                <a:schemeClr val="lt1"/>
              </a:solidFill>
              <a:latin typeface="Lato"/>
              <a:ea typeface="Lato"/>
              <a:cs typeface="Lato"/>
              <a:sym typeface="Lato"/>
            </a:endParaRPr>
          </a:p>
          <a:p>
            <a:pPr indent="-285750" lvl="0" marL="285750" rtl="0" algn="ctr">
              <a:lnSpc>
                <a:spcPct val="80000"/>
              </a:lnSpc>
              <a:spcBef>
                <a:spcPts val="1080"/>
              </a:spcBef>
              <a:spcAft>
                <a:spcPts val="0"/>
              </a:spcAft>
              <a:buClr>
                <a:srgbClr val="000000"/>
              </a:buClr>
              <a:buSzPts val="3480"/>
              <a:buFont typeface="Arial"/>
              <a:buNone/>
            </a:pPr>
            <a:r>
              <a:rPr b="1" lang="en" sz="2400">
                <a:solidFill>
                  <a:schemeClr val="lt1"/>
                </a:solidFill>
                <a:latin typeface="Lato"/>
                <a:ea typeface="Lato"/>
                <a:cs typeface="Lato"/>
                <a:sym typeface="Lato"/>
              </a:rPr>
              <a:t>Prof. Krishna Dutt</a:t>
            </a:r>
            <a:endParaRPr b="1" sz="2400">
              <a:solidFill>
                <a:schemeClr val="lt1"/>
              </a:solidFill>
              <a:latin typeface="Lato"/>
              <a:ea typeface="Lato"/>
              <a:cs typeface="Lato"/>
              <a:sym typeface="Lato"/>
            </a:endParaRPr>
          </a:p>
          <a:p>
            <a:pPr indent="-285750" lvl="0" marL="285750" rtl="0" algn="ctr">
              <a:lnSpc>
                <a:spcPct val="80000"/>
              </a:lnSpc>
              <a:spcBef>
                <a:spcPts val="1080"/>
              </a:spcBef>
              <a:spcAft>
                <a:spcPts val="0"/>
              </a:spcAft>
              <a:buClr>
                <a:srgbClr val="000000"/>
              </a:buClr>
              <a:buSzPts val="3480"/>
              <a:buFont typeface="Arial"/>
              <a:buNone/>
            </a:pPr>
            <a:r>
              <a:rPr b="1" lang="en" sz="2400">
                <a:solidFill>
                  <a:schemeClr val="lt1"/>
                </a:solidFill>
                <a:latin typeface="Lato"/>
                <a:ea typeface="Lato"/>
                <a:cs typeface="Lato"/>
                <a:sym typeface="Lato"/>
              </a:rPr>
              <a:t>Department of Electrical Engineering</a:t>
            </a:r>
            <a:endParaRPr b="1" sz="2400">
              <a:solidFill>
                <a:schemeClr val="lt1"/>
              </a:solidFill>
              <a:latin typeface="Lato"/>
              <a:ea typeface="Lato"/>
              <a:cs typeface="Lato"/>
              <a:sym typeface="Lato"/>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Aim</a:t>
            </a:r>
            <a:r>
              <a:rPr lang="en"/>
              <a:t>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Transformers are of a great use in today’s world and play a </a:t>
            </a:r>
            <a:r>
              <a:rPr lang="en"/>
              <a:t>major</a:t>
            </a:r>
            <a:r>
              <a:rPr lang="en"/>
              <a:t> role in the </a:t>
            </a:r>
            <a:r>
              <a:rPr lang="en"/>
              <a:t>driving</a:t>
            </a:r>
            <a:r>
              <a:rPr lang="en"/>
              <a:t> the world forward. In this case study, we are going to study about how transformers can be used in different scenarios for different purposes. </a:t>
            </a:r>
            <a:br>
              <a:rPr lang="en"/>
            </a:br>
            <a:r>
              <a:rPr lang="en"/>
              <a:t>We aim to go forward with our case study with the help of Matlab. We are going to make a live working transformer model in simulink, and write a matlab code for the same. Further, we’ll study which configuration of transformer is the best for different areas, such as a heavy use transformer which feeds heavy load industrial machines, or a transformer that feeds the household which doesn’t require such a heavy load.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00450"/>
            <a:ext cx="8520600" cy="5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Content</a:t>
            </a:r>
            <a:endParaRPr b="1" sz="3000"/>
          </a:p>
          <a:p>
            <a:pPr indent="0" lvl="0" marL="0" rtl="0" algn="l">
              <a:spcBef>
                <a:spcPts val="0"/>
              </a:spcBef>
              <a:spcAft>
                <a:spcPts val="0"/>
              </a:spcAft>
              <a:buNone/>
            </a:pPr>
            <a:r>
              <a:t/>
            </a:r>
            <a:endParaRPr/>
          </a:p>
        </p:txBody>
      </p:sp>
      <p:sp>
        <p:nvSpPr>
          <p:cNvPr id="78" name="Google Shape;78;p1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 sz="1900"/>
              <a:t>What Is Transformer</a:t>
            </a:r>
            <a:endParaRPr sz="1900"/>
          </a:p>
          <a:p>
            <a:pPr indent="-349250" lvl="0" marL="457200" rtl="0" algn="l">
              <a:spcBef>
                <a:spcPts val="0"/>
              </a:spcBef>
              <a:spcAft>
                <a:spcPts val="0"/>
              </a:spcAft>
              <a:buSzPts val="1900"/>
              <a:buAutoNum type="arabicPeriod"/>
            </a:pPr>
            <a:r>
              <a:rPr lang="en" sz="1900"/>
              <a:t>Classification On The Basis Of Supply</a:t>
            </a:r>
            <a:endParaRPr sz="1900"/>
          </a:p>
          <a:p>
            <a:pPr indent="-349250" lvl="0" marL="457200" rtl="0" algn="l">
              <a:spcBef>
                <a:spcPts val="0"/>
              </a:spcBef>
              <a:spcAft>
                <a:spcPts val="0"/>
              </a:spcAft>
              <a:buSzPts val="1900"/>
              <a:buAutoNum type="arabicPeriod"/>
            </a:pPr>
            <a:r>
              <a:rPr lang="en" sz="1900"/>
              <a:t>Three Phase Transformer</a:t>
            </a:r>
            <a:endParaRPr sz="1900"/>
          </a:p>
          <a:p>
            <a:pPr indent="-342900" lvl="0" marL="457200" rtl="0" algn="l">
              <a:lnSpc>
                <a:spcPct val="100000"/>
              </a:lnSpc>
              <a:spcBef>
                <a:spcPts val="0"/>
              </a:spcBef>
              <a:spcAft>
                <a:spcPts val="0"/>
              </a:spcAft>
              <a:buSzPts val="1800"/>
              <a:buAutoNum type="arabicPeriod"/>
            </a:pPr>
            <a:r>
              <a:rPr lang="en" sz="1900">
                <a:solidFill>
                  <a:schemeClr val="dk1"/>
                </a:solidFill>
              </a:rPr>
              <a:t>Types of connections in a 3-Φ 2-winding Transformer</a:t>
            </a:r>
            <a:endParaRPr sz="1400"/>
          </a:p>
          <a:p>
            <a:pPr indent="-349250" lvl="0" marL="457200" rtl="0" algn="l">
              <a:spcBef>
                <a:spcPts val="0"/>
              </a:spcBef>
              <a:spcAft>
                <a:spcPts val="0"/>
              </a:spcAft>
              <a:buSzPts val="1900"/>
              <a:buAutoNum type="arabicPeriod"/>
            </a:pPr>
            <a:r>
              <a:rPr lang="en" sz="1900"/>
              <a:t>Simulink Of Three Phase Transformer.</a:t>
            </a:r>
            <a:endParaRPr sz="1900"/>
          </a:p>
          <a:p>
            <a:pPr indent="0" lvl="0" marL="457200" rtl="0" algn="l">
              <a:spcBef>
                <a:spcPts val="1600"/>
              </a:spcBef>
              <a:spcAft>
                <a:spcPts val="0"/>
              </a:spcAft>
              <a:buNone/>
            </a:pPr>
            <a:r>
              <a:rPr lang="en" sz="1900"/>
              <a:t>1. Circuit Design</a:t>
            </a:r>
            <a:endParaRPr sz="1900"/>
          </a:p>
          <a:p>
            <a:pPr indent="0" lvl="0" marL="457200" rtl="0" algn="l">
              <a:spcBef>
                <a:spcPts val="1600"/>
              </a:spcBef>
              <a:spcAft>
                <a:spcPts val="0"/>
              </a:spcAft>
              <a:buNone/>
            </a:pPr>
            <a:r>
              <a:rPr lang="en" sz="1900"/>
              <a:t>2. Result</a:t>
            </a:r>
            <a:endParaRPr sz="1900"/>
          </a:p>
          <a:p>
            <a:pPr indent="-349250" lvl="0" marL="457200" rtl="0" algn="l">
              <a:spcBef>
                <a:spcPts val="1600"/>
              </a:spcBef>
              <a:spcAft>
                <a:spcPts val="0"/>
              </a:spcAft>
              <a:buSzPts val="1900"/>
              <a:buAutoNum type="arabicPeriod"/>
            </a:pPr>
            <a:r>
              <a:rPr lang="en" sz="1900"/>
              <a:t>Result Analysis</a:t>
            </a:r>
            <a:endParaRPr sz="1900"/>
          </a:p>
          <a:p>
            <a:pPr indent="-349250" lvl="0" marL="457200" rtl="0" algn="l">
              <a:spcBef>
                <a:spcPts val="0"/>
              </a:spcBef>
              <a:spcAft>
                <a:spcPts val="0"/>
              </a:spcAft>
              <a:buSzPts val="1900"/>
              <a:buAutoNum type="arabicPeriod"/>
            </a:pPr>
            <a:r>
              <a:rPr lang="en" sz="1900"/>
              <a:t>Matlab Code</a:t>
            </a:r>
            <a:endParaRPr sz="1900"/>
          </a:p>
          <a:p>
            <a:pPr indent="-349250" lvl="0" marL="457200" rtl="0" algn="l">
              <a:spcBef>
                <a:spcPts val="0"/>
              </a:spcBef>
              <a:spcAft>
                <a:spcPts val="0"/>
              </a:spcAft>
              <a:buSzPts val="1900"/>
              <a:buAutoNum type="arabicPeriod"/>
            </a:pPr>
            <a:r>
              <a:rPr lang="en" sz="1900"/>
              <a:t>Future Aspect</a:t>
            </a:r>
            <a:endParaRPr sz="19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6547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b="1" lang="en" sz="3000"/>
              <a:t>What are Transformers?</a:t>
            </a:r>
            <a:r>
              <a:rPr lang="en"/>
              <a:t>		 </a:t>
            </a:r>
            <a:endParaRPr/>
          </a:p>
        </p:txBody>
      </p:sp>
      <p:sp>
        <p:nvSpPr>
          <p:cNvPr id="84" name="Google Shape;84;p17"/>
          <p:cNvSpPr txBox="1"/>
          <p:nvPr>
            <p:ph idx="1" type="body"/>
          </p:nvPr>
        </p:nvSpPr>
        <p:spPr>
          <a:xfrm>
            <a:off x="311700" y="836025"/>
            <a:ext cx="8520600" cy="412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highlight>
                  <a:srgbClr val="FFFFFF"/>
                </a:highlight>
              </a:rPr>
              <a:t>A </a:t>
            </a:r>
            <a:r>
              <a:rPr b="1" lang="en">
                <a:highlight>
                  <a:srgbClr val="FFFFFF"/>
                </a:highlight>
              </a:rPr>
              <a:t>Transformer</a:t>
            </a:r>
            <a:r>
              <a:rPr lang="en">
                <a:highlight>
                  <a:srgbClr val="FFFFFF"/>
                </a:highlight>
              </a:rPr>
              <a:t> is a static electrical machine which transfers AC electrical power from one circuit to the other circuit at the constant frequency, but the voltage level can be altered that means voltage can be increased or decreased according to the requirement. It works on the principle of </a:t>
            </a:r>
            <a:r>
              <a:rPr b="1" lang="en">
                <a:highlight>
                  <a:srgbClr val="FFFFFF"/>
                </a:highlight>
              </a:rPr>
              <a:t>Faraday’s Law of Electromagnetic Induction</a:t>
            </a:r>
            <a:r>
              <a:rPr lang="en">
                <a:highlight>
                  <a:srgbClr val="FFFFFF"/>
                </a:highlight>
              </a:rPr>
              <a:t> which states that “ the magnitude of voltage is directly proportional to the rate of change of flux.”</a:t>
            </a:r>
            <a:endParaRPr>
              <a:highlight>
                <a:srgbClr val="FFFFFF"/>
              </a:highlight>
            </a:endParaRPr>
          </a:p>
          <a:p>
            <a:pPr indent="0" lvl="0" marL="0" rtl="0" algn="l">
              <a:spcBef>
                <a:spcPts val="1700"/>
              </a:spcBef>
              <a:spcAft>
                <a:spcPts val="0"/>
              </a:spcAft>
              <a:buNone/>
            </a:pPr>
            <a:r>
              <a:t/>
            </a:r>
            <a:endParaRPr/>
          </a:p>
          <a:p>
            <a:pPr indent="0" lvl="0" marL="0" rtl="0" algn="l">
              <a:spcBef>
                <a:spcPts val="600"/>
              </a:spcBef>
              <a:spcAft>
                <a:spcPts val="0"/>
              </a:spcAft>
              <a:buClr>
                <a:schemeClr val="dk2"/>
              </a:buClr>
              <a:buSzPts val="1100"/>
              <a:buFont typeface="Arial"/>
              <a:buNone/>
            </a:pPr>
            <a:r>
              <a:t/>
            </a:r>
            <a:endParaRPr>
              <a:highlight>
                <a:srgbClr val="FFFFFF"/>
              </a:highlight>
            </a:endParaRPr>
          </a:p>
          <a:p>
            <a:pPr indent="0" lvl="0" marL="0" rtl="0" algn="l">
              <a:spcBef>
                <a:spcPts val="170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1038225" y="3233838"/>
            <a:ext cx="7067550" cy="166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2. </a:t>
            </a:r>
            <a:r>
              <a:rPr b="1" lang="en" sz="3000"/>
              <a:t>Classification on the basis of supply</a:t>
            </a:r>
            <a:r>
              <a:rPr lang="en"/>
              <a:t>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Transformers can be classified into 2 categories based on their supply - </a:t>
            </a:r>
            <a:endParaRPr/>
          </a:p>
          <a:p>
            <a:pPr indent="-342900" lvl="0" marL="457200" rtl="0" algn="l">
              <a:spcBef>
                <a:spcPts val="1600"/>
              </a:spcBef>
              <a:spcAft>
                <a:spcPts val="0"/>
              </a:spcAft>
              <a:buSzPts val="1800"/>
              <a:buAutoNum type="arabicPeriod"/>
            </a:pPr>
            <a:r>
              <a:rPr b="1" lang="en"/>
              <a:t>Single Phase Transformer - </a:t>
            </a:r>
            <a:r>
              <a:rPr lang="en" sz="1350">
                <a:solidFill>
                  <a:srgbClr val="333333"/>
                </a:solidFill>
                <a:highlight>
                  <a:srgbClr val="FFFFFF"/>
                </a:highlight>
                <a:latin typeface="Arial"/>
                <a:ea typeface="Arial"/>
                <a:cs typeface="Arial"/>
                <a:sym typeface="Arial"/>
              </a:rPr>
              <a:t>Single phase power supply operates using a single conductor</a:t>
            </a:r>
            <a:endParaRPr sz="1350">
              <a:solidFill>
                <a:srgbClr val="333333"/>
              </a:solidFill>
              <a:highlight>
                <a:srgbClr val="FFFFFF"/>
              </a:highlight>
              <a:latin typeface="Arial"/>
              <a:ea typeface="Arial"/>
              <a:cs typeface="Arial"/>
              <a:sym typeface="Arial"/>
            </a:endParaRPr>
          </a:p>
          <a:p>
            <a:pPr indent="-314325" lvl="1" marL="4572000" rtl="0" algn="l">
              <a:spcBef>
                <a:spcPts val="0"/>
              </a:spcBef>
              <a:spcAft>
                <a:spcPts val="0"/>
              </a:spcAft>
              <a:buClr>
                <a:srgbClr val="333333"/>
              </a:buClr>
              <a:buSzPts val="1350"/>
              <a:buFont typeface="Arial"/>
              <a:buAutoNum type="alphaLcPeriod"/>
            </a:pPr>
            <a:r>
              <a:rPr lang="en" sz="1350">
                <a:solidFill>
                  <a:srgbClr val="333333"/>
                </a:solidFill>
                <a:highlight>
                  <a:srgbClr val="FFFFFF"/>
                </a:highlight>
                <a:latin typeface="Arial"/>
                <a:ea typeface="Arial"/>
                <a:cs typeface="Arial"/>
                <a:sym typeface="Arial"/>
              </a:rPr>
              <a:t>The loss in single phase is maximum</a:t>
            </a:r>
            <a:endParaRPr sz="1350">
              <a:solidFill>
                <a:srgbClr val="333333"/>
              </a:solidFill>
              <a:highlight>
                <a:srgbClr val="FFFFFF"/>
              </a:highlight>
              <a:latin typeface="Arial"/>
              <a:ea typeface="Arial"/>
              <a:cs typeface="Arial"/>
              <a:sym typeface="Arial"/>
            </a:endParaRPr>
          </a:p>
          <a:p>
            <a:pPr indent="-314325" lvl="1" marL="4572000" rtl="0" algn="l">
              <a:spcBef>
                <a:spcPts val="0"/>
              </a:spcBef>
              <a:spcAft>
                <a:spcPts val="0"/>
              </a:spcAft>
              <a:buClr>
                <a:srgbClr val="333333"/>
              </a:buClr>
              <a:buSzPts val="1350"/>
              <a:buFont typeface="Arial"/>
              <a:buAutoNum type="alphaLcPeriod"/>
            </a:pPr>
            <a:r>
              <a:rPr lang="en" sz="1350">
                <a:solidFill>
                  <a:srgbClr val="333333"/>
                </a:solidFill>
                <a:highlight>
                  <a:srgbClr val="FFFFFF"/>
                </a:highlight>
                <a:latin typeface="Arial"/>
                <a:ea typeface="Arial"/>
                <a:cs typeface="Arial"/>
                <a:sym typeface="Arial"/>
              </a:rPr>
              <a:t>It has minimal efficiency</a:t>
            </a:r>
            <a:endParaRPr sz="1350">
              <a:solidFill>
                <a:srgbClr val="333333"/>
              </a:solidFill>
              <a:highlight>
                <a:srgbClr val="FFFFFF"/>
              </a:highlight>
              <a:latin typeface="Arial"/>
              <a:ea typeface="Arial"/>
              <a:cs typeface="Arial"/>
              <a:sym typeface="Arial"/>
            </a:endParaRPr>
          </a:p>
          <a:p>
            <a:pPr indent="-314325" lvl="1" marL="4572000" rtl="0" algn="l">
              <a:spcBef>
                <a:spcPts val="0"/>
              </a:spcBef>
              <a:spcAft>
                <a:spcPts val="0"/>
              </a:spcAft>
              <a:buClr>
                <a:srgbClr val="333333"/>
              </a:buClr>
              <a:buSzPts val="1350"/>
              <a:buFont typeface="Arial"/>
              <a:buAutoNum type="alphaLcPeriod"/>
            </a:pPr>
            <a:r>
              <a:rPr lang="en" sz="1350">
                <a:solidFill>
                  <a:srgbClr val="333333"/>
                </a:solidFill>
                <a:highlight>
                  <a:srgbClr val="FFFFFF"/>
                </a:highlight>
                <a:latin typeface="Arial"/>
                <a:ea typeface="Arial"/>
                <a:cs typeface="Arial"/>
                <a:sym typeface="Arial"/>
              </a:rPr>
              <a:t>For home Purposes like in Microwave Oven</a:t>
            </a:r>
            <a:endParaRPr sz="1350">
              <a:solidFill>
                <a:srgbClr val="333333"/>
              </a:solidFill>
              <a:highlight>
                <a:srgbClr val="FFFFFF"/>
              </a:highlight>
              <a:latin typeface="Arial"/>
              <a:ea typeface="Arial"/>
              <a:cs typeface="Arial"/>
              <a:sym typeface="Arial"/>
            </a:endParaRPr>
          </a:p>
          <a:p>
            <a:pPr indent="-342900" lvl="0" marL="457200" rtl="0" algn="l">
              <a:spcBef>
                <a:spcPts val="0"/>
              </a:spcBef>
              <a:spcAft>
                <a:spcPts val="0"/>
              </a:spcAft>
              <a:buSzPts val="1800"/>
              <a:buAutoNum type="arabicPeriod"/>
            </a:pPr>
            <a:r>
              <a:rPr b="1" lang="en"/>
              <a:t>Three Phase Transformer - </a:t>
            </a:r>
            <a:r>
              <a:rPr lang="en" sz="1350">
                <a:solidFill>
                  <a:srgbClr val="333333"/>
                </a:solidFill>
                <a:highlight>
                  <a:srgbClr val="FFFFFF"/>
                </a:highlight>
                <a:latin typeface="Arial"/>
                <a:ea typeface="Arial"/>
                <a:cs typeface="Arial"/>
                <a:sym typeface="Arial"/>
              </a:rPr>
              <a:t>3 phase power supply operates using three conductors</a:t>
            </a:r>
            <a:endParaRPr sz="1350">
              <a:solidFill>
                <a:srgbClr val="333333"/>
              </a:solidFill>
              <a:highlight>
                <a:srgbClr val="FFFFFF"/>
              </a:highlight>
              <a:latin typeface="Arial"/>
              <a:ea typeface="Arial"/>
              <a:cs typeface="Arial"/>
              <a:sym typeface="Arial"/>
            </a:endParaRPr>
          </a:p>
          <a:p>
            <a:pPr indent="-314325" lvl="1" marL="4572000" rtl="0" algn="l">
              <a:spcBef>
                <a:spcPts val="0"/>
              </a:spcBef>
              <a:spcAft>
                <a:spcPts val="0"/>
              </a:spcAft>
              <a:buClr>
                <a:srgbClr val="333333"/>
              </a:buClr>
              <a:buSzPts val="1350"/>
              <a:buFont typeface="Arial"/>
              <a:buAutoNum type="alphaLcPeriod"/>
            </a:pPr>
            <a:r>
              <a:rPr lang="en" sz="1350">
                <a:solidFill>
                  <a:srgbClr val="333333"/>
                </a:solidFill>
                <a:highlight>
                  <a:srgbClr val="FFFFFF"/>
                </a:highlight>
                <a:latin typeface="Arial"/>
                <a:ea typeface="Arial"/>
                <a:cs typeface="Arial"/>
                <a:sym typeface="Arial"/>
              </a:rPr>
              <a:t>The loss in the 3 phase is minimum</a:t>
            </a:r>
            <a:endParaRPr sz="1350">
              <a:solidFill>
                <a:srgbClr val="333333"/>
              </a:solidFill>
              <a:highlight>
                <a:srgbClr val="FFFFFF"/>
              </a:highlight>
              <a:latin typeface="Arial"/>
              <a:ea typeface="Arial"/>
              <a:cs typeface="Arial"/>
              <a:sym typeface="Arial"/>
            </a:endParaRPr>
          </a:p>
          <a:p>
            <a:pPr indent="-314325" lvl="1" marL="4572000" rtl="0" algn="l">
              <a:spcBef>
                <a:spcPts val="0"/>
              </a:spcBef>
              <a:spcAft>
                <a:spcPts val="0"/>
              </a:spcAft>
              <a:buClr>
                <a:srgbClr val="333333"/>
              </a:buClr>
              <a:buSzPts val="1350"/>
              <a:buFont typeface="Arial"/>
              <a:buAutoNum type="alphaLcPeriod"/>
            </a:pPr>
            <a:r>
              <a:rPr lang="en" sz="1350">
                <a:solidFill>
                  <a:srgbClr val="333333"/>
                </a:solidFill>
                <a:highlight>
                  <a:srgbClr val="FFFFFF"/>
                </a:highlight>
                <a:latin typeface="Arial"/>
                <a:ea typeface="Arial"/>
                <a:cs typeface="Arial"/>
                <a:sym typeface="Arial"/>
              </a:rPr>
              <a:t>It has maximum efficiency. </a:t>
            </a:r>
            <a:endParaRPr sz="1350">
              <a:solidFill>
                <a:srgbClr val="333333"/>
              </a:solidFill>
              <a:highlight>
                <a:srgbClr val="FFFFFF"/>
              </a:highlight>
              <a:latin typeface="Arial"/>
              <a:ea typeface="Arial"/>
              <a:cs typeface="Arial"/>
              <a:sym typeface="Arial"/>
            </a:endParaRPr>
          </a:p>
          <a:p>
            <a:pPr indent="-314325" lvl="1" marL="4572000" rtl="0" algn="l">
              <a:spcBef>
                <a:spcPts val="0"/>
              </a:spcBef>
              <a:spcAft>
                <a:spcPts val="0"/>
              </a:spcAft>
              <a:buClr>
                <a:srgbClr val="333333"/>
              </a:buClr>
              <a:buSzPts val="1350"/>
              <a:buFont typeface="Arial"/>
              <a:buAutoNum type="alphaLcPeriod"/>
            </a:pPr>
            <a:r>
              <a:rPr lang="en" sz="1350">
                <a:solidFill>
                  <a:srgbClr val="333333"/>
                </a:solidFill>
                <a:highlight>
                  <a:srgbClr val="FFFFFF"/>
                </a:highlight>
                <a:latin typeface="Arial"/>
                <a:ea typeface="Arial"/>
                <a:cs typeface="Arial"/>
                <a:sym typeface="Arial"/>
              </a:rPr>
              <a:t>It is used in Large Industries.</a:t>
            </a:r>
            <a:endParaRPr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3. </a:t>
            </a:r>
            <a:r>
              <a:rPr b="1" lang="en" sz="3000"/>
              <a:t>Three Phase Transformer</a:t>
            </a:r>
            <a:endParaRPr b="1" sz="3000"/>
          </a:p>
        </p:txBody>
      </p:sp>
      <p:sp>
        <p:nvSpPr>
          <p:cNvPr id="97" name="Google Shape;97;p19"/>
          <p:cNvSpPr txBox="1"/>
          <p:nvPr>
            <p:ph idx="1" type="body"/>
          </p:nvPr>
        </p:nvSpPr>
        <p:spPr>
          <a:xfrm>
            <a:off x="311700" y="1152475"/>
            <a:ext cx="8520600" cy="36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04040"/>
                </a:solidFill>
                <a:highlight>
                  <a:srgbClr val="FFFFFF"/>
                </a:highlight>
                <a:latin typeface="Arial"/>
                <a:ea typeface="Arial"/>
                <a:cs typeface="Arial"/>
                <a:sym typeface="Arial"/>
              </a:rPr>
              <a:t>The Two-Winding Three-Phase Transformer is a three-phase transformer with a three-limb core and two windings per phase. Unlike the </a:t>
            </a:r>
            <a:r>
              <a:rPr lang="en" sz="1700">
                <a:solidFill>
                  <a:srgbClr val="005487"/>
                </a:solidFill>
                <a:highlight>
                  <a:srgbClr val="FFFFFF"/>
                </a:highlight>
                <a:uFill>
                  <a:noFill/>
                </a:uFill>
                <a:latin typeface="Arial"/>
                <a:ea typeface="Arial"/>
                <a:cs typeface="Arial"/>
                <a:sym typeface="Arial"/>
                <a:hlinkClick r:id="rId3">
                  <a:extLst>
                    <a:ext uri="{A12FA001-AC4F-418D-AE19-62706E023703}">
                      <ahyp:hlinkClr val="tx"/>
                    </a:ext>
                  </a:extLst>
                </a:hlinkClick>
              </a:rPr>
              <a:t>Three-Phase Transformer (Two Windings)</a:t>
            </a:r>
            <a:r>
              <a:rPr lang="en" sz="1700">
                <a:solidFill>
                  <a:srgbClr val="404040"/>
                </a:solidFill>
                <a:highlight>
                  <a:srgbClr val="FFFFFF"/>
                </a:highlight>
                <a:latin typeface="Arial"/>
                <a:ea typeface="Arial"/>
                <a:cs typeface="Arial"/>
                <a:sym typeface="Arial"/>
              </a:rPr>
              <a:t> block, which is modeled by three separate single-phase transformers, this transformer takes into account the couplings between windings of different phases. The transformer core and windings are shown in the following illustration.</a:t>
            </a:r>
            <a:endParaRPr sz="1700">
              <a:solidFill>
                <a:srgbClr val="40404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700">
              <a:solidFill>
                <a:srgbClr val="404040"/>
              </a:solidFill>
              <a:highlight>
                <a:srgbClr val="FFFFFF"/>
              </a:highlight>
              <a:latin typeface="Arial"/>
              <a:ea typeface="Arial"/>
              <a:cs typeface="Arial"/>
              <a:sym typeface="Arial"/>
            </a:endParaRPr>
          </a:p>
        </p:txBody>
      </p:sp>
      <p:pic>
        <p:nvPicPr>
          <p:cNvPr id="98" name="Google Shape;98;p19"/>
          <p:cNvPicPr preferRelativeResize="0"/>
          <p:nvPr/>
        </p:nvPicPr>
        <p:blipFill>
          <a:blip r:embed="rId4">
            <a:alphaModFix/>
          </a:blip>
          <a:stretch>
            <a:fillRect/>
          </a:stretch>
        </p:blipFill>
        <p:spPr>
          <a:xfrm>
            <a:off x="2286000" y="2852829"/>
            <a:ext cx="4571999" cy="18558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67050" y="167725"/>
            <a:ext cx="8409900" cy="52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4. </a:t>
            </a:r>
            <a:r>
              <a:rPr b="1" lang="en"/>
              <a:t>Types of connections in a 3-Φ 2-winding Transformer</a:t>
            </a:r>
            <a:r>
              <a:rPr lang="en" sz="2300"/>
              <a:t>	</a:t>
            </a:r>
            <a:endParaRPr sz="2300"/>
          </a:p>
        </p:txBody>
      </p:sp>
      <p:graphicFrame>
        <p:nvGraphicFramePr>
          <p:cNvPr id="104" name="Google Shape;104;p20"/>
          <p:cNvGraphicFramePr/>
          <p:nvPr/>
        </p:nvGraphicFramePr>
        <p:xfrm>
          <a:off x="367050" y="848050"/>
          <a:ext cx="3000000" cy="3000000"/>
        </p:xfrm>
        <a:graphic>
          <a:graphicData uri="http://schemas.openxmlformats.org/drawingml/2006/table">
            <a:tbl>
              <a:tblPr>
                <a:noFill/>
                <a:tableStyleId>{2BCE908C-CD02-4CE9-AAC2-8350F3768CA8}</a:tableStyleId>
              </a:tblPr>
              <a:tblGrid>
                <a:gridCol w="2197375"/>
                <a:gridCol w="2197375"/>
              </a:tblGrid>
              <a:tr h="396200">
                <a:tc>
                  <a:txBody>
                    <a:bodyPr/>
                    <a:lstStyle/>
                    <a:p>
                      <a:pPr indent="0" lvl="0" marL="0" rtl="0" algn="l">
                        <a:spcBef>
                          <a:spcPts val="0"/>
                        </a:spcBef>
                        <a:spcAft>
                          <a:spcPts val="0"/>
                        </a:spcAft>
                        <a:buNone/>
                      </a:pPr>
                      <a:r>
                        <a:rPr b="1" lang="en"/>
                        <a:t>Primary Winding </a:t>
                      </a:r>
                      <a:endParaRPr b="1"/>
                    </a:p>
                  </a:txBody>
                  <a:tcPr marT="91425" marB="91425" marR="91425" marL="91425"/>
                </a:tc>
                <a:tc>
                  <a:txBody>
                    <a:bodyPr/>
                    <a:lstStyle/>
                    <a:p>
                      <a:pPr indent="0" lvl="0" marL="0" rtl="0" algn="l">
                        <a:spcBef>
                          <a:spcPts val="0"/>
                        </a:spcBef>
                        <a:spcAft>
                          <a:spcPts val="0"/>
                        </a:spcAft>
                        <a:buNone/>
                      </a:pPr>
                      <a:r>
                        <a:rPr b="1" lang="en"/>
                        <a:t>Secondary Winding </a:t>
                      </a:r>
                      <a:endParaRPr b="1"/>
                    </a:p>
                  </a:txBody>
                  <a:tcPr marT="91425" marB="91425" marR="91425" marL="91425"/>
                </a:tc>
              </a:tr>
              <a:tr h="381000">
                <a:tc>
                  <a:txBody>
                    <a:bodyPr/>
                    <a:lstStyle/>
                    <a:p>
                      <a:pPr indent="0" lvl="0" marL="0" rtl="0" algn="l">
                        <a:spcBef>
                          <a:spcPts val="0"/>
                        </a:spcBef>
                        <a:spcAft>
                          <a:spcPts val="0"/>
                        </a:spcAft>
                        <a:buNone/>
                      </a:pPr>
                      <a:r>
                        <a:rPr lang="en"/>
                        <a:t>Y(start)</a:t>
                      </a:r>
                      <a:endParaRPr/>
                    </a:p>
                  </a:txBody>
                  <a:tcPr marT="91425" marB="91425" marR="91425" marL="91425"/>
                </a:tc>
                <a:tc>
                  <a:txBody>
                    <a:bodyPr/>
                    <a:lstStyle/>
                    <a:p>
                      <a:pPr indent="0" lvl="0" marL="0" rtl="0" algn="l">
                        <a:spcBef>
                          <a:spcPts val="0"/>
                        </a:spcBef>
                        <a:spcAft>
                          <a:spcPts val="0"/>
                        </a:spcAft>
                        <a:buNone/>
                      </a:pPr>
                      <a:r>
                        <a:rPr lang="en"/>
                        <a:t>Y(Star)</a:t>
                      </a:r>
                      <a:endParaRPr/>
                    </a:p>
                  </a:txBody>
                  <a:tcPr marT="91425" marB="91425" marR="91425" marL="91425"/>
                </a:tc>
              </a:tr>
              <a:tr h="381000">
                <a:tc>
                  <a:txBody>
                    <a:bodyPr/>
                    <a:lstStyle/>
                    <a:p>
                      <a:pPr indent="0" lvl="0" marL="0" rtl="0" algn="l">
                        <a:spcBef>
                          <a:spcPts val="0"/>
                        </a:spcBef>
                        <a:spcAft>
                          <a:spcPts val="0"/>
                        </a:spcAft>
                        <a:buNone/>
                      </a:pPr>
                      <a:r>
                        <a:rPr lang="en"/>
                        <a:t>Y(Star)</a:t>
                      </a:r>
                      <a:endParaRPr/>
                    </a:p>
                  </a:txBody>
                  <a:tcPr marT="91425" marB="91425" marR="91425" marL="91425"/>
                </a:tc>
                <a:tc>
                  <a:txBody>
                    <a:bodyPr/>
                    <a:lstStyle/>
                    <a:p>
                      <a:pPr indent="0" lvl="0" marL="0" rtl="0" algn="l">
                        <a:spcBef>
                          <a:spcPts val="0"/>
                        </a:spcBef>
                        <a:spcAft>
                          <a:spcPts val="0"/>
                        </a:spcAft>
                        <a:buNone/>
                      </a:pPr>
                      <a:r>
                        <a:rPr lang="en"/>
                        <a:t>Delta</a:t>
                      </a:r>
                      <a:endParaRPr/>
                    </a:p>
                  </a:txBody>
                  <a:tcPr marT="91425" marB="91425" marR="91425" marL="91425"/>
                </a:tc>
              </a:tr>
              <a:tr h="381000">
                <a:tc>
                  <a:txBody>
                    <a:bodyPr/>
                    <a:lstStyle/>
                    <a:p>
                      <a:pPr indent="0" lvl="0" marL="0" rtl="0" algn="l">
                        <a:spcBef>
                          <a:spcPts val="0"/>
                        </a:spcBef>
                        <a:spcAft>
                          <a:spcPts val="0"/>
                        </a:spcAft>
                        <a:buNone/>
                      </a:pPr>
                      <a:r>
                        <a:rPr lang="en"/>
                        <a:t>Delta</a:t>
                      </a:r>
                      <a:endParaRPr/>
                    </a:p>
                  </a:txBody>
                  <a:tcPr marT="91425" marB="91425" marR="91425" marL="91425"/>
                </a:tc>
                <a:tc>
                  <a:txBody>
                    <a:bodyPr/>
                    <a:lstStyle/>
                    <a:p>
                      <a:pPr indent="0" lvl="0" marL="0" rtl="0" algn="l">
                        <a:spcBef>
                          <a:spcPts val="0"/>
                        </a:spcBef>
                        <a:spcAft>
                          <a:spcPts val="0"/>
                        </a:spcAft>
                        <a:buNone/>
                      </a:pPr>
                      <a:r>
                        <a:rPr lang="en"/>
                        <a:t>Y(Star)</a:t>
                      </a:r>
                      <a:endParaRPr/>
                    </a:p>
                  </a:txBody>
                  <a:tcPr marT="91425" marB="91425" marR="91425" marL="91425"/>
                </a:tc>
              </a:tr>
              <a:tr h="381000">
                <a:tc>
                  <a:txBody>
                    <a:bodyPr/>
                    <a:lstStyle/>
                    <a:p>
                      <a:pPr indent="0" lvl="0" marL="0" rtl="0" algn="l">
                        <a:spcBef>
                          <a:spcPts val="0"/>
                        </a:spcBef>
                        <a:spcAft>
                          <a:spcPts val="0"/>
                        </a:spcAft>
                        <a:buNone/>
                      </a:pPr>
                      <a:r>
                        <a:rPr lang="en"/>
                        <a:t>Delta </a:t>
                      </a:r>
                      <a:endParaRPr/>
                    </a:p>
                  </a:txBody>
                  <a:tcPr marT="91425" marB="91425" marR="91425" marL="91425"/>
                </a:tc>
                <a:tc>
                  <a:txBody>
                    <a:bodyPr/>
                    <a:lstStyle/>
                    <a:p>
                      <a:pPr indent="0" lvl="0" marL="0" rtl="0" algn="l">
                        <a:spcBef>
                          <a:spcPts val="0"/>
                        </a:spcBef>
                        <a:spcAft>
                          <a:spcPts val="0"/>
                        </a:spcAft>
                        <a:buNone/>
                      </a:pPr>
                      <a:r>
                        <a:rPr lang="en"/>
                        <a:t>Delta</a:t>
                      </a:r>
                      <a:endParaRPr/>
                    </a:p>
                  </a:txBody>
                  <a:tcPr marT="91425" marB="91425" marR="91425" marL="91425"/>
                </a:tc>
              </a:tr>
            </a:tbl>
          </a:graphicData>
        </a:graphic>
      </p:graphicFrame>
      <p:pic>
        <p:nvPicPr>
          <p:cNvPr id="105" name="Google Shape;105;p20"/>
          <p:cNvPicPr preferRelativeResize="0"/>
          <p:nvPr/>
        </p:nvPicPr>
        <p:blipFill>
          <a:blip r:embed="rId3">
            <a:alphaModFix/>
          </a:blip>
          <a:stretch>
            <a:fillRect/>
          </a:stretch>
        </p:blipFill>
        <p:spPr>
          <a:xfrm>
            <a:off x="5132489" y="876028"/>
            <a:ext cx="1670425" cy="1764975"/>
          </a:xfrm>
          <a:prstGeom prst="rect">
            <a:avLst/>
          </a:prstGeom>
          <a:noFill/>
          <a:ln>
            <a:noFill/>
          </a:ln>
        </p:spPr>
      </p:pic>
      <p:pic>
        <p:nvPicPr>
          <p:cNvPr id="106" name="Google Shape;106;p20"/>
          <p:cNvPicPr preferRelativeResize="0"/>
          <p:nvPr/>
        </p:nvPicPr>
        <p:blipFill>
          <a:blip r:embed="rId4">
            <a:alphaModFix/>
          </a:blip>
          <a:stretch>
            <a:fillRect/>
          </a:stretch>
        </p:blipFill>
        <p:spPr>
          <a:xfrm>
            <a:off x="6862639" y="876028"/>
            <a:ext cx="2141575" cy="1644875"/>
          </a:xfrm>
          <a:prstGeom prst="rect">
            <a:avLst/>
          </a:prstGeom>
          <a:noFill/>
          <a:ln>
            <a:noFill/>
          </a:ln>
        </p:spPr>
      </p:pic>
      <p:sp>
        <p:nvSpPr>
          <p:cNvPr id="107" name="Google Shape;107;p20"/>
          <p:cNvSpPr txBox="1"/>
          <p:nvPr/>
        </p:nvSpPr>
        <p:spPr>
          <a:xfrm>
            <a:off x="5981676" y="2520903"/>
            <a:ext cx="7548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STAR</a:t>
            </a:r>
            <a:endParaRPr b="1">
              <a:latin typeface="Proxima Nova"/>
              <a:ea typeface="Proxima Nova"/>
              <a:cs typeface="Proxima Nova"/>
              <a:sym typeface="Proxima Nova"/>
            </a:endParaRPr>
          </a:p>
        </p:txBody>
      </p:sp>
      <p:sp>
        <p:nvSpPr>
          <p:cNvPr id="108" name="Google Shape;108;p20"/>
          <p:cNvSpPr txBox="1"/>
          <p:nvPr/>
        </p:nvSpPr>
        <p:spPr>
          <a:xfrm>
            <a:off x="7556026" y="2520903"/>
            <a:ext cx="7548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DELTA</a:t>
            </a:r>
            <a:endParaRPr b="1">
              <a:latin typeface="Proxima Nova"/>
              <a:ea typeface="Proxima Nova"/>
              <a:cs typeface="Proxima Nova"/>
              <a:sym typeface="Proxima Nova"/>
            </a:endParaRPr>
          </a:p>
        </p:txBody>
      </p:sp>
      <p:sp>
        <p:nvSpPr>
          <p:cNvPr id="109" name="Google Shape;109;p20"/>
          <p:cNvSpPr txBox="1"/>
          <p:nvPr/>
        </p:nvSpPr>
        <p:spPr>
          <a:xfrm>
            <a:off x="367050" y="2965575"/>
            <a:ext cx="8522100" cy="19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666666"/>
                </a:solidFill>
                <a:highlight>
                  <a:srgbClr val="FFFFFF"/>
                </a:highlight>
              </a:rPr>
              <a:t>Star and Delta configurations are applied for three-phase transformers because Star connections provide the options to have multiple voltages, whereas delta configurations offer high reliability. For Star connection, either all the minus or all the plus points of windings shall be tied together. However, in delta connection, polarities of winding are connected in a converse way. The phase difference between any two phases is 120˚.</a:t>
            </a:r>
            <a:endParaRPr sz="17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t>Simulink For Three Phase Transformers</a:t>
            </a:r>
            <a:r>
              <a:rPr lang="en"/>
              <a:t> </a:t>
            </a:r>
            <a:endParaRPr/>
          </a:p>
        </p:txBody>
      </p:sp>
      <p:sp>
        <p:nvSpPr>
          <p:cNvPr id="115" name="Google Shape;115;p21"/>
          <p:cNvSpPr txBox="1"/>
          <p:nvPr>
            <p:ph idx="1" type="body"/>
          </p:nvPr>
        </p:nvSpPr>
        <p:spPr>
          <a:xfrm>
            <a:off x="311700" y="1017725"/>
            <a:ext cx="2679300" cy="572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 sz="1900"/>
              <a:t>Circuit Design</a:t>
            </a:r>
            <a:endParaRPr sz="1900"/>
          </a:p>
          <a:p>
            <a:pPr indent="0" lvl="0" marL="457200" rtl="0" algn="l">
              <a:spcBef>
                <a:spcPts val="1600"/>
              </a:spcBef>
              <a:spcAft>
                <a:spcPts val="1600"/>
              </a:spcAft>
              <a:buNone/>
            </a:pPr>
            <a:r>
              <a:t/>
            </a:r>
            <a:endParaRPr/>
          </a:p>
        </p:txBody>
      </p:sp>
      <p:pic>
        <p:nvPicPr>
          <p:cNvPr id="116" name="Google Shape;116;p21"/>
          <p:cNvPicPr preferRelativeResize="0"/>
          <p:nvPr/>
        </p:nvPicPr>
        <p:blipFill>
          <a:blip r:embed="rId3">
            <a:alphaModFix/>
          </a:blip>
          <a:stretch>
            <a:fillRect/>
          </a:stretch>
        </p:blipFill>
        <p:spPr>
          <a:xfrm>
            <a:off x="361650" y="1487325"/>
            <a:ext cx="7748200" cy="3416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