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  <p:embeddedFont>
      <p:font typeface="Old Standard TT"/>
      <p:regular r:id="rId33"/>
      <p:bold r:id="rId34"/>
      <p: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33" Type="http://schemas.openxmlformats.org/officeDocument/2006/relationships/font" Target="fonts/OldStandardTT-regular.fntdata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35" Type="http://schemas.openxmlformats.org/officeDocument/2006/relationships/font" Target="fonts/OldStandardTT-italic.fntdata"/><Relationship Id="rId12" Type="http://schemas.openxmlformats.org/officeDocument/2006/relationships/slide" Target="slides/slide7.xml"/><Relationship Id="rId34" Type="http://schemas.openxmlformats.org/officeDocument/2006/relationships/font" Target="fonts/OldStandardTT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87389af8a3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87389af8a3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873be72e1a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873be72e1a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87389af8a3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87389af8a3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873be72e1a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873be72e1a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87389af8a3_0_46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87389af8a3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87389af8a3_0_47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87389af8a3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87389af8a3_3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87389af8a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fc0de0106d_0_1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fc0de0106d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873be72e1a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873be72e1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873be72e1a_1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873be72e1a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87389af8a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g287389af8a3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873be72e1a_1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873be72e1a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873be72e1a_1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873be72e1a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873be72e1a_1_56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873be72e1a_1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873be72e1a_1_2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873be72e1a_1_2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fc0de0106d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fc0de0106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873be72e1a_1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873be72e1a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6f90357f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6f90357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87389af8a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87389af8a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Relationship Id="rId4" Type="http://schemas.openxmlformats.org/officeDocument/2006/relationships/image" Target="../media/image2.jp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Camera control using hand gesture and sound signals</a:t>
            </a:r>
            <a:endParaRPr/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Group 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405100" y="1552600"/>
            <a:ext cx="6660000" cy="321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 u="sng"/>
              <a:t>Proximity sensor</a:t>
            </a:r>
            <a:r>
              <a:rPr lang="en" sz="2200"/>
              <a:t> : A device that can detect the nearby object.By which we can avoid the false </a:t>
            </a:r>
            <a:endParaRPr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output. Eg ultrasonic.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 u="sng"/>
              <a:t>Camera module</a:t>
            </a:r>
            <a:r>
              <a:rPr lang="en" sz="2200"/>
              <a:t> : We are going to use camera module OV7670 to capture the gesture and get defined output.  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24" name="Google Shape;124;p23"/>
          <p:cNvPicPr preferRelativeResize="0"/>
          <p:nvPr/>
        </p:nvPicPr>
        <p:blipFill rotWithShape="1">
          <a:blip r:embed="rId3">
            <a:alphaModFix/>
          </a:blip>
          <a:srcRect b="20760" l="0" r="0" t="-20760"/>
          <a:stretch/>
        </p:blipFill>
        <p:spPr>
          <a:xfrm>
            <a:off x="6990875" y="616400"/>
            <a:ext cx="1825950" cy="158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3"/>
          <p:cNvSpPr txBox="1"/>
          <p:nvPr/>
        </p:nvSpPr>
        <p:spPr>
          <a:xfrm>
            <a:off x="511175" y="322400"/>
            <a:ext cx="64797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u="sng">
                <a:solidFill>
                  <a:schemeClr val="accent1"/>
                </a:solidFill>
                <a:highlight>
                  <a:schemeClr val="lt2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Components required</a:t>
            </a:r>
            <a:endParaRPr sz="4500" u="sng">
              <a:solidFill>
                <a:schemeClr val="accent1"/>
              </a:solidFill>
              <a:highlight>
                <a:schemeClr val="lt2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3000" y="2939850"/>
            <a:ext cx="1774100" cy="1710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469050" y="810513"/>
            <a:ext cx="6765900" cy="12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3. 	</a:t>
            </a:r>
            <a:r>
              <a:rPr lang="en" sz="2200" u="sng"/>
              <a:t>Speaker</a:t>
            </a:r>
            <a:r>
              <a:rPr lang="en" sz="2200"/>
              <a:t> : We are going to use 0.5w speaker </a:t>
            </a:r>
            <a:endParaRPr sz="2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for output.</a:t>
            </a:r>
            <a:endParaRPr sz="2200"/>
          </a:p>
        </p:txBody>
      </p:sp>
      <p:sp>
        <p:nvSpPr>
          <p:cNvPr id="132" name="Google Shape;132;p24"/>
          <p:cNvSpPr txBox="1"/>
          <p:nvPr/>
        </p:nvSpPr>
        <p:spPr>
          <a:xfrm>
            <a:off x="469050" y="2215900"/>
            <a:ext cx="5652300" cy="20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4. 	</a:t>
            </a:r>
            <a:r>
              <a:rPr lang="en" sz="2200" u="sng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Raspberry pi</a:t>
            </a:r>
            <a:r>
              <a:rPr lang="en" sz="22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:Using a raspberry pi for </a:t>
            </a:r>
            <a:endParaRPr sz="22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gesture recognition involves capturing video with libraries like OpenCV and MediaPipe to detect and classify hand gestures. This setup can be applied in various fields. 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1025" y="1547925"/>
            <a:ext cx="2219999" cy="182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405100" y="653125"/>
            <a:ext cx="5620800" cy="158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5.	</a:t>
            </a:r>
            <a:r>
              <a:rPr lang="en" sz="2200" u="sng"/>
              <a:t>ESP32</a:t>
            </a:r>
            <a:r>
              <a:rPr lang="en" sz="2200"/>
              <a:t> : The ESP32 is a versatile </a:t>
            </a:r>
            <a:endParaRPr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microcontroller with integrated Wi-Fi and Bluetooth.Its dual-core processor. </a:t>
            </a:r>
            <a:endParaRPr sz="2200"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2975" y="343550"/>
            <a:ext cx="2400600" cy="222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5"/>
          <p:cNvSpPr txBox="1"/>
          <p:nvPr/>
        </p:nvSpPr>
        <p:spPr>
          <a:xfrm>
            <a:off x="405100" y="2892925"/>
            <a:ext cx="5482800" cy="18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6.	</a:t>
            </a:r>
            <a:r>
              <a:rPr lang="en" sz="2200" u="sng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KY-037</a:t>
            </a:r>
            <a:r>
              <a:rPr lang="en" sz="22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: Sound sensor module that detects sound levels. It typically includes a microphone and an amplifier circuit to convert sound waves into an electrical signal.</a:t>
            </a:r>
            <a:endParaRPr sz="22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2800" y="2826280"/>
            <a:ext cx="2560950" cy="1877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628125" y="736000"/>
            <a:ext cx="6203700" cy="17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7.</a:t>
            </a:r>
            <a:r>
              <a:rPr lang="en" sz="2200" u="sng"/>
              <a:t>	MAX9814 Audio Processor</a:t>
            </a:r>
            <a:r>
              <a:rPr lang="en" sz="2200"/>
              <a:t> : The MAX9814 is an audio processor designed for more  audio signal processing tasks, such as filtering, amplification, or audio recognition.</a:t>
            </a:r>
            <a:endParaRPr sz="2200"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1827" y="977575"/>
            <a:ext cx="2033526" cy="200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6"/>
          <p:cNvSpPr txBox="1"/>
          <p:nvPr/>
        </p:nvSpPr>
        <p:spPr>
          <a:xfrm>
            <a:off x="628125" y="2665125"/>
            <a:ext cx="5893500" cy="20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8.	</a:t>
            </a:r>
            <a:r>
              <a:rPr lang="en" sz="2200" u="sng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Power supply</a:t>
            </a:r>
            <a:r>
              <a:rPr lang="en" sz="22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:  Suitable power supply for the microcontroller, sensors, and camera.</a:t>
            </a:r>
            <a:endParaRPr sz="22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9.	</a:t>
            </a:r>
            <a:r>
              <a:rPr lang="en" sz="2200" u="sng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Cables &amp; </a:t>
            </a:r>
            <a:r>
              <a:rPr lang="en" sz="2200" u="sng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Connectors </a:t>
            </a:r>
            <a:r>
              <a:rPr lang="en" sz="22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: To connect sensors, modules, and other hardware components.</a:t>
            </a:r>
            <a:endParaRPr sz="22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20275" y="133650"/>
            <a:ext cx="8553600" cy="48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Target Audience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Individuals with physical disabilities and limited hand mobility can benefit from hands-free, gesture-based, and voice-controlled camera systems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Outdoor enthusiasts, such as hikers and campers, can use gesture control to capture photos hands-free, especially when conditions are rough or their hands are occupied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Surgeons or medical staff can take photos during operations without touching the camera, keeping things clean</a:t>
            </a:r>
            <a:endParaRPr sz="23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691450" y="1616225"/>
            <a:ext cx="7614600" cy="26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People who use smart home devices and want to incorporate hands-free photo capture into their home automation systems would find this project useful for seamless integration with other smart technologies.</a:t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159" name="Google Shape;159;p28"/>
          <p:cNvSpPr txBox="1"/>
          <p:nvPr/>
        </p:nvSpPr>
        <p:spPr>
          <a:xfrm>
            <a:off x="691450" y="587525"/>
            <a:ext cx="5864700" cy="9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Target Audience</a:t>
            </a:r>
            <a:endParaRPr sz="36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900" y="135700"/>
            <a:ext cx="8666751" cy="485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/>
        </p:nvSpPr>
        <p:spPr>
          <a:xfrm>
            <a:off x="502400" y="471950"/>
            <a:ext cx="51108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Library and framework</a:t>
            </a:r>
            <a:endParaRPr sz="37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70" name="Google Shape;170;p30"/>
          <p:cNvSpPr txBox="1"/>
          <p:nvPr>
            <p:ph type="title"/>
          </p:nvPr>
        </p:nvSpPr>
        <p:spPr>
          <a:xfrm>
            <a:off x="512700" y="1385450"/>
            <a:ext cx="8118600" cy="356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OpenCV (will be used for real time computer vision task )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Tensorflow (will be used to develop CNN model)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Keras (will be used to frame neural network layers )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Mediapipe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Picamera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Pyaudio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Sensors library( for communication with supporting sensors)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/>
        </p:nvSpPr>
        <p:spPr>
          <a:xfrm>
            <a:off x="470575" y="312875"/>
            <a:ext cx="51108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Task Distribution</a:t>
            </a:r>
            <a:r>
              <a:rPr lang="en" sz="45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:</a:t>
            </a:r>
            <a:endParaRPr sz="45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76" name="Google Shape;176;p31"/>
          <p:cNvSpPr txBox="1"/>
          <p:nvPr>
            <p:ph type="title"/>
          </p:nvPr>
        </p:nvSpPr>
        <p:spPr>
          <a:xfrm>
            <a:off x="470575" y="1372300"/>
            <a:ext cx="8408100" cy="356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/>
              <a:t>System Design and Documentation (Person 1)</a:t>
            </a:r>
            <a:r>
              <a:rPr lang="en" sz="2000" u="sng"/>
              <a:t>:</a:t>
            </a:r>
            <a:endParaRPr sz="2000" u="sng"/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ld Standard TT"/>
              <a:buChar char="●"/>
            </a:pPr>
            <a:r>
              <a:rPr lang="en" sz="2000"/>
              <a:t>Develop the overall system architecture.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ld Standard TT"/>
              <a:buChar char="●"/>
            </a:pPr>
            <a:r>
              <a:rPr lang="en" sz="2000"/>
              <a:t>Create detailed design documents and technical specifications.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ld Standard TT"/>
              <a:buChar char="●"/>
            </a:pPr>
            <a:r>
              <a:rPr lang="en" sz="2000"/>
              <a:t>Ensure that all components and processes are well-documented.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 u="sng"/>
              <a:t>Ultrasonic Sensor Integration (Person 2)</a:t>
            </a:r>
            <a:r>
              <a:rPr lang="en" sz="2000" u="sng"/>
              <a:t>:</a:t>
            </a:r>
            <a:endParaRPr sz="2000" u="sng"/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ld Standard TT"/>
              <a:buChar char="●"/>
            </a:pPr>
            <a:r>
              <a:rPr lang="en" sz="2000"/>
              <a:t>Integrate ultrasonic sensors for gesture detection and distance measurement.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ld Standard TT"/>
              <a:buChar char="●"/>
            </a:pPr>
            <a:r>
              <a:rPr lang="en" sz="2000"/>
              <a:t>Ensure accurate sensor calibration and data acquisition.</a:t>
            </a:r>
            <a:endParaRPr sz="3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/>
        </p:nvSpPr>
        <p:spPr>
          <a:xfrm>
            <a:off x="470575" y="312875"/>
            <a:ext cx="51108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Task Distribution</a:t>
            </a:r>
            <a:r>
              <a:rPr lang="en" sz="45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:</a:t>
            </a:r>
            <a:endParaRPr sz="45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82" name="Google Shape;182;p32"/>
          <p:cNvSpPr txBox="1"/>
          <p:nvPr>
            <p:ph type="title"/>
          </p:nvPr>
        </p:nvSpPr>
        <p:spPr>
          <a:xfrm>
            <a:off x="421800" y="1382900"/>
            <a:ext cx="8300400" cy="331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/>
              <a:t>Camera Module Setup (Person 3)</a:t>
            </a:r>
            <a:r>
              <a:rPr lang="en" sz="1800" u="sng"/>
              <a:t>:</a:t>
            </a:r>
            <a:endParaRPr sz="1800" u="sng"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ld Standard TT"/>
              <a:buChar char="●"/>
            </a:pPr>
            <a:r>
              <a:rPr lang="en" sz="1800"/>
              <a:t>Set up and configure the camera module for optimal performance.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ld Standard TT"/>
              <a:buChar char="●"/>
            </a:pPr>
            <a:r>
              <a:rPr lang="en" sz="1800"/>
              <a:t>Ensure compatibility with the control system and integrate it with other components.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 u="sng"/>
              <a:t>Bluetooth Module for Image Transfer (Person 4)</a:t>
            </a:r>
            <a:r>
              <a:rPr lang="en" sz="1800" u="sng"/>
              <a:t>:</a:t>
            </a:r>
            <a:endParaRPr sz="1800" u="sng"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ld Standard TT"/>
              <a:buChar char="●"/>
            </a:pPr>
            <a:r>
              <a:rPr lang="en" sz="1800"/>
              <a:t>Implement Bluetooth communication for transferring images between the camera and other devices.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ld Standard TT"/>
              <a:buChar char="●"/>
            </a:pPr>
            <a:r>
              <a:rPr lang="en" sz="1800"/>
              <a:t>Ensure stable and efficient data transmission.</a:t>
            </a:r>
            <a:endParaRPr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457200" y="439304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800">
                <a:solidFill>
                  <a:schemeClr val="accent1"/>
                </a:solidFill>
              </a:rPr>
              <a:t>Introduction</a:t>
            </a:r>
            <a:endParaRPr sz="4800">
              <a:solidFill>
                <a:schemeClr val="accent1"/>
              </a:solidFill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457200" y="1626600"/>
            <a:ext cx="8229600" cy="18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1"/>
                </a:solidFill>
              </a:rPr>
              <a:t>To develop a fully functional system for controlling camera functionalities enabling users to interact with camera without any physical contact or wearables.</a:t>
            </a:r>
            <a:endParaRPr sz="3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/>
        </p:nvSpPr>
        <p:spPr>
          <a:xfrm>
            <a:off x="470575" y="312875"/>
            <a:ext cx="51108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Task Distribution</a:t>
            </a:r>
            <a:r>
              <a:rPr lang="en" sz="45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:</a:t>
            </a:r>
            <a:endParaRPr sz="45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88" name="Google Shape;188;p33"/>
          <p:cNvSpPr txBox="1"/>
          <p:nvPr>
            <p:ph type="title"/>
          </p:nvPr>
        </p:nvSpPr>
        <p:spPr>
          <a:xfrm>
            <a:off x="330875" y="1329875"/>
            <a:ext cx="8300400" cy="331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Microcontroller Code Development (</a:t>
            </a:r>
            <a:r>
              <a:rPr b="1" lang="en" sz="1800" u="sng"/>
              <a:t>Person 5</a:t>
            </a:r>
            <a:r>
              <a:rPr b="1" lang="en" sz="1800"/>
              <a:t>)</a:t>
            </a:r>
            <a:r>
              <a:rPr lang="en" sz="1800"/>
              <a:t>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ld Standard TT"/>
              <a:buChar char="●"/>
            </a:pPr>
            <a:r>
              <a:rPr lang="en" sz="1800"/>
              <a:t>Write and optimize code for the microcontroller to handle sensor inputs, camera controls, and Bluetooth communication.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ld Standard TT"/>
              <a:buChar char="●"/>
            </a:pPr>
            <a:r>
              <a:rPr lang="en" sz="1800"/>
              <a:t>Ensure the code is efficient and integrates smoothly with other system components.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/>
              <a:t>Gesture Detection and Mapping (</a:t>
            </a:r>
            <a:r>
              <a:rPr b="1" lang="en" sz="1800" u="sng"/>
              <a:t>Person 6</a:t>
            </a:r>
            <a:r>
              <a:rPr b="1" lang="en" sz="1800"/>
              <a:t>)</a:t>
            </a:r>
            <a:r>
              <a:rPr lang="en" sz="1800"/>
              <a:t>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ld Standard TT"/>
              <a:buChar char="●"/>
            </a:pPr>
            <a:r>
              <a:rPr lang="en" sz="1800"/>
              <a:t>Develop algorithms for detecting and interpreting hand gestures.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ld Standard TT"/>
              <a:buChar char="●"/>
            </a:pPr>
            <a:r>
              <a:rPr lang="en" sz="1800"/>
              <a:t>Map gestures to specific camera functions and ensure accurate recognition.</a:t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/>
        </p:nvSpPr>
        <p:spPr>
          <a:xfrm>
            <a:off x="502400" y="471950"/>
            <a:ext cx="51108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Task Distribution</a:t>
            </a:r>
            <a:r>
              <a:rPr lang="en" sz="45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:</a:t>
            </a:r>
            <a:endParaRPr sz="45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94" name="Google Shape;194;p34"/>
          <p:cNvSpPr txBox="1"/>
          <p:nvPr>
            <p:ph type="title"/>
          </p:nvPr>
        </p:nvSpPr>
        <p:spPr>
          <a:xfrm>
            <a:off x="330875" y="1329875"/>
            <a:ext cx="8300400" cy="331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 u="sng"/>
              <a:t>Audio Feedback System (Speaker/Buzzer) (Person 7)</a:t>
            </a:r>
            <a:r>
              <a:rPr i="1" lang="en" sz="1800" u="sng"/>
              <a:t>:</a:t>
            </a:r>
            <a:endParaRPr i="1" sz="1800" u="sng"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ld Standard TT"/>
              <a:buChar char="●"/>
            </a:pPr>
            <a:r>
              <a:rPr lang="en" sz="1800"/>
              <a:t>Design and implement an audio feedback system to confirm command execution.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ld Standard TT"/>
              <a:buChar char="●"/>
            </a:pPr>
            <a:r>
              <a:rPr lang="en" sz="1800"/>
              <a:t>Integrate speakers or buzzers for user notifications and feedback.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 u="sng"/>
              <a:t>System Testing and Optimization (Person 8)</a:t>
            </a:r>
            <a:r>
              <a:rPr lang="en" sz="1800" u="sng"/>
              <a:t>:</a:t>
            </a:r>
            <a:endParaRPr sz="1800" u="sng"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ld Standard TT"/>
              <a:buChar char="●"/>
            </a:pPr>
            <a:r>
              <a:rPr lang="en" sz="1800"/>
              <a:t>Test the entire system for functionality, reliability, and performance.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ld Standard TT"/>
              <a:buChar char="●"/>
            </a:pPr>
            <a:r>
              <a:rPr lang="en" sz="1800"/>
              <a:t>Identify and resolve any issues, and optimize the system for improved efficiency and user experience.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/>
          <p:nvPr/>
        </p:nvSpPr>
        <p:spPr>
          <a:xfrm>
            <a:off x="954975" y="351275"/>
            <a:ext cx="5801700" cy="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u="sng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Timeline </a:t>
            </a:r>
            <a:r>
              <a:rPr lang="en" sz="45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:</a:t>
            </a:r>
            <a:endParaRPr sz="45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00" name="Google Shape;200;p35"/>
          <p:cNvSpPr/>
          <p:nvPr/>
        </p:nvSpPr>
        <p:spPr>
          <a:xfrm rot="-711236">
            <a:off x="6078175" y="3131251"/>
            <a:ext cx="1350909" cy="57662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5"/>
          <p:cNvSpPr/>
          <p:nvPr/>
        </p:nvSpPr>
        <p:spPr>
          <a:xfrm flipH="1" rot="711236">
            <a:off x="4793437" y="3131251"/>
            <a:ext cx="1350909" cy="57662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2" name="Google Shape;202;p35"/>
          <p:cNvGrpSpPr/>
          <p:nvPr/>
        </p:nvGrpSpPr>
        <p:grpSpPr>
          <a:xfrm>
            <a:off x="5198600" y="3187294"/>
            <a:ext cx="1712700" cy="1230715"/>
            <a:chOff x="5796625" y="2541798"/>
            <a:chExt cx="1712700" cy="1230715"/>
          </a:xfrm>
        </p:grpSpPr>
        <p:sp>
          <p:nvSpPr>
            <p:cNvPr id="203" name="Google Shape;203;p35"/>
            <p:cNvSpPr/>
            <p:nvPr/>
          </p:nvSpPr>
          <p:spPr>
            <a:xfrm rot="-1789476">
              <a:off x="6572742" y="2571072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5"/>
            <p:cNvSpPr/>
            <p:nvPr/>
          </p:nvSpPr>
          <p:spPr>
            <a:xfrm>
              <a:off x="5796625" y="3069013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5"/>
            <p:cNvSpPr txBox="1"/>
            <p:nvPr/>
          </p:nvSpPr>
          <p:spPr>
            <a:xfrm>
              <a:off x="5840875" y="3106213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Lorem ipsum dolor sit amet, consectetur adipiscing. Lorem ipsum dolor sit.</a:t>
              </a:r>
              <a:endParaRPr sz="800">
                <a:solidFill>
                  <a:srgbClr val="5E5E5E"/>
                </a:solidFill>
              </a:endParaRPr>
            </a:p>
          </p:txBody>
        </p:sp>
        <p:sp>
          <p:nvSpPr>
            <p:cNvPr id="206" name="Google Shape;206;p35"/>
            <p:cNvSpPr/>
            <p:nvPr/>
          </p:nvSpPr>
          <p:spPr>
            <a:xfrm>
              <a:off x="6607975" y="3004364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7" name="Google Shape;207;p35"/>
          <p:cNvSpPr/>
          <p:nvPr/>
        </p:nvSpPr>
        <p:spPr>
          <a:xfrm rot="-711236">
            <a:off x="3512363" y="3131251"/>
            <a:ext cx="1350909" cy="57662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8" name="Google Shape;208;p35"/>
          <p:cNvGrpSpPr/>
          <p:nvPr/>
        </p:nvGrpSpPr>
        <p:grpSpPr>
          <a:xfrm>
            <a:off x="3945525" y="1886122"/>
            <a:ext cx="1712700" cy="1246754"/>
            <a:chOff x="4409300" y="1219942"/>
            <a:chExt cx="1712700" cy="1246754"/>
          </a:xfrm>
        </p:grpSpPr>
        <p:sp>
          <p:nvSpPr>
            <p:cNvPr id="209" name="Google Shape;209;p35"/>
            <p:cNvSpPr/>
            <p:nvPr/>
          </p:nvSpPr>
          <p:spPr>
            <a:xfrm rot="-1789476">
              <a:off x="5185416" y="2276970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5"/>
            <p:cNvSpPr/>
            <p:nvPr/>
          </p:nvSpPr>
          <p:spPr>
            <a:xfrm>
              <a:off x="4409300" y="1219942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5"/>
            <p:cNvSpPr/>
            <p:nvPr/>
          </p:nvSpPr>
          <p:spPr>
            <a:xfrm rot="10800000">
              <a:off x="5220625" y="1919036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5"/>
            <p:cNvSpPr txBox="1"/>
            <p:nvPr/>
          </p:nvSpPr>
          <p:spPr>
            <a:xfrm>
              <a:off x="4453550" y="1257142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Lorem ipsum dolor sit amet, consectetur adipiscing. Lorem ipsum dolor sit.</a:t>
              </a:r>
              <a:endParaRPr sz="800">
                <a:solidFill>
                  <a:srgbClr val="5E5E5E"/>
                </a:solidFill>
              </a:endParaRPr>
            </a:p>
          </p:txBody>
        </p:sp>
      </p:grpSp>
      <p:sp>
        <p:nvSpPr>
          <p:cNvPr id="213" name="Google Shape;213;p35"/>
          <p:cNvSpPr/>
          <p:nvPr/>
        </p:nvSpPr>
        <p:spPr>
          <a:xfrm flipH="1" rot="711236">
            <a:off x="2220683" y="3131251"/>
            <a:ext cx="1350909" cy="57662"/>
          </a:xfrm>
          <a:prstGeom prst="roundRect">
            <a:avLst>
              <a:gd fmla="val 50000" name="adj"/>
            </a:avLst>
          </a:prstGeom>
          <a:solidFill>
            <a:srgbClr val="701C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4" name="Google Shape;214;p35"/>
          <p:cNvGrpSpPr/>
          <p:nvPr/>
        </p:nvGrpSpPr>
        <p:grpSpPr>
          <a:xfrm>
            <a:off x="2689113" y="3187294"/>
            <a:ext cx="1712700" cy="1230715"/>
            <a:chOff x="3021975" y="2541798"/>
            <a:chExt cx="1712700" cy="1230715"/>
          </a:xfrm>
        </p:grpSpPr>
        <p:sp>
          <p:nvSpPr>
            <p:cNvPr id="215" name="Google Shape;215;p35"/>
            <p:cNvSpPr/>
            <p:nvPr/>
          </p:nvSpPr>
          <p:spPr>
            <a:xfrm rot="-1789476">
              <a:off x="3798091" y="2571072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701C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5"/>
            <p:cNvSpPr/>
            <p:nvPr/>
          </p:nvSpPr>
          <p:spPr>
            <a:xfrm>
              <a:off x="3021975" y="3069013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5"/>
            <p:cNvSpPr txBox="1"/>
            <p:nvPr/>
          </p:nvSpPr>
          <p:spPr>
            <a:xfrm>
              <a:off x="3066225" y="3106213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Lorem ipsum dolor sit amet, consectetur adipiscing. Lorem ipsum dolor sit.</a:t>
              </a:r>
              <a:endParaRPr sz="800">
                <a:solidFill>
                  <a:srgbClr val="FFFFFF"/>
                </a:solidFill>
              </a:endParaRPr>
            </a:p>
          </p:txBody>
        </p:sp>
        <p:sp>
          <p:nvSpPr>
            <p:cNvPr id="218" name="Google Shape;218;p35"/>
            <p:cNvSpPr/>
            <p:nvPr/>
          </p:nvSpPr>
          <p:spPr>
            <a:xfrm>
              <a:off x="3833325" y="3004364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9" name="Google Shape;219;p35"/>
          <p:cNvSpPr/>
          <p:nvPr/>
        </p:nvSpPr>
        <p:spPr>
          <a:xfrm rot="-711236">
            <a:off x="946558" y="3131251"/>
            <a:ext cx="1350909" cy="57662"/>
          </a:xfrm>
          <a:prstGeom prst="roundRect">
            <a:avLst>
              <a:gd fmla="val 50000" name="adj"/>
            </a:avLst>
          </a:prstGeom>
          <a:solidFill>
            <a:srgbClr val="701C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0" name="Google Shape;220;p35"/>
          <p:cNvGrpSpPr/>
          <p:nvPr/>
        </p:nvGrpSpPr>
        <p:grpSpPr>
          <a:xfrm>
            <a:off x="1402300" y="1886122"/>
            <a:ext cx="1712700" cy="1246754"/>
            <a:chOff x="1637475" y="1219942"/>
            <a:chExt cx="1712700" cy="1246754"/>
          </a:xfrm>
        </p:grpSpPr>
        <p:sp>
          <p:nvSpPr>
            <p:cNvPr id="221" name="Google Shape;221;p35"/>
            <p:cNvSpPr/>
            <p:nvPr/>
          </p:nvSpPr>
          <p:spPr>
            <a:xfrm>
              <a:off x="1637475" y="1219942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5"/>
            <p:cNvSpPr/>
            <p:nvPr/>
          </p:nvSpPr>
          <p:spPr>
            <a:xfrm rot="10800000">
              <a:off x="2448800" y="1919036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5"/>
            <p:cNvSpPr txBox="1"/>
            <p:nvPr/>
          </p:nvSpPr>
          <p:spPr>
            <a:xfrm>
              <a:off x="1681725" y="1257142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Lorem ipsum dolor sit amet, consectetur adipiscing. Lorem ipsum dolor sit.</a:t>
              </a:r>
              <a:endParaRPr sz="800">
                <a:solidFill>
                  <a:srgbClr val="FFFFFF"/>
                </a:solidFill>
              </a:endParaRPr>
            </a:p>
          </p:txBody>
        </p:sp>
        <p:sp>
          <p:nvSpPr>
            <p:cNvPr id="224" name="Google Shape;224;p35"/>
            <p:cNvSpPr/>
            <p:nvPr/>
          </p:nvSpPr>
          <p:spPr>
            <a:xfrm rot="-1789476">
              <a:off x="2410765" y="2276970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701C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" name="Google Shape;225;p35"/>
          <p:cNvSpPr/>
          <p:nvPr/>
        </p:nvSpPr>
        <p:spPr>
          <a:xfrm rot="-711236">
            <a:off x="6078175" y="3131251"/>
            <a:ext cx="1350909" cy="57662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5"/>
          <p:cNvSpPr/>
          <p:nvPr/>
        </p:nvSpPr>
        <p:spPr>
          <a:xfrm flipH="1" rot="711236">
            <a:off x="4793437" y="3131251"/>
            <a:ext cx="1350909" cy="57662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7" name="Google Shape;227;p35"/>
          <p:cNvGrpSpPr/>
          <p:nvPr/>
        </p:nvGrpSpPr>
        <p:grpSpPr>
          <a:xfrm>
            <a:off x="5198600" y="3187294"/>
            <a:ext cx="1712700" cy="1323965"/>
            <a:chOff x="5796625" y="2541798"/>
            <a:chExt cx="1712700" cy="1323965"/>
          </a:xfrm>
        </p:grpSpPr>
        <p:sp>
          <p:nvSpPr>
            <p:cNvPr id="228" name="Google Shape;228;p35"/>
            <p:cNvSpPr/>
            <p:nvPr/>
          </p:nvSpPr>
          <p:spPr>
            <a:xfrm rot="-1789476">
              <a:off x="6572742" y="2571072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5"/>
            <p:cNvSpPr/>
            <p:nvPr/>
          </p:nvSpPr>
          <p:spPr>
            <a:xfrm>
              <a:off x="5796625" y="3069013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5"/>
            <p:cNvSpPr txBox="1"/>
            <p:nvPr/>
          </p:nvSpPr>
          <p:spPr>
            <a:xfrm>
              <a:off x="5840875" y="3241163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rgbClr val="5E5E5E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Optimization</a:t>
              </a:r>
              <a:endParaRPr sz="1200">
                <a:solidFill>
                  <a:srgbClr val="5E5E5E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231" name="Google Shape;231;p35"/>
            <p:cNvSpPr/>
            <p:nvPr/>
          </p:nvSpPr>
          <p:spPr>
            <a:xfrm>
              <a:off x="6607975" y="3004364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2" name="Google Shape;232;p35"/>
          <p:cNvSpPr/>
          <p:nvPr/>
        </p:nvSpPr>
        <p:spPr>
          <a:xfrm rot="-711236">
            <a:off x="3512363" y="3131251"/>
            <a:ext cx="1350909" cy="57662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3" name="Google Shape;233;p35"/>
          <p:cNvGrpSpPr/>
          <p:nvPr/>
        </p:nvGrpSpPr>
        <p:grpSpPr>
          <a:xfrm>
            <a:off x="3945525" y="1886122"/>
            <a:ext cx="1712700" cy="1246754"/>
            <a:chOff x="4409300" y="1219942"/>
            <a:chExt cx="1712700" cy="1246754"/>
          </a:xfrm>
        </p:grpSpPr>
        <p:sp>
          <p:nvSpPr>
            <p:cNvPr id="234" name="Google Shape;234;p35"/>
            <p:cNvSpPr/>
            <p:nvPr/>
          </p:nvSpPr>
          <p:spPr>
            <a:xfrm rot="-1789476">
              <a:off x="5185416" y="2276970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5"/>
            <p:cNvSpPr/>
            <p:nvPr/>
          </p:nvSpPr>
          <p:spPr>
            <a:xfrm>
              <a:off x="4409300" y="1219942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5"/>
            <p:cNvSpPr/>
            <p:nvPr/>
          </p:nvSpPr>
          <p:spPr>
            <a:xfrm rot="10800000">
              <a:off x="5220625" y="1919036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5"/>
            <p:cNvSpPr txBox="1"/>
            <p:nvPr/>
          </p:nvSpPr>
          <p:spPr>
            <a:xfrm>
              <a:off x="4453550" y="1361942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rgbClr val="5E5E5E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Training &amp; Testing</a:t>
              </a:r>
              <a:endParaRPr sz="1200">
                <a:solidFill>
                  <a:srgbClr val="5E5E5E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sp>
        <p:nvSpPr>
          <p:cNvPr id="238" name="Google Shape;238;p35"/>
          <p:cNvSpPr/>
          <p:nvPr/>
        </p:nvSpPr>
        <p:spPr>
          <a:xfrm flipH="1" rot="711236">
            <a:off x="2220683" y="3131251"/>
            <a:ext cx="1350909" cy="57662"/>
          </a:xfrm>
          <a:prstGeom prst="roundRect">
            <a:avLst>
              <a:gd fmla="val 50000" name="adj"/>
            </a:avLst>
          </a:prstGeom>
          <a:solidFill>
            <a:srgbClr val="3D3D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9" name="Google Shape;239;p35"/>
          <p:cNvGrpSpPr/>
          <p:nvPr/>
        </p:nvGrpSpPr>
        <p:grpSpPr>
          <a:xfrm>
            <a:off x="2689113" y="3187294"/>
            <a:ext cx="1712700" cy="1323965"/>
            <a:chOff x="3021975" y="2541798"/>
            <a:chExt cx="1712700" cy="1323965"/>
          </a:xfrm>
        </p:grpSpPr>
        <p:sp>
          <p:nvSpPr>
            <p:cNvPr id="240" name="Google Shape;240;p35"/>
            <p:cNvSpPr/>
            <p:nvPr/>
          </p:nvSpPr>
          <p:spPr>
            <a:xfrm rot="-1789476">
              <a:off x="3798091" y="2571072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3D3D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5"/>
            <p:cNvSpPr/>
            <p:nvPr/>
          </p:nvSpPr>
          <p:spPr>
            <a:xfrm>
              <a:off x="3021975" y="3069013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5"/>
            <p:cNvSpPr txBox="1"/>
            <p:nvPr/>
          </p:nvSpPr>
          <p:spPr>
            <a:xfrm>
              <a:off x="3066200" y="3241163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Development</a:t>
              </a:r>
              <a:endParaRPr sz="12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243" name="Google Shape;243;p35"/>
            <p:cNvSpPr/>
            <p:nvPr/>
          </p:nvSpPr>
          <p:spPr>
            <a:xfrm>
              <a:off x="3833325" y="3004364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4" name="Google Shape;244;p35"/>
          <p:cNvSpPr/>
          <p:nvPr/>
        </p:nvSpPr>
        <p:spPr>
          <a:xfrm rot="-711236">
            <a:off x="946558" y="3131251"/>
            <a:ext cx="1350909" cy="57662"/>
          </a:xfrm>
          <a:prstGeom prst="roundRect">
            <a:avLst>
              <a:gd fmla="val 50000" name="adj"/>
            </a:avLst>
          </a:prstGeom>
          <a:solidFill>
            <a:srgbClr val="3D3D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5" name="Google Shape;245;p35"/>
          <p:cNvGrpSpPr/>
          <p:nvPr/>
        </p:nvGrpSpPr>
        <p:grpSpPr>
          <a:xfrm>
            <a:off x="1402300" y="1886122"/>
            <a:ext cx="1712700" cy="1246754"/>
            <a:chOff x="1637475" y="1219942"/>
            <a:chExt cx="1712700" cy="1246754"/>
          </a:xfrm>
        </p:grpSpPr>
        <p:sp>
          <p:nvSpPr>
            <p:cNvPr id="246" name="Google Shape;246;p35"/>
            <p:cNvSpPr/>
            <p:nvPr/>
          </p:nvSpPr>
          <p:spPr>
            <a:xfrm>
              <a:off x="1637475" y="1219942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5"/>
            <p:cNvSpPr/>
            <p:nvPr/>
          </p:nvSpPr>
          <p:spPr>
            <a:xfrm rot="10800000">
              <a:off x="2448800" y="1919036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5"/>
            <p:cNvSpPr txBox="1"/>
            <p:nvPr/>
          </p:nvSpPr>
          <p:spPr>
            <a:xfrm>
              <a:off x="1678900" y="1298842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 Designing &amp; Planning</a:t>
              </a:r>
              <a:endParaRPr sz="12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249" name="Google Shape;249;p35"/>
            <p:cNvSpPr/>
            <p:nvPr/>
          </p:nvSpPr>
          <p:spPr>
            <a:xfrm rot="-1789476">
              <a:off x="2410765" y="2276970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3D3D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0" name="Google Shape;250;p35"/>
          <p:cNvSpPr/>
          <p:nvPr/>
        </p:nvSpPr>
        <p:spPr>
          <a:xfrm flipH="1" rot="711236">
            <a:off x="7412262" y="3131251"/>
            <a:ext cx="1350909" cy="57662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1" name="Google Shape;251;p35"/>
          <p:cNvGrpSpPr/>
          <p:nvPr/>
        </p:nvGrpSpPr>
        <p:grpSpPr>
          <a:xfrm>
            <a:off x="6488750" y="1886122"/>
            <a:ext cx="1712700" cy="1246754"/>
            <a:chOff x="4409300" y="1219942"/>
            <a:chExt cx="1712700" cy="1246754"/>
          </a:xfrm>
        </p:grpSpPr>
        <p:sp>
          <p:nvSpPr>
            <p:cNvPr id="252" name="Google Shape;252;p35"/>
            <p:cNvSpPr/>
            <p:nvPr/>
          </p:nvSpPr>
          <p:spPr>
            <a:xfrm rot="-1789476">
              <a:off x="5264491" y="2276970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5"/>
            <p:cNvSpPr/>
            <p:nvPr/>
          </p:nvSpPr>
          <p:spPr>
            <a:xfrm>
              <a:off x="4409300" y="1219942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5"/>
            <p:cNvSpPr/>
            <p:nvPr/>
          </p:nvSpPr>
          <p:spPr>
            <a:xfrm rot="10800000">
              <a:off x="5220625" y="1919036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5"/>
            <p:cNvSpPr txBox="1"/>
            <p:nvPr/>
          </p:nvSpPr>
          <p:spPr>
            <a:xfrm>
              <a:off x="4409300" y="1259396"/>
              <a:ext cx="15930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Deployment &amp; Finalization</a:t>
              </a:r>
              <a:endParaRPr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grpSp>
        <p:nvGrpSpPr>
          <p:cNvPr id="256" name="Google Shape;256;p35"/>
          <p:cNvGrpSpPr/>
          <p:nvPr/>
        </p:nvGrpSpPr>
        <p:grpSpPr>
          <a:xfrm>
            <a:off x="179638" y="3187294"/>
            <a:ext cx="1712700" cy="1230715"/>
            <a:chOff x="3021975" y="2541798"/>
            <a:chExt cx="1712700" cy="1230715"/>
          </a:xfrm>
        </p:grpSpPr>
        <p:sp>
          <p:nvSpPr>
            <p:cNvPr id="257" name="Google Shape;257;p35"/>
            <p:cNvSpPr/>
            <p:nvPr/>
          </p:nvSpPr>
          <p:spPr>
            <a:xfrm rot="-1789476">
              <a:off x="3798091" y="2571072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3D3D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5"/>
            <p:cNvSpPr/>
            <p:nvPr/>
          </p:nvSpPr>
          <p:spPr>
            <a:xfrm>
              <a:off x="3021975" y="3069013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5"/>
            <p:cNvSpPr txBox="1"/>
            <p:nvPr/>
          </p:nvSpPr>
          <p:spPr>
            <a:xfrm>
              <a:off x="3110475" y="3069013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Research on Technologies &amp; concept</a:t>
              </a:r>
              <a:endParaRPr sz="12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260" name="Google Shape;260;p35"/>
            <p:cNvSpPr/>
            <p:nvPr/>
          </p:nvSpPr>
          <p:spPr>
            <a:xfrm>
              <a:off x="3833325" y="3004364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med">
    <p:push dir="r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6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468750" y="1128275"/>
            <a:ext cx="4688700" cy="35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" sz="2400"/>
              <a:t>Aim of project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" sz="2400"/>
              <a:t>Problem statement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" sz="2400"/>
              <a:t>Proposed System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" sz="2400"/>
              <a:t>Components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" sz="2400"/>
              <a:t>Block Diagram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" sz="2400"/>
              <a:t>Target Audience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" sz="2400"/>
              <a:t>Future Aspects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" sz="2400"/>
              <a:t>Task Distribution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" sz="2400"/>
              <a:t>Timeline</a:t>
            </a:r>
            <a:endParaRPr sz="2400"/>
          </a:p>
        </p:txBody>
      </p:sp>
      <p:sp>
        <p:nvSpPr>
          <p:cNvPr id="78" name="Google Shape;78;p16"/>
          <p:cNvSpPr txBox="1"/>
          <p:nvPr/>
        </p:nvSpPr>
        <p:spPr>
          <a:xfrm>
            <a:off x="468750" y="301175"/>
            <a:ext cx="4867800" cy="8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u="sng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Contents</a:t>
            </a:r>
            <a:endParaRPr sz="4500" u="sng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502400" y="471950"/>
            <a:ext cx="51108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u="sng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Our Project A</a:t>
            </a:r>
            <a:r>
              <a:rPr lang="en" sz="4500" u="sng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im</a:t>
            </a:r>
            <a:endParaRPr sz="4600" u="sng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4" name="Google Shape;84;p17"/>
          <p:cNvSpPr txBox="1"/>
          <p:nvPr>
            <p:ph type="title"/>
          </p:nvPr>
        </p:nvSpPr>
        <p:spPr>
          <a:xfrm>
            <a:off x="512700" y="29601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/>
              <a:t>This project aims to create a camera control system that operates entirely through hand gestures and sound commands. The system will use device-free sensing to detect hand movements and audio inputs for camera operations, such as capturing photos, recording videos, and zooming, without the need for wearable devices.</a:t>
            </a:r>
            <a:endParaRPr sz="2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/>
        </p:nvSpPr>
        <p:spPr>
          <a:xfrm>
            <a:off x="502400" y="471950"/>
            <a:ext cx="62310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u="sng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Problem Statement</a:t>
            </a:r>
            <a:endParaRPr sz="4500" u="sng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542100" y="1617250"/>
            <a:ext cx="80598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 u="sng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</a:t>
            </a:r>
            <a:r>
              <a:rPr b="1" lang="en" sz="2300" u="sng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onvenience of Control</a:t>
            </a:r>
            <a:r>
              <a:rPr b="1" lang="en" sz="23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:</a:t>
            </a:r>
            <a:r>
              <a:rPr lang="en" sz="23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 sz="23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Less reliability on physical buttons or touchscreens, reliable for :</a:t>
            </a:r>
            <a:endParaRPr sz="20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Old Standard TT"/>
              <a:buChar char="●"/>
            </a:pPr>
            <a:r>
              <a:rPr lang="en" sz="19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Aged people.</a:t>
            </a:r>
            <a:endParaRPr sz="19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Old Standard TT"/>
              <a:buChar char="●"/>
            </a:pPr>
            <a:r>
              <a:rPr lang="en" sz="19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Person with physical disabilities.</a:t>
            </a:r>
            <a:endParaRPr sz="19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Old Standard TT"/>
              <a:buChar char="●"/>
            </a:pPr>
            <a:r>
              <a:rPr lang="en" sz="19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Environments require contactless operation, such as hospitals, industries or wildlife photography.</a:t>
            </a:r>
            <a:endParaRPr sz="19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Old Standard TT"/>
              <a:buChar char="●"/>
            </a:pPr>
            <a:r>
              <a:rPr lang="en" sz="19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Video Conferencing</a:t>
            </a:r>
            <a:endParaRPr sz="19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/>
        </p:nvSpPr>
        <p:spPr>
          <a:xfrm>
            <a:off x="542100" y="244750"/>
            <a:ext cx="62310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u="sng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Problem Statement</a:t>
            </a:r>
            <a:endParaRPr sz="4500" u="sng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542100" y="1114625"/>
            <a:ext cx="8059800" cy="24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300" u="sng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Challenges in manual operation</a:t>
            </a:r>
            <a:r>
              <a:rPr lang="en" sz="23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:</a:t>
            </a:r>
            <a:endParaRPr sz="23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Old Standard TT"/>
              <a:buChar char="●"/>
            </a:pPr>
            <a:r>
              <a:rPr lang="en" sz="19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Manual photo capture is </a:t>
            </a:r>
            <a:r>
              <a:rPr b="1" lang="en" sz="1900" u="sng">
                <a:solidFill>
                  <a:srgbClr val="FFFF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ine</a:t>
            </a:r>
            <a:r>
              <a:rPr b="1" lang="en" sz="1900" u="sng">
                <a:solidFill>
                  <a:srgbClr val="FFFF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fficient in challenging environments</a:t>
            </a:r>
            <a:r>
              <a:rPr lang="en" sz="19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:</a:t>
            </a:r>
            <a:endParaRPr sz="19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Hostage rescue operations</a:t>
            </a:r>
            <a:endParaRPr sz="19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Jungle combat/Ambush ops</a:t>
            </a:r>
            <a:endParaRPr sz="19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Firefighters</a:t>
            </a:r>
            <a:endParaRPr sz="19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People with physical disabilities need a solution that allows them to take pictures hands-free, using simple hand gestures or voice commands for greater accessibility and independence.</a:t>
            </a:r>
            <a:endParaRPr sz="1200">
              <a:solidFill>
                <a:schemeClr val="accent1"/>
              </a:solidFill>
            </a:endParaRPr>
          </a:p>
          <a:p>
            <a:pPr indent="0" lvl="0" marL="228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3375" y="2385450"/>
            <a:ext cx="1874075" cy="105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4150" y="2385450"/>
            <a:ext cx="1123050" cy="105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17200" y="2385448"/>
            <a:ext cx="1403840" cy="105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417450" y="1817725"/>
            <a:ext cx="8291400" cy="27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Focuses on designing a </a:t>
            </a:r>
            <a:r>
              <a:rPr b="1" lang="en" sz="2200" u="sng"/>
              <a:t>Gesture-controlled photo capture system</a:t>
            </a:r>
            <a:r>
              <a:rPr lang="en" sz="2200"/>
              <a:t> that relies primarily on hardware sensors.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These </a:t>
            </a:r>
            <a:r>
              <a:rPr b="1" lang="en" sz="2200" u="sng"/>
              <a:t>gestures will trigger various actions</a:t>
            </a:r>
            <a:r>
              <a:rPr lang="en" sz="2200"/>
              <a:t>, such as capturing photos, zooming in/out, or switching camera modes.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project is aimed at enabling contactless photography, making it especially useful in environments where manual handling is challenging.</a:t>
            </a:r>
            <a:endParaRPr sz="2200"/>
          </a:p>
        </p:txBody>
      </p:sp>
      <p:sp>
        <p:nvSpPr>
          <p:cNvPr id="105" name="Google Shape;105;p20"/>
          <p:cNvSpPr txBox="1"/>
          <p:nvPr/>
        </p:nvSpPr>
        <p:spPr>
          <a:xfrm>
            <a:off x="627825" y="608725"/>
            <a:ext cx="5716200" cy="11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500" u="sng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Proposed System</a:t>
            </a:r>
            <a:endParaRPr sz="1800" u="sng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5250" y="-234875"/>
            <a:ext cx="9770814" cy="537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</a:t>
            </a:r>
            <a:endParaRPr/>
          </a:p>
        </p:txBody>
      </p:sp>
      <p:sp>
        <p:nvSpPr>
          <p:cNvPr id="118" name="Google Shape;118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Proximity Sensor (Object Detection)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Camera module (OV7670)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0.5W (Speaker)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HC-05, ESP32 (Bluetooth)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Raspberry</a:t>
            </a:r>
            <a:r>
              <a:rPr lang="en"/>
              <a:t> Pi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KY-037, MX9814 (Audio)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