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4"/>
  </p:notesMasterIdLst>
  <p:sldIdLst>
    <p:sldId id="272" r:id="rId2"/>
    <p:sldId id="256" r:id="rId3"/>
    <p:sldId id="257" r:id="rId4"/>
    <p:sldId id="258" r:id="rId5"/>
    <p:sldId id="273" r:id="rId6"/>
    <p:sldId id="275" r:id="rId7"/>
    <p:sldId id="259" r:id="rId8"/>
    <p:sldId id="260" r:id="rId9"/>
    <p:sldId id="262" r:id="rId10"/>
    <p:sldId id="280" r:id="rId11"/>
    <p:sldId id="281" r:id="rId12"/>
    <p:sldId id="28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034" autoAdjust="0"/>
    <p:restoredTop sz="88627" autoAdjust="0"/>
  </p:normalViewPr>
  <p:slideViewPr>
    <p:cSldViewPr snapToGrid="0">
      <p:cViewPr varScale="1">
        <p:scale>
          <a:sx n="92" d="100"/>
          <a:sy n="92" d="100"/>
        </p:scale>
        <p:origin x="1718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73FF7A9C-3335-9AFA-D032-EABF23C7F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2010c4a55_4_0:notes">
            <a:extLst>
              <a:ext uri="{FF2B5EF4-FFF2-40B4-BE49-F238E27FC236}">
                <a16:creationId xmlns:a16="http://schemas.microsoft.com/office/drawing/2014/main" id="{3C6F9B7B-E83D-C6D8-573E-295165555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2010c4a55_4_0:notes">
            <a:extLst>
              <a:ext uri="{FF2B5EF4-FFF2-40B4-BE49-F238E27FC236}">
                <a16:creationId xmlns:a16="http://schemas.microsoft.com/office/drawing/2014/main" id="{5F7F6A46-3A36-9AED-8618-E6B5B65770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480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E2B3B463-8C0D-9AE1-610B-C8836EB42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1aed0d4a0_1_175:notes">
            <a:extLst>
              <a:ext uri="{FF2B5EF4-FFF2-40B4-BE49-F238E27FC236}">
                <a16:creationId xmlns:a16="http://schemas.microsoft.com/office/drawing/2014/main" id="{EA67356E-E6C2-5F37-B782-1987244BA3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1aed0d4a0_1_175:notes">
            <a:extLst>
              <a:ext uri="{FF2B5EF4-FFF2-40B4-BE49-F238E27FC236}">
                <a16:creationId xmlns:a16="http://schemas.microsoft.com/office/drawing/2014/main" id="{DD96DA85-338E-56E2-D02F-11F0A9A1B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9191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EA724A0D-8CDC-966C-6BE9-B79665A91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1aed0d4a0_1_175:notes">
            <a:extLst>
              <a:ext uri="{FF2B5EF4-FFF2-40B4-BE49-F238E27FC236}">
                <a16:creationId xmlns:a16="http://schemas.microsoft.com/office/drawing/2014/main" id="{762B65A5-34D0-3BD4-4D21-F2ABF85F67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1aed0d4a0_1_175:notes">
            <a:extLst>
              <a:ext uri="{FF2B5EF4-FFF2-40B4-BE49-F238E27FC236}">
                <a16:creationId xmlns:a16="http://schemas.microsoft.com/office/drawing/2014/main" id="{7A3F5B28-F0DF-8778-EC0C-4A03505877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956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990E7158-9CE9-1B0C-BA03-29F7CC831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1aed0d4a0_1_175:notes">
            <a:extLst>
              <a:ext uri="{FF2B5EF4-FFF2-40B4-BE49-F238E27FC236}">
                <a16:creationId xmlns:a16="http://schemas.microsoft.com/office/drawing/2014/main" id="{0BF3786D-3AF2-01D8-7CC9-53329E1915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1aed0d4a0_1_175:notes">
            <a:extLst>
              <a:ext uri="{FF2B5EF4-FFF2-40B4-BE49-F238E27FC236}">
                <a16:creationId xmlns:a16="http://schemas.microsoft.com/office/drawing/2014/main" id="{063400C9-75D9-C497-6741-ADA65D4C0A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52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1aed0d4a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1aed0d4a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1aed0d4a0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1aed0d4a0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1aed0d4a0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1aed0d4a0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B0CCA7D6-8BF9-C56B-17CB-ADED4EAE6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2010c4a55_4_0:notes">
            <a:extLst>
              <a:ext uri="{FF2B5EF4-FFF2-40B4-BE49-F238E27FC236}">
                <a16:creationId xmlns:a16="http://schemas.microsoft.com/office/drawing/2014/main" id="{719F0789-A5D2-FCEA-F343-1F25715872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2010c4a55_4_0:notes">
            <a:extLst>
              <a:ext uri="{FF2B5EF4-FFF2-40B4-BE49-F238E27FC236}">
                <a16:creationId xmlns:a16="http://schemas.microsoft.com/office/drawing/2014/main" id="{4D6B9EBE-60D9-E614-E4A7-7E9C36BC0F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008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57299DF2-F764-CEB9-6625-24F2ABFBB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2010c4a55_4_0:notes">
            <a:extLst>
              <a:ext uri="{FF2B5EF4-FFF2-40B4-BE49-F238E27FC236}">
                <a16:creationId xmlns:a16="http://schemas.microsoft.com/office/drawing/2014/main" id="{2C172761-B625-6D1D-3FE8-8A2A06C2B7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2010c4a55_4_0:notes">
            <a:extLst>
              <a:ext uri="{FF2B5EF4-FFF2-40B4-BE49-F238E27FC236}">
                <a16:creationId xmlns:a16="http://schemas.microsoft.com/office/drawing/2014/main" id="{9DDD838B-AB57-CB6A-A13C-25C6EC4B84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5570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1aed0d4a0_1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1aed0d4a0_1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1aed0d4a0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1aed0d4a0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1aed0d4a0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1aed0d4a0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F6D3D5CD-A469-FD21-1D6E-2E5E029A9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>
            <a:extLst>
              <a:ext uri="{FF2B5EF4-FFF2-40B4-BE49-F238E27FC236}">
                <a16:creationId xmlns:a16="http://schemas.microsoft.com/office/drawing/2014/main" id="{4F78CEA2-0A9D-A9FA-8B37-00CEE036102A}"/>
              </a:ext>
            </a:extLst>
          </p:cNvPr>
          <p:cNvSpPr/>
          <p:nvPr/>
        </p:nvSpPr>
        <p:spPr>
          <a:xfrm>
            <a:off x="25" y="0"/>
            <a:ext cx="9144000" cy="59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>
            <a:extLst>
              <a:ext uri="{FF2B5EF4-FFF2-40B4-BE49-F238E27FC236}">
                <a16:creationId xmlns:a16="http://schemas.microsoft.com/office/drawing/2014/main" id="{A5CB23F8-8BB6-115A-3406-24D89B2206B3}"/>
              </a:ext>
            </a:extLst>
          </p:cNvPr>
          <p:cNvSpPr/>
          <p:nvPr/>
        </p:nvSpPr>
        <p:spPr>
          <a:xfrm>
            <a:off x="0" y="4857750"/>
            <a:ext cx="9144000" cy="285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>
            <a:extLst>
              <a:ext uri="{FF2B5EF4-FFF2-40B4-BE49-F238E27FC236}">
                <a16:creationId xmlns:a16="http://schemas.microsoft.com/office/drawing/2014/main" id="{DF2E0762-6018-D691-22BE-69C3EA9D6AB6}"/>
              </a:ext>
            </a:extLst>
          </p:cNvPr>
          <p:cNvSpPr txBox="1"/>
          <p:nvPr/>
        </p:nvSpPr>
        <p:spPr>
          <a:xfrm>
            <a:off x="0" y="4775200"/>
            <a:ext cx="91440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Banner :An Image Sensor Reconfiguration Framework for Seamless Resolution-based Tradeoffs</a:t>
            </a:r>
          </a:p>
        </p:txBody>
      </p:sp>
      <p:sp>
        <p:nvSpPr>
          <p:cNvPr id="206" name="Google Shape;206;p26">
            <a:extLst>
              <a:ext uri="{FF2B5EF4-FFF2-40B4-BE49-F238E27FC236}">
                <a16:creationId xmlns:a16="http://schemas.microsoft.com/office/drawing/2014/main" id="{A877E916-9B52-7630-2E03-2688CE4766A0}"/>
              </a:ext>
            </a:extLst>
          </p:cNvPr>
          <p:cNvSpPr txBox="1"/>
          <p:nvPr/>
        </p:nvSpPr>
        <p:spPr>
          <a:xfrm>
            <a:off x="25" y="606560"/>
            <a:ext cx="9144000" cy="4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2800" b="1" i="0" u="none" strike="noStrike" baseline="0" dirty="0">
                <a:latin typeface="LinBiolinumTB"/>
              </a:rPr>
              <a:t>Banner: An Image Sensor Reconfiguration Framework</a:t>
            </a:r>
          </a:p>
          <a:p>
            <a:pPr algn="ctr"/>
            <a:r>
              <a:rPr lang="en-IN" sz="2800" b="1" i="0" u="none" strike="noStrike" baseline="0" dirty="0">
                <a:latin typeface="LinBiolinumTB"/>
              </a:rPr>
              <a:t>for Seamless Resolution-based </a:t>
            </a:r>
            <a:r>
              <a:rPr lang="en-IN" sz="2800" b="1" i="0" u="none" strike="noStrike" baseline="0" dirty="0" err="1">
                <a:latin typeface="LinBiolinumTB"/>
              </a:rPr>
              <a:t>Tradeoffs</a:t>
            </a:r>
            <a:endParaRPr lang="en-IN" sz="2800" b="1" i="0" u="none" strike="noStrike" baseline="0" dirty="0">
              <a:latin typeface="LinBiolinumTB"/>
            </a:endParaRPr>
          </a:p>
          <a:p>
            <a:pPr algn="ctr"/>
            <a:endParaRPr lang="en-IN" sz="2800" b="1" i="0" u="none" strike="noStrike" baseline="0" dirty="0">
              <a:latin typeface="LinBiolinumTB"/>
            </a:endParaRPr>
          </a:p>
          <a:p>
            <a:pPr algn="ctr"/>
            <a:r>
              <a:rPr lang="en-IN" sz="2000" b="0" i="0" u="none" strike="noStrike" baseline="0" dirty="0" err="1">
                <a:latin typeface="LinLibertineT"/>
              </a:rPr>
              <a:t>Jinhan</a:t>
            </a:r>
            <a:r>
              <a:rPr lang="en-IN" sz="2000" b="0" i="0" u="none" strike="noStrike" baseline="0" dirty="0">
                <a:latin typeface="LinLibertineT"/>
              </a:rPr>
              <a:t> Hu, Alexander Shearer, Saranya Rajagopalan, Robert </a:t>
            </a:r>
            <a:r>
              <a:rPr lang="en-IN" sz="2000" b="0" i="0" u="none" strike="noStrike" baseline="0" dirty="0" err="1">
                <a:latin typeface="LinLibertineT"/>
              </a:rPr>
              <a:t>LiKamWa</a:t>
            </a:r>
            <a:endParaRPr lang="en-IN" sz="2000" b="0" i="0" u="none" strike="noStrike" baseline="0" dirty="0">
              <a:latin typeface="LinLibertineT"/>
            </a:endParaRPr>
          </a:p>
          <a:p>
            <a:pPr algn="ctr"/>
            <a:r>
              <a:rPr lang="en-IN" sz="2000" b="0" i="0" u="none" strike="noStrike" baseline="0" dirty="0">
                <a:latin typeface="LinLibertineT"/>
              </a:rPr>
              <a:t>Arizona State University</a:t>
            </a:r>
          </a:p>
          <a:p>
            <a:pPr algn="ctr"/>
            <a:r>
              <a:rPr lang="en-IN" sz="2000" b="0" i="0" u="none" strike="noStrike" baseline="0" dirty="0">
                <a:latin typeface="LinLibertineT"/>
              </a:rPr>
              <a:t>Tempe, Arizona</a:t>
            </a:r>
          </a:p>
          <a:p>
            <a:pPr algn="ctr"/>
            <a:r>
              <a:rPr lang="en-IN" sz="2000" b="0" i="0" u="none" strike="noStrike" baseline="0" dirty="0">
                <a:latin typeface="LinLibertineT"/>
              </a:rPr>
              <a:t>jinhanhu,acshear1,srajag25,likamwa@asu.edu</a:t>
            </a:r>
          </a:p>
          <a:p>
            <a:pPr algn="ctr"/>
            <a:endParaRPr lang="en-IN" sz="2000" dirty="0">
              <a:solidFill>
                <a:schemeClr val="dk1"/>
              </a:solidFill>
              <a:latin typeface="LinLibertineT"/>
              <a:ea typeface="Georgia"/>
              <a:cs typeface="Georgia"/>
              <a:sym typeface="Georgia"/>
            </a:endParaRPr>
          </a:p>
          <a:p>
            <a:pPr algn="ctr"/>
            <a:r>
              <a:rPr lang="en-IN" sz="2000" dirty="0">
                <a:solidFill>
                  <a:schemeClr val="dk1"/>
                </a:solidFill>
                <a:latin typeface="Avenir Next LT Pro Demi" panose="020F0502020204030204" pitchFamily="34" charset="0"/>
                <a:ea typeface="Georgia"/>
                <a:cs typeface="Georgia"/>
                <a:sym typeface="Georgia"/>
              </a:rPr>
              <a:t>Submitted by : KRISHNA KUMAR BAIS (241110038)</a:t>
            </a:r>
          </a:p>
          <a:p>
            <a:pPr algn="ctr"/>
            <a:r>
              <a:rPr lang="en-US" sz="2000" dirty="0">
                <a:solidFill>
                  <a:schemeClr val="dk1"/>
                </a:solidFill>
                <a:latin typeface="Avenir Next LT Pro Demi" panose="020F0502020204030204" pitchFamily="34" charset="0"/>
                <a:ea typeface="Georgia"/>
                <a:cs typeface="Georgia"/>
                <a:sym typeface="Georgia"/>
              </a:rPr>
              <a:t>CS724: SENSING COMMUNICATIONS AND NETWORKING </a:t>
            </a:r>
          </a:p>
          <a:p>
            <a:pPr algn="ctr"/>
            <a:r>
              <a:rPr lang="en-US" sz="2000" dirty="0">
                <a:solidFill>
                  <a:schemeClr val="dk1"/>
                </a:solidFill>
                <a:latin typeface="Avenir Next LT Pro Demi" panose="020F0502020204030204" pitchFamily="34" charset="0"/>
                <a:ea typeface="Georgia"/>
                <a:cs typeface="Georgia"/>
                <a:sym typeface="Georgia"/>
              </a:rPr>
              <a:t>FOR SMART WIRELESS DEVICES</a:t>
            </a:r>
            <a:endParaRPr lang="en-IN" sz="2000" dirty="0">
              <a:solidFill>
                <a:schemeClr val="dk1"/>
              </a:solidFill>
              <a:latin typeface="Avenir Next LT Pro Demi" panose="020F0502020204030204" pitchFamily="34" charset="0"/>
              <a:ea typeface="Georgia"/>
              <a:cs typeface="Georgia"/>
              <a:sym typeface="Georgia"/>
            </a:endParaRPr>
          </a:p>
        </p:txBody>
      </p:sp>
      <p:pic>
        <p:nvPicPr>
          <p:cNvPr id="207" name="Google Shape;207;p26">
            <a:extLst>
              <a:ext uri="{FF2B5EF4-FFF2-40B4-BE49-F238E27FC236}">
                <a16:creationId xmlns:a16="http://schemas.microsoft.com/office/drawing/2014/main" id="{06A244F8-D5B8-B533-5F6C-128950DCF76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75" y="3900525"/>
            <a:ext cx="1009925" cy="95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514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B2C5C5B6-39C3-CA73-614D-FE19E6971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>
            <a:extLst>
              <a:ext uri="{FF2B5EF4-FFF2-40B4-BE49-F238E27FC236}">
                <a16:creationId xmlns:a16="http://schemas.microsoft.com/office/drawing/2014/main" id="{8F75DFB9-E713-D8C4-958E-995A8C5AFB09}"/>
              </a:ext>
            </a:extLst>
          </p:cNvPr>
          <p:cNvSpPr/>
          <p:nvPr/>
        </p:nvSpPr>
        <p:spPr>
          <a:xfrm>
            <a:off x="25" y="0"/>
            <a:ext cx="9144000" cy="59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Challenges and Future Work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>
            <a:extLst>
              <a:ext uri="{FF2B5EF4-FFF2-40B4-BE49-F238E27FC236}">
                <a16:creationId xmlns:a16="http://schemas.microsoft.com/office/drawing/2014/main" id="{AC7D8B3D-82C8-EF40-F8D0-140D4DEDBA84}"/>
              </a:ext>
            </a:extLst>
          </p:cNvPr>
          <p:cNvSpPr/>
          <p:nvPr/>
        </p:nvSpPr>
        <p:spPr>
          <a:xfrm>
            <a:off x="0" y="4857750"/>
            <a:ext cx="9144000" cy="285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>
            <a:extLst>
              <a:ext uri="{FF2B5EF4-FFF2-40B4-BE49-F238E27FC236}">
                <a16:creationId xmlns:a16="http://schemas.microsoft.com/office/drawing/2014/main" id="{53879FC1-FC4C-1824-1A46-BBEFC0C3E8FB}"/>
              </a:ext>
            </a:extLst>
          </p:cNvPr>
          <p:cNvSpPr txBox="1"/>
          <p:nvPr/>
        </p:nvSpPr>
        <p:spPr>
          <a:xfrm>
            <a:off x="0" y="4802050"/>
            <a:ext cx="8919025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Banner :An Image Sensor Reconfiguration Framework for Seamless Resolution-based Tradeoffs</a:t>
            </a:r>
          </a:p>
        </p:txBody>
      </p:sp>
      <p:sp>
        <p:nvSpPr>
          <p:cNvPr id="134" name="Google Shape;134;p18">
            <a:extLst>
              <a:ext uri="{FF2B5EF4-FFF2-40B4-BE49-F238E27FC236}">
                <a16:creationId xmlns:a16="http://schemas.microsoft.com/office/drawing/2014/main" id="{2B2FD671-D028-82CA-1A8A-B79D795CB543}"/>
              </a:ext>
            </a:extLst>
          </p:cNvPr>
          <p:cNvSpPr txBox="1"/>
          <p:nvPr/>
        </p:nvSpPr>
        <p:spPr>
          <a:xfrm>
            <a:off x="25" y="596400"/>
            <a:ext cx="9144000" cy="4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Limitations:</a:t>
            </a:r>
          </a:p>
          <a:p>
            <a:pPr marL="685800" lvl="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Integration with Android requires driver modifications.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Future Directions:</a:t>
            </a:r>
          </a:p>
          <a:p>
            <a:pPr marL="800100" lvl="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Optimized memory management for frequent resolution changes.</a:t>
            </a:r>
          </a:p>
          <a:p>
            <a:pPr marL="800100" lvl="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Advanced algorithms for dynamic resolution selection.</a:t>
            </a:r>
          </a:p>
          <a:p>
            <a:pPr lvl="0" indent="-3429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Goal: </a:t>
            </a:r>
          </a:p>
          <a:p>
            <a:pPr marL="800100" lvl="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further improve Banner’s efficiency and expand compatibility</a:t>
            </a:r>
            <a:endParaRPr sz="2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5" name="Google Shape;135;p18">
            <a:extLst>
              <a:ext uri="{FF2B5EF4-FFF2-40B4-BE49-F238E27FC236}">
                <a16:creationId xmlns:a16="http://schemas.microsoft.com/office/drawing/2014/main" id="{957CE397-E880-8538-A581-58914D6A8B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75" y="3900525"/>
            <a:ext cx="1009925" cy="95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507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E57550BC-C476-53D6-2DED-851AB756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>
            <a:extLst>
              <a:ext uri="{FF2B5EF4-FFF2-40B4-BE49-F238E27FC236}">
                <a16:creationId xmlns:a16="http://schemas.microsoft.com/office/drawing/2014/main" id="{14A4D983-1744-622C-9792-CE9F9A64A8F2}"/>
              </a:ext>
            </a:extLst>
          </p:cNvPr>
          <p:cNvSpPr/>
          <p:nvPr/>
        </p:nvSpPr>
        <p:spPr>
          <a:xfrm>
            <a:off x="25" y="0"/>
            <a:ext cx="9144000" cy="59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Conclusion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>
            <a:extLst>
              <a:ext uri="{FF2B5EF4-FFF2-40B4-BE49-F238E27FC236}">
                <a16:creationId xmlns:a16="http://schemas.microsoft.com/office/drawing/2014/main" id="{BB9CA719-EAC3-78C6-B288-11C20A338264}"/>
              </a:ext>
            </a:extLst>
          </p:cNvPr>
          <p:cNvSpPr/>
          <p:nvPr/>
        </p:nvSpPr>
        <p:spPr>
          <a:xfrm>
            <a:off x="0" y="4857750"/>
            <a:ext cx="9144000" cy="285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>
            <a:extLst>
              <a:ext uri="{FF2B5EF4-FFF2-40B4-BE49-F238E27FC236}">
                <a16:creationId xmlns:a16="http://schemas.microsoft.com/office/drawing/2014/main" id="{42360C9C-BC42-92FB-3C68-EDD8AB52601E}"/>
              </a:ext>
            </a:extLst>
          </p:cNvPr>
          <p:cNvSpPr txBox="1"/>
          <p:nvPr/>
        </p:nvSpPr>
        <p:spPr>
          <a:xfrm>
            <a:off x="0" y="4802050"/>
            <a:ext cx="8919025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Banner :An Image Sensor Reconfiguration Framework for Seamless Resolution-based Tradeoffs</a:t>
            </a:r>
          </a:p>
        </p:txBody>
      </p:sp>
      <p:sp>
        <p:nvSpPr>
          <p:cNvPr id="134" name="Google Shape;134;p18">
            <a:extLst>
              <a:ext uri="{FF2B5EF4-FFF2-40B4-BE49-F238E27FC236}">
                <a16:creationId xmlns:a16="http://schemas.microsoft.com/office/drawing/2014/main" id="{9CE0D2D3-5719-8996-9525-43D86A10DA7D}"/>
              </a:ext>
            </a:extLst>
          </p:cNvPr>
          <p:cNvSpPr txBox="1"/>
          <p:nvPr/>
        </p:nvSpPr>
        <p:spPr>
          <a:xfrm>
            <a:off x="25" y="596400"/>
            <a:ext cx="9144000" cy="4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Banner boosts mobile vision systems by making them faster and more energy-efficient.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Enables smooth, real-time resolution switching without interruptions or frame drops.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Key Benefits:</a:t>
            </a: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Cuts power use, improving battery life for continuous vision tasks.</a:t>
            </a:r>
          </a:p>
          <a:p>
            <a:pPr marL="342900" lvl="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Balances high image quality with energy efficiency, adapting to task needs.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Impact: Unlocks potential for energy savings and improved performance in mobile devices.</a:t>
            </a:r>
            <a:endParaRPr sz="2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5" name="Google Shape;135;p18">
            <a:extLst>
              <a:ext uri="{FF2B5EF4-FFF2-40B4-BE49-F238E27FC236}">
                <a16:creationId xmlns:a16="http://schemas.microsoft.com/office/drawing/2014/main" id="{0DD233E1-429D-F383-44DD-29660D434E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75" y="3900525"/>
            <a:ext cx="1009925" cy="95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76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33975913-5F33-39AB-2622-E75D13ED4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>
            <a:extLst>
              <a:ext uri="{FF2B5EF4-FFF2-40B4-BE49-F238E27FC236}">
                <a16:creationId xmlns:a16="http://schemas.microsoft.com/office/drawing/2014/main" id="{1977C977-7BD9-DA04-75EF-B29ECE892B7A}"/>
              </a:ext>
            </a:extLst>
          </p:cNvPr>
          <p:cNvSpPr/>
          <p:nvPr/>
        </p:nvSpPr>
        <p:spPr>
          <a:xfrm>
            <a:off x="0" y="15326"/>
            <a:ext cx="9144000" cy="59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>
            <a:extLst>
              <a:ext uri="{FF2B5EF4-FFF2-40B4-BE49-F238E27FC236}">
                <a16:creationId xmlns:a16="http://schemas.microsoft.com/office/drawing/2014/main" id="{7CE26E30-EE58-9CEB-F571-BED11758BDDD}"/>
              </a:ext>
            </a:extLst>
          </p:cNvPr>
          <p:cNvSpPr/>
          <p:nvPr/>
        </p:nvSpPr>
        <p:spPr>
          <a:xfrm>
            <a:off x="0" y="4857750"/>
            <a:ext cx="9144000" cy="285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>
            <a:extLst>
              <a:ext uri="{FF2B5EF4-FFF2-40B4-BE49-F238E27FC236}">
                <a16:creationId xmlns:a16="http://schemas.microsoft.com/office/drawing/2014/main" id="{DF529E22-B838-981B-5226-000357407D04}"/>
              </a:ext>
            </a:extLst>
          </p:cNvPr>
          <p:cNvSpPr txBox="1"/>
          <p:nvPr/>
        </p:nvSpPr>
        <p:spPr>
          <a:xfrm>
            <a:off x="0" y="4802050"/>
            <a:ext cx="8919025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Banner :An Image Sensor Reconfiguration Framework for Seamless Resolution-based Tradeoffs</a:t>
            </a:r>
          </a:p>
        </p:txBody>
      </p:sp>
      <p:sp>
        <p:nvSpPr>
          <p:cNvPr id="134" name="Google Shape;134;p18">
            <a:extLst>
              <a:ext uri="{FF2B5EF4-FFF2-40B4-BE49-F238E27FC236}">
                <a16:creationId xmlns:a16="http://schemas.microsoft.com/office/drawing/2014/main" id="{9E733263-CCD2-D482-5E0A-25669FB404A1}"/>
              </a:ext>
            </a:extLst>
          </p:cNvPr>
          <p:cNvSpPr txBox="1"/>
          <p:nvPr/>
        </p:nvSpPr>
        <p:spPr>
          <a:xfrm>
            <a:off x="1" y="625614"/>
            <a:ext cx="9144000" cy="4162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1200"/>
              </a:spcBef>
              <a:spcAft>
                <a:spcPts val="0"/>
              </a:spcAft>
            </a:pPr>
            <a:endParaRPr lang="en-IN" sz="6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lvl="0" algn="ctr" rtl="0">
              <a:spcBef>
                <a:spcPts val="1200"/>
              </a:spcBef>
              <a:spcAft>
                <a:spcPts val="0"/>
              </a:spcAft>
            </a:pPr>
            <a:r>
              <a:rPr lang="en-IN" sz="6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6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5" name="Google Shape;135;p18">
            <a:extLst>
              <a:ext uri="{FF2B5EF4-FFF2-40B4-BE49-F238E27FC236}">
                <a16:creationId xmlns:a16="http://schemas.microsoft.com/office/drawing/2014/main" id="{7E8FA57C-D812-1758-6A2B-B02B3391C7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75" y="3900525"/>
            <a:ext cx="1009925" cy="95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061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25" y="0"/>
            <a:ext cx="9144000" cy="59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3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2"/>
          <p:cNvSpPr/>
          <p:nvPr/>
        </p:nvSpPr>
        <p:spPr>
          <a:xfrm>
            <a:off x="0" y="4857750"/>
            <a:ext cx="9144000" cy="285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-1" y="4768643"/>
            <a:ext cx="9144001" cy="4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sz="1600" b="1" i="0" u="none" strike="noStrike" baseline="0" dirty="0">
                <a:solidFill>
                  <a:schemeClr val="bg1"/>
                </a:solidFill>
                <a:latin typeface="LinBiolinumTB"/>
              </a:rPr>
              <a:t>Banner :An Image Sensor Reconfiguration Framework for Seamless Resolution-based </a:t>
            </a:r>
            <a:r>
              <a:rPr lang="en-IN" sz="1600" b="1" i="0" u="none" strike="noStrike" baseline="0" dirty="0" err="1">
                <a:solidFill>
                  <a:schemeClr val="bg1"/>
                </a:solidFill>
                <a:latin typeface="LinBiolinumTB"/>
              </a:rPr>
              <a:t>Tradeoffs</a:t>
            </a:r>
            <a:endParaRPr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25" y="596400"/>
            <a:ext cx="9144000" cy="4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Banner is a media framework designed to make camera resolution changes smooth and quick.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High-resolution video drains battery quickly in mobile devices, but high detail isn’t always necessary.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Banner’s goal is to enable dynamic resolution switching to save energy while maintaining video quality.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Banner eliminates delays that typically disrupt video during resolution changes.</a:t>
            </a:r>
          </a:p>
        </p:txBody>
      </p:sp>
      <p:pic>
        <p:nvPicPr>
          <p:cNvPr id="81" name="Google Shape;8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75" y="3900525"/>
            <a:ext cx="1009925" cy="9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25" y="0"/>
            <a:ext cx="9144000" cy="59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0" y="4857750"/>
            <a:ext cx="9144000" cy="285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0" y="4802050"/>
            <a:ext cx="8919025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Banner :An Image Sensor Reconfiguration Framework for Seamless Resolution-based Tradeoffs</a:t>
            </a:r>
          </a:p>
        </p:txBody>
      </p:sp>
      <p:sp>
        <p:nvSpPr>
          <p:cNvPr id="89" name="Google Shape;89;p13"/>
          <p:cNvSpPr txBox="1"/>
          <p:nvPr/>
        </p:nvSpPr>
        <p:spPr>
          <a:xfrm>
            <a:off x="25" y="596400"/>
            <a:ext cx="9144000" cy="4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High-resolution video capture provides detail but uses a lot of energy.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Switching camera resolution in current systems causes up to 280 </a:t>
            </a:r>
            <a:r>
              <a:rPr lang="en-US" sz="20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ms</a:t>
            </a: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delay.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delay results in frame drops and reduces real-time video performance.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delay blocks potential energy savings by preventing flexible resolution changes.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75" y="3900525"/>
            <a:ext cx="1009925" cy="9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66E09E27-64F2-48CD-02DD-01C1A877A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310" y="2538979"/>
            <a:ext cx="4921135" cy="20942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25" y="0"/>
            <a:ext cx="9144000" cy="59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Solution: Banner Framework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0" y="4857750"/>
            <a:ext cx="9144000" cy="285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-26" y="4802050"/>
            <a:ext cx="9143999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Banner :An Image Sensor Reconfiguration Framework for Seamless Resolution-based Tradeoffs</a:t>
            </a:r>
          </a:p>
        </p:txBody>
      </p:sp>
      <p:sp>
        <p:nvSpPr>
          <p:cNvPr id="98" name="Google Shape;98;p14"/>
          <p:cNvSpPr txBox="1"/>
          <p:nvPr/>
        </p:nvSpPr>
        <p:spPr>
          <a:xfrm>
            <a:off x="25" y="596400"/>
            <a:ext cx="9144000" cy="4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Banner allows fast, seamless resolution changes without interruptions.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Uses two main techniques to speed up changes: parallel reconfiguration and format-oblivious memory management.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Parallel reconfiguration keeps the camera capturing while resolution changes in the background.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Format-oblivious memory management avoids memory resets, speeding up the </a:t>
            </a:r>
            <a:r>
              <a:rPr lang="en-US" sz="20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switch.Banner</a:t>
            </a: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eliminates frame drops and reduces reconfiguration time by over 50%.</a:t>
            </a:r>
            <a:endParaRPr lang="en-IN" sz="2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75" y="3900525"/>
            <a:ext cx="1009925" cy="9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sensor&#10;&#10;Description automatically generated">
            <a:extLst>
              <a:ext uri="{FF2B5EF4-FFF2-40B4-BE49-F238E27FC236}">
                <a16:creationId xmlns:a16="http://schemas.microsoft.com/office/drawing/2014/main" id="{1476BF74-777D-3ECB-B896-4482B13DA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868" y="2779414"/>
            <a:ext cx="5328457" cy="20783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74B0F50C-FACB-D854-78E8-C57E4D88E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>
            <a:extLst>
              <a:ext uri="{FF2B5EF4-FFF2-40B4-BE49-F238E27FC236}">
                <a16:creationId xmlns:a16="http://schemas.microsoft.com/office/drawing/2014/main" id="{7B0A9D16-7513-262E-1138-E385C40C92FC}"/>
              </a:ext>
            </a:extLst>
          </p:cNvPr>
          <p:cNvSpPr/>
          <p:nvPr/>
        </p:nvSpPr>
        <p:spPr>
          <a:xfrm>
            <a:off x="25" y="0"/>
            <a:ext cx="9144000" cy="59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of Banner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>
            <a:extLst>
              <a:ext uri="{FF2B5EF4-FFF2-40B4-BE49-F238E27FC236}">
                <a16:creationId xmlns:a16="http://schemas.microsoft.com/office/drawing/2014/main" id="{71662171-3B66-39C2-3AD3-FF9F6D13FE13}"/>
              </a:ext>
            </a:extLst>
          </p:cNvPr>
          <p:cNvSpPr/>
          <p:nvPr/>
        </p:nvSpPr>
        <p:spPr>
          <a:xfrm>
            <a:off x="0" y="4857750"/>
            <a:ext cx="9144000" cy="285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>
            <a:extLst>
              <a:ext uri="{FF2B5EF4-FFF2-40B4-BE49-F238E27FC236}">
                <a16:creationId xmlns:a16="http://schemas.microsoft.com/office/drawing/2014/main" id="{9DF0AA6A-AF55-B52D-7E31-A79A55837E51}"/>
              </a:ext>
            </a:extLst>
          </p:cNvPr>
          <p:cNvSpPr txBox="1"/>
          <p:nvPr/>
        </p:nvSpPr>
        <p:spPr>
          <a:xfrm>
            <a:off x="0" y="4760427"/>
            <a:ext cx="9526385" cy="76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i="0" u="none" strike="noStrike" baseline="0" dirty="0">
                <a:solidFill>
                  <a:schemeClr val="bg1"/>
                </a:solidFill>
                <a:latin typeface="LinBiolinumTB"/>
              </a:rPr>
              <a:t>Banner :An Image Sensor Reconfiguration Framework for Seamless Resolution-based Tradeoffs</a:t>
            </a:r>
            <a:endParaRPr lang="en-US" sz="16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6">
            <a:extLst>
              <a:ext uri="{FF2B5EF4-FFF2-40B4-BE49-F238E27FC236}">
                <a16:creationId xmlns:a16="http://schemas.microsoft.com/office/drawing/2014/main" id="{A25D9300-4280-8A30-CDC7-08C9346D2056}"/>
              </a:ext>
            </a:extLst>
          </p:cNvPr>
          <p:cNvSpPr txBox="1"/>
          <p:nvPr/>
        </p:nvSpPr>
        <p:spPr>
          <a:xfrm>
            <a:off x="25" y="596400"/>
            <a:ext cx="9144000" cy="4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Purpose</a:t>
            </a: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Banner enables fast, smooth resolution changes in the V4L2 framework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without frame drops.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Techniques</a:t>
            </a: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Parallel Reconfiguration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Format-Oblivious Memory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Process</a:t>
            </a: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lvl="6"/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Skips unnecessary steps (e.g., stopping/restarting streams).New resolution</a:t>
            </a:r>
          </a:p>
          <a:p>
            <a:pPr lvl="6"/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frames appear immediately after processing frames from the previous</a:t>
            </a:r>
          </a:p>
          <a:p>
            <a:pPr lvl="6"/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resolution.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Outcome</a:t>
            </a: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Seamless, continuous multi-resolution video capture, reducing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reconfiguration delay by over 50%.</a:t>
            </a:r>
            <a:endParaRPr sz="2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7" name="Google Shape;207;p26">
            <a:extLst>
              <a:ext uri="{FF2B5EF4-FFF2-40B4-BE49-F238E27FC236}">
                <a16:creationId xmlns:a16="http://schemas.microsoft.com/office/drawing/2014/main" id="{57E03E6B-CD37-E653-32E3-02040F4C14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75" y="3900525"/>
            <a:ext cx="1009925" cy="95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05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>
          <a:extLst>
            <a:ext uri="{FF2B5EF4-FFF2-40B4-BE49-F238E27FC236}">
              <a16:creationId xmlns:a16="http://schemas.microsoft.com/office/drawing/2014/main" id="{9CD0D9F7-9978-FD8D-8A6D-DEA711461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>
            <a:extLst>
              <a:ext uri="{FF2B5EF4-FFF2-40B4-BE49-F238E27FC236}">
                <a16:creationId xmlns:a16="http://schemas.microsoft.com/office/drawing/2014/main" id="{DA6E81E7-4430-2587-549B-9A6DACAA419A}"/>
              </a:ext>
            </a:extLst>
          </p:cNvPr>
          <p:cNvSpPr/>
          <p:nvPr/>
        </p:nvSpPr>
        <p:spPr>
          <a:xfrm>
            <a:off x="25" y="0"/>
            <a:ext cx="9144000" cy="59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Figure 4: In Banner, most of the sequential procedures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 avoided for reconfiguring sensor resolution.</a:t>
            </a: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6">
            <a:extLst>
              <a:ext uri="{FF2B5EF4-FFF2-40B4-BE49-F238E27FC236}">
                <a16:creationId xmlns:a16="http://schemas.microsoft.com/office/drawing/2014/main" id="{E47AC02F-EE74-B068-517F-189A732A3914}"/>
              </a:ext>
            </a:extLst>
          </p:cNvPr>
          <p:cNvSpPr/>
          <p:nvPr/>
        </p:nvSpPr>
        <p:spPr>
          <a:xfrm>
            <a:off x="0" y="4857750"/>
            <a:ext cx="9144000" cy="285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>
            <a:extLst>
              <a:ext uri="{FF2B5EF4-FFF2-40B4-BE49-F238E27FC236}">
                <a16:creationId xmlns:a16="http://schemas.microsoft.com/office/drawing/2014/main" id="{3547026C-6D86-B275-A15A-45D26D8B6AC5}"/>
              </a:ext>
            </a:extLst>
          </p:cNvPr>
          <p:cNvSpPr txBox="1"/>
          <p:nvPr/>
        </p:nvSpPr>
        <p:spPr>
          <a:xfrm>
            <a:off x="1" y="4775200"/>
            <a:ext cx="9144000" cy="75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Banner :An Image Sensor Reconfiguration Framework for Seamless Resolution-based Tradeoffs</a:t>
            </a:r>
          </a:p>
        </p:txBody>
      </p:sp>
      <p:sp>
        <p:nvSpPr>
          <p:cNvPr id="206" name="Google Shape;206;p26">
            <a:extLst>
              <a:ext uri="{FF2B5EF4-FFF2-40B4-BE49-F238E27FC236}">
                <a16:creationId xmlns:a16="http://schemas.microsoft.com/office/drawing/2014/main" id="{C3806881-F5A1-ED49-E6BE-23E1A19A9070}"/>
              </a:ext>
            </a:extLst>
          </p:cNvPr>
          <p:cNvSpPr txBox="1"/>
          <p:nvPr/>
        </p:nvSpPr>
        <p:spPr>
          <a:xfrm>
            <a:off x="25" y="596400"/>
            <a:ext cx="9144000" cy="426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7" name="Google Shape;207;p26">
            <a:extLst>
              <a:ext uri="{FF2B5EF4-FFF2-40B4-BE49-F238E27FC236}">
                <a16:creationId xmlns:a16="http://schemas.microsoft.com/office/drawing/2014/main" id="{1A771175-B940-65B4-0A28-0C9DAF563B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75" y="3900525"/>
            <a:ext cx="1009925" cy="9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1DB87E99-2E64-8EA4-7B17-4609DA661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41" y="596250"/>
            <a:ext cx="4837740" cy="42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7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25" y="0"/>
            <a:ext cx="9144000" cy="59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Parallel Reconfiguration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0" y="4857750"/>
            <a:ext cx="9144000" cy="285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0" y="4802050"/>
            <a:ext cx="91440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Banner :An Image Sensor Reconfiguration Framework for Seamless Resolution-based Tradeoffs</a:t>
            </a:r>
          </a:p>
        </p:txBody>
      </p:sp>
      <p:sp>
        <p:nvSpPr>
          <p:cNvPr id="107" name="Google Shape;107;p15"/>
          <p:cNvSpPr txBox="1"/>
          <p:nvPr/>
        </p:nvSpPr>
        <p:spPr>
          <a:xfrm>
            <a:off x="25" y="616720"/>
            <a:ext cx="9144000" cy="4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current systems, resolution changes interrupt video capture.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reconfiguration in Banner allows changes in the background without stopping the video stream.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Resolution switches happen while the camera keeps capturing video.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Result: No visible pauses, so the video stream remains smooth.</a:t>
            </a: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75" y="3900525"/>
            <a:ext cx="1009925" cy="9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205CF4-8C76-7B3F-2775-CCF467B66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791" y="2834641"/>
            <a:ext cx="6623721" cy="1995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D32F14-E9BA-270F-C4BC-F5BEE229BDC6}"/>
              </a:ext>
            </a:extLst>
          </p:cNvPr>
          <p:cNvSpPr txBox="1"/>
          <p:nvPr/>
        </p:nvSpPr>
        <p:spPr>
          <a:xfrm>
            <a:off x="6359236" y="3108960"/>
            <a:ext cx="261019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i="0" u="none" strike="noStrike" baseline="0" dirty="0">
                <a:latin typeface="LinLibertineTB"/>
              </a:rPr>
              <a:t>Figure 5: Banner reconfigures sensor resolution in parallel with application processing frames in the reconfiguration timing budget (a function of frame interval and capture time) such that reconfiguration latency </a:t>
            </a:r>
          </a:p>
          <a:p>
            <a:pPr algn="l"/>
            <a:r>
              <a:rPr lang="en-US" sz="1100" b="0" i="0" u="none" strike="noStrike" baseline="0" dirty="0">
                <a:latin typeface="LinLibertineTB"/>
              </a:rPr>
              <a:t>can be hidden.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0" y="-12600"/>
            <a:ext cx="9144000" cy="59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Format-Oblivious Memory Management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0" y="4857750"/>
            <a:ext cx="9144000" cy="285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0" y="4802050"/>
            <a:ext cx="8919025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Banner :An Image Sensor Reconfiguration Framework for Seamless Resolution-based Tradeoffs</a:t>
            </a:r>
          </a:p>
        </p:txBody>
      </p:sp>
      <p:sp>
        <p:nvSpPr>
          <p:cNvPr id="116" name="Google Shape;116;p16"/>
          <p:cNvSpPr txBox="1"/>
          <p:nvPr/>
        </p:nvSpPr>
        <p:spPr>
          <a:xfrm>
            <a:off x="25" y="596400"/>
            <a:ext cx="9144000" cy="4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</a:rPr>
              <a:t>Typically, each resolution change needs memory to be reset, causing delays. Banner uses a flexible memory setup that works across different resolutions without resetting.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</a:rPr>
              <a:t>This setup avoids repeated memory allocation, speeding up resolution switching.  Result: Faster, smoother transitions between resolutions.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75" y="3900525"/>
            <a:ext cx="1009925" cy="9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572AF6ED-E4A1-2DE0-93CE-5D499C458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74" y="2816513"/>
            <a:ext cx="4774590" cy="2041238"/>
          </a:xfrm>
          <a:prstGeom prst="rect">
            <a:avLst/>
          </a:prstGeom>
        </p:spPr>
      </p:pic>
      <p:pic>
        <p:nvPicPr>
          <p:cNvPr id="8" name="Picture 7" descr="A close up of black text&#10;&#10;Description automatically generated">
            <a:extLst>
              <a:ext uri="{FF2B5EF4-FFF2-40B4-BE49-F238E27FC236}">
                <a16:creationId xmlns:a16="http://schemas.microsoft.com/office/drawing/2014/main" id="{3F41D567-0EEC-98FD-DA1A-5300C1E52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664" y="3194215"/>
            <a:ext cx="3475815" cy="6937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25" y="0"/>
            <a:ext cx="9144000" cy="596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Evaluation Results</a:t>
            </a:r>
            <a:endParaRPr sz="3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0" y="4857750"/>
            <a:ext cx="9144000" cy="285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-25" y="4802050"/>
            <a:ext cx="891905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Banner :An Image Sensor Reconfiguration Framework for Seamless Resolution-based Tradeoffs</a:t>
            </a:r>
          </a:p>
        </p:txBody>
      </p:sp>
      <p:sp>
        <p:nvSpPr>
          <p:cNvPr id="134" name="Google Shape;134;p18"/>
          <p:cNvSpPr txBox="1"/>
          <p:nvPr/>
        </p:nvSpPr>
        <p:spPr>
          <a:xfrm>
            <a:off x="25" y="596400"/>
            <a:ext cx="9144000" cy="4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Frame-to-Frame Latency: Reduced from 226 </a:t>
            </a:r>
            <a:r>
              <a:rPr lang="en-US" sz="20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ms</a:t>
            </a: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33 </a:t>
            </a:r>
            <a:r>
              <a:rPr lang="en-US" sz="20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ms.</a:t>
            </a:r>
            <a:endParaRPr lang="en-US" sz="2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End-to-End Latency: Reduced by 54%, from 226 </a:t>
            </a:r>
            <a:r>
              <a:rPr lang="en-US" sz="20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ms</a:t>
            </a: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105 </a:t>
            </a:r>
            <a:r>
              <a:rPr lang="en-US" sz="20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ms.</a:t>
            </a:r>
            <a:endParaRPr lang="en-US" sz="2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Power Savings: Up to 49% reduction when switching to lower resolutions.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Banner achieved seamless, fast resolution switching in all workloads.</a:t>
            </a:r>
            <a:endParaRPr sz="20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075" y="3900525"/>
            <a:ext cx="1009925" cy="9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770</Words>
  <Application>Microsoft Office PowerPoint</Application>
  <PresentationFormat>On-screen Show (16:9)</PresentationFormat>
  <Paragraphs>86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Avenir Next LT Pro Demi</vt:lpstr>
      <vt:lpstr>Calibri</vt:lpstr>
      <vt:lpstr>Georgia</vt:lpstr>
      <vt:lpstr>LinBiolinumTB</vt:lpstr>
      <vt:lpstr>LinLibertineT</vt:lpstr>
      <vt:lpstr>LinLibertineTB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Krishna Kumar Bais</cp:lastModifiedBy>
  <cp:revision>3</cp:revision>
  <dcterms:modified xsi:type="dcterms:W3CDTF">2024-11-05T17:35:39Z</dcterms:modified>
</cp:coreProperties>
</file>