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 id="2147483671"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9144000" cy="5143500" type="screen16x9"/>
  <p:notesSz cx="6858000" cy="9144000"/>
  <p:embeddedFontLst>
    <p:embeddedFont>
      <p:font typeface="Maven Pro" panose="020B0604020202020204" charset="0"/>
      <p:regular r:id="rId41"/>
      <p:bold r:id="rId42"/>
    </p:embeddedFont>
    <p:embeddedFont>
      <p:font typeface="Nunito"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6A24CD-B83C-461B-B661-2DF143AA0AF4}">
  <a:tblStyle styleId="{BD6A24CD-B83C-461B-B661-2DF143AA0A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0760E5F-EB6C-4C33-BC01-86DBB28D4931}"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be207dbfa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be207dbf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bd48eb845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bd48eb845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bb5c446c1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bb5c446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bbc7a914b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bbc7a914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bd48eb8450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bd48eb845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d472689b1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d472689b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d472689b1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d472689b1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c84db3197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c84db319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c66af6253f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c66af6253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c66af6253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c66af6253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bd48eb845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bd48eb845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c66af6253f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c66af6253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cbb4e852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cbb4e85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cbb4e85282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cbb4e8528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cbb84fcab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cbb84fca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cbb4e85282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cbb4e8528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cbb4e85282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cbb4e8528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cbb4e8528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cbb4e8528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d465f6a1e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d465f6a1e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d472689b1f_0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9" name="Google Shape;759;gd472689b1f_0_3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d04a49b7a2_1_9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d04a49b7a2_1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bb5c446c1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bb5c446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d465f6a1e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d465f6a1e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d465f6a1e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d465f6a1e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d472689b1f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d472689b1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d04a49b7a2_1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d04a49b7a2_1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d04a49b7a2_1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d04a49b7a2_1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d04a49b7a2_1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d04a49b7a2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bd48eb8450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bd48eb845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bd48eb8450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bd48eb845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bd48eb845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bd48eb845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bd48eb845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bd48eb845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bd48eb8450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bd48eb845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ba1752eec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ba1752ee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bd3030c7a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bd3030c7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799faa0539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799faa053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277"/>
        <p:cNvGrpSpPr/>
        <p:nvPr/>
      </p:nvGrpSpPr>
      <p:grpSpPr>
        <a:xfrm>
          <a:off x="0" y="0"/>
          <a:ext cx="0" cy="0"/>
          <a:chOff x="0" y="0"/>
          <a:chExt cx="0" cy="0"/>
        </a:xfrm>
      </p:grpSpPr>
      <p:grpSp>
        <p:nvGrpSpPr>
          <p:cNvPr id="278" name="Google Shape;278;p14"/>
          <p:cNvGrpSpPr/>
          <p:nvPr/>
        </p:nvGrpSpPr>
        <p:grpSpPr>
          <a:xfrm>
            <a:off x="7343003" y="3409675"/>
            <a:ext cx="1691422" cy="1732548"/>
            <a:chOff x="7343003" y="3409675"/>
            <a:chExt cx="1691422" cy="1732548"/>
          </a:xfrm>
        </p:grpSpPr>
        <p:grpSp>
          <p:nvGrpSpPr>
            <p:cNvPr id="279" name="Google Shape;279;p14"/>
            <p:cNvGrpSpPr/>
            <p:nvPr/>
          </p:nvGrpSpPr>
          <p:grpSpPr>
            <a:xfrm>
              <a:off x="7343003" y="4453711"/>
              <a:ext cx="316800" cy="688512"/>
              <a:chOff x="7343003" y="4453711"/>
              <a:chExt cx="316800" cy="688512"/>
            </a:xfrm>
          </p:grpSpPr>
          <p:sp>
            <p:nvSpPr>
              <p:cNvPr id="280" name="Google Shape;280;p14"/>
              <p:cNvSpPr/>
              <p:nvPr/>
            </p:nvSpPr>
            <p:spPr>
              <a:xfrm>
                <a:off x="7343003" y="4453711"/>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4"/>
              <p:cNvSpPr/>
              <p:nvPr/>
            </p:nvSpPr>
            <p:spPr>
              <a:xfrm>
                <a:off x="7343003" y="4801723"/>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2" name="Google Shape;282;p14"/>
            <p:cNvGrpSpPr/>
            <p:nvPr/>
          </p:nvGrpSpPr>
          <p:grpSpPr>
            <a:xfrm>
              <a:off x="7801210" y="4105700"/>
              <a:ext cx="316800" cy="1036523"/>
              <a:chOff x="7801210" y="4105700"/>
              <a:chExt cx="316800" cy="1036523"/>
            </a:xfrm>
          </p:grpSpPr>
          <p:sp>
            <p:nvSpPr>
              <p:cNvPr id="283" name="Google Shape;283;p14"/>
              <p:cNvSpPr/>
              <p:nvPr/>
            </p:nvSpPr>
            <p:spPr>
              <a:xfrm>
                <a:off x="7801210" y="4453711"/>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4"/>
              <p:cNvSpPr/>
              <p:nvPr/>
            </p:nvSpPr>
            <p:spPr>
              <a:xfrm>
                <a:off x="7801210" y="410570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4"/>
              <p:cNvSpPr/>
              <p:nvPr/>
            </p:nvSpPr>
            <p:spPr>
              <a:xfrm>
                <a:off x="7801210" y="4801723"/>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 name="Google Shape;286;p14"/>
            <p:cNvGrpSpPr/>
            <p:nvPr/>
          </p:nvGrpSpPr>
          <p:grpSpPr>
            <a:xfrm>
              <a:off x="8259418" y="3757688"/>
              <a:ext cx="316800" cy="1384535"/>
              <a:chOff x="8259418" y="3757688"/>
              <a:chExt cx="316800" cy="1384535"/>
            </a:xfrm>
          </p:grpSpPr>
          <p:sp>
            <p:nvSpPr>
              <p:cNvPr id="287" name="Google Shape;287;p14"/>
              <p:cNvSpPr/>
              <p:nvPr/>
            </p:nvSpPr>
            <p:spPr>
              <a:xfrm>
                <a:off x="8259418" y="4453711"/>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4"/>
              <p:cNvSpPr/>
              <p:nvPr/>
            </p:nvSpPr>
            <p:spPr>
              <a:xfrm>
                <a:off x="8259418" y="3757688"/>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4"/>
              <p:cNvSpPr/>
              <p:nvPr/>
            </p:nvSpPr>
            <p:spPr>
              <a:xfrm>
                <a:off x="8259418" y="410570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4"/>
              <p:cNvSpPr/>
              <p:nvPr/>
            </p:nvSpPr>
            <p:spPr>
              <a:xfrm>
                <a:off x="8259418" y="4801723"/>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1" name="Google Shape;291;p14"/>
            <p:cNvGrpSpPr/>
            <p:nvPr/>
          </p:nvGrpSpPr>
          <p:grpSpPr>
            <a:xfrm>
              <a:off x="8717625" y="3409675"/>
              <a:ext cx="316800" cy="1732548"/>
              <a:chOff x="8717625" y="3409675"/>
              <a:chExt cx="316800" cy="1732548"/>
            </a:xfrm>
          </p:grpSpPr>
          <p:sp>
            <p:nvSpPr>
              <p:cNvPr id="292" name="Google Shape;292;p14"/>
              <p:cNvSpPr/>
              <p:nvPr/>
            </p:nvSpPr>
            <p:spPr>
              <a:xfrm>
                <a:off x="8717625" y="4453711"/>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4"/>
              <p:cNvSpPr/>
              <p:nvPr/>
            </p:nvSpPr>
            <p:spPr>
              <a:xfrm>
                <a:off x="8717625" y="3757688"/>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4"/>
              <p:cNvSpPr/>
              <p:nvPr/>
            </p:nvSpPr>
            <p:spPr>
              <a:xfrm>
                <a:off x="8717625" y="410570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4"/>
              <p:cNvSpPr/>
              <p:nvPr/>
            </p:nvSpPr>
            <p:spPr>
              <a:xfrm>
                <a:off x="8717625" y="3409675"/>
                <a:ext cx="316800" cy="1732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4"/>
              <p:cNvSpPr/>
              <p:nvPr/>
            </p:nvSpPr>
            <p:spPr>
              <a:xfrm>
                <a:off x="8717625" y="4801723"/>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7" name="Google Shape;297;p14"/>
          <p:cNvGrpSpPr/>
          <p:nvPr/>
        </p:nvGrpSpPr>
        <p:grpSpPr>
          <a:xfrm>
            <a:off x="5043503" y="0"/>
            <a:ext cx="3814072" cy="3839101"/>
            <a:chOff x="5043503" y="0"/>
            <a:chExt cx="3814072" cy="3839101"/>
          </a:xfrm>
        </p:grpSpPr>
        <p:sp>
          <p:nvSpPr>
            <p:cNvPr id="298" name="Google Shape;298;p14"/>
            <p:cNvSpPr/>
            <p:nvPr/>
          </p:nvSpPr>
          <p:spPr>
            <a:xfrm>
              <a:off x="8460975" y="1817775"/>
              <a:ext cx="396600" cy="39660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4"/>
            <p:cNvSpPr/>
            <p:nvPr/>
          </p:nvSpPr>
          <p:spPr>
            <a:xfrm rot="-9830444">
              <a:off x="6469759" y="3480727"/>
              <a:ext cx="320148" cy="320148"/>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0" name="Google Shape;300;p14"/>
            <p:cNvGrpSpPr/>
            <p:nvPr/>
          </p:nvGrpSpPr>
          <p:grpSpPr>
            <a:xfrm>
              <a:off x="7647815" y="2704283"/>
              <a:ext cx="635219" cy="635219"/>
              <a:chOff x="6725724" y="2701260"/>
              <a:chExt cx="1208101" cy="1208100"/>
            </a:xfrm>
          </p:grpSpPr>
          <p:sp>
            <p:nvSpPr>
              <p:cNvPr id="301" name="Google Shape;301;p14"/>
              <p:cNvSpPr/>
              <p:nvPr/>
            </p:nvSpPr>
            <p:spPr>
              <a:xfrm rot="5400000">
                <a:off x="6725725" y="2701260"/>
                <a:ext cx="1208100" cy="120810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4"/>
              <p:cNvSpPr/>
              <p:nvPr/>
            </p:nvSpPr>
            <p:spPr>
              <a:xfrm rot="5400000">
                <a:off x="6725724" y="2701260"/>
                <a:ext cx="1208100" cy="1208100"/>
              </a:xfrm>
              <a:prstGeom prst="pie">
                <a:avLst>
                  <a:gd name="adj1" fmla="val 8244818"/>
                  <a:gd name="adj2" fmla="val 16246175"/>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4"/>
              <p:cNvSpPr/>
              <p:nvPr/>
            </p:nvSpPr>
            <p:spPr>
              <a:xfrm rot="5400000">
                <a:off x="6954988" y="2930398"/>
                <a:ext cx="749700" cy="74970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4" name="Google Shape;304;p14"/>
            <p:cNvSpPr/>
            <p:nvPr/>
          </p:nvSpPr>
          <p:spPr>
            <a:xfrm>
              <a:off x="8460975" y="1817775"/>
              <a:ext cx="396600" cy="396600"/>
            </a:xfrm>
            <a:prstGeom prst="pie">
              <a:avLst>
                <a:gd name="adj1" fmla="val 19376841"/>
                <a:gd name="adj2" fmla="val 1620000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5" name="Google Shape;305;p14"/>
            <p:cNvGrpSpPr/>
            <p:nvPr/>
          </p:nvGrpSpPr>
          <p:grpSpPr>
            <a:xfrm>
              <a:off x="7952718" y="179238"/>
              <a:ext cx="873165" cy="873002"/>
              <a:chOff x="7754428" y="208725"/>
              <a:chExt cx="541800" cy="541800"/>
            </a:xfrm>
          </p:grpSpPr>
          <p:sp>
            <p:nvSpPr>
              <p:cNvPr id="306" name="Google Shape;306;p14"/>
              <p:cNvSpPr/>
              <p:nvPr/>
            </p:nvSpPr>
            <p:spPr>
              <a:xfrm rot="-8647347">
                <a:off x="7831319" y="285616"/>
                <a:ext cx="388018" cy="388018"/>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4"/>
              <p:cNvSpPr/>
              <p:nvPr/>
            </p:nvSpPr>
            <p:spPr>
              <a:xfrm rot="-8647347">
                <a:off x="7831319" y="285616"/>
                <a:ext cx="388018" cy="388018"/>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8" name="Google Shape;308;p14"/>
            <p:cNvSpPr/>
            <p:nvPr/>
          </p:nvSpPr>
          <p:spPr>
            <a:xfrm>
              <a:off x="5399840" y="356365"/>
              <a:ext cx="2577000" cy="257700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4"/>
            <p:cNvSpPr/>
            <p:nvPr/>
          </p:nvSpPr>
          <p:spPr>
            <a:xfrm rot="2043858">
              <a:off x="5503813" y="460310"/>
              <a:ext cx="2369480" cy="236948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4"/>
            <p:cNvSpPr/>
            <p:nvPr/>
          </p:nvSpPr>
          <p:spPr>
            <a:xfrm>
              <a:off x="5399795" y="360281"/>
              <a:ext cx="2577000" cy="2577000"/>
            </a:xfrm>
            <a:prstGeom prst="pie">
              <a:avLst>
                <a:gd name="adj1" fmla="val 8801158"/>
                <a:gd name="adj2" fmla="val 1620000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4"/>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4"/>
            <p:cNvSpPr/>
            <p:nvPr/>
          </p:nvSpPr>
          <p:spPr>
            <a:xfrm>
              <a:off x="5399795" y="356358"/>
              <a:ext cx="2577000" cy="2577000"/>
            </a:xfrm>
            <a:prstGeom prst="pie">
              <a:avLst>
                <a:gd name="adj1" fmla="val 12554101"/>
                <a:gd name="adj2" fmla="val 1620000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4"/>
            <p:cNvSpPr/>
            <p:nvPr/>
          </p:nvSpPr>
          <p:spPr>
            <a:xfrm rot="-9830444">
              <a:off x="6469759" y="3480727"/>
              <a:ext cx="320148" cy="320148"/>
            </a:xfrm>
            <a:prstGeom prst="pie">
              <a:avLst>
                <a:gd name="adj1" fmla="val 19376841"/>
                <a:gd name="adj2" fmla="val 1620000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4" name="Google Shape;314;p14"/>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15" name="Google Shape;315;p14"/>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1600"/>
              <a:buNone/>
              <a:defRPr sz="1600">
                <a:solidFill>
                  <a:schemeClr val="lt1"/>
                </a:solidFill>
              </a:defRPr>
            </a:lvl1pPr>
            <a:lvl2pPr lvl="1" algn="l" rtl="0">
              <a:lnSpc>
                <a:spcPct val="100000"/>
              </a:lnSpc>
              <a:spcBef>
                <a:spcPts val="0"/>
              </a:spcBef>
              <a:spcAft>
                <a:spcPts val="0"/>
              </a:spcAft>
              <a:buClr>
                <a:schemeClr val="lt1"/>
              </a:buClr>
              <a:buSzPts val="1600"/>
              <a:buNone/>
              <a:defRPr sz="1600">
                <a:solidFill>
                  <a:schemeClr val="lt1"/>
                </a:solidFill>
              </a:defRPr>
            </a:lvl2pPr>
            <a:lvl3pPr lvl="2" algn="l" rtl="0">
              <a:lnSpc>
                <a:spcPct val="100000"/>
              </a:lnSpc>
              <a:spcBef>
                <a:spcPts val="0"/>
              </a:spcBef>
              <a:spcAft>
                <a:spcPts val="0"/>
              </a:spcAft>
              <a:buClr>
                <a:schemeClr val="lt1"/>
              </a:buClr>
              <a:buSzPts val="1600"/>
              <a:buNone/>
              <a:defRPr sz="1600">
                <a:solidFill>
                  <a:schemeClr val="lt1"/>
                </a:solidFill>
              </a:defRPr>
            </a:lvl3pPr>
            <a:lvl4pPr lvl="3" algn="l" rtl="0">
              <a:lnSpc>
                <a:spcPct val="100000"/>
              </a:lnSpc>
              <a:spcBef>
                <a:spcPts val="0"/>
              </a:spcBef>
              <a:spcAft>
                <a:spcPts val="0"/>
              </a:spcAft>
              <a:buClr>
                <a:schemeClr val="lt1"/>
              </a:buClr>
              <a:buSzPts val="1600"/>
              <a:buNone/>
              <a:defRPr sz="1600">
                <a:solidFill>
                  <a:schemeClr val="lt1"/>
                </a:solidFill>
              </a:defRPr>
            </a:lvl4pPr>
            <a:lvl5pPr lvl="4" algn="l" rtl="0">
              <a:lnSpc>
                <a:spcPct val="100000"/>
              </a:lnSpc>
              <a:spcBef>
                <a:spcPts val="0"/>
              </a:spcBef>
              <a:spcAft>
                <a:spcPts val="0"/>
              </a:spcAft>
              <a:buClr>
                <a:schemeClr val="lt1"/>
              </a:buClr>
              <a:buSzPts val="1600"/>
              <a:buNone/>
              <a:defRPr sz="1600">
                <a:solidFill>
                  <a:schemeClr val="lt1"/>
                </a:solidFill>
              </a:defRPr>
            </a:lvl5pPr>
            <a:lvl6pPr lvl="5" algn="l" rtl="0">
              <a:lnSpc>
                <a:spcPct val="100000"/>
              </a:lnSpc>
              <a:spcBef>
                <a:spcPts val="0"/>
              </a:spcBef>
              <a:spcAft>
                <a:spcPts val="0"/>
              </a:spcAft>
              <a:buClr>
                <a:schemeClr val="lt1"/>
              </a:buClr>
              <a:buSzPts val="1600"/>
              <a:buNone/>
              <a:defRPr sz="1600">
                <a:solidFill>
                  <a:schemeClr val="lt1"/>
                </a:solidFill>
              </a:defRPr>
            </a:lvl6pPr>
            <a:lvl7pPr lvl="6" algn="l" rtl="0">
              <a:lnSpc>
                <a:spcPct val="100000"/>
              </a:lnSpc>
              <a:spcBef>
                <a:spcPts val="0"/>
              </a:spcBef>
              <a:spcAft>
                <a:spcPts val="0"/>
              </a:spcAft>
              <a:buClr>
                <a:schemeClr val="lt1"/>
              </a:buClr>
              <a:buSzPts val="1600"/>
              <a:buNone/>
              <a:defRPr sz="1600">
                <a:solidFill>
                  <a:schemeClr val="lt1"/>
                </a:solidFill>
              </a:defRPr>
            </a:lvl7pPr>
            <a:lvl8pPr lvl="7" algn="l" rtl="0">
              <a:lnSpc>
                <a:spcPct val="100000"/>
              </a:lnSpc>
              <a:spcBef>
                <a:spcPts val="0"/>
              </a:spcBef>
              <a:spcAft>
                <a:spcPts val="0"/>
              </a:spcAft>
              <a:buClr>
                <a:schemeClr val="lt1"/>
              </a:buClr>
              <a:buSzPts val="1600"/>
              <a:buNone/>
              <a:defRPr sz="1600">
                <a:solidFill>
                  <a:schemeClr val="lt1"/>
                </a:solidFill>
              </a:defRPr>
            </a:lvl8pPr>
            <a:lvl9pPr lvl="8" algn="l"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16" name="Google Shape;316;p1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7"/>
        <p:cNvGrpSpPr/>
        <p:nvPr/>
      </p:nvGrpSpPr>
      <p:grpSpPr>
        <a:xfrm>
          <a:off x="0" y="0"/>
          <a:ext cx="0" cy="0"/>
          <a:chOff x="0" y="0"/>
          <a:chExt cx="0" cy="0"/>
        </a:xfrm>
      </p:grpSpPr>
      <p:grpSp>
        <p:nvGrpSpPr>
          <p:cNvPr id="318" name="Google Shape;318;p15"/>
          <p:cNvGrpSpPr/>
          <p:nvPr/>
        </p:nvGrpSpPr>
        <p:grpSpPr>
          <a:xfrm>
            <a:off x="625966" y="299376"/>
            <a:ext cx="999312" cy="999312"/>
            <a:chOff x="348199" y="179450"/>
            <a:chExt cx="1116300" cy="1116300"/>
          </a:xfrm>
        </p:grpSpPr>
        <p:sp>
          <p:nvSpPr>
            <p:cNvPr id="319" name="Google Shape;319;p15"/>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5"/>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1" name="Google Shape;321;p15"/>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322" name="Google Shape;322;p15"/>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323" name="Google Shape;323;p1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24"/>
        <p:cNvGrpSpPr/>
        <p:nvPr/>
      </p:nvGrpSpPr>
      <p:grpSpPr>
        <a:xfrm>
          <a:off x="0" y="0"/>
          <a:ext cx="0" cy="0"/>
          <a:chOff x="0" y="0"/>
          <a:chExt cx="0" cy="0"/>
        </a:xfrm>
      </p:grpSpPr>
      <p:grpSp>
        <p:nvGrpSpPr>
          <p:cNvPr id="325" name="Google Shape;325;p16"/>
          <p:cNvGrpSpPr/>
          <p:nvPr/>
        </p:nvGrpSpPr>
        <p:grpSpPr>
          <a:xfrm>
            <a:off x="146769" y="3406"/>
            <a:ext cx="1233214" cy="1384535"/>
            <a:chOff x="146769" y="3406"/>
            <a:chExt cx="1233214" cy="1384535"/>
          </a:xfrm>
        </p:grpSpPr>
        <p:grpSp>
          <p:nvGrpSpPr>
            <p:cNvPr id="326" name="Google Shape;326;p16"/>
            <p:cNvGrpSpPr/>
            <p:nvPr/>
          </p:nvGrpSpPr>
          <p:grpSpPr>
            <a:xfrm>
              <a:off x="1063183" y="3406"/>
              <a:ext cx="316800" cy="688513"/>
              <a:chOff x="1063183" y="3406"/>
              <a:chExt cx="316800" cy="688513"/>
            </a:xfrm>
          </p:grpSpPr>
          <p:sp>
            <p:nvSpPr>
              <p:cNvPr id="327" name="Google Shape;327;p16"/>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6"/>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9" name="Google Shape;329;p16"/>
            <p:cNvGrpSpPr/>
            <p:nvPr/>
          </p:nvGrpSpPr>
          <p:grpSpPr>
            <a:xfrm>
              <a:off x="604976" y="3406"/>
              <a:ext cx="316800" cy="1036524"/>
              <a:chOff x="604976" y="3406"/>
              <a:chExt cx="316800" cy="1036524"/>
            </a:xfrm>
          </p:grpSpPr>
          <p:sp>
            <p:nvSpPr>
              <p:cNvPr id="330" name="Google Shape;330;p16"/>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6"/>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3" name="Google Shape;333;p16"/>
            <p:cNvGrpSpPr/>
            <p:nvPr/>
          </p:nvGrpSpPr>
          <p:grpSpPr>
            <a:xfrm>
              <a:off x="146769" y="3406"/>
              <a:ext cx="316800" cy="1384535"/>
              <a:chOff x="146769" y="3406"/>
              <a:chExt cx="316800" cy="1384535"/>
            </a:xfrm>
          </p:grpSpPr>
          <p:sp>
            <p:nvSpPr>
              <p:cNvPr id="334" name="Google Shape;334;p16"/>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6"/>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6"/>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6"/>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38" name="Google Shape;338;p16"/>
          <p:cNvGrpSpPr/>
          <p:nvPr/>
        </p:nvGrpSpPr>
        <p:grpSpPr>
          <a:xfrm>
            <a:off x="6775084" y="2904008"/>
            <a:ext cx="2186147" cy="2239500"/>
            <a:chOff x="6775084" y="2904008"/>
            <a:chExt cx="2186147" cy="2239500"/>
          </a:xfrm>
        </p:grpSpPr>
        <p:grpSp>
          <p:nvGrpSpPr>
            <p:cNvPr id="339" name="Google Shape;339;p16"/>
            <p:cNvGrpSpPr/>
            <p:nvPr/>
          </p:nvGrpSpPr>
          <p:grpSpPr>
            <a:xfrm>
              <a:off x="6775084" y="4253708"/>
              <a:ext cx="409500" cy="889800"/>
              <a:chOff x="6775084" y="4253708"/>
              <a:chExt cx="409500" cy="889800"/>
            </a:xfrm>
          </p:grpSpPr>
          <p:sp>
            <p:nvSpPr>
              <p:cNvPr id="340" name="Google Shape;340;p16"/>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2" name="Google Shape;342;p16"/>
            <p:cNvGrpSpPr/>
            <p:nvPr/>
          </p:nvGrpSpPr>
          <p:grpSpPr>
            <a:xfrm>
              <a:off x="7367299" y="3804008"/>
              <a:ext cx="409500" cy="1339500"/>
              <a:chOff x="7367299" y="3804008"/>
              <a:chExt cx="409500" cy="1339500"/>
            </a:xfrm>
          </p:grpSpPr>
          <p:sp>
            <p:nvSpPr>
              <p:cNvPr id="343" name="Google Shape;343;p16"/>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6"/>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6"/>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6" name="Google Shape;346;p16"/>
            <p:cNvGrpSpPr/>
            <p:nvPr/>
          </p:nvGrpSpPr>
          <p:grpSpPr>
            <a:xfrm>
              <a:off x="7959516" y="3354008"/>
              <a:ext cx="409500" cy="1789500"/>
              <a:chOff x="7959516" y="3354008"/>
              <a:chExt cx="409500" cy="1789500"/>
            </a:xfrm>
          </p:grpSpPr>
          <p:sp>
            <p:nvSpPr>
              <p:cNvPr id="347" name="Google Shape;347;p16"/>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6"/>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6"/>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6"/>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1" name="Google Shape;351;p16"/>
            <p:cNvGrpSpPr/>
            <p:nvPr/>
          </p:nvGrpSpPr>
          <p:grpSpPr>
            <a:xfrm>
              <a:off x="8551731" y="2904008"/>
              <a:ext cx="409500" cy="2239500"/>
              <a:chOff x="8551731" y="2904008"/>
              <a:chExt cx="409500" cy="2239500"/>
            </a:xfrm>
          </p:grpSpPr>
          <p:sp>
            <p:nvSpPr>
              <p:cNvPr id="352" name="Google Shape;352;p16"/>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6"/>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6"/>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6"/>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6"/>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57" name="Google Shape;357;p16"/>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58" name="Google Shape;358;p1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9"/>
        <p:cNvGrpSpPr/>
        <p:nvPr/>
      </p:nvGrpSpPr>
      <p:grpSpPr>
        <a:xfrm>
          <a:off x="0" y="0"/>
          <a:ext cx="0" cy="0"/>
          <a:chOff x="0" y="0"/>
          <a:chExt cx="0" cy="0"/>
        </a:xfrm>
      </p:grpSpPr>
      <p:grpSp>
        <p:nvGrpSpPr>
          <p:cNvPr id="360" name="Google Shape;360;p17"/>
          <p:cNvGrpSpPr/>
          <p:nvPr/>
        </p:nvGrpSpPr>
        <p:grpSpPr>
          <a:xfrm>
            <a:off x="625966" y="299376"/>
            <a:ext cx="999312" cy="999312"/>
            <a:chOff x="348199" y="179450"/>
            <a:chExt cx="1116300" cy="1116300"/>
          </a:xfrm>
        </p:grpSpPr>
        <p:sp>
          <p:nvSpPr>
            <p:cNvPr id="361" name="Google Shape;361;p17"/>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7"/>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3" name="Google Shape;363;p17"/>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364" name="Google Shape;364;p17"/>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365" name="Google Shape;365;p17"/>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366" name="Google Shape;366;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7"/>
        <p:cNvGrpSpPr/>
        <p:nvPr/>
      </p:nvGrpSpPr>
      <p:grpSpPr>
        <a:xfrm>
          <a:off x="0" y="0"/>
          <a:ext cx="0" cy="0"/>
          <a:chOff x="0" y="0"/>
          <a:chExt cx="0" cy="0"/>
        </a:xfrm>
      </p:grpSpPr>
      <p:grpSp>
        <p:nvGrpSpPr>
          <p:cNvPr id="368" name="Google Shape;368;p18"/>
          <p:cNvGrpSpPr/>
          <p:nvPr/>
        </p:nvGrpSpPr>
        <p:grpSpPr>
          <a:xfrm>
            <a:off x="625966" y="299376"/>
            <a:ext cx="999312" cy="999312"/>
            <a:chOff x="348199" y="179450"/>
            <a:chExt cx="1116300" cy="1116300"/>
          </a:xfrm>
        </p:grpSpPr>
        <p:sp>
          <p:nvSpPr>
            <p:cNvPr id="369" name="Google Shape;369;p18"/>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8"/>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1" name="Google Shape;371;p1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372" name="Google Shape;372;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3"/>
        <p:cNvGrpSpPr/>
        <p:nvPr/>
      </p:nvGrpSpPr>
      <p:grpSpPr>
        <a:xfrm>
          <a:off x="0" y="0"/>
          <a:ext cx="0" cy="0"/>
          <a:chOff x="0" y="0"/>
          <a:chExt cx="0" cy="0"/>
        </a:xfrm>
      </p:grpSpPr>
      <p:grpSp>
        <p:nvGrpSpPr>
          <p:cNvPr id="374" name="Google Shape;374;p19"/>
          <p:cNvGrpSpPr/>
          <p:nvPr/>
        </p:nvGrpSpPr>
        <p:grpSpPr>
          <a:xfrm>
            <a:off x="625966" y="299376"/>
            <a:ext cx="999312" cy="999312"/>
            <a:chOff x="348199" y="179450"/>
            <a:chExt cx="1116300" cy="1116300"/>
          </a:xfrm>
        </p:grpSpPr>
        <p:sp>
          <p:nvSpPr>
            <p:cNvPr id="375" name="Google Shape;375;p19"/>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9"/>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7" name="Google Shape;377;p19"/>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378" name="Google Shape;378;p19"/>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379" name="Google Shape;379;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80"/>
        <p:cNvGrpSpPr/>
        <p:nvPr/>
      </p:nvGrpSpPr>
      <p:grpSpPr>
        <a:xfrm>
          <a:off x="0" y="0"/>
          <a:ext cx="0" cy="0"/>
          <a:chOff x="0" y="0"/>
          <a:chExt cx="0" cy="0"/>
        </a:xfrm>
      </p:grpSpPr>
      <p:grpSp>
        <p:nvGrpSpPr>
          <p:cNvPr id="381" name="Google Shape;381;p20"/>
          <p:cNvGrpSpPr/>
          <p:nvPr/>
        </p:nvGrpSpPr>
        <p:grpSpPr>
          <a:xfrm>
            <a:off x="6866714" y="1359"/>
            <a:ext cx="2267521" cy="2601638"/>
            <a:chOff x="6790514" y="1359"/>
            <a:chExt cx="2267521" cy="2601638"/>
          </a:xfrm>
        </p:grpSpPr>
        <p:grpSp>
          <p:nvGrpSpPr>
            <p:cNvPr id="382" name="Google Shape;382;p20"/>
            <p:cNvGrpSpPr/>
            <p:nvPr/>
          </p:nvGrpSpPr>
          <p:grpSpPr>
            <a:xfrm>
              <a:off x="7067535" y="1359"/>
              <a:ext cx="1990500" cy="1990200"/>
              <a:chOff x="7067535" y="1359"/>
              <a:chExt cx="1990500" cy="1990200"/>
            </a:xfrm>
          </p:grpSpPr>
          <p:sp>
            <p:nvSpPr>
              <p:cNvPr id="383" name="Google Shape;383;p20"/>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0"/>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0"/>
              <p:cNvSpPr/>
              <p:nvPr/>
            </p:nvSpPr>
            <p:spPr>
              <a:xfrm rot="-8649154">
                <a:off x="7349962" y="283757"/>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6" name="Google Shape;386;p20"/>
            <p:cNvGrpSpPr/>
            <p:nvPr/>
          </p:nvGrpSpPr>
          <p:grpSpPr>
            <a:xfrm>
              <a:off x="8207126" y="1807997"/>
              <a:ext cx="795000" cy="795000"/>
              <a:chOff x="8207126" y="1807997"/>
              <a:chExt cx="795000" cy="795000"/>
            </a:xfrm>
          </p:grpSpPr>
          <p:sp>
            <p:nvSpPr>
              <p:cNvPr id="387" name="Google Shape;387;p20"/>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0"/>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0" name="Google Shape;390;p20"/>
            <p:cNvGrpSpPr/>
            <p:nvPr/>
          </p:nvGrpSpPr>
          <p:grpSpPr>
            <a:xfrm>
              <a:off x="6790514" y="118857"/>
              <a:ext cx="548700" cy="548700"/>
              <a:chOff x="6790514" y="118857"/>
              <a:chExt cx="548700" cy="548700"/>
            </a:xfrm>
          </p:grpSpPr>
          <p:sp>
            <p:nvSpPr>
              <p:cNvPr id="391" name="Google Shape;391;p20"/>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0"/>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93" name="Google Shape;393;p20"/>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94" name="Google Shape;394;p2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5"/>
        <p:cNvGrpSpPr/>
        <p:nvPr/>
      </p:nvGrpSpPr>
      <p:grpSpPr>
        <a:xfrm>
          <a:off x="0" y="0"/>
          <a:ext cx="0" cy="0"/>
          <a:chOff x="0" y="0"/>
          <a:chExt cx="0" cy="0"/>
        </a:xfrm>
      </p:grpSpPr>
      <p:grpSp>
        <p:nvGrpSpPr>
          <p:cNvPr id="396" name="Google Shape;396;p21"/>
          <p:cNvGrpSpPr/>
          <p:nvPr/>
        </p:nvGrpSpPr>
        <p:grpSpPr>
          <a:xfrm>
            <a:off x="625966" y="299376"/>
            <a:ext cx="999312" cy="999312"/>
            <a:chOff x="348199" y="179450"/>
            <a:chExt cx="1116300" cy="1116300"/>
          </a:xfrm>
        </p:grpSpPr>
        <p:sp>
          <p:nvSpPr>
            <p:cNvPr id="397" name="Google Shape;397;p21"/>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1"/>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9" name="Google Shape;399;p21"/>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400" name="Google Shape;400;p21"/>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401" name="Google Shape;401;p21"/>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402" name="Google Shape;402;p2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3"/>
        <p:cNvGrpSpPr/>
        <p:nvPr/>
      </p:nvGrpSpPr>
      <p:grpSpPr>
        <a:xfrm>
          <a:off x="0" y="0"/>
          <a:ext cx="0" cy="0"/>
          <a:chOff x="0" y="0"/>
          <a:chExt cx="0" cy="0"/>
        </a:xfrm>
      </p:grpSpPr>
      <p:grpSp>
        <p:nvGrpSpPr>
          <p:cNvPr id="404" name="Google Shape;404;p22"/>
          <p:cNvGrpSpPr/>
          <p:nvPr/>
        </p:nvGrpSpPr>
        <p:grpSpPr>
          <a:xfrm>
            <a:off x="713373" y="3847119"/>
            <a:ext cx="825392" cy="825392"/>
            <a:chOff x="348199" y="179450"/>
            <a:chExt cx="1116300" cy="1116300"/>
          </a:xfrm>
        </p:grpSpPr>
        <p:sp>
          <p:nvSpPr>
            <p:cNvPr id="405" name="Google Shape;405;p22"/>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2"/>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7" name="Google Shape;407;p22"/>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rtl="0">
              <a:lnSpc>
                <a:spcPct val="100000"/>
              </a:lnSpc>
              <a:spcBef>
                <a:spcPts val="0"/>
              </a:spcBef>
              <a:spcAft>
                <a:spcPts val="0"/>
              </a:spcAft>
              <a:buSzPts val="1300"/>
              <a:buNone/>
              <a:defRPr/>
            </a:lvl1pPr>
          </a:lstStyle>
          <a:p>
            <a:endParaRPr/>
          </a:p>
        </p:txBody>
      </p:sp>
      <p:sp>
        <p:nvSpPr>
          <p:cNvPr id="408" name="Google Shape;408;p2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409"/>
        <p:cNvGrpSpPr/>
        <p:nvPr/>
      </p:nvGrpSpPr>
      <p:grpSpPr>
        <a:xfrm>
          <a:off x="0" y="0"/>
          <a:ext cx="0" cy="0"/>
          <a:chOff x="0" y="0"/>
          <a:chExt cx="0" cy="0"/>
        </a:xfrm>
      </p:grpSpPr>
      <p:grpSp>
        <p:nvGrpSpPr>
          <p:cNvPr id="410" name="Google Shape;410;p23"/>
          <p:cNvGrpSpPr/>
          <p:nvPr/>
        </p:nvGrpSpPr>
        <p:grpSpPr>
          <a:xfrm>
            <a:off x="49" y="4099200"/>
            <a:ext cx="9144040" cy="1044300"/>
            <a:chOff x="49" y="4099200"/>
            <a:chExt cx="9144040" cy="1044300"/>
          </a:xfrm>
        </p:grpSpPr>
        <p:grpSp>
          <p:nvGrpSpPr>
            <p:cNvPr id="411" name="Google Shape;411;p23"/>
            <p:cNvGrpSpPr/>
            <p:nvPr/>
          </p:nvGrpSpPr>
          <p:grpSpPr>
            <a:xfrm>
              <a:off x="49" y="4309200"/>
              <a:ext cx="231622" cy="834300"/>
              <a:chOff x="2688737" y="4301380"/>
              <a:chExt cx="231900" cy="834300"/>
            </a:xfrm>
          </p:grpSpPr>
          <p:sp>
            <p:nvSpPr>
              <p:cNvPr id="412" name="Google Shape;412;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6" name="Google Shape;416;p23"/>
            <p:cNvGrpSpPr/>
            <p:nvPr/>
          </p:nvGrpSpPr>
          <p:grpSpPr>
            <a:xfrm>
              <a:off x="371403" y="4099200"/>
              <a:ext cx="231622" cy="1044300"/>
              <a:chOff x="2688737" y="4091380"/>
              <a:chExt cx="231900" cy="1044300"/>
            </a:xfrm>
          </p:grpSpPr>
          <p:sp>
            <p:nvSpPr>
              <p:cNvPr id="417" name="Google Shape;417;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23"/>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2" name="Google Shape;422;p23"/>
            <p:cNvGrpSpPr/>
            <p:nvPr/>
          </p:nvGrpSpPr>
          <p:grpSpPr>
            <a:xfrm>
              <a:off x="742758" y="4309200"/>
              <a:ext cx="231622" cy="834300"/>
              <a:chOff x="2688737" y="4301380"/>
              <a:chExt cx="231900" cy="834300"/>
            </a:xfrm>
          </p:grpSpPr>
          <p:sp>
            <p:nvSpPr>
              <p:cNvPr id="423" name="Google Shape;423;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23"/>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7" name="Google Shape;427;p23"/>
            <p:cNvGrpSpPr/>
            <p:nvPr/>
          </p:nvGrpSpPr>
          <p:grpSpPr>
            <a:xfrm>
              <a:off x="1114112" y="4518900"/>
              <a:ext cx="231622" cy="624600"/>
              <a:chOff x="2688737" y="4511080"/>
              <a:chExt cx="231900" cy="624600"/>
            </a:xfrm>
          </p:grpSpPr>
          <p:sp>
            <p:nvSpPr>
              <p:cNvPr id="428" name="Google Shape;428;p23"/>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3"/>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1" name="Google Shape;431;p23"/>
            <p:cNvGrpSpPr/>
            <p:nvPr/>
          </p:nvGrpSpPr>
          <p:grpSpPr>
            <a:xfrm>
              <a:off x="1856753" y="4099200"/>
              <a:ext cx="231600" cy="1044300"/>
              <a:chOff x="1856753" y="4099200"/>
              <a:chExt cx="231600" cy="1044300"/>
            </a:xfrm>
          </p:grpSpPr>
          <p:sp>
            <p:nvSpPr>
              <p:cNvPr id="432" name="Google Shape;432;p23"/>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23"/>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23"/>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23"/>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3"/>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7" name="Google Shape;437;p23"/>
            <p:cNvGrpSpPr/>
            <p:nvPr/>
          </p:nvGrpSpPr>
          <p:grpSpPr>
            <a:xfrm>
              <a:off x="2228107" y="4309200"/>
              <a:ext cx="231600" cy="834300"/>
              <a:chOff x="2228107" y="4309200"/>
              <a:chExt cx="231600" cy="834300"/>
            </a:xfrm>
          </p:grpSpPr>
          <p:sp>
            <p:nvSpPr>
              <p:cNvPr id="438" name="Google Shape;438;p23"/>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3"/>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3"/>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2" name="Google Shape;442;p23"/>
            <p:cNvGrpSpPr/>
            <p:nvPr/>
          </p:nvGrpSpPr>
          <p:grpSpPr>
            <a:xfrm>
              <a:off x="2599462" y="4518900"/>
              <a:ext cx="231600" cy="624600"/>
              <a:chOff x="2599462" y="4518900"/>
              <a:chExt cx="231600" cy="624600"/>
            </a:xfrm>
          </p:grpSpPr>
          <p:sp>
            <p:nvSpPr>
              <p:cNvPr id="443" name="Google Shape;443;p23"/>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23"/>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23"/>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6" name="Google Shape;446;p23"/>
            <p:cNvGrpSpPr/>
            <p:nvPr/>
          </p:nvGrpSpPr>
          <p:grpSpPr>
            <a:xfrm>
              <a:off x="3342171" y="4099200"/>
              <a:ext cx="231600" cy="1044300"/>
              <a:chOff x="3342171" y="4099200"/>
              <a:chExt cx="231600" cy="1044300"/>
            </a:xfrm>
          </p:grpSpPr>
          <p:sp>
            <p:nvSpPr>
              <p:cNvPr id="447" name="Google Shape;447;p23"/>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23"/>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3"/>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3"/>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2" name="Google Shape;452;p23"/>
            <p:cNvGrpSpPr/>
            <p:nvPr/>
          </p:nvGrpSpPr>
          <p:grpSpPr>
            <a:xfrm>
              <a:off x="3713525" y="4309200"/>
              <a:ext cx="231600" cy="834300"/>
              <a:chOff x="3713525" y="4309200"/>
              <a:chExt cx="231600" cy="834300"/>
            </a:xfrm>
          </p:grpSpPr>
          <p:sp>
            <p:nvSpPr>
              <p:cNvPr id="453" name="Google Shape;453;p23"/>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23"/>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3"/>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3"/>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7" name="Google Shape;457;p23"/>
            <p:cNvGrpSpPr/>
            <p:nvPr/>
          </p:nvGrpSpPr>
          <p:grpSpPr>
            <a:xfrm>
              <a:off x="1485398" y="4309200"/>
              <a:ext cx="231600" cy="834300"/>
              <a:chOff x="1485398" y="4309200"/>
              <a:chExt cx="231600" cy="834300"/>
            </a:xfrm>
          </p:grpSpPr>
          <p:sp>
            <p:nvSpPr>
              <p:cNvPr id="458" name="Google Shape;458;p23"/>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23"/>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23"/>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2" name="Google Shape;462;p23"/>
            <p:cNvGrpSpPr/>
            <p:nvPr/>
          </p:nvGrpSpPr>
          <p:grpSpPr>
            <a:xfrm>
              <a:off x="4084879" y="4518900"/>
              <a:ext cx="231600" cy="624600"/>
              <a:chOff x="4084879" y="4518900"/>
              <a:chExt cx="231600" cy="624600"/>
            </a:xfrm>
          </p:grpSpPr>
          <p:sp>
            <p:nvSpPr>
              <p:cNvPr id="463" name="Google Shape;463;p23"/>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23"/>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23"/>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6" name="Google Shape;466;p23"/>
            <p:cNvGrpSpPr/>
            <p:nvPr/>
          </p:nvGrpSpPr>
          <p:grpSpPr>
            <a:xfrm>
              <a:off x="2970816" y="4309200"/>
              <a:ext cx="231600" cy="834300"/>
              <a:chOff x="2970816" y="4309200"/>
              <a:chExt cx="231600" cy="834300"/>
            </a:xfrm>
          </p:grpSpPr>
          <p:sp>
            <p:nvSpPr>
              <p:cNvPr id="467" name="Google Shape;467;p23"/>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23"/>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23"/>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23"/>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1" name="Google Shape;471;p23"/>
            <p:cNvGrpSpPr/>
            <p:nvPr/>
          </p:nvGrpSpPr>
          <p:grpSpPr>
            <a:xfrm>
              <a:off x="4456234" y="4309200"/>
              <a:ext cx="231600" cy="834300"/>
              <a:chOff x="4456234" y="4309200"/>
              <a:chExt cx="231600" cy="834300"/>
            </a:xfrm>
          </p:grpSpPr>
          <p:sp>
            <p:nvSpPr>
              <p:cNvPr id="472" name="Google Shape;472;p23"/>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3"/>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23"/>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3"/>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6" name="Google Shape;476;p23"/>
            <p:cNvGrpSpPr/>
            <p:nvPr/>
          </p:nvGrpSpPr>
          <p:grpSpPr>
            <a:xfrm>
              <a:off x="4827588" y="4099200"/>
              <a:ext cx="231600" cy="1044300"/>
              <a:chOff x="4827588" y="4099200"/>
              <a:chExt cx="231600" cy="1044300"/>
            </a:xfrm>
          </p:grpSpPr>
          <p:sp>
            <p:nvSpPr>
              <p:cNvPr id="477" name="Google Shape;477;p23"/>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23"/>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23"/>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3"/>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2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2" name="Google Shape;482;p23"/>
            <p:cNvGrpSpPr/>
            <p:nvPr/>
          </p:nvGrpSpPr>
          <p:grpSpPr>
            <a:xfrm>
              <a:off x="5198943" y="4309200"/>
              <a:ext cx="231600" cy="834300"/>
              <a:chOff x="5198943" y="4309200"/>
              <a:chExt cx="231600" cy="834300"/>
            </a:xfrm>
          </p:grpSpPr>
          <p:sp>
            <p:nvSpPr>
              <p:cNvPr id="483" name="Google Shape;483;p23"/>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3"/>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3"/>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3"/>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7" name="Google Shape;487;p23"/>
            <p:cNvGrpSpPr/>
            <p:nvPr/>
          </p:nvGrpSpPr>
          <p:grpSpPr>
            <a:xfrm>
              <a:off x="5570297" y="4518900"/>
              <a:ext cx="231600" cy="624600"/>
              <a:chOff x="5570297" y="4518900"/>
              <a:chExt cx="231600" cy="624600"/>
            </a:xfrm>
          </p:grpSpPr>
          <p:sp>
            <p:nvSpPr>
              <p:cNvPr id="488" name="Google Shape;488;p23"/>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3"/>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3"/>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1" name="Google Shape;491;p23"/>
            <p:cNvGrpSpPr/>
            <p:nvPr/>
          </p:nvGrpSpPr>
          <p:grpSpPr>
            <a:xfrm>
              <a:off x="5941652" y="4309200"/>
              <a:ext cx="231600" cy="834300"/>
              <a:chOff x="5941652" y="4309200"/>
              <a:chExt cx="231600" cy="834300"/>
            </a:xfrm>
          </p:grpSpPr>
          <p:sp>
            <p:nvSpPr>
              <p:cNvPr id="492" name="Google Shape;492;p23"/>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3"/>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3"/>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3"/>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6" name="Google Shape;496;p23"/>
            <p:cNvGrpSpPr/>
            <p:nvPr/>
          </p:nvGrpSpPr>
          <p:grpSpPr>
            <a:xfrm>
              <a:off x="6313006" y="4099200"/>
              <a:ext cx="231600" cy="1044300"/>
              <a:chOff x="6313006" y="4099200"/>
              <a:chExt cx="231600" cy="1044300"/>
            </a:xfrm>
          </p:grpSpPr>
          <p:sp>
            <p:nvSpPr>
              <p:cNvPr id="497" name="Google Shape;497;p23"/>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3"/>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3"/>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3"/>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2" name="Google Shape;502;p23"/>
            <p:cNvGrpSpPr/>
            <p:nvPr/>
          </p:nvGrpSpPr>
          <p:grpSpPr>
            <a:xfrm>
              <a:off x="6684361" y="4309200"/>
              <a:ext cx="231600" cy="834300"/>
              <a:chOff x="6684361" y="4309200"/>
              <a:chExt cx="231600" cy="834300"/>
            </a:xfrm>
          </p:grpSpPr>
          <p:sp>
            <p:nvSpPr>
              <p:cNvPr id="503" name="Google Shape;503;p23"/>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3"/>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3"/>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3"/>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7" name="Google Shape;507;p23"/>
            <p:cNvGrpSpPr/>
            <p:nvPr/>
          </p:nvGrpSpPr>
          <p:grpSpPr>
            <a:xfrm>
              <a:off x="7055715" y="4518900"/>
              <a:ext cx="231600" cy="624600"/>
              <a:chOff x="7055715" y="4518900"/>
              <a:chExt cx="231600" cy="624600"/>
            </a:xfrm>
          </p:grpSpPr>
          <p:sp>
            <p:nvSpPr>
              <p:cNvPr id="508" name="Google Shape;508;p23"/>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3"/>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3"/>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1" name="Google Shape;511;p23"/>
            <p:cNvGrpSpPr/>
            <p:nvPr/>
          </p:nvGrpSpPr>
          <p:grpSpPr>
            <a:xfrm>
              <a:off x="7798424" y="4099200"/>
              <a:ext cx="231600" cy="1044300"/>
              <a:chOff x="7798424" y="4099200"/>
              <a:chExt cx="231600" cy="1044300"/>
            </a:xfrm>
          </p:grpSpPr>
          <p:sp>
            <p:nvSpPr>
              <p:cNvPr id="512" name="Google Shape;512;p23"/>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3"/>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3"/>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3"/>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3"/>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7" name="Google Shape;517;p23"/>
            <p:cNvGrpSpPr/>
            <p:nvPr/>
          </p:nvGrpSpPr>
          <p:grpSpPr>
            <a:xfrm>
              <a:off x="8169779" y="4309200"/>
              <a:ext cx="231600" cy="834300"/>
              <a:chOff x="8169779" y="4309200"/>
              <a:chExt cx="231600" cy="834300"/>
            </a:xfrm>
          </p:grpSpPr>
          <p:sp>
            <p:nvSpPr>
              <p:cNvPr id="518" name="Google Shape;518;p23"/>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3"/>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3"/>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2" name="Google Shape;522;p23"/>
            <p:cNvGrpSpPr/>
            <p:nvPr/>
          </p:nvGrpSpPr>
          <p:grpSpPr>
            <a:xfrm>
              <a:off x="7427070" y="4309200"/>
              <a:ext cx="231600" cy="834300"/>
              <a:chOff x="7427070" y="4309200"/>
              <a:chExt cx="231600" cy="834300"/>
            </a:xfrm>
          </p:grpSpPr>
          <p:sp>
            <p:nvSpPr>
              <p:cNvPr id="523" name="Google Shape;523;p23"/>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3"/>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3"/>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3"/>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7" name="Google Shape;527;p23"/>
            <p:cNvGrpSpPr/>
            <p:nvPr/>
          </p:nvGrpSpPr>
          <p:grpSpPr>
            <a:xfrm>
              <a:off x="8541133" y="4518900"/>
              <a:ext cx="231600" cy="624600"/>
              <a:chOff x="8541133" y="4518900"/>
              <a:chExt cx="231600" cy="624600"/>
            </a:xfrm>
          </p:grpSpPr>
          <p:sp>
            <p:nvSpPr>
              <p:cNvPr id="528" name="Google Shape;528;p23"/>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3"/>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3"/>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1" name="Google Shape;531;p23"/>
            <p:cNvGrpSpPr/>
            <p:nvPr/>
          </p:nvGrpSpPr>
          <p:grpSpPr>
            <a:xfrm>
              <a:off x="8912488" y="4309200"/>
              <a:ext cx="231600" cy="834300"/>
              <a:chOff x="8912488" y="4309200"/>
              <a:chExt cx="231600" cy="834300"/>
            </a:xfrm>
          </p:grpSpPr>
          <p:sp>
            <p:nvSpPr>
              <p:cNvPr id="532" name="Google Shape;532;p23"/>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3"/>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3"/>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3"/>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36" name="Google Shape;536;p23"/>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lt1"/>
              </a:buClr>
              <a:buSzPts val="8000"/>
              <a:buNone/>
              <a:defRPr sz="8000">
                <a:solidFill>
                  <a:schemeClr val="lt1"/>
                </a:solidFill>
              </a:defRPr>
            </a:lvl1pPr>
            <a:lvl2pPr lvl="1" algn="ctr" rtl="0">
              <a:lnSpc>
                <a:spcPct val="100000"/>
              </a:lnSpc>
              <a:spcBef>
                <a:spcPts val="0"/>
              </a:spcBef>
              <a:spcAft>
                <a:spcPts val="0"/>
              </a:spcAft>
              <a:buClr>
                <a:schemeClr val="lt1"/>
              </a:buClr>
              <a:buSzPts val="8000"/>
              <a:buNone/>
              <a:defRPr sz="8000">
                <a:solidFill>
                  <a:schemeClr val="lt1"/>
                </a:solidFill>
              </a:defRPr>
            </a:lvl2pPr>
            <a:lvl3pPr lvl="2" algn="ctr" rtl="0">
              <a:lnSpc>
                <a:spcPct val="100000"/>
              </a:lnSpc>
              <a:spcBef>
                <a:spcPts val="0"/>
              </a:spcBef>
              <a:spcAft>
                <a:spcPts val="0"/>
              </a:spcAft>
              <a:buClr>
                <a:schemeClr val="lt1"/>
              </a:buClr>
              <a:buSzPts val="8000"/>
              <a:buNone/>
              <a:defRPr sz="8000">
                <a:solidFill>
                  <a:schemeClr val="lt1"/>
                </a:solidFill>
              </a:defRPr>
            </a:lvl3pPr>
            <a:lvl4pPr lvl="3" algn="ctr" rtl="0">
              <a:lnSpc>
                <a:spcPct val="100000"/>
              </a:lnSpc>
              <a:spcBef>
                <a:spcPts val="0"/>
              </a:spcBef>
              <a:spcAft>
                <a:spcPts val="0"/>
              </a:spcAft>
              <a:buClr>
                <a:schemeClr val="lt1"/>
              </a:buClr>
              <a:buSzPts val="8000"/>
              <a:buNone/>
              <a:defRPr sz="8000">
                <a:solidFill>
                  <a:schemeClr val="lt1"/>
                </a:solidFill>
              </a:defRPr>
            </a:lvl4pPr>
            <a:lvl5pPr lvl="4" algn="ctr" rtl="0">
              <a:lnSpc>
                <a:spcPct val="100000"/>
              </a:lnSpc>
              <a:spcBef>
                <a:spcPts val="0"/>
              </a:spcBef>
              <a:spcAft>
                <a:spcPts val="0"/>
              </a:spcAft>
              <a:buClr>
                <a:schemeClr val="lt1"/>
              </a:buClr>
              <a:buSzPts val="8000"/>
              <a:buNone/>
              <a:defRPr sz="8000">
                <a:solidFill>
                  <a:schemeClr val="lt1"/>
                </a:solidFill>
              </a:defRPr>
            </a:lvl5pPr>
            <a:lvl6pPr lvl="5" algn="ctr" rtl="0">
              <a:lnSpc>
                <a:spcPct val="100000"/>
              </a:lnSpc>
              <a:spcBef>
                <a:spcPts val="0"/>
              </a:spcBef>
              <a:spcAft>
                <a:spcPts val="0"/>
              </a:spcAft>
              <a:buClr>
                <a:schemeClr val="lt1"/>
              </a:buClr>
              <a:buSzPts val="8000"/>
              <a:buNone/>
              <a:defRPr sz="8000">
                <a:solidFill>
                  <a:schemeClr val="lt1"/>
                </a:solidFill>
              </a:defRPr>
            </a:lvl6pPr>
            <a:lvl7pPr lvl="6" algn="ctr" rtl="0">
              <a:lnSpc>
                <a:spcPct val="100000"/>
              </a:lnSpc>
              <a:spcBef>
                <a:spcPts val="0"/>
              </a:spcBef>
              <a:spcAft>
                <a:spcPts val="0"/>
              </a:spcAft>
              <a:buClr>
                <a:schemeClr val="lt1"/>
              </a:buClr>
              <a:buSzPts val="8000"/>
              <a:buNone/>
              <a:defRPr sz="8000">
                <a:solidFill>
                  <a:schemeClr val="lt1"/>
                </a:solidFill>
              </a:defRPr>
            </a:lvl7pPr>
            <a:lvl8pPr lvl="7" algn="ctr" rtl="0">
              <a:lnSpc>
                <a:spcPct val="100000"/>
              </a:lnSpc>
              <a:spcBef>
                <a:spcPts val="0"/>
              </a:spcBef>
              <a:spcAft>
                <a:spcPts val="0"/>
              </a:spcAft>
              <a:buClr>
                <a:schemeClr val="lt1"/>
              </a:buClr>
              <a:buSzPts val="8000"/>
              <a:buNone/>
              <a:defRPr sz="8000">
                <a:solidFill>
                  <a:schemeClr val="lt1"/>
                </a:solidFill>
              </a:defRPr>
            </a:lvl8pPr>
            <a:lvl9pPr lvl="8" algn="ctr"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537" name="Google Shape;537;p23"/>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rtl="0">
              <a:lnSpc>
                <a:spcPct val="115000"/>
              </a:lnSpc>
              <a:spcBef>
                <a:spcPts val="0"/>
              </a:spcBef>
              <a:spcAft>
                <a:spcPts val="0"/>
              </a:spcAft>
              <a:buClr>
                <a:schemeClr val="lt1"/>
              </a:buClr>
              <a:buSzPts val="1300"/>
              <a:buChar char="●"/>
              <a:defRPr>
                <a:solidFill>
                  <a:schemeClr val="lt1"/>
                </a:solidFill>
              </a:defRPr>
            </a:lvl1pPr>
            <a:lvl2pPr marL="914400" lvl="1" indent="-298450" algn="ctr" rtl="0">
              <a:lnSpc>
                <a:spcPct val="115000"/>
              </a:lnSpc>
              <a:spcBef>
                <a:spcPts val="0"/>
              </a:spcBef>
              <a:spcAft>
                <a:spcPts val="0"/>
              </a:spcAft>
              <a:buClr>
                <a:schemeClr val="lt1"/>
              </a:buClr>
              <a:buSzPts val="1100"/>
              <a:buChar char="○"/>
              <a:defRPr>
                <a:solidFill>
                  <a:schemeClr val="lt1"/>
                </a:solidFill>
              </a:defRPr>
            </a:lvl2pPr>
            <a:lvl3pPr marL="1371600" lvl="2" indent="-298450" algn="ctr" rtl="0">
              <a:lnSpc>
                <a:spcPct val="115000"/>
              </a:lnSpc>
              <a:spcBef>
                <a:spcPts val="0"/>
              </a:spcBef>
              <a:spcAft>
                <a:spcPts val="0"/>
              </a:spcAft>
              <a:buClr>
                <a:schemeClr val="lt1"/>
              </a:buClr>
              <a:buSzPts val="1100"/>
              <a:buChar char="■"/>
              <a:defRPr>
                <a:solidFill>
                  <a:schemeClr val="lt1"/>
                </a:solidFill>
              </a:defRPr>
            </a:lvl3pPr>
            <a:lvl4pPr marL="1828800" lvl="3" indent="-298450" algn="ctr" rtl="0">
              <a:lnSpc>
                <a:spcPct val="115000"/>
              </a:lnSpc>
              <a:spcBef>
                <a:spcPts val="0"/>
              </a:spcBef>
              <a:spcAft>
                <a:spcPts val="0"/>
              </a:spcAft>
              <a:buClr>
                <a:schemeClr val="lt1"/>
              </a:buClr>
              <a:buSzPts val="1100"/>
              <a:buChar char="●"/>
              <a:defRPr>
                <a:solidFill>
                  <a:schemeClr val="lt1"/>
                </a:solidFill>
              </a:defRPr>
            </a:lvl4pPr>
            <a:lvl5pPr marL="2286000" lvl="4" indent="-298450" algn="ctr" rtl="0">
              <a:lnSpc>
                <a:spcPct val="115000"/>
              </a:lnSpc>
              <a:spcBef>
                <a:spcPts val="0"/>
              </a:spcBef>
              <a:spcAft>
                <a:spcPts val="0"/>
              </a:spcAft>
              <a:buClr>
                <a:schemeClr val="lt1"/>
              </a:buClr>
              <a:buSzPts val="1100"/>
              <a:buChar char="○"/>
              <a:defRPr>
                <a:solidFill>
                  <a:schemeClr val="lt1"/>
                </a:solidFill>
              </a:defRPr>
            </a:lvl5pPr>
            <a:lvl6pPr marL="2743200" lvl="5" indent="-298450" algn="ctr" rtl="0">
              <a:lnSpc>
                <a:spcPct val="115000"/>
              </a:lnSpc>
              <a:spcBef>
                <a:spcPts val="0"/>
              </a:spcBef>
              <a:spcAft>
                <a:spcPts val="0"/>
              </a:spcAft>
              <a:buClr>
                <a:schemeClr val="lt1"/>
              </a:buClr>
              <a:buSzPts val="1100"/>
              <a:buChar char="■"/>
              <a:defRPr>
                <a:solidFill>
                  <a:schemeClr val="lt1"/>
                </a:solidFill>
              </a:defRPr>
            </a:lvl6pPr>
            <a:lvl7pPr marL="3200400" lvl="6" indent="-298450" algn="ctr" rtl="0">
              <a:lnSpc>
                <a:spcPct val="115000"/>
              </a:lnSpc>
              <a:spcBef>
                <a:spcPts val="0"/>
              </a:spcBef>
              <a:spcAft>
                <a:spcPts val="0"/>
              </a:spcAft>
              <a:buClr>
                <a:schemeClr val="lt1"/>
              </a:buClr>
              <a:buSzPts val="1100"/>
              <a:buChar char="●"/>
              <a:defRPr>
                <a:solidFill>
                  <a:schemeClr val="lt1"/>
                </a:solidFill>
              </a:defRPr>
            </a:lvl7pPr>
            <a:lvl8pPr marL="3657600" lvl="7" indent="-298450" algn="ctr" rtl="0">
              <a:lnSpc>
                <a:spcPct val="115000"/>
              </a:lnSpc>
              <a:spcBef>
                <a:spcPts val="0"/>
              </a:spcBef>
              <a:spcAft>
                <a:spcPts val="0"/>
              </a:spcAft>
              <a:buClr>
                <a:schemeClr val="lt1"/>
              </a:buClr>
              <a:buSzPts val="1100"/>
              <a:buChar char="○"/>
              <a:defRPr>
                <a:solidFill>
                  <a:schemeClr val="lt1"/>
                </a:solidFill>
              </a:defRPr>
            </a:lvl8pPr>
            <a:lvl9pPr marL="4114800" lvl="8" indent="-298450" algn="ctr" rtl="0">
              <a:lnSpc>
                <a:spcPct val="115000"/>
              </a:lnSpc>
              <a:spcBef>
                <a:spcPts val="0"/>
              </a:spcBef>
              <a:spcAft>
                <a:spcPts val="0"/>
              </a:spcAft>
              <a:buClr>
                <a:schemeClr val="lt1"/>
              </a:buClr>
              <a:buSzPts val="1100"/>
              <a:buChar char="■"/>
              <a:defRPr>
                <a:solidFill>
                  <a:schemeClr val="lt1"/>
                </a:solidFill>
              </a:defRPr>
            </a:lvl9pPr>
          </a:lstStyle>
          <a:p>
            <a:endParaRPr/>
          </a:p>
        </p:txBody>
      </p:sp>
      <p:sp>
        <p:nvSpPr>
          <p:cNvPr id="538" name="Google Shape;538;p2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9"/>
        <p:cNvGrpSpPr/>
        <p:nvPr/>
      </p:nvGrpSpPr>
      <p:grpSpPr>
        <a:xfrm>
          <a:off x="0" y="0"/>
          <a:ext cx="0" cy="0"/>
          <a:chOff x="0" y="0"/>
          <a:chExt cx="0" cy="0"/>
        </a:xfrm>
      </p:grpSpPr>
      <p:sp>
        <p:nvSpPr>
          <p:cNvPr id="540" name="Google Shape;540;p2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275" name="Google Shape;27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276" name="Google Shape;276;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5"/>
          <p:cNvSpPr txBox="1">
            <a:spLocks noGrp="1"/>
          </p:cNvSpPr>
          <p:nvPr>
            <p:ph type="ctrTitle"/>
          </p:nvPr>
        </p:nvSpPr>
        <p:spPr>
          <a:xfrm>
            <a:off x="824000" y="354350"/>
            <a:ext cx="4597200" cy="3132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2 Stage-UNET For Pneumothorax Segmentation :</a:t>
            </a:r>
            <a:endParaRPr/>
          </a:p>
          <a:p>
            <a:pPr marL="0" lvl="0" indent="0" algn="l" rtl="0">
              <a:spcBef>
                <a:spcPts val="0"/>
              </a:spcBef>
              <a:spcAft>
                <a:spcPts val="0"/>
              </a:spcAft>
              <a:buNone/>
            </a:pPr>
            <a:r>
              <a:rPr lang="en"/>
              <a:t>Final Eval</a:t>
            </a:r>
            <a:endParaRPr/>
          </a:p>
          <a:p>
            <a:pPr marL="0" lvl="0" indent="0" algn="l" rtl="0">
              <a:spcBef>
                <a:spcPts val="0"/>
              </a:spcBef>
              <a:spcAft>
                <a:spcPts val="0"/>
              </a:spcAft>
              <a:buNone/>
            </a:pPr>
            <a:endParaRPr/>
          </a:p>
        </p:txBody>
      </p:sp>
      <p:sp>
        <p:nvSpPr>
          <p:cNvPr id="546" name="Google Shape;546;p25"/>
          <p:cNvSpPr txBox="1">
            <a:spLocks noGrp="1"/>
          </p:cNvSpPr>
          <p:nvPr>
            <p:ph type="subTitle" idx="1"/>
          </p:nvPr>
        </p:nvSpPr>
        <p:spPr>
          <a:xfrm>
            <a:off x="824000" y="2967425"/>
            <a:ext cx="4255500" cy="1686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dirty="0"/>
              <a:t>Krishna Kumar Maram (2018122003)</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 Overview</a:t>
            </a:r>
            <a:r>
              <a:rPr lang="en" b="0"/>
              <a:t> </a:t>
            </a:r>
            <a:r>
              <a:rPr lang="en" sz="1400"/>
              <a:t>(</a:t>
            </a:r>
            <a:r>
              <a:rPr lang="en" sz="1550"/>
              <a:t>Training Phase)</a:t>
            </a:r>
            <a:endParaRPr sz="3022"/>
          </a:p>
        </p:txBody>
      </p:sp>
      <p:sp>
        <p:nvSpPr>
          <p:cNvPr id="621" name="Google Shape;621;p34"/>
          <p:cNvSpPr txBox="1">
            <a:spLocks noGrp="1"/>
          </p:cNvSpPr>
          <p:nvPr>
            <p:ph type="body" idx="1"/>
          </p:nvPr>
        </p:nvSpPr>
        <p:spPr>
          <a:xfrm>
            <a:off x="892650" y="1502200"/>
            <a:ext cx="7358700" cy="3185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U-Net as a segmentation model. </a:t>
            </a:r>
            <a:br>
              <a:rPr lang="en" sz="1500"/>
            </a:br>
            <a:endParaRPr sz="1500"/>
          </a:p>
          <a:p>
            <a:pPr marL="457200" lvl="0" indent="-323850" algn="l" rtl="0">
              <a:spcBef>
                <a:spcPts val="0"/>
              </a:spcBef>
              <a:spcAft>
                <a:spcPts val="0"/>
              </a:spcAft>
              <a:buSzPts val="1500"/>
              <a:buChar char="●"/>
            </a:pPr>
            <a:r>
              <a:rPr lang="en" sz="1500"/>
              <a:t>Transfer Learning with ResNet-34 pre-trained on ImageNet dataset as the backbone.</a:t>
            </a:r>
            <a:br>
              <a:rPr lang="en" sz="1500"/>
            </a:br>
            <a:endParaRPr sz="1500"/>
          </a:p>
          <a:p>
            <a:pPr marL="457200" lvl="0" indent="-323850" algn="l" rtl="0">
              <a:spcBef>
                <a:spcPts val="0"/>
              </a:spcBef>
              <a:spcAft>
                <a:spcPts val="0"/>
              </a:spcAft>
              <a:buSzPts val="1500"/>
              <a:buChar char="●"/>
            </a:pPr>
            <a:r>
              <a:rPr lang="en" sz="1500"/>
              <a:t>2 stage training.</a:t>
            </a:r>
            <a:br>
              <a:rPr lang="en" sz="1500"/>
            </a:br>
            <a:endParaRPr sz="1500"/>
          </a:p>
          <a:p>
            <a:pPr marL="457200" lvl="0" indent="-323850" algn="l" rtl="0">
              <a:spcBef>
                <a:spcPts val="0"/>
              </a:spcBef>
              <a:spcAft>
                <a:spcPts val="0"/>
              </a:spcAft>
              <a:buSzPts val="1500"/>
              <a:buChar char="●"/>
            </a:pPr>
            <a:r>
              <a:rPr lang="en" sz="1500"/>
              <a:t>1st stage : Train the model on lower resolution (256x256) images as obtained from Data Processing phase.</a:t>
            </a:r>
            <a:br>
              <a:rPr lang="en" sz="1500"/>
            </a:br>
            <a:endParaRPr sz="1500"/>
          </a:p>
          <a:p>
            <a:pPr marL="457200" lvl="0" indent="-323850" algn="l" rtl="0">
              <a:spcBef>
                <a:spcPts val="0"/>
              </a:spcBef>
              <a:spcAft>
                <a:spcPts val="0"/>
              </a:spcAft>
              <a:buSzPts val="1500"/>
              <a:buChar char="●"/>
            </a:pPr>
            <a:r>
              <a:rPr lang="en" sz="1500"/>
              <a:t>2nd stage: Reinitialise the learning rate and further train the model from the 1st stage on higher resolution images (512x512).</a:t>
            </a:r>
            <a:endParaRPr sz="1500"/>
          </a:p>
        </p:txBody>
      </p:sp>
      <p:sp>
        <p:nvSpPr>
          <p:cNvPr id="622" name="Google Shape;622;p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 Overview</a:t>
            </a:r>
            <a:r>
              <a:rPr lang="en" b="0"/>
              <a:t> </a:t>
            </a:r>
            <a:r>
              <a:rPr lang="en" sz="1400"/>
              <a:t>(</a:t>
            </a:r>
            <a:r>
              <a:rPr lang="en" sz="1550"/>
              <a:t>Training Phase)</a:t>
            </a:r>
            <a:endParaRPr sz="3022"/>
          </a:p>
        </p:txBody>
      </p:sp>
      <p:sp>
        <p:nvSpPr>
          <p:cNvPr id="628" name="Google Shape;628;p35"/>
          <p:cNvSpPr txBox="1">
            <a:spLocks noGrp="1"/>
          </p:cNvSpPr>
          <p:nvPr>
            <p:ph type="body" idx="1"/>
          </p:nvPr>
        </p:nvSpPr>
        <p:spPr>
          <a:xfrm>
            <a:off x="1303800" y="1502175"/>
            <a:ext cx="7301100" cy="3317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Combination of Binary Cross Entropy(BCE) and Dice Loss(DSCL) for the Loss function.</a:t>
            </a:r>
            <a:br>
              <a:rPr lang="en"/>
            </a:br>
            <a:br>
              <a:rPr lang="en"/>
            </a:br>
            <a:br>
              <a:rPr lang="en"/>
            </a:br>
            <a:br>
              <a:rPr lang="en"/>
            </a:br>
            <a:r>
              <a:rPr lang="en"/>
              <a:t>N = no. of samples, y = ground truth, p = predicted value</a:t>
            </a:r>
            <a:br>
              <a:rPr lang="en"/>
            </a:br>
            <a:br>
              <a:rPr lang="en"/>
            </a:br>
            <a:br>
              <a:rPr lang="en"/>
            </a:br>
            <a:br>
              <a:rPr lang="en"/>
            </a:br>
            <a:r>
              <a:rPr lang="en"/>
              <a:t>X = predicted set of pixels, Y = ground truth</a:t>
            </a:r>
            <a:br>
              <a:rPr lang="en"/>
            </a:br>
            <a:br>
              <a:rPr lang="en"/>
            </a:br>
            <a:r>
              <a:rPr lang="en"/>
              <a:t>Loss function is given by:</a:t>
            </a:r>
            <a:br>
              <a:rPr lang="en"/>
            </a:br>
            <a:br>
              <a:rPr lang="en"/>
            </a:br>
            <a:endParaRPr/>
          </a:p>
        </p:txBody>
      </p:sp>
      <p:sp>
        <p:nvSpPr>
          <p:cNvPr id="629" name="Google Shape;629;p3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630" name="Google Shape;630;p35"/>
          <p:cNvPicPr preferRelativeResize="0"/>
          <p:nvPr/>
        </p:nvPicPr>
        <p:blipFill>
          <a:blip r:embed="rId3">
            <a:alphaModFix/>
          </a:blip>
          <a:stretch>
            <a:fillRect/>
          </a:stretch>
        </p:blipFill>
        <p:spPr>
          <a:xfrm>
            <a:off x="2551625" y="1804050"/>
            <a:ext cx="3752800" cy="726350"/>
          </a:xfrm>
          <a:prstGeom prst="rect">
            <a:avLst/>
          </a:prstGeom>
          <a:noFill/>
          <a:ln>
            <a:noFill/>
          </a:ln>
        </p:spPr>
      </p:pic>
      <p:pic>
        <p:nvPicPr>
          <p:cNvPr id="631" name="Google Shape;631;p35"/>
          <p:cNvPicPr preferRelativeResize="0"/>
          <p:nvPr/>
        </p:nvPicPr>
        <p:blipFill>
          <a:blip r:embed="rId4">
            <a:alphaModFix/>
          </a:blip>
          <a:stretch>
            <a:fillRect/>
          </a:stretch>
        </p:blipFill>
        <p:spPr>
          <a:xfrm>
            <a:off x="2948575" y="2736575"/>
            <a:ext cx="2028800" cy="553300"/>
          </a:xfrm>
          <a:prstGeom prst="rect">
            <a:avLst/>
          </a:prstGeom>
          <a:noFill/>
          <a:ln>
            <a:noFill/>
          </a:ln>
        </p:spPr>
      </p:pic>
      <p:pic>
        <p:nvPicPr>
          <p:cNvPr id="632" name="Google Shape;632;p35"/>
          <p:cNvPicPr preferRelativeResize="0"/>
          <p:nvPr/>
        </p:nvPicPr>
        <p:blipFill>
          <a:blip r:embed="rId5">
            <a:alphaModFix/>
          </a:blip>
          <a:stretch>
            <a:fillRect/>
          </a:stretch>
        </p:blipFill>
        <p:spPr>
          <a:xfrm>
            <a:off x="3742425" y="3823975"/>
            <a:ext cx="2362441" cy="29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6"/>
          <p:cNvSpPr txBox="1">
            <a:spLocks noGrp="1"/>
          </p:cNvSpPr>
          <p:nvPr>
            <p:ph type="title"/>
          </p:nvPr>
        </p:nvSpPr>
        <p:spPr>
          <a:xfrm>
            <a:off x="1303800" y="598575"/>
            <a:ext cx="7030500" cy="69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 Overview</a:t>
            </a:r>
            <a:r>
              <a:rPr lang="en" b="0"/>
              <a:t> </a:t>
            </a:r>
            <a:r>
              <a:rPr lang="en" sz="1400"/>
              <a:t>(</a:t>
            </a:r>
            <a:r>
              <a:rPr lang="en" sz="1550"/>
              <a:t>Training Phase)</a:t>
            </a:r>
            <a:endParaRPr/>
          </a:p>
        </p:txBody>
      </p:sp>
      <p:sp>
        <p:nvSpPr>
          <p:cNvPr id="638" name="Google Shape;638;p36"/>
          <p:cNvSpPr txBox="1">
            <a:spLocks noGrp="1"/>
          </p:cNvSpPr>
          <p:nvPr>
            <p:ph type="body" idx="1"/>
          </p:nvPr>
        </p:nvSpPr>
        <p:spPr>
          <a:xfrm>
            <a:off x="1303800" y="1491400"/>
            <a:ext cx="7491000" cy="3205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Test out 5 different training pipelines to optimise the model:</a:t>
            </a:r>
            <a:endParaRPr/>
          </a:p>
          <a:p>
            <a:pPr marL="457200" lvl="0" indent="-311150" algn="l" rtl="0">
              <a:spcBef>
                <a:spcPts val="1200"/>
              </a:spcBef>
              <a:spcAft>
                <a:spcPts val="0"/>
              </a:spcAft>
              <a:buSzPts val="1300"/>
              <a:buAutoNum type="arabicPeriod"/>
            </a:pPr>
            <a:r>
              <a:rPr lang="en"/>
              <a:t>To train the network of grayscale images with pre-trained weights, 1-channel data has to be mapped to 3-channels. Adam optimizer and ReduceLROnPlateau9 scheduler are going to  reduce the learning rate by a factor of 0.2 if no improvement is seen for 5 patience based on the validation loss. The Binarization Threshold (B-TH) is 0.5 for the prediction.</a:t>
            </a:r>
            <a:br>
              <a:rPr lang="en"/>
            </a:br>
            <a:endParaRPr/>
          </a:p>
          <a:p>
            <a:pPr marL="457200" lvl="0" indent="-311150" algn="l" rtl="0">
              <a:spcBef>
                <a:spcPts val="0"/>
              </a:spcBef>
              <a:spcAft>
                <a:spcPts val="0"/>
              </a:spcAft>
              <a:buSzPts val="1300"/>
              <a:buAutoNum type="arabicPeriod"/>
            </a:pPr>
            <a:r>
              <a:rPr lang="en"/>
              <a:t>Segmentation network on the 256 × 256 resolution images with 3-channels for 35 epochs with 40 batch size is going to be trained. Moreover, the B-TH is 0.55 for the prediction.</a:t>
            </a:r>
            <a:br>
              <a:rPr lang="en"/>
            </a:br>
            <a:endParaRPr/>
          </a:p>
          <a:p>
            <a:pPr marL="457200" lvl="0" indent="-311150" algn="l" rtl="0">
              <a:spcBef>
                <a:spcPts val="0"/>
              </a:spcBef>
              <a:spcAft>
                <a:spcPts val="0"/>
              </a:spcAft>
              <a:buSzPts val="1300"/>
              <a:buAutoNum type="arabicPeriod"/>
            </a:pPr>
            <a:r>
              <a:rPr lang="en"/>
              <a:t>The weights from the above model (pt. 2) is going to be loaded and the learning rate is going to be reinitialized. Then, we train the network on the 512 × 512 resolution images with 3-channels for 10 epochs with batch size 14. The B-TH is 0.55 for the prediction.</a:t>
            </a:r>
            <a:br>
              <a:rPr lang="en"/>
            </a:br>
            <a:endParaRPr/>
          </a:p>
        </p:txBody>
      </p:sp>
      <p:sp>
        <p:nvSpPr>
          <p:cNvPr id="639" name="Google Shape;639;p3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3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4. Train on 256 × 256 resolution images, and 3-channels for 60 epochs with batch size 40 is trained. Then, the  weights are going to be loaded and the learning rate is going to be reinitialized to retrain the network on the 512 × 512 resolution images and 3-channels for 29 epochs with batch size 14. </a:t>
            </a:r>
            <a:endParaRPr/>
          </a:p>
          <a:p>
            <a:pPr marL="0" lvl="0" indent="0" algn="l" rtl="0">
              <a:spcBef>
                <a:spcPts val="1200"/>
              </a:spcBef>
              <a:spcAft>
                <a:spcPts val="1200"/>
              </a:spcAft>
              <a:buNone/>
            </a:pPr>
            <a:r>
              <a:rPr lang="en"/>
              <a:t>5. Train on 256 × 256 resolution images, and 3-channels for 100 epochs with batch size 40 is trained. Then, the  weights are going to be loaded and the learning rate is going to be reinitialized to retrain the network on the 512 × 512 resolution images and 3-channels for 70 epochs with batch size 14.</a:t>
            </a:r>
            <a:endParaRPr/>
          </a:p>
        </p:txBody>
      </p:sp>
      <p:sp>
        <p:nvSpPr>
          <p:cNvPr id="645" name="Google Shape;645;p37"/>
          <p:cNvSpPr txBox="1">
            <a:spLocks noGrp="1"/>
          </p:cNvSpPr>
          <p:nvPr>
            <p:ph type="title"/>
          </p:nvPr>
        </p:nvSpPr>
        <p:spPr>
          <a:xfrm>
            <a:off x="1303800" y="598575"/>
            <a:ext cx="7030500" cy="78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 Overview</a:t>
            </a:r>
            <a:r>
              <a:rPr lang="en" b="0"/>
              <a:t> </a:t>
            </a:r>
            <a:r>
              <a:rPr lang="en" sz="1400"/>
              <a:t>(</a:t>
            </a:r>
            <a:r>
              <a:rPr lang="en" sz="1550"/>
              <a:t>Training Phase)</a:t>
            </a:r>
            <a:endParaRPr/>
          </a:p>
        </p:txBody>
      </p:sp>
      <p:sp>
        <p:nvSpPr>
          <p:cNvPr id="646" name="Google Shape;646;p3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38"/>
          <p:cNvSpPr txBox="1">
            <a:spLocks noGrp="1"/>
          </p:cNvSpPr>
          <p:nvPr>
            <p:ph type="title"/>
          </p:nvPr>
        </p:nvSpPr>
        <p:spPr>
          <a:xfrm>
            <a:off x="1303800" y="598575"/>
            <a:ext cx="7030500" cy="64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 Overview</a:t>
            </a:r>
            <a:r>
              <a:rPr lang="en" b="0"/>
              <a:t> </a:t>
            </a:r>
            <a:r>
              <a:rPr lang="en" sz="1400"/>
              <a:t>(</a:t>
            </a:r>
            <a:r>
              <a:rPr lang="en" sz="1550"/>
              <a:t>Testing Phase)</a:t>
            </a:r>
            <a:endParaRPr/>
          </a:p>
          <a:p>
            <a:pPr marL="0" lvl="0" indent="0" algn="l" rtl="0">
              <a:spcBef>
                <a:spcPts val="0"/>
              </a:spcBef>
              <a:spcAft>
                <a:spcPts val="0"/>
              </a:spcAft>
              <a:buNone/>
            </a:pPr>
            <a:endParaRPr/>
          </a:p>
        </p:txBody>
      </p:sp>
      <p:sp>
        <p:nvSpPr>
          <p:cNvPr id="652" name="Google Shape;652;p38"/>
          <p:cNvSpPr txBox="1">
            <a:spLocks noGrp="1"/>
          </p:cNvSpPr>
          <p:nvPr>
            <p:ph type="body" idx="1"/>
          </p:nvPr>
        </p:nvSpPr>
        <p:spPr>
          <a:xfrm>
            <a:off x="1056750" y="1583100"/>
            <a:ext cx="7030500" cy="3085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sz="1500"/>
              <a:t>Around 2k images were considered. The images were resized to 512×512, and converted to RGB colors with normalization. </a:t>
            </a:r>
            <a:br>
              <a:rPr lang="en" sz="1500"/>
            </a:br>
            <a:endParaRPr sz="1400"/>
          </a:p>
          <a:p>
            <a:pPr marL="457200" lvl="0" indent="-317500" algn="l" rtl="0">
              <a:spcBef>
                <a:spcPts val="0"/>
              </a:spcBef>
              <a:spcAft>
                <a:spcPts val="0"/>
              </a:spcAft>
              <a:buSzPts val="1400"/>
              <a:buAutoNum type="arabicPeriod"/>
            </a:pPr>
            <a:r>
              <a:rPr lang="en" sz="1400"/>
              <a:t>Image post processing - Apply horizontal flip, Test time augmentation to test images. </a:t>
            </a:r>
            <a:br>
              <a:rPr lang="en" sz="1400"/>
            </a:br>
            <a:endParaRPr sz="1400"/>
          </a:p>
          <a:p>
            <a:pPr marL="457200" lvl="0" indent="-317500" algn="l" rtl="0">
              <a:spcBef>
                <a:spcPts val="0"/>
              </a:spcBef>
              <a:spcAft>
                <a:spcPts val="0"/>
              </a:spcAft>
              <a:buSzPts val="1400"/>
              <a:buAutoNum type="arabicPeriod"/>
            </a:pPr>
            <a:r>
              <a:rPr lang="en" sz="1400"/>
              <a:t>Use the Removal Threshold (R-TH) for each predicted mask to reduce false positives. The components that are less than the minimum size of pixels are removed. </a:t>
            </a:r>
            <a:br>
              <a:rPr lang="en" sz="1400"/>
            </a:br>
            <a:endParaRPr sz="1400"/>
          </a:p>
          <a:p>
            <a:pPr marL="457200" lvl="0" indent="-317500" algn="l" rtl="0">
              <a:spcBef>
                <a:spcPts val="0"/>
              </a:spcBef>
              <a:spcAft>
                <a:spcPts val="0"/>
              </a:spcAft>
              <a:buSzPts val="1400"/>
              <a:buAutoNum type="arabicPeriod"/>
            </a:pPr>
            <a:r>
              <a:rPr lang="en" sz="1400"/>
              <a:t>The final prediction is the average prediction for all images. </a:t>
            </a:r>
            <a:br>
              <a:rPr lang="en" sz="1400"/>
            </a:br>
            <a:endParaRPr sz="1500"/>
          </a:p>
        </p:txBody>
      </p:sp>
      <p:sp>
        <p:nvSpPr>
          <p:cNvPr id="653" name="Google Shape;653;p3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 Overview</a:t>
            </a:r>
            <a:r>
              <a:rPr lang="en" b="0"/>
              <a:t> </a:t>
            </a:r>
            <a:r>
              <a:rPr lang="en" sz="1400"/>
              <a:t>(</a:t>
            </a:r>
            <a:r>
              <a:rPr lang="en" sz="1550"/>
              <a:t>Testing Phase)</a:t>
            </a:r>
            <a:endParaRPr/>
          </a:p>
        </p:txBody>
      </p:sp>
      <p:sp>
        <p:nvSpPr>
          <p:cNvPr id="659" name="Google Shape;659;p39"/>
          <p:cNvSpPr txBox="1">
            <a:spLocks noGrp="1"/>
          </p:cNvSpPr>
          <p:nvPr>
            <p:ph type="body" idx="1"/>
          </p:nvPr>
        </p:nvSpPr>
        <p:spPr>
          <a:xfrm>
            <a:off x="678500" y="1554000"/>
            <a:ext cx="7656000" cy="2977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IOU Score - Area of overlap between Ground truth and Predicted segmentation divided by union of between them.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
              <a:t>DSC Score - Pixel-wise agreement between a predicted segmentation and its corresponding ground truth. DSC is computed as follows. X - Predicted set of pixels, Y- Ground truth set of Pixels.  Calculated Mean DSC score.</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
        <p:nvSpPr>
          <p:cNvPr id="660" name="Google Shape;660;p3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661" name="Google Shape;661;p39"/>
          <p:cNvPicPr preferRelativeResize="0"/>
          <p:nvPr/>
        </p:nvPicPr>
        <p:blipFill rotWithShape="1">
          <a:blip r:embed="rId3">
            <a:alphaModFix/>
          </a:blip>
          <a:srcRect l="38351" t="48581" r="35080" b="43766"/>
          <a:stretch/>
        </p:blipFill>
        <p:spPr>
          <a:xfrm>
            <a:off x="1550375" y="2374950"/>
            <a:ext cx="2882050" cy="466925"/>
          </a:xfrm>
          <a:prstGeom prst="rect">
            <a:avLst/>
          </a:prstGeom>
          <a:noFill/>
          <a:ln>
            <a:noFill/>
          </a:ln>
        </p:spPr>
      </p:pic>
      <p:pic>
        <p:nvPicPr>
          <p:cNvPr id="662" name="Google Shape;662;p39"/>
          <p:cNvPicPr preferRelativeResize="0"/>
          <p:nvPr/>
        </p:nvPicPr>
        <p:blipFill rotWithShape="1">
          <a:blip r:embed="rId3">
            <a:alphaModFix/>
          </a:blip>
          <a:srcRect l="42352" t="64612" r="38019" b="26310"/>
          <a:stretch/>
        </p:blipFill>
        <p:spPr>
          <a:xfrm>
            <a:off x="1867725" y="3830250"/>
            <a:ext cx="2704277" cy="703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4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 Overview</a:t>
            </a:r>
            <a:r>
              <a:rPr lang="en" b="0"/>
              <a:t> </a:t>
            </a:r>
            <a:r>
              <a:rPr lang="en" sz="1400"/>
              <a:t>(</a:t>
            </a:r>
            <a:r>
              <a:rPr lang="en" sz="1550"/>
              <a:t>Testing Phase)</a:t>
            </a:r>
            <a:endParaRPr/>
          </a:p>
        </p:txBody>
      </p:sp>
      <p:sp>
        <p:nvSpPr>
          <p:cNvPr id="668" name="Google Shape;668;p40"/>
          <p:cNvSpPr txBox="1">
            <a:spLocks noGrp="1"/>
          </p:cNvSpPr>
          <p:nvPr>
            <p:ph type="body" idx="1"/>
          </p:nvPr>
        </p:nvSpPr>
        <p:spPr>
          <a:xfrm>
            <a:off x="1063050" y="1275050"/>
            <a:ext cx="7210200" cy="2752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
              <a:t>Performed TTA  and Horizontal flip, random contrast, random and random brightness and random sized crop,  together along with R-TH and B-TH. </a:t>
            </a:r>
            <a:endParaRPr/>
          </a:p>
          <a:p>
            <a:pPr marL="457200" lvl="0" indent="0" algn="l" rtl="0">
              <a:spcBef>
                <a:spcPts val="1200"/>
              </a:spcBef>
              <a:spcAft>
                <a:spcPts val="0"/>
              </a:spcAft>
              <a:buNone/>
            </a:pPr>
            <a:endParaRPr/>
          </a:p>
          <a:p>
            <a:pPr marL="457200" lvl="0" indent="-317500" algn="l" rtl="0">
              <a:spcBef>
                <a:spcPts val="1200"/>
              </a:spcBef>
              <a:spcAft>
                <a:spcPts val="0"/>
              </a:spcAft>
              <a:buSzPts val="1400"/>
              <a:buAutoNum type="arabicPeriod"/>
            </a:pPr>
            <a:r>
              <a:rPr lang="en" sz="1400"/>
              <a:t>Test-time augmentation is the application of data augmentation techniques normally used during training when making predictions.</a:t>
            </a:r>
            <a:endParaRPr sz="1400"/>
          </a:p>
          <a:p>
            <a:pPr marL="457200" lvl="0" indent="0" algn="l" rtl="0">
              <a:spcBef>
                <a:spcPts val="1200"/>
              </a:spcBef>
              <a:spcAft>
                <a:spcPts val="0"/>
              </a:spcAft>
              <a:buNone/>
            </a:pPr>
            <a:endParaRPr sz="1400"/>
          </a:p>
          <a:p>
            <a:pPr marL="457200" lvl="0" indent="-317500" algn="l" rtl="0">
              <a:spcBef>
                <a:spcPts val="1200"/>
              </a:spcBef>
              <a:spcAft>
                <a:spcPts val="0"/>
              </a:spcAft>
              <a:buSzPts val="1400"/>
              <a:buAutoNum type="arabicPeriod"/>
            </a:pPr>
            <a:r>
              <a:rPr lang="en" sz="1400"/>
              <a:t>Specifically, it involves creating multiple augmented copies of each image in the test set, having the model make a prediction for each, then returning an ensemble of those predictions. </a:t>
            </a:r>
            <a:endParaRPr sz="1400"/>
          </a:p>
          <a:p>
            <a:pPr marL="457200" lvl="0" indent="0" algn="l" rtl="0">
              <a:spcBef>
                <a:spcPts val="1200"/>
              </a:spcBef>
              <a:spcAft>
                <a:spcPts val="0"/>
              </a:spcAft>
              <a:buNone/>
            </a:pPr>
            <a:endParaRPr sz="1400"/>
          </a:p>
          <a:p>
            <a:pPr marL="457200" lvl="0" indent="-311150" algn="l" rtl="0">
              <a:spcBef>
                <a:spcPts val="1200"/>
              </a:spcBef>
              <a:spcAft>
                <a:spcPts val="0"/>
              </a:spcAft>
              <a:buSzPts val="1300"/>
              <a:buAutoNum type="arabicPeriod"/>
            </a:pPr>
            <a:r>
              <a:rPr lang="en">
                <a:highlight>
                  <a:srgbClr val="FFFFFE"/>
                </a:highlight>
              </a:rPr>
              <a:t>Testing was done on 2k images in batches of size 5. And </a:t>
            </a:r>
            <a:r>
              <a:rPr lang="en"/>
              <a:t>IOU and DSC scores were calculated. </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
        <p:nvSpPr>
          <p:cNvPr id="669" name="Google Shape;669;p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endParaRPr/>
          </a:p>
          <a:p>
            <a:pPr marL="0" lvl="0" indent="0" algn="ctr" rtl="0">
              <a:spcBef>
                <a:spcPts val="0"/>
              </a:spcBef>
              <a:spcAft>
                <a:spcPts val="0"/>
              </a:spcAft>
              <a:buNone/>
            </a:pPr>
            <a:r>
              <a:rPr lang="en"/>
              <a:t>Data Preprocessing and Augmentation</a:t>
            </a:r>
            <a:endParaRPr/>
          </a:p>
          <a:p>
            <a:pPr marL="0" lvl="0" indent="0" algn="l" rtl="0">
              <a:spcBef>
                <a:spcPts val="0"/>
              </a:spcBef>
              <a:spcAft>
                <a:spcPts val="0"/>
              </a:spcAft>
              <a:buNone/>
            </a:pPr>
            <a:endParaRPr/>
          </a:p>
        </p:txBody>
      </p:sp>
      <p:sp>
        <p:nvSpPr>
          <p:cNvPr id="675" name="Google Shape;675;p4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pic>
        <p:nvPicPr>
          <p:cNvPr id="676" name="Google Shape;676;p41"/>
          <p:cNvPicPr preferRelativeResize="0"/>
          <p:nvPr/>
        </p:nvPicPr>
        <p:blipFill>
          <a:blip r:embed="rId3">
            <a:alphaModFix/>
          </a:blip>
          <a:stretch>
            <a:fillRect/>
          </a:stretch>
        </p:blipFill>
        <p:spPr>
          <a:xfrm>
            <a:off x="1579200" y="1784238"/>
            <a:ext cx="2600325" cy="2619375"/>
          </a:xfrm>
          <a:prstGeom prst="rect">
            <a:avLst/>
          </a:prstGeom>
          <a:noFill/>
          <a:ln>
            <a:noFill/>
          </a:ln>
        </p:spPr>
      </p:pic>
      <p:pic>
        <p:nvPicPr>
          <p:cNvPr id="677" name="Google Shape;677;p41"/>
          <p:cNvPicPr preferRelativeResize="0"/>
          <p:nvPr/>
        </p:nvPicPr>
        <p:blipFill>
          <a:blip r:embed="rId4">
            <a:alphaModFix/>
          </a:blip>
          <a:stretch>
            <a:fillRect/>
          </a:stretch>
        </p:blipFill>
        <p:spPr>
          <a:xfrm>
            <a:off x="5389075" y="1738513"/>
            <a:ext cx="2619375" cy="2590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endParaRPr/>
          </a:p>
          <a:p>
            <a:pPr marL="0" lvl="0" indent="0" algn="ctr" rtl="0">
              <a:spcBef>
                <a:spcPts val="0"/>
              </a:spcBef>
              <a:spcAft>
                <a:spcPts val="0"/>
              </a:spcAft>
              <a:buNone/>
            </a:pPr>
            <a:r>
              <a:rPr lang="en"/>
              <a:t>Data Preprocessing and Augmentation</a:t>
            </a:r>
            <a:endParaRPr/>
          </a:p>
          <a:p>
            <a:pPr marL="0" lvl="0" indent="0" algn="l" rtl="0">
              <a:spcBef>
                <a:spcPts val="0"/>
              </a:spcBef>
              <a:spcAft>
                <a:spcPts val="0"/>
              </a:spcAft>
              <a:buNone/>
            </a:pPr>
            <a:endParaRPr/>
          </a:p>
        </p:txBody>
      </p:sp>
      <p:sp>
        <p:nvSpPr>
          <p:cNvPr id="683" name="Google Shape;683;p4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pic>
        <p:nvPicPr>
          <p:cNvPr id="684" name="Google Shape;684;p42"/>
          <p:cNvPicPr preferRelativeResize="0"/>
          <p:nvPr/>
        </p:nvPicPr>
        <p:blipFill>
          <a:blip r:embed="rId3">
            <a:alphaModFix/>
          </a:blip>
          <a:stretch>
            <a:fillRect/>
          </a:stretch>
        </p:blipFill>
        <p:spPr>
          <a:xfrm>
            <a:off x="2301025" y="2033663"/>
            <a:ext cx="2049575" cy="1947825"/>
          </a:xfrm>
          <a:prstGeom prst="rect">
            <a:avLst/>
          </a:prstGeom>
          <a:noFill/>
          <a:ln>
            <a:noFill/>
          </a:ln>
        </p:spPr>
      </p:pic>
      <p:pic>
        <p:nvPicPr>
          <p:cNvPr id="685" name="Google Shape;685;p42"/>
          <p:cNvPicPr preferRelativeResize="0"/>
          <p:nvPr/>
        </p:nvPicPr>
        <p:blipFill>
          <a:blip r:embed="rId4">
            <a:alphaModFix/>
          </a:blip>
          <a:stretch>
            <a:fillRect/>
          </a:stretch>
        </p:blipFill>
        <p:spPr>
          <a:xfrm>
            <a:off x="4335650" y="2008775"/>
            <a:ext cx="2049575" cy="1990167"/>
          </a:xfrm>
          <a:prstGeom prst="rect">
            <a:avLst/>
          </a:prstGeom>
          <a:noFill/>
          <a:ln>
            <a:noFill/>
          </a:ln>
        </p:spPr>
      </p:pic>
      <p:pic>
        <p:nvPicPr>
          <p:cNvPr id="686" name="Google Shape;686;p42"/>
          <p:cNvPicPr preferRelativeResize="0"/>
          <p:nvPr/>
        </p:nvPicPr>
        <p:blipFill>
          <a:blip r:embed="rId5">
            <a:alphaModFix/>
          </a:blip>
          <a:stretch>
            <a:fillRect/>
          </a:stretch>
        </p:blipFill>
        <p:spPr>
          <a:xfrm>
            <a:off x="6385225" y="1982800"/>
            <a:ext cx="1990175" cy="1990175"/>
          </a:xfrm>
          <a:prstGeom prst="rect">
            <a:avLst/>
          </a:prstGeom>
          <a:noFill/>
          <a:ln>
            <a:noFill/>
          </a:ln>
        </p:spPr>
      </p:pic>
      <p:pic>
        <p:nvPicPr>
          <p:cNvPr id="687" name="Google Shape;687;p42"/>
          <p:cNvPicPr preferRelativeResize="0"/>
          <p:nvPr/>
        </p:nvPicPr>
        <p:blipFill>
          <a:blip r:embed="rId6">
            <a:alphaModFix/>
          </a:blip>
          <a:stretch>
            <a:fillRect/>
          </a:stretch>
        </p:blipFill>
        <p:spPr>
          <a:xfrm>
            <a:off x="500395" y="2207470"/>
            <a:ext cx="1609075" cy="1620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endParaRPr/>
          </a:p>
          <a:p>
            <a:pPr marL="0" lvl="0" indent="0" algn="ctr" rtl="0">
              <a:spcBef>
                <a:spcPts val="0"/>
              </a:spcBef>
              <a:spcAft>
                <a:spcPts val="0"/>
              </a:spcAft>
              <a:buNone/>
            </a:pPr>
            <a:r>
              <a:rPr lang="en"/>
              <a:t>Data Preprocessing and Augmentation</a:t>
            </a:r>
            <a:endParaRPr/>
          </a:p>
          <a:p>
            <a:pPr marL="0" lvl="0" indent="0" algn="l" rtl="0">
              <a:spcBef>
                <a:spcPts val="0"/>
              </a:spcBef>
              <a:spcAft>
                <a:spcPts val="0"/>
              </a:spcAft>
              <a:buNone/>
            </a:pPr>
            <a:endParaRPr/>
          </a:p>
        </p:txBody>
      </p:sp>
      <p:sp>
        <p:nvSpPr>
          <p:cNvPr id="693" name="Google Shape;693;p4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pic>
        <p:nvPicPr>
          <p:cNvPr id="694" name="Google Shape;694;p43"/>
          <p:cNvPicPr preferRelativeResize="0"/>
          <p:nvPr/>
        </p:nvPicPr>
        <p:blipFill>
          <a:blip r:embed="rId3">
            <a:alphaModFix/>
          </a:blip>
          <a:stretch>
            <a:fillRect/>
          </a:stretch>
        </p:blipFill>
        <p:spPr>
          <a:xfrm>
            <a:off x="2057400" y="1978875"/>
            <a:ext cx="2137325" cy="1999925"/>
          </a:xfrm>
          <a:prstGeom prst="rect">
            <a:avLst/>
          </a:prstGeom>
          <a:noFill/>
          <a:ln>
            <a:noFill/>
          </a:ln>
        </p:spPr>
      </p:pic>
      <p:pic>
        <p:nvPicPr>
          <p:cNvPr id="695" name="Google Shape;695;p43"/>
          <p:cNvPicPr preferRelativeResize="0"/>
          <p:nvPr/>
        </p:nvPicPr>
        <p:blipFill>
          <a:blip r:embed="rId4">
            <a:alphaModFix/>
          </a:blip>
          <a:stretch>
            <a:fillRect/>
          </a:stretch>
        </p:blipFill>
        <p:spPr>
          <a:xfrm>
            <a:off x="4191000" y="1902675"/>
            <a:ext cx="2137325" cy="2113494"/>
          </a:xfrm>
          <a:prstGeom prst="rect">
            <a:avLst/>
          </a:prstGeom>
          <a:noFill/>
          <a:ln>
            <a:noFill/>
          </a:ln>
        </p:spPr>
      </p:pic>
      <p:pic>
        <p:nvPicPr>
          <p:cNvPr id="696" name="Google Shape;696;p43"/>
          <p:cNvPicPr preferRelativeResize="0"/>
          <p:nvPr/>
        </p:nvPicPr>
        <p:blipFill>
          <a:blip r:embed="rId5">
            <a:alphaModFix/>
          </a:blip>
          <a:stretch>
            <a:fillRect/>
          </a:stretch>
        </p:blipFill>
        <p:spPr>
          <a:xfrm>
            <a:off x="6296025" y="1902675"/>
            <a:ext cx="2299312" cy="2078075"/>
          </a:xfrm>
          <a:prstGeom prst="rect">
            <a:avLst/>
          </a:prstGeom>
          <a:noFill/>
          <a:ln>
            <a:noFill/>
          </a:ln>
        </p:spPr>
      </p:pic>
      <p:pic>
        <p:nvPicPr>
          <p:cNvPr id="697" name="Google Shape;697;p43"/>
          <p:cNvPicPr preferRelativeResize="0"/>
          <p:nvPr/>
        </p:nvPicPr>
        <p:blipFill rotWithShape="1">
          <a:blip r:embed="rId6">
            <a:alphaModFix/>
          </a:blip>
          <a:srcRect l="4740" r="-4740"/>
          <a:stretch/>
        </p:blipFill>
        <p:spPr>
          <a:xfrm>
            <a:off x="500395" y="2207470"/>
            <a:ext cx="1609075" cy="162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552" name="Google Shape;552;p2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t>Given a chest X-Ray, we want to build an image processing pipeline that can automatically detect and segment out the regions of the X-Ray that are affected by Pneumothorax (collapsed lung). We will be using a 2 stage UNET for segmenting the X-Rays. This process of identifying the affected regions is primarily done manually by trained radiologists as of now, but such image processing pipelines can make the entire process much faster and economical for the patients and thus help in early diagnosis and saving precious lives of the patients.</a:t>
            </a:r>
            <a:endParaRPr sz="1500"/>
          </a:p>
        </p:txBody>
      </p:sp>
      <p:sp>
        <p:nvSpPr>
          <p:cNvPr id="553" name="Google Shape;553;p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endParaRPr/>
          </a:p>
          <a:p>
            <a:pPr marL="0" lvl="0" indent="0" algn="ctr" rtl="0">
              <a:spcBef>
                <a:spcPts val="0"/>
              </a:spcBef>
              <a:spcAft>
                <a:spcPts val="0"/>
              </a:spcAft>
              <a:buNone/>
            </a:pPr>
            <a:r>
              <a:rPr lang="en"/>
              <a:t>Data Preprocessing and Augmentation</a:t>
            </a:r>
            <a:endParaRPr/>
          </a:p>
          <a:p>
            <a:pPr marL="0" lvl="0" indent="0" algn="l" rtl="0">
              <a:spcBef>
                <a:spcPts val="0"/>
              </a:spcBef>
              <a:spcAft>
                <a:spcPts val="0"/>
              </a:spcAft>
              <a:buNone/>
            </a:pPr>
            <a:endParaRPr/>
          </a:p>
        </p:txBody>
      </p:sp>
      <p:sp>
        <p:nvSpPr>
          <p:cNvPr id="703" name="Google Shape;703;p4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pic>
        <p:nvPicPr>
          <p:cNvPr id="704" name="Google Shape;704;p44"/>
          <p:cNvPicPr preferRelativeResize="0"/>
          <p:nvPr/>
        </p:nvPicPr>
        <p:blipFill>
          <a:blip r:embed="rId3">
            <a:alphaModFix/>
          </a:blip>
          <a:stretch>
            <a:fillRect/>
          </a:stretch>
        </p:blipFill>
        <p:spPr>
          <a:xfrm>
            <a:off x="2995450" y="1750288"/>
            <a:ext cx="2705100" cy="2590800"/>
          </a:xfrm>
          <a:prstGeom prst="rect">
            <a:avLst/>
          </a:prstGeom>
          <a:noFill/>
          <a:ln>
            <a:noFill/>
          </a:ln>
        </p:spPr>
      </p:pic>
      <p:pic>
        <p:nvPicPr>
          <p:cNvPr id="705" name="Google Shape;705;p44"/>
          <p:cNvPicPr preferRelativeResize="0"/>
          <p:nvPr/>
        </p:nvPicPr>
        <p:blipFill>
          <a:blip r:embed="rId4">
            <a:alphaModFix/>
          </a:blip>
          <a:stretch>
            <a:fillRect/>
          </a:stretch>
        </p:blipFill>
        <p:spPr>
          <a:xfrm>
            <a:off x="5794550" y="1783613"/>
            <a:ext cx="2609850" cy="2524125"/>
          </a:xfrm>
          <a:prstGeom prst="rect">
            <a:avLst/>
          </a:prstGeom>
          <a:noFill/>
          <a:ln>
            <a:noFill/>
          </a:ln>
        </p:spPr>
      </p:pic>
      <p:pic>
        <p:nvPicPr>
          <p:cNvPr id="706" name="Google Shape;706;p44"/>
          <p:cNvPicPr preferRelativeResize="0"/>
          <p:nvPr/>
        </p:nvPicPr>
        <p:blipFill>
          <a:blip r:embed="rId5">
            <a:alphaModFix/>
          </a:blip>
          <a:stretch>
            <a:fillRect/>
          </a:stretch>
        </p:blipFill>
        <p:spPr>
          <a:xfrm>
            <a:off x="283800" y="1708038"/>
            <a:ext cx="2600325" cy="2619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4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 </a:t>
            </a:r>
            <a:endParaRPr/>
          </a:p>
          <a:p>
            <a:pPr marL="0" lvl="0" indent="0" algn="ctr" rtl="0">
              <a:spcBef>
                <a:spcPts val="0"/>
              </a:spcBef>
              <a:spcAft>
                <a:spcPts val="0"/>
              </a:spcAft>
              <a:buNone/>
            </a:pPr>
            <a:r>
              <a:rPr lang="en"/>
              <a:t>Training Phase</a:t>
            </a:r>
            <a:endParaRPr/>
          </a:p>
          <a:p>
            <a:pPr marL="0" lvl="0" indent="0" algn="ctr" rtl="0">
              <a:spcBef>
                <a:spcPts val="0"/>
              </a:spcBef>
              <a:spcAft>
                <a:spcPts val="0"/>
              </a:spcAft>
              <a:buNone/>
            </a:pPr>
            <a:endParaRPr/>
          </a:p>
        </p:txBody>
      </p:sp>
      <p:sp>
        <p:nvSpPr>
          <p:cNvPr id="712" name="Google Shape;712;p4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pic>
        <p:nvPicPr>
          <p:cNvPr id="713" name="Google Shape;713;p45"/>
          <p:cNvPicPr preferRelativeResize="0"/>
          <p:nvPr/>
        </p:nvPicPr>
        <p:blipFill>
          <a:blip r:embed="rId3">
            <a:alphaModFix/>
          </a:blip>
          <a:stretch>
            <a:fillRect/>
          </a:stretch>
        </p:blipFill>
        <p:spPr>
          <a:xfrm>
            <a:off x="1204100" y="1943100"/>
            <a:ext cx="6834799" cy="2051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endParaRPr/>
          </a:p>
          <a:p>
            <a:pPr marL="0" lvl="0" indent="0" algn="ctr" rtl="0">
              <a:spcBef>
                <a:spcPts val="0"/>
              </a:spcBef>
              <a:spcAft>
                <a:spcPts val="0"/>
              </a:spcAft>
              <a:buNone/>
            </a:pPr>
            <a:r>
              <a:rPr lang="en"/>
              <a:t>Stage-1 Training IoU Scores</a:t>
            </a:r>
            <a:endParaRPr/>
          </a:p>
        </p:txBody>
      </p:sp>
      <p:sp>
        <p:nvSpPr>
          <p:cNvPr id="719" name="Google Shape;719;p4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graphicFrame>
        <p:nvGraphicFramePr>
          <p:cNvPr id="720" name="Google Shape;720;p46"/>
          <p:cNvGraphicFramePr/>
          <p:nvPr/>
        </p:nvGraphicFramePr>
        <p:xfrm>
          <a:off x="1303800" y="1783435"/>
          <a:ext cx="3000000" cy="3000000"/>
        </p:xfrm>
        <a:graphic>
          <a:graphicData uri="http://schemas.openxmlformats.org/drawingml/2006/table">
            <a:tbl>
              <a:tblPr>
                <a:noFill/>
                <a:tableStyleId>{BD6A24CD-B83C-461B-B661-2DF143AA0AF4}</a:tableStyleId>
              </a:tblPr>
              <a:tblGrid>
                <a:gridCol w="2107725">
                  <a:extLst>
                    <a:ext uri="{9D8B030D-6E8A-4147-A177-3AD203B41FA5}">
                      <a16:colId xmlns:a16="http://schemas.microsoft.com/office/drawing/2014/main" val="20000"/>
                    </a:ext>
                  </a:extLst>
                </a:gridCol>
                <a:gridCol w="2107725">
                  <a:extLst>
                    <a:ext uri="{9D8B030D-6E8A-4147-A177-3AD203B41FA5}">
                      <a16:colId xmlns:a16="http://schemas.microsoft.com/office/drawing/2014/main" val="20001"/>
                    </a:ext>
                  </a:extLst>
                </a:gridCol>
                <a:gridCol w="2107725">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r>
                        <a:rPr lang="en" b="1"/>
                        <a:t>Exp No.</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b="1"/>
                        <a:t>From the Study </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b="1"/>
                        <a:t>From our experiments </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extLst>
                  <a:ext uri="{0D108BD9-81ED-4DB2-BD59-A6C34878D82A}">
                    <a16:rowId xmlns:a16="http://schemas.microsoft.com/office/drawing/2014/main" val="10000"/>
                  </a:ext>
                </a:extLst>
              </a:tr>
              <a:tr h="396225">
                <a:tc>
                  <a:txBody>
                    <a:bodyPr/>
                    <a:lstStyle/>
                    <a:p>
                      <a:pPr marL="0" lvl="0" indent="0" algn="l" rtl="0">
                        <a:spcBef>
                          <a:spcPts val="0"/>
                        </a:spcBef>
                        <a:spcAft>
                          <a:spcPts val="0"/>
                        </a:spcAft>
                        <a:buNone/>
                      </a:pPr>
                      <a:r>
                        <a:rPr lang="en" b="1"/>
                        <a:t>Exp1</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a:t>0.7242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0.7149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6225">
                <a:tc>
                  <a:txBody>
                    <a:bodyPr/>
                    <a:lstStyle/>
                    <a:p>
                      <a:pPr marL="0" lvl="0" indent="0" algn="l" rtl="0">
                        <a:spcBef>
                          <a:spcPts val="0"/>
                        </a:spcBef>
                        <a:spcAft>
                          <a:spcPts val="0"/>
                        </a:spcAft>
                        <a:buNone/>
                      </a:pPr>
                      <a:r>
                        <a:rPr lang="en" b="1"/>
                        <a:t>Exp2</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a:t>0.7349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0.7223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6225">
                <a:tc>
                  <a:txBody>
                    <a:bodyPr/>
                    <a:lstStyle/>
                    <a:p>
                      <a:pPr marL="0" lvl="0" indent="0" algn="l" rtl="0">
                        <a:spcBef>
                          <a:spcPts val="0"/>
                        </a:spcBef>
                        <a:spcAft>
                          <a:spcPts val="0"/>
                        </a:spcAft>
                        <a:buNone/>
                      </a:pPr>
                      <a:r>
                        <a:rPr lang="en" b="1"/>
                        <a:t>Exp3</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a:t>0.7105</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0.7023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6225">
                <a:tc>
                  <a:txBody>
                    <a:bodyPr/>
                    <a:lstStyle/>
                    <a:p>
                      <a:pPr marL="0" lvl="0" indent="0" algn="l" rtl="0">
                        <a:spcBef>
                          <a:spcPts val="0"/>
                        </a:spcBef>
                        <a:spcAft>
                          <a:spcPts val="0"/>
                        </a:spcAft>
                        <a:buNone/>
                      </a:pPr>
                      <a:r>
                        <a:rPr lang="en" b="1"/>
                        <a:t>Exp4</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a:t>0.7422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0.7366</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96225">
                <a:tc>
                  <a:txBody>
                    <a:bodyPr/>
                    <a:lstStyle/>
                    <a:p>
                      <a:pPr marL="0" lvl="0" indent="0" algn="l" rtl="0">
                        <a:spcBef>
                          <a:spcPts val="0"/>
                        </a:spcBef>
                        <a:spcAft>
                          <a:spcPts val="0"/>
                        </a:spcAft>
                        <a:buNone/>
                      </a:pPr>
                      <a:r>
                        <a:rPr lang="en" b="1"/>
                        <a:t>Exp5</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a:t>0.7638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0.7531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4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br>
              <a:rPr lang="en"/>
            </a:br>
            <a:r>
              <a:rPr lang="en"/>
              <a:t>Stage-1 Experiment-1 </a:t>
            </a:r>
            <a:endParaRPr/>
          </a:p>
          <a:p>
            <a:pPr marL="0" lvl="0" indent="0" algn="l" rtl="0">
              <a:spcBef>
                <a:spcPts val="0"/>
              </a:spcBef>
              <a:spcAft>
                <a:spcPts val="0"/>
              </a:spcAft>
              <a:buNone/>
            </a:pPr>
            <a:endParaRPr/>
          </a:p>
        </p:txBody>
      </p:sp>
      <p:sp>
        <p:nvSpPr>
          <p:cNvPr id="726" name="Google Shape;726;p4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pic>
        <p:nvPicPr>
          <p:cNvPr id="727" name="Google Shape;727;p47"/>
          <p:cNvPicPr preferRelativeResize="0"/>
          <p:nvPr/>
        </p:nvPicPr>
        <p:blipFill>
          <a:blip r:embed="rId3">
            <a:alphaModFix/>
          </a:blip>
          <a:stretch>
            <a:fillRect/>
          </a:stretch>
        </p:blipFill>
        <p:spPr>
          <a:xfrm>
            <a:off x="1162600" y="1750275"/>
            <a:ext cx="7555100" cy="2614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pic>
        <p:nvPicPr>
          <p:cNvPr id="733" name="Google Shape;733;p48"/>
          <p:cNvPicPr preferRelativeResize="0"/>
          <p:nvPr/>
        </p:nvPicPr>
        <p:blipFill>
          <a:blip r:embed="rId3">
            <a:alphaModFix/>
          </a:blip>
          <a:stretch>
            <a:fillRect/>
          </a:stretch>
        </p:blipFill>
        <p:spPr>
          <a:xfrm>
            <a:off x="1134500" y="1781775"/>
            <a:ext cx="7468151" cy="2767700"/>
          </a:xfrm>
          <a:prstGeom prst="rect">
            <a:avLst/>
          </a:prstGeom>
          <a:noFill/>
          <a:ln>
            <a:noFill/>
          </a:ln>
        </p:spPr>
      </p:pic>
      <p:sp>
        <p:nvSpPr>
          <p:cNvPr id="734" name="Google Shape;734;p4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br>
              <a:rPr lang="en"/>
            </a:br>
            <a:r>
              <a:rPr lang="en"/>
              <a:t>Stage-1 Experiment-2</a:t>
            </a:r>
            <a:endParaRPr/>
          </a:p>
          <a:p>
            <a:pPr marL="0" lvl="0" indent="0" algn="ctr"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4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pic>
        <p:nvPicPr>
          <p:cNvPr id="740" name="Google Shape;740;p49"/>
          <p:cNvPicPr preferRelativeResize="0"/>
          <p:nvPr/>
        </p:nvPicPr>
        <p:blipFill>
          <a:blip r:embed="rId3">
            <a:alphaModFix/>
          </a:blip>
          <a:stretch>
            <a:fillRect/>
          </a:stretch>
        </p:blipFill>
        <p:spPr>
          <a:xfrm>
            <a:off x="1064900" y="1691300"/>
            <a:ext cx="7433351" cy="2750075"/>
          </a:xfrm>
          <a:prstGeom prst="rect">
            <a:avLst/>
          </a:prstGeom>
          <a:noFill/>
          <a:ln>
            <a:noFill/>
          </a:ln>
        </p:spPr>
      </p:pic>
      <p:sp>
        <p:nvSpPr>
          <p:cNvPr id="741" name="Google Shape;741;p4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br>
              <a:rPr lang="en"/>
            </a:br>
            <a:r>
              <a:rPr lang="en"/>
              <a:t>Stage-1 Experiment-3</a:t>
            </a:r>
            <a:endParaRPr/>
          </a:p>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5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pic>
        <p:nvPicPr>
          <p:cNvPr id="747" name="Google Shape;747;p50"/>
          <p:cNvPicPr preferRelativeResize="0"/>
          <p:nvPr/>
        </p:nvPicPr>
        <p:blipFill>
          <a:blip r:embed="rId3">
            <a:alphaModFix/>
          </a:blip>
          <a:stretch>
            <a:fillRect/>
          </a:stretch>
        </p:blipFill>
        <p:spPr>
          <a:xfrm>
            <a:off x="1303800" y="1750275"/>
            <a:ext cx="6873551" cy="2782275"/>
          </a:xfrm>
          <a:prstGeom prst="rect">
            <a:avLst/>
          </a:prstGeom>
          <a:noFill/>
          <a:ln>
            <a:noFill/>
          </a:ln>
        </p:spPr>
      </p:pic>
      <p:sp>
        <p:nvSpPr>
          <p:cNvPr id="748" name="Google Shape;748;p5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br>
              <a:rPr lang="en"/>
            </a:br>
            <a:r>
              <a:rPr lang="en"/>
              <a:t>Stage-1 Experiment-4</a:t>
            </a:r>
            <a:endParaRPr/>
          </a:p>
          <a:p>
            <a:pPr marL="0" lvl="0" indent="0" algn="ctr" rtl="0">
              <a:spcBef>
                <a:spcPts val="0"/>
              </a:spcBef>
              <a:spcAft>
                <a:spcPts val="0"/>
              </a:spcAft>
              <a:buNone/>
            </a:pPr>
            <a:endParaRPr/>
          </a:p>
          <a:p>
            <a:pPr marL="0" lvl="0" indent="0" algn="l" rtl="0">
              <a:spcBef>
                <a:spcPts val="0"/>
              </a:spcBef>
              <a:spcAft>
                <a:spcPts val="0"/>
              </a:spcAft>
              <a:buNone/>
            </a:pPr>
            <a:endParaRPr/>
          </a:p>
        </p:txBody>
      </p:sp>
      <p:sp>
        <p:nvSpPr>
          <p:cNvPr id="749" name="Google Shape;749;p5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pic>
        <p:nvPicPr>
          <p:cNvPr id="755" name="Google Shape;755;p51"/>
          <p:cNvPicPr preferRelativeResize="0"/>
          <p:nvPr/>
        </p:nvPicPr>
        <p:blipFill>
          <a:blip r:embed="rId3">
            <a:alphaModFix/>
          </a:blip>
          <a:stretch>
            <a:fillRect/>
          </a:stretch>
        </p:blipFill>
        <p:spPr>
          <a:xfrm>
            <a:off x="1064900" y="1691300"/>
            <a:ext cx="7433351" cy="2750075"/>
          </a:xfrm>
          <a:prstGeom prst="rect">
            <a:avLst/>
          </a:prstGeom>
          <a:noFill/>
          <a:ln>
            <a:noFill/>
          </a:ln>
        </p:spPr>
      </p:pic>
      <p:sp>
        <p:nvSpPr>
          <p:cNvPr id="756" name="Google Shape;756;p5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br>
              <a:rPr lang="en"/>
            </a:br>
            <a:r>
              <a:rPr lang="en"/>
              <a:t>Stage-1 Experiment-5</a:t>
            </a:r>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2"/>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t>Results</a:t>
            </a:r>
            <a:endParaRPr/>
          </a:p>
          <a:p>
            <a:pPr marL="0" lvl="0" indent="0" algn="ctr" rtl="0">
              <a:lnSpc>
                <a:spcPct val="100000"/>
              </a:lnSpc>
              <a:spcBef>
                <a:spcPts val="0"/>
              </a:spcBef>
              <a:spcAft>
                <a:spcPts val="0"/>
              </a:spcAft>
              <a:buSzPct val="111111"/>
              <a:buNone/>
            </a:pPr>
            <a:r>
              <a:rPr lang="en"/>
              <a:t>Stage-2 Training IoU Scores</a:t>
            </a:r>
            <a:endParaRPr/>
          </a:p>
        </p:txBody>
      </p:sp>
      <p:sp>
        <p:nvSpPr>
          <p:cNvPr id="762" name="Google Shape;762;p5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900"/>
              <a:buNone/>
            </a:pPr>
            <a:fld id="{00000000-1234-1234-1234-123412341234}" type="slidenum">
              <a:rPr lang="en"/>
              <a:t>28</a:t>
            </a:fld>
            <a:endParaRPr/>
          </a:p>
        </p:txBody>
      </p:sp>
      <p:graphicFrame>
        <p:nvGraphicFramePr>
          <p:cNvPr id="763" name="Google Shape;763;p52"/>
          <p:cNvGraphicFramePr/>
          <p:nvPr/>
        </p:nvGraphicFramePr>
        <p:xfrm>
          <a:off x="1303800" y="1783435"/>
          <a:ext cx="3000000" cy="3000000"/>
        </p:xfrm>
        <a:graphic>
          <a:graphicData uri="http://schemas.openxmlformats.org/drawingml/2006/table">
            <a:tbl>
              <a:tblPr>
                <a:noFill/>
                <a:tableStyleId>{10760E5F-EB6C-4C33-BC01-86DBB28D4931}</a:tableStyleId>
              </a:tblPr>
              <a:tblGrid>
                <a:gridCol w="2107725">
                  <a:extLst>
                    <a:ext uri="{9D8B030D-6E8A-4147-A177-3AD203B41FA5}">
                      <a16:colId xmlns:a16="http://schemas.microsoft.com/office/drawing/2014/main" val="20000"/>
                    </a:ext>
                  </a:extLst>
                </a:gridCol>
                <a:gridCol w="2107725">
                  <a:extLst>
                    <a:ext uri="{9D8B030D-6E8A-4147-A177-3AD203B41FA5}">
                      <a16:colId xmlns:a16="http://schemas.microsoft.com/office/drawing/2014/main" val="20001"/>
                    </a:ext>
                  </a:extLst>
                </a:gridCol>
                <a:gridCol w="2107725">
                  <a:extLst>
                    <a:ext uri="{9D8B030D-6E8A-4147-A177-3AD203B41FA5}">
                      <a16:colId xmlns:a16="http://schemas.microsoft.com/office/drawing/2014/main" val="20002"/>
                    </a:ext>
                  </a:extLst>
                </a:gridCol>
              </a:tblGrid>
              <a:tr h="609575">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Exp No.</a:t>
                      </a:r>
                      <a:endParaRPr sz="14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From the Study </a:t>
                      </a:r>
                      <a:endParaRPr sz="14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From our experiments </a:t>
                      </a:r>
                      <a:endParaRPr sz="14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extLst>
                  <a:ext uri="{0D108BD9-81ED-4DB2-BD59-A6C34878D82A}">
                    <a16:rowId xmlns:a16="http://schemas.microsoft.com/office/drawing/2014/main" val="10000"/>
                  </a:ext>
                </a:extLst>
              </a:tr>
              <a:tr h="396225">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Exp3</a:t>
                      </a:r>
                      <a:endParaRPr sz="14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0.7844</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0.7701</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6225">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Exp4</a:t>
                      </a:r>
                      <a:endParaRPr sz="14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0.7842</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0.7724</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6225">
                <a:tc>
                  <a:txBody>
                    <a:bodyPr/>
                    <a:lstStyle/>
                    <a:p>
                      <a:pPr marL="0" marR="0" lvl="0" indent="0" algn="l" rtl="0">
                        <a:lnSpc>
                          <a:spcPct val="100000"/>
                        </a:lnSpc>
                        <a:spcBef>
                          <a:spcPts val="0"/>
                        </a:spcBef>
                        <a:spcAft>
                          <a:spcPts val="0"/>
                        </a:spcAft>
                        <a:buNone/>
                      </a:pPr>
                      <a:r>
                        <a:rPr lang="en" b="1"/>
                        <a:t>Exp5</a:t>
                      </a:r>
                      <a:endParaRPr sz="14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None/>
                      </a:pPr>
                      <a:r>
                        <a:rPr lang="en"/>
                        <a:t>0.7850</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a:t>0.7846</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5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111111"/>
              <a:buFont typeface="Arial"/>
              <a:buNone/>
            </a:pPr>
            <a:r>
              <a:rPr lang="en"/>
              <a:t>Results</a:t>
            </a:r>
            <a:br>
              <a:rPr lang="en"/>
            </a:br>
            <a:r>
              <a:rPr lang="en"/>
              <a:t>Stage-2 Experiment-3</a:t>
            </a:r>
            <a:endParaRPr/>
          </a:p>
          <a:p>
            <a:pPr marL="0" lvl="0" indent="0" algn="ctr" rtl="0">
              <a:spcBef>
                <a:spcPts val="0"/>
              </a:spcBef>
              <a:spcAft>
                <a:spcPts val="0"/>
              </a:spcAft>
              <a:buClr>
                <a:srgbClr val="000000"/>
              </a:buClr>
              <a:buSzPct val="111111"/>
              <a:buFont typeface="Arial"/>
              <a:buNone/>
            </a:pPr>
            <a:endParaRPr/>
          </a:p>
          <a:p>
            <a:pPr marL="0" lvl="0" indent="0" algn="l" rtl="0">
              <a:spcBef>
                <a:spcPts val="0"/>
              </a:spcBef>
              <a:spcAft>
                <a:spcPts val="0"/>
              </a:spcAft>
              <a:buClr>
                <a:srgbClr val="000000"/>
              </a:buClr>
              <a:buSzPct val="111111"/>
              <a:buFont typeface="Arial"/>
              <a:buNone/>
            </a:pPr>
            <a:endParaRPr/>
          </a:p>
          <a:p>
            <a:pPr marL="0" lvl="0" indent="0" algn="l" rtl="0">
              <a:spcBef>
                <a:spcPts val="0"/>
              </a:spcBef>
              <a:spcAft>
                <a:spcPts val="0"/>
              </a:spcAft>
              <a:buNone/>
            </a:pPr>
            <a:endParaRPr/>
          </a:p>
        </p:txBody>
      </p:sp>
      <p:sp>
        <p:nvSpPr>
          <p:cNvPr id="769" name="Google Shape;769;p5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770" name="Google Shape;770;p5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900"/>
              <a:buFont typeface="Arial"/>
              <a:buNone/>
            </a:pPr>
            <a:fld id="{00000000-1234-1234-1234-123412341234}" type="slidenum">
              <a:rPr lang="en"/>
              <a:t>29</a:t>
            </a:fld>
            <a:endParaRPr/>
          </a:p>
        </p:txBody>
      </p:sp>
      <p:pic>
        <p:nvPicPr>
          <p:cNvPr id="771" name="Google Shape;771;p53"/>
          <p:cNvPicPr preferRelativeResize="0"/>
          <p:nvPr/>
        </p:nvPicPr>
        <p:blipFill rotWithShape="1">
          <a:blip r:embed="rId3">
            <a:alphaModFix/>
          </a:blip>
          <a:srcRect t="1806"/>
          <a:stretch/>
        </p:blipFill>
        <p:spPr>
          <a:xfrm>
            <a:off x="481525" y="1947975"/>
            <a:ext cx="8229599" cy="278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 </a:t>
            </a:r>
            <a:endParaRPr/>
          </a:p>
        </p:txBody>
      </p:sp>
      <p:sp>
        <p:nvSpPr>
          <p:cNvPr id="559" name="Google Shape;559;p27"/>
          <p:cNvSpPr txBox="1">
            <a:spLocks noGrp="1"/>
          </p:cNvSpPr>
          <p:nvPr>
            <p:ph type="body" idx="1"/>
          </p:nvPr>
        </p:nvSpPr>
        <p:spPr>
          <a:xfrm>
            <a:off x="681600" y="1556975"/>
            <a:ext cx="7832100" cy="2775000"/>
          </a:xfrm>
          <a:prstGeom prst="rect">
            <a:avLst/>
          </a:prstGeom>
        </p:spPr>
        <p:txBody>
          <a:bodyPr spcFirstLastPara="1" wrap="square" lIns="91425" tIns="91425" rIns="91425" bIns="91425" anchor="t" anchorCtr="0">
            <a:noAutofit/>
          </a:bodyPr>
          <a:lstStyle/>
          <a:p>
            <a:pPr marL="457200" lvl="0" indent="-323850" algn="l" rtl="0">
              <a:lnSpc>
                <a:spcPct val="95000"/>
              </a:lnSpc>
              <a:spcBef>
                <a:spcPts val="0"/>
              </a:spcBef>
              <a:spcAft>
                <a:spcPts val="0"/>
              </a:spcAft>
              <a:buSzPts val="1500"/>
              <a:buChar char="●"/>
            </a:pPr>
            <a:r>
              <a:rPr lang="en" sz="1500"/>
              <a:t>Segmentation of X-Rays to find Pneumothorax affected regions.</a:t>
            </a:r>
            <a:br>
              <a:rPr lang="en" sz="1500"/>
            </a:br>
            <a:endParaRPr sz="1500"/>
          </a:p>
          <a:p>
            <a:pPr marL="457200" lvl="0" indent="-323850" algn="l" rtl="0">
              <a:lnSpc>
                <a:spcPct val="95000"/>
              </a:lnSpc>
              <a:spcBef>
                <a:spcPts val="0"/>
              </a:spcBef>
              <a:spcAft>
                <a:spcPts val="0"/>
              </a:spcAft>
              <a:buSzPts val="1500"/>
              <a:buChar char="●"/>
            </a:pPr>
            <a:r>
              <a:rPr lang="en" sz="1500"/>
              <a:t>Perform Two Stage training on the </a:t>
            </a:r>
            <a:r>
              <a:rPr lang="en" sz="1500">
                <a:solidFill>
                  <a:srgbClr val="000000"/>
                </a:solidFill>
              </a:rPr>
              <a:t>chest X-ray training dataset from the SIIM-ACR Pneumothorax Segmentation Challenge.</a:t>
            </a:r>
            <a:br>
              <a:rPr lang="en" sz="1500">
                <a:solidFill>
                  <a:srgbClr val="000000"/>
                </a:solidFill>
              </a:rPr>
            </a:br>
            <a:endParaRPr sz="1500">
              <a:solidFill>
                <a:srgbClr val="111224"/>
              </a:solidFill>
              <a:highlight>
                <a:schemeClr val="lt1"/>
              </a:highlight>
            </a:endParaRPr>
          </a:p>
          <a:p>
            <a:pPr marL="457200" lvl="0" indent="-323850" algn="l" rtl="0">
              <a:lnSpc>
                <a:spcPct val="95000"/>
              </a:lnSpc>
              <a:spcBef>
                <a:spcPts val="0"/>
              </a:spcBef>
              <a:spcAft>
                <a:spcPts val="0"/>
              </a:spcAft>
              <a:buSzPts val="1500"/>
              <a:buChar char="●"/>
            </a:pPr>
            <a:r>
              <a:rPr lang="en" sz="1500">
                <a:solidFill>
                  <a:srgbClr val="111224"/>
                </a:solidFill>
                <a:highlight>
                  <a:schemeClr val="lt1"/>
                </a:highlight>
              </a:rPr>
              <a:t>Testing the trained model on the test dataset and compare different pipelines to find the optimal segmentation pipeline.</a:t>
            </a:r>
            <a:br>
              <a:rPr lang="en" sz="1500">
                <a:solidFill>
                  <a:srgbClr val="111224"/>
                </a:solidFill>
                <a:highlight>
                  <a:schemeClr val="lt1"/>
                </a:highlight>
              </a:rPr>
            </a:br>
            <a:endParaRPr sz="1500">
              <a:solidFill>
                <a:srgbClr val="111224"/>
              </a:solidFill>
              <a:highlight>
                <a:schemeClr val="lt1"/>
              </a:highlight>
            </a:endParaRPr>
          </a:p>
          <a:p>
            <a:pPr marL="457200" lvl="0" indent="-323850" algn="l" rtl="0">
              <a:lnSpc>
                <a:spcPct val="95000"/>
              </a:lnSpc>
              <a:spcBef>
                <a:spcPts val="0"/>
              </a:spcBef>
              <a:spcAft>
                <a:spcPts val="0"/>
              </a:spcAft>
              <a:buSzPts val="1500"/>
              <a:buChar char="●"/>
            </a:pPr>
            <a:r>
              <a:rPr lang="en" sz="1500">
                <a:solidFill>
                  <a:srgbClr val="111224"/>
                </a:solidFill>
                <a:highlight>
                  <a:schemeClr val="lt1"/>
                </a:highlight>
              </a:rPr>
              <a:t>Document and report our findings and compare them with that of the reference paper.</a:t>
            </a:r>
            <a:endParaRPr sz="1500"/>
          </a:p>
        </p:txBody>
      </p:sp>
      <p:sp>
        <p:nvSpPr>
          <p:cNvPr id="560" name="Google Shape;560;p2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5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pic>
        <p:nvPicPr>
          <p:cNvPr id="777" name="Google Shape;777;p54"/>
          <p:cNvPicPr preferRelativeResize="0"/>
          <p:nvPr/>
        </p:nvPicPr>
        <p:blipFill>
          <a:blip r:embed="rId3">
            <a:alphaModFix/>
          </a:blip>
          <a:stretch>
            <a:fillRect/>
          </a:stretch>
        </p:blipFill>
        <p:spPr>
          <a:xfrm>
            <a:off x="154200" y="1711700"/>
            <a:ext cx="8835599" cy="2508300"/>
          </a:xfrm>
          <a:prstGeom prst="rect">
            <a:avLst/>
          </a:prstGeom>
          <a:noFill/>
          <a:ln>
            <a:noFill/>
          </a:ln>
        </p:spPr>
      </p:pic>
      <p:sp>
        <p:nvSpPr>
          <p:cNvPr id="778" name="Google Shape;778;p5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br>
              <a:rPr lang="en"/>
            </a:br>
            <a:r>
              <a:rPr lang="en"/>
              <a:t>Stage-2 Experiment-4</a:t>
            </a:r>
            <a:endParaRPr/>
          </a:p>
          <a:p>
            <a:pPr marL="0" lvl="0" indent="0" algn="ctr"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5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111111"/>
              <a:buFont typeface="Arial"/>
              <a:buNone/>
            </a:pPr>
            <a:r>
              <a:rPr lang="en"/>
              <a:t>Results</a:t>
            </a:r>
            <a:br>
              <a:rPr lang="en"/>
            </a:br>
            <a:r>
              <a:rPr lang="en"/>
              <a:t>Stage-2 Experiment-5</a:t>
            </a:r>
            <a:endParaRPr/>
          </a:p>
          <a:p>
            <a:pPr marL="0" lvl="0" indent="0" algn="ctr" rtl="0">
              <a:spcBef>
                <a:spcPts val="0"/>
              </a:spcBef>
              <a:spcAft>
                <a:spcPts val="0"/>
              </a:spcAft>
              <a:buClr>
                <a:srgbClr val="000000"/>
              </a:buClr>
              <a:buSzPct val="111111"/>
              <a:buFont typeface="Arial"/>
              <a:buNone/>
            </a:pPr>
            <a:endParaRPr/>
          </a:p>
          <a:p>
            <a:pPr marL="0" lvl="0" indent="0" algn="l" rtl="0">
              <a:spcBef>
                <a:spcPts val="0"/>
              </a:spcBef>
              <a:spcAft>
                <a:spcPts val="0"/>
              </a:spcAft>
              <a:buClr>
                <a:srgbClr val="000000"/>
              </a:buClr>
              <a:buSzPct val="111111"/>
              <a:buFont typeface="Arial"/>
              <a:buNone/>
            </a:pPr>
            <a:endParaRPr/>
          </a:p>
          <a:p>
            <a:pPr marL="0" lvl="0" indent="0" algn="l" rtl="0">
              <a:spcBef>
                <a:spcPts val="0"/>
              </a:spcBef>
              <a:spcAft>
                <a:spcPts val="0"/>
              </a:spcAft>
              <a:buNone/>
            </a:pPr>
            <a:endParaRPr/>
          </a:p>
        </p:txBody>
      </p:sp>
      <p:sp>
        <p:nvSpPr>
          <p:cNvPr id="784" name="Google Shape;784;p5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785" name="Google Shape;785;p5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900"/>
              <a:buFont typeface="Arial"/>
              <a:buNone/>
            </a:pPr>
            <a:fld id="{00000000-1234-1234-1234-123412341234}" type="slidenum">
              <a:rPr lang="en"/>
              <a:t>31</a:t>
            </a:fld>
            <a:endParaRPr/>
          </a:p>
        </p:txBody>
      </p:sp>
      <p:pic>
        <p:nvPicPr>
          <p:cNvPr id="786" name="Google Shape;786;p55"/>
          <p:cNvPicPr preferRelativeResize="0"/>
          <p:nvPr/>
        </p:nvPicPr>
        <p:blipFill rotWithShape="1">
          <a:blip r:embed="rId3">
            <a:alphaModFix/>
          </a:blip>
          <a:srcRect t="1806"/>
          <a:stretch/>
        </p:blipFill>
        <p:spPr>
          <a:xfrm>
            <a:off x="481525" y="1947975"/>
            <a:ext cx="8229599" cy="2789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5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50"/>
              <a:t>Testing Phase - Scores from experiments</a:t>
            </a:r>
            <a:endParaRPr sz="4000"/>
          </a:p>
        </p:txBody>
      </p:sp>
      <p:sp>
        <p:nvSpPr>
          <p:cNvPr id="792" name="Google Shape;792;p5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graphicFrame>
        <p:nvGraphicFramePr>
          <p:cNvPr id="793" name="Google Shape;793;p56"/>
          <p:cNvGraphicFramePr/>
          <p:nvPr/>
        </p:nvGraphicFramePr>
        <p:xfrm>
          <a:off x="1118150" y="2711135"/>
          <a:ext cx="3000000" cy="3000000"/>
        </p:xfrm>
        <a:graphic>
          <a:graphicData uri="http://schemas.openxmlformats.org/drawingml/2006/table">
            <a:tbl>
              <a:tblPr>
                <a:noFill/>
                <a:tableStyleId>{BD6A24CD-B83C-461B-B661-2DF143AA0AF4}</a:tableStyleId>
              </a:tblPr>
              <a:tblGrid>
                <a:gridCol w="1638875">
                  <a:extLst>
                    <a:ext uri="{9D8B030D-6E8A-4147-A177-3AD203B41FA5}">
                      <a16:colId xmlns:a16="http://schemas.microsoft.com/office/drawing/2014/main" val="20000"/>
                    </a:ext>
                  </a:extLst>
                </a:gridCol>
                <a:gridCol w="1638875">
                  <a:extLst>
                    <a:ext uri="{9D8B030D-6E8A-4147-A177-3AD203B41FA5}">
                      <a16:colId xmlns:a16="http://schemas.microsoft.com/office/drawing/2014/main" val="20001"/>
                    </a:ext>
                  </a:extLst>
                </a:gridCol>
                <a:gridCol w="1638875">
                  <a:extLst>
                    <a:ext uri="{9D8B030D-6E8A-4147-A177-3AD203B41FA5}">
                      <a16:colId xmlns:a16="http://schemas.microsoft.com/office/drawing/2014/main" val="20002"/>
                    </a:ext>
                  </a:extLst>
                </a:gridCol>
                <a:gridCol w="1638875">
                  <a:extLst>
                    <a:ext uri="{9D8B030D-6E8A-4147-A177-3AD203B41FA5}">
                      <a16:colId xmlns:a16="http://schemas.microsoft.com/office/drawing/2014/main" val="20003"/>
                    </a:ext>
                  </a:extLst>
                </a:gridCol>
              </a:tblGrid>
              <a:tr h="880800">
                <a:tc>
                  <a:txBody>
                    <a:bodyPr/>
                    <a:lstStyle/>
                    <a:p>
                      <a:pPr marL="0" lvl="0" indent="0" algn="l" rtl="0">
                        <a:spcBef>
                          <a:spcPts val="0"/>
                        </a:spcBef>
                        <a:spcAft>
                          <a:spcPts val="0"/>
                        </a:spcAft>
                        <a:buNone/>
                      </a:pPr>
                      <a:r>
                        <a:rPr lang="en" b="1"/>
                        <a:t>Metric</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b="1"/>
                        <a:t>From the Study </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b="1"/>
                        <a:t>From our experiments </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b="1"/>
                        <a:t>Image-Post Processing</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extLst>
                  <a:ext uri="{0D108BD9-81ED-4DB2-BD59-A6C34878D82A}">
                    <a16:rowId xmlns:a16="http://schemas.microsoft.com/office/drawing/2014/main" val="10000"/>
                  </a:ext>
                </a:extLst>
              </a:tr>
              <a:tr h="572525">
                <a:tc>
                  <a:txBody>
                    <a:bodyPr/>
                    <a:lstStyle/>
                    <a:p>
                      <a:pPr marL="0" lvl="0" indent="0" algn="l" rtl="0">
                        <a:spcBef>
                          <a:spcPts val="0"/>
                        </a:spcBef>
                        <a:spcAft>
                          <a:spcPts val="0"/>
                        </a:spcAft>
                        <a:buNone/>
                      </a:pPr>
                      <a:r>
                        <a:rPr lang="en" b="1"/>
                        <a:t>IOU</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a:t>0.7850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0.7807</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Horizontal Flip &amp; R-TH and B-TH</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72525">
                <a:tc>
                  <a:txBody>
                    <a:bodyPr/>
                    <a:lstStyle/>
                    <a:p>
                      <a:pPr marL="0" lvl="0" indent="0" algn="l" rtl="0">
                        <a:spcBef>
                          <a:spcPts val="0"/>
                        </a:spcBef>
                        <a:spcAft>
                          <a:spcPts val="0"/>
                        </a:spcAft>
                        <a:buNone/>
                      </a:pPr>
                      <a:r>
                        <a:rPr lang="en" b="1"/>
                        <a:t>DSC</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00"/>
                    </a:solidFill>
                  </a:tcPr>
                </a:tc>
                <a:tc>
                  <a:txBody>
                    <a:bodyPr/>
                    <a:lstStyle/>
                    <a:p>
                      <a:pPr marL="0" lvl="0" indent="0" algn="l" rtl="0">
                        <a:spcBef>
                          <a:spcPts val="0"/>
                        </a:spcBef>
                        <a:spcAft>
                          <a:spcPts val="0"/>
                        </a:spcAft>
                        <a:buNone/>
                      </a:pPr>
                      <a:r>
                        <a:rPr lang="en"/>
                        <a:t>0.8356</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0.8347</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Only Horizontal Flip.</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94" name="Google Shape;794;p56"/>
          <p:cNvSpPr txBox="1"/>
          <p:nvPr/>
        </p:nvSpPr>
        <p:spPr>
          <a:xfrm>
            <a:off x="740725" y="1291300"/>
            <a:ext cx="7062300" cy="2224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500">
                <a:solidFill>
                  <a:schemeClr val="dk2"/>
                </a:solidFill>
                <a:latin typeface="Nunito"/>
                <a:ea typeface="Nunito"/>
                <a:cs typeface="Nunito"/>
                <a:sym typeface="Nunito"/>
              </a:rPr>
              <a:t>R-TH took values </a:t>
            </a:r>
            <a:r>
              <a:rPr lang="en" sz="1500">
                <a:solidFill>
                  <a:schemeClr val="dk2"/>
                </a:solidFill>
                <a:highlight>
                  <a:srgbClr val="FFFFFE"/>
                </a:highlight>
                <a:latin typeface="Nunito"/>
                <a:ea typeface="Nunito"/>
                <a:cs typeface="Nunito"/>
                <a:sym typeface="Nunito"/>
              </a:rPr>
              <a:t>1024, 2048, 3072, 4096.  B-TH took values 0.2 to 0.9 with step size 0.001. </a:t>
            </a:r>
            <a:endParaRPr sz="1500">
              <a:solidFill>
                <a:schemeClr val="dk2"/>
              </a:solidFill>
              <a:highlight>
                <a:srgbClr val="FFFFFE"/>
              </a:highlight>
              <a:latin typeface="Nunito"/>
              <a:ea typeface="Nunito"/>
              <a:cs typeface="Nunito"/>
              <a:sym typeface="Nunito"/>
            </a:endParaRPr>
          </a:p>
          <a:p>
            <a:pPr marL="457200" lvl="0" indent="0" algn="l" rtl="0">
              <a:lnSpc>
                <a:spcPct val="115000"/>
              </a:lnSpc>
              <a:spcBef>
                <a:spcPts val="1200"/>
              </a:spcBef>
              <a:spcAft>
                <a:spcPts val="0"/>
              </a:spcAft>
              <a:buNone/>
            </a:pPr>
            <a:r>
              <a:rPr lang="en" sz="1500">
                <a:latin typeface="Nunito"/>
                <a:ea typeface="Nunito"/>
                <a:cs typeface="Nunito"/>
                <a:sym typeface="Nunito"/>
              </a:rPr>
              <a:t>The best results were obtained for R-TH = 3072 and B-TH=0.48. Below listed are the scores obtained for the R-TH and B-TH.  </a:t>
            </a:r>
            <a:endParaRPr sz="1500">
              <a:latin typeface="Nunito"/>
              <a:ea typeface="Nunito"/>
              <a:cs typeface="Nunito"/>
              <a:sym typeface="Nunito"/>
            </a:endParaRPr>
          </a:p>
          <a:p>
            <a:pPr marL="0" lvl="0" indent="0" algn="l" rtl="0">
              <a:spcBef>
                <a:spcPts val="1200"/>
              </a:spcBef>
              <a:spcAft>
                <a:spcPts val="0"/>
              </a:spcAft>
              <a:buNone/>
            </a:pPr>
            <a:endParaRPr sz="1500">
              <a:latin typeface="Nunito"/>
              <a:ea typeface="Nunito"/>
              <a:cs typeface="Nunito"/>
              <a:sym typeface="Nunito"/>
            </a:endParaRPr>
          </a:p>
          <a:p>
            <a:pPr marL="457200" lvl="0" indent="0" algn="l" rtl="0">
              <a:lnSpc>
                <a:spcPct val="115000"/>
              </a:lnSpc>
              <a:spcBef>
                <a:spcPts val="0"/>
              </a:spcBef>
              <a:spcAft>
                <a:spcPts val="1200"/>
              </a:spcAft>
              <a:buNone/>
            </a:pPr>
            <a:endParaRPr sz="1500">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5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800" name="Google Shape;800;p57"/>
          <p:cNvPicPr preferRelativeResize="0"/>
          <p:nvPr/>
        </p:nvPicPr>
        <p:blipFill>
          <a:blip r:embed="rId3">
            <a:alphaModFix/>
          </a:blip>
          <a:stretch>
            <a:fillRect/>
          </a:stretch>
        </p:blipFill>
        <p:spPr>
          <a:xfrm>
            <a:off x="867300" y="1646425"/>
            <a:ext cx="7547050" cy="2535100"/>
          </a:xfrm>
          <a:prstGeom prst="rect">
            <a:avLst/>
          </a:prstGeom>
          <a:noFill/>
          <a:ln>
            <a:noFill/>
          </a:ln>
        </p:spPr>
      </p:pic>
      <p:sp>
        <p:nvSpPr>
          <p:cNvPr id="801" name="Google Shape;801;p57"/>
          <p:cNvSpPr txBox="1">
            <a:spLocks noGrp="1"/>
          </p:cNvSpPr>
          <p:nvPr>
            <p:ph type="title" idx="4294967295"/>
          </p:nvPr>
        </p:nvSpPr>
        <p:spPr>
          <a:xfrm>
            <a:off x="576650" y="385625"/>
            <a:ext cx="7874400" cy="1014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0909"/>
              <a:buNone/>
            </a:pPr>
            <a:r>
              <a:rPr lang="en" sz="2420"/>
              <a:t>                                   Results- Test phase</a:t>
            </a:r>
            <a:endParaRPr sz="2420"/>
          </a:p>
          <a:p>
            <a:pPr marL="0" lvl="0" indent="0" algn="l" rtl="0">
              <a:spcBef>
                <a:spcPts val="0"/>
              </a:spcBef>
              <a:spcAft>
                <a:spcPts val="0"/>
              </a:spcAft>
              <a:buSzPct val="40909"/>
              <a:buNone/>
            </a:pPr>
            <a:endParaRPr sz="2420"/>
          </a:p>
          <a:p>
            <a:pPr marL="0" lvl="0" indent="0" algn="l" rtl="0">
              <a:spcBef>
                <a:spcPts val="0"/>
              </a:spcBef>
              <a:spcAft>
                <a:spcPts val="0"/>
              </a:spcAft>
              <a:buSzPct val="40909"/>
              <a:buNone/>
            </a:pPr>
            <a:r>
              <a:rPr lang="en" sz="2420"/>
              <a:t>        Original                  Ground Truth              Predicted</a:t>
            </a:r>
            <a:endParaRPr sz="242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5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807" name="Google Shape;807;p58"/>
          <p:cNvPicPr preferRelativeResize="0"/>
          <p:nvPr/>
        </p:nvPicPr>
        <p:blipFill rotWithShape="1">
          <a:blip r:embed="rId3">
            <a:alphaModFix/>
          </a:blip>
          <a:srcRect l="2700" t="1430" r="-2700" b="-1429"/>
          <a:stretch/>
        </p:blipFill>
        <p:spPr>
          <a:xfrm>
            <a:off x="844100" y="1547699"/>
            <a:ext cx="7455799" cy="2573425"/>
          </a:xfrm>
          <a:prstGeom prst="rect">
            <a:avLst/>
          </a:prstGeom>
          <a:noFill/>
          <a:ln>
            <a:noFill/>
          </a:ln>
        </p:spPr>
      </p:pic>
      <p:sp>
        <p:nvSpPr>
          <p:cNvPr id="808" name="Google Shape;808;p58"/>
          <p:cNvSpPr txBox="1">
            <a:spLocks noGrp="1"/>
          </p:cNvSpPr>
          <p:nvPr>
            <p:ph type="title" idx="4294967295"/>
          </p:nvPr>
        </p:nvSpPr>
        <p:spPr>
          <a:xfrm>
            <a:off x="576650" y="385625"/>
            <a:ext cx="7874400" cy="1014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0909"/>
              <a:buNone/>
            </a:pPr>
            <a:r>
              <a:rPr lang="en" sz="2420"/>
              <a:t>                                   Results- Test phase</a:t>
            </a:r>
            <a:endParaRPr sz="2420"/>
          </a:p>
          <a:p>
            <a:pPr marL="0" lvl="0" indent="0" algn="l" rtl="0">
              <a:spcBef>
                <a:spcPts val="0"/>
              </a:spcBef>
              <a:spcAft>
                <a:spcPts val="0"/>
              </a:spcAft>
              <a:buSzPct val="40909"/>
              <a:buNone/>
            </a:pPr>
            <a:endParaRPr sz="2420"/>
          </a:p>
          <a:p>
            <a:pPr marL="0" lvl="0" indent="0" algn="l" rtl="0">
              <a:spcBef>
                <a:spcPts val="0"/>
              </a:spcBef>
              <a:spcAft>
                <a:spcPts val="0"/>
              </a:spcAft>
              <a:buSzPct val="40909"/>
              <a:buNone/>
            </a:pPr>
            <a:r>
              <a:rPr lang="en" sz="2420"/>
              <a:t>        Original                  Ground Truth              Predicted</a:t>
            </a:r>
            <a:endParaRPr sz="242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5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814" name="Google Shape;814;p59"/>
          <p:cNvPicPr preferRelativeResize="0"/>
          <p:nvPr/>
        </p:nvPicPr>
        <p:blipFill>
          <a:blip r:embed="rId3">
            <a:alphaModFix/>
          </a:blip>
          <a:stretch>
            <a:fillRect/>
          </a:stretch>
        </p:blipFill>
        <p:spPr>
          <a:xfrm>
            <a:off x="1048600" y="1877150"/>
            <a:ext cx="7271775" cy="2463825"/>
          </a:xfrm>
          <a:prstGeom prst="rect">
            <a:avLst/>
          </a:prstGeom>
          <a:noFill/>
          <a:ln>
            <a:noFill/>
          </a:ln>
        </p:spPr>
      </p:pic>
      <p:sp>
        <p:nvSpPr>
          <p:cNvPr id="815" name="Google Shape;815;p59"/>
          <p:cNvSpPr txBox="1">
            <a:spLocks noGrp="1"/>
          </p:cNvSpPr>
          <p:nvPr>
            <p:ph type="title" idx="4294967295"/>
          </p:nvPr>
        </p:nvSpPr>
        <p:spPr>
          <a:xfrm>
            <a:off x="747288" y="626375"/>
            <a:ext cx="7874400" cy="1014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0909"/>
              <a:buNone/>
            </a:pPr>
            <a:r>
              <a:rPr lang="en" sz="2420"/>
              <a:t>                                   Results- Test phase</a:t>
            </a:r>
            <a:endParaRPr sz="2420"/>
          </a:p>
          <a:p>
            <a:pPr marL="0" lvl="0" indent="0" algn="l" rtl="0">
              <a:spcBef>
                <a:spcPts val="0"/>
              </a:spcBef>
              <a:spcAft>
                <a:spcPts val="0"/>
              </a:spcAft>
              <a:buSzPct val="40909"/>
              <a:buNone/>
            </a:pPr>
            <a:endParaRPr sz="2420"/>
          </a:p>
          <a:p>
            <a:pPr marL="0" lvl="0" indent="0" algn="l" rtl="0">
              <a:spcBef>
                <a:spcPts val="0"/>
              </a:spcBef>
              <a:spcAft>
                <a:spcPts val="0"/>
              </a:spcAft>
              <a:buSzPct val="40909"/>
              <a:buNone/>
            </a:pPr>
            <a:r>
              <a:rPr lang="en" sz="2420"/>
              <a:t>        Original                  Ground Truth              Predicted</a:t>
            </a:r>
            <a:endParaRPr sz="242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6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821" name="Google Shape;821;p60"/>
          <p:cNvSpPr txBox="1">
            <a:spLocks noGrp="1"/>
          </p:cNvSpPr>
          <p:nvPr>
            <p:ph type="body" idx="1"/>
          </p:nvPr>
        </p:nvSpPr>
        <p:spPr>
          <a:xfrm>
            <a:off x="1245925" y="1965225"/>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2-ST UNET for Pneumothorax Segmentation in Chest X-Rays using ResNet34 as a backbone for UNET, Ayat Abedalla, Malak Abdullah, Mahmoud Al-Ayyoub , and Elhadj Benkhelifa, Jordan University of Science and Technology, Irbid, Jordan, September 9, 2020.</a:t>
            </a:r>
            <a:endParaRPr/>
          </a:p>
        </p:txBody>
      </p:sp>
      <p:sp>
        <p:nvSpPr>
          <p:cNvPr id="822" name="Google Shape;822;p6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61"/>
          <p:cNvSpPr txBox="1">
            <a:spLocks noGrp="1"/>
          </p:cNvSpPr>
          <p:nvPr>
            <p:ph type="body" idx="1"/>
          </p:nvPr>
        </p:nvSpPr>
        <p:spPr>
          <a:xfrm>
            <a:off x="1270700" y="1171400"/>
            <a:ext cx="7030500" cy="25416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 sz="4800"/>
              <a:t>Thank You!</a:t>
            </a:r>
            <a:endParaRPr sz="4800"/>
          </a:p>
        </p:txBody>
      </p:sp>
      <p:sp>
        <p:nvSpPr>
          <p:cNvPr id="828" name="Google Shape;828;p6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 </a:t>
            </a:r>
            <a:endParaRPr/>
          </a:p>
        </p:txBody>
      </p:sp>
      <p:sp>
        <p:nvSpPr>
          <p:cNvPr id="566" name="Google Shape;566;p2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pic>
        <p:nvPicPr>
          <p:cNvPr id="567" name="Google Shape;567;p28"/>
          <p:cNvPicPr preferRelativeResize="0"/>
          <p:nvPr/>
        </p:nvPicPr>
        <p:blipFill>
          <a:blip r:embed="rId3">
            <a:alphaModFix/>
          </a:blip>
          <a:stretch>
            <a:fillRect/>
          </a:stretch>
        </p:blipFill>
        <p:spPr>
          <a:xfrm>
            <a:off x="1115975" y="1597887"/>
            <a:ext cx="2259875" cy="2623275"/>
          </a:xfrm>
          <a:prstGeom prst="rect">
            <a:avLst/>
          </a:prstGeom>
          <a:noFill/>
          <a:ln>
            <a:noFill/>
          </a:ln>
        </p:spPr>
      </p:pic>
      <p:pic>
        <p:nvPicPr>
          <p:cNvPr id="568" name="Google Shape;568;p28"/>
          <p:cNvPicPr preferRelativeResize="0"/>
          <p:nvPr/>
        </p:nvPicPr>
        <p:blipFill>
          <a:blip r:embed="rId4">
            <a:alphaModFix/>
          </a:blip>
          <a:stretch>
            <a:fillRect/>
          </a:stretch>
        </p:blipFill>
        <p:spPr>
          <a:xfrm>
            <a:off x="1394775" y="3495100"/>
            <a:ext cx="767575" cy="55925"/>
          </a:xfrm>
          <a:prstGeom prst="rect">
            <a:avLst/>
          </a:prstGeom>
          <a:noFill/>
          <a:ln>
            <a:noFill/>
          </a:ln>
        </p:spPr>
      </p:pic>
      <p:pic>
        <p:nvPicPr>
          <p:cNvPr id="569" name="Google Shape;569;p28"/>
          <p:cNvPicPr preferRelativeResize="0"/>
          <p:nvPr/>
        </p:nvPicPr>
        <p:blipFill>
          <a:blip r:embed="rId5">
            <a:alphaModFix/>
          </a:blip>
          <a:stretch>
            <a:fillRect/>
          </a:stretch>
        </p:blipFill>
        <p:spPr>
          <a:xfrm rot="114" flipH="1">
            <a:off x="2093675" y="3253851"/>
            <a:ext cx="68675" cy="241247"/>
          </a:xfrm>
          <a:prstGeom prst="rect">
            <a:avLst/>
          </a:prstGeom>
          <a:noFill/>
          <a:ln>
            <a:noFill/>
          </a:ln>
        </p:spPr>
      </p:pic>
      <p:pic>
        <p:nvPicPr>
          <p:cNvPr id="570" name="Google Shape;570;p28"/>
          <p:cNvPicPr preferRelativeResize="0"/>
          <p:nvPr/>
        </p:nvPicPr>
        <p:blipFill>
          <a:blip r:embed="rId5">
            <a:alphaModFix/>
          </a:blip>
          <a:stretch>
            <a:fillRect/>
          </a:stretch>
        </p:blipFill>
        <p:spPr>
          <a:xfrm>
            <a:off x="2093675" y="2960325"/>
            <a:ext cx="68675" cy="492125"/>
          </a:xfrm>
          <a:prstGeom prst="rect">
            <a:avLst/>
          </a:prstGeom>
          <a:noFill/>
          <a:ln>
            <a:noFill/>
          </a:ln>
        </p:spPr>
      </p:pic>
      <p:pic>
        <p:nvPicPr>
          <p:cNvPr id="571" name="Google Shape;571;p28"/>
          <p:cNvPicPr preferRelativeResize="0"/>
          <p:nvPr/>
        </p:nvPicPr>
        <p:blipFill>
          <a:blip r:embed="rId6">
            <a:alphaModFix/>
          </a:blip>
          <a:stretch>
            <a:fillRect/>
          </a:stretch>
        </p:blipFill>
        <p:spPr>
          <a:xfrm>
            <a:off x="1470950" y="2960325"/>
            <a:ext cx="615215" cy="55925"/>
          </a:xfrm>
          <a:prstGeom prst="rect">
            <a:avLst/>
          </a:prstGeom>
          <a:noFill/>
          <a:ln>
            <a:noFill/>
          </a:ln>
        </p:spPr>
      </p:pic>
      <p:pic>
        <p:nvPicPr>
          <p:cNvPr id="572" name="Google Shape;572;p28"/>
          <p:cNvPicPr preferRelativeResize="0"/>
          <p:nvPr/>
        </p:nvPicPr>
        <p:blipFill>
          <a:blip r:embed="rId7">
            <a:alphaModFix/>
          </a:blip>
          <a:stretch>
            <a:fillRect/>
          </a:stretch>
        </p:blipFill>
        <p:spPr>
          <a:xfrm>
            <a:off x="1407611" y="2960325"/>
            <a:ext cx="63338" cy="617550"/>
          </a:xfrm>
          <a:prstGeom prst="rect">
            <a:avLst/>
          </a:prstGeom>
          <a:noFill/>
          <a:ln>
            <a:noFill/>
          </a:ln>
        </p:spPr>
      </p:pic>
      <p:sp>
        <p:nvSpPr>
          <p:cNvPr id="573" name="Google Shape;573;p28"/>
          <p:cNvSpPr/>
          <p:nvPr/>
        </p:nvSpPr>
        <p:spPr>
          <a:xfrm>
            <a:off x="3418975" y="2740475"/>
            <a:ext cx="1541400" cy="338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4" name="Google Shape;574;p28"/>
          <p:cNvPicPr preferRelativeResize="0"/>
          <p:nvPr/>
        </p:nvPicPr>
        <p:blipFill>
          <a:blip r:embed="rId8">
            <a:alphaModFix/>
          </a:blip>
          <a:stretch>
            <a:fillRect/>
          </a:stretch>
        </p:blipFill>
        <p:spPr>
          <a:xfrm>
            <a:off x="5115675" y="1572250"/>
            <a:ext cx="2259875" cy="2728692"/>
          </a:xfrm>
          <a:prstGeom prst="rect">
            <a:avLst/>
          </a:prstGeom>
          <a:noFill/>
          <a:ln>
            <a:noFill/>
          </a:ln>
        </p:spPr>
      </p:pic>
      <p:sp>
        <p:nvSpPr>
          <p:cNvPr id="575" name="Google Shape;575;p28"/>
          <p:cNvSpPr txBox="1"/>
          <p:nvPr/>
        </p:nvSpPr>
        <p:spPr>
          <a:xfrm>
            <a:off x="1154125" y="4381475"/>
            <a:ext cx="196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Input X-Ray</a:t>
            </a:r>
            <a:endParaRPr>
              <a:latin typeface="Nunito"/>
              <a:ea typeface="Nunito"/>
              <a:cs typeface="Nunito"/>
              <a:sym typeface="Nunito"/>
            </a:endParaRPr>
          </a:p>
        </p:txBody>
      </p:sp>
      <p:sp>
        <p:nvSpPr>
          <p:cNvPr id="576" name="Google Shape;576;p28"/>
          <p:cNvSpPr txBox="1"/>
          <p:nvPr/>
        </p:nvSpPr>
        <p:spPr>
          <a:xfrm>
            <a:off x="5151750" y="4451175"/>
            <a:ext cx="196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Segmented Output</a:t>
            </a:r>
            <a:endParaRPr>
              <a:latin typeface="Nunito"/>
              <a:ea typeface="Nunito"/>
              <a:cs typeface="Nunito"/>
              <a:sym typeface="Nunito"/>
            </a:endParaRPr>
          </a:p>
        </p:txBody>
      </p:sp>
      <p:sp>
        <p:nvSpPr>
          <p:cNvPr id="577" name="Google Shape;577;p28"/>
          <p:cNvSpPr txBox="1"/>
          <p:nvPr/>
        </p:nvSpPr>
        <p:spPr>
          <a:xfrm>
            <a:off x="3448975" y="1951600"/>
            <a:ext cx="1481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Image Processing Pipeline</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a:t>
            </a:r>
            <a:endParaRPr/>
          </a:p>
        </p:txBody>
      </p:sp>
      <p:sp>
        <p:nvSpPr>
          <p:cNvPr id="583" name="Google Shape;583;p29"/>
          <p:cNvSpPr txBox="1">
            <a:spLocks noGrp="1"/>
          </p:cNvSpPr>
          <p:nvPr>
            <p:ph type="body" idx="1"/>
          </p:nvPr>
        </p:nvSpPr>
        <p:spPr>
          <a:xfrm>
            <a:off x="963925" y="1725450"/>
            <a:ext cx="7814400" cy="2541600"/>
          </a:xfrm>
          <a:prstGeom prst="rect">
            <a:avLst/>
          </a:prstGeom>
        </p:spPr>
        <p:txBody>
          <a:bodyPr spcFirstLastPara="1" wrap="square" lIns="91425" tIns="91425" rIns="91425" bIns="91425" anchor="t" anchorCtr="0">
            <a:noAutofit/>
          </a:bodyPr>
          <a:lstStyle/>
          <a:p>
            <a:pPr marL="457200" lvl="0" indent="-323850" algn="l" rtl="0">
              <a:lnSpc>
                <a:spcPct val="105000"/>
              </a:lnSpc>
              <a:spcBef>
                <a:spcPts val="0"/>
              </a:spcBef>
              <a:spcAft>
                <a:spcPts val="0"/>
              </a:spcAft>
              <a:buSzPts val="1500"/>
              <a:buChar char="●"/>
            </a:pPr>
            <a:r>
              <a:rPr lang="en" sz="1500"/>
              <a:t>Chest X-ray dataset from the SIIM-ACR Pneumothorax Segmentation Challenge.</a:t>
            </a:r>
            <a:br>
              <a:rPr lang="en" sz="1500"/>
            </a:br>
            <a:endParaRPr sz="1500"/>
          </a:p>
          <a:p>
            <a:pPr marL="457200" lvl="0" indent="-323850" algn="l" rtl="0">
              <a:lnSpc>
                <a:spcPct val="105000"/>
              </a:lnSpc>
              <a:spcBef>
                <a:spcPts val="0"/>
              </a:spcBef>
              <a:spcAft>
                <a:spcPts val="0"/>
              </a:spcAft>
              <a:buSzPts val="1500"/>
              <a:buChar char="●"/>
            </a:pPr>
            <a:r>
              <a:rPr lang="en" sz="1500"/>
              <a:t>Collected using the Cloud Healthcare API.</a:t>
            </a:r>
            <a:br>
              <a:rPr lang="en" sz="1500"/>
            </a:br>
            <a:endParaRPr sz="1500"/>
          </a:p>
          <a:p>
            <a:pPr marL="457200" lvl="0" indent="-323850" algn="l" rtl="0">
              <a:lnSpc>
                <a:spcPct val="105000"/>
              </a:lnSpc>
              <a:spcBef>
                <a:spcPts val="0"/>
              </a:spcBef>
              <a:spcAft>
                <a:spcPts val="0"/>
              </a:spcAft>
              <a:buSzPts val="1500"/>
              <a:buChar char="●"/>
            </a:pPr>
            <a:r>
              <a:rPr lang="en" sz="1500"/>
              <a:t>Uses the Digital Imaging and Communications in Medicine (DICOM) format for encoding the metadata along with the X-Ray image in a single file.</a:t>
            </a:r>
            <a:br>
              <a:rPr lang="en" sz="1500"/>
            </a:br>
            <a:endParaRPr sz="1500"/>
          </a:p>
          <a:p>
            <a:pPr marL="457200" lvl="0" indent="-323850" algn="l" rtl="0">
              <a:lnSpc>
                <a:spcPct val="105000"/>
              </a:lnSpc>
              <a:spcBef>
                <a:spcPts val="0"/>
              </a:spcBef>
              <a:spcAft>
                <a:spcPts val="0"/>
              </a:spcAft>
              <a:buSzPts val="1500"/>
              <a:buChar char="●"/>
            </a:pPr>
            <a:r>
              <a:rPr lang="en" sz="1500"/>
              <a:t>Training dataset has the X-Ray and annotations in the form of masks specifying the region affected by pneumothorax.</a:t>
            </a:r>
            <a:br>
              <a:rPr lang="en" sz="1500"/>
            </a:br>
            <a:endParaRPr sz="1500"/>
          </a:p>
          <a:p>
            <a:pPr marL="457200" lvl="0" indent="-323850" algn="l" rtl="0">
              <a:lnSpc>
                <a:spcPct val="105000"/>
              </a:lnSpc>
              <a:spcBef>
                <a:spcPts val="0"/>
              </a:spcBef>
              <a:spcAft>
                <a:spcPts val="0"/>
              </a:spcAft>
              <a:buSzPts val="1500"/>
              <a:buChar char="●"/>
            </a:pPr>
            <a:r>
              <a:rPr lang="en" sz="1500"/>
              <a:t>10,065 training and 1,830 testing images.</a:t>
            </a:r>
            <a:endParaRPr sz="1500"/>
          </a:p>
        </p:txBody>
      </p:sp>
      <p:sp>
        <p:nvSpPr>
          <p:cNvPr id="584" name="Google Shape;584;p2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 Overview</a:t>
            </a:r>
            <a:endParaRPr/>
          </a:p>
        </p:txBody>
      </p:sp>
      <p:sp>
        <p:nvSpPr>
          <p:cNvPr id="590" name="Google Shape;590;p3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The entire project timeline can be broken down into 3 phases:</a:t>
            </a:r>
            <a:endParaRPr sz="1500"/>
          </a:p>
          <a:p>
            <a:pPr marL="457200" lvl="0" indent="-323850" algn="l" rtl="0">
              <a:spcBef>
                <a:spcPts val="1200"/>
              </a:spcBef>
              <a:spcAft>
                <a:spcPts val="0"/>
              </a:spcAft>
              <a:buSzPts val="1500"/>
              <a:buAutoNum type="arabicPeriod"/>
            </a:pPr>
            <a:r>
              <a:rPr lang="en" sz="1500"/>
              <a:t>Data Processing and Augmentation : where we modify the given dataset to create more robust and diversified training data.</a:t>
            </a:r>
            <a:br>
              <a:rPr lang="en" sz="1500"/>
            </a:br>
            <a:endParaRPr sz="1500"/>
          </a:p>
          <a:p>
            <a:pPr marL="457200" lvl="0" indent="-323850" algn="l" rtl="0">
              <a:spcBef>
                <a:spcPts val="0"/>
              </a:spcBef>
              <a:spcAft>
                <a:spcPts val="0"/>
              </a:spcAft>
              <a:buSzPts val="1500"/>
              <a:buAutoNum type="arabicPeriod"/>
            </a:pPr>
            <a:r>
              <a:rPr lang="en" sz="1500"/>
              <a:t>Training the UNET model</a:t>
            </a:r>
            <a:br>
              <a:rPr lang="en" sz="1500"/>
            </a:br>
            <a:endParaRPr sz="1500"/>
          </a:p>
          <a:p>
            <a:pPr marL="457200" lvl="0" indent="-323850" algn="l" rtl="0">
              <a:spcBef>
                <a:spcPts val="0"/>
              </a:spcBef>
              <a:spcAft>
                <a:spcPts val="0"/>
              </a:spcAft>
              <a:buSzPts val="1500"/>
              <a:buAutoNum type="arabicPeriod"/>
            </a:pPr>
            <a:r>
              <a:rPr lang="en" sz="1500"/>
              <a:t>Testing the UNET model.</a:t>
            </a:r>
            <a:endParaRPr sz="1500"/>
          </a:p>
        </p:txBody>
      </p:sp>
      <p:sp>
        <p:nvSpPr>
          <p:cNvPr id="591" name="Google Shape;591;p3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 Overview</a:t>
            </a:r>
            <a:endParaRPr/>
          </a:p>
        </p:txBody>
      </p:sp>
      <p:sp>
        <p:nvSpPr>
          <p:cNvPr id="597" name="Google Shape;597;p3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598" name="Google Shape;598;p31"/>
          <p:cNvPicPr preferRelativeResize="0"/>
          <p:nvPr/>
        </p:nvPicPr>
        <p:blipFill>
          <a:blip r:embed="rId3">
            <a:alphaModFix/>
          </a:blip>
          <a:stretch>
            <a:fillRect/>
          </a:stretch>
        </p:blipFill>
        <p:spPr>
          <a:xfrm>
            <a:off x="985825" y="1391025"/>
            <a:ext cx="7172325" cy="323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2"/>
          <p:cNvSpPr txBox="1">
            <a:spLocks noGrp="1"/>
          </p:cNvSpPr>
          <p:nvPr>
            <p:ph type="title"/>
          </p:nvPr>
        </p:nvSpPr>
        <p:spPr>
          <a:xfrm>
            <a:off x="1303800" y="598575"/>
            <a:ext cx="73011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 Overview</a:t>
            </a:r>
            <a:r>
              <a:rPr lang="en" b="0"/>
              <a:t> </a:t>
            </a:r>
            <a:r>
              <a:rPr lang="en" sz="1400"/>
              <a:t>(</a:t>
            </a:r>
            <a:r>
              <a:rPr lang="en" sz="1550"/>
              <a:t>Data Preprocessing and Augmentation)</a:t>
            </a:r>
            <a:endParaRPr sz="1550"/>
          </a:p>
        </p:txBody>
      </p:sp>
      <p:sp>
        <p:nvSpPr>
          <p:cNvPr id="604" name="Google Shape;604;p3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605" name="Google Shape;605;p32"/>
          <p:cNvPicPr preferRelativeResize="0"/>
          <p:nvPr/>
        </p:nvPicPr>
        <p:blipFill>
          <a:blip r:embed="rId3">
            <a:alphaModFix/>
          </a:blip>
          <a:stretch>
            <a:fillRect/>
          </a:stretch>
        </p:blipFill>
        <p:spPr>
          <a:xfrm>
            <a:off x="1745825" y="1374475"/>
            <a:ext cx="5398675" cy="3639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 Overview</a:t>
            </a:r>
            <a:r>
              <a:rPr lang="en" b="0"/>
              <a:t> </a:t>
            </a:r>
            <a:r>
              <a:rPr lang="en" sz="1400"/>
              <a:t>(</a:t>
            </a:r>
            <a:r>
              <a:rPr lang="en" sz="1550"/>
              <a:t>Data Preprocessing and Augmentation)</a:t>
            </a:r>
            <a:endParaRPr sz="1550"/>
          </a:p>
          <a:p>
            <a:pPr marL="0" lvl="0" indent="0" algn="l" rtl="0">
              <a:spcBef>
                <a:spcPts val="0"/>
              </a:spcBef>
              <a:spcAft>
                <a:spcPts val="0"/>
              </a:spcAft>
              <a:buNone/>
            </a:pPr>
            <a:endParaRPr/>
          </a:p>
        </p:txBody>
      </p:sp>
      <p:sp>
        <p:nvSpPr>
          <p:cNvPr id="611" name="Google Shape;611;p3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612" name="Google Shape;612;p33"/>
          <p:cNvSpPr txBox="1"/>
          <p:nvPr/>
        </p:nvSpPr>
        <p:spPr>
          <a:xfrm>
            <a:off x="6436900" y="1648200"/>
            <a:ext cx="2390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Nunito"/>
                <a:ea typeface="Nunito"/>
                <a:cs typeface="Nunito"/>
                <a:sym typeface="Nunito"/>
              </a:rPr>
              <a:t>Data Augmentation and Normalization that helps in generalization of error.</a:t>
            </a:r>
            <a:endParaRPr sz="1200">
              <a:latin typeface="Nunito"/>
              <a:ea typeface="Nunito"/>
              <a:cs typeface="Nunito"/>
              <a:sym typeface="Nunito"/>
            </a:endParaRPr>
          </a:p>
        </p:txBody>
      </p:sp>
      <p:sp>
        <p:nvSpPr>
          <p:cNvPr id="613" name="Google Shape;613;p33"/>
          <p:cNvSpPr txBox="1"/>
          <p:nvPr/>
        </p:nvSpPr>
        <p:spPr>
          <a:xfrm>
            <a:off x="6436900" y="2387100"/>
            <a:ext cx="1937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Nunito"/>
                <a:ea typeface="Nunito"/>
                <a:cs typeface="Nunito"/>
                <a:sym typeface="Nunito"/>
              </a:rPr>
              <a:t>After Normalization, both pixel intensity values and mask values are mapped to 0 or 1 instead of 0 or 255.</a:t>
            </a:r>
            <a:endParaRPr sz="1200">
              <a:latin typeface="Nunito"/>
              <a:ea typeface="Nunito"/>
              <a:cs typeface="Nunito"/>
              <a:sym typeface="Nunito"/>
            </a:endParaRPr>
          </a:p>
        </p:txBody>
      </p:sp>
      <p:pic>
        <p:nvPicPr>
          <p:cNvPr id="614" name="Google Shape;614;p33"/>
          <p:cNvPicPr preferRelativeResize="0"/>
          <p:nvPr/>
        </p:nvPicPr>
        <p:blipFill>
          <a:blip r:embed="rId3">
            <a:alphaModFix/>
          </a:blip>
          <a:stretch>
            <a:fillRect/>
          </a:stretch>
        </p:blipFill>
        <p:spPr>
          <a:xfrm>
            <a:off x="594175" y="1496150"/>
            <a:ext cx="5921975" cy="3240824"/>
          </a:xfrm>
          <a:prstGeom prst="rect">
            <a:avLst/>
          </a:prstGeom>
          <a:noFill/>
          <a:ln>
            <a:noFill/>
          </a:ln>
        </p:spPr>
      </p:pic>
      <p:sp>
        <p:nvSpPr>
          <p:cNvPr id="615" name="Google Shape;615;p33"/>
          <p:cNvSpPr txBox="1"/>
          <p:nvPr/>
        </p:nvSpPr>
        <p:spPr>
          <a:xfrm>
            <a:off x="3581525" y="2776850"/>
            <a:ext cx="2098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Nunito"/>
                <a:ea typeface="Nunito"/>
                <a:cs typeface="Nunito"/>
                <a:sym typeface="Nunito"/>
              </a:rPr>
              <a:t>Data Augmentation Groups</a:t>
            </a:r>
            <a:endParaRPr sz="12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1357</Words>
  <Application>Microsoft Office PowerPoint</Application>
  <PresentationFormat>On-screen Show (16:9)</PresentationFormat>
  <Paragraphs>183</Paragraphs>
  <Slides>37</Slides>
  <Notes>37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37</vt:i4>
      </vt:variant>
    </vt:vector>
  </HeadingPairs>
  <TitlesOfParts>
    <vt:vector size="42" baseType="lpstr">
      <vt:lpstr>Arial</vt:lpstr>
      <vt:lpstr>Maven Pro</vt:lpstr>
      <vt:lpstr>Nunito</vt:lpstr>
      <vt:lpstr>Momentum</vt:lpstr>
      <vt:lpstr>Momentum</vt:lpstr>
      <vt:lpstr>2 Stage-UNET For Pneumothorax Segmentation : Final Eval </vt:lpstr>
      <vt:lpstr>Problem Statement</vt:lpstr>
      <vt:lpstr>Objectives </vt:lpstr>
      <vt:lpstr>Objectives </vt:lpstr>
      <vt:lpstr>Dataset</vt:lpstr>
      <vt:lpstr>Method Overview</vt:lpstr>
      <vt:lpstr>Method Overview</vt:lpstr>
      <vt:lpstr>Method Overview (Data Preprocessing and Augmentation)</vt:lpstr>
      <vt:lpstr>Method Overview (Data Preprocessing and Augmentation) </vt:lpstr>
      <vt:lpstr>Method Overview (Training Phase)</vt:lpstr>
      <vt:lpstr>Method Overview (Training Phase)</vt:lpstr>
      <vt:lpstr>Method Overview (Training Phase)</vt:lpstr>
      <vt:lpstr>Method Overview (Training Phase)</vt:lpstr>
      <vt:lpstr>Method Overview (Testing Phase) </vt:lpstr>
      <vt:lpstr>Method Overview (Testing Phase)</vt:lpstr>
      <vt:lpstr>Method Overview (Testing Phase)</vt:lpstr>
      <vt:lpstr>Results Data Preprocessing and Augmentation </vt:lpstr>
      <vt:lpstr>Results Data Preprocessing and Augmentation </vt:lpstr>
      <vt:lpstr>Results Data Preprocessing and Augmentation </vt:lpstr>
      <vt:lpstr>Results Data Preprocessing and Augmentation </vt:lpstr>
      <vt:lpstr>Results  Training Phase </vt:lpstr>
      <vt:lpstr>Results Stage-1 Training IoU Scores</vt:lpstr>
      <vt:lpstr>Results Stage-1 Experiment-1  </vt:lpstr>
      <vt:lpstr>Results Stage-1 Experiment-2  </vt:lpstr>
      <vt:lpstr>Results Stage-1 Experiment-3 </vt:lpstr>
      <vt:lpstr>Results Stage-1 Experiment-4  </vt:lpstr>
      <vt:lpstr>Results Stage-1 Experiment-5 </vt:lpstr>
      <vt:lpstr>Results Stage-2 Training IoU Scores</vt:lpstr>
      <vt:lpstr>Results Stage-2 Experiment-3   </vt:lpstr>
      <vt:lpstr>Results Stage-2 Experiment-4  </vt:lpstr>
      <vt:lpstr>Results Stage-2 Experiment-5   </vt:lpstr>
      <vt:lpstr>Testing Phase - Scores from experiments</vt:lpstr>
      <vt:lpstr>                                   Results- Test phase          Original                  Ground Truth              Predicted</vt:lpstr>
      <vt:lpstr>                                   Results- Test phase          Original                  Ground Truth              Predicted</vt:lpstr>
      <vt:lpstr>                                   Results- Test phase          Original                  Ground Truth              Predicted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Stage-UNET For Pneumothorax Segmentation : Final Eval </dc:title>
  <cp:lastModifiedBy>KRISHNA MARAM</cp:lastModifiedBy>
  <cp:revision>1</cp:revision>
  <dcterms:modified xsi:type="dcterms:W3CDTF">2021-04-25T12:08:57Z</dcterms:modified>
</cp:coreProperties>
</file>