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1" r:id="rId3"/>
    <p:sldId id="257" r:id="rId4"/>
    <p:sldId id="263" r:id="rId5"/>
    <p:sldId id="305" r:id="rId6"/>
    <p:sldId id="258" r:id="rId7"/>
    <p:sldId id="264" r:id="rId8"/>
    <p:sldId id="259" r:id="rId9"/>
    <p:sldId id="306" r:id="rId10"/>
    <p:sldId id="307" r:id="rId11"/>
    <p:sldId id="30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p:scale>
          <a:sx n="57" d="100"/>
          <a:sy n="57" d="100"/>
        </p:scale>
        <p:origin x="-858"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10/17/2016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rgbClr val="92D050"/>
            </a:gs>
            <a:gs pos="77000">
              <a:schemeClr val="accent1">
                <a:tint val="44500"/>
                <a:satMod val="160000"/>
              </a:schemeClr>
            </a:gs>
            <a:gs pos="100000">
              <a:schemeClr val="accent1">
                <a:tint val="23500"/>
                <a:satMod val="16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C programs in Cortex-M4</a:t>
            </a:r>
            <a:endParaRPr lang="en-US" dirty="0"/>
          </a:p>
        </p:txBody>
      </p:sp>
      <p:sp>
        <p:nvSpPr>
          <p:cNvPr id="3" name="Subtitle 2"/>
          <p:cNvSpPr>
            <a:spLocks noGrp="1"/>
          </p:cNvSpPr>
          <p:nvPr>
            <p:ph type="subTitle" idx="1"/>
          </p:nvPr>
        </p:nvSpPr>
        <p:spPr/>
        <p:txBody>
          <a:bodyPr/>
          <a:lstStyle/>
          <a:p>
            <a:r>
              <a:rPr lang="en-US" dirty="0" err="1" smtClean="0"/>
              <a:t>Girish</a:t>
            </a:r>
            <a:r>
              <a:rPr lang="en-US" dirty="0" smtClean="0"/>
              <a:t> S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Idiom Recognition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 y="2590800"/>
            <a:ext cx="8521107" cy="4114800"/>
          </a:xfrm>
          <a:prstGeom prst="rect">
            <a:avLst/>
          </a:prstGeom>
          <a:noFill/>
          <a:ln w="9525">
            <a:noFill/>
            <a:miter lim="800000"/>
            <a:headEnd/>
            <a:tailEnd/>
          </a:ln>
        </p:spPr>
      </p:pic>
      <p:sp>
        <p:nvSpPr>
          <p:cNvPr id="4" name="TextBox 3"/>
          <p:cNvSpPr txBox="1"/>
          <p:nvPr/>
        </p:nvSpPr>
        <p:spPr>
          <a:xfrm>
            <a:off x="125621" y="1295400"/>
            <a:ext cx="8789779" cy="923330"/>
          </a:xfrm>
          <a:prstGeom prst="rect">
            <a:avLst/>
          </a:prstGeom>
          <a:noFill/>
          <a:ln>
            <a:solidFill>
              <a:srgbClr val="FF0000"/>
            </a:solidFill>
          </a:ln>
        </p:spPr>
        <p:txBody>
          <a:bodyPr wrap="none" rtlCol="0">
            <a:spAutoFit/>
          </a:bodyPr>
          <a:lstStyle/>
          <a:p>
            <a:r>
              <a:rPr lang="en-US" dirty="0" smtClean="0"/>
              <a:t>when some C codes are constructed in a special way, the C/C++ Compiler can automatically </a:t>
            </a:r>
          </a:p>
          <a:p>
            <a:r>
              <a:rPr lang="en-US" dirty="0" smtClean="0"/>
              <a:t>recognize and convert those codes into a special instruction sequence that can be executed </a:t>
            </a:r>
          </a:p>
          <a:p>
            <a:r>
              <a:rPr lang="en-US" dirty="0" smtClean="0"/>
              <a:t>by  cortex M4.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Idioms support by KEIL compiler</a:t>
            </a:r>
            <a:endParaRPr lang="en-US" dirty="0"/>
          </a:p>
        </p:txBody>
      </p:sp>
      <p:sp>
        <p:nvSpPr>
          <p:cNvPr id="3" name="Rectangle 2"/>
          <p:cNvSpPr/>
          <p:nvPr/>
        </p:nvSpPr>
        <p:spPr>
          <a:xfrm>
            <a:off x="304800" y="1600200"/>
            <a:ext cx="8534400" cy="381000"/>
          </a:xfrm>
          <a:prstGeom prst="rect">
            <a:avLst/>
          </a:prstGeom>
        </p:spPr>
        <p:txBody>
          <a:bodyPr wrap="square">
            <a:spAutoFit/>
          </a:bodyPr>
          <a:lstStyle/>
          <a:p>
            <a:r>
              <a:rPr lang="en-US" dirty="0" smtClean="0"/>
              <a:t>KEIL  ARM C/C++ Compiler supports a limited number of idiom recognition forms</a:t>
            </a:r>
          </a:p>
        </p:txBody>
      </p:sp>
      <p:pic>
        <p:nvPicPr>
          <p:cNvPr id="2050" name="Picture 2"/>
          <p:cNvPicPr>
            <a:picLocks noChangeAspect="1" noChangeArrowheads="1"/>
          </p:cNvPicPr>
          <p:nvPr/>
        </p:nvPicPr>
        <p:blipFill>
          <a:blip r:embed="rId2" cstate="print"/>
          <a:srcRect/>
          <a:stretch>
            <a:fillRect/>
          </a:stretch>
        </p:blipFill>
        <p:spPr bwMode="auto">
          <a:xfrm>
            <a:off x="2133600" y="2057400"/>
            <a:ext cx="4581525" cy="4563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alpha val="59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Usage of High level Language</a:t>
            </a:r>
            <a:endParaRPr lang="en-US" dirty="0"/>
          </a:p>
        </p:txBody>
      </p:sp>
      <p:sp>
        <p:nvSpPr>
          <p:cNvPr id="3" name="TextBox 2"/>
          <p:cNvSpPr txBox="1"/>
          <p:nvPr/>
        </p:nvSpPr>
        <p:spPr>
          <a:xfrm>
            <a:off x="457200" y="1550075"/>
            <a:ext cx="8077200" cy="2031325"/>
          </a:xfrm>
          <a:prstGeom prst="rect">
            <a:avLst/>
          </a:prstGeom>
          <a:noFill/>
          <a:ln>
            <a:solidFill>
              <a:srgbClr val="FF0000"/>
            </a:solidFill>
          </a:ln>
        </p:spPr>
        <p:txBody>
          <a:bodyPr wrap="square" rtlCol="0">
            <a:spAutoFit/>
          </a:bodyPr>
          <a:lstStyle/>
          <a:p>
            <a:r>
              <a:rPr lang="en-US" dirty="0" smtClean="0"/>
              <a:t>High-level language is easy to learn and understand, and the most important point is that the programmers do not require to have very detailed knowledge about every instruction  they are using in their development system. </a:t>
            </a:r>
          </a:p>
          <a:p>
            <a:endParaRPr lang="en-US" dirty="0" smtClean="0"/>
          </a:p>
          <a:p>
            <a:r>
              <a:rPr lang="en-US" dirty="0" smtClean="0"/>
              <a:t>Developers with good understanding and knowledge about  the instruction set hardware components they used,  can develop and build more professional and high efficient  &amp; optimized applications  to be implemented in our real world. </a:t>
            </a:r>
            <a:endParaRPr lang="en-US" dirty="0"/>
          </a:p>
        </p:txBody>
      </p:sp>
      <p:sp>
        <p:nvSpPr>
          <p:cNvPr id="5" name="TextBox 4"/>
          <p:cNvSpPr txBox="1"/>
          <p:nvPr/>
        </p:nvSpPr>
        <p:spPr>
          <a:xfrm>
            <a:off x="228600" y="4313872"/>
            <a:ext cx="8686800" cy="1754326"/>
          </a:xfrm>
          <a:prstGeom prst="rect">
            <a:avLst/>
          </a:prstGeom>
          <a:noFill/>
          <a:ln>
            <a:solidFill>
              <a:srgbClr val="FF0000"/>
            </a:solidFill>
          </a:ln>
        </p:spPr>
        <p:txBody>
          <a:bodyPr wrap="square" rtlCol="0">
            <a:spAutoFit/>
          </a:bodyPr>
          <a:lstStyle/>
          <a:p>
            <a:r>
              <a:rPr lang="en-US" dirty="0" smtClean="0"/>
              <a:t>Challenges  with using high level language  is : How  do we directly access </a:t>
            </a:r>
          </a:p>
          <a:p>
            <a:pPr>
              <a:buFont typeface="Arial" pitchFamily="34" charset="0"/>
              <a:buChar char="•"/>
            </a:pPr>
            <a:r>
              <a:rPr lang="en-US" dirty="0" smtClean="0"/>
              <a:t>	  Hardware components ?</a:t>
            </a:r>
          </a:p>
          <a:p>
            <a:pPr>
              <a:buFont typeface="Arial" pitchFamily="34" charset="0"/>
              <a:buChar char="•"/>
            </a:pPr>
            <a:r>
              <a:rPr lang="en-US" dirty="0" smtClean="0"/>
              <a:t>                  Processor registers and Special purpose registers ?</a:t>
            </a:r>
          </a:p>
          <a:p>
            <a:pPr>
              <a:buFont typeface="Arial" pitchFamily="34" charset="0"/>
              <a:buChar char="•"/>
            </a:pPr>
            <a:r>
              <a:rPr lang="en-US" dirty="0" smtClean="0"/>
              <a:t>                  How do we write interrupt handlers ?</a:t>
            </a:r>
          </a:p>
          <a:p>
            <a:pPr>
              <a:buFont typeface="Arial" pitchFamily="34" charset="0"/>
              <a:buChar char="•"/>
            </a:pPr>
            <a:r>
              <a:rPr lang="en-US" dirty="0" smtClean="0"/>
              <a:t>                  For better optimization how can we use instruction set directly in C/C++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alpha val="50000"/>
          </a:srgb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 Solve this </a:t>
            </a:r>
            <a:endParaRPr lang="en-US" dirty="0"/>
          </a:p>
        </p:txBody>
      </p:sp>
      <p:sp>
        <p:nvSpPr>
          <p:cNvPr id="3" name="TextBox 2"/>
          <p:cNvSpPr txBox="1"/>
          <p:nvPr/>
        </p:nvSpPr>
        <p:spPr>
          <a:xfrm>
            <a:off x="152400" y="1905000"/>
            <a:ext cx="8686800" cy="3416320"/>
          </a:xfrm>
          <a:prstGeom prst="rect">
            <a:avLst/>
          </a:prstGeom>
          <a:noFill/>
          <a:ln>
            <a:solidFill>
              <a:srgbClr val="FF0000"/>
            </a:solidFill>
          </a:ln>
        </p:spPr>
        <p:txBody>
          <a:bodyPr wrap="square" rtlCol="0">
            <a:spAutoFit/>
          </a:bodyPr>
          <a:lstStyle/>
          <a:p>
            <a:pPr marL="457200" indent="-457200">
              <a:buAutoNum type="arabicPeriod"/>
            </a:pPr>
            <a:r>
              <a:rPr lang="en-US" sz="2400" dirty="0" smtClean="0"/>
              <a:t>Special API are implemented by the vendor to access Registers and other hardware components and special  purpose registers</a:t>
            </a:r>
          </a:p>
          <a:p>
            <a:pPr marL="457200" indent="-457200"/>
            <a:r>
              <a:rPr lang="en-US" sz="2400" dirty="0" smtClean="0"/>
              <a:t> </a:t>
            </a:r>
          </a:p>
          <a:p>
            <a:pPr marL="457200" indent="-457200">
              <a:buAutoNum type="arabicPeriod" startAt="2"/>
            </a:pPr>
            <a:r>
              <a:rPr lang="en-US" sz="2400" dirty="0" smtClean="0"/>
              <a:t>Use inline assembler, such as embedded assembler in </a:t>
            </a:r>
            <a:r>
              <a:rPr lang="en-US" sz="2400" dirty="0" err="1" smtClean="0"/>
              <a:t>Keil</a:t>
            </a:r>
            <a:r>
              <a:rPr lang="en-US" sz="2400" dirty="0" smtClean="0"/>
              <a:t> ARM </a:t>
            </a:r>
            <a:r>
              <a:rPr lang="en-US" sz="2400" dirty="0" err="1" smtClean="0"/>
              <a:t>toolchains</a:t>
            </a:r>
            <a:r>
              <a:rPr lang="en-US" sz="2400" dirty="0" smtClean="0"/>
              <a:t>, to insert the  required assembly instructions in the C/C++ codes.</a:t>
            </a:r>
          </a:p>
          <a:p>
            <a:pPr marL="457200" indent="-457200"/>
            <a:endParaRPr lang="en-US" sz="2400" dirty="0" smtClean="0"/>
          </a:p>
          <a:p>
            <a:r>
              <a:rPr lang="en-US" sz="2400" dirty="0" smtClean="0"/>
              <a:t>3. Use compiler specific feature such as keywords or idiom recognitions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50000">
              <a:schemeClr val="accent2">
                <a:lumMod val="20000"/>
                <a:lumOff val="80000"/>
              </a:schemeClr>
            </a:gs>
            <a:gs pos="100000">
              <a:schemeClr val="accent6">
                <a:lumMod val="75000"/>
              </a:schemeClr>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Types available for Cortex M4</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1676400"/>
            <a:ext cx="8534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How APSR is accessed</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0" y="1447800"/>
            <a:ext cx="9200568"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8"/>
          <p:cNvSpPr txBox="1">
            <a:spLocks/>
          </p:cNvSpPr>
          <p:nvPr/>
        </p:nvSpPr>
        <p:spPr>
          <a:xfrm>
            <a:off x="457200" y="21336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How is CONTROL Register</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Accessed</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7848600" y="152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PSR</a:t>
            </a:r>
            <a:endParaRPr lang="en-US" sz="1400" dirty="0">
              <a:solidFill>
                <a:schemeClr val="tx1"/>
              </a:solidFill>
            </a:endParaRPr>
          </a:p>
        </p:txBody>
      </p:sp>
      <p:sp>
        <p:nvSpPr>
          <p:cNvPr id="6" name="Rectangle 5"/>
          <p:cNvSpPr/>
          <p:nvPr/>
        </p:nvSpPr>
        <p:spPr>
          <a:xfrm>
            <a:off x="7845018" y="454305"/>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PRIMASK</a:t>
            </a:r>
            <a:endParaRPr lang="en-US" sz="1400" dirty="0">
              <a:solidFill>
                <a:schemeClr val="tx1"/>
              </a:solidFill>
            </a:endParaRPr>
          </a:p>
        </p:txBody>
      </p:sp>
      <p:sp>
        <p:nvSpPr>
          <p:cNvPr id="7" name="Rectangle 6"/>
          <p:cNvSpPr/>
          <p:nvPr/>
        </p:nvSpPr>
        <p:spPr>
          <a:xfrm>
            <a:off x="7844972" y="7541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FAULTMASK</a:t>
            </a:r>
            <a:endParaRPr lang="en-US" sz="1200" dirty="0">
              <a:solidFill>
                <a:schemeClr val="tx1"/>
              </a:solidFill>
            </a:endParaRPr>
          </a:p>
        </p:txBody>
      </p:sp>
      <p:sp>
        <p:nvSpPr>
          <p:cNvPr id="8" name="Rectangle 7"/>
          <p:cNvSpPr/>
          <p:nvPr/>
        </p:nvSpPr>
        <p:spPr>
          <a:xfrm>
            <a:off x="7847228" y="10668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BASEPRI</a:t>
            </a:r>
            <a:endParaRPr lang="en-US" sz="1400" dirty="0">
              <a:solidFill>
                <a:schemeClr val="tx1"/>
              </a:solidFill>
            </a:endParaRPr>
          </a:p>
        </p:txBody>
      </p:sp>
      <p:sp>
        <p:nvSpPr>
          <p:cNvPr id="9" name="Rectangle 8"/>
          <p:cNvSpPr/>
          <p:nvPr/>
        </p:nvSpPr>
        <p:spPr>
          <a:xfrm>
            <a:off x="7844553" y="1371600"/>
            <a:ext cx="990600" cy="304800"/>
          </a:xfrm>
          <a:prstGeom prst="rect">
            <a:avLst/>
          </a:prstGeom>
          <a:gradFill>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CONTROL</a:t>
            </a:r>
            <a:endParaRPr lang="en-US" sz="1200" dirty="0">
              <a:solidFill>
                <a:schemeClr val="tx1"/>
              </a:solidFill>
            </a:endParaRPr>
          </a:p>
        </p:txBody>
      </p:sp>
      <p:graphicFrame>
        <p:nvGraphicFramePr>
          <p:cNvPr id="11" name="Table 10"/>
          <p:cNvGraphicFramePr>
            <a:graphicFrameLocks noGrp="1"/>
          </p:cNvGraphicFramePr>
          <p:nvPr/>
        </p:nvGraphicFramePr>
        <p:xfrm>
          <a:off x="990600" y="1447800"/>
          <a:ext cx="6477000" cy="2611608"/>
        </p:xfrm>
        <a:graphic>
          <a:graphicData uri="http://schemas.openxmlformats.org/drawingml/2006/table">
            <a:tbl>
              <a:tblPr firstRow="1" bandRow="1">
                <a:tableStyleId>{5C22544A-7EE6-4342-B048-85BDC9FD1C3A}</a:tableStyleId>
              </a:tblPr>
              <a:tblGrid>
                <a:gridCol w="1392252"/>
                <a:gridCol w="1089589"/>
                <a:gridCol w="3995159"/>
              </a:tblGrid>
              <a:tr h="421884">
                <a:tc>
                  <a:txBody>
                    <a:bodyPr/>
                    <a:lstStyle/>
                    <a:p>
                      <a:pPr algn="ctr"/>
                      <a:r>
                        <a:rPr lang="en-US" dirty="0" smtClean="0"/>
                        <a:t>BITS</a:t>
                      </a:r>
                      <a:r>
                        <a:rPr lang="en-US" baseline="0" dirty="0" smtClean="0"/>
                        <a:t> </a:t>
                      </a:r>
                      <a:endParaRPr lang="en-US" dirty="0"/>
                    </a:p>
                  </a:txBody>
                  <a:tcPr/>
                </a:tc>
                <a:tc>
                  <a:txBody>
                    <a:bodyPr/>
                    <a:lstStyle/>
                    <a:p>
                      <a:pPr algn="ctr"/>
                      <a:r>
                        <a:rPr lang="en-US" dirty="0" smtClean="0"/>
                        <a:t>Name </a:t>
                      </a:r>
                      <a:endParaRPr lang="en-US" dirty="0"/>
                    </a:p>
                  </a:txBody>
                  <a:tcPr/>
                </a:tc>
                <a:tc>
                  <a:txBody>
                    <a:bodyPr/>
                    <a:lstStyle/>
                    <a:p>
                      <a:pPr algn="ctr"/>
                      <a:r>
                        <a:rPr lang="en-US" dirty="0" smtClean="0"/>
                        <a:t>Function</a:t>
                      </a:r>
                      <a:endParaRPr lang="en-US" dirty="0"/>
                    </a:p>
                  </a:txBody>
                  <a:tcPr/>
                </a:tc>
              </a:tr>
              <a:tr h="421884">
                <a:tc>
                  <a:txBody>
                    <a:bodyPr/>
                    <a:lstStyle/>
                    <a:p>
                      <a:pPr algn="ctr"/>
                      <a:r>
                        <a:rPr lang="en-US" sz="1400" dirty="0" smtClean="0"/>
                        <a:t>31 …… 3</a:t>
                      </a:r>
                      <a:r>
                        <a:rPr lang="en-US" sz="1400" baseline="0" dirty="0" smtClean="0"/>
                        <a:t> Bits</a:t>
                      </a:r>
                      <a:endParaRPr lang="en-US" sz="1400" dirty="0"/>
                    </a:p>
                  </a:txBody>
                  <a:tcPr/>
                </a:tc>
                <a:tc>
                  <a:txBody>
                    <a:bodyPr/>
                    <a:lstStyle/>
                    <a:p>
                      <a:pPr algn="ctr"/>
                      <a:r>
                        <a:rPr lang="en-US" sz="1400" dirty="0" smtClean="0"/>
                        <a:t>No</a:t>
                      </a:r>
                      <a:r>
                        <a:rPr lang="en-US" sz="1400" baseline="0" dirty="0" smtClean="0"/>
                        <a:t> name</a:t>
                      </a:r>
                      <a:endParaRPr lang="en-US" sz="1400" dirty="0"/>
                    </a:p>
                  </a:txBody>
                  <a:tcPr/>
                </a:tc>
                <a:tc>
                  <a:txBody>
                    <a:bodyPr/>
                    <a:lstStyle/>
                    <a:p>
                      <a:r>
                        <a:rPr lang="en-US" sz="1400" dirty="0" smtClean="0"/>
                        <a:t> Reserved</a:t>
                      </a:r>
                      <a:endParaRPr lang="en-US" sz="1400" dirty="0"/>
                    </a:p>
                  </a:txBody>
                  <a:tcPr/>
                </a:tc>
              </a:tr>
              <a:tr h="465101">
                <a:tc>
                  <a:txBody>
                    <a:bodyPr/>
                    <a:lstStyle/>
                    <a:p>
                      <a:pPr algn="ctr"/>
                      <a:r>
                        <a:rPr lang="en-US" sz="1400" dirty="0" smtClean="0"/>
                        <a:t>2</a:t>
                      </a:r>
                      <a:endParaRPr lang="en-US" sz="1400" dirty="0"/>
                    </a:p>
                  </a:txBody>
                  <a:tcPr/>
                </a:tc>
                <a:tc>
                  <a:txBody>
                    <a:bodyPr/>
                    <a:lstStyle/>
                    <a:p>
                      <a:pPr algn="ctr"/>
                      <a:r>
                        <a:rPr lang="en-US" sz="1400" dirty="0" smtClean="0"/>
                        <a:t>FPCA</a:t>
                      </a:r>
                      <a:endParaRPr lang="en-US" sz="1400" dirty="0"/>
                    </a:p>
                  </a:txBody>
                  <a:tcPr/>
                </a:tc>
                <a:tc>
                  <a:txBody>
                    <a:bodyPr/>
                    <a:lstStyle/>
                    <a:p>
                      <a:r>
                        <a:rPr lang="en-US" sz="1400" kern="1200" baseline="0" dirty="0" smtClean="0">
                          <a:solidFill>
                            <a:schemeClr val="dk1"/>
                          </a:solidFill>
                          <a:latin typeface="+mn-lt"/>
                          <a:ea typeface="+mn-ea"/>
                          <a:cs typeface="+mn-cs"/>
                        </a:rPr>
                        <a:t>0 = no floating-point context active</a:t>
                      </a:r>
                    </a:p>
                    <a:p>
                      <a:r>
                        <a:rPr lang="en-US" sz="1400" kern="1200" baseline="0" dirty="0" smtClean="0">
                          <a:solidFill>
                            <a:schemeClr val="dk1"/>
                          </a:solidFill>
                          <a:latin typeface="+mn-lt"/>
                          <a:ea typeface="+mn-ea"/>
                          <a:cs typeface="+mn-cs"/>
                        </a:rPr>
                        <a:t>1 = floating-point context active.</a:t>
                      </a:r>
                      <a:endParaRPr lang="en-US" sz="1400" dirty="0"/>
                    </a:p>
                  </a:txBody>
                  <a:tcPr/>
                </a:tc>
              </a:tr>
              <a:tr h="465101">
                <a:tc>
                  <a:txBody>
                    <a:bodyPr/>
                    <a:lstStyle/>
                    <a:p>
                      <a:pPr algn="ctr"/>
                      <a:r>
                        <a:rPr lang="en-US" sz="1400" dirty="0" smtClean="0"/>
                        <a:t>1</a:t>
                      </a:r>
                      <a:endParaRPr lang="en-US" sz="1400" dirty="0"/>
                    </a:p>
                  </a:txBody>
                  <a:tcPr/>
                </a:tc>
                <a:tc>
                  <a:txBody>
                    <a:bodyPr/>
                    <a:lstStyle/>
                    <a:p>
                      <a:pPr algn="ctr"/>
                      <a:r>
                        <a:rPr lang="en-US" sz="1400" dirty="0" smtClean="0"/>
                        <a:t>SPSEL</a:t>
                      </a:r>
                      <a:endParaRPr lang="en-US" sz="1400" dirty="0"/>
                    </a:p>
                  </a:txBody>
                  <a:tcPr/>
                </a:tc>
                <a:tc>
                  <a:txBody>
                    <a:bodyPr/>
                    <a:lstStyle/>
                    <a:p>
                      <a:r>
                        <a:rPr lang="en-US" sz="1400" kern="1200" baseline="0" dirty="0" smtClean="0">
                          <a:solidFill>
                            <a:schemeClr val="dk1"/>
                          </a:solidFill>
                          <a:latin typeface="+mn-lt"/>
                          <a:ea typeface="+mn-ea"/>
                          <a:cs typeface="+mn-cs"/>
                        </a:rPr>
                        <a:t>0 = MSP is the current stack pointer</a:t>
                      </a:r>
                    </a:p>
                    <a:p>
                      <a:r>
                        <a:rPr lang="en-US" sz="1400" kern="1200" baseline="0" dirty="0" smtClean="0">
                          <a:solidFill>
                            <a:schemeClr val="dk1"/>
                          </a:solidFill>
                          <a:latin typeface="+mn-lt"/>
                          <a:ea typeface="+mn-ea"/>
                          <a:cs typeface="+mn-cs"/>
                        </a:rPr>
                        <a:t>1 = PSP is the current stack pointer.</a:t>
                      </a:r>
                      <a:endParaRPr lang="en-US" sz="1400" dirty="0"/>
                    </a:p>
                  </a:txBody>
                  <a:tcPr/>
                </a:tc>
              </a:tr>
              <a:tr h="664430">
                <a:tc>
                  <a:txBody>
                    <a:bodyPr/>
                    <a:lstStyle/>
                    <a:p>
                      <a:pPr algn="ctr"/>
                      <a:r>
                        <a:rPr lang="en-US" sz="1400" dirty="0" smtClean="0"/>
                        <a:t>0</a:t>
                      </a:r>
                      <a:endParaRPr lang="en-US" sz="1400" dirty="0"/>
                    </a:p>
                  </a:txBody>
                  <a:tcPr/>
                </a:tc>
                <a:tc>
                  <a:txBody>
                    <a:bodyPr/>
                    <a:lstStyle/>
                    <a:p>
                      <a:pPr algn="ctr"/>
                      <a:r>
                        <a:rPr lang="en-US" sz="1400" dirty="0" err="1" smtClean="0"/>
                        <a:t>nPRIV</a:t>
                      </a:r>
                      <a:endParaRPr lang="en-US" sz="1400" dirty="0"/>
                    </a:p>
                  </a:txBody>
                  <a:tcPr/>
                </a:tc>
                <a:tc>
                  <a:txBody>
                    <a:bodyPr/>
                    <a:lstStyle/>
                    <a:p>
                      <a:r>
                        <a:rPr lang="en-US" sz="1400" kern="1200" baseline="0" dirty="0" smtClean="0">
                          <a:solidFill>
                            <a:schemeClr val="dk1"/>
                          </a:solidFill>
                          <a:latin typeface="+mn-lt"/>
                          <a:ea typeface="+mn-ea"/>
                          <a:cs typeface="+mn-cs"/>
                        </a:rPr>
                        <a:t>Defines the Thread mode privilege level:</a:t>
                      </a:r>
                    </a:p>
                    <a:p>
                      <a:r>
                        <a:rPr lang="en-US" sz="1400" kern="1200" baseline="0" dirty="0" smtClean="0">
                          <a:solidFill>
                            <a:schemeClr val="dk1"/>
                          </a:solidFill>
                          <a:latin typeface="+mn-lt"/>
                          <a:ea typeface="+mn-ea"/>
                          <a:cs typeface="+mn-cs"/>
                        </a:rPr>
                        <a:t>0 = privileged</a:t>
                      </a:r>
                    </a:p>
                    <a:p>
                      <a:r>
                        <a:rPr lang="en-US" sz="1400" kern="1200" baseline="0" dirty="0" smtClean="0">
                          <a:solidFill>
                            <a:schemeClr val="dk1"/>
                          </a:solidFill>
                          <a:latin typeface="+mn-lt"/>
                          <a:ea typeface="+mn-ea"/>
                          <a:cs typeface="+mn-cs"/>
                        </a:rPr>
                        <a:t>1 = unprivileged.</a:t>
                      </a:r>
                      <a:endParaRPr lang="en-US" sz="1400" dirty="0"/>
                    </a:p>
                  </a:txBody>
                  <a:tcPr/>
                </a:tc>
              </a:tr>
            </a:tbl>
          </a:graphicData>
        </a:graphic>
      </p:graphicFrame>
      <p:pic>
        <p:nvPicPr>
          <p:cNvPr id="3074" name="Picture 2"/>
          <p:cNvPicPr>
            <a:picLocks noChangeAspect="1" noChangeArrowheads="1"/>
          </p:cNvPicPr>
          <p:nvPr/>
        </p:nvPicPr>
        <p:blipFill>
          <a:blip r:embed="rId2" cstate="print"/>
          <a:srcRect/>
          <a:stretch>
            <a:fillRect/>
          </a:stretch>
        </p:blipFill>
        <p:spPr bwMode="auto">
          <a:xfrm>
            <a:off x="685800" y="4191000"/>
            <a:ext cx="74803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lstStyle/>
          <a:p>
            <a:r>
              <a:rPr lang="en-US" dirty="0" smtClean="0"/>
              <a:t>API provided by KIEL</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838200" y="1143000"/>
            <a:ext cx="7467600" cy="55875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alpha val="4300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we access registers</a:t>
            </a:r>
            <a:endParaRPr lang="en-US" dirty="0"/>
          </a:p>
        </p:txBody>
      </p:sp>
      <p:sp>
        <p:nvSpPr>
          <p:cNvPr id="3" name="TextBox 2"/>
          <p:cNvSpPr txBox="1"/>
          <p:nvPr/>
        </p:nvSpPr>
        <p:spPr>
          <a:xfrm>
            <a:off x="228600" y="1828800"/>
            <a:ext cx="8382000" cy="646331"/>
          </a:xfrm>
          <a:prstGeom prst="rect">
            <a:avLst/>
          </a:prstGeom>
          <a:noFill/>
          <a:ln>
            <a:solidFill>
              <a:srgbClr val="FF0000">
                <a:alpha val="39000"/>
              </a:srgbClr>
            </a:solidFill>
          </a:ln>
        </p:spPr>
        <p:txBody>
          <a:bodyPr wrap="square" rtlCol="0">
            <a:spAutoFit/>
          </a:bodyPr>
          <a:lstStyle/>
          <a:p>
            <a:r>
              <a:rPr lang="en-US" dirty="0" smtClean="0"/>
              <a:t>API   to declare the general register R0 as a named register variable,</a:t>
            </a:r>
          </a:p>
          <a:p>
            <a:r>
              <a:rPr lang="en-US" dirty="0" smtClean="0"/>
              <a:t>register intR0_asm.(“r0”);</a:t>
            </a:r>
            <a:endParaRPr lang="en-US" dirty="0"/>
          </a:p>
        </p:txBody>
      </p:sp>
      <p:sp>
        <p:nvSpPr>
          <p:cNvPr id="5" name="TextBox 4"/>
          <p:cNvSpPr txBox="1"/>
          <p:nvPr/>
        </p:nvSpPr>
        <p:spPr>
          <a:xfrm>
            <a:off x="381000" y="3276600"/>
            <a:ext cx="7696200" cy="646331"/>
          </a:xfrm>
          <a:prstGeom prst="rect">
            <a:avLst/>
          </a:prstGeom>
          <a:noFill/>
          <a:ln>
            <a:solidFill>
              <a:srgbClr val="FF0000"/>
            </a:solidFill>
          </a:ln>
        </p:spPr>
        <p:txBody>
          <a:bodyPr wrap="square" rtlCol="0">
            <a:spAutoFit/>
          </a:bodyPr>
          <a:lstStyle/>
          <a:p>
            <a:r>
              <a:rPr lang="en-US" dirty="0" smtClean="0"/>
              <a:t>API access Special purpose registers is</a:t>
            </a:r>
          </a:p>
          <a:p>
            <a:r>
              <a:rPr lang="en-US" dirty="0" smtClean="0"/>
              <a:t>register </a:t>
            </a:r>
            <a:r>
              <a:rPr lang="en-US" dirty="0" err="1" smtClean="0"/>
              <a:t>intregname_asm</a:t>
            </a:r>
            <a:r>
              <a:rPr lang="en-US" dirty="0" smtClean="0"/>
              <a:t>(“</a:t>
            </a:r>
            <a:r>
              <a:rPr lang="en-US" dirty="0" err="1" smtClean="0"/>
              <a:t>regname</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all registers  are accessed</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685800" y="1676400"/>
            <a:ext cx="7315200" cy="49887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3252</TotalTime>
  <Words>336</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Writing C programs in Cortex-M4</vt:lpstr>
      <vt:lpstr>Usage of High level Language</vt:lpstr>
      <vt:lpstr>To Solve this </vt:lpstr>
      <vt:lpstr>Data Types available for Cortex M4</vt:lpstr>
      <vt:lpstr>How APSR is accessed</vt:lpstr>
      <vt:lpstr>Slide 6</vt:lpstr>
      <vt:lpstr>API provided by KIEL</vt:lpstr>
      <vt:lpstr>How do we access registers</vt:lpstr>
      <vt:lpstr>How all registers  are accessed</vt:lpstr>
      <vt:lpstr>Idiom Recognition </vt:lpstr>
      <vt:lpstr>Idioms support by KEIL compiler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user</cp:lastModifiedBy>
  <cp:revision>325</cp:revision>
  <dcterms:created xsi:type="dcterms:W3CDTF">2006-08-16T00:00:00Z</dcterms:created>
  <dcterms:modified xsi:type="dcterms:W3CDTF">2016-10-17T09:47:43Z</dcterms:modified>
</cp:coreProperties>
</file>