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13" r:id="rId3"/>
    <p:sldId id="306" r:id="rId4"/>
    <p:sldId id="307" r:id="rId5"/>
    <p:sldId id="308" r:id="rId6"/>
    <p:sldId id="309" r:id="rId7"/>
    <p:sldId id="310" r:id="rId8"/>
    <p:sldId id="311" r:id="rId9"/>
    <p:sldId id="312" r:id="rId10"/>
    <p:sldId id="314" r:id="rId11"/>
    <p:sldId id="315" r:id="rId12"/>
    <p:sldId id="305" r:id="rId13"/>
    <p:sldId id="281" r:id="rId14"/>
    <p:sldId id="257" r:id="rId15"/>
    <p:sldId id="263" r:id="rId16"/>
    <p:sldId id="258" r:id="rId17"/>
    <p:sldId id="264" r:id="rId18"/>
    <p:sldId id="259" r:id="rId19"/>
    <p:sldId id="265" r:id="rId20"/>
    <p:sldId id="283" r:id="rId21"/>
    <p:sldId id="260" r:id="rId22"/>
    <p:sldId id="261" r:id="rId23"/>
    <p:sldId id="262" r:id="rId24"/>
    <p:sldId id="303" r:id="rId25"/>
    <p:sldId id="316" r:id="rId26"/>
    <p:sldId id="266" r:id="rId27"/>
    <p:sldId id="317" r:id="rId28"/>
    <p:sldId id="267" r:id="rId29"/>
    <p:sldId id="318" r:id="rId30"/>
    <p:sldId id="319" r:id="rId31"/>
    <p:sldId id="268" r:id="rId32"/>
    <p:sldId id="320" r:id="rId33"/>
    <p:sldId id="321" r:id="rId34"/>
    <p:sldId id="269" r:id="rId35"/>
    <p:sldId id="32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629" autoAdjust="0"/>
  </p:normalViewPr>
  <p:slideViewPr>
    <p:cSldViewPr>
      <p:cViewPr varScale="1">
        <p:scale>
          <a:sx n="68" d="100"/>
          <a:sy n="68" d="100"/>
        </p:scale>
        <p:origin x="5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10/21/2016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013D74-44E5-42D4-B5EE-C836489C2BEB}" type="slidenum">
              <a:rPr lang="en-US" smtClean="0"/>
              <a:pPr/>
              <a:t>35</a:t>
            </a:fld>
            <a:endParaRPr lang="en-US"/>
          </a:p>
        </p:txBody>
      </p:sp>
    </p:spTree>
    <p:extLst>
      <p:ext uri="{BB962C8B-B14F-4D97-AF65-F5344CB8AC3E}">
        <p14:creationId xmlns:p14="http://schemas.microsoft.com/office/powerpoint/2010/main" val="414215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Cortex M4 Exception Handling</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exception programmed</a:t>
            </a:r>
          </a:p>
        </p:txBody>
      </p:sp>
      <p:sp>
        <p:nvSpPr>
          <p:cNvPr id="3" name="Rectangle 2"/>
          <p:cNvSpPr/>
          <p:nvPr/>
        </p:nvSpPr>
        <p:spPr>
          <a:xfrm>
            <a:off x="381000" y="1828800"/>
            <a:ext cx="8382000" cy="4401205"/>
          </a:xfrm>
          <a:prstGeom prst="rect">
            <a:avLst/>
          </a:prstGeom>
        </p:spPr>
        <p:txBody>
          <a:bodyPr wrap="square">
            <a:spAutoFit/>
          </a:bodyPr>
          <a:lstStyle/>
          <a:p>
            <a:r>
              <a:rPr lang="en-US" sz="2000" dirty="0"/>
              <a:t>All exceptions and interrupts in the Cortex-M4are  Handled by </a:t>
            </a:r>
            <a:r>
              <a:rPr lang="en-US" sz="2000" dirty="0" err="1"/>
              <a:t>theNVIC</a:t>
            </a:r>
            <a:r>
              <a:rPr lang="en-US" sz="2000" dirty="0"/>
              <a:t>.</a:t>
            </a:r>
          </a:p>
          <a:p>
            <a:endParaRPr lang="en-US" sz="2000" dirty="0"/>
          </a:p>
          <a:p>
            <a:r>
              <a:rPr lang="en-US" sz="2000" dirty="0"/>
              <a:t>The NVIC provides a group of programmable registers to manage exceptions and interrupts</a:t>
            </a:r>
          </a:p>
          <a:p>
            <a:endParaRPr lang="en-US" sz="2000" dirty="0"/>
          </a:p>
          <a:p>
            <a:r>
              <a:rPr lang="en-US" sz="2000" dirty="0"/>
              <a:t>There is  module called System Control Block (SCB) which assists NVIC to manage exceptions and interrupts.</a:t>
            </a:r>
          </a:p>
          <a:p>
            <a:endParaRPr lang="en-US" sz="2000" dirty="0"/>
          </a:p>
          <a:p>
            <a:r>
              <a:rPr lang="en-US" sz="2000" dirty="0"/>
              <a:t>The registers in NVIC and SCB are used for programming </a:t>
            </a:r>
            <a:r>
              <a:rPr lang="en-US" sz="2000" dirty="0" err="1"/>
              <a:t>Execptions</a:t>
            </a:r>
            <a:r>
              <a:rPr lang="en-US" sz="2000" dirty="0"/>
              <a:t> and interrupts</a:t>
            </a:r>
          </a:p>
          <a:p>
            <a:endParaRPr lang="en-US" sz="2000" dirty="0"/>
          </a:p>
          <a:p>
            <a:r>
              <a:rPr lang="en-US" sz="2000" dirty="0"/>
              <a:t>The special registers  such as PRIMASK, FAULTMASK, and BASEPRI, also provide mask, unmask, and priority level selections for most exceptions and interrupts to support their 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NVIC located</a:t>
            </a:r>
          </a:p>
        </p:txBody>
      </p:sp>
      <p:pic>
        <p:nvPicPr>
          <p:cNvPr id="1026" name="Picture 2"/>
          <p:cNvPicPr>
            <a:picLocks noChangeAspect="1" noChangeArrowheads="1"/>
          </p:cNvPicPr>
          <p:nvPr/>
        </p:nvPicPr>
        <p:blipFill>
          <a:blip r:embed="rId2" cstate="print"/>
          <a:srcRect/>
          <a:stretch>
            <a:fillRect/>
          </a:stretch>
        </p:blipFill>
        <p:spPr bwMode="auto">
          <a:xfrm>
            <a:off x="3200400" y="1905000"/>
            <a:ext cx="5486400" cy="3676309"/>
          </a:xfrm>
          <a:prstGeom prst="rect">
            <a:avLst/>
          </a:prstGeom>
          <a:noFill/>
          <a:ln w="9525">
            <a:noFill/>
            <a:miter lim="800000"/>
            <a:headEnd/>
            <a:tailEnd/>
          </a:ln>
        </p:spPr>
      </p:pic>
      <p:sp>
        <p:nvSpPr>
          <p:cNvPr id="4" name="Rectangle 3"/>
          <p:cNvSpPr/>
          <p:nvPr/>
        </p:nvSpPr>
        <p:spPr>
          <a:xfrm>
            <a:off x="381000" y="2133600"/>
            <a:ext cx="2514600" cy="3416320"/>
          </a:xfrm>
          <a:prstGeom prst="rect">
            <a:avLst/>
          </a:prstGeom>
          <a:ln>
            <a:solidFill>
              <a:srgbClr val="FF0000"/>
            </a:solidFill>
          </a:ln>
        </p:spPr>
        <p:txBody>
          <a:bodyPr wrap="square">
            <a:spAutoFit/>
          </a:bodyPr>
          <a:lstStyle/>
          <a:p>
            <a:r>
              <a:rPr lang="en-US" sz="2400" dirty="0"/>
              <a:t>NVIC and SCB are located in the</a:t>
            </a:r>
          </a:p>
          <a:p>
            <a:r>
              <a:rPr lang="en-US" sz="2400" dirty="0"/>
              <a:t>System Control Space (SCS) at the on-chip memory map with a memory range of</a:t>
            </a:r>
          </a:p>
          <a:p>
            <a:r>
              <a:rPr lang="en-US" sz="2400" dirty="0"/>
              <a:t>0xE000E0000xE000EFFF.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Processor Modes</a:t>
            </a:r>
          </a:p>
        </p:txBody>
      </p:sp>
      <p:sp>
        <p:nvSpPr>
          <p:cNvPr id="3" name="TextBox 2"/>
          <p:cNvSpPr txBox="1"/>
          <p:nvPr/>
        </p:nvSpPr>
        <p:spPr>
          <a:xfrm>
            <a:off x="457200" y="1371600"/>
            <a:ext cx="8305800" cy="1754326"/>
          </a:xfrm>
          <a:prstGeom prst="rect">
            <a:avLst/>
          </a:prstGeom>
          <a:noFill/>
        </p:spPr>
        <p:txBody>
          <a:bodyPr wrap="square" rtlCol="0">
            <a:spAutoFit/>
          </a:bodyPr>
          <a:lstStyle/>
          <a:p>
            <a:r>
              <a:rPr lang="en-US" sz="3600" dirty="0"/>
              <a:t>Cortex –M4 has two modes</a:t>
            </a:r>
          </a:p>
          <a:p>
            <a:pPr>
              <a:buFont typeface="Wingdings" pitchFamily="2" charset="2"/>
              <a:buChar char="q"/>
            </a:pPr>
            <a:r>
              <a:rPr lang="en-US" sz="3600" dirty="0"/>
              <a:t>Thread Mode</a:t>
            </a:r>
          </a:p>
          <a:p>
            <a:pPr>
              <a:buFont typeface="Wingdings" pitchFamily="2" charset="2"/>
              <a:buChar char="q"/>
            </a:pPr>
            <a:r>
              <a:rPr lang="en-US" sz="3600" dirty="0"/>
              <a:t>Handler  mode</a:t>
            </a:r>
          </a:p>
        </p:txBody>
      </p:sp>
      <p:graphicFrame>
        <p:nvGraphicFramePr>
          <p:cNvPr id="4" name="Table 3"/>
          <p:cNvGraphicFramePr>
            <a:graphicFrameLocks noGrp="1"/>
          </p:cNvGraphicFramePr>
          <p:nvPr/>
        </p:nvGraphicFramePr>
        <p:xfrm>
          <a:off x="609600" y="3810000"/>
          <a:ext cx="7772400" cy="19253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US" dirty="0"/>
                        <a:t>Processor</a:t>
                      </a:r>
                      <a:r>
                        <a:rPr lang="en-US" baseline="0" dirty="0"/>
                        <a:t> Mode</a:t>
                      </a:r>
                      <a:endParaRPr lang="en-US" dirty="0"/>
                    </a:p>
                  </a:txBody>
                  <a:tcPr/>
                </a:tc>
                <a:tc>
                  <a:txBody>
                    <a:bodyPr/>
                    <a:lstStyle/>
                    <a:p>
                      <a:r>
                        <a:rPr lang="en-US" dirty="0"/>
                        <a:t>What</a:t>
                      </a:r>
                      <a:r>
                        <a:rPr lang="en-US" baseline="0" dirty="0"/>
                        <a:t> happens in this mode</a:t>
                      </a:r>
                      <a:endParaRPr lang="en-US" dirty="0"/>
                    </a:p>
                  </a:txBody>
                  <a:tcPr/>
                </a:tc>
                <a:extLst>
                  <a:ext uri="{0D108BD9-81ED-4DB2-BD59-A6C34878D82A}">
                    <a16:rowId xmlns:a16="http://schemas.microsoft.com/office/drawing/2014/main" val="10000"/>
                  </a:ext>
                </a:extLst>
              </a:tr>
              <a:tr h="370840">
                <a:tc>
                  <a:txBody>
                    <a:bodyPr/>
                    <a:lstStyle/>
                    <a:p>
                      <a:r>
                        <a:rPr lang="en-US" dirty="0"/>
                        <a:t>Thread mode</a:t>
                      </a:r>
                    </a:p>
                  </a:txBody>
                  <a:tcPr/>
                </a:tc>
                <a:tc>
                  <a:txBody>
                    <a:bodyPr/>
                    <a:lstStyle/>
                    <a:p>
                      <a:r>
                        <a:rPr lang="en-US" dirty="0"/>
                        <a:t>All User Application executes in this mode</a:t>
                      </a:r>
                      <a:r>
                        <a:rPr lang="en-US" baseline="0" dirty="0"/>
                        <a:t>, when processor is RESET and completes the reset process, it automatically comes to Thread mode</a:t>
                      </a:r>
                      <a:endParaRPr lang="en-US" dirty="0"/>
                    </a:p>
                  </a:txBody>
                  <a:tcPr/>
                </a:tc>
                <a:extLst>
                  <a:ext uri="{0D108BD9-81ED-4DB2-BD59-A6C34878D82A}">
                    <a16:rowId xmlns:a16="http://schemas.microsoft.com/office/drawing/2014/main" val="10001"/>
                  </a:ext>
                </a:extLst>
              </a:tr>
              <a:tr h="370840">
                <a:tc>
                  <a:txBody>
                    <a:bodyPr/>
                    <a:lstStyle/>
                    <a:p>
                      <a:r>
                        <a:rPr lang="en-US" dirty="0"/>
                        <a:t>Handler</a:t>
                      </a:r>
                      <a:r>
                        <a:rPr lang="en-US" baseline="0" dirty="0"/>
                        <a:t> mode</a:t>
                      </a:r>
                      <a:endParaRPr lang="en-US" dirty="0"/>
                    </a:p>
                  </a:txBody>
                  <a:tcPr/>
                </a:tc>
                <a:tc>
                  <a:txBody>
                    <a:bodyPr/>
                    <a:lstStyle/>
                    <a:p>
                      <a:r>
                        <a:rPr lang="en-US" dirty="0"/>
                        <a:t>All Exceptions are</a:t>
                      </a:r>
                      <a:r>
                        <a:rPr lang="en-US" baseline="0" dirty="0"/>
                        <a:t> handled in this mode, once the exception handling is completed it goes back to thread mode</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457200" y="274638"/>
            <a:ext cx="8229600" cy="1143000"/>
          </a:xfrm>
        </p:spPr>
        <p:txBody>
          <a:bodyPr/>
          <a:lstStyle/>
          <a:p>
            <a:r>
              <a:rPr lang="en-US" dirty="0"/>
              <a:t>Processor Mode and Privileges</a:t>
            </a:r>
          </a:p>
        </p:txBody>
      </p:sp>
      <p:sp>
        <p:nvSpPr>
          <p:cNvPr id="4" name="Rounded Rectangle 3"/>
          <p:cNvSpPr/>
          <p:nvPr/>
        </p:nvSpPr>
        <p:spPr>
          <a:xfrm>
            <a:off x="2057400" y="1905000"/>
            <a:ext cx="2590800" cy="2057400"/>
          </a:xfrm>
          <a:prstGeom prst="roundRect">
            <a:avLst/>
          </a:prstGeom>
          <a:gradFill flip="none" rotWithShape="1">
            <a:gsLst>
              <a:gs pos="0">
                <a:srgbClr val="FF0000">
                  <a:alpha val="67000"/>
                </a:srgbClr>
              </a:gs>
              <a:gs pos="99000">
                <a:schemeClr val="accent1">
                  <a:tint val="44500"/>
                  <a:satMod val="160000"/>
                </a:schemeClr>
              </a:gs>
              <a:gs pos="100000">
                <a:schemeClr val="accent1">
                  <a:tint val="23500"/>
                  <a:satMod val="160000"/>
                </a:schemeClr>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chemeClr val="tx1"/>
                </a:solidFill>
                <a:latin typeface="Arabic Typesetting" pitchFamily="66" charset="-78"/>
                <a:cs typeface="Arabic Typesetting" pitchFamily="66" charset="-78"/>
              </a:rPr>
              <a:t>Use of this mode</a:t>
            </a:r>
            <a:r>
              <a:rPr lang="en-US" sz="2400" dirty="0">
                <a:solidFill>
                  <a:schemeClr val="tx1"/>
                </a:solidFill>
              </a:rPr>
              <a:t>:</a:t>
            </a:r>
          </a:p>
          <a:p>
            <a:r>
              <a:rPr lang="en-US" dirty="0">
                <a:solidFill>
                  <a:srgbClr val="7030A0"/>
                </a:solidFill>
              </a:rPr>
              <a:t>Exception Handling</a:t>
            </a:r>
          </a:p>
          <a:p>
            <a:endParaRPr lang="en-US" dirty="0">
              <a:solidFill>
                <a:srgbClr val="7030A0"/>
              </a:solidFill>
            </a:endParaRPr>
          </a:p>
          <a:p>
            <a:r>
              <a:rPr lang="en-US" dirty="0">
                <a:solidFill>
                  <a:srgbClr val="7030A0"/>
                </a:solidFill>
              </a:rPr>
              <a:t>Stack : Main</a:t>
            </a:r>
          </a:p>
        </p:txBody>
      </p:sp>
      <p:sp>
        <p:nvSpPr>
          <p:cNvPr id="5" name="Rounded Rectangle 4"/>
          <p:cNvSpPr/>
          <p:nvPr/>
        </p:nvSpPr>
        <p:spPr>
          <a:xfrm>
            <a:off x="4815840" y="1905000"/>
            <a:ext cx="2590800" cy="2057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087880" y="4084320"/>
            <a:ext cx="2590800" cy="2057400"/>
          </a:xfrm>
          <a:prstGeom prst="roundRect">
            <a:avLst/>
          </a:prstGeom>
          <a:gradFill flip="none" rotWithShape="1">
            <a:gsLst>
              <a:gs pos="0">
                <a:srgbClr val="00B0F0"/>
              </a:gs>
              <a:gs pos="99000">
                <a:schemeClr val="accent1">
                  <a:tint val="44500"/>
                  <a:satMod val="160000"/>
                </a:schemeClr>
              </a:gs>
              <a:gs pos="100000">
                <a:srgbClr val="00B0F0"/>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FF0000"/>
                </a:solidFill>
                <a:latin typeface="Arabic Typesetting" pitchFamily="66" charset="-78"/>
                <a:cs typeface="Arabic Typesetting" pitchFamily="66" charset="-78"/>
              </a:rPr>
              <a:t>Use of this mode</a:t>
            </a:r>
            <a:r>
              <a:rPr lang="en-US" sz="2400" dirty="0">
                <a:solidFill>
                  <a:srgbClr val="FF0000"/>
                </a:solidFill>
              </a:rPr>
              <a:t>:</a:t>
            </a:r>
          </a:p>
          <a:p>
            <a:r>
              <a:rPr lang="en-US" dirty="0">
                <a:solidFill>
                  <a:srgbClr val="7030A0"/>
                </a:solidFill>
              </a:rPr>
              <a:t>Applications  use this mode</a:t>
            </a:r>
          </a:p>
          <a:p>
            <a:r>
              <a:rPr lang="en-US" dirty="0">
                <a:solidFill>
                  <a:srgbClr val="7030A0"/>
                </a:solidFill>
              </a:rPr>
              <a:t>Under special conditions</a:t>
            </a:r>
          </a:p>
          <a:p>
            <a:endParaRPr lang="en-US" dirty="0">
              <a:solidFill>
                <a:srgbClr val="7030A0"/>
              </a:solidFill>
            </a:endParaRPr>
          </a:p>
          <a:p>
            <a:r>
              <a:rPr lang="en-US" b="1" dirty="0">
                <a:solidFill>
                  <a:srgbClr val="7030A0"/>
                </a:solidFill>
              </a:rPr>
              <a:t>Stack</a:t>
            </a:r>
            <a:r>
              <a:rPr lang="en-US" dirty="0">
                <a:solidFill>
                  <a:srgbClr val="7030A0"/>
                </a:solidFill>
              </a:rPr>
              <a:t> : Main or process</a:t>
            </a:r>
          </a:p>
        </p:txBody>
      </p:sp>
      <p:sp>
        <p:nvSpPr>
          <p:cNvPr id="8" name="Rounded Rectangle 7"/>
          <p:cNvSpPr/>
          <p:nvPr/>
        </p:nvSpPr>
        <p:spPr>
          <a:xfrm>
            <a:off x="4831080" y="4084320"/>
            <a:ext cx="2590800" cy="2057400"/>
          </a:xfrm>
          <a:prstGeom prst="roundRect">
            <a:avLst/>
          </a:prstGeom>
          <a:gradFill>
            <a:gsLst>
              <a:gs pos="0">
                <a:srgbClr val="92D050"/>
              </a:gs>
              <a:gs pos="99000">
                <a:schemeClr val="accent1">
                  <a:tint val="44500"/>
                  <a:satMod val="160000"/>
                </a:schemeClr>
              </a:gs>
              <a:gs pos="100000">
                <a:schemeClr val="accent1">
                  <a:tint val="23500"/>
                  <a:satMod val="160000"/>
                </a:schemeClr>
              </a:gs>
            </a:gsLst>
            <a:path path="rect">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FF0000"/>
                </a:solidFill>
                <a:latin typeface="Arabic Typesetting" pitchFamily="66" charset="-78"/>
                <a:cs typeface="Arabic Typesetting" pitchFamily="66" charset="-78"/>
              </a:rPr>
              <a:t>Use of this mode</a:t>
            </a:r>
            <a:r>
              <a:rPr lang="en-US" sz="2400" dirty="0">
                <a:solidFill>
                  <a:srgbClr val="FF0000"/>
                </a:solidFill>
              </a:rPr>
              <a:t>:</a:t>
            </a:r>
          </a:p>
          <a:p>
            <a:r>
              <a:rPr lang="en-US" dirty="0">
                <a:solidFill>
                  <a:srgbClr val="7030A0"/>
                </a:solidFill>
              </a:rPr>
              <a:t>Applications  will be in this mode most of the time</a:t>
            </a:r>
            <a:br>
              <a:rPr lang="en-US" dirty="0">
                <a:solidFill>
                  <a:srgbClr val="7030A0"/>
                </a:solidFill>
              </a:rPr>
            </a:br>
            <a:endParaRPr lang="en-US" dirty="0">
              <a:solidFill>
                <a:srgbClr val="7030A0"/>
              </a:solidFill>
            </a:endParaRPr>
          </a:p>
          <a:p>
            <a:pPr eaLnBrk="1" fontAlgn="auto" hangingPunct="1">
              <a:spcBef>
                <a:spcPts val="0"/>
              </a:spcBef>
              <a:spcAft>
                <a:spcPts val="0"/>
              </a:spcAft>
              <a:defRPr/>
            </a:pPr>
            <a:r>
              <a:rPr lang="en-US" b="1" dirty="0">
                <a:solidFill>
                  <a:srgbClr val="7030A0"/>
                </a:solidFill>
              </a:rPr>
              <a:t>Stack</a:t>
            </a:r>
            <a:r>
              <a:rPr lang="en-US" dirty="0">
                <a:solidFill>
                  <a:srgbClr val="7030A0"/>
                </a:solidFill>
              </a:rPr>
              <a:t> : Main or process</a:t>
            </a:r>
          </a:p>
        </p:txBody>
      </p:sp>
      <p:sp>
        <p:nvSpPr>
          <p:cNvPr id="9" name="TextBox 8"/>
          <p:cNvSpPr txBox="1"/>
          <p:nvPr/>
        </p:nvSpPr>
        <p:spPr>
          <a:xfrm>
            <a:off x="533400" y="2590800"/>
            <a:ext cx="992579" cy="646331"/>
          </a:xfrm>
          <a:prstGeom prst="rect">
            <a:avLst/>
          </a:prstGeom>
          <a:noFill/>
        </p:spPr>
        <p:txBody>
          <a:bodyPr wrap="none" rtlCol="0">
            <a:spAutoFit/>
          </a:bodyPr>
          <a:lstStyle/>
          <a:p>
            <a:r>
              <a:rPr lang="en-US" dirty="0"/>
              <a:t>Handler</a:t>
            </a:r>
          </a:p>
          <a:p>
            <a:r>
              <a:rPr lang="en-US" dirty="0"/>
              <a:t>mode</a:t>
            </a:r>
          </a:p>
        </p:txBody>
      </p:sp>
      <p:sp>
        <p:nvSpPr>
          <p:cNvPr id="10" name="TextBox 9"/>
          <p:cNvSpPr txBox="1"/>
          <p:nvPr/>
        </p:nvSpPr>
        <p:spPr>
          <a:xfrm>
            <a:off x="411480" y="4876800"/>
            <a:ext cx="915635" cy="646331"/>
          </a:xfrm>
          <a:prstGeom prst="rect">
            <a:avLst/>
          </a:prstGeom>
          <a:noFill/>
        </p:spPr>
        <p:txBody>
          <a:bodyPr wrap="none" rtlCol="0">
            <a:spAutoFit/>
          </a:bodyPr>
          <a:lstStyle/>
          <a:p>
            <a:r>
              <a:rPr lang="en-US" dirty="0"/>
              <a:t>Thread</a:t>
            </a:r>
          </a:p>
          <a:p>
            <a:r>
              <a:rPr lang="en-US" dirty="0"/>
              <a:t>mode</a:t>
            </a:r>
          </a:p>
        </p:txBody>
      </p:sp>
      <p:sp>
        <p:nvSpPr>
          <p:cNvPr id="11" name="TextBox 10"/>
          <p:cNvSpPr txBox="1"/>
          <p:nvPr/>
        </p:nvSpPr>
        <p:spPr>
          <a:xfrm>
            <a:off x="2612236" y="6336268"/>
            <a:ext cx="1197764" cy="369332"/>
          </a:xfrm>
          <a:prstGeom prst="rect">
            <a:avLst/>
          </a:prstGeom>
          <a:noFill/>
        </p:spPr>
        <p:txBody>
          <a:bodyPr wrap="none" rtlCol="0">
            <a:spAutoFit/>
          </a:bodyPr>
          <a:lstStyle/>
          <a:p>
            <a:r>
              <a:rPr lang="en-US" dirty="0"/>
              <a:t>Privileged</a:t>
            </a:r>
          </a:p>
        </p:txBody>
      </p:sp>
      <p:sp>
        <p:nvSpPr>
          <p:cNvPr id="12" name="TextBox 11"/>
          <p:cNvSpPr txBox="1"/>
          <p:nvPr/>
        </p:nvSpPr>
        <p:spPr>
          <a:xfrm>
            <a:off x="5867400" y="1219200"/>
            <a:ext cx="671979" cy="369332"/>
          </a:xfrm>
          <a:prstGeom prst="rect">
            <a:avLst/>
          </a:prstGeom>
          <a:noFill/>
        </p:spPr>
        <p:txBody>
          <a:bodyPr wrap="none" rtlCol="0">
            <a:spAutoFit/>
          </a:bodyPr>
          <a:lstStyle/>
          <a:p>
            <a:r>
              <a:rPr lang="en-US" dirty="0"/>
              <a:t>User</a:t>
            </a:r>
          </a:p>
        </p:txBody>
      </p:sp>
      <p:sp>
        <p:nvSpPr>
          <p:cNvPr id="13" name="TextBox 12"/>
          <p:cNvSpPr txBox="1"/>
          <p:nvPr/>
        </p:nvSpPr>
        <p:spPr>
          <a:xfrm>
            <a:off x="2667000" y="1219200"/>
            <a:ext cx="1197764" cy="369332"/>
          </a:xfrm>
          <a:prstGeom prst="rect">
            <a:avLst/>
          </a:prstGeom>
          <a:noFill/>
        </p:spPr>
        <p:txBody>
          <a:bodyPr wrap="none" rtlCol="0">
            <a:spAutoFit/>
          </a:bodyPr>
          <a:lstStyle/>
          <a:p>
            <a:r>
              <a:rPr lang="en-US" dirty="0"/>
              <a:t>Privileged</a:t>
            </a:r>
          </a:p>
        </p:txBody>
      </p:sp>
      <p:sp>
        <p:nvSpPr>
          <p:cNvPr id="14" name="TextBox 13"/>
          <p:cNvSpPr txBox="1"/>
          <p:nvPr/>
        </p:nvSpPr>
        <p:spPr>
          <a:xfrm>
            <a:off x="5715000" y="6336268"/>
            <a:ext cx="671979" cy="369332"/>
          </a:xfrm>
          <a:prstGeom prst="rect">
            <a:avLst/>
          </a:prstGeom>
          <a:noFill/>
        </p:spPr>
        <p:txBody>
          <a:bodyPr wrap="none" rtlCol="0">
            <a:spAutoFit/>
          </a:bodyPr>
          <a:lstStyle/>
          <a:p>
            <a:r>
              <a:rPr lang="en-US" dirty="0"/>
              <a:t>User</a:t>
            </a:r>
          </a:p>
        </p:txBody>
      </p:sp>
      <p:sp>
        <p:nvSpPr>
          <p:cNvPr id="15" name="TextBox 14"/>
          <p:cNvSpPr txBox="1"/>
          <p:nvPr/>
        </p:nvSpPr>
        <p:spPr>
          <a:xfrm>
            <a:off x="7543800" y="4724400"/>
            <a:ext cx="915635" cy="646331"/>
          </a:xfrm>
          <a:prstGeom prst="rect">
            <a:avLst/>
          </a:prstGeom>
          <a:noFill/>
        </p:spPr>
        <p:txBody>
          <a:bodyPr wrap="none" rtlCol="0">
            <a:spAutoFit/>
          </a:bodyPr>
          <a:lstStyle/>
          <a:p>
            <a:r>
              <a:rPr lang="en-US" dirty="0"/>
              <a:t>Thread</a:t>
            </a:r>
          </a:p>
          <a:p>
            <a:r>
              <a:rPr lang="en-US" dirty="0"/>
              <a:t>mode</a:t>
            </a:r>
          </a:p>
        </p:txBody>
      </p:sp>
      <p:cxnSp>
        <p:nvCxnSpPr>
          <p:cNvPr id="16" name="Straight Connector 15"/>
          <p:cNvCxnSpPr/>
          <p:nvPr/>
        </p:nvCxnSpPr>
        <p:spPr>
          <a:xfrm>
            <a:off x="1066800" y="1371600"/>
            <a:ext cx="10668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0" y="1752600"/>
            <a:ext cx="1600200" cy="646331"/>
          </a:xfrm>
          <a:prstGeom prst="rect">
            <a:avLst/>
          </a:prstGeom>
          <a:solidFill>
            <a:schemeClr val="accent1"/>
          </a:solidFill>
        </p:spPr>
        <p:txBody>
          <a:bodyPr wrap="square" rtlCol="0">
            <a:spAutoFit/>
          </a:bodyPr>
          <a:lstStyle/>
          <a:p>
            <a:r>
              <a:rPr lang="en-US" dirty="0"/>
              <a:t>Processor mode</a:t>
            </a:r>
          </a:p>
        </p:txBody>
      </p:sp>
      <p:sp>
        <p:nvSpPr>
          <p:cNvPr id="18" name="TextBox 17"/>
          <p:cNvSpPr txBox="1"/>
          <p:nvPr/>
        </p:nvSpPr>
        <p:spPr>
          <a:xfrm>
            <a:off x="7391400" y="1295400"/>
            <a:ext cx="1600200" cy="369332"/>
          </a:xfrm>
          <a:prstGeom prst="rect">
            <a:avLst/>
          </a:prstGeom>
          <a:solidFill>
            <a:schemeClr val="accent1"/>
          </a:solidFill>
        </p:spPr>
        <p:txBody>
          <a:bodyPr wrap="square" rtlCol="0">
            <a:spAutoFit/>
          </a:bodyPr>
          <a:lstStyle/>
          <a:p>
            <a:r>
              <a:rPr lang="en-US" dirty="0"/>
              <a:t>Privileges</a:t>
            </a:r>
          </a:p>
        </p:txBody>
      </p:sp>
      <p:cxnSp>
        <p:nvCxnSpPr>
          <p:cNvPr id="19" name="Straight Connector 18"/>
          <p:cNvCxnSpPr/>
          <p:nvPr/>
        </p:nvCxnSpPr>
        <p:spPr>
          <a:xfrm>
            <a:off x="1676400" y="1752600"/>
            <a:ext cx="0" cy="434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6400" y="17526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amond(in)">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0" grpId="0"/>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838200"/>
          </a:xfrm>
        </p:spPr>
        <p:txBody>
          <a:bodyPr/>
          <a:lstStyle/>
          <a:p>
            <a:r>
              <a:rPr lang="en-US" dirty="0"/>
              <a:t>Transition between modes</a:t>
            </a:r>
          </a:p>
        </p:txBody>
      </p:sp>
      <p:sp>
        <p:nvSpPr>
          <p:cNvPr id="3" name="Oval 2"/>
          <p:cNvSpPr/>
          <p:nvPr/>
        </p:nvSpPr>
        <p:spPr>
          <a:xfrm>
            <a:off x="1905000" y="1828800"/>
            <a:ext cx="16764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P</a:t>
            </a:r>
          </a:p>
        </p:txBody>
      </p:sp>
      <p:sp>
        <p:nvSpPr>
          <p:cNvPr id="5" name="Oval 4"/>
          <p:cNvSpPr/>
          <p:nvPr/>
        </p:nvSpPr>
        <p:spPr>
          <a:xfrm>
            <a:off x="2057400" y="4953000"/>
            <a:ext cx="16764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U</a:t>
            </a:r>
          </a:p>
        </p:txBody>
      </p:sp>
      <p:sp>
        <p:nvSpPr>
          <p:cNvPr id="6" name="Oval 5"/>
          <p:cNvSpPr/>
          <p:nvPr/>
        </p:nvSpPr>
        <p:spPr>
          <a:xfrm>
            <a:off x="5867400" y="3124200"/>
            <a:ext cx="16764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P</a:t>
            </a:r>
            <a:endParaRPr lang="en-US" dirty="0"/>
          </a:p>
        </p:txBody>
      </p:sp>
      <p:cxnSp>
        <p:nvCxnSpPr>
          <p:cNvPr id="8" name="Straight Arrow Connector 7"/>
          <p:cNvCxnSpPr>
            <a:endCxn id="3" idx="2"/>
          </p:cNvCxnSpPr>
          <p:nvPr/>
        </p:nvCxnSpPr>
        <p:spPr>
          <a:xfrm flipV="1">
            <a:off x="457200" y="2628900"/>
            <a:ext cx="1447800" cy="3810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581400" y="2209800"/>
            <a:ext cx="2860964" cy="921328"/>
          </a:xfrm>
          <a:custGeom>
            <a:avLst/>
            <a:gdLst>
              <a:gd name="connsiteX0" fmla="*/ 0 w 3241964"/>
              <a:gd name="connsiteY0" fmla="*/ 5542 h 1302328"/>
              <a:gd name="connsiteX1" fmla="*/ 1263535 w 3241964"/>
              <a:gd name="connsiteY1" fmla="*/ 38793 h 1302328"/>
              <a:gd name="connsiteX2" fmla="*/ 1712422 w 3241964"/>
              <a:gd name="connsiteY2" fmla="*/ 238299 h 1302328"/>
              <a:gd name="connsiteX3" fmla="*/ 2477193 w 3241964"/>
              <a:gd name="connsiteY3" fmla="*/ 454430 h 1302328"/>
              <a:gd name="connsiteX4" fmla="*/ 2826328 w 3241964"/>
              <a:gd name="connsiteY4" fmla="*/ 670561 h 1302328"/>
              <a:gd name="connsiteX5" fmla="*/ 3009208 w 3241964"/>
              <a:gd name="connsiteY5" fmla="*/ 886691 h 1302328"/>
              <a:gd name="connsiteX6" fmla="*/ 3092335 w 3241964"/>
              <a:gd name="connsiteY6" fmla="*/ 1003070 h 1302328"/>
              <a:gd name="connsiteX7" fmla="*/ 3192088 w 3241964"/>
              <a:gd name="connsiteY7" fmla="*/ 1185950 h 1302328"/>
              <a:gd name="connsiteX8" fmla="*/ 3241964 w 3241964"/>
              <a:gd name="connsiteY8" fmla="*/ 1302328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1964" h="1302328">
                <a:moveTo>
                  <a:pt x="0" y="5542"/>
                </a:moveTo>
                <a:cubicBezTo>
                  <a:pt x="489065" y="2771"/>
                  <a:pt x="978131" y="0"/>
                  <a:pt x="1263535" y="38793"/>
                </a:cubicBezTo>
                <a:cubicBezTo>
                  <a:pt x="1548939" y="77586"/>
                  <a:pt x="1510146" y="169026"/>
                  <a:pt x="1712422" y="238299"/>
                </a:cubicBezTo>
                <a:cubicBezTo>
                  <a:pt x="1914698" y="307572"/>
                  <a:pt x="2291542" y="382386"/>
                  <a:pt x="2477193" y="454430"/>
                </a:cubicBezTo>
                <a:cubicBezTo>
                  <a:pt x="2662844" y="526474"/>
                  <a:pt x="2737659" y="598518"/>
                  <a:pt x="2826328" y="670561"/>
                </a:cubicBezTo>
                <a:cubicBezTo>
                  <a:pt x="2914997" y="742604"/>
                  <a:pt x="2964874" y="831273"/>
                  <a:pt x="3009208" y="886691"/>
                </a:cubicBezTo>
                <a:cubicBezTo>
                  <a:pt x="3053543" y="942109"/>
                  <a:pt x="3061855" y="953194"/>
                  <a:pt x="3092335" y="1003070"/>
                </a:cubicBezTo>
                <a:cubicBezTo>
                  <a:pt x="3122815" y="1052946"/>
                  <a:pt x="3167150" y="1136074"/>
                  <a:pt x="3192088" y="1185950"/>
                </a:cubicBezTo>
                <a:cubicBezTo>
                  <a:pt x="3217026" y="1235826"/>
                  <a:pt x="3241964" y="1302328"/>
                  <a:pt x="3241964" y="1302328"/>
                </a:cubicBezTo>
              </a:path>
            </a:pathLst>
          </a:custGeom>
          <a:ln w="63500">
            <a:solidFill>
              <a:srgbClr val="92D050"/>
            </a:solidFill>
            <a:headEnd type="diamo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657600" y="2667000"/>
            <a:ext cx="2286000" cy="762000"/>
          </a:xfrm>
          <a:custGeom>
            <a:avLst/>
            <a:gdLst>
              <a:gd name="connsiteX0" fmla="*/ 0 w 3241964"/>
              <a:gd name="connsiteY0" fmla="*/ 5542 h 1302328"/>
              <a:gd name="connsiteX1" fmla="*/ 1263535 w 3241964"/>
              <a:gd name="connsiteY1" fmla="*/ 38793 h 1302328"/>
              <a:gd name="connsiteX2" fmla="*/ 1712422 w 3241964"/>
              <a:gd name="connsiteY2" fmla="*/ 238299 h 1302328"/>
              <a:gd name="connsiteX3" fmla="*/ 2477193 w 3241964"/>
              <a:gd name="connsiteY3" fmla="*/ 454430 h 1302328"/>
              <a:gd name="connsiteX4" fmla="*/ 2826328 w 3241964"/>
              <a:gd name="connsiteY4" fmla="*/ 670561 h 1302328"/>
              <a:gd name="connsiteX5" fmla="*/ 3009208 w 3241964"/>
              <a:gd name="connsiteY5" fmla="*/ 886691 h 1302328"/>
              <a:gd name="connsiteX6" fmla="*/ 3092335 w 3241964"/>
              <a:gd name="connsiteY6" fmla="*/ 1003070 h 1302328"/>
              <a:gd name="connsiteX7" fmla="*/ 3192088 w 3241964"/>
              <a:gd name="connsiteY7" fmla="*/ 1185950 h 1302328"/>
              <a:gd name="connsiteX8" fmla="*/ 3241964 w 3241964"/>
              <a:gd name="connsiteY8" fmla="*/ 1302328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1964" h="1302328">
                <a:moveTo>
                  <a:pt x="0" y="5542"/>
                </a:moveTo>
                <a:cubicBezTo>
                  <a:pt x="489065" y="2771"/>
                  <a:pt x="978131" y="0"/>
                  <a:pt x="1263535" y="38793"/>
                </a:cubicBezTo>
                <a:cubicBezTo>
                  <a:pt x="1548939" y="77586"/>
                  <a:pt x="1510146" y="169026"/>
                  <a:pt x="1712422" y="238299"/>
                </a:cubicBezTo>
                <a:cubicBezTo>
                  <a:pt x="1914698" y="307572"/>
                  <a:pt x="2291542" y="382386"/>
                  <a:pt x="2477193" y="454430"/>
                </a:cubicBezTo>
                <a:cubicBezTo>
                  <a:pt x="2662844" y="526474"/>
                  <a:pt x="2737659" y="598518"/>
                  <a:pt x="2826328" y="670561"/>
                </a:cubicBezTo>
                <a:cubicBezTo>
                  <a:pt x="2914997" y="742604"/>
                  <a:pt x="2964874" y="831273"/>
                  <a:pt x="3009208" y="886691"/>
                </a:cubicBezTo>
                <a:cubicBezTo>
                  <a:pt x="3053543" y="942109"/>
                  <a:pt x="3061855" y="953194"/>
                  <a:pt x="3092335" y="1003070"/>
                </a:cubicBezTo>
                <a:cubicBezTo>
                  <a:pt x="3122815" y="1052946"/>
                  <a:pt x="3167150" y="1136074"/>
                  <a:pt x="3192088" y="1185950"/>
                </a:cubicBezTo>
                <a:cubicBezTo>
                  <a:pt x="3217026" y="1235826"/>
                  <a:pt x="3241964" y="1302328"/>
                  <a:pt x="3241964" y="1302328"/>
                </a:cubicBezTo>
              </a:path>
            </a:pathLst>
          </a:custGeom>
          <a:ln w="63500">
            <a:solidFill>
              <a:srgbClr val="FF0000"/>
            </a:solidFill>
            <a:headEnd type="stealth"/>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flipV="1">
            <a:off x="3657600" y="4572000"/>
            <a:ext cx="2438400" cy="1524000"/>
          </a:xfrm>
          <a:custGeom>
            <a:avLst/>
            <a:gdLst>
              <a:gd name="connsiteX0" fmla="*/ 0 w 3241964"/>
              <a:gd name="connsiteY0" fmla="*/ 5542 h 1302328"/>
              <a:gd name="connsiteX1" fmla="*/ 1263535 w 3241964"/>
              <a:gd name="connsiteY1" fmla="*/ 38793 h 1302328"/>
              <a:gd name="connsiteX2" fmla="*/ 1712422 w 3241964"/>
              <a:gd name="connsiteY2" fmla="*/ 238299 h 1302328"/>
              <a:gd name="connsiteX3" fmla="*/ 2477193 w 3241964"/>
              <a:gd name="connsiteY3" fmla="*/ 454430 h 1302328"/>
              <a:gd name="connsiteX4" fmla="*/ 2826328 w 3241964"/>
              <a:gd name="connsiteY4" fmla="*/ 670561 h 1302328"/>
              <a:gd name="connsiteX5" fmla="*/ 3009208 w 3241964"/>
              <a:gd name="connsiteY5" fmla="*/ 886691 h 1302328"/>
              <a:gd name="connsiteX6" fmla="*/ 3092335 w 3241964"/>
              <a:gd name="connsiteY6" fmla="*/ 1003070 h 1302328"/>
              <a:gd name="connsiteX7" fmla="*/ 3192088 w 3241964"/>
              <a:gd name="connsiteY7" fmla="*/ 1185950 h 1302328"/>
              <a:gd name="connsiteX8" fmla="*/ 3241964 w 3241964"/>
              <a:gd name="connsiteY8" fmla="*/ 1302328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1964" h="1302328">
                <a:moveTo>
                  <a:pt x="0" y="5542"/>
                </a:moveTo>
                <a:cubicBezTo>
                  <a:pt x="489065" y="2771"/>
                  <a:pt x="978131" y="0"/>
                  <a:pt x="1263535" y="38793"/>
                </a:cubicBezTo>
                <a:cubicBezTo>
                  <a:pt x="1548939" y="77586"/>
                  <a:pt x="1510146" y="169026"/>
                  <a:pt x="1712422" y="238299"/>
                </a:cubicBezTo>
                <a:cubicBezTo>
                  <a:pt x="1914698" y="307572"/>
                  <a:pt x="2291542" y="382386"/>
                  <a:pt x="2477193" y="454430"/>
                </a:cubicBezTo>
                <a:cubicBezTo>
                  <a:pt x="2662844" y="526474"/>
                  <a:pt x="2737659" y="598518"/>
                  <a:pt x="2826328" y="670561"/>
                </a:cubicBezTo>
                <a:cubicBezTo>
                  <a:pt x="2914997" y="742604"/>
                  <a:pt x="2964874" y="831273"/>
                  <a:pt x="3009208" y="886691"/>
                </a:cubicBezTo>
                <a:cubicBezTo>
                  <a:pt x="3053543" y="942109"/>
                  <a:pt x="3061855" y="953194"/>
                  <a:pt x="3092335" y="1003070"/>
                </a:cubicBezTo>
                <a:cubicBezTo>
                  <a:pt x="3122815" y="1052946"/>
                  <a:pt x="3167150" y="1136074"/>
                  <a:pt x="3192088" y="1185950"/>
                </a:cubicBezTo>
                <a:cubicBezTo>
                  <a:pt x="3217026" y="1235826"/>
                  <a:pt x="3241964" y="1302328"/>
                  <a:pt x="3241964" y="1302328"/>
                </a:cubicBezTo>
              </a:path>
            </a:pathLst>
          </a:custGeom>
          <a:ln w="63500">
            <a:solidFill>
              <a:srgbClr val="FF0000"/>
            </a:solidFill>
            <a:headEnd type="stealth"/>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flipV="1">
            <a:off x="3733800" y="4267200"/>
            <a:ext cx="2133600" cy="1136072"/>
          </a:xfrm>
          <a:custGeom>
            <a:avLst/>
            <a:gdLst>
              <a:gd name="connsiteX0" fmla="*/ 0 w 3241964"/>
              <a:gd name="connsiteY0" fmla="*/ 5542 h 1302328"/>
              <a:gd name="connsiteX1" fmla="*/ 1263535 w 3241964"/>
              <a:gd name="connsiteY1" fmla="*/ 38793 h 1302328"/>
              <a:gd name="connsiteX2" fmla="*/ 1712422 w 3241964"/>
              <a:gd name="connsiteY2" fmla="*/ 238299 h 1302328"/>
              <a:gd name="connsiteX3" fmla="*/ 2477193 w 3241964"/>
              <a:gd name="connsiteY3" fmla="*/ 454430 h 1302328"/>
              <a:gd name="connsiteX4" fmla="*/ 2826328 w 3241964"/>
              <a:gd name="connsiteY4" fmla="*/ 670561 h 1302328"/>
              <a:gd name="connsiteX5" fmla="*/ 3009208 w 3241964"/>
              <a:gd name="connsiteY5" fmla="*/ 886691 h 1302328"/>
              <a:gd name="connsiteX6" fmla="*/ 3092335 w 3241964"/>
              <a:gd name="connsiteY6" fmla="*/ 1003070 h 1302328"/>
              <a:gd name="connsiteX7" fmla="*/ 3192088 w 3241964"/>
              <a:gd name="connsiteY7" fmla="*/ 1185950 h 1302328"/>
              <a:gd name="connsiteX8" fmla="*/ 3241964 w 3241964"/>
              <a:gd name="connsiteY8" fmla="*/ 1302328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1964" h="1302328">
                <a:moveTo>
                  <a:pt x="0" y="5542"/>
                </a:moveTo>
                <a:cubicBezTo>
                  <a:pt x="489065" y="2771"/>
                  <a:pt x="978131" y="0"/>
                  <a:pt x="1263535" y="38793"/>
                </a:cubicBezTo>
                <a:cubicBezTo>
                  <a:pt x="1548939" y="77586"/>
                  <a:pt x="1510146" y="169026"/>
                  <a:pt x="1712422" y="238299"/>
                </a:cubicBezTo>
                <a:cubicBezTo>
                  <a:pt x="1914698" y="307572"/>
                  <a:pt x="2291542" y="382386"/>
                  <a:pt x="2477193" y="454430"/>
                </a:cubicBezTo>
                <a:cubicBezTo>
                  <a:pt x="2662844" y="526474"/>
                  <a:pt x="2737659" y="598518"/>
                  <a:pt x="2826328" y="670561"/>
                </a:cubicBezTo>
                <a:cubicBezTo>
                  <a:pt x="2914997" y="742604"/>
                  <a:pt x="2964874" y="831273"/>
                  <a:pt x="3009208" y="886691"/>
                </a:cubicBezTo>
                <a:cubicBezTo>
                  <a:pt x="3053543" y="942109"/>
                  <a:pt x="3061855" y="953194"/>
                  <a:pt x="3092335" y="1003070"/>
                </a:cubicBezTo>
                <a:cubicBezTo>
                  <a:pt x="3122815" y="1052946"/>
                  <a:pt x="3167150" y="1136074"/>
                  <a:pt x="3192088" y="1185950"/>
                </a:cubicBezTo>
                <a:cubicBezTo>
                  <a:pt x="3217026" y="1235826"/>
                  <a:pt x="3241964" y="1302328"/>
                  <a:pt x="3241964" y="1302328"/>
                </a:cubicBezTo>
              </a:path>
            </a:pathLst>
          </a:custGeom>
          <a:ln w="63500">
            <a:solidFill>
              <a:srgbClr val="92D050"/>
            </a:solidFill>
            <a:headEnd type="diamo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a:stCxn id="3" idx="4"/>
            <a:endCxn id="5" idx="0"/>
          </p:cNvCxnSpPr>
          <p:nvPr/>
        </p:nvCxnSpPr>
        <p:spPr>
          <a:xfrm>
            <a:off x="2743200" y="3429000"/>
            <a:ext cx="152400" cy="1524000"/>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2000" y="3886200"/>
            <a:ext cx="1909177" cy="646331"/>
          </a:xfrm>
          <a:prstGeom prst="rect">
            <a:avLst/>
          </a:prstGeom>
          <a:noFill/>
        </p:spPr>
        <p:txBody>
          <a:bodyPr wrap="none" rtlCol="0">
            <a:spAutoFit/>
          </a:bodyPr>
          <a:lstStyle/>
          <a:p>
            <a:r>
              <a:rPr lang="en-US" dirty="0"/>
              <a:t>Transition through</a:t>
            </a:r>
          </a:p>
          <a:p>
            <a:r>
              <a:rPr lang="en-US" dirty="0"/>
              <a:t>Control Register</a:t>
            </a:r>
          </a:p>
        </p:txBody>
      </p:sp>
      <p:sp>
        <p:nvSpPr>
          <p:cNvPr id="18" name="TextBox 17"/>
          <p:cNvSpPr txBox="1"/>
          <p:nvPr/>
        </p:nvSpPr>
        <p:spPr>
          <a:xfrm>
            <a:off x="4114800" y="1447800"/>
            <a:ext cx="3505200" cy="646331"/>
          </a:xfrm>
          <a:prstGeom prst="rect">
            <a:avLst/>
          </a:prstGeom>
          <a:noFill/>
        </p:spPr>
        <p:txBody>
          <a:bodyPr wrap="square" rtlCol="0">
            <a:spAutoFit/>
          </a:bodyPr>
          <a:lstStyle/>
          <a:p>
            <a:r>
              <a:rPr lang="en-US" dirty="0">
                <a:solidFill>
                  <a:srgbClr val="00B050"/>
                </a:solidFill>
              </a:rPr>
              <a:t>Switching to Handler  Mode</a:t>
            </a:r>
          </a:p>
          <a:p>
            <a:r>
              <a:rPr lang="en-US" dirty="0">
                <a:solidFill>
                  <a:srgbClr val="00B050"/>
                </a:solidFill>
              </a:rPr>
              <a:t>For Exception handling</a:t>
            </a:r>
          </a:p>
        </p:txBody>
      </p:sp>
      <p:sp>
        <p:nvSpPr>
          <p:cNvPr id="19" name="TextBox 18"/>
          <p:cNvSpPr txBox="1"/>
          <p:nvPr/>
        </p:nvSpPr>
        <p:spPr>
          <a:xfrm>
            <a:off x="3124200" y="4038600"/>
            <a:ext cx="3505200" cy="646331"/>
          </a:xfrm>
          <a:prstGeom prst="rect">
            <a:avLst/>
          </a:prstGeom>
          <a:noFill/>
        </p:spPr>
        <p:txBody>
          <a:bodyPr wrap="square" rtlCol="0">
            <a:spAutoFit/>
          </a:bodyPr>
          <a:lstStyle/>
          <a:p>
            <a:r>
              <a:rPr lang="en-US" dirty="0">
                <a:solidFill>
                  <a:srgbClr val="00B050"/>
                </a:solidFill>
              </a:rPr>
              <a:t>Switching to Handler  Mode</a:t>
            </a:r>
          </a:p>
          <a:p>
            <a:r>
              <a:rPr lang="en-US" dirty="0">
                <a:solidFill>
                  <a:srgbClr val="00B050"/>
                </a:solidFill>
              </a:rPr>
              <a:t>For Exception handling</a:t>
            </a:r>
          </a:p>
        </p:txBody>
      </p:sp>
      <p:sp>
        <p:nvSpPr>
          <p:cNvPr id="20" name="TextBox 19"/>
          <p:cNvSpPr txBox="1"/>
          <p:nvPr/>
        </p:nvSpPr>
        <p:spPr>
          <a:xfrm>
            <a:off x="3581400" y="2971800"/>
            <a:ext cx="1998945" cy="369332"/>
          </a:xfrm>
          <a:prstGeom prst="rect">
            <a:avLst/>
          </a:prstGeom>
          <a:noFill/>
        </p:spPr>
        <p:txBody>
          <a:bodyPr wrap="none" rtlCol="0">
            <a:spAutoFit/>
          </a:bodyPr>
          <a:lstStyle/>
          <a:p>
            <a:r>
              <a:rPr lang="en-US" dirty="0">
                <a:solidFill>
                  <a:srgbClr val="FF0000"/>
                </a:solidFill>
              </a:rPr>
              <a:t>Exit from Exception</a:t>
            </a:r>
          </a:p>
        </p:txBody>
      </p:sp>
      <p:sp>
        <p:nvSpPr>
          <p:cNvPr id="21" name="TextBox 20"/>
          <p:cNvSpPr txBox="1"/>
          <p:nvPr/>
        </p:nvSpPr>
        <p:spPr>
          <a:xfrm>
            <a:off x="4724400" y="6019800"/>
            <a:ext cx="1998945" cy="369332"/>
          </a:xfrm>
          <a:prstGeom prst="rect">
            <a:avLst/>
          </a:prstGeom>
          <a:noFill/>
        </p:spPr>
        <p:txBody>
          <a:bodyPr wrap="none" rtlCol="0">
            <a:spAutoFit/>
          </a:bodyPr>
          <a:lstStyle/>
          <a:p>
            <a:r>
              <a:rPr lang="en-US" dirty="0">
                <a:solidFill>
                  <a:srgbClr val="FF0000"/>
                </a:solidFill>
              </a:rPr>
              <a:t>Exit from Exception</a:t>
            </a:r>
          </a:p>
        </p:txBody>
      </p:sp>
      <p:sp>
        <p:nvSpPr>
          <p:cNvPr id="22" name="TextBox 21"/>
          <p:cNvSpPr txBox="1"/>
          <p:nvPr/>
        </p:nvSpPr>
        <p:spPr>
          <a:xfrm>
            <a:off x="1676400" y="1219200"/>
            <a:ext cx="1440010" cy="369332"/>
          </a:xfrm>
          <a:prstGeom prst="rect">
            <a:avLst/>
          </a:prstGeom>
          <a:noFill/>
        </p:spPr>
        <p:txBody>
          <a:bodyPr wrap="none" rtlCol="0">
            <a:spAutoFit/>
          </a:bodyPr>
          <a:lstStyle/>
          <a:p>
            <a:r>
              <a:rPr lang="en-US" dirty="0"/>
              <a:t>Thread mode</a:t>
            </a:r>
          </a:p>
        </p:txBody>
      </p:sp>
      <p:cxnSp>
        <p:nvCxnSpPr>
          <p:cNvPr id="24" name="Straight Connector 23"/>
          <p:cNvCxnSpPr/>
          <p:nvPr/>
        </p:nvCxnSpPr>
        <p:spPr>
          <a:xfrm>
            <a:off x="4876800" y="1295400"/>
            <a:ext cx="0" cy="50292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94390" y="1143000"/>
            <a:ext cx="1527982" cy="369332"/>
          </a:xfrm>
          <a:prstGeom prst="rect">
            <a:avLst/>
          </a:prstGeom>
          <a:noFill/>
        </p:spPr>
        <p:txBody>
          <a:bodyPr wrap="none" rtlCol="0">
            <a:spAutoFit/>
          </a:bodyPr>
          <a:lstStyle/>
          <a:p>
            <a:r>
              <a:rPr lang="en-US" dirty="0"/>
              <a:t>Handler mode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8"/>
          <p:cNvSpPr txBox="1">
            <a:spLocks/>
          </p:cNvSpPr>
          <p:nvPr/>
        </p:nvSpPr>
        <p:spPr>
          <a:xfrm>
            <a:off x="457200" y="21336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CONTROL Register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78486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6" name="Rectangle 5"/>
          <p:cNvSpPr/>
          <p:nvPr/>
        </p:nvSpPr>
        <p:spPr>
          <a:xfrm>
            <a:off x="7845018"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7" name="Rectangle 6"/>
          <p:cNvSpPr/>
          <p:nvPr/>
        </p:nvSpPr>
        <p:spPr>
          <a:xfrm>
            <a:off x="78449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8" name="Rectangle 7"/>
          <p:cNvSpPr/>
          <p:nvPr/>
        </p:nvSpPr>
        <p:spPr>
          <a:xfrm>
            <a:off x="7847228"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9" name="Rectangle 8"/>
          <p:cNvSpPr/>
          <p:nvPr/>
        </p:nvSpPr>
        <p:spPr>
          <a:xfrm>
            <a:off x="7844553" y="1371600"/>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10" name="TextBox 9"/>
          <p:cNvSpPr txBox="1"/>
          <p:nvPr/>
        </p:nvSpPr>
        <p:spPr>
          <a:xfrm>
            <a:off x="377506" y="1508760"/>
            <a:ext cx="7288214" cy="1200329"/>
          </a:xfrm>
          <a:prstGeom prst="rect">
            <a:avLst/>
          </a:prstGeom>
          <a:noFill/>
          <a:ln>
            <a:solidFill>
              <a:schemeClr val="accent1">
                <a:shade val="50000"/>
              </a:schemeClr>
            </a:solidFill>
          </a:ln>
        </p:spPr>
        <p:txBody>
          <a:bodyPr wrap="none" rtlCol="0">
            <a:spAutoFit/>
          </a:bodyPr>
          <a:lstStyle/>
          <a:p>
            <a:r>
              <a:rPr lang="en-US" b="1" dirty="0"/>
              <a:t>The CONTROL is a 32 bit  register, that  controls the </a:t>
            </a:r>
          </a:p>
          <a:p>
            <a:pPr>
              <a:buFont typeface="Wingdings" pitchFamily="2" charset="2"/>
              <a:buChar char="Ø"/>
            </a:pPr>
            <a:r>
              <a:rPr lang="en-US" dirty="0"/>
              <a:t>Which stack used  at a given time</a:t>
            </a:r>
          </a:p>
          <a:p>
            <a:pPr>
              <a:buFont typeface="Wingdings" pitchFamily="2" charset="2"/>
              <a:buChar char="Ø"/>
            </a:pPr>
            <a:r>
              <a:rPr lang="en-US" dirty="0"/>
              <a:t>When the processor is in Thread mode  it decides the privilege level</a:t>
            </a:r>
          </a:p>
          <a:p>
            <a:pPr>
              <a:buFont typeface="Wingdings" pitchFamily="2" charset="2"/>
              <a:buChar char="Ø"/>
            </a:pPr>
            <a:r>
              <a:rPr lang="en-US" dirty="0"/>
              <a:t>Indicates whether the Floating point Unit  is  active</a:t>
            </a:r>
          </a:p>
        </p:txBody>
      </p:sp>
      <p:graphicFrame>
        <p:nvGraphicFramePr>
          <p:cNvPr id="11" name="Table 10"/>
          <p:cNvGraphicFramePr>
            <a:graphicFrameLocks noGrp="1"/>
          </p:cNvGraphicFramePr>
          <p:nvPr/>
        </p:nvGraphicFramePr>
        <p:xfrm>
          <a:off x="457200" y="3032760"/>
          <a:ext cx="8153400" cy="3444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624840">
                <a:tc>
                  <a:txBody>
                    <a:bodyPr/>
                    <a:lstStyle/>
                    <a:p>
                      <a:pPr algn="ctr"/>
                      <a:r>
                        <a:rPr lang="en-US" dirty="0"/>
                        <a:t>BITS</a:t>
                      </a:r>
                      <a:r>
                        <a:rPr lang="en-US" baseline="0" dirty="0"/>
                        <a:t> </a:t>
                      </a:r>
                      <a:endParaRPr lang="en-US" dirty="0"/>
                    </a:p>
                  </a:txBody>
                  <a:tcPr/>
                </a:tc>
                <a:tc>
                  <a:txBody>
                    <a:bodyPr/>
                    <a:lstStyle/>
                    <a:p>
                      <a:pPr algn="ctr"/>
                      <a:r>
                        <a:rPr lang="en-US" dirty="0"/>
                        <a:t>Name </a:t>
                      </a:r>
                    </a:p>
                  </a:txBody>
                  <a:tcPr/>
                </a:tc>
                <a:tc>
                  <a:txBody>
                    <a:bodyPr/>
                    <a:lstStyle/>
                    <a:p>
                      <a:pPr algn="ctr"/>
                      <a:r>
                        <a:rPr lang="en-US" dirty="0"/>
                        <a:t>Function</a:t>
                      </a:r>
                    </a:p>
                  </a:txBody>
                  <a:tcPr/>
                </a:tc>
                <a:extLst>
                  <a:ext uri="{0D108BD9-81ED-4DB2-BD59-A6C34878D82A}">
                    <a16:rowId xmlns:a16="http://schemas.microsoft.com/office/drawing/2014/main" val="10000"/>
                  </a:ext>
                </a:extLst>
              </a:tr>
              <a:tr h="624840">
                <a:tc>
                  <a:txBody>
                    <a:bodyPr/>
                    <a:lstStyle/>
                    <a:p>
                      <a:pPr algn="ctr"/>
                      <a:r>
                        <a:rPr lang="en-US" dirty="0"/>
                        <a:t>31 …… 3</a:t>
                      </a:r>
                      <a:r>
                        <a:rPr lang="en-US" baseline="0" dirty="0"/>
                        <a:t> Bits</a:t>
                      </a:r>
                      <a:endParaRPr lang="en-US" dirty="0"/>
                    </a:p>
                  </a:txBody>
                  <a:tcPr/>
                </a:tc>
                <a:tc>
                  <a:txBody>
                    <a:bodyPr/>
                    <a:lstStyle/>
                    <a:p>
                      <a:pPr algn="ctr"/>
                      <a:r>
                        <a:rPr lang="en-US" dirty="0"/>
                        <a:t>No</a:t>
                      </a:r>
                      <a:r>
                        <a:rPr lang="en-US" baseline="0" dirty="0"/>
                        <a:t> name</a:t>
                      </a:r>
                      <a:endParaRPr lang="en-US" dirty="0"/>
                    </a:p>
                  </a:txBody>
                  <a:tcPr/>
                </a:tc>
                <a:tc>
                  <a:txBody>
                    <a:bodyPr/>
                    <a:lstStyle/>
                    <a:p>
                      <a:r>
                        <a:rPr lang="en-US" dirty="0"/>
                        <a:t> Reserved</a:t>
                      </a:r>
                    </a:p>
                  </a:txBody>
                  <a:tcPr/>
                </a:tc>
                <a:extLst>
                  <a:ext uri="{0D108BD9-81ED-4DB2-BD59-A6C34878D82A}">
                    <a16:rowId xmlns:a16="http://schemas.microsoft.com/office/drawing/2014/main" val="10001"/>
                  </a:ext>
                </a:extLst>
              </a:tr>
              <a:tr h="624840">
                <a:tc>
                  <a:txBody>
                    <a:bodyPr/>
                    <a:lstStyle/>
                    <a:p>
                      <a:pPr algn="ctr"/>
                      <a:r>
                        <a:rPr lang="en-US" dirty="0"/>
                        <a:t>2</a:t>
                      </a:r>
                    </a:p>
                  </a:txBody>
                  <a:tcPr/>
                </a:tc>
                <a:tc>
                  <a:txBody>
                    <a:bodyPr/>
                    <a:lstStyle/>
                    <a:p>
                      <a:pPr algn="ctr"/>
                      <a:r>
                        <a:rPr lang="en-US" dirty="0"/>
                        <a:t>FPCA</a:t>
                      </a:r>
                    </a:p>
                  </a:txBody>
                  <a:tcPr/>
                </a:tc>
                <a:tc>
                  <a:txBody>
                    <a:bodyPr/>
                    <a:lstStyle/>
                    <a:p>
                      <a:r>
                        <a:rPr lang="en-US" sz="1800" kern="1200" baseline="0" dirty="0">
                          <a:solidFill>
                            <a:schemeClr val="dk1"/>
                          </a:solidFill>
                          <a:latin typeface="+mn-lt"/>
                          <a:ea typeface="+mn-ea"/>
                          <a:cs typeface="+mn-cs"/>
                        </a:rPr>
                        <a:t>0 = no floating-point context active</a:t>
                      </a:r>
                    </a:p>
                    <a:p>
                      <a:r>
                        <a:rPr lang="en-US" sz="1800" kern="1200" baseline="0" dirty="0">
                          <a:solidFill>
                            <a:schemeClr val="dk1"/>
                          </a:solidFill>
                          <a:latin typeface="+mn-lt"/>
                          <a:ea typeface="+mn-ea"/>
                          <a:cs typeface="+mn-cs"/>
                        </a:rPr>
                        <a:t>1 = floating-point context active.</a:t>
                      </a:r>
                      <a:endParaRPr lang="en-US" dirty="0"/>
                    </a:p>
                  </a:txBody>
                  <a:tcPr/>
                </a:tc>
                <a:extLst>
                  <a:ext uri="{0D108BD9-81ED-4DB2-BD59-A6C34878D82A}">
                    <a16:rowId xmlns:a16="http://schemas.microsoft.com/office/drawing/2014/main" val="10002"/>
                  </a:ext>
                </a:extLst>
              </a:tr>
              <a:tr h="624840">
                <a:tc>
                  <a:txBody>
                    <a:bodyPr/>
                    <a:lstStyle/>
                    <a:p>
                      <a:pPr algn="ctr"/>
                      <a:r>
                        <a:rPr lang="en-US" dirty="0"/>
                        <a:t>1</a:t>
                      </a:r>
                    </a:p>
                  </a:txBody>
                  <a:tcPr/>
                </a:tc>
                <a:tc>
                  <a:txBody>
                    <a:bodyPr/>
                    <a:lstStyle/>
                    <a:p>
                      <a:pPr algn="ctr"/>
                      <a:r>
                        <a:rPr lang="en-US" dirty="0"/>
                        <a:t>SPSEL</a:t>
                      </a:r>
                    </a:p>
                  </a:txBody>
                  <a:tcPr/>
                </a:tc>
                <a:tc>
                  <a:txBody>
                    <a:bodyPr/>
                    <a:lstStyle/>
                    <a:p>
                      <a:r>
                        <a:rPr lang="en-US" sz="1800" kern="1200" baseline="0" dirty="0">
                          <a:solidFill>
                            <a:schemeClr val="dk1"/>
                          </a:solidFill>
                          <a:latin typeface="+mn-lt"/>
                          <a:ea typeface="+mn-ea"/>
                          <a:cs typeface="+mn-cs"/>
                        </a:rPr>
                        <a:t>0 = MSP is the current stack pointer</a:t>
                      </a:r>
                    </a:p>
                    <a:p>
                      <a:r>
                        <a:rPr lang="en-US" sz="1800" kern="1200" baseline="0" dirty="0">
                          <a:solidFill>
                            <a:schemeClr val="dk1"/>
                          </a:solidFill>
                          <a:latin typeface="+mn-lt"/>
                          <a:ea typeface="+mn-ea"/>
                          <a:cs typeface="+mn-cs"/>
                        </a:rPr>
                        <a:t>1 = PSP is the current stack pointer.</a:t>
                      </a:r>
                      <a:endParaRPr lang="en-US" dirty="0"/>
                    </a:p>
                  </a:txBody>
                  <a:tcPr/>
                </a:tc>
                <a:extLst>
                  <a:ext uri="{0D108BD9-81ED-4DB2-BD59-A6C34878D82A}">
                    <a16:rowId xmlns:a16="http://schemas.microsoft.com/office/drawing/2014/main" val="10003"/>
                  </a:ext>
                </a:extLst>
              </a:tr>
              <a:tr h="624840">
                <a:tc>
                  <a:txBody>
                    <a:bodyPr/>
                    <a:lstStyle/>
                    <a:p>
                      <a:pPr algn="ctr"/>
                      <a:r>
                        <a:rPr lang="en-US" dirty="0"/>
                        <a:t>0</a:t>
                      </a:r>
                    </a:p>
                  </a:txBody>
                  <a:tcPr/>
                </a:tc>
                <a:tc>
                  <a:txBody>
                    <a:bodyPr/>
                    <a:lstStyle/>
                    <a:p>
                      <a:pPr algn="ctr"/>
                      <a:r>
                        <a:rPr lang="en-US" dirty="0" err="1"/>
                        <a:t>nPRIV</a:t>
                      </a:r>
                      <a:endParaRPr lang="en-US" dirty="0"/>
                    </a:p>
                  </a:txBody>
                  <a:tcPr/>
                </a:tc>
                <a:tc>
                  <a:txBody>
                    <a:bodyPr/>
                    <a:lstStyle/>
                    <a:p>
                      <a:r>
                        <a:rPr lang="en-US" sz="1800" kern="1200" baseline="0" dirty="0">
                          <a:solidFill>
                            <a:schemeClr val="dk1"/>
                          </a:solidFill>
                          <a:latin typeface="+mn-lt"/>
                          <a:ea typeface="+mn-ea"/>
                          <a:cs typeface="+mn-cs"/>
                        </a:rPr>
                        <a:t>Defines the Thread mode privilege level:</a:t>
                      </a:r>
                    </a:p>
                    <a:p>
                      <a:r>
                        <a:rPr lang="en-US" sz="1800" kern="1200" baseline="0" dirty="0">
                          <a:solidFill>
                            <a:schemeClr val="dk1"/>
                          </a:solidFill>
                          <a:latin typeface="+mn-lt"/>
                          <a:ea typeface="+mn-ea"/>
                          <a:cs typeface="+mn-cs"/>
                        </a:rPr>
                        <a:t>0 = privileged</a:t>
                      </a:r>
                    </a:p>
                    <a:p>
                      <a:r>
                        <a:rPr lang="en-US" sz="1800" kern="1200" baseline="0" dirty="0">
                          <a:solidFill>
                            <a:schemeClr val="dk1"/>
                          </a:solidFill>
                          <a:latin typeface="+mn-lt"/>
                          <a:ea typeface="+mn-ea"/>
                          <a:cs typeface="+mn-cs"/>
                        </a:rPr>
                        <a:t>1 = unprivileged.</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System Control Block</a:t>
            </a:r>
          </a:p>
        </p:txBody>
      </p:sp>
      <p:sp>
        <p:nvSpPr>
          <p:cNvPr id="3" name="Rectangle 2"/>
          <p:cNvSpPr/>
          <p:nvPr/>
        </p:nvSpPr>
        <p:spPr>
          <a:xfrm>
            <a:off x="609600" y="1219200"/>
            <a:ext cx="7772400" cy="1200329"/>
          </a:xfrm>
          <a:prstGeom prst="rect">
            <a:avLst/>
          </a:prstGeom>
          <a:ln>
            <a:solidFill>
              <a:srgbClr val="FF0000"/>
            </a:solidFill>
          </a:ln>
        </p:spPr>
        <p:txBody>
          <a:bodyPr wrap="square">
            <a:spAutoFit/>
          </a:bodyPr>
          <a:lstStyle/>
          <a:p>
            <a:r>
              <a:rPr lang="en-US" dirty="0"/>
              <a:t>The System Control Block (SCB) provides  system controls and implementation information, including configuration, control, and reporting of the system exceptions. These controls and implementations are performed via 15 control registers,</a:t>
            </a:r>
          </a:p>
        </p:txBody>
      </p:sp>
      <p:pic>
        <p:nvPicPr>
          <p:cNvPr id="2050" name="Picture 2"/>
          <p:cNvPicPr>
            <a:picLocks noChangeAspect="1" noChangeArrowheads="1"/>
          </p:cNvPicPr>
          <p:nvPr/>
        </p:nvPicPr>
        <p:blipFill>
          <a:blip r:embed="rId2" cstate="print"/>
          <a:srcRect/>
          <a:stretch>
            <a:fillRect/>
          </a:stretch>
        </p:blipFill>
        <p:spPr bwMode="auto">
          <a:xfrm>
            <a:off x="762000" y="2546106"/>
            <a:ext cx="7239000" cy="423569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NVIC Registers</a:t>
            </a:r>
          </a:p>
        </p:txBody>
      </p:sp>
      <p:pic>
        <p:nvPicPr>
          <p:cNvPr id="3074" name="Picture 2"/>
          <p:cNvPicPr>
            <a:picLocks noChangeAspect="1" noChangeArrowheads="1"/>
          </p:cNvPicPr>
          <p:nvPr/>
        </p:nvPicPr>
        <p:blipFill>
          <a:blip r:embed="rId2" cstate="print"/>
          <a:srcRect/>
          <a:stretch>
            <a:fillRect/>
          </a:stretch>
        </p:blipFill>
        <p:spPr bwMode="auto">
          <a:xfrm>
            <a:off x="228600" y="1295400"/>
            <a:ext cx="8607357" cy="5029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0" y="274638"/>
            <a:ext cx="8229600" cy="868362"/>
          </a:xfrm>
        </p:spPr>
        <p:txBody>
          <a:bodyPr/>
          <a:lstStyle/>
          <a:p>
            <a:r>
              <a:rPr lang="en-US" dirty="0"/>
              <a:t>Sample Exception Handler</a:t>
            </a:r>
          </a:p>
        </p:txBody>
      </p:sp>
      <p:sp>
        <p:nvSpPr>
          <p:cNvPr id="3" name="Rectangle 2"/>
          <p:cNvSpPr/>
          <p:nvPr/>
        </p:nvSpPr>
        <p:spPr>
          <a:xfrm>
            <a:off x="381000" y="1219200"/>
            <a:ext cx="8229600" cy="5355312"/>
          </a:xfrm>
          <a:prstGeom prst="rect">
            <a:avLst/>
          </a:prstGeom>
        </p:spPr>
        <p:txBody>
          <a:bodyPr wrap="square">
            <a:spAutoFit/>
          </a:bodyPr>
          <a:lstStyle/>
          <a:p>
            <a:r>
              <a:rPr lang="en-US" dirty="0"/>
              <a:t>#include "TM4C123GH6PM.h“</a:t>
            </a:r>
          </a:p>
          <a:p>
            <a:endParaRPr lang="en-US" dirty="0"/>
          </a:p>
          <a:p>
            <a:r>
              <a:rPr lang="en-US" b="1" dirty="0" err="1"/>
              <a:t>int</a:t>
            </a:r>
            <a:r>
              <a:rPr lang="en-US" b="1" dirty="0"/>
              <a:t> div(</a:t>
            </a:r>
            <a:r>
              <a:rPr lang="en-US" b="1" dirty="0" err="1"/>
              <a:t>int</a:t>
            </a:r>
            <a:r>
              <a:rPr lang="en-US" b="1" dirty="0"/>
              <a:t> </a:t>
            </a:r>
            <a:r>
              <a:rPr lang="en-US" b="1" dirty="0" err="1"/>
              <a:t>lho</a:t>
            </a:r>
            <a:r>
              <a:rPr lang="en-US" b="1" dirty="0"/>
              <a:t>, </a:t>
            </a:r>
            <a:r>
              <a:rPr lang="en-US" b="1" dirty="0" err="1"/>
              <a:t>int</a:t>
            </a:r>
            <a:r>
              <a:rPr lang="en-US" b="1" dirty="0"/>
              <a:t> rho)</a:t>
            </a:r>
          </a:p>
          <a:p>
            <a:r>
              <a:rPr lang="en-US" dirty="0"/>
              <a:t>{</a:t>
            </a:r>
          </a:p>
          <a:p>
            <a:r>
              <a:rPr lang="en-US" dirty="0"/>
              <a:t>    return </a:t>
            </a:r>
            <a:r>
              <a:rPr lang="en-US" dirty="0" err="1"/>
              <a:t>lho</a:t>
            </a:r>
            <a:r>
              <a:rPr lang="en-US" dirty="0"/>
              <a:t>/rho;</a:t>
            </a:r>
          </a:p>
          <a:p>
            <a:r>
              <a:rPr lang="en-US" dirty="0"/>
              <a:t>}</a:t>
            </a:r>
          </a:p>
          <a:p>
            <a:r>
              <a:rPr lang="en-US" b="1" dirty="0"/>
              <a:t>void </a:t>
            </a:r>
            <a:r>
              <a:rPr lang="en-US" b="1" dirty="0" err="1"/>
              <a:t>printMsg</a:t>
            </a:r>
            <a:r>
              <a:rPr lang="en-US" b="1" dirty="0"/>
              <a:t>(const char * </a:t>
            </a:r>
            <a:r>
              <a:rPr lang="en-US" b="1" dirty="0" err="1"/>
              <a:t>Msg</a:t>
            </a:r>
            <a:r>
              <a:rPr lang="en-US" b="1" dirty="0"/>
              <a:t>)</a:t>
            </a:r>
          </a:p>
          <a:p>
            <a:r>
              <a:rPr lang="en-US" dirty="0"/>
              <a:t>{</a:t>
            </a:r>
          </a:p>
          <a:p>
            <a:r>
              <a:rPr lang="en-US" dirty="0"/>
              <a:t>   </a:t>
            </a:r>
            <a:r>
              <a:rPr lang="en-US" b="1" dirty="0"/>
              <a:t>while</a:t>
            </a:r>
            <a:r>
              <a:rPr lang="en-US" dirty="0"/>
              <a:t> (*</a:t>
            </a:r>
            <a:r>
              <a:rPr lang="en-US" dirty="0" err="1"/>
              <a:t>Msg</a:t>
            </a:r>
            <a:r>
              <a:rPr lang="en-US" dirty="0"/>
              <a:t> != '\0'){</a:t>
            </a:r>
          </a:p>
          <a:p>
            <a:r>
              <a:rPr lang="en-US" dirty="0"/>
              <a:t>      </a:t>
            </a:r>
            <a:r>
              <a:rPr lang="en-US" dirty="0" err="1"/>
              <a:t>ITM_SendChar</a:t>
            </a:r>
            <a:r>
              <a:rPr lang="en-US" dirty="0"/>
              <a:t>(*</a:t>
            </a:r>
            <a:r>
              <a:rPr lang="en-US" dirty="0" err="1"/>
              <a:t>Msg</a:t>
            </a:r>
            <a:r>
              <a:rPr lang="en-US" dirty="0"/>
              <a:t>);</a:t>
            </a:r>
          </a:p>
          <a:p>
            <a:r>
              <a:rPr lang="en-US" dirty="0"/>
              <a:t>      ++</a:t>
            </a:r>
            <a:r>
              <a:rPr lang="en-US" dirty="0" err="1"/>
              <a:t>Msg</a:t>
            </a:r>
            <a:r>
              <a:rPr lang="en-US" dirty="0"/>
              <a:t>;</a:t>
            </a:r>
          </a:p>
          <a:p>
            <a:r>
              <a:rPr lang="en-US" dirty="0"/>
              <a:t>   }</a:t>
            </a:r>
          </a:p>
          <a:p>
            <a:r>
              <a:rPr lang="en-US" dirty="0"/>
              <a:t>}</a:t>
            </a:r>
          </a:p>
          <a:p>
            <a:r>
              <a:rPr lang="en-US" b="1" dirty="0"/>
              <a:t>void </a:t>
            </a:r>
            <a:r>
              <a:rPr lang="en-US" b="1" dirty="0" err="1"/>
              <a:t>HardFault_Handler</a:t>
            </a:r>
            <a:r>
              <a:rPr lang="en-US" b="1" dirty="0"/>
              <a:t>(void)</a:t>
            </a:r>
          </a:p>
          <a:p>
            <a:r>
              <a:rPr lang="en-US" dirty="0"/>
              <a:t>{ </a:t>
            </a:r>
          </a:p>
          <a:p>
            <a:r>
              <a:rPr lang="en-US" dirty="0"/>
              <a:t>	 </a:t>
            </a:r>
            <a:r>
              <a:rPr lang="en-US" dirty="0" err="1"/>
              <a:t>printMsg</a:t>
            </a:r>
            <a:r>
              <a:rPr lang="en-US" dirty="0"/>
              <a:t>("In Hard Fault Handler\n");</a:t>
            </a:r>
          </a:p>
          <a:p>
            <a:r>
              <a:rPr lang="en-US" dirty="0"/>
              <a:t>                  while(1); </a:t>
            </a:r>
          </a:p>
          <a:p>
            <a:r>
              <a:rPr lang="en-US"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12845"/>
            <a:ext cx="8610600" cy="5355312"/>
          </a:xfrm>
          <a:prstGeom prst="rect">
            <a:avLst/>
          </a:prstGeom>
        </p:spPr>
        <p:txBody>
          <a:bodyPr wrap="square">
            <a:spAutoFit/>
          </a:bodyPr>
          <a:lstStyle/>
          <a:p>
            <a:r>
              <a:rPr lang="en-US" b="1" dirty="0" err="1"/>
              <a:t>int</a:t>
            </a:r>
            <a:r>
              <a:rPr lang="en-US" b="1" dirty="0"/>
              <a:t> main(void)</a:t>
            </a:r>
          </a:p>
          <a:p>
            <a:r>
              <a:rPr lang="en-US" dirty="0"/>
              <a:t>{</a:t>
            </a:r>
          </a:p>
          <a:p>
            <a:r>
              <a:rPr lang="en-US" dirty="0"/>
              <a:t>	</a:t>
            </a:r>
          </a:p>
          <a:p>
            <a:r>
              <a:rPr lang="en-US" dirty="0"/>
              <a:t>	</a:t>
            </a:r>
            <a:r>
              <a:rPr lang="en-US" dirty="0" err="1"/>
              <a:t>int</a:t>
            </a:r>
            <a:r>
              <a:rPr lang="en-US" dirty="0"/>
              <a:t> x ;</a:t>
            </a:r>
          </a:p>
          <a:p>
            <a:r>
              <a:rPr lang="en-US" dirty="0"/>
              <a:t>	</a:t>
            </a:r>
            <a:r>
              <a:rPr lang="en-US" dirty="0" err="1"/>
              <a:t>int</a:t>
            </a:r>
            <a:r>
              <a:rPr lang="en-US" dirty="0"/>
              <a:t> y ;</a:t>
            </a:r>
          </a:p>
          <a:p>
            <a:r>
              <a:rPr lang="en-US" dirty="0"/>
              <a:t>	</a:t>
            </a:r>
            <a:r>
              <a:rPr lang="en-US" dirty="0" err="1"/>
              <a:t>int</a:t>
            </a:r>
            <a:r>
              <a:rPr lang="en-US" dirty="0"/>
              <a:t> z ;</a:t>
            </a:r>
          </a:p>
          <a:p>
            <a:r>
              <a:rPr lang="en-US" dirty="0"/>
              <a:t>	char message[10];</a:t>
            </a:r>
          </a:p>
          <a:p>
            <a:r>
              <a:rPr lang="en-US" dirty="0"/>
              <a:t>	</a:t>
            </a:r>
          </a:p>
          <a:p>
            <a:r>
              <a:rPr lang="en-US" dirty="0"/>
              <a:t>	SCB-&gt;CCR |= 0x10; //Enabling the  Configuration Control Block in SCB</a:t>
            </a:r>
          </a:p>
          <a:p>
            <a:r>
              <a:rPr lang="en-US" dirty="0"/>
              <a:t>	x = 10;</a:t>
            </a:r>
          </a:p>
          <a:p>
            <a:r>
              <a:rPr lang="en-US" dirty="0"/>
              <a:t>	y = 20;</a:t>
            </a:r>
          </a:p>
          <a:p>
            <a:r>
              <a:rPr lang="en-US" dirty="0"/>
              <a:t>	z = div(x, y);</a:t>
            </a:r>
          </a:p>
          <a:p>
            <a:r>
              <a:rPr lang="en-US" dirty="0"/>
              <a:t>	</a:t>
            </a:r>
            <a:r>
              <a:rPr lang="en-US" b="1" dirty="0" err="1"/>
              <a:t>sprintf</a:t>
            </a:r>
            <a:r>
              <a:rPr lang="en-US" dirty="0"/>
              <a:t> (</a:t>
            </a:r>
            <a:r>
              <a:rPr lang="en-US" dirty="0" err="1"/>
              <a:t>message,"Value</a:t>
            </a:r>
            <a:r>
              <a:rPr lang="en-US" dirty="0"/>
              <a:t> of z = %d \</a:t>
            </a:r>
            <a:r>
              <a:rPr lang="en-US" dirty="0" err="1"/>
              <a:t>n",z</a:t>
            </a:r>
            <a:r>
              <a:rPr lang="en-US" dirty="0"/>
              <a:t>);</a:t>
            </a:r>
          </a:p>
          <a:p>
            <a:endParaRPr lang="en-US" dirty="0"/>
          </a:p>
          <a:p>
            <a:r>
              <a:rPr lang="en-US" dirty="0"/>
              <a:t>	</a:t>
            </a:r>
            <a:r>
              <a:rPr lang="en-US" b="1" dirty="0" err="1"/>
              <a:t>printMsg</a:t>
            </a:r>
            <a:r>
              <a:rPr lang="en-US" dirty="0"/>
              <a:t> (message);</a:t>
            </a:r>
          </a:p>
          <a:p>
            <a:r>
              <a:rPr lang="en-US" dirty="0"/>
              <a:t>	//Doing division by zero to create exception </a:t>
            </a:r>
          </a:p>
          <a:p>
            <a:r>
              <a:rPr lang="en-US" dirty="0"/>
              <a:t>	y=0 ;</a:t>
            </a:r>
          </a:p>
          <a:p>
            <a:r>
              <a:rPr lang="en-US" dirty="0"/>
              <a:t>	z = div(x, y);</a:t>
            </a:r>
          </a:p>
          <a:p>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381000"/>
            <a:ext cx="8763000" cy="5760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a:ln>
                  <a:noFill/>
                </a:ln>
                <a:solidFill>
                  <a:schemeClr val="tx1"/>
                </a:solidFill>
                <a:effectLst/>
                <a:uLnTx/>
                <a:uFillTx/>
                <a:latin typeface="+mj-lt"/>
                <a:ea typeface="+mj-ea"/>
                <a:cs typeface="+mj-cs"/>
              </a:rPr>
              <a:t>Cortex-M4 Block Diagram</a:t>
            </a:r>
          </a:p>
        </p:txBody>
      </p:sp>
      <p:sp>
        <p:nvSpPr>
          <p:cNvPr id="4" name="Rectangle 3"/>
          <p:cNvSpPr/>
          <p:nvPr/>
        </p:nvSpPr>
        <p:spPr bwMode="auto">
          <a:xfrm>
            <a:off x="793680" y="1349742"/>
            <a:ext cx="87172" cy="40127"/>
          </a:xfrm>
          <a:prstGeom prst="rect">
            <a:avLst/>
          </a:prstGeom>
          <a:solidFill>
            <a:srgbClr val="FFFFFF"/>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5" name="Right Arrow 4"/>
          <p:cNvSpPr/>
          <p:nvPr/>
        </p:nvSpPr>
        <p:spPr bwMode="auto">
          <a:xfrm>
            <a:off x="5668250" y="4408200"/>
            <a:ext cx="313860" cy="240504"/>
          </a:xfrm>
          <a:prstGeom prst="rightArrow">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a:ln>
                <a:noFill/>
              </a:ln>
              <a:solidFill>
                <a:srgbClr val="000000"/>
              </a:solidFill>
              <a:effectLst/>
              <a:uLnTx/>
              <a:uFillTx/>
              <a:latin typeface="Arial" charset="0"/>
              <a:ea typeface="MS PGothic" pitchFamily="34" charset="-128"/>
            </a:endParaRPr>
          </a:p>
        </p:txBody>
      </p:sp>
      <p:grpSp>
        <p:nvGrpSpPr>
          <p:cNvPr id="6" name="Group 5"/>
          <p:cNvGrpSpPr/>
          <p:nvPr/>
        </p:nvGrpSpPr>
        <p:grpSpPr>
          <a:xfrm>
            <a:off x="381000" y="1143000"/>
            <a:ext cx="8229603" cy="5410199"/>
            <a:chOff x="2055017" y="990601"/>
            <a:chExt cx="8229603" cy="5410199"/>
          </a:xfrm>
        </p:grpSpPr>
        <p:sp>
          <p:nvSpPr>
            <p:cNvPr id="7" name="Rectangle 6"/>
            <p:cNvSpPr/>
            <p:nvPr/>
          </p:nvSpPr>
          <p:spPr bwMode="auto">
            <a:xfrm>
              <a:off x="2283619" y="990601"/>
              <a:ext cx="7696200" cy="5181599"/>
            </a:xfrm>
            <a:prstGeom prst="rect">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cs typeface="Arial" charset="0"/>
              </a:endParaRPr>
            </a:p>
          </p:txBody>
        </p:sp>
        <p:sp>
          <p:nvSpPr>
            <p:cNvPr id="8" name="Rectangle 7"/>
            <p:cNvSpPr/>
            <p:nvPr/>
          </p:nvSpPr>
          <p:spPr bwMode="auto">
            <a:xfrm>
              <a:off x="2540306" y="1524000"/>
              <a:ext cx="944885" cy="815662"/>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WIC</a:t>
              </a:r>
            </a:p>
          </p:txBody>
        </p:sp>
        <p:sp>
          <p:nvSpPr>
            <p:cNvPr id="9" name="Rectangle 8"/>
            <p:cNvSpPr/>
            <p:nvPr/>
          </p:nvSpPr>
          <p:spPr bwMode="auto">
            <a:xfrm>
              <a:off x="3915472" y="1389869"/>
              <a:ext cx="1263746" cy="1172051"/>
            </a:xfrm>
            <a:prstGeom prst="rect">
              <a:avLst/>
            </a:prstGeom>
            <a:solidFill>
              <a:srgbClr val="9FB43B">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vert="horz"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Nested  Vector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Interrupt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Controller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(NVIC)</a:t>
              </a:r>
            </a:p>
          </p:txBody>
        </p:sp>
        <p:sp>
          <p:nvSpPr>
            <p:cNvPr id="10" name="Rectangle 9"/>
            <p:cNvSpPr/>
            <p:nvPr/>
          </p:nvSpPr>
          <p:spPr bwMode="auto">
            <a:xfrm>
              <a:off x="3915470" y="2971801"/>
              <a:ext cx="1263748" cy="610905"/>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Debug</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Access Port</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1" name="TextBox 49"/>
            <p:cNvSpPr txBox="1">
              <a:spLocks noChangeArrowheads="1"/>
            </p:cNvSpPr>
            <p:nvPr/>
          </p:nvSpPr>
          <p:spPr bwMode="auto">
            <a:xfrm>
              <a:off x="2207419" y="1018401"/>
              <a:ext cx="3196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ARM Cortex-M4 Microprocessor</a:t>
              </a:r>
            </a:p>
          </p:txBody>
        </p:sp>
        <p:sp>
          <p:nvSpPr>
            <p:cNvPr id="12" name="Up-Down Arrow 11"/>
            <p:cNvSpPr/>
            <p:nvPr/>
          </p:nvSpPr>
          <p:spPr bwMode="auto">
            <a:xfrm>
              <a:off x="5908483" y="3582706"/>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3" name="Up-Down Arrow 12"/>
            <p:cNvSpPr/>
            <p:nvPr/>
          </p:nvSpPr>
          <p:spPr bwMode="auto">
            <a:xfrm>
              <a:off x="5851501" y="2561921"/>
              <a:ext cx="343154" cy="409880"/>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4" name="Up-Down Arrow 13"/>
            <p:cNvSpPr/>
            <p:nvPr/>
          </p:nvSpPr>
          <p:spPr bwMode="auto">
            <a:xfrm rot="5400000">
              <a:off x="3528754" y="1716692"/>
              <a:ext cx="343154" cy="430280"/>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5" name="Right Arrow 14"/>
            <p:cNvSpPr/>
            <p:nvPr/>
          </p:nvSpPr>
          <p:spPr bwMode="auto">
            <a:xfrm>
              <a:off x="2055018" y="1810895"/>
              <a:ext cx="470297" cy="241872"/>
            </a:xfrm>
            <a:prstGeom prst="rightArrow">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16" name="Rectangle 15"/>
            <p:cNvSpPr/>
            <p:nvPr/>
          </p:nvSpPr>
          <p:spPr bwMode="auto">
            <a:xfrm>
              <a:off x="5612214" y="2971801"/>
              <a:ext cx="2462606" cy="619421"/>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Memory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protection unit</a:t>
              </a:r>
            </a:p>
          </p:txBody>
        </p:sp>
        <p:sp>
          <p:nvSpPr>
            <p:cNvPr id="17" name="Up-Down Arrow 16"/>
            <p:cNvSpPr/>
            <p:nvPr/>
          </p:nvSpPr>
          <p:spPr bwMode="auto">
            <a:xfrm>
              <a:off x="9064714" y="3582706"/>
              <a:ext cx="250359" cy="1505592"/>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nvGrpSpPr>
            <p:cNvPr id="18" name="Group 3"/>
            <p:cNvGrpSpPr/>
            <p:nvPr/>
          </p:nvGrpSpPr>
          <p:grpSpPr>
            <a:xfrm>
              <a:off x="3915470" y="5108633"/>
              <a:ext cx="5856097" cy="794497"/>
              <a:chOff x="4622711" y="4689450"/>
              <a:chExt cx="3642911" cy="794497"/>
            </a:xfrm>
          </p:grpSpPr>
          <p:sp>
            <p:nvSpPr>
              <p:cNvPr id="40" name="Rectangle 39"/>
              <p:cNvSpPr/>
              <p:nvPr/>
            </p:nvSpPr>
            <p:spPr bwMode="auto">
              <a:xfrm>
                <a:off x="4622711" y="4689450"/>
                <a:ext cx="3642911" cy="306072"/>
              </a:xfrm>
              <a:prstGeom prst="rect">
                <a:avLst/>
              </a:prstGeom>
              <a:solidFill>
                <a:srgbClr val="9FB43B">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Bus matrix</a:t>
                </a:r>
              </a:p>
            </p:txBody>
          </p:sp>
          <p:sp>
            <p:nvSpPr>
              <p:cNvPr id="41" name="Rectangle 40"/>
              <p:cNvSpPr/>
              <p:nvPr/>
            </p:nvSpPr>
            <p:spPr bwMode="auto">
              <a:xfrm>
                <a:off x="4622712" y="4995521"/>
                <a:ext cx="1407960" cy="488425"/>
              </a:xfrm>
              <a:prstGeom prst="rect">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Code interface</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2" name="Rectangle 41"/>
              <p:cNvSpPr/>
              <p:nvPr/>
            </p:nvSpPr>
            <p:spPr bwMode="auto">
              <a:xfrm>
                <a:off x="6703219" y="4995522"/>
                <a:ext cx="1562403" cy="488425"/>
              </a:xfrm>
              <a:prstGeom prst="rect">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SRAM and</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peripheral interface</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sp>
          <p:nvSpPr>
            <p:cNvPr id="19" name="Up-Down Arrow 18"/>
            <p:cNvSpPr/>
            <p:nvPr/>
          </p:nvSpPr>
          <p:spPr bwMode="auto">
            <a:xfrm rot="5400000">
              <a:off x="8169942" y="1683136"/>
              <a:ext cx="343154" cy="533400"/>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0" name="Up-Down Arrow 19"/>
            <p:cNvSpPr/>
            <p:nvPr/>
          </p:nvSpPr>
          <p:spPr bwMode="auto">
            <a:xfrm rot="5400000">
              <a:off x="5224138" y="1733337"/>
              <a:ext cx="343154" cy="432994"/>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nvGrpSpPr>
            <p:cNvPr id="21" name="Group 2"/>
            <p:cNvGrpSpPr/>
            <p:nvPr/>
          </p:nvGrpSpPr>
          <p:grpSpPr>
            <a:xfrm>
              <a:off x="5612213" y="1371600"/>
              <a:ext cx="2462606" cy="1190320"/>
              <a:chOff x="4831191" y="1852573"/>
              <a:chExt cx="2462606" cy="1190320"/>
            </a:xfrm>
          </p:grpSpPr>
          <p:grpSp>
            <p:nvGrpSpPr>
              <p:cNvPr id="36" name="Group 1"/>
              <p:cNvGrpSpPr/>
              <p:nvPr/>
            </p:nvGrpSpPr>
            <p:grpSpPr>
              <a:xfrm>
                <a:off x="4831191" y="1852573"/>
                <a:ext cx="2462606" cy="1190320"/>
                <a:chOff x="4526159" y="1755705"/>
                <a:chExt cx="2462606" cy="1293423"/>
              </a:xfrm>
            </p:grpSpPr>
            <p:sp>
              <p:nvSpPr>
                <p:cNvPr id="38" name="Rectangle 37"/>
                <p:cNvSpPr/>
                <p:nvPr/>
              </p:nvSpPr>
              <p:spPr bwMode="auto">
                <a:xfrm>
                  <a:off x="4526159" y="2061777"/>
                  <a:ext cx="2462606" cy="987351"/>
                </a:xfrm>
                <a:prstGeom prst="rect">
                  <a:avLst/>
                </a:prstGeom>
                <a:solidFill>
                  <a:srgbClr val="911B1D">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9" name="Rectangle 38"/>
                <p:cNvSpPr/>
                <p:nvPr/>
              </p:nvSpPr>
              <p:spPr bwMode="auto">
                <a:xfrm>
                  <a:off x="4526159" y="1755705"/>
                  <a:ext cx="2462605" cy="306072"/>
                </a:xfrm>
                <a:prstGeom prst="rect">
                  <a:avLst/>
                </a:prstGeom>
                <a:solidFill>
                  <a:srgbClr val="9FB43B">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noProof="0" dirty="0">
                      <a:solidFill>
                        <a:srgbClr val="000000"/>
                      </a:solidFill>
                      <a:latin typeface="Arial" charset="0"/>
                      <a:ea typeface="MS PGothic" pitchFamily="34" charset="-128"/>
                      <a:cs typeface="Arial" charset="0"/>
                    </a:rPr>
                    <a:t>Optional FPU</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sp>
            <p:nvSpPr>
              <p:cNvPr id="37" name="TextBox 49"/>
              <p:cNvSpPr txBox="1">
                <a:spLocks noChangeArrowheads="1"/>
              </p:cNvSpPr>
              <p:nvPr/>
            </p:nvSpPr>
            <p:spPr bwMode="auto">
              <a:xfrm>
                <a:off x="5233322" y="2462173"/>
                <a:ext cx="16583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Processor core</a:t>
                </a:r>
              </a:p>
            </p:txBody>
          </p:sp>
        </p:grpSp>
        <p:sp>
          <p:nvSpPr>
            <p:cNvPr id="22" name="Rectangle 21"/>
            <p:cNvSpPr/>
            <p:nvPr/>
          </p:nvSpPr>
          <p:spPr bwMode="auto">
            <a:xfrm>
              <a:off x="8608220" y="1536869"/>
              <a:ext cx="1163348" cy="825928"/>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Embedded</a:t>
              </a:r>
              <a:endParaRPr lang="en-GB" sz="1200" kern="0" dirty="0">
                <a:solidFill>
                  <a:srgbClr val="000000"/>
                </a:solidFill>
                <a:latin typeface="Arial" charset="0"/>
                <a:ea typeface="MS PGothic" pitchFamily="34" charset="-128"/>
                <a:cs typeface="Arial"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Trace</a:t>
              </a:r>
              <a:r>
                <a:rPr kumimoji="0" lang="en-GB" sz="1200" b="0" i="0" u="none" strike="noStrike" kern="0" cap="none" spc="0" normalizeH="0" noProof="0" dirty="0">
                  <a:ln>
                    <a:noFill/>
                  </a:ln>
                  <a:solidFill>
                    <a:srgbClr val="000000"/>
                  </a:solidFill>
                  <a:effectLst/>
                  <a:uLnTx/>
                  <a:uFillTx/>
                  <a:latin typeface="Arial" charset="0"/>
                  <a:ea typeface="MS PGothic" pitchFamily="34" charset="-128"/>
                  <a:cs typeface="Arial" charset="0"/>
                </a:rPr>
                <a:t> </a:t>
              </a:r>
              <a:r>
                <a:rPr kumimoji="0" lang="en-GB" sz="1200" b="0" i="0" u="none" strike="noStrike" kern="0" cap="none" spc="0" normalizeH="0" noProof="0" dirty="0" err="1">
                  <a:ln>
                    <a:noFill/>
                  </a:ln>
                  <a:solidFill>
                    <a:srgbClr val="000000"/>
                  </a:solidFill>
                  <a:effectLst/>
                  <a:uLnTx/>
                  <a:uFillTx/>
                  <a:latin typeface="Arial" charset="0"/>
                  <a:ea typeface="MS PGothic" pitchFamily="34" charset="-128"/>
                  <a:cs typeface="Arial" charset="0"/>
                </a:rPr>
                <a:t>Macrocell</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3" name="Up-Down Arrow 22"/>
            <p:cNvSpPr/>
            <p:nvPr/>
          </p:nvSpPr>
          <p:spPr bwMode="auto">
            <a:xfrm>
              <a:off x="7496649" y="2561920"/>
              <a:ext cx="343154" cy="404998"/>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4" name="Rectangle 23"/>
            <p:cNvSpPr/>
            <p:nvPr/>
          </p:nvSpPr>
          <p:spPr bwMode="auto">
            <a:xfrm>
              <a:off x="8608220" y="2971801"/>
              <a:ext cx="1163348" cy="610905"/>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Serial</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Wire Viewer</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5" name="Rectangle 24"/>
            <p:cNvSpPr/>
            <p:nvPr/>
          </p:nvSpPr>
          <p:spPr bwMode="auto">
            <a:xfrm>
              <a:off x="5612212" y="3963527"/>
              <a:ext cx="938606" cy="743950"/>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Flash</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patch</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6" name="Rectangle 25"/>
            <p:cNvSpPr/>
            <p:nvPr/>
          </p:nvSpPr>
          <p:spPr bwMode="auto">
            <a:xfrm>
              <a:off x="7136212" y="3969320"/>
              <a:ext cx="938606" cy="743950"/>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Data</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noProof="0" dirty="0" err="1">
                  <a:solidFill>
                    <a:srgbClr val="000000"/>
                  </a:solidFill>
                  <a:latin typeface="Arial" charset="0"/>
                  <a:ea typeface="MS PGothic" pitchFamily="34" charset="-128"/>
                  <a:cs typeface="Arial" charset="0"/>
                </a:rPr>
                <a:t>watchpoints</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7" name="Up-Down Arrow 26"/>
            <p:cNvSpPr/>
            <p:nvPr/>
          </p:nvSpPr>
          <p:spPr bwMode="auto">
            <a:xfrm>
              <a:off x="7433938" y="3582706"/>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8" name="Up-Down Arrow 27"/>
            <p:cNvSpPr/>
            <p:nvPr/>
          </p:nvSpPr>
          <p:spPr bwMode="auto">
            <a:xfrm>
              <a:off x="5908483" y="4707477"/>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9" name="Up-Down Arrow 28"/>
            <p:cNvSpPr/>
            <p:nvPr/>
          </p:nvSpPr>
          <p:spPr bwMode="auto">
            <a:xfrm>
              <a:off x="7433938" y="4707477"/>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0" name="Right Arrow 29"/>
            <p:cNvSpPr/>
            <p:nvPr/>
          </p:nvSpPr>
          <p:spPr bwMode="auto">
            <a:xfrm>
              <a:off x="9771568" y="3170124"/>
              <a:ext cx="513052" cy="222774"/>
            </a:xfrm>
            <a:prstGeom prst="rightArrow">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31" name="Up-Down Arrow 30"/>
            <p:cNvSpPr/>
            <p:nvPr/>
          </p:nvSpPr>
          <p:spPr bwMode="auto">
            <a:xfrm>
              <a:off x="4422165" y="3568229"/>
              <a:ext cx="250359" cy="1505592"/>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2" name="Up-Down Arrow 31"/>
            <p:cNvSpPr/>
            <p:nvPr/>
          </p:nvSpPr>
          <p:spPr bwMode="auto">
            <a:xfrm rot="5400000">
              <a:off x="2859524" y="2351825"/>
              <a:ext cx="250359" cy="1859373"/>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3" name="Up-Down Arrow 32"/>
            <p:cNvSpPr/>
            <p:nvPr/>
          </p:nvSpPr>
          <p:spPr bwMode="auto">
            <a:xfrm>
              <a:off x="4921962" y="5903129"/>
              <a:ext cx="250359" cy="49767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4" name="Up-Down Arrow 33"/>
            <p:cNvSpPr/>
            <p:nvPr/>
          </p:nvSpPr>
          <p:spPr bwMode="auto">
            <a:xfrm>
              <a:off x="8390580" y="5903129"/>
              <a:ext cx="250359" cy="49767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5" name="Up-Down Arrow 34"/>
            <p:cNvSpPr/>
            <p:nvPr/>
          </p:nvSpPr>
          <p:spPr bwMode="auto">
            <a:xfrm rot="5400000">
              <a:off x="9902913" y="1719368"/>
              <a:ext cx="250359" cy="513052"/>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Root Causing the Fault</a:t>
            </a:r>
          </a:p>
        </p:txBody>
      </p:sp>
      <p:sp>
        <p:nvSpPr>
          <p:cNvPr id="3" name="Rectangle 2"/>
          <p:cNvSpPr/>
          <p:nvPr/>
        </p:nvSpPr>
        <p:spPr>
          <a:xfrm>
            <a:off x="533400" y="1371600"/>
            <a:ext cx="7924800" cy="1477328"/>
          </a:xfrm>
          <a:prstGeom prst="rect">
            <a:avLst/>
          </a:prstGeom>
        </p:spPr>
        <p:txBody>
          <a:bodyPr wrap="square">
            <a:spAutoFit/>
          </a:bodyPr>
          <a:lstStyle/>
          <a:p>
            <a:endParaRPr lang="en-US" i="1" dirty="0"/>
          </a:p>
          <a:p>
            <a:r>
              <a:rPr lang="en-US" dirty="0"/>
              <a:t>Now that we had found hard fault we need to find out what caused the fault  for this we use register </a:t>
            </a:r>
            <a:r>
              <a:rPr lang="en-US" b="1" dirty="0" err="1"/>
              <a:t>HardFault</a:t>
            </a:r>
            <a:r>
              <a:rPr lang="en-US" b="1" dirty="0"/>
              <a:t> Status Register (SCB-&gt;HFSR)</a:t>
            </a:r>
          </a:p>
          <a:p>
            <a:endParaRPr lang="en-US" b="1" dirty="0"/>
          </a:p>
          <a:p>
            <a:r>
              <a:rPr lang="en-US" b="1" dirty="0"/>
              <a:t>For this we examine  </a:t>
            </a:r>
            <a:r>
              <a:rPr lang="en-US" dirty="0"/>
              <a:t>HFSR bit configuration, </a:t>
            </a:r>
          </a:p>
        </p:txBody>
      </p:sp>
      <p:pic>
        <p:nvPicPr>
          <p:cNvPr id="48130" name="Picture 2" descr="HFSR2"/>
          <p:cNvPicPr>
            <a:picLocks noChangeAspect="1" noChangeArrowheads="1"/>
          </p:cNvPicPr>
          <p:nvPr/>
        </p:nvPicPr>
        <p:blipFill>
          <a:blip r:embed="rId2" cstate="print"/>
          <a:srcRect/>
          <a:stretch>
            <a:fillRect/>
          </a:stretch>
        </p:blipFill>
        <p:spPr bwMode="auto">
          <a:xfrm>
            <a:off x="609600" y="3276600"/>
            <a:ext cx="8001000" cy="1672793"/>
          </a:xfrm>
          <a:prstGeom prst="rect">
            <a:avLst/>
          </a:prstGeom>
          <a:noFill/>
        </p:spPr>
      </p:pic>
      <p:sp>
        <p:nvSpPr>
          <p:cNvPr id="5" name="Rectangle 4"/>
          <p:cNvSpPr/>
          <p:nvPr/>
        </p:nvSpPr>
        <p:spPr>
          <a:xfrm>
            <a:off x="228600" y="5410200"/>
            <a:ext cx="8763000" cy="923330"/>
          </a:xfrm>
          <a:prstGeom prst="rect">
            <a:avLst/>
          </a:prstGeom>
        </p:spPr>
        <p:txBody>
          <a:bodyPr wrap="square">
            <a:spAutoFit/>
          </a:bodyPr>
          <a:lstStyle/>
          <a:p>
            <a:pPr fontAlgn="base"/>
            <a:r>
              <a:rPr lang="en-US" dirty="0"/>
              <a:t>If  FORCED  bit is set to 1, the </a:t>
            </a:r>
            <a:r>
              <a:rPr lang="en-US" dirty="0" err="1"/>
              <a:t>HardFault</a:t>
            </a:r>
            <a:r>
              <a:rPr lang="en-US" dirty="0"/>
              <a:t>  handler must read Configurable Fault Status Register (SCB-&gt;CFSR) registers to find the  root cause of the fault.</a:t>
            </a:r>
          </a:p>
          <a:p>
            <a:pPr fontAlgn="base"/>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Configurable Fault Status Register</a:t>
            </a:r>
          </a:p>
        </p:txBody>
      </p:sp>
      <p:pic>
        <p:nvPicPr>
          <p:cNvPr id="47106" name="Picture 2" descr="CFSR"/>
          <p:cNvPicPr>
            <a:picLocks noChangeAspect="1" noChangeArrowheads="1"/>
          </p:cNvPicPr>
          <p:nvPr/>
        </p:nvPicPr>
        <p:blipFill>
          <a:blip r:embed="rId2" cstate="print"/>
          <a:srcRect/>
          <a:stretch>
            <a:fillRect/>
          </a:stretch>
        </p:blipFill>
        <p:spPr bwMode="auto">
          <a:xfrm>
            <a:off x="380999" y="1828800"/>
            <a:ext cx="8150765" cy="1676400"/>
          </a:xfrm>
          <a:prstGeom prst="rect">
            <a:avLst/>
          </a:prstGeom>
          <a:gradFill>
            <a:gsLst>
              <a:gs pos="0">
                <a:schemeClr val="accent2">
                  <a:lumMod val="40000"/>
                  <a:lumOff val="60000"/>
                </a:schemeClr>
              </a:gs>
              <a:gs pos="50000">
                <a:schemeClr val="accent1">
                  <a:tint val="44500"/>
                  <a:satMod val="160000"/>
                </a:schemeClr>
              </a:gs>
              <a:gs pos="100000">
                <a:schemeClr val="accent1">
                  <a:tint val="23500"/>
                  <a:satMod val="160000"/>
                </a:schemeClr>
              </a:gs>
            </a:gsLst>
            <a:lin ang="5400000" scaled="0"/>
          </a:gradFill>
          <a:ln>
            <a:solidFill>
              <a:srgbClr val="FF0000"/>
            </a:solidFill>
          </a:ln>
        </p:spPr>
      </p:pic>
      <p:pic>
        <p:nvPicPr>
          <p:cNvPr id="47108" name="Picture 4" descr="UFSR"/>
          <p:cNvPicPr>
            <a:picLocks noChangeAspect="1" noChangeArrowheads="1"/>
          </p:cNvPicPr>
          <p:nvPr/>
        </p:nvPicPr>
        <p:blipFill>
          <a:blip r:embed="rId3" cstate="print">
            <a:duotone>
              <a:prstClr val="black"/>
              <a:schemeClr val="accent1">
                <a:tint val="45000"/>
                <a:satMod val="400000"/>
              </a:schemeClr>
            </a:duotone>
            <a:lum bright="6000"/>
          </a:blip>
          <a:srcRect/>
          <a:stretch>
            <a:fillRect/>
          </a:stretch>
        </p:blipFill>
        <p:spPr bwMode="auto">
          <a:xfrm>
            <a:off x="3505200" y="4267200"/>
            <a:ext cx="4191000" cy="2235202"/>
          </a:xfrm>
          <a:prstGeom prst="rect">
            <a:avLst/>
          </a:prstGeom>
          <a:solidFill>
            <a:schemeClr val="accent2">
              <a:lumMod val="40000"/>
              <a:lumOff val="60000"/>
            </a:schemeClr>
          </a:solidFill>
          <a:ln>
            <a:solidFill>
              <a:schemeClr val="accent1"/>
            </a:solidFill>
          </a:ln>
        </p:spPr>
      </p:pic>
      <p:cxnSp>
        <p:nvCxnSpPr>
          <p:cNvPr id="7" name="Straight Arrow Connector 6"/>
          <p:cNvCxnSpPr/>
          <p:nvPr/>
        </p:nvCxnSpPr>
        <p:spPr>
          <a:xfrm>
            <a:off x="2590800" y="3429000"/>
            <a:ext cx="1828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2238"/>
            <a:ext cx="8229600" cy="868362"/>
          </a:xfrm>
        </p:spPr>
        <p:txBody>
          <a:bodyPr/>
          <a:lstStyle/>
          <a:p>
            <a:r>
              <a:rPr lang="en-US" dirty="0"/>
              <a:t>Anatomy of the Exception handler</a:t>
            </a:r>
          </a:p>
        </p:txBody>
      </p:sp>
      <p:sp>
        <p:nvSpPr>
          <p:cNvPr id="3" name="TextBox 2"/>
          <p:cNvSpPr txBox="1"/>
          <p:nvPr/>
        </p:nvSpPr>
        <p:spPr>
          <a:xfrm>
            <a:off x="381000" y="914400"/>
            <a:ext cx="8458200" cy="5570756"/>
          </a:xfrm>
          <a:prstGeom prst="rect">
            <a:avLst/>
          </a:prstGeom>
          <a:noFill/>
        </p:spPr>
        <p:txBody>
          <a:bodyPr wrap="square" rtlCol="0">
            <a:spAutoFit/>
          </a:bodyPr>
          <a:lstStyle/>
          <a:p>
            <a:r>
              <a:rPr lang="en-US" dirty="0"/>
              <a:t>The key part of the handler is  the function </a:t>
            </a:r>
            <a:r>
              <a:rPr lang="en-US" b="1" dirty="0"/>
              <a:t>void </a:t>
            </a:r>
            <a:r>
              <a:rPr lang="en-US" sz="2400" b="1" dirty="0" err="1"/>
              <a:t>HardFault_Handler</a:t>
            </a:r>
            <a:r>
              <a:rPr lang="en-US" sz="2400" b="1" dirty="0"/>
              <a:t>(void) </a:t>
            </a:r>
            <a:br>
              <a:rPr lang="en-US" b="1" dirty="0"/>
            </a:br>
            <a:endParaRPr lang="en-US" b="1" dirty="0"/>
          </a:p>
          <a:p>
            <a:r>
              <a:rPr lang="en-US" dirty="0"/>
              <a:t>How does the processor know that this function has to be called in case of a exception ?</a:t>
            </a:r>
          </a:p>
          <a:p>
            <a:endParaRPr lang="en-US" dirty="0"/>
          </a:p>
          <a:p>
            <a:r>
              <a:rPr lang="en-US" dirty="0"/>
              <a:t>This routine is actually predefined in  the file </a:t>
            </a:r>
            <a:r>
              <a:rPr lang="en-US" b="1" dirty="0"/>
              <a:t>startup_TM4C123.s</a:t>
            </a:r>
          </a:p>
          <a:p>
            <a:endParaRPr lang="en-US" dirty="0"/>
          </a:p>
          <a:p>
            <a:r>
              <a:rPr lang="en-US" sz="2400" b="1" dirty="0" err="1">
                <a:solidFill>
                  <a:srgbClr val="FF0000"/>
                </a:solidFill>
              </a:rPr>
              <a:t>HardFault_Handler</a:t>
            </a:r>
            <a:r>
              <a:rPr lang="en-US" sz="2400" b="1" dirty="0"/>
              <a:t>\</a:t>
            </a:r>
          </a:p>
          <a:p>
            <a:r>
              <a:rPr lang="en-US" b="1" dirty="0"/>
              <a:t>                                        </a:t>
            </a:r>
            <a:r>
              <a:rPr lang="en-US" b="1" dirty="0">
                <a:solidFill>
                  <a:srgbClr val="FF0000"/>
                </a:solidFill>
              </a:rPr>
              <a:t>PROC</a:t>
            </a:r>
          </a:p>
          <a:p>
            <a:r>
              <a:rPr lang="en-US" b="1" dirty="0"/>
              <a:t>                                        </a:t>
            </a:r>
            <a:r>
              <a:rPr lang="en-US" b="1" dirty="0">
                <a:solidFill>
                  <a:srgbClr val="FF0000"/>
                </a:solidFill>
              </a:rPr>
              <a:t>EXPORT</a:t>
            </a:r>
            <a:r>
              <a:rPr lang="en-US" b="1" dirty="0"/>
              <a:t>  </a:t>
            </a:r>
            <a:r>
              <a:rPr lang="en-US" b="1" dirty="0" err="1">
                <a:solidFill>
                  <a:srgbClr val="FF0000"/>
                </a:solidFill>
              </a:rPr>
              <a:t>HardFault_Handler</a:t>
            </a:r>
            <a:r>
              <a:rPr lang="en-US" b="1" dirty="0"/>
              <a:t>         [WEAK]</a:t>
            </a:r>
          </a:p>
          <a:p>
            <a:r>
              <a:rPr lang="en-US" b="1" dirty="0"/>
              <a:t>                                        </a:t>
            </a:r>
            <a:r>
              <a:rPr lang="en-US" b="1" dirty="0">
                <a:solidFill>
                  <a:srgbClr val="FF0000"/>
                </a:solidFill>
              </a:rPr>
              <a:t>B</a:t>
            </a:r>
            <a:r>
              <a:rPr lang="en-US" b="1" dirty="0"/>
              <a:t>       .</a:t>
            </a:r>
          </a:p>
          <a:p>
            <a:r>
              <a:rPr lang="en-US" b="1" dirty="0"/>
              <a:t>                                        </a:t>
            </a:r>
            <a:r>
              <a:rPr lang="en-US" b="1" dirty="0">
                <a:solidFill>
                  <a:srgbClr val="FF0000"/>
                </a:solidFill>
              </a:rPr>
              <a:t>ENDP</a:t>
            </a:r>
          </a:p>
          <a:p>
            <a:endParaRPr lang="en-US" b="1" dirty="0"/>
          </a:p>
          <a:p>
            <a:endParaRPr lang="en-US" b="1" dirty="0"/>
          </a:p>
          <a:p>
            <a:pPr algn="just"/>
            <a:r>
              <a:rPr lang="en-US" dirty="0"/>
              <a:t>In this file it is actually a  empty implementation, which does not do anything. As a user we can over ride this implementation with an implementation of our own. Over riding the default behavior or implementation is easy in C++.  But in C when a routine is declared as weak ,using the keyword </a:t>
            </a:r>
            <a:r>
              <a:rPr lang="en-US" sz="2000" b="1" dirty="0"/>
              <a:t>WEAK</a:t>
            </a:r>
            <a:r>
              <a:rPr lang="en-US" dirty="0"/>
              <a:t>, the linker with skip the default implementation and use the implementation provided by user, this is exactly what we had done here.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76200"/>
            <a:ext cx="4572000" cy="2585323"/>
          </a:xfrm>
          <a:prstGeom prst="rect">
            <a:avLst/>
          </a:prstGeom>
          <a:solidFill>
            <a:schemeClr val="tx2">
              <a:lumMod val="40000"/>
              <a:lumOff val="60000"/>
              <a:alpha val="16000"/>
            </a:schemeClr>
          </a:solidFill>
          <a:ln>
            <a:solidFill>
              <a:srgbClr val="FF0000"/>
            </a:solidFill>
          </a:ln>
        </p:spPr>
        <p:txBody>
          <a:bodyPr>
            <a:spAutoFit/>
          </a:bodyPr>
          <a:lstStyle/>
          <a:p>
            <a:r>
              <a:rPr lang="en-US" b="1" dirty="0"/>
              <a:t>void </a:t>
            </a:r>
            <a:r>
              <a:rPr lang="en-US" b="1" dirty="0" err="1"/>
              <a:t>printMsg</a:t>
            </a:r>
            <a:r>
              <a:rPr lang="en-US" b="1" dirty="0"/>
              <a:t>(const char * </a:t>
            </a:r>
            <a:r>
              <a:rPr lang="en-US" b="1" dirty="0" err="1"/>
              <a:t>Msg</a:t>
            </a:r>
            <a:r>
              <a:rPr lang="en-US" b="1" dirty="0"/>
              <a:t>)</a:t>
            </a:r>
          </a:p>
          <a:p>
            <a:r>
              <a:rPr lang="en-US" dirty="0"/>
              <a:t>{</a:t>
            </a:r>
          </a:p>
          <a:p>
            <a:r>
              <a:rPr lang="en-US" dirty="0"/>
              <a:t>   </a:t>
            </a:r>
            <a:r>
              <a:rPr lang="en-US" b="1" dirty="0"/>
              <a:t>while</a:t>
            </a:r>
            <a:r>
              <a:rPr lang="en-US" dirty="0"/>
              <a:t> (*</a:t>
            </a:r>
            <a:r>
              <a:rPr lang="en-US" dirty="0" err="1"/>
              <a:t>Msg</a:t>
            </a:r>
            <a:r>
              <a:rPr lang="en-US" dirty="0"/>
              <a:t> != '\0')</a:t>
            </a:r>
          </a:p>
          <a:p>
            <a:r>
              <a:rPr lang="en-US" dirty="0"/>
              <a:t>{</a:t>
            </a:r>
          </a:p>
          <a:p>
            <a:r>
              <a:rPr lang="en-US" dirty="0"/>
              <a:t>      </a:t>
            </a:r>
            <a:r>
              <a:rPr lang="en-US" dirty="0" err="1"/>
              <a:t>ITM_SendChar</a:t>
            </a:r>
            <a:r>
              <a:rPr lang="en-US" dirty="0"/>
              <a:t>(*</a:t>
            </a:r>
            <a:r>
              <a:rPr lang="en-US" dirty="0" err="1"/>
              <a:t>Msg</a:t>
            </a:r>
            <a:r>
              <a:rPr lang="en-US" dirty="0"/>
              <a:t>);</a:t>
            </a:r>
          </a:p>
          <a:p>
            <a:r>
              <a:rPr lang="en-US" dirty="0"/>
              <a:t>      ++</a:t>
            </a:r>
            <a:r>
              <a:rPr lang="en-US" dirty="0" err="1"/>
              <a:t>Msg</a:t>
            </a:r>
            <a:r>
              <a:rPr lang="en-US" dirty="0"/>
              <a:t>;</a:t>
            </a:r>
          </a:p>
          <a:p>
            <a:r>
              <a:rPr lang="en-US" dirty="0"/>
              <a:t>   }</a:t>
            </a:r>
          </a:p>
          <a:p>
            <a:endParaRPr lang="en-US" dirty="0"/>
          </a:p>
          <a:p>
            <a:r>
              <a:rPr lang="en-US" dirty="0"/>
              <a:t>}</a:t>
            </a:r>
          </a:p>
        </p:txBody>
      </p:sp>
      <p:sp>
        <p:nvSpPr>
          <p:cNvPr id="4" name="Rectangle 3"/>
          <p:cNvSpPr/>
          <p:nvPr/>
        </p:nvSpPr>
        <p:spPr>
          <a:xfrm>
            <a:off x="457200" y="3198674"/>
            <a:ext cx="8229600" cy="1754326"/>
          </a:xfrm>
          <a:prstGeom prst="rect">
            <a:avLst/>
          </a:prstGeom>
          <a:solidFill>
            <a:schemeClr val="accent2">
              <a:lumMod val="40000"/>
              <a:lumOff val="60000"/>
            </a:schemeClr>
          </a:solidFill>
          <a:ln>
            <a:solidFill>
              <a:srgbClr val="FF0000"/>
            </a:solidFill>
          </a:ln>
        </p:spPr>
        <p:txBody>
          <a:bodyPr wrap="square">
            <a:spAutoFit/>
          </a:bodyPr>
          <a:lstStyle/>
          <a:p>
            <a:r>
              <a:rPr lang="en-US" dirty="0"/>
              <a:t>Instruction trace: Generated by the Embedded Trace </a:t>
            </a:r>
            <a:r>
              <a:rPr lang="en-US" dirty="0" err="1"/>
              <a:t>Macrocell</a:t>
            </a:r>
            <a:r>
              <a:rPr lang="en-US" dirty="0"/>
              <a:t> (ETM)</a:t>
            </a:r>
          </a:p>
          <a:p>
            <a:r>
              <a:rPr lang="en-US" dirty="0"/>
              <a:t>• Data trace: Generated by the DWT unit</a:t>
            </a:r>
          </a:p>
          <a:p>
            <a:r>
              <a:rPr lang="en-US" dirty="0"/>
              <a:t>• Debug message: Generated by ITM, provides message output such as </a:t>
            </a:r>
            <a:r>
              <a:rPr lang="en-US" i="1" dirty="0" err="1"/>
              <a:t>printf</a:t>
            </a:r>
            <a:r>
              <a:rPr lang="en-US" i="1" dirty="0"/>
              <a:t> in the debugger </a:t>
            </a:r>
            <a:r>
              <a:rPr lang="en-US" dirty="0"/>
              <a:t>graphical user interface</a:t>
            </a:r>
          </a:p>
          <a:p>
            <a:r>
              <a:rPr lang="en-US" dirty="0"/>
              <a:t>During tracing, the trace results, in the form of data packets, are output from the trace sources like ETM, using a trace data bus interface called </a:t>
            </a:r>
            <a:r>
              <a:rPr lang="en-US" i="1" dirty="0"/>
              <a:t>Advanced Trace Bus (ATB)</a:t>
            </a:r>
            <a:endParaRPr lang="en-US" dirty="0"/>
          </a:p>
        </p:txBody>
      </p:sp>
      <p:sp>
        <p:nvSpPr>
          <p:cNvPr id="6" name="TextBox 5"/>
          <p:cNvSpPr txBox="1"/>
          <p:nvPr/>
        </p:nvSpPr>
        <p:spPr>
          <a:xfrm>
            <a:off x="381000" y="5401270"/>
            <a:ext cx="8583760" cy="923330"/>
          </a:xfrm>
          <a:prstGeom prst="rect">
            <a:avLst/>
          </a:prstGeom>
          <a:solidFill>
            <a:schemeClr val="tx2">
              <a:lumMod val="40000"/>
              <a:lumOff val="60000"/>
            </a:schemeClr>
          </a:solidFill>
          <a:ln>
            <a:solidFill>
              <a:srgbClr val="FF0000"/>
            </a:solidFill>
          </a:ln>
        </p:spPr>
        <p:txBody>
          <a:bodyPr wrap="none" rtlCol="0">
            <a:spAutoFit/>
          </a:bodyPr>
          <a:lstStyle/>
          <a:p>
            <a:r>
              <a:rPr lang="en-US" dirty="0"/>
              <a:t>The Function call </a:t>
            </a:r>
            <a:r>
              <a:rPr lang="en-US" b="1" dirty="0" err="1"/>
              <a:t>ITM_SendChar</a:t>
            </a:r>
            <a:r>
              <a:rPr lang="en-US" b="1" dirty="0"/>
              <a:t>() </a:t>
            </a:r>
            <a:r>
              <a:rPr lang="en-US" dirty="0"/>
              <a:t>is the routine or function used for accessing the</a:t>
            </a:r>
          </a:p>
          <a:p>
            <a:r>
              <a:rPr lang="en-US" dirty="0" err="1"/>
              <a:t>Emebedded</a:t>
            </a:r>
            <a:r>
              <a:rPr lang="en-US" dirty="0"/>
              <a:t> Trace </a:t>
            </a:r>
            <a:r>
              <a:rPr lang="en-US" dirty="0" err="1"/>
              <a:t>Macrocell</a:t>
            </a:r>
            <a:r>
              <a:rPr lang="en-US" dirty="0"/>
              <a:t> (ETM) this generates instrumentation trace  hence it is called</a:t>
            </a:r>
          </a:p>
          <a:p>
            <a:r>
              <a:rPr lang="en-US" dirty="0"/>
              <a:t>ITM (Instrumentation Trace </a:t>
            </a:r>
            <a:r>
              <a:rPr lang="en-US" dirty="0" err="1"/>
              <a:t>Macrocell</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How to  generate a dump of all CPU registers in case of a Exception.</a:t>
            </a:r>
          </a:p>
        </p:txBody>
      </p:sp>
      <p:sp>
        <p:nvSpPr>
          <p:cNvPr id="3" name="TextBox 2"/>
          <p:cNvSpPr txBox="1"/>
          <p:nvPr/>
        </p:nvSpPr>
        <p:spPr>
          <a:xfrm>
            <a:off x="228600" y="2362200"/>
            <a:ext cx="8610600" cy="1477328"/>
          </a:xfrm>
          <a:prstGeom prst="rect">
            <a:avLst/>
          </a:prstGeom>
          <a:solidFill>
            <a:schemeClr val="accent3">
              <a:lumMod val="60000"/>
              <a:lumOff val="40000"/>
            </a:schemeClr>
          </a:solidFill>
          <a:ln>
            <a:solidFill>
              <a:srgbClr val="FF0000"/>
            </a:solidFill>
          </a:ln>
        </p:spPr>
        <p:txBody>
          <a:bodyPr wrap="square" rtlCol="0">
            <a:spAutoFit/>
          </a:bodyPr>
          <a:lstStyle/>
          <a:p>
            <a:r>
              <a:rPr lang="en-US" dirty="0"/>
              <a:t>In  Cortex M architecture, core  registers [R0 to  R3]  R12, LR,PC and PSR (</a:t>
            </a:r>
            <a:r>
              <a:rPr lang="en-US" i="1" dirty="0" err="1">
                <a:solidFill>
                  <a:srgbClr val="FF0000"/>
                </a:solidFill>
              </a:rPr>
              <a:t>TODO:Reorder</a:t>
            </a:r>
            <a:r>
              <a:rPr lang="en-US" i="1" dirty="0">
                <a:solidFill>
                  <a:srgbClr val="FF0000"/>
                </a:solidFill>
              </a:rPr>
              <a:t> this as how is appears in stack</a:t>
            </a:r>
            <a:r>
              <a:rPr lang="en-US" dirty="0"/>
              <a:t>) are automatically pushed to the system stack</a:t>
            </a:r>
          </a:p>
          <a:p>
            <a:r>
              <a:rPr lang="en-US" dirty="0"/>
              <a:t>During a exception, so if we can access the stack from our exception handler, we can take a copy a of all the registers   and  present it to developers for debugging. – In matured operating systems such a dump is called “</a:t>
            </a:r>
            <a:r>
              <a:rPr lang="en-US" b="1" dirty="0"/>
              <a:t>core</a:t>
            </a:r>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457200" y="2895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Vector Tables</a:t>
            </a:r>
          </a:p>
        </p:txBody>
      </p:sp>
    </p:spTree>
    <p:extLst>
      <p:ext uri="{BB962C8B-B14F-4D97-AF65-F5344CB8AC3E}">
        <p14:creationId xmlns:p14="http://schemas.microsoft.com/office/powerpoint/2010/main" val="346511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Vector Tables</a:t>
            </a:r>
          </a:p>
        </p:txBody>
      </p:sp>
      <p:sp>
        <p:nvSpPr>
          <p:cNvPr id="3" name="Rectangle 2"/>
          <p:cNvSpPr/>
          <p:nvPr/>
        </p:nvSpPr>
        <p:spPr>
          <a:xfrm>
            <a:off x="304800" y="1524000"/>
            <a:ext cx="8550965" cy="646331"/>
          </a:xfrm>
          <a:prstGeom prst="rect">
            <a:avLst/>
          </a:prstGeom>
        </p:spPr>
        <p:txBody>
          <a:bodyPr wrap="square">
            <a:spAutoFit/>
          </a:bodyPr>
          <a:lstStyle/>
          <a:p>
            <a:r>
              <a:rPr lang="en-US" dirty="0">
                <a:latin typeface="Times-Roman"/>
              </a:rPr>
              <a:t>By default, the vector table starts at memory address 0, and the vector address is arranged</a:t>
            </a:r>
          </a:p>
          <a:p>
            <a:r>
              <a:rPr lang="en-US" dirty="0">
                <a:latin typeface="Times-Roman"/>
              </a:rPr>
              <a:t>according to the exception number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8739765"/>
              </p:ext>
            </p:extLst>
          </p:nvPr>
        </p:nvGraphicFramePr>
        <p:xfrm>
          <a:off x="1295400" y="2438400"/>
          <a:ext cx="6096000" cy="3622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71613363"/>
                    </a:ext>
                  </a:extLst>
                </a:gridCol>
                <a:gridCol w="2032000">
                  <a:extLst>
                    <a:ext uri="{9D8B030D-6E8A-4147-A177-3AD203B41FA5}">
                      <a16:colId xmlns:a16="http://schemas.microsoft.com/office/drawing/2014/main" val="1874380563"/>
                    </a:ext>
                  </a:extLst>
                </a:gridCol>
                <a:gridCol w="2032000">
                  <a:extLst>
                    <a:ext uri="{9D8B030D-6E8A-4147-A177-3AD203B41FA5}">
                      <a16:colId xmlns:a16="http://schemas.microsoft.com/office/drawing/2014/main" val="1331793272"/>
                    </a:ext>
                  </a:extLst>
                </a:gridCol>
              </a:tblGrid>
              <a:tr h="370840">
                <a:tc>
                  <a:txBody>
                    <a:bodyPr/>
                    <a:lstStyle/>
                    <a:p>
                      <a:pPr algn="ctr"/>
                      <a:r>
                        <a:rPr lang="en-US" dirty="0"/>
                        <a:t>Address</a:t>
                      </a:r>
                    </a:p>
                  </a:txBody>
                  <a:tcPr/>
                </a:tc>
                <a:tc>
                  <a:txBody>
                    <a:bodyPr/>
                    <a:lstStyle/>
                    <a:p>
                      <a:pPr algn="ctr"/>
                      <a:r>
                        <a:rPr lang="en-US" dirty="0"/>
                        <a:t>Exception No</a:t>
                      </a:r>
                    </a:p>
                  </a:txBody>
                  <a:tcPr/>
                </a:tc>
                <a:tc>
                  <a:txBody>
                    <a:bodyPr/>
                    <a:lstStyle/>
                    <a:p>
                      <a:pPr algn="ctr"/>
                      <a:r>
                        <a:rPr lang="en-US" dirty="0"/>
                        <a:t>Value</a:t>
                      </a:r>
                    </a:p>
                  </a:txBody>
                  <a:tcPr/>
                </a:tc>
                <a:extLst>
                  <a:ext uri="{0D108BD9-81ED-4DB2-BD59-A6C34878D82A}">
                    <a16:rowId xmlns:a16="http://schemas.microsoft.com/office/drawing/2014/main" val="3132746176"/>
                  </a:ext>
                </a:extLst>
              </a:tr>
              <a:tr h="370840">
                <a:tc>
                  <a:txBody>
                    <a:bodyPr/>
                    <a:lstStyle/>
                    <a:p>
                      <a:r>
                        <a:rPr lang="en-US" sz="1400" dirty="0"/>
                        <a:t>0x00000000</a:t>
                      </a:r>
                    </a:p>
                  </a:txBody>
                  <a:tcPr/>
                </a:tc>
                <a:tc>
                  <a:txBody>
                    <a:bodyPr/>
                    <a:lstStyle/>
                    <a:p>
                      <a:r>
                        <a:rPr lang="en-US" sz="1400" dirty="0"/>
                        <a:t>NIL</a:t>
                      </a:r>
                    </a:p>
                  </a:txBody>
                  <a:tcPr/>
                </a:tc>
                <a:tc>
                  <a:txBody>
                    <a:bodyPr/>
                    <a:lstStyle/>
                    <a:p>
                      <a:r>
                        <a:rPr lang="en-US" sz="1400" dirty="0"/>
                        <a:t>MSP</a:t>
                      </a:r>
                      <a:r>
                        <a:rPr lang="en-US" sz="1400" baseline="0" dirty="0"/>
                        <a:t> initial value</a:t>
                      </a:r>
                      <a:endParaRPr lang="en-US" sz="1400" dirty="0"/>
                    </a:p>
                  </a:txBody>
                  <a:tcPr/>
                </a:tc>
                <a:extLst>
                  <a:ext uri="{0D108BD9-81ED-4DB2-BD59-A6C34878D82A}">
                    <a16:rowId xmlns:a16="http://schemas.microsoft.com/office/drawing/2014/main" val="2669896881"/>
                  </a:ext>
                </a:extLst>
              </a:tr>
              <a:tr h="370840">
                <a:tc>
                  <a:txBody>
                    <a:bodyPr/>
                    <a:lstStyle/>
                    <a:p>
                      <a:r>
                        <a:rPr lang="en-US" sz="1400" dirty="0"/>
                        <a:t>0x00000004</a:t>
                      </a:r>
                    </a:p>
                  </a:txBody>
                  <a:tcPr/>
                </a:tc>
                <a:tc>
                  <a:txBody>
                    <a:bodyPr/>
                    <a:lstStyle/>
                    <a:p>
                      <a:r>
                        <a:rPr lang="en-US" sz="1400" dirty="0"/>
                        <a:t>1</a:t>
                      </a:r>
                    </a:p>
                  </a:txBody>
                  <a:tcPr/>
                </a:tc>
                <a:tc>
                  <a:txBody>
                    <a:bodyPr/>
                    <a:lstStyle/>
                    <a:p>
                      <a:r>
                        <a:rPr lang="en-US" sz="1400" dirty="0"/>
                        <a:t>Reset</a:t>
                      </a:r>
                      <a:r>
                        <a:rPr lang="en-US" sz="1400" baseline="0" dirty="0"/>
                        <a:t> Vector</a:t>
                      </a:r>
                      <a:endParaRPr lang="en-US" sz="1400" dirty="0"/>
                    </a:p>
                  </a:txBody>
                  <a:tcPr/>
                </a:tc>
                <a:extLst>
                  <a:ext uri="{0D108BD9-81ED-4DB2-BD59-A6C34878D82A}">
                    <a16:rowId xmlns:a16="http://schemas.microsoft.com/office/drawing/2014/main" val="4192864106"/>
                  </a:ext>
                </a:extLst>
              </a:tr>
              <a:tr h="370840">
                <a:tc>
                  <a:txBody>
                    <a:bodyPr/>
                    <a:lstStyle/>
                    <a:p>
                      <a:r>
                        <a:rPr lang="en-US" sz="1400" dirty="0"/>
                        <a:t>0x00000008</a:t>
                      </a:r>
                    </a:p>
                  </a:txBody>
                  <a:tcPr/>
                </a:tc>
                <a:tc>
                  <a:txBody>
                    <a:bodyPr/>
                    <a:lstStyle/>
                    <a:p>
                      <a:r>
                        <a:rPr lang="en-US" sz="1400" dirty="0"/>
                        <a:t>2</a:t>
                      </a:r>
                    </a:p>
                  </a:txBody>
                  <a:tcPr/>
                </a:tc>
                <a:tc>
                  <a:txBody>
                    <a:bodyPr/>
                    <a:lstStyle/>
                    <a:p>
                      <a:r>
                        <a:rPr lang="en-US" sz="1400" b="0" i="0" u="none" strike="noStrike" kern="1200" baseline="0" dirty="0">
                          <a:solidFill>
                            <a:schemeClr val="dk1"/>
                          </a:solidFill>
                          <a:latin typeface="+mn-lt"/>
                          <a:ea typeface="+mn-ea"/>
                          <a:cs typeface="+mn-cs"/>
                        </a:rPr>
                        <a:t>NMI handler starting address</a:t>
                      </a:r>
                      <a:endParaRPr lang="en-US" sz="1400" dirty="0"/>
                    </a:p>
                  </a:txBody>
                  <a:tcPr/>
                </a:tc>
                <a:extLst>
                  <a:ext uri="{0D108BD9-81ED-4DB2-BD59-A6C34878D82A}">
                    <a16:rowId xmlns:a16="http://schemas.microsoft.com/office/drawing/2014/main" val="3456105473"/>
                  </a:ext>
                </a:extLst>
              </a:tr>
              <a:tr h="370840">
                <a:tc>
                  <a:txBody>
                    <a:bodyPr/>
                    <a:lstStyle/>
                    <a:p>
                      <a:r>
                        <a:rPr lang="en-US" sz="1400" dirty="0"/>
                        <a:t>0x0000000C</a:t>
                      </a:r>
                    </a:p>
                  </a:txBody>
                  <a:tcPr/>
                </a:tc>
                <a:tc>
                  <a:txBody>
                    <a:bodyPr/>
                    <a:lstStyle/>
                    <a:p>
                      <a:r>
                        <a:rPr lang="en-US" sz="1400" dirty="0"/>
                        <a:t>3</a:t>
                      </a:r>
                    </a:p>
                  </a:txBody>
                  <a:tcPr/>
                </a:tc>
                <a:tc>
                  <a:txBody>
                    <a:bodyPr/>
                    <a:lstStyle/>
                    <a:p>
                      <a:r>
                        <a:rPr lang="en-US" sz="1400" b="0" i="0" u="none" strike="noStrike" kern="1200" baseline="0" dirty="0">
                          <a:solidFill>
                            <a:schemeClr val="dk1"/>
                          </a:solidFill>
                          <a:latin typeface="+mn-lt"/>
                          <a:ea typeface="+mn-ea"/>
                          <a:cs typeface="+mn-cs"/>
                        </a:rPr>
                        <a:t>Hard fault handler starting address</a:t>
                      </a:r>
                      <a:endParaRPr lang="en-US" sz="1400" dirty="0"/>
                    </a:p>
                  </a:txBody>
                  <a:tcPr/>
                </a:tc>
                <a:extLst>
                  <a:ext uri="{0D108BD9-81ED-4DB2-BD59-A6C34878D82A}">
                    <a16:rowId xmlns:a16="http://schemas.microsoft.com/office/drawing/2014/main" val="3786522606"/>
                  </a:ext>
                </a:extLst>
              </a:tr>
              <a:tr h="370840">
                <a:tc>
                  <a:txBody>
                    <a:bodyPr/>
                    <a:lstStyle/>
                    <a:p>
                      <a:r>
                        <a:rPr lang="en-US" sz="1400" dirty="0"/>
                        <a:t>0x000000010</a:t>
                      </a:r>
                    </a:p>
                  </a:txBody>
                  <a:tcPr/>
                </a:tc>
                <a:tc>
                  <a:txBody>
                    <a:bodyPr/>
                    <a:lstStyle/>
                    <a:p>
                      <a:r>
                        <a:rPr lang="en-US" sz="1400" dirty="0"/>
                        <a:t>4</a:t>
                      </a:r>
                    </a:p>
                  </a:txBody>
                  <a:tcPr/>
                </a:tc>
                <a:tc>
                  <a:txBody>
                    <a:bodyPr/>
                    <a:lstStyle/>
                    <a:p>
                      <a:r>
                        <a:rPr lang="en-US" sz="1400" dirty="0"/>
                        <a:t>Memory management fault</a:t>
                      </a:r>
                      <a:br>
                        <a:rPr lang="en-US" sz="1400" dirty="0"/>
                      </a:br>
                      <a:endParaRPr lang="en-US" sz="1400" dirty="0"/>
                    </a:p>
                  </a:txBody>
                  <a:tcPr/>
                </a:tc>
                <a:extLst>
                  <a:ext uri="{0D108BD9-81ED-4DB2-BD59-A6C34878D82A}">
                    <a16:rowId xmlns:a16="http://schemas.microsoft.com/office/drawing/2014/main" val="339212294"/>
                  </a:ext>
                </a:extLst>
              </a:tr>
              <a:tr h="370840">
                <a:tc>
                  <a:txBody>
                    <a:bodyPr/>
                    <a:lstStyle/>
                    <a:p>
                      <a:r>
                        <a:rPr lang="en-US" sz="1400" dirty="0"/>
                        <a:t>0x000000014</a:t>
                      </a:r>
                    </a:p>
                  </a:txBody>
                  <a:tcPr/>
                </a:tc>
                <a:tc>
                  <a:txBody>
                    <a:bodyPr/>
                    <a:lstStyle/>
                    <a:p>
                      <a:r>
                        <a:rPr lang="en-US" sz="1400" dirty="0"/>
                        <a:t>5</a:t>
                      </a:r>
                    </a:p>
                  </a:txBody>
                  <a:tcPr/>
                </a:tc>
                <a:tc>
                  <a:txBody>
                    <a:bodyPr/>
                    <a:lstStyle/>
                    <a:p>
                      <a:r>
                        <a:rPr lang="en-US" sz="1400" dirty="0"/>
                        <a:t>Bus Fault</a:t>
                      </a:r>
                    </a:p>
                  </a:txBody>
                  <a:tcPr/>
                </a:tc>
                <a:extLst>
                  <a:ext uri="{0D108BD9-81ED-4DB2-BD59-A6C34878D82A}">
                    <a16:rowId xmlns:a16="http://schemas.microsoft.com/office/drawing/2014/main" val="1700892765"/>
                  </a:ext>
                </a:extLst>
              </a:tr>
              <a:tr h="370840">
                <a:tc>
                  <a:txBody>
                    <a:bodyPr/>
                    <a:lstStyle/>
                    <a:p>
                      <a:r>
                        <a:rPr lang="en-US" sz="1400" dirty="0"/>
                        <a:t>0x000000018</a:t>
                      </a:r>
                    </a:p>
                  </a:txBody>
                  <a:tcPr/>
                </a:tc>
                <a:tc>
                  <a:txBody>
                    <a:bodyPr/>
                    <a:lstStyle/>
                    <a:p>
                      <a:r>
                        <a:rPr lang="en-US" sz="1400" dirty="0"/>
                        <a:t>6</a:t>
                      </a:r>
                    </a:p>
                  </a:txBody>
                  <a:tcPr/>
                </a:tc>
                <a:tc>
                  <a:txBody>
                    <a:bodyPr/>
                    <a:lstStyle/>
                    <a:p>
                      <a:r>
                        <a:rPr lang="en-US" sz="1400" dirty="0"/>
                        <a:t>Usage</a:t>
                      </a:r>
                      <a:r>
                        <a:rPr lang="en-US" sz="1400" baseline="0" dirty="0"/>
                        <a:t> Fault</a:t>
                      </a:r>
                      <a:endParaRPr lang="en-US" sz="1400" dirty="0"/>
                    </a:p>
                  </a:txBody>
                  <a:tcPr/>
                </a:tc>
                <a:extLst>
                  <a:ext uri="{0D108BD9-81ED-4DB2-BD59-A6C34878D82A}">
                    <a16:rowId xmlns:a16="http://schemas.microsoft.com/office/drawing/2014/main" val="41177932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a:bodyPr>
          <a:lstStyle/>
          <a:p>
            <a:pPr algn="l"/>
            <a:r>
              <a:rPr lang="en-US" sz="3600" dirty="0"/>
              <a:t>In the Beginning of any boot image we need the following</a:t>
            </a:r>
          </a:p>
        </p:txBody>
      </p:sp>
      <p:sp>
        <p:nvSpPr>
          <p:cNvPr id="3" name="TextBox 2"/>
          <p:cNvSpPr txBox="1"/>
          <p:nvPr/>
        </p:nvSpPr>
        <p:spPr>
          <a:xfrm>
            <a:off x="609600" y="1752600"/>
            <a:ext cx="7086600" cy="1569660"/>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q"/>
            </a:pPr>
            <a:r>
              <a:rPr lang="en-US" sz="2400" dirty="0"/>
              <a:t>Initial main stack pointer value</a:t>
            </a:r>
          </a:p>
          <a:p>
            <a:pPr marL="285750" indent="-285750">
              <a:buFont typeface="Wingdings" panose="05000000000000000000" pitchFamily="2" charset="2"/>
              <a:buChar char="q"/>
            </a:pPr>
            <a:r>
              <a:rPr lang="en-US" sz="2400" dirty="0"/>
              <a:t>Reset vector</a:t>
            </a:r>
          </a:p>
          <a:p>
            <a:pPr marL="285750" indent="-285750">
              <a:buFont typeface="Wingdings" panose="05000000000000000000" pitchFamily="2" charset="2"/>
              <a:buChar char="q"/>
            </a:pPr>
            <a:r>
              <a:rPr lang="en-US" sz="2400" dirty="0"/>
              <a:t>NMI vector</a:t>
            </a:r>
          </a:p>
          <a:p>
            <a:pPr marL="285750" indent="-285750">
              <a:buFont typeface="Wingdings" panose="05000000000000000000" pitchFamily="2" charset="2"/>
              <a:buChar char="q"/>
            </a:pPr>
            <a:r>
              <a:rPr lang="en-US" sz="2400" dirty="0"/>
              <a:t>Hard fault vector</a:t>
            </a:r>
          </a:p>
        </p:txBody>
      </p:sp>
      <p:sp>
        <p:nvSpPr>
          <p:cNvPr id="4" name="TextBox 3"/>
          <p:cNvSpPr txBox="1"/>
          <p:nvPr/>
        </p:nvSpPr>
        <p:spPr>
          <a:xfrm>
            <a:off x="609600" y="3550860"/>
            <a:ext cx="8305800" cy="1200329"/>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q"/>
            </a:pPr>
            <a:r>
              <a:rPr lang="en-US" sz="2400" dirty="0"/>
              <a:t>Reset vector is needed to set the initial value of PC</a:t>
            </a:r>
          </a:p>
          <a:p>
            <a:pPr marL="285750" indent="-285750">
              <a:buFont typeface="Wingdings" panose="05000000000000000000" pitchFamily="2" charset="2"/>
              <a:buChar char="q"/>
            </a:pPr>
            <a:r>
              <a:rPr lang="en-US" sz="2400" dirty="0"/>
              <a:t>NMI and hard fault can potentially occur during your boot process.</a:t>
            </a:r>
          </a:p>
        </p:txBody>
      </p:sp>
      <p:sp>
        <p:nvSpPr>
          <p:cNvPr id="5" name="TextBox 4"/>
          <p:cNvSpPr txBox="1"/>
          <p:nvPr/>
        </p:nvSpPr>
        <p:spPr>
          <a:xfrm>
            <a:off x="609600" y="4971871"/>
            <a:ext cx="8305800" cy="1200329"/>
          </a:xfrm>
          <a:prstGeom prst="rect">
            <a:avLst/>
          </a:prstGeom>
          <a:noFill/>
          <a:ln>
            <a:solidFill>
              <a:schemeClr val="accent1"/>
            </a:solidFill>
          </a:ln>
        </p:spPr>
        <p:txBody>
          <a:bodyPr wrap="square" rtlCol="0">
            <a:spAutoFit/>
          </a:bodyPr>
          <a:lstStyle/>
          <a:p>
            <a:r>
              <a:rPr lang="en-US" sz="2400" dirty="0"/>
              <a:t>Once the booting is done these can be relocated to different</a:t>
            </a:r>
          </a:p>
          <a:p>
            <a:r>
              <a:rPr lang="en-US" sz="2400" dirty="0"/>
              <a:t>Location to memory ( READ/Write area) so that they can modified as per the needs.</a:t>
            </a:r>
          </a:p>
        </p:txBody>
      </p:sp>
    </p:spTree>
    <p:extLst>
      <p:ext uri="{BB962C8B-B14F-4D97-AF65-F5344CB8AC3E}">
        <p14:creationId xmlns:p14="http://schemas.microsoft.com/office/powerpoint/2010/main" val="3068315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a:spLocks noGrp="1"/>
          </p:cNvSpPr>
          <p:nvPr>
            <p:ph type="title"/>
          </p:nvPr>
        </p:nvSpPr>
        <p:spPr>
          <a:xfrm>
            <a:off x="457200" y="274638"/>
            <a:ext cx="8229600" cy="1143000"/>
          </a:xfrm>
        </p:spPr>
        <p:txBody>
          <a:bodyPr/>
          <a:lstStyle/>
          <a:p>
            <a:r>
              <a:rPr lang="en-US" dirty="0"/>
              <a:t>Pending Behavior  of Interrupts</a:t>
            </a:r>
          </a:p>
        </p:txBody>
      </p:sp>
      <p:pic>
        <p:nvPicPr>
          <p:cNvPr id="3" name="Picture 2"/>
          <p:cNvPicPr>
            <a:picLocks noChangeAspect="1"/>
          </p:cNvPicPr>
          <p:nvPr/>
        </p:nvPicPr>
        <p:blipFill>
          <a:blip r:embed="rId2"/>
          <a:stretch>
            <a:fillRect/>
          </a:stretch>
        </p:blipFill>
        <p:spPr>
          <a:xfrm>
            <a:off x="457200" y="1676400"/>
            <a:ext cx="3162300" cy="1552575"/>
          </a:xfrm>
          <a:prstGeom prst="rect">
            <a:avLst/>
          </a:prstGeom>
        </p:spPr>
      </p:pic>
      <p:sp>
        <p:nvSpPr>
          <p:cNvPr id="4" name="TextBox 3"/>
          <p:cNvSpPr txBox="1"/>
          <p:nvPr/>
        </p:nvSpPr>
        <p:spPr>
          <a:xfrm>
            <a:off x="3886200" y="1699591"/>
            <a:ext cx="4343400" cy="1600438"/>
          </a:xfrm>
          <a:prstGeom prst="rect">
            <a:avLst/>
          </a:prstGeom>
          <a:noFill/>
        </p:spPr>
        <p:txBody>
          <a:bodyPr wrap="square" rtlCol="0">
            <a:spAutoFit/>
          </a:bodyPr>
          <a:lstStyle/>
          <a:p>
            <a:pPr algn="just"/>
            <a:r>
              <a:rPr lang="en-US" sz="1400" dirty="0"/>
              <a:t>When an interrupt input is asserted, it will be pended, which means it is put into a state of waiting for the processor to process the request. Even if the interrupt source de-asserts the interrupt, the pended  interrupt status will still cause the interrupt handler to be executed when the priority is allowed. Once the interrupt handler is started, the pending status is cleared automatically</a:t>
            </a:r>
          </a:p>
        </p:txBody>
      </p:sp>
      <p:pic>
        <p:nvPicPr>
          <p:cNvPr id="5" name="Picture 4"/>
          <p:cNvPicPr>
            <a:picLocks noChangeAspect="1"/>
          </p:cNvPicPr>
          <p:nvPr/>
        </p:nvPicPr>
        <p:blipFill>
          <a:blip r:embed="rId3"/>
          <a:stretch>
            <a:fillRect/>
          </a:stretch>
        </p:blipFill>
        <p:spPr>
          <a:xfrm>
            <a:off x="533400" y="4371975"/>
            <a:ext cx="3419475" cy="1571625"/>
          </a:xfrm>
          <a:prstGeom prst="rect">
            <a:avLst/>
          </a:prstGeom>
        </p:spPr>
      </p:pic>
      <p:sp>
        <p:nvSpPr>
          <p:cNvPr id="6" name="Rectangle 5"/>
          <p:cNvSpPr/>
          <p:nvPr/>
        </p:nvSpPr>
        <p:spPr>
          <a:xfrm>
            <a:off x="4141304" y="4635579"/>
            <a:ext cx="4572000" cy="1107996"/>
          </a:xfrm>
          <a:prstGeom prst="rect">
            <a:avLst/>
          </a:prstGeom>
        </p:spPr>
        <p:txBody>
          <a:bodyPr>
            <a:spAutoFit/>
          </a:bodyPr>
          <a:lstStyle/>
          <a:p>
            <a:pPr algn="just"/>
            <a:r>
              <a:rPr lang="en-US" dirty="0">
                <a:latin typeface="Times-Roman"/>
              </a:rPr>
              <a:t> </a:t>
            </a:r>
            <a:r>
              <a:rPr lang="en-US" sz="1600" dirty="0">
                <a:latin typeface="Times-Roman"/>
              </a:rPr>
              <a:t>If the pending status is cleared before the processor starts responding to the pended interrupt,</a:t>
            </a:r>
            <a:r>
              <a:rPr lang="en-US" sz="1600" dirty="0"/>
              <a:t> pending status was cleared by software writing to NVIC interrupt control registers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on Interrupt support by ARM</a:t>
            </a:r>
          </a:p>
        </p:txBody>
      </p:sp>
      <p:sp>
        <p:nvSpPr>
          <p:cNvPr id="3" name="Rectangle: Rounded Corners 2"/>
          <p:cNvSpPr/>
          <p:nvPr/>
        </p:nvSpPr>
        <p:spPr>
          <a:xfrm>
            <a:off x="609600" y="2688535"/>
            <a:ext cx="28956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p:cNvSpPr/>
          <p:nvPr/>
        </p:nvSpPr>
        <p:spPr>
          <a:xfrm>
            <a:off x="5486400" y="2743200"/>
            <a:ext cx="28956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716156" y="3120887"/>
            <a:ext cx="0" cy="511865"/>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16156" y="3120887"/>
            <a:ext cx="838200" cy="0"/>
          </a:xfrm>
          <a:prstGeom prst="line">
            <a:avLst/>
          </a:prstGeom>
          <a:ln w="730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554356" y="3120887"/>
            <a:ext cx="0" cy="511865"/>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14600" y="3641035"/>
            <a:ext cx="8382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1452" y="3604591"/>
            <a:ext cx="8382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92956" y="3183835"/>
            <a:ext cx="0" cy="511865"/>
          </a:xfrm>
          <a:prstGeom prst="line">
            <a:avLst/>
          </a:prstGeom>
          <a:ln w="571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592956" y="3183835"/>
            <a:ext cx="838200"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431156" y="3183835"/>
            <a:ext cx="0" cy="511865"/>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91400" y="3703983"/>
            <a:ext cx="8382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28252" y="3667539"/>
            <a:ext cx="8382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70552" y="4953000"/>
            <a:ext cx="2569421" cy="923330"/>
          </a:xfrm>
          <a:prstGeom prst="rect">
            <a:avLst/>
          </a:prstGeom>
          <a:noFill/>
        </p:spPr>
        <p:txBody>
          <a:bodyPr wrap="none" rtlCol="0">
            <a:spAutoFit/>
          </a:bodyPr>
          <a:lstStyle/>
          <a:p>
            <a:r>
              <a:rPr lang="en-US" dirty="0"/>
              <a:t>Level Triggered</a:t>
            </a:r>
          </a:p>
          <a:p>
            <a:r>
              <a:rPr lang="en-US" dirty="0"/>
              <a:t>Asserts through the logic </a:t>
            </a:r>
          </a:p>
          <a:p>
            <a:r>
              <a:rPr lang="en-US" dirty="0"/>
              <a:t>Level</a:t>
            </a:r>
          </a:p>
        </p:txBody>
      </p:sp>
      <p:sp>
        <p:nvSpPr>
          <p:cNvPr id="18" name="TextBox 17"/>
          <p:cNvSpPr txBox="1"/>
          <p:nvPr/>
        </p:nvSpPr>
        <p:spPr>
          <a:xfrm>
            <a:off x="6032153" y="4876800"/>
            <a:ext cx="2045047" cy="646331"/>
          </a:xfrm>
          <a:prstGeom prst="rect">
            <a:avLst/>
          </a:prstGeom>
          <a:noFill/>
        </p:spPr>
        <p:txBody>
          <a:bodyPr wrap="none" rtlCol="0">
            <a:spAutoFit/>
          </a:bodyPr>
          <a:lstStyle/>
          <a:p>
            <a:r>
              <a:rPr lang="en-US" dirty="0"/>
              <a:t>Edge  Triggered</a:t>
            </a:r>
          </a:p>
          <a:p>
            <a:r>
              <a:rPr lang="en-US" dirty="0"/>
              <a:t>Asserts at the levels</a:t>
            </a:r>
          </a:p>
        </p:txBody>
      </p:sp>
    </p:spTree>
    <p:extLst>
      <p:ext uri="{BB962C8B-B14F-4D97-AF65-F5344CB8AC3E}">
        <p14:creationId xmlns:p14="http://schemas.microsoft.com/office/powerpoint/2010/main" val="415497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a:t>What are Interrupts and Exceptions</a:t>
            </a:r>
          </a:p>
        </p:txBody>
      </p:sp>
      <p:sp>
        <p:nvSpPr>
          <p:cNvPr id="3" name="TextBox 2"/>
          <p:cNvSpPr txBox="1"/>
          <p:nvPr/>
        </p:nvSpPr>
        <p:spPr>
          <a:xfrm>
            <a:off x="228600" y="990600"/>
            <a:ext cx="8763000" cy="5539978"/>
          </a:xfrm>
          <a:prstGeom prst="rect">
            <a:avLst/>
          </a:prstGeom>
          <a:noFill/>
        </p:spPr>
        <p:txBody>
          <a:bodyPr wrap="square" rtlCol="0">
            <a:spAutoFit/>
          </a:bodyPr>
          <a:lstStyle/>
          <a:p>
            <a:r>
              <a:rPr lang="en-US" sz="2800" dirty="0"/>
              <a:t>In an application   it is necessary to stop the execution of the current set of programmed  instructions and execute sets of instructions  to  handle special conditions, </a:t>
            </a:r>
          </a:p>
          <a:p>
            <a:pPr>
              <a:buFont typeface="Arial" pitchFamily="34" charset="0"/>
              <a:buChar char="•"/>
            </a:pPr>
            <a:r>
              <a:rPr lang="en-US" dirty="0"/>
              <a:t>  Data received  from network </a:t>
            </a:r>
          </a:p>
          <a:p>
            <a:pPr>
              <a:buFont typeface="Arial" pitchFamily="34" charset="0"/>
              <a:buChar char="•"/>
            </a:pPr>
            <a:r>
              <a:rPr lang="en-US" dirty="0"/>
              <a:t>   A connection request from Blue Tooth headset</a:t>
            </a:r>
          </a:p>
          <a:p>
            <a:pPr>
              <a:buFont typeface="Arial" pitchFamily="34" charset="0"/>
              <a:buChar char="•"/>
            </a:pPr>
            <a:r>
              <a:rPr lang="en-US" dirty="0"/>
              <a:t>   An incoming call indication on your mobile phone while a video clip is being played</a:t>
            </a:r>
          </a:p>
          <a:p>
            <a:endParaRPr lang="en-US" dirty="0"/>
          </a:p>
          <a:p>
            <a:r>
              <a:rPr lang="en-US" dirty="0"/>
              <a:t>To handle such situations processor  put the execution of current set of instruction  to  hold and executes a different set (small set)  of “pre-programmed” instructions</a:t>
            </a:r>
          </a:p>
          <a:p>
            <a:endParaRPr lang="en-US" dirty="0"/>
          </a:p>
          <a:p>
            <a:r>
              <a:rPr lang="en-US" dirty="0"/>
              <a:t>These requests, called </a:t>
            </a:r>
            <a:r>
              <a:rPr lang="en-US" b="1" dirty="0"/>
              <a:t>Exceptions or  interrupts,</a:t>
            </a:r>
            <a:r>
              <a:rPr lang="en-US" dirty="0"/>
              <a:t> they are asynchronous  nature. The set of pre-programmed  instructions are called  Interrupt Service Routines </a:t>
            </a:r>
          </a:p>
          <a:p>
            <a:endParaRPr lang="en-US" dirty="0"/>
          </a:p>
          <a:p>
            <a:r>
              <a:rPr lang="en-US" b="1" u="sng" dirty="0"/>
              <a:t>After an exception/ interrupt service routine is executed , the main program resumes as if there had been no interruption</a:t>
            </a:r>
            <a:r>
              <a:rPr lang="en-US" dirty="0"/>
              <a:t>. – This is  very important aspect of Interrupt/Exception processing</a:t>
            </a:r>
          </a:p>
          <a:p>
            <a:endParaRPr lang="en-US" dirty="0"/>
          </a:p>
          <a:p>
            <a:r>
              <a:rPr lang="en-US" dirty="0"/>
              <a:t>In Cortex –M4 context there is a slight difference between  </a:t>
            </a:r>
            <a:r>
              <a:rPr lang="en-US" b="1" dirty="0"/>
              <a:t>Exceptions</a:t>
            </a:r>
            <a:r>
              <a:rPr lang="en-US" dirty="0"/>
              <a:t> and </a:t>
            </a:r>
            <a:r>
              <a:rPr lang="en-US" b="1" dirty="0"/>
              <a:t>Interrupts ,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4779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Different Scenarios of Interrupt processing</a:t>
            </a:r>
          </a:p>
        </p:txBody>
      </p:sp>
      <p:sp>
        <p:nvSpPr>
          <p:cNvPr id="3" name="Rectangle 2"/>
          <p:cNvSpPr/>
          <p:nvPr/>
        </p:nvSpPr>
        <p:spPr>
          <a:xfrm>
            <a:off x="304800" y="1905000"/>
            <a:ext cx="3886200" cy="1077218"/>
          </a:xfrm>
          <a:prstGeom prst="rect">
            <a:avLst/>
          </a:prstGeom>
        </p:spPr>
        <p:txBody>
          <a:bodyPr wrap="square">
            <a:spAutoFit/>
          </a:bodyPr>
          <a:lstStyle/>
          <a:p>
            <a:pPr algn="just"/>
            <a:r>
              <a:rPr lang="en-US" sz="1600" dirty="0">
                <a:latin typeface="Times-Roman"/>
              </a:rPr>
              <a:t>If an interrupt source continues to hold the interrupt request signal active, the interrupt will be pended again at the end of the interrupt service routine as shown in</a:t>
            </a:r>
            <a:endParaRPr lang="en-US" sz="1600" dirty="0"/>
          </a:p>
        </p:txBody>
      </p:sp>
      <p:pic>
        <p:nvPicPr>
          <p:cNvPr id="4" name="Picture 3"/>
          <p:cNvPicPr>
            <a:picLocks noChangeAspect="1"/>
          </p:cNvPicPr>
          <p:nvPr/>
        </p:nvPicPr>
        <p:blipFill>
          <a:blip r:embed="rId2"/>
          <a:stretch>
            <a:fillRect/>
          </a:stretch>
        </p:blipFill>
        <p:spPr>
          <a:xfrm>
            <a:off x="4343400" y="1624905"/>
            <a:ext cx="4495800" cy="1637407"/>
          </a:xfrm>
          <a:prstGeom prst="rect">
            <a:avLst/>
          </a:prstGeom>
        </p:spPr>
      </p:pic>
      <p:pic>
        <p:nvPicPr>
          <p:cNvPr id="5" name="Picture 4"/>
          <p:cNvPicPr>
            <a:picLocks noChangeAspect="1"/>
          </p:cNvPicPr>
          <p:nvPr/>
        </p:nvPicPr>
        <p:blipFill>
          <a:blip r:embed="rId3"/>
          <a:stretch>
            <a:fillRect/>
          </a:stretch>
        </p:blipFill>
        <p:spPr>
          <a:xfrm>
            <a:off x="4343400" y="3429000"/>
            <a:ext cx="4495800" cy="2815227"/>
          </a:xfrm>
          <a:prstGeom prst="rect">
            <a:avLst/>
          </a:prstGeom>
        </p:spPr>
      </p:pic>
      <p:sp>
        <p:nvSpPr>
          <p:cNvPr id="6" name="TextBox 5"/>
          <p:cNvSpPr txBox="1"/>
          <p:nvPr/>
        </p:nvSpPr>
        <p:spPr>
          <a:xfrm>
            <a:off x="185530" y="4114800"/>
            <a:ext cx="4038600" cy="1200329"/>
          </a:xfrm>
          <a:prstGeom prst="rect">
            <a:avLst/>
          </a:prstGeom>
          <a:noFill/>
        </p:spPr>
        <p:txBody>
          <a:bodyPr wrap="square" rtlCol="0">
            <a:spAutoFit/>
          </a:bodyPr>
          <a:lstStyle/>
          <a:p>
            <a:r>
              <a:rPr lang="en-US" dirty="0"/>
              <a:t>If an interrupt is pulsed several times before the processor starts processing it, it will be treated as</a:t>
            </a:r>
          </a:p>
          <a:p>
            <a:r>
              <a:rPr lang="en-US" dirty="0"/>
              <a:t>one single interrupt request</a:t>
            </a:r>
          </a:p>
        </p:txBody>
      </p:sp>
    </p:spTree>
    <p:extLst>
      <p:ext uri="{BB962C8B-B14F-4D97-AF65-F5344CB8AC3E}">
        <p14:creationId xmlns:p14="http://schemas.microsoft.com/office/powerpoint/2010/main" val="1299820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74638"/>
            <a:ext cx="8229600" cy="639762"/>
          </a:xfrm>
        </p:spPr>
        <p:txBody>
          <a:bodyPr>
            <a:normAutofit fontScale="90000"/>
          </a:bodyPr>
          <a:lstStyle/>
          <a:p>
            <a:r>
              <a:rPr lang="en-US" dirty="0"/>
              <a:t>Three Types of Faults</a:t>
            </a:r>
          </a:p>
        </p:txBody>
      </p:sp>
      <p:graphicFrame>
        <p:nvGraphicFramePr>
          <p:cNvPr id="2" name="Table 1"/>
          <p:cNvGraphicFramePr>
            <a:graphicFrameLocks noGrp="1"/>
          </p:cNvGraphicFramePr>
          <p:nvPr>
            <p:extLst>
              <p:ext uri="{D42A27DB-BD31-4B8C-83A1-F6EECF244321}">
                <p14:modId xmlns:p14="http://schemas.microsoft.com/office/powerpoint/2010/main" val="1294831100"/>
              </p:ext>
            </p:extLst>
          </p:nvPr>
        </p:nvGraphicFramePr>
        <p:xfrm>
          <a:off x="228600" y="1219200"/>
          <a:ext cx="8686800" cy="5257799"/>
        </p:xfrm>
        <a:graphic>
          <a:graphicData uri="http://schemas.openxmlformats.org/drawingml/2006/table">
            <a:tbl>
              <a:tblPr firstRow="1" bandRow="1">
                <a:tableStyleId>{5C22544A-7EE6-4342-B048-85BDC9FD1C3A}</a:tableStyleId>
              </a:tblPr>
              <a:tblGrid>
                <a:gridCol w="3085032">
                  <a:extLst>
                    <a:ext uri="{9D8B030D-6E8A-4147-A177-3AD203B41FA5}">
                      <a16:colId xmlns:a16="http://schemas.microsoft.com/office/drawing/2014/main" val="457645029"/>
                    </a:ext>
                  </a:extLst>
                </a:gridCol>
                <a:gridCol w="5601768">
                  <a:extLst>
                    <a:ext uri="{9D8B030D-6E8A-4147-A177-3AD203B41FA5}">
                      <a16:colId xmlns:a16="http://schemas.microsoft.com/office/drawing/2014/main" val="3440568022"/>
                    </a:ext>
                  </a:extLst>
                </a:gridCol>
              </a:tblGrid>
              <a:tr h="668605">
                <a:tc>
                  <a:txBody>
                    <a:bodyPr/>
                    <a:lstStyle/>
                    <a:p>
                      <a:r>
                        <a:rPr lang="en-US" sz="2400" dirty="0"/>
                        <a:t>Type</a:t>
                      </a:r>
                      <a:r>
                        <a:rPr lang="en-US" sz="2400" baseline="0" dirty="0"/>
                        <a:t> of fault</a:t>
                      </a:r>
                      <a:endParaRPr lang="en-US" sz="2400" dirty="0"/>
                    </a:p>
                  </a:txBody>
                  <a:tcPr/>
                </a:tc>
                <a:tc>
                  <a:txBody>
                    <a:bodyPr/>
                    <a:lstStyle/>
                    <a:p>
                      <a:endParaRPr lang="en-US" dirty="0"/>
                    </a:p>
                  </a:txBody>
                  <a:tcPr/>
                </a:tc>
                <a:extLst>
                  <a:ext uri="{0D108BD9-81ED-4DB2-BD59-A6C34878D82A}">
                    <a16:rowId xmlns:a16="http://schemas.microsoft.com/office/drawing/2014/main" val="2505432789"/>
                  </a:ext>
                </a:extLst>
              </a:tr>
              <a:tr h="668605">
                <a:tc>
                  <a:txBody>
                    <a:bodyPr/>
                    <a:lstStyle/>
                    <a:p>
                      <a:r>
                        <a:rPr lang="en-US" dirty="0"/>
                        <a:t>Bus</a:t>
                      </a:r>
                      <a:r>
                        <a:rPr lang="en-US" baseline="0" dirty="0"/>
                        <a:t> Faults</a:t>
                      </a:r>
                      <a:endParaRPr lang="en-US" dirty="0"/>
                    </a:p>
                  </a:txBody>
                  <a:tcPr/>
                </a:tc>
                <a:tc>
                  <a:txBody>
                    <a:bodyPr/>
                    <a:lstStyle/>
                    <a:p>
                      <a:r>
                        <a:rPr lang="en-US" sz="1600" b="0" i="0" u="none" strike="noStrike" kern="1200" baseline="0" dirty="0">
                          <a:solidFill>
                            <a:schemeClr val="dk1"/>
                          </a:solidFill>
                          <a:latin typeface="+mn-lt"/>
                          <a:ea typeface="+mn-ea"/>
                          <a:cs typeface="+mn-cs"/>
                        </a:rPr>
                        <a:t>Instruction fetch, commonly called </a:t>
                      </a:r>
                      <a:r>
                        <a:rPr lang="en-US" sz="1600" b="0" i="1" u="none" strike="noStrike" kern="1200" baseline="0" dirty="0">
                          <a:solidFill>
                            <a:schemeClr val="dk1"/>
                          </a:solidFill>
                          <a:latin typeface="+mn-lt"/>
                          <a:ea typeface="+mn-ea"/>
                          <a:cs typeface="+mn-cs"/>
                        </a:rPr>
                        <a:t>prefetch abort</a:t>
                      </a:r>
                    </a:p>
                    <a:p>
                      <a:r>
                        <a:rPr lang="en-US" sz="1600" b="0" i="0" u="none" strike="noStrike" kern="1200" baseline="0" dirty="0">
                          <a:solidFill>
                            <a:schemeClr val="dk1"/>
                          </a:solidFill>
                          <a:latin typeface="+mn-lt"/>
                          <a:ea typeface="+mn-ea"/>
                          <a:cs typeface="+mn-cs"/>
                        </a:rPr>
                        <a:t>Data read/write, commonly called </a:t>
                      </a:r>
                      <a:r>
                        <a:rPr lang="en-US" sz="1600" b="0" i="1" u="none" strike="noStrike" kern="1200" baseline="0" dirty="0">
                          <a:solidFill>
                            <a:schemeClr val="dk1"/>
                          </a:solidFill>
                          <a:latin typeface="+mn-lt"/>
                          <a:ea typeface="+mn-ea"/>
                          <a:cs typeface="+mn-cs"/>
                        </a:rPr>
                        <a:t>data abort</a:t>
                      </a:r>
                      <a:endParaRPr lang="en-US" sz="1600" dirty="0"/>
                    </a:p>
                  </a:txBody>
                  <a:tcPr/>
                </a:tc>
                <a:extLst>
                  <a:ext uri="{0D108BD9-81ED-4DB2-BD59-A6C34878D82A}">
                    <a16:rowId xmlns:a16="http://schemas.microsoft.com/office/drawing/2014/main" val="2664363984"/>
                  </a:ext>
                </a:extLst>
              </a:tr>
              <a:tr h="1124759">
                <a:tc>
                  <a:txBody>
                    <a:bodyPr/>
                    <a:lstStyle/>
                    <a:p>
                      <a:r>
                        <a:rPr lang="en-US" dirty="0"/>
                        <a:t>Memory</a:t>
                      </a:r>
                      <a:r>
                        <a:rPr lang="en-US" baseline="0" dirty="0"/>
                        <a:t> Management faults</a:t>
                      </a:r>
                      <a:endParaRPr lang="en-US" dirty="0"/>
                    </a:p>
                  </a:txBody>
                  <a:tcPr/>
                </a:tc>
                <a:tc>
                  <a:txBody>
                    <a:bodyPr/>
                    <a:lstStyle/>
                    <a:p>
                      <a:r>
                        <a:rPr lang="en-US" sz="1600" b="0" i="0" u="none" strike="noStrike" kern="1200" baseline="0" dirty="0">
                          <a:solidFill>
                            <a:schemeClr val="dk1"/>
                          </a:solidFill>
                          <a:latin typeface="+mn-lt"/>
                          <a:ea typeface="+mn-ea"/>
                          <a:cs typeface="+mn-cs"/>
                        </a:rPr>
                        <a:t>Access to memory regions not defined in MPU setup</a:t>
                      </a:r>
                    </a:p>
                    <a:p>
                      <a:r>
                        <a:rPr lang="en-US" sz="1600" b="0" i="0" u="none" strike="noStrike" kern="1200" baseline="0" dirty="0">
                          <a:solidFill>
                            <a:schemeClr val="dk1"/>
                          </a:solidFill>
                          <a:latin typeface="+mn-lt"/>
                          <a:ea typeface="+mn-ea"/>
                          <a:cs typeface="+mn-cs"/>
                        </a:rPr>
                        <a:t>• Writing to read-only regions</a:t>
                      </a:r>
                    </a:p>
                    <a:p>
                      <a:r>
                        <a:rPr lang="en-US" sz="1600" b="0" i="0" u="none" strike="noStrike" kern="1200" baseline="0" dirty="0">
                          <a:solidFill>
                            <a:schemeClr val="dk1"/>
                          </a:solidFill>
                          <a:latin typeface="+mn-lt"/>
                          <a:ea typeface="+mn-ea"/>
                          <a:cs typeface="+mn-cs"/>
                        </a:rPr>
                        <a:t>• An access in the user state to a region defined as privileged access only</a:t>
                      </a:r>
                      <a:endParaRPr lang="en-US" sz="1600" dirty="0"/>
                    </a:p>
                  </a:txBody>
                  <a:tcPr/>
                </a:tc>
                <a:extLst>
                  <a:ext uri="{0D108BD9-81ED-4DB2-BD59-A6C34878D82A}">
                    <a16:rowId xmlns:a16="http://schemas.microsoft.com/office/drawing/2014/main" val="3495834352"/>
                  </a:ext>
                </a:extLst>
              </a:tr>
              <a:tr h="1253303">
                <a:tc>
                  <a:txBody>
                    <a:bodyPr/>
                    <a:lstStyle/>
                    <a:p>
                      <a:r>
                        <a:rPr lang="en-US" dirty="0"/>
                        <a:t>Usage Faults</a:t>
                      </a:r>
                    </a:p>
                  </a:txBody>
                  <a:tcPr/>
                </a:tc>
                <a:tc>
                  <a:txBody>
                    <a:bodyPr/>
                    <a:lstStyle/>
                    <a:p>
                      <a:r>
                        <a:rPr lang="en-US" sz="1800" b="0" i="0" u="none" strike="noStrike" kern="1200" baseline="0" dirty="0">
                          <a:solidFill>
                            <a:schemeClr val="dk1"/>
                          </a:solidFill>
                          <a:latin typeface="+mn-lt"/>
                          <a:ea typeface="+mn-ea"/>
                          <a:cs typeface="+mn-cs"/>
                        </a:rPr>
                        <a:t>Undefined instructions, Invalid interrupt return (link register contains invalid/incorrect values), Unaligned memory accesses using multiple load or store instructions, Divide by Zero</a:t>
                      </a:r>
                      <a:endParaRPr lang="en-US" dirty="0"/>
                    </a:p>
                  </a:txBody>
                  <a:tcPr/>
                </a:tc>
                <a:extLst>
                  <a:ext uri="{0D108BD9-81ED-4DB2-BD59-A6C34878D82A}">
                    <a16:rowId xmlns:a16="http://schemas.microsoft.com/office/drawing/2014/main" val="225370339"/>
                  </a:ext>
                </a:extLst>
              </a:tr>
              <a:tr h="1542527">
                <a:tc>
                  <a:txBody>
                    <a:bodyPr/>
                    <a:lstStyle/>
                    <a:p>
                      <a:r>
                        <a:rPr lang="en-US" dirty="0"/>
                        <a:t>Hard faults</a:t>
                      </a:r>
                    </a:p>
                  </a:txBody>
                  <a:tcPr/>
                </a:tc>
                <a:tc>
                  <a:txBody>
                    <a:bodyPr/>
                    <a:lstStyle/>
                    <a:p>
                      <a:r>
                        <a:rPr lang="en-US" sz="1800" b="0" i="0" u="none" strike="noStrike" kern="1200" baseline="0" dirty="0">
                          <a:solidFill>
                            <a:schemeClr val="dk1"/>
                          </a:solidFill>
                          <a:latin typeface="+mn-lt"/>
                          <a:ea typeface="+mn-ea"/>
                          <a:cs typeface="+mn-cs"/>
                        </a:rPr>
                        <a:t>The hard fault handler can be caused by usage faults, bus faults, and memory management faults if their</a:t>
                      </a:r>
                    </a:p>
                    <a:p>
                      <a:r>
                        <a:rPr lang="en-US" sz="1800" b="0" i="0" u="none" strike="noStrike" kern="1200" baseline="0" dirty="0">
                          <a:solidFill>
                            <a:schemeClr val="dk1"/>
                          </a:solidFill>
                          <a:latin typeface="+mn-lt"/>
                          <a:ea typeface="+mn-ea"/>
                          <a:cs typeface="+mn-cs"/>
                        </a:rPr>
                        <a:t>handler cannot be executed. In addition, it can also be caused by a bus fault during vector fetch (reading</a:t>
                      </a:r>
                    </a:p>
                    <a:p>
                      <a:r>
                        <a:rPr lang="en-US" sz="1800" b="0" i="0" u="none" strike="noStrike" kern="1200" baseline="0" dirty="0">
                          <a:solidFill>
                            <a:schemeClr val="dk1"/>
                          </a:solidFill>
                          <a:latin typeface="+mn-lt"/>
                          <a:ea typeface="+mn-ea"/>
                          <a:cs typeface="+mn-cs"/>
                        </a:rPr>
                        <a:t>of a vector table during exception handling).</a:t>
                      </a:r>
                      <a:endParaRPr lang="en-US" dirty="0"/>
                    </a:p>
                  </a:txBody>
                  <a:tcPr/>
                </a:tc>
                <a:extLst>
                  <a:ext uri="{0D108BD9-81ED-4DB2-BD59-A6C34878D82A}">
                    <a16:rowId xmlns:a16="http://schemas.microsoft.com/office/drawing/2014/main" val="417582194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Situation of Bus Fault</a:t>
            </a:r>
          </a:p>
        </p:txBody>
      </p:sp>
      <p:sp>
        <p:nvSpPr>
          <p:cNvPr id="3" name="TextBox 2"/>
          <p:cNvSpPr txBox="1"/>
          <p:nvPr/>
        </p:nvSpPr>
        <p:spPr>
          <a:xfrm>
            <a:off x="457200" y="1266885"/>
            <a:ext cx="8229600" cy="4524315"/>
          </a:xfrm>
          <a:prstGeom prst="rect">
            <a:avLst/>
          </a:prstGeom>
          <a:noFill/>
          <a:ln>
            <a:solidFill>
              <a:srgbClr val="FFFF00"/>
            </a:solidFill>
          </a:ln>
        </p:spPr>
        <p:txBody>
          <a:bodyPr wrap="square" rtlCol="0">
            <a:spAutoFit/>
          </a:bodyPr>
          <a:lstStyle/>
          <a:p>
            <a:r>
              <a:rPr lang="en-US" dirty="0"/>
              <a:t>When a bus faults take place and  the bus fault handler is enabled and no other, the bus fault handler will be executed provided no other exceptions with the same or higher priority are running </a:t>
            </a:r>
          </a:p>
          <a:p>
            <a:endParaRPr lang="en-US" dirty="0"/>
          </a:p>
          <a:p>
            <a:r>
              <a:rPr lang="en-US" dirty="0"/>
              <a:t>If the bus fault handler is enabled but at the same time the core receives another exception handler with higher priority, the bus fault exception will be pending. </a:t>
            </a:r>
          </a:p>
          <a:p>
            <a:endParaRPr lang="en-US" dirty="0"/>
          </a:p>
          <a:p>
            <a:r>
              <a:rPr lang="en-US" dirty="0"/>
              <a:t>Bus fault can happen while executing  Exception handler:</a:t>
            </a:r>
          </a:p>
          <a:p>
            <a:r>
              <a:rPr lang="en-US" dirty="0"/>
              <a:t>When an Bus fault exception happen in  a situation where  </a:t>
            </a:r>
          </a:p>
          <a:p>
            <a:pPr marL="400050" indent="-400050">
              <a:buAutoNum type="romanLcParenBoth"/>
            </a:pPr>
            <a:r>
              <a:rPr lang="en-US" dirty="0"/>
              <a:t>Bus fault handler is not enabled</a:t>
            </a:r>
          </a:p>
          <a:p>
            <a:pPr marL="400050" indent="-400050">
              <a:buAutoNum type="romanLcParenBoth"/>
            </a:pPr>
            <a:r>
              <a:rPr lang="en-US" dirty="0"/>
              <a:t> </a:t>
            </a:r>
            <a:r>
              <a:rPr lang="en-US" b="1" dirty="0"/>
              <a:t>In an exception handler </a:t>
            </a:r>
            <a:r>
              <a:rPr lang="en-US" dirty="0"/>
              <a:t>that has the same or higher priority than the bus fault handler, </a:t>
            </a:r>
          </a:p>
          <a:p>
            <a:r>
              <a:rPr lang="en-US" dirty="0"/>
              <a:t>The hard fault handler will be executed instead. </a:t>
            </a:r>
          </a:p>
          <a:p>
            <a:endParaRPr lang="en-US" dirty="0"/>
          </a:p>
          <a:p>
            <a:r>
              <a:rPr lang="en-US" dirty="0"/>
              <a:t>If another bus fault takes place when running the hard fault handler, the core will enter a lockup state</a:t>
            </a:r>
          </a:p>
        </p:txBody>
      </p:sp>
      <p:sp>
        <p:nvSpPr>
          <p:cNvPr id="4" name="Rectangle 3"/>
          <p:cNvSpPr/>
          <p:nvPr/>
        </p:nvSpPr>
        <p:spPr>
          <a:xfrm>
            <a:off x="457200" y="5934670"/>
            <a:ext cx="8163339" cy="646331"/>
          </a:xfrm>
          <a:prstGeom prst="rect">
            <a:avLst/>
          </a:prstGeom>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ln>
            <a:solidFill>
              <a:srgbClr val="FFFF00"/>
            </a:solidFill>
          </a:ln>
        </p:spPr>
        <p:txBody>
          <a:bodyPr wrap="square">
            <a:spAutoFit/>
          </a:bodyPr>
          <a:lstStyle/>
          <a:p>
            <a:r>
              <a:rPr lang="en-US" dirty="0">
                <a:latin typeface="Times-Roman"/>
              </a:rPr>
              <a:t>To enable the bus fault handler, you need to set the BUSFAULTENA bit in the System Handler Control and State register in the NVIC</a:t>
            </a:r>
            <a:endParaRPr lang="en-US" dirty="0"/>
          </a:p>
        </p:txBody>
      </p:sp>
    </p:spTree>
    <p:extLst>
      <p:ext uri="{BB962C8B-B14F-4D97-AF65-F5344CB8AC3E}">
        <p14:creationId xmlns:p14="http://schemas.microsoft.com/office/powerpoint/2010/main" val="1058389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Situation of Memory Fault</a:t>
            </a:r>
          </a:p>
        </p:txBody>
      </p:sp>
      <p:sp>
        <p:nvSpPr>
          <p:cNvPr id="3" name="Rectangle 2"/>
          <p:cNvSpPr/>
          <p:nvPr/>
        </p:nvSpPr>
        <p:spPr>
          <a:xfrm>
            <a:off x="434009" y="1585079"/>
            <a:ext cx="8252791" cy="3139321"/>
          </a:xfrm>
          <a:prstGeom prst="rect">
            <a:avLst/>
          </a:prstGeom>
          <a:ln>
            <a:solidFill>
              <a:srgbClr val="FFFF00"/>
            </a:solidFill>
          </a:ln>
        </p:spPr>
        <p:txBody>
          <a:bodyPr wrap="square">
            <a:spAutoFit/>
          </a:bodyPr>
          <a:lstStyle/>
          <a:p>
            <a:r>
              <a:rPr lang="en-US" dirty="0">
                <a:latin typeface="Times-Roman"/>
              </a:rPr>
              <a:t>When a memory management fault occurs  with memory management handler is enabled, the memory management fault handler will be executed. </a:t>
            </a:r>
          </a:p>
          <a:p>
            <a:endParaRPr lang="en-US" dirty="0">
              <a:latin typeface="Times-Roman"/>
            </a:endParaRPr>
          </a:p>
          <a:p>
            <a:r>
              <a:rPr lang="en-US" dirty="0">
                <a:latin typeface="Times-Roman"/>
              </a:rPr>
              <a:t>If the fault occurs at the same time another higher- priority exception takes place, the higher priority exceptions will be handled first and then the memory management</a:t>
            </a:r>
          </a:p>
          <a:p>
            <a:endParaRPr lang="en-US" dirty="0">
              <a:latin typeface="Times-Roman"/>
            </a:endParaRPr>
          </a:p>
          <a:p>
            <a:r>
              <a:rPr lang="en-US" dirty="0">
                <a:latin typeface="Times-Roman"/>
              </a:rPr>
              <a:t>In case the memory fault handler is not enabled  and higher priority exception handler is already running </a:t>
            </a:r>
            <a:r>
              <a:rPr lang="en-US" dirty="0"/>
              <a:t>the hard fault handler will be executed instead. </a:t>
            </a:r>
          </a:p>
          <a:p>
            <a:endParaRPr lang="en-US" dirty="0"/>
          </a:p>
          <a:p>
            <a:r>
              <a:rPr lang="en-US" dirty="0"/>
              <a:t>If a memory management fault takes place inside the hard fault handler or the NMI</a:t>
            </a:r>
          </a:p>
          <a:p>
            <a:r>
              <a:rPr lang="en-US" dirty="0"/>
              <a:t>handler, the processor will enter the lockup state.</a:t>
            </a:r>
          </a:p>
        </p:txBody>
      </p:sp>
      <p:sp>
        <p:nvSpPr>
          <p:cNvPr id="4" name="Rectangle 3"/>
          <p:cNvSpPr/>
          <p:nvPr/>
        </p:nvSpPr>
        <p:spPr>
          <a:xfrm>
            <a:off x="478734" y="5449669"/>
            <a:ext cx="8163339" cy="646331"/>
          </a:xfrm>
          <a:prstGeom prst="rect">
            <a:avLst/>
          </a:prstGeom>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ln>
            <a:solidFill>
              <a:srgbClr val="FFFF00"/>
            </a:solidFill>
          </a:ln>
        </p:spPr>
        <p:txBody>
          <a:bodyPr wrap="square">
            <a:spAutoFit/>
          </a:bodyPr>
          <a:lstStyle/>
          <a:p>
            <a:r>
              <a:rPr lang="en-US" dirty="0">
                <a:latin typeface="Times-Roman"/>
              </a:rPr>
              <a:t>To enable the memory fault handler, you need to set the </a:t>
            </a:r>
            <a:r>
              <a:rPr lang="en-US" dirty="0"/>
              <a:t>MEMFAULTENA</a:t>
            </a:r>
            <a:r>
              <a:rPr lang="en-US" dirty="0">
                <a:latin typeface="Times-Roman"/>
              </a:rPr>
              <a:t> bit in the System Handler Control and State register in the NVIC</a:t>
            </a:r>
            <a:endParaRPr lang="en-US" dirty="0"/>
          </a:p>
        </p:txBody>
      </p:sp>
    </p:spTree>
    <p:extLst>
      <p:ext uri="{BB962C8B-B14F-4D97-AF65-F5344CB8AC3E}">
        <p14:creationId xmlns:p14="http://schemas.microsoft.com/office/powerpoint/2010/main" val="1076577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Supervisor Calls</a:t>
            </a:r>
          </a:p>
        </p:txBody>
      </p:sp>
      <p:sp>
        <p:nvSpPr>
          <p:cNvPr id="2" name="TextBox 1"/>
          <p:cNvSpPr txBox="1"/>
          <p:nvPr/>
        </p:nvSpPr>
        <p:spPr>
          <a:xfrm>
            <a:off x="457200" y="1600200"/>
            <a:ext cx="8229600" cy="2031325"/>
          </a:xfrm>
          <a:prstGeom prst="rect">
            <a:avLst/>
          </a:prstGeom>
          <a:noFill/>
        </p:spPr>
        <p:txBody>
          <a:bodyPr wrap="square" rtlCol="0">
            <a:spAutoFit/>
          </a:bodyPr>
          <a:lstStyle/>
          <a:p>
            <a:r>
              <a:rPr lang="en-US" dirty="0"/>
              <a:t>Supervisor calls  (SVC)  is intended for providing OS support on Cortex M4.  Usually</a:t>
            </a:r>
          </a:p>
          <a:p>
            <a:r>
              <a:rPr lang="en-US" dirty="0"/>
              <a:t>OS runs user application which may need access to the hardware registers, it is not possible to an un privileged app to trigger exception and go into privileged mode to give access to hardware.</a:t>
            </a:r>
          </a:p>
          <a:p>
            <a:endParaRPr lang="en-US" dirty="0"/>
          </a:p>
          <a:p>
            <a:r>
              <a:rPr lang="en-US" dirty="0"/>
              <a:t>SVC calls are usually made by the OS upon request by the user applications,  hence it is up to the OS to ensure that app which request access to hardware is authentic</a:t>
            </a:r>
          </a:p>
        </p:txBody>
      </p:sp>
      <p:pic>
        <p:nvPicPr>
          <p:cNvPr id="3" name="Picture 2"/>
          <p:cNvPicPr>
            <a:picLocks noChangeAspect="1"/>
          </p:cNvPicPr>
          <p:nvPr/>
        </p:nvPicPr>
        <p:blipFill>
          <a:blip r:embed="rId2"/>
          <a:stretch>
            <a:fillRect/>
          </a:stretch>
        </p:blipFill>
        <p:spPr>
          <a:xfrm>
            <a:off x="1524000" y="4038600"/>
            <a:ext cx="6172200" cy="268125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 when SVC is made while doing a important task</a:t>
            </a:r>
          </a:p>
        </p:txBody>
      </p:sp>
      <p:sp>
        <p:nvSpPr>
          <p:cNvPr id="3" name="TextBox 2"/>
          <p:cNvSpPr txBox="1"/>
          <p:nvPr/>
        </p:nvSpPr>
        <p:spPr>
          <a:xfrm>
            <a:off x="457199" y="1981200"/>
            <a:ext cx="8381999" cy="1200329"/>
          </a:xfrm>
          <a:prstGeom prst="rect">
            <a:avLst/>
          </a:prstGeom>
          <a:noFill/>
          <a:ln>
            <a:solidFill>
              <a:schemeClr val="accent1"/>
            </a:solidFill>
          </a:ln>
        </p:spPr>
        <p:txBody>
          <a:bodyPr wrap="square" rtlCol="0">
            <a:spAutoFit/>
          </a:bodyPr>
          <a:lstStyle/>
          <a:p>
            <a:r>
              <a:rPr lang="en-US" dirty="0"/>
              <a:t>This is exactly when the </a:t>
            </a:r>
            <a:r>
              <a:rPr lang="en-US" dirty="0" err="1"/>
              <a:t>PendSV</a:t>
            </a:r>
            <a:r>
              <a:rPr lang="en-US" dirty="0"/>
              <a:t> call is used, </a:t>
            </a:r>
            <a:r>
              <a:rPr lang="en-US" dirty="0" err="1"/>
              <a:t>PendSV</a:t>
            </a:r>
            <a:r>
              <a:rPr lang="en-US" dirty="0"/>
              <a:t> can be pended and is useful for an OS to pend an exception so that an action can be performed after other important tasks are completed. </a:t>
            </a:r>
            <a:r>
              <a:rPr lang="en-US" dirty="0" err="1"/>
              <a:t>PendSV</a:t>
            </a:r>
            <a:r>
              <a:rPr lang="en-US" dirty="0"/>
              <a:t> is generated by writing 1 to the PENDSVSET bit in</a:t>
            </a:r>
          </a:p>
          <a:p>
            <a:r>
              <a:rPr lang="en-US" dirty="0"/>
              <a:t>the NVIC Interrupt Control State register.</a:t>
            </a:r>
          </a:p>
        </p:txBody>
      </p:sp>
      <p:sp>
        <p:nvSpPr>
          <p:cNvPr id="4" name="Rectangle 3"/>
          <p:cNvSpPr/>
          <p:nvPr/>
        </p:nvSpPr>
        <p:spPr>
          <a:xfrm>
            <a:off x="473764" y="3733800"/>
            <a:ext cx="8365435" cy="2646878"/>
          </a:xfrm>
          <a:prstGeom prst="rect">
            <a:avLst/>
          </a:prstGeom>
          <a:ln>
            <a:solidFill>
              <a:schemeClr val="accent1"/>
            </a:solidFill>
          </a:ln>
        </p:spPr>
        <p:txBody>
          <a:bodyPr wrap="square">
            <a:spAutoFit/>
          </a:bodyPr>
          <a:lstStyle/>
          <a:p>
            <a:r>
              <a:rPr lang="en-US" b="1" u="sng" dirty="0">
                <a:latin typeface="Times-Roman"/>
              </a:rPr>
              <a:t>Case Study of SYSTICK &amp; </a:t>
            </a:r>
            <a:r>
              <a:rPr lang="en-US" b="1" u="sng" dirty="0" err="1">
                <a:latin typeface="Times-Roman"/>
              </a:rPr>
              <a:t>PendSV</a:t>
            </a:r>
            <a:endParaRPr lang="en-US" b="1" u="sng" dirty="0">
              <a:latin typeface="Times-Roman"/>
            </a:endParaRPr>
          </a:p>
          <a:p>
            <a:r>
              <a:rPr lang="en-US" dirty="0">
                <a:latin typeface="Times-Roman"/>
              </a:rPr>
              <a:t> </a:t>
            </a:r>
            <a:r>
              <a:rPr lang="en-US" sz="1400" dirty="0">
                <a:latin typeface="Bodoni MT" panose="02070603080606020203" pitchFamily="18" charset="0"/>
                <a:ea typeface="Batang" panose="02030600000101010101" pitchFamily="18" charset="-127"/>
              </a:rPr>
              <a:t>If an interrupt request takes place before the SYSTICK exception, the SYSTICK exception will preempt the IRQ handler. In this case, the OS should not carry out the context switching. Otherwise a usage fault could be generated if the OS  tries to switch to thread mode when an interrupt is active</a:t>
            </a:r>
          </a:p>
          <a:p>
            <a:endParaRPr lang="en-US" sz="1400" dirty="0">
              <a:latin typeface="Bodoni MT" panose="02070603080606020203" pitchFamily="18" charset="0"/>
              <a:ea typeface="Batang" panose="02030600000101010101" pitchFamily="18" charset="-127"/>
            </a:endParaRPr>
          </a:p>
          <a:p>
            <a:r>
              <a:rPr lang="en-US" sz="1400" dirty="0">
                <a:latin typeface="Bodoni MT" panose="02070603080606020203" pitchFamily="18" charset="0"/>
                <a:ea typeface="Batang" panose="02030600000101010101" pitchFamily="18" charset="-127"/>
              </a:rPr>
              <a:t>To avoid the problem of delaying the IRQ processing, some OS implementations carry out only context switching if they detect that none of the IRQ handlers are being executed. However, this can result in a very long delay for task switching, especially if the frequency of an interrupt source is close to that of the SYSTICK exception. The </a:t>
            </a:r>
            <a:r>
              <a:rPr lang="en-US" sz="1400" dirty="0" err="1">
                <a:latin typeface="Bodoni MT" panose="02070603080606020203" pitchFamily="18" charset="0"/>
                <a:ea typeface="Batang" panose="02030600000101010101" pitchFamily="18" charset="-127"/>
              </a:rPr>
              <a:t>PendSV</a:t>
            </a:r>
            <a:r>
              <a:rPr lang="en-US" sz="1400" dirty="0">
                <a:latin typeface="Bodoni MT" panose="02070603080606020203" pitchFamily="18" charset="0"/>
                <a:ea typeface="Batang" panose="02030600000101010101" pitchFamily="18" charset="-127"/>
              </a:rPr>
              <a:t> exception solves the problem by delaying the context-switching request until all other, IRQ handlers have completed their processing</a:t>
            </a:r>
          </a:p>
          <a:p>
            <a:endParaRPr lang="en-US" dirty="0"/>
          </a:p>
        </p:txBody>
      </p:sp>
    </p:spTree>
    <p:extLst>
      <p:ext uri="{BB962C8B-B14F-4D97-AF65-F5344CB8AC3E}">
        <p14:creationId xmlns:p14="http://schemas.microsoft.com/office/powerpoint/2010/main" val="50447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difference between  </a:t>
            </a:r>
            <a:r>
              <a:rPr lang="en-US" b="1" dirty="0"/>
              <a:t>Exceptions</a:t>
            </a:r>
            <a:r>
              <a:rPr lang="en-US" dirty="0"/>
              <a:t> and </a:t>
            </a:r>
            <a:r>
              <a:rPr lang="en-US" b="1" dirty="0"/>
              <a:t>Interrupts</a:t>
            </a:r>
            <a:endParaRPr lang="en-US" dirty="0"/>
          </a:p>
        </p:txBody>
      </p:sp>
      <p:sp>
        <p:nvSpPr>
          <p:cNvPr id="3" name="TextBox 2"/>
          <p:cNvSpPr txBox="1"/>
          <p:nvPr/>
        </p:nvSpPr>
        <p:spPr>
          <a:xfrm>
            <a:off x="304800" y="1524000"/>
            <a:ext cx="8534400" cy="1631216"/>
          </a:xfrm>
          <a:prstGeom prst="rect">
            <a:avLst/>
          </a:prstGeom>
          <a:noFill/>
          <a:ln>
            <a:solidFill>
              <a:srgbClr val="FF0000"/>
            </a:solidFill>
          </a:ln>
        </p:spPr>
        <p:txBody>
          <a:bodyPr wrap="square" rtlCol="0">
            <a:spAutoFit/>
          </a:bodyPr>
          <a:lstStyle/>
          <a:p>
            <a:r>
              <a:rPr lang="en-US" sz="2800" b="1" u="sng" dirty="0"/>
              <a:t>Exceptions</a:t>
            </a:r>
          </a:p>
          <a:p>
            <a:r>
              <a:rPr lang="en-US" dirty="0"/>
              <a:t>Exceptions are created within the CPU/Processor generated by an event, such as the system fault event and other system </a:t>
            </a:r>
            <a:r>
              <a:rPr lang="en-US" dirty="0" err="1"/>
              <a:t>mis</a:t>
            </a:r>
            <a:r>
              <a:rPr lang="en-US" dirty="0"/>
              <a:t>-operation, they have higher priority than others</a:t>
            </a:r>
          </a:p>
          <a:p>
            <a:endParaRPr lang="en-US" dirty="0"/>
          </a:p>
          <a:p>
            <a:r>
              <a:rPr lang="en-US" b="1" dirty="0"/>
              <a:t>Division by ZERO is a very good example where an exception is created </a:t>
            </a:r>
          </a:p>
        </p:txBody>
      </p:sp>
      <p:sp>
        <p:nvSpPr>
          <p:cNvPr id="4" name="TextBox 3"/>
          <p:cNvSpPr txBox="1"/>
          <p:nvPr/>
        </p:nvSpPr>
        <p:spPr>
          <a:xfrm>
            <a:off x="304800" y="3429000"/>
            <a:ext cx="8534400" cy="1354217"/>
          </a:xfrm>
          <a:prstGeom prst="rect">
            <a:avLst/>
          </a:prstGeom>
          <a:noFill/>
          <a:ln>
            <a:solidFill>
              <a:srgbClr val="FF0000"/>
            </a:solidFill>
          </a:ln>
        </p:spPr>
        <p:txBody>
          <a:bodyPr wrap="square" rtlCol="0">
            <a:spAutoFit/>
          </a:bodyPr>
          <a:lstStyle/>
          <a:p>
            <a:r>
              <a:rPr lang="en-US" sz="2800" b="1" u="sng" dirty="0"/>
              <a:t>Interrupts</a:t>
            </a:r>
          </a:p>
          <a:p>
            <a:r>
              <a:rPr lang="en-US" dirty="0"/>
              <a:t>Interrupts  are generated by an event from an internal peripheral  (storage) or external peripherals like Blue tooth devices, keyboards they have lower priority when compared with Exceptions </a:t>
            </a:r>
          </a:p>
        </p:txBody>
      </p:sp>
      <p:sp>
        <p:nvSpPr>
          <p:cNvPr id="5" name="TextBox 4"/>
          <p:cNvSpPr txBox="1"/>
          <p:nvPr/>
        </p:nvSpPr>
        <p:spPr>
          <a:xfrm>
            <a:off x="304800" y="5105400"/>
            <a:ext cx="8534400" cy="1569660"/>
          </a:xfrm>
          <a:prstGeom prst="rect">
            <a:avLst/>
          </a:prstGeom>
          <a:noFill/>
          <a:ln>
            <a:solidFill>
              <a:srgbClr val="FF0000"/>
            </a:solidFill>
          </a:ln>
        </p:spPr>
        <p:txBody>
          <a:bodyPr wrap="square" rtlCol="0">
            <a:spAutoFit/>
          </a:bodyPr>
          <a:lstStyle/>
          <a:p>
            <a:r>
              <a:rPr lang="en-US" sz="2400" b="1" dirty="0"/>
              <a:t>Question</a:t>
            </a:r>
            <a:r>
              <a:rPr lang="en-US" sz="2400" dirty="0"/>
              <a:t> : On a mobile phone, while running image editing  two events happens almost at the same time, a division by zero and incoming call request, which one the phone should give priority ? Which is an exception and which is interrupt.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Interrupts/Exceptions are processed</a:t>
            </a:r>
          </a:p>
        </p:txBody>
      </p:sp>
      <p:sp>
        <p:nvSpPr>
          <p:cNvPr id="3" name="TextBox 2"/>
          <p:cNvSpPr txBox="1"/>
          <p:nvPr/>
        </p:nvSpPr>
        <p:spPr>
          <a:xfrm>
            <a:off x="228600" y="1828800"/>
            <a:ext cx="8610600" cy="3970318"/>
          </a:xfrm>
          <a:prstGeom prst="rect">
            <a:avLst/>
          </a:prstGeom>
          <a:noFill/>
        </p:spPr>
        <p:txBody>
          <a:bodyPr wrap="square" rtlCol="0">
            <a:spAutoFit/>
          </a:bodyPr>
          <a:lstStyle/>
          <a:p>
            <a:pPr marL="342900" indent="-342900">
              <a:buAutoNum type="arabicPeriod"/>
            </a:pPr>
            <a:r>
              <a:rPr lang="en-US" b="1" dirty="0"/>
              <a:t>An exception or interrupt is first created by an exception/interrupt source and an </a:t>
            </a:r>
            <a:r>
              <a:rPr lang="en-US" b="1" dirty="0" err="1"/>
              <a:t>interruptservice</a:t>
            </a:r>
            <a:r>
              <a:rPr lang="en-US" b="1" dirty="0"/>
              <a:t>- </a:t>
            </a:r>
            <a:r>
              <a:rPr lang="en-US" dirty="0"/>
              <a:t>request is sent to the Cortex-M4 CPU.</a:t>
            </a:r>
          </a:p>
          <a:p>
            <a:pPr marL="342900" indent="-342900"/>
            <a:endParaRPr lang="en-US" dirty="0"/>
          </a:p>
          <a:p>
            <a:r>
              <a:rPr lang="en-US" b="1" dirty="0"/>
              <a:t>2. Based on the mask register’s content (PRIMASK) and the interrupt priority level (BASEPRI), </a:t>
            </a:r>
            <a:r>
              <a:rPr lang="en-US" dirty="0"/>
              <a:t>CPU will determine whether to response or process the interrupt request.</a:t>
            </a:r>
          </a:p>
          <a:p>
            <a:endParaRPr lang="en-US" dirty="0"/>
          </a:p>
          <a:p>
            <a:r>
              <a:rPr lang="en-US" b="1" dirty="0"/>
              <a:t>3. If the interrupt request is accepted, the associated hardware will provide interrupt-related </a:t>
            </a:r>
            <a:r>
              <a:rPr lang="en-US" dirty="0"/>
              <a:t>information, such as the interrupt source number and related Interrupt Service Routine (ISR) entry point, in a Vector Table.</a:t>
            </a:r>
          </a:p>
          <a:p>
            <a:endParaRPr lang="en-US" dirty="0"/>
          </a:p>
          <a:p>
            <a:r>
              <a:rPr lang="en-US" b="1" dirty="0"/>
              <a:t>4. Before the control can be transferred to the ISR, all related registers, including R0R3,</a:t>
            </a:r>
          </a:p>
          <a:p>
            <a:r>
              <a:rPr lang="en-US" dirty="0"/>
              <a:t>R12, LR, PSR, and PC, are pushed into the stack to reserve their contents. During this</a:t>
            </a:r>
          </a:p>
          <a:p>
            <a:r>
              <a:rPr lang="en-US" dirty="0"/>
              <a:t>protection process, all other interrupts or exceptions are masked or disabled to avoid any</a:t>
            </a:r>
          </a:p>
          <a:p>
            <a:r>
              <a:rPr lang="en-US" dirty="0"/>
              <a:t>data to be lost.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447800"/>
            <a:ext cx="8382000" cy="4524315"/>
          </a:xfrm>
          <a:prstGeom prst="rect">
            <a:avLst/>
          </a:prstGeom>
        </p:spPr>
        <p:txBody>
          <a:bodyPr wrap="square">
            <a:spAutoFit/>
          </a:bodyPr>
          <a:lstStyle/>
          <a:p>
            <a:r>
              <a:rPr lang="en-US" b="1" dirty="0"/>
              <a:t>5. Then the control will be directed to the entry point (entry address of the ISR) stored in the</a:t>
            </a:r>
          </a:p>
          <a:p>
            <a:r>
              <a:rPr lang="en-US" dirty="0"/>
              <a:t>Vector Table to run the ISR to perform the required interrupt service. During this process, all other interrupts and exceptions are unmasked or enabled to allow higher-level-priority interrupts or exceptions to be requested and responded.</a:t>
            </a:r>
          </a:p>
          <a:p>
            <a:r>
              <a:rPr lang="en-US" b="1" dirty="0"/>
              <a:t>6. After the ISR is done and before the control can be transferred back to the main program,</a:t>
            </a:r>
          </a:p>
          <a:p>
            <a:r>
              <a:rPr lang="en-US" dirty="0"/>
              <a:t>(a) all other interrupts or exceptions are masked or disabled to avoid any data to be lost and,</a:t>
            </a:r>
          </a:p>
          <a:p>
            <a:r>
              <a:rPr lang="en-US" dirty="0"/>
              <a:t>(b) all related registers protected in step 4, including the PC, will be recovered by popping them back to the related registers.</a:t>
            </a:r>
          </a:p>
          <a:p>
            <a:r>
              <a:rPr lang="en-US" b="1" dirty="0"/>
              <a:t>7. Then the control can be directed to the main program to continue executing the normal</a:t>
            </a:r>
          </a:p>
          <a:p>
            <a:r>
              <a:rPr lang="en-US" dirty="0"/>
              <a:t>application codes based on the old PC content. At this time, all interrupts and exceptions are unmasked or enabled to allow any interrupt or exception to be requested and  responded.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2514600" y="1600200"/>
            <a:ext cx="6400800" cy="5257800"/>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Nested Interrupt Vector control</a:t>
            </a:r>
          </a:p>
        </p:txBody>
      </p:sp>
      <p:sp>
        <p:nvSpPr>
          <p:cNvPr id="3" name="Rounded Rectangle 2"/>
          <p:cNvSpPr/>
          <p:nvPr/>
        </p:nvSpPr>
        <p:spPr>
          <a:xfrm>
            <a:off x="3429000" y="2438400"/>
            <a:ext cx="1524000" cy="3505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096000" y="2743200"/>
            <a:ext cx="22098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 </a:t>
            </a:r>
          </a:p>
          <a:p>
            <a:pPr algn="ctr"/>
            <a:r>
              <a:rPr lang="en-US" dirty="0"/>
              <a:t>Processor</a:t>
            </a:r>
          </a:p>
        </p:txBody>
      </p:sp>
      <p:sp>
        <p:nvSpPr>
          <p:cNvPr id="5" name="Rectangle 4"/>
          <p:cNvSpPr/>
          <p:nvPr/>
        </p:nvSpPr>
        <p:spPr>
          <a:xfrm>
            <a:off x="381000" y="4343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PORT</a:t>
            </a:r>
          </a:p>
        </p:txBody>
      </p:sp>
      <p:sp>
        <p:nvSpPr>
          <p:cNvPr id="6" name="Rectangle 5"/>
          <p:cNvSpPr/>
          <p:nvPr/>
        </p:nvSpPr>
        <p:spPr>
          <a:xfrm>
            <a:off x="381000" y="50292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PORT</a:t>
            </a:r>
          </a:p>
        </p:txBody>
      </p:sp>
      <p:sp>
        <p:nvSpPr>
          <p:cNvPr id="7" name="Rectangle 6"/>
          <p:cNvSpPr/>
          <p:nvPr/>
        </p:nvSpPr>
        <p:spPr>
          <a:xfrm>
            <a:off x="381000" y="3581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533400" y="32766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p:cNvSpPr/>
          <p:nvPr/>
        </p:nvSpPr>
        <p:spPr>
          <a:xfrm>
            <a:off x="685800" y="2971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1" name="Straight Arrow Connector 10"/>
          <p:cNvCxnSpPr/>
          <p:nvPr/>
        </p:nvCxnSpPr>
        <p:spPr>
          <a:xfrm>
            <a:off x="2209800" y="32004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47950" y="4572000"/>
            <a:ext cx="132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05000" y="52578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81153" y="2514600"/>
            <a:ext cx="814647" cy="461665"/>
          </a:xfrm>
          <a:prstGeom prst="rect">
            <a:avLst/>
          </a:prstGeom>
          <a:noFill/>
        </p:spPr>
        <p:txBody>
          <a:bodyPr wrap="none" rtlCol="0">
            <a:spAutoFit/>
          </a:bodyPr>
          <a:lstStyle/>
          <a:p>
            <a:r>
              <a:rPr lang="en-US" sz="2400" b="1" dirty="0"/>
              <a:t>NVIC</a:t>
            </a:r>
          </a:p>
        </p:txBody>
      </p:sp>
      <p:sp>
        <p:nvSpPr>
          <p:cNvPr id="17" name="TextBox 16"/>
          <p:cNvSpPr txBox="1"/>
          <p:nvPr/>
        </p:nvSpPr>
        <p:spPr>
          <a:xfrm>
            <a:off x="328353" y="2362200"/>
            <a:ext cx="2695866" cy="461665"/>
          </a:xfrm>
          <a:prstGeom prst="rect">
            <a:avLst/>
          </a:prstGeom>
          <a:noFill/>
        </p:spPr>
        <p:txBody>
          <a:bodyPr wrap="none" rtlCol="0">
            <a:spAutoFit/>
          </a:bodyPr>
          <a:lstStyle/>
          <a:p>
            <a:r>
              <a:rPr lang="en-US" sz="2400" b="1" dirty="0"/>
              <a:t>Internal Peripherals</a:t>
            </a:r>
          </a:p>
        </p:txBody>
      </p:sp>
      <p:sp>
        <p:nvSpPr>
          <p:cNvPr id="18" name="TextBox 17"/>
          <p:cNvSpPr txBox="1"/>
          <p:nvPr/>
        </p:nvSpPr>
        <p:spPr>
          <a:xfrm>
            <a:off x="2590800" y="3962400"/>
            <a:ext cx="610424" cy="369332"/>
          </a:xfrm>
          <a:prstGeom prst="rect">
            <a:avLst/>
          </a:prstGeom>
          <a:noFill/>
        </p:spPr>
        <p:txBody>
          <a:bodyPr wrap="none" rtlCol="0">
            <a:spAutoFit/>
          </a:bodyPr>
          <a:lstStyle/>
          <a:p>
            <a:r>
              <a:rPr lang="en-US" dirty="0"/>
              <a:t>IRQs</a:t>
            </a:r>
          </a:p>
        </p:txBody>
      </p:sp>
      <p:cxnSp>
        <p:nvCxnSpPr>
          <p:cNvPr id="20" name="Straight Arrow Connector 19"/>
          <p:cNvCxnSpPr/>
          <p:nvPr/>
        </p:nvCxnSpPr>
        <p:spPr>
          <a:xfrm flipH="1">
            <a:off x="4953000" y="38862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41148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53000" y="4419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05400" y="4876800"/>
            <a:ext cx="1188339" cy="369332"/>
          </a:xfrm>
          <a:prstGeom prst="rect">
            <a:avLst/>
          </a:prstGeom>
          <a:noFill/>
        </p:spPr>
        <p:txBody>
          <a:bodyPr wrap="none" rtlCol="0">
            <a:spAutoFit/>
          </a:bodyPr>
          <a:lstStyle/>
          <a:p>
            <a:r>
              <a:rPr lang="en-US" dirty="0"/>
              <a:t>Exceptions</a:t>
            </a:r>
          </a:p>
        </p:txBody>
      </p:sp>
      <p:sp>
        <p:nvSpPr>
          <p:cNvPr id="24" name="Rectangle 23"/>
          <p:cNvSpPr/>
          <p:nvPr/>
        </p:nvSpPr>
        <p:spPr>
          <a:xfrm>
            <a:off x="6858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Peripherals</a:t>
            </a:r>
          </a:p>
        </p:txBody>
      </p:sp>
      <p:cxnSp>
        <p:nvCxnSpPr>
          <p:cNvPr id="26" name="Straight Arrow Connector 25"/>
          <p:cNvCxnSpPr>
            <a:stCxn id="24" idx="3"/>
          </p:cNvCxnSpPr>
          <p:nvPr/>
        </p:nvCxnSpPr>
        <p:spPr>
          <a:xfrm>
            <a:off x="2209800" y="20574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r>
              <a:rPr lang="en-US" dirty="0"/>
              <a:t>Exception and Interrupt types in the Cortex-M4 system</a:t>
            </a:r>
          </a:p>
        </p:txBody>
      </p:sp>
      <p:pic>
        <p:nvPicPr>
          <p:cNvPr id="1026" name="Picture 2"/>
          <p:cNvPicPr>
            <a:picLocks noChangeAspect="1" noChangeArrowheads="1"/>
          </p:cNvPicPr>
          <p:nvPr/>
        </p:nvPicPr>
        <p:blipFill>
          <a:blip r:embed="rId2" cstate="print"/>
          <a:srcRect/>
          <a:stretch>
            <a:fillRect/>
          </a:stretch>
        </p:blipFill>
        <p:spPr bwMode="auto">
          <a:xfrm>
            <a:off x="533400" y="1219200"/>
            <a:ext cx="7720013" cy="526364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620000" cy="1143000"/>
          </a:xfrm>
        </p:spPr>
        <p:txBody>
          <a:bodyPr>
            <a:normAutofit fontScale="90000"/>
          </a:bodyPr>
          <a:lstStyle/>
          <a:p>
            <a:r>
              <a:rPr lang="en-US" dirty="0"/>
              <a:t>Exception and Interrupt types in </a:t>
            </a:r>
            <a:br>
              <a:rPr lang="en-US" dirty="0"/>
            </a:br>
            <a:r>
              <a:rPr lang="en-US" dirty="0"/>
              <a:t>the Cortex-M4 system</a:t>
            </a:r>
          </a:p>
        </p:txBody>
      </p:sp>
      <p:sp>
        <p:nvSpPr>
          <p:cNvPr id="3" name="Rectangle 2"/>
          <p:cNvSpPr/>
          <p:nvPr/>
        </p:nvSpPr>
        <p:spPr>
          <a:xfrm>
            <a:off x="457200" y="1752600"/>
            <a:ext cx="7848600" cy="1200329"/>
          </a:xfrm>
          <a:prstGeom prst="rect">
            <a:avLst/>
          </a:prstGeom>
          <a:ln>
            <a:solidFill>
              <a:srgbClr val="FF0000"/>
            </a:solidFill>
          </a:ln>
        </p:spPr>
        <p:txBody>
          <a:bodyPr wrap="square">
            <a:spAutoFit/>
          </a:bodyPr>
          <a:lstStyle/>
          <a:p>
            <a:pPr>
              <a:buFont typeface="Arial" pitchFamily="34" charset="0"/>
              <a:buChar char="•"/>
            </a:pPr>
            <a:r>
              <a:rPr lang="en-US" dirty="0"/>
              <a:t>Cortex M4 define 15 exceptions which are numbered from 1 to 15 the table </a:t>
            </a:r>
          </a:p>
          <a:p>
            <a:pPr>
              <a:buFont typeface="Arial" pitchFamily="34" charset="0"/>
              <a:buChar char="•"/>
            </a:pPr>
            <a:r>
              <a:rPr lang="en-US" dirty="0"/>
              <a:t>The exceptions with number greater than 15 till 240  are called Interrupts</a:t>
            </a:r>
          </a:p>
          <a:p>
            <a:pPr>
              <a:buFont typeface="Arial" pitchFamily="34" charset="0"/>
              <a:buChar char="•"/>
            </a:pPr>
            <a:r>
              <a:rPr lang="en-US" dirty="0"/>
              <a:t>The smaller the number, the higher the priority level whether it is a exception or interrupt</a:t>
            </a:r>
          </a:p>
        </p:txBody>
      </p:sp>
      <p:sp>
        <p:nvSpPr>
          <p:cNvPr id="4" name="TextBox 3"/>
          <p:cNvSpPr txBox="1"/>
          <p:nvPr/>
        </p:nvSpPr>
        <p:spPr>
          <a:xfrm>
            <a:off x="533400" y="3200400"/>
            <a:ext cx="8001000" cy="3139321"/>
          </a:xfrm>
          <a:prstGeom prst="rect">
            <a:avLst/>
          </a:prstGeom>
          <a:noFill/>
          <a:ln>
            <a:solidFill>
              <a:srgbClr val="FF0000"/>
            </a:solidFill>
          </a:ln>
        </p:spPr>
        <p:txBody>
          <a:bodyPr wrap="square" rtlCol="0">
            <a:spAutoFit/>
          </a:bodyPr>
          <a:lstStyle/>
          <a:p>
            <a:pPr>
              <a:buFont typeface="Arial" pitchFamily="34" charset="0"/>
              <a:buChar char="•"/>
            </a:pPr>
            <a:r>
              <a:rPr lang="en-US" dirty="0"/>
              <a:t>First three in table Reset, NMI, and Hard Fault, have fixed priority levels as –</a:t>
            </a:r>
            <a:r>
              <a:rPr lang="en-US" dirty="0" err="1"/>
              <a:t>ve</a:t>
            </a:r>
            <a:r>
              <a:rPr lang="en-US" dirty="0"/>
              <a:t>  numbers. Negative numbers means exceptions cannot be masked or disabled by</a:t>
            </a:r>
          </a:p>
          <a:p>
            <a:r>
              <a:rPr lang="en-US" dirty="0"/>
              <a:t>using PRIMASK register, and they have the highest priority level and must be handled first if they are coming. </a:t>
            </a:r>
          </a:p>
          <a:p>
            <a:pPr>
              <a:buFont typeface="Arial" pitchFamily="34" charset="0"/>
              <a:buChar char="•"/>
            </a:pPr>
            <a:endParaRPr lang="en-US" dirty="0"/>
          </a:p>
          <a:p>
            <a:pPr>
              <a:buFont typeface="Arial" pitchFamily="34" charset="0"/>
              <a:buChar char="•"/>
            </a:pPr>
            <a:r>
              <a:rPr lang="en-US" dirty="0"/>
              <a:t>For exception 4 onwards the priority levels for all exceptions and interrupts can be programmed to the different priority levels based  priority given to peripheral devices (</a:t>
            </a:r>
            <a:r>
              <a:rPr lang="en-US" dirty="0" err="1"/>
              <a:t>Eg</a:t>
            </a:r>
            <a:r>
              <a:rPr lang="en-US" dirty="0"/>
              <a:t>: Keyboards, Sensors, Relay, display etc)</a:t>
            </a:r>
          </a:p>
          <a:p>
            <a:pPr>
              <a:buFont typeface="Arial" pitchFamily="34" charset="0"/>
              <a:buChar char="•"/>
            </a:pPr>
            <a:endParaRPr lang="en-US" dirty="0"/>
          </a:p>
          <a:p>
            <a:pPr>
              <a:buFont typeface="Arial" pitchFamily="34" charset="0"/>
              <a:buChar char="•"/>
            </a:pPr>
            <a:r>
              <a:rPr lang="en-US" dirty="0"/>
              <a:t>These exceptions and interrupts can be masked or disabled by using PRIMASK register in your application programs.</a:t>
            </a:r>
          </a:p>
        </p:txBody>
      </p:sp>
      <p:sp>
        <p:nvSpPr>
          <p:cNvPr id="5" name="Rectangle 4"/>
          <p:cNvSpPr/>
          <p:nvPr/>
        </p:nvSpPr>
        <p:spPr>
          <a:xfrm>
            <a:off x="78486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6" name="Rectangle 5"/>
          <p:cNvSpPr/>
          <p:nvPr/>
        </p:nvSpPr>
        <p:spPr>
          <a:xfrm>
            <a:off x="7845018" y="454305"/>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7" name="Rectangle 6"/>
          <p:cNvSpPr/>
          <p:nvPr/>
        </p:nvSpPr>
        <p:spPr>
          <a:xfrm>
            <a:off x="78449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8" name="Rectangle 7"/>
          <p:cNvSpPr/>
          <p:nvPr/>
        </p:nvSpPr>
        <p:spPr>
          <a:xfrm>
            <a:off x="7847228"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9" name="Rectangle 8"/>
          <p:cNvSpPr/>
          <p:nvPr/>
        </p:nvSpPr>
        <p:spPr>
          <a:xfrm>
            <a:off x="7844553" y="1371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4256</TotalTime>
  <Words>2713</Words>
  <Application>Microsoft Office PowerPoint</Application>
  <PresentationFormat>On-screen Show (4:3)</PresentationFormat>
  <Paragraphs>374</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Batang</vt:lpstr>
      <vt:lpstr>MS PGothic</vt:lpstr>
      <vt:lpstr>Arabic Typesetting</vt:lpstr>
      <vt:lpstr>Arial</vt:lpstr>
      <vt:lpstr>Bodoni MT</vt:lpstr>
      <vt:lpstr>Calibri</vt:lpstr>
      <vt:lpstr>Times-Roman</vt:lpstr>
      <vt:lpstr>Wingdings</vt:lpstr>
      <vt:lpstr>Office Theme</vt:lpstr>
      <vt:lpstr>Cortex M4 Exception Handling</vt:lpstr>
      <vt:lpstr>PowerPoint Presentation</vt:lpstr>
      <vt:lpstr>What are Interrupts and Exceptions</vt:lpstr>
      <vt:lpstr>What is difference between  Exceptions and Interrupts</vt:lpstr>
      <vt:lpstr>How Interrupts/Exceptions are processed</vt:lpstr>
      <vt:lpstr>PowerPoint Presentation</vt:lpstr>
      <vt:lpstr>Nested Interrupt Vector control</vt:lpstr>
      <vt:lpstr>Exception and Interrupt types in the Cortex-M4 system</vt:lpstr>
      <vt:lpstr>Exception and Interrupt types in  the Cortex-M4 system</vt:lpstr>
      <vt:lpstr>How are exception programmed</vt:lpstr>
      <vt:lpstr>Where is NVIC located</vt:lpstr>
      <vt:lpstr>PowerPoint Presentation</vt:lpstr>
      <vt:lpstr>Processor Mode and Privileges</vt:lpstr>
      <vt:lpstr>Transition between modes</vt:lpstr>
      <vt:lpstr>PowerPoint Presentation</vt:lpstr>
      <vt:lpstr>System Control Block</vt:lpstr>
      <vt:lpstr>NVIC Registers</vt:lpstr>
      <vt:lpstr>Sample Exception Handler</vt:lpstr>
      <vt:lpstr>PowerPoint Presentation</vt:lpstr>
      <vt:lpstr>Root Causing the Fault</vt:lpstr>
      <vt:lpstr>Configurable Fault Status Register</vt:lpstr>
      <vt:lpstr>Anatomy of the Exception handler</vt:lpstr>
      <vt:lpstr>PowerPoint Presentation</vt:lpstr>
      <vt:lpstr>How to  generate a dump of all CPU registers in case of a Exception.</vt:lpstr>
      <vt:lpstr>PowerPoint Presentation</vt:lpstr>
      <vt:lpstr>Vector Tables</vt:lpstr>
      <vt:lpstr>In the Beginning of any boot image we need the following</vt:lpstr>
      <vt:lpstr>Pending Behavior  of Interrupts</vt:lpstr>
      <vt:lpstr>Types on Interrupt support by ARM</vt:lpstr>
      <vt:lpstr>PowerPoint Presentation</vt:lpstr>
      <vt:lpstr>Three Types of Faults</vt:lpstr>
      <vt:lpstr>Different Situation of Bus Fault</vt:lpstr>
      <vt:lpstr>Different Situation of Memory Fault</vt:lpstr>
      <vt:lpstr>Supervisor Calls</vt:lpstr>
      <vt:lpstr>What happen when SVC is made while doing a important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user</cp:lastModifiedBy>
  <cp:revision>357</cp:revision>
  <dcterms:created xsi:type="dcterms:W3CDTF">2006-08-16T00:00:00Z</dcterms:created>
  <dcterms:modified xsi:type="dcterms:W3CDTF">2016-10-21T07:34:42Z</dcterms:modified>
</cp:coreProperties>
</file>