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13" r:id="rId3"/>
    <p:sldId id="306" r:id="rId4"/>
    <p:sldId id="307" r:id="rId5"/>
    <p:sldId id="308" r:id="rId6"/>
    <p:sldId id="309" r:id="rId7"/>
    <p:sldId id="310" r:id="rId8"/>
    <p:sldId id="311" r:id="rId9"/>
    <p:sldId id="312" r:id="rId10"/>
    <p:sldId id="314" r:id="rId11"/>
    <p:sldId id="315" r:id="rId12"/>
    <p:sldId id="305" r:id="rId13"/>
    <p:sldId id="323" r:id="rId14"/>
    <p:sldId id="281" r:id="rId15"/>
    <p:sldId id="257" r:id="rId16"/>
    <p:sldId id="263" r:id="rId17"/>
    <p:sldId id="258" r:id="rId18"/>
    <p:sldId id="264" r:id="rId19"/>
    <p:sldId id="259" r:id="rId20"/>
    <p:sldId id="265" r:id="rId21"/>
    <p:sldId id="283" r:id="rId22"/>
    <p:sldId id="260" r:id="rId23"/>
    <p:sldId id="261" r:id="rId24"/>
    <p:sldId id="262" r:id="rId25"/>
    <p:sldId id="303" r:id="rId26"/>
    <p:sldId id="316" r:id="rId27"/>
    <p:sldId id="266" r:id="rId28"/>
    <p:sldId id="317" r:id="rId29"/>
    <p:sldId id="267" r:id="rId30"/>
    <p:sldId id="318" r:id="rId31"/>
    <p:sldId id="319" r:id="rId32"/>
    <p:sldId id="268" r:id="rId33"/>
    <p:sldId id="320" r:id="rId34"/>
    <p:sldId id="321" r:id="rId35"/>
    <p:sldId id="269" r:id="rId36"/>
    <p:sldId id="32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29" autoAdjust="0"/>
  </p:normalViewPr>
  <p:slideViewPr>
    <p:cSldViewPr>
      <p:cViewPr varScale="1">
        <p:scale>
          <a:sx n="72" d="100"/>
          <a:sy n="72" d="100"/>
        </p:scale>
        <p:origin x="11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B27649-08CC-43FF-A5DA-2782055A56C7}" type="datetimeFigureOut">
              <a:rPr lang="en-US" smtClean="0"/>
              <a:pPr/>
              <a:t>10/28/2016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013D74-44E5-42D4-B5EE-C836489C2B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013D74-44E5-42D4-B5EE-C836489C2BEB}" type="slidenum">
              <a:rPr lang="en-US" smtClean="0"/>
              <a:pPr/>
              <a:t>36</a:t>
            </a:fld>
            <a:endParaRPr lang="en-US"/>
          </a:p>
        </p:txBody>
      </p:sp>
    </p:spTree>
    <p:extLst>
      <p:ext uri="{BB962C8B-B14F-4D97-AF65-F5344CB8AC3E}">
        <p14:creationId xmlns:p14="http://schemas.microsoft.com/office/powerpoint/2010/main" val="414215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Cortex M4 Memory </a:t>
            </a:r>
          </a:p>
        </p:txBody>
      </p:sp>
      <p:sp>
        <p:nvSpPr>
          <p:cNvPr id="3" name="Subtitle 2"/>
          <p:cNvSpPr>
            <a:spLocks noGrp="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lstStyle/>
          <a:p>
            <a:r>
              <a:rPr lang="en-US" dirty="0"/>
              <a:t>Memory Protection Unit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Why do we need a Memory protection Unit ?</a:t>
            </a:r>
          </a:p>
        </p:txBody>
      </p:sp>
      <p:sp>
        <p:nvSpPr>
          <p:cNvPr id="4" name="TextBox 3"/>
          <p:cNvSpPr txBox="1"/>
          <p:nvPr/>
        </p:nvSpPr>
        <p:spPr>
          <a:xfrm>
            <a:off x="304800" y="2362200"/>
            <a:ext cx="8382000" cy="3693319"/>
          </a:xfrm>
          <a:prstGeom prst="rect">
            <a:avLst/>
          </a:prstGeom>
          <a:noFill/>
        </p:spPr>
        <p:txBody>
          <a:bodyPr wrap="square" rtlCol="0">
            <a:spAutoFit/>
          </a:bodyPr>
          <a:lstStyle/>
          <a:p>
            <a:r>
              <a:rPr lang="en-US" dirty="0"/>
              <a:t>MPU is implemented in Cortex M4 to provide support for Operating system. With an operating system and a scheduler we can have many threads running in the processor this opens up a set of  vulnerabilities </a:t>
            </a:r>
          </a:p>
          <a:p>
            <a:pPr marL="285750" indent="-285750">
              <a:buFont typeface="Arial" panose="020B0604020202020204" pitchFamily="34" charset="0"/>
              <a:buChar char="•"/>
            </a:pPr>
            <a:r>
              <a:rPr lang="en-US" dirty="0"/>
              <a:t>User application corrupting OS data</a:t>
            </a:r>
          </a:p>
          <a:p>
            <a:pPr marL="285750" indent="-285750">
              <a:buFont typeface="Arial" panose="020B0604020202020204" pitchFamily="34" charset="0"/>
              <a:buChar char="•"/>
            </a:pPr>
            <a:r>
              <a:rPr lang="en-US" dirty="0"/>
              <a:t>One thread accessing the memory space other</a:t>
            </a:r>
          </a:p>
          <a:p>
            <a:pPr marL="285750" indent="-285750">
              <a:buFont typeface="Arial" panose="020B0604020202020204" pitchFamily="34" charset="0"/>
              <a:buChar char="•"/>
            </a:pPr>
            <a:r>
              <a:rPr lang="en-US" dirty="0"/>
              <a:t>Other important area of memory like Stack </a:t>
            </a:r>
          </a:p>
          <a:p>
            <a:pPr marL="285750" indent="-285750">
              <a:buFont typeface="Arial" panose="020B0604020202020204" pitchFamily="34" charset="0"/>
              <a:buChar char="•"/>
            </a:pPr>
            <a:r>
              <a:rPr lang="en-US" dirty="0"/>
              <a:t>Unprivileged tasks from accessing some peripherals that can be critical to the system applications.</a:t>
            </a:r>
          </a:p>
          <a:p>
            <a:pPr marL="285750" indent="-285750">
              <a:buFont typeface="Arial" panose="020B0604020202020204" pitchFamily="34" charset="0"/>
              <a:buChar char="•"/>
            </a:pPr>
            <a:r>
              <a:rPr lang="en-US" dirty="0"/>
              <a:t>Code injection  to writeable spaces to  attack the system</a:t>
            </a:r>
          </a:p>
          <a:p>
            <a:endParaRPr lang="en-US" dirty="0"/>
          </a:p>
          <a:p>
            <a:r>
              <a:rPr lang="en-US" dirty="0"/>
              <a:t>MPU provides a solution for all these vulnerabilities , it can be considered as a programmable  security device used to protect the system memory and the user’s memory spaces from corrupting and attacking by undesired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1"/>
            <a:ext cx="8153400" cy="4801314"/>
          </a:xfrm>
          <a:prstGeom prst="rect">
            <a:avLst/>
          </a:prstGeom>
        </p:spPr>
        <p:txBody>
          <a:bodyPr wrap="square">
            <a:spAutoFit/>
          </a:bodyPr>
          <a:lstStyle/>
          <a:p>
            <a:r>
              <a:rPr lang="en-US" dirty="0">
                <a:latin typeface="TimesTenLTStd-Roman"/>
              </a:rPr>
              <a:t>Being  a programmable security device used to protect the system memory and the user</a:t>
            </a:r>
            <a:r>
              <a:rPr lang="en-US" dirty="0">
                <a:latin typeface="TimesTenLTStd-Roman+20"/>
              </a:rPr>
              <a:t>’</a:t>
            </a:r>
            <a:r>
              <a:rPr lang="en-US" dirty="0">
                <a:latin typeface="TimesTenLTStd-Roman"/>
              </a:rPr>
              <a:t>s memory spaces from corrupting and attacking by undesired tasks. It can work with and without and OS</a:t>
            </a:r>
          </a:p>
          <a:p>
            <a:endParaRPr lang="en-US" dirty="0">
              <a:latin typeface="TimesTenLTStd-Roman"/>
            </a:endParaRPr>
          </a:p>
          <a:p>
            <a:r>
              <a:rPr lang="en-US" b="1" u="sng" dirty="0">
                <a:latin typeface="TimesTenLTStd-Roman"/>
              </a:rPr>
              <a:t>Without an OS </a:t>
            </a:r>
            <a:r>
              <a:rPr lang="en-US" b="1" u="sng" dirty="0"/>
              <a:t>MPU can be configured to have a static  entity</a:t>
            </a:r>
          </a:p>
          <a:p>
            <a:pPr marL="285750" indent="-285750">
              <a:buFont typeface="Arial" panose="020B0604020202020204" pitchFamily="34" charset="0"/>
              <a:buChar char="•"/>
            </a:pPr>
            <a:r>
              <a:rPr lang="en-US" dirty="0"/>
              <a:t>Configure RAM or SRAM region as a read-only region to prevent important program data from attacks or corrupting.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a part or a portion of a RAM or SRAM region at the bottom of the stack inaccessible to detect stack overflow.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Set a SRAM or RAM region as non-executable to prevent code injection attacks.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Define the memory attributes that can be used by system level catch or the memory controllers.</a:t>
            </a:r>
          </a:p>
          <a:p>
            <a:endParaRPr lang="en-US" dirty="0">
              <a:latin typeface="TimesTenLTStd-Roman"/>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981200"/>
            <a:ext cx="8077200" cy="2893100"/>
          </a:xfrm>
          <a:prstGeom prst="rect">
            <a:avLst/>
          </a:prstGeom>
        </p:spPr>
        <p:txBody>
          <a:bodyPr wrap="square">
            <a:spAutoFit/>
          </a:bodyPr>
          <a:lstStyle/>
          <a:p>
            <a:endParaRPr lang="en-US" sz="2000" dirty="0">
              <a:latin typeface="TimesTenLTStd-Roman"/>
            </a:endParaRPr>
          </a:p>
          <a:p>
            <a:r>
              <a:rPr lang="en-US" b="1" dirty="0">
                <a:latin typeface="TimesTenLTStd-Bold"/>
              </a:rPr>
              <a:t>1. </a:t>
            </a:r>
            <a:r>
              <a:rPr lang="en-US" dirty="0">
                <a:latin typeface="TimesTenLTStd-Roman"/>
              </a:rPr>
              <a:t>Set memory access permissions to the different levels for the stack operations of all</a:t>
            </a:r>
          </a:p>
          <a:p>
            <a:r>
              <a:rPr lang="en-US" dirty="0">
                <a:latin typeface="TimesTenLTStd-Roman"/>
              </a:rPr>
              <a:t>applications to enable each application to access its own stack space to prevent stack</a:t>
            </a:r>
          </a:p>
          <a:p>
            <a:r>
              <a:rPr lang="en-US" dirty="0">
                <a:latin typeface="TimesTenLTStd-Roman"/>
              </a:rPr>
              <a:t>corruptions of other stacks if the stack leaking situation occurred.</a:t>
            </a:r>
          </a:p>
          <a:p>
            <a:endParaRPr lang="en-US" dirty="0">
              <a:latin typeface="TimesTenLTStd-Roman"/>
            </a:endParaRPr>
          </a:p>
          <a:p>
            <a:r>
              <a:rPr lang="en-US" b="1" dirty="0">
                <a:latin typeface="TimesTenLTStd-Bold"/>
              </a:rPr>
              <a:t>2. </a:t>
            </a:r>
            <a:r>
              <a:rPr lang="en-US" dirty="0">
                <a:latin typeface="TimesTenLTStd-Roman"/>
              </a:rPr>
              <a:t>Set memory access permissions to limit any application to only access to a limited number of peripherals to avoid any con</a:t>
            </a:r>
            <a:r>
              <a:rPr lang="en-US" dirty="0">
                <a:latin typeface="TimesTenLTStd-Roman+fb"/>
              </a:rPr>
              <a:t>fl</a:t>
            </a:r>
            <a:r>
              <a:rPr lang="en-US" dirty="0">
                <a:latin typeface="TimesTenLTStd-Roman"/>
              </a:rPr>
              <a:t>ict among peripherals.</a:t>
            </a:r>
          </a:p>
          <a:p>
            <a:endParaRPr lang="en-US" dirty="0">
              <a:latin typeface="TimesTenLTStd-Roman"/>
            </a:endParaRPr>
          </a:p>
          <a:p>
            <a:r>
              <a:rPr lang="en-US" b="1" dirty="0">
                <a:latin typeface="TimesTenLTStd-Bold"/>
              </a:rPr>
              <a:t>3. </a:t>
            </a:r>
            <a:r>
              <a:rPr lang="en-US" dirty="0">
                <a:latin typeface="TimesTenLTStd-Roman"/>
              </a:rPr>
              <a:t>Set memory access permissions to limit each application to access its own data to prevent any  possible data corruption.</a:t>
            </a:r>
            <a:endParaRPr lang="en-US" dirty="0"/>
          </a:p>
        </p:txBody>
      </p:sp>
      <p:sp>
        <p:nvSpPr>
          <p:cNvPr id="4" name="Rectangle 3"/>
          <p:cNvSpPr/>
          <p:nvPr/>
        </p:nvSpPr>
        <p:spPr>
          <a:xfrm>
            <a:off x="457200" y="838200"/>
            <a:ext cx="8534400" cy="646331"/>
          </a:xfrm>
          <a:prstGeom prst="rect">
            <a:avLst/>
          </a:prstGeom>
        </p:spPr>
        <p:txBody>
          <a:bodyPr wrap="square">
            <a:spAutoFit/>
          </a:bodyPr>
          <a:lstStyle/>
          <a:p>
            <a:r>
              <a:rPr lang="en-US" b="1" u="sng" dirty="0">
                <a:latin typeface="TimesTenLTStd-Roman"/>
              </a:rPr>
              <a:t>With an embedded OS, the MPU can be con</a:t>
            </a:r>
            <a:r>
              <a:rPr lang="en-US" b="1" u="sng" dirty="0">
                <a:latin typeface="TimesTenLTStd-Roman+fb"/>
              </a:rPr>
              <a:t>fi</a:t>
            </a:r>
            <a:r>
              <a:rPr lang="en-US" b="1" u="sng" dirty="0">
                <a:latin typeface="TimesTenLTStd-Roman"/>
              </a:rPr>
              <a:t>gured to make each</a:t>
            </a:r>
            <a:br>
              <a:rPr lang="en-US" b="1" u="sng" dirty="0">
                <a:latin typeface="TimesTenLTStd-Roman"/>
              </a:rPr>
            </a:br>
            <a:r>
              <a:rPr lang="en-US" b="1" u="sng" dirty="0">
                <a:latin typeface="TimesTenLTStd-Roman"/>
              </a:rPr>
              <a:t>application to have its own MPU settings</a:t>
            </a:r>
            <a:endParaRPr lang="en-US" b="1" u="sng" dirty="0"/>
          </a:p>
        </p:txBody>
      </p:sp>
    </p:spTree>
    <p:extLst>
      <p:ext uri="{BB962C8B-B14F-4D97-AF65-F5344CB8AC3E}">
        <p14:creationId xmlns:p14="http://schemas.microsoft.com/office/powerpoint/2010/main" val="378735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8600" y="76200"/>
            <a:ext cx="8305800" cy="67285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4800"/>
            <a:ext cx="7848600" cy="6463308"/>
          </a:xfrm>
          <a:prstGeom prst="rect">
            <a:avLst/>
          </a:prstGeom>
        </p:spPr>
        <p:txBody>
          <a:bodyPr wrap="square">
            <a:spAutoFit/>
          </a:bodyPr>
          <a:lstStyle/>
          <a:p>
            <a:r>
              <a:rPr lang="en-US" dirty="0">
                <a:latin typeface="Times-Roman"/>
              </a:rPr>
              <a:t>The Cortex-M3 processor has a total of 4 GB of address space, this mean Cortex has the ability to  address up to 4GB of memory </a:t>
            </a:r>
          </a:p>
          <a:p>
            <a:endParaRPr lang="en-US" dirty="0">
              <a:latin typeface="Times-Roman"/>
            </a:endParaRPr>
          </a:p>
          <a:p>
            <a:r>
              <a:rPr lang="en-US" dirty="0">
                <a:latin typeface="Times-Roman"/>
              </a:rPr>
              <a:t> Program code is  located in the code region  the Static Random Access Memory (SRAM) region, or the external RAM region. </a:t>
            </a:r>
          </a:p>
          <a:p>
            <a:endParaRPr lang="en-US" dirty="0">
              <a:latin typeface="Times-Roman"/>
            </a:endParaRPr>
          </a:p>
          <a:p>
            <a:r>
              <a:rPr lang="en-US" dirty="0">
                <a:latin typeface="Times-Roman"/>
              </a:rPr>
              <a:t>Since Cortex M4 is based out of Harvard Architecture, it is efficient to put the program code in the code region, this will allow, the instruction fetches and data accesses are carried out simultaneously on two separate bus interfaces.</a:t>
            </a:r>
          </a:p>
          <a:p>
            <a:endParaRPr lang="en-US" dirty="0">
              <a:latin typeface="Times-Roman"/>
            </a:endParaRPr>
          </a:p>
          <a:p>
            <a:r>
              <a:rPr lang="en-US" dirty="0"/>
              <a:t>The SRAM memory range is for connecting internal SRAM. Access to this region is carried out via the system interface bus. In this region, a 32-MB range is defined as a bit-band alias. Within the 32-bit‑band alias memory range, each word address represents a single bit in the 1-MB bit-band region.</a:t>
            </a:r>
          </a:p>
          <a:p>
            <a:endParaRPr lang="en-US" dirty="0"/>
          </a:p>
          <a:p>
            <a:r>
              <a:rPr lang="en-US" dirty="0"/>
              <a:t>Another 0.5-GB block of address range is allocated to on-chip peripherals. Similar to the SRAM region, this region supports bit-band alias and is accessed via the system bus interface</a:t>
            </a:r>
          </a:p>
          <a:p>
            <a:endParaRPr lang="en-US" dirty="0"/>
          </a:p>
          <a:p>
            <a:r>
              <a:rPr lang="en-US" dirty="0"/>
              <a:t>Two slots of 1-GB memory space are allocated for external RAM and external devices. The difference between the two is that program execution in the external device region is not allowed, and there are some differences with the caching behaviors.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Configurable Fault Status Register</a:t>
            </a:r>
          </a:p>
        </p:txBody>
      </p:sp>
      <p:pic>
        <p:nvPicPr>
          <p:cNvPr id="47106" name="Picture 2" descr="CFSR"/>
          <p:cNvPicPr>
            <a:picLocks noChangeAspect="1" noChangeArrowheads="1"/>
          </p:cNvPicPr>
          <p:nvPr/>
        </p:nvPicPr>
        <p:blipFill>
          <a:blip r:embed="rId2" cstate="print"/>
          <a:srcRect/>
          <a:stretch>
            <a:fillRect/>
          </a:stretch>
        </p:blipFill>
        <p:spPr bwMode="auto">
          <a:xfrm>
            <a:off x="380999" y="1828800"/>
            <a:ext cx="8150765" cy="1676400"/>
          </a:xfrm>
          <a:prstGeom prst="rect">
            <a:avLst/>
          </a:prstGeom>
          <a:gradFill>
            <a:gsLst>
              <a:gs pos="0">
                <a:schemeClr val="accent2">
                  <a:lumMod val="40000"/>
                  <a:lumOff val="60000"/>
                </a:schemeClr>
              </a:gs>
              <a:gs pos="50000">
                <a:schemeClr val="accent1">
                  <a:tint val="44500"/>
                  <a:satMod val="160000"/>
                </a:schemeClr>
              </a:gs>
              <a:gs pos="100000">
                <a:schemeClr val="accent1">
                  <a:tint val="23500"/>
                  <a:satMod val="160000"/>
                </a:schemeClr>
              </a:gs>
            </a:gsLst>
            <a:lin ang="5400000" scaled="0"/>
          </a:gradFill>
          <a:ln>
            <a:solidFill>
              <a:srgbClr val="FF0000"/>
            </a:solidFill>
          </a:ln>
        </p:spPr>
      </p:pic>
      <p:pic>
        <p:nvPicPr>
          <p:cNvPr id="47108" name="Picture 4" descr="UFSR"/>
          <p:cNvPicPr>
            <a:picLocks noChangeAspect="1" noChangeArrowheads="1"/>
          </p:cNvPicPr>
          <p:nvPr/>
        </p:nvPicPr>
        <p:blipFill>
          <a:blip r:embed="rId3" cstate="print">
            <a:duotone>
              <a:prstClr val="black"/>
              <a:schemeClr val="accent1">
                <a:tint val="45000"/>
                <a:satMod val="400000"/>
              </a:schemeClr>
            </a:duotone>
            <a:lum bright="6000"/>
          </a:blip>
          <a:srcRect/>
          <a:stretch>
            <a:fillRect/>
          </a:stretch>
        </p:blipFill>
        <p:spPr bwMode="auto">
          <a:xfrm>
            <a:off x="3505200" y="4267200"/>
            <a:ext cx="4191000" cy="2235202"/>
          </a:xfrm>
          <a:prstGeom prst="rect">
            <a:avLst/>
          </a:prstGeom>
          <a:solidFill>
            <a:schemeClr val="accent2">
              <a:lumMod val="40000"/>
              <a:lumOff val="60000"/>
            </a:schemeClr>
          </a:solidFill>
          <a:ln>
            <a:solidFill>
              <a:schemeClr val="accent1"/>
            </a:solidFill>
          </a:ln>
        </p:spPr>
      </p:pic>
      <p:cxnSp>
        <p:nvCxnSpPr>
          <p:cNvPr id="7" name="Straight Arrow Connector 6"/>
          <p:cNvCxnSpPr/>
          <p:nvPr/>
        </p:nvCxnSpPr>
        <p:spPr>
          <a:xfrm>
            <a:off x="2590800" y="3429000"/>
            <a:ext cx="1828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17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Tree>
    <p:extLst>
      <p:ext uri="{BB962C8B-B14F-4D97-AF65-F5344CB8AC3E}">
        <p14:creationId xmlns:p14="http://schemas.microsoft.com/office/powerpoint/2010/main" val="3068315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457200"/>
            <a:ext cx="8382000" cy="3416320"/>
          </a:xfrm>
          <a:prstGeom prst="rect">
            <a:avLst/>
          </a:prstGeom>
          <a:noFill/>
        </p:spPr>
        <p:txBody>
          <a:bodyPr wrap="square" rtlCol="0">
            <a:spAutoFit/>
          </a:bodyPr>
          <a:lstStyle/>
          <a:p>
            <a:r>
              <a:rPr lang="en-US" dirty="0"/>
              <a:t>The last 0.5-GB memory is for the system-level components, internal peripheral buses, external peripheral bus, and vendor-specific system peripherals. There are two segments of the private peripheral bus (PPB):</a:t>
            </a:r>
          </a:p>
          <a:p>
            <a:endParaRPr lang="en-US" dirty="0"/>
          </a:p>
          <a:p>
            <a:pPr marL="285750" indent="-285750">
              <a:buFont typeface="Arial" panose="020B0604020202020204" pitchFamily="34" charset="0"/>
              <a:buChar char="•"/>
            </a:pPr>
            <a:r>
              <a:rPr lang="en-US" dirty="0">
                <a:solidFill>
                  <a:srgbClr val="FF0000"/>
                </a:solidFill>
              </a:rPr>
              <a:t>Advanced High-Performance Bus (AHB) PPB, for Cortex-M3 internal AHB peripherals only; this includes NVIC, FPB, DWT, and ITM</a:t>
            </a:r>
          </a:p>
          <a:p>
            <a:pPr marL="285750" indent="-285750">
              <a:buFont typeface="Arial" panose="020B0604020202020204" pitchFamily="34" charset="0"/>
              <a:buChar char="•"/>
            </a:pPr>
            <a:r>
              <a:rPr lang="en-US" dirty="0">
                <a:solidFill>
                  <a:srgbClr val="FF0000"/>
                </a:solidFill>
              </a:rPr>
              <a:t>Advance Peripheral Bus (APB) PPB, for Cortex-M3 internal APB devices as well as external peripherals (external to the Cortex-M3 processor);</a:t>
            </a:r>
          </a:p>
          <a:p>
            <a:endParaRPr lang="en-US" dirty="0"/>
          </a:p>
          <a:p>
            <a:r>
              <a:rPr lang="en-US" dirty="0"/>
              <a:t>This is only the high level outline of the memory map, the actual memory map will depends on the Silicon Vendor</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15497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820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058389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076577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50447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Memory Access Attributes</a:t>
            </a:r>
          </a:p>
        </p:txBody>
      </p:sp>
      <p:sp>
        <p:nvSpPr>
          <p:cNvPr id="7" name="Rectangle 6"/>
          <p:cNvSpPr/>
          <p:nvPr/>
        </p:nvSpPr>
        <p:spPr>
          <a:xfrm>
            <a:off x="457200" y="1640681"/>
            <a:ext cx="8229600" cy="3416320"/>
          </a:xfrm>
          <a:prstGeom prst="rect">
            <a:avLst/>
          </a:prstGeom>
          <a:ln>
            <a:solidFill>
              <a:schemeClr val="accent1"/>
            </a:solidFill>
          </a:ln>
        </p:spPr>
        <p:txBody>
          <a:bodyPr wrap="square">
            <a:spAutoFit/>
          </a:bodyPr>
          <a:lstStyle/>
          <a:p>
            <a:r>
              <a:rPr lang="en-US" i="1" dirty="0" err="1">
                <a:latin typeface="Times-Italic"/>
              </a:rPr>
              <a:t>Bufferable</a:t>
            </a:r>
            <a:r>
              <a:rPr lang="en-US" dirty="0">
                <a:latin typeface="Times-Roman"/>
              </a:rPr>
              <a:t>: Write to memory can be carried out by a write buffer while the processor continues on next instruction execution.</a:t>
            </a:r>
          </a:p>
          <a:p>
            <a:endParaRPr lang="en-US" dirty="0">
              <a:latin typeface="Times-Roman"/>
            </a:endParaRPr>
          </a:p>
          <a:p>
            <a:r>
              <a:rPr lang="en-US" dirty="0">
                <a:latin typeface="Times-Roman"/>
              </a:rPr>
              <a:t>• </a:t>
            </a:r>
            <a:r>
              <a:rPr lang="en-US" i="1" dirty="0">
                <a:latin typeface="Times-Italic"/>
              </a:rPr>
              <a:t>Cacheable</a:t>
            </a:r>
            <a:r>
              <a:rPr lang="en-US" dirty="0">
                <a:latin typeface="Times-Roman"/>
              </a:rPr>
              <a:t>: Data obtained from memory read can be copied to a memory cache so that next time it is accessed the value can be obtained from the cache to speed up the program execution.</a:t>
            </a:r>
          </a:p>
          <a:p>
            <a:r>
              <a:rPr lang="en-US" dirty="0">
                <a:latin typeface="Times-Roman"/>
              </a:rPr>
              <a:t>• </a:t>
            </a:r>
            <a:r>
              <a:rPr lang="en-US" i="1" dirty="0">
                <a:latin typeface="Times-Italic"/>
              </a:rPr>
              <a:t>Executable</a:t>
            </a:r>
            <a:r>
              <a:rPr lang="en-US" dirty="0">
                <a:latin typeface="Times-Roman"/>
              </a:rPr>
              <a:t>: The processor can fetch and execute program code from this memory region.</a:t>
            </a:r>
          </a:p>
          <a:p>
            <a:endParaRPr lang="en-US" dirty="0">
              <a:latin typeface="Times-Roman"/>
            </a:endParaRPr>
          </a:p>
          <a:p>
            <a:r>
              <a:rPr lang="en-US" dirty="0">
                <a:latin typeface="Times-Roman"/>
              </a:rPr>
              <a:t>• </a:t>
            </a:r>
            <a:r>
              <a:rPr lang="en-US" i="1" dirty="0">
                <a:latin typeface="Times-Italic"/>
              </a:rPr>
              <a:t>Sharable</a:t>
            </a:r>
            <a:r>
              <a:rPr lang="en-US" dirty="0">
                <a:latin typeface="Times-Roman"/>
              </a:rPr>
              <a:t>: Data in this memory region could be shared by multiple bus masters. Memory system needs to ensure coherency of data between different bus masters in shareable memory region.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1143000"/>
          </a:xfrm>
        </p:spPr>
        <p:txBody>
          <a:bodyPr>
            <a:noAutofit/>
          </a:bodyPr>
          <a:lstStyle/>
          <a:p>
            <a:r>
              <a:rPr lang="en-US" sz="3200" dirty="0"/>
              <a:t>Memory Access attributes and regions in memory map</a:t>
            </a:r>
          </a:p>
        </p:txBody>
      </p:sp>
      <p:graphicFrame>
        <p:nvGraphicFramePr>
          <p:cNvPr id="6" name="Table 5"/>
          <p:cNvGraphicFramePr>
            <a:graphicFrameLocks noGrp="1"/>
          </p:cNvGraphicFramePr>
          <p:nvPr>
            <p:extLst>
              <p:ext uri="{D42A27DB-BD31-4B8C-83A1-F6EECF244321}">
                <p14:modId xmlns:p14="http://schemas.microsoft.com/office/powerpoint/2010/main" val="470792341"/>
              </p:ext>
            </p:extLst>
          </p:nvPr>
        </p:nvGraphicFramePr>
        <p:xfrm>
          <a:off x="457200" y="1143000"/>
          <a:ext cx="7848600" cy="54914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569906505"/>
                    </a:ext>
                  </a:extLst>
                </a:gridCol>
                <a:gridCol w="2362200">
                  <a:extLst>
                    <a:ext uri="{9D8B030D-6E8A-4147-A177-3AD203B41FA5}">
                      <a16:colId xmlns:a16="http://schemas.microsoft.com/office/drawing/2014/main" val="3774666360"/>
                    </a:ext>
                  </a:extLst>
                </a:gridCol>
                <a:gridCol w="3124200">
                  <a:extLst>
                    <a:ext uri="{9D8B030D-6E8A-4147-A177-3AD203B41FA5}">
                      <a16:colId xmlns:a16="http://schemas.microsoft.com/office/drawing/2014/main" val="2299857694"/>
                    </a:ext>
                  </a:extLst>
                </a:gridCol>
              </a:tblGrid>
              <a:tr h="370840">
                <a:tc>
                  <a:txBody>
                    <a:bodyPr/>
                    <a:lstStyle/>
                    <a:p>
                      <a:r>
                        <a:rPr lang="en-US" dirty="0"/>
                        <a:t>Memory</a:t>
                      </a:r>
                    </a:p>
                  </a:txBody>
                  <a:tcPr/>
                </a:tc>
                <a:tc>
                  <a:txBody>
                    <a:bodyPr/>
                    <a:lstStyle/>
                    <a:p>
                      <a:r>
                        <a:rPr lang="en-US" dirty="0"/>
                        <a:t>Address Range</a:t>
                      </a:r>
                    </a:p>
                  </a:txBody>
                  <a:tcPr/>
                </a:tc>
                <a:tc>
                  <a:txBody>
                    <a:bodyPr/>
                    <a:lstStyle/>
                    <a:p>
                      <a:r>
                        <a:rPr lang="en-US" dirty="0"/>
                        <a:t>Attribute</a:t>
                      </a:r>
                    </a:p>
                  </a:txBody>
                  <a:tcPr/>
                </a:tc>
                <a:extLst>
                  <a:ext uri="{0D108BD9-81ED-4DB2-BD59-A6C34878D82A}">
                    <a16:rowId xmlns:a16="http://schemas.microsoft.com/office/drawing/2014/main" val="1510948712"/>
                  </a:ext>
                </a:extLst>
              </a:tr>
              <a:tr h="370840">
                <a:tc>
                  <a:txBody>
                    <a:bodyPr/>
                    <a:lstStyle/>
                    <a:p>
                      <a:r>
                        <a:rPr lang="en-US" sz="1800" b="0" i="1" u="none" strike="noStrike" kern="1200" baseline="0" dirty="0">
                          <a:solidFill>
                            <a:schemeClr val="dk1"/>
                          </a:solidFill>
                          <a:latin typeface="+mn-lt"/>
                          <a:ea typeface="+mn-ea"/>
                          <a:cs typeface="+mn-cs"/>
                        </a:rPr>
                        <a:t>Code memory region</a:t>
                      </a:r>
                      <a:endParaRPr lang="en-US" dirty="0"/>
                    </a:p>
                  </a:txBody>
                  <a:tcPr/>
                </a:tc>
                <a:tc>
                  <a:txBody>
                    <a:bodyPr/>
                    <a:lstStyle/>
                    <a:p>
                      <a:r>
                        <a:rPr lang="en-US" sz="1800" b="0" i="0" u="none" strike="noStrike" kern="1200" baseline="0" dirty="0">
                          <a:solidFill>
                            <a:schemeClr val="dk1"/>
                          </a:solidFill>
                          <a:latin typeface="+mn-lt"/>
                          <a:ea typeface="+mn-ea"/>
                          <a:cs typeface="+mn-cs"/>
                        </a:rPr>
                        <a:t>(0x00000000–0x1FFFFFFF)</a:t>
                      </a:r>
                      <a:endParaRPr lang="en-US" dirty="0"/>
                    </a:p>
                  </a:txBody>
                  <a:tcPr/>
                </a:tc>
                <a:tc>
                  <a:txBody>
                    <a:bodyPr/>
                    <a:lstStyle/>
                    <a:p>
                      <a:r>
                        <a:rPr lang="en-US" dirty="0"/>
                        <a:t>Executable </a:t>
                      </a:r>
                    </a:p>
                  </a:txBody>
                  <a:tcPr/>
                </a:tc>
                <a:extLst>
                  <a:ext uri="{0D108BD9-81ED-4DB2-BD59-A6C34878D82A}">
                    <a16:rowId xmlns:a16="http://schemas.microsoft.com/office/drawing/2014/main" val="2681896029"/>
                  </a:ext>
                </a:extLst>
              </a:tr>
              <a:tr h="370840">
                <a:tc>
                  <a:txBody>
                    <a:bodyPr/>
                    <a:lstStyle/>
                    <a:p>
                      <a:r>
                        <a:rPr lang="en-US" sz="1800" b="0" i="1" u="none" strike="noStrike" kern="1200" baseline="0" dirty="0">
                          <a:solidFill>
                            <a:schemeClr val="dk1"/>
                          </a:solidFill>
                          <a:latin typeface="+mn-lt"/>
                          <a:ea typeface="+mn-ea"/>
                          <a:cs typeface="+mn-cs"/>
                        </a:rPr>
                        <a:t>SRAM memory region </a:t>
                      </a:r>
                      <a:endParaRPr lang="en-US" dirty="0"/>
                    </a:p>
                  </a:txBody>
                  <a:tcPr/>
                </a:tc>
                <a:tc>
                  <a:txBody>
                    <a:bodyPr/>
                    <a:lstStyle/>
                    <a:p>
                      <a:r>
                        <a:rPr lang="en-US" dirty="0"/>
                        <a:t>(</a:t>
                      </a:r>
                      <a:r>
                        <a:rPr lang="en-US" sz="1800" b="0" i="0" u="none" strike="noStrike" kern="1200" baseline="0" dirty="0">
                          <a:solidFill>
                            <a:schemeClr val="dk1"/>
                          </a:solidFill>
                          <a:latin typeface="+mn-lt"/>
                          <a:ea typeface="+mn-ea"/>
                          <a:cs typeface="+mn-cs"/>
                        </a:rPr>
                        <a:t>0x20000000–0x3FFFFFFF)</a:t>
                      </a:r>
                      <a:endParaRPr lang="en-US" dirty="0"/>
                    </a:p>
                  </a:txBody>
                  <a:tcPr/>
                </a:tc>
                <a:tc>
                  <a:txBody>
                    <a:bodyPr/>
                    <a:lstStyle/>
                    <a:p>
                      <a:r>
                        <a:rPr lang="en-US" dirty="0"/>
                        <a:t>Executable</a:t>
                      </a:r>
                      <a:r>
                        <a:rPr lang="en-US" baseline="0" dirty="0"/>
                        <a:t>, </a:t>
                      </a:r>
                      <a:r>
                        <a:rPr lang="en-US" baseline="0" dirty="0" err="1"/>
                        <a:t>Bufferable</a:t>
                      </a:r>
                      <a:endParaRPr lang="en-US" dirty="0"/>
                    </a:p>
                  </a:txBody>
                  <a:tcPr/>
                </a:tc>
                <a:extLst>
                  <a:ext uri="{0D108BD9-81ED-4DB2-BD59-A6C34878D82A}">
                    <a16:rowId xmlns:a16="http://schemas.microsoft.com/office/drawing/2014/main" val="4139840549"/>
                  </a:ext>
                </a:extLst>
              </a:tr>
              <a:tr h="370840">
                <a:tc>
                  <a:txBody>
                    <a:bodyPr/>
                    <a:lstStyle/>
                    <a:p>
                      <a:r>
                        <a:rPr lang="en-US" sz="1800" b="0" i="1" u="none" strike="noStrike" kern="1200" baseline="0" dirty="0">
                          <a:solidFill>
                            <a:schemeClr val="dk1"/>
                          </a:solidFill>
                          <a:latin typeface="+mn-lt"/>
                          <a:ea typeface="+mn-ea"/>
                          <a:cs typeface="+mn-cs"/>
                        </a:rPr>
                        <a:t>Peripheral region</a:t>
                      </a:r>
                      <a:endParaRPr lang="en-US" dirty="0"/>
                    </a:p>
                  </a:txBody>
                  <a:tcPr/>
                </a:tc>
                <a:tc>
                  <a:txBody>
                    <a:bodyPr/>
                    <a:lstStyle/>
                    <a:p>
                      <a:r>
                        <a:rPr lang="en-US" sz="1800" b="0" i="0" u="none" strike="noStrike" kern="1200" baseline="0" dirty="0">
                          <a:solidFill>
                            <a:schemeClr val="dk1"/>
                          </a:solidFill>
                          <a:latin typeface="+mn-lt"/>
                          <a:ea typeface="+mn-ea"/>
                          <a:cs typeface="+mn-cs"/>
                        </a:rPr>
                        <a:t>(0x40000000–0x5FFFFFFF)</a:t>
                      </a:r>
                      <a:endParaRPr lang="en-US" dirty="0"/>
                    </a:p>
                  </a:txBody>
                  <a:tcPr/>
                </a:tc>
                <a:tc>
                  <a:txBody>
                    <a:bodyPr/>
                    <a:lstStyle/>
                    <a:p>
                      <a:endParaRPr lang="en-US"/>
                    </a:p>
                  </a:txBody>
                  <a:tcPr/>
                </a:tc>
                <a:extLst>
                  <a:ext uri="{0D108BD9-81ED-4DB2-BD59-A6C34878D82A}">
                    <a16:rowId xmlns:a16="http://schemas.microsoft.com/office/drawing/2014/main" val="3843416715"/>
                  </a:ext>
                </a:extLst>
              </a:tr>
              <a:tr h="370840">
                <a:tc>
                  <a:txBody>
                    <a:bodyPr/>
                    <a:lstStyle/>
                    <a:p>
                      <a:r>
                        <a:rPr lang="en-US" sz="1800" b="0" i="1" u="none" strike="noStrike" kern="1200" baseline="0" dirty="0">
                          <a:solidFill>
                            <a:schemeClr val="dk1"/>
                          </a:solidFill>
                          <a:latin typeface="+mn-lt"/>
                          <a:ea typeface="+mn-ea"/>
                          <a:cs typeface="+mn-cs"/>
                        </a:rPr>
                        <a:t>External RAM region</a:t>
                      </a:r>
                      <a:endParaRPr lang="en-US" dirty="0"/>
                    </a:p>
                  </a:txBody>
                  <a:tcPr/>
                </a:tc>
                <a:tc>
                  <a:txBody>
                    <a:bodyPr/>
                    <a:lstStyle/>
                    <a:p>
                      <a:r>
                        <a:rPr lang="en-US" sz="1800" b="0" i="0" u="none" strike="noStrike" kern="1200" baseline="0" dirty="0">
                          <a:solidFill>
                            <a:schemeClr val="dk1"/>
                          </a:solidFill>
                          <a:latin typeface="+mn-lt"/>
                          <a:ea typeface="+mn-ea"/>
                          <a:cs typeface="+mn-cs"/>
                        </a:rPr>
                        <a:t>(0x60000000–0x7FFFFFFF)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Executable</a:t>
                      </a:r>
                      <a:r>
                        <a:rPr lang="en-US" baseline="0" dirty="0"/>
                        <a:t>, </a:t>
                      </a:r>
                      <a:r>
                        <a:rPr lang="en-US" baseline="0" dirty="0" err="1"/>
                        <a:t>Casheable</a:t>
                      </a:r>
                      <a:endParaRPr lang="en-US" dirty="0"/>
                    </a:p>
                    <a:p>
                      <a:endParaRPr lang="en-US" dirty="0"/>
                    </a:p>
                  </a:txBody>
                  <a:tcPr/>
                </a:tc>
                <a:extLst>
                  <a:ext uri="{0D108BD9-81ED-4DB2-BD59-A6C34878D82A}">
                    <a16:rowId xmlns:a16="http://schemas.microsoft.com/office/drawing/2014/main" val="2787680986"/>
                  </a:ext>
                </a:extLst>
              </a:tr>
              <a:tr h="370840">
                <a:tc>
                  <a:txBody>
                    <a:bodyPr/>
                    <a:lstStyle/>
                    <a:p>
                      <a:r>
                        <a:rPr lang="en-US" sz="1800" b="0" i="1" u="none" strike="noStrike" kern="1200" baseline="0" dirty="0">
                          <a:solidFill>
                            <a:schemeClr val="dk1"/>
                          </a:solidFill>
                          <a:latin typeface="+mn-lt"/>
                          <a:ea typeface="+mn-ea"/>
                          <a:cs typeface="+mn-cs"/>
                        </a:rPr>
                        <a:t>External RAM region</a:t>
                      </a:r>
                      <a:endParaRPr lang="en-US" dirty="0"/>
                    </a:p>
                  </a:txBody>
                  <a:tcPr/>
                </a:tc>
                <a:tc>
                  <a:txBody>
                    <a:bodyPr/>
                    <a:lstStyle/>
                    <a:p>
                      <a:r>
                        <a:rPr lang="en-US" sz="1800" b="0" i="0" u="none" strike="noStrike" kern="1200" baseline="0" dirty="0">
                          <a:solidFill>
                            <a:schemeClr val="dk1"/>
                          </a:solidFill>
                          <a:latin typeface="+mn-lt"/>
                          <a:ea typeface="+mn-ea"/>
                          <a:cs typeface="+mn-cs"/>
                        </a:rPr>
                        <a:t>(0x80000000–0x9FFFFFFF)</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Executable</a:t>
                      </a:r>
                      <a:r>
                        <a:rPr lang="en-US" baseline="0" dirty="0"/>
                        <a:t>, </a:t>
                      </a:r>
                      <a:r>
                        <a:rPr lang="en-US" baseline="0" dirty="0" err="1"/>
                        <a:t>Casheable</a:t>
                      </a:r>
                      <a:endParaRPr lang="en-US" dirty="0"/>
                    </a:p>
                  </a:txBody>
                  <a:tcPr/>
                </a:tc>
                <a:extLst>
                  <a:ext uri="{0D108BD9-81ED-4DB2-BD59-A6C34878D82A}">
                    <a16:rowId xmlns:a16="http://schemas.microsoft.com/office/drawing/2014/main" val="2213786665"/>
                  </a:ext>
                </a:extLst>
              </a:tr>
              <a:tr h="370840">
                <a:tc>
                  <a:txBody>
                    <a:bodyPr/>
                    <a:lstStyle/>
                    <a:p>
                      <a:r>
                        <a:rPr lang="en-US" sz="1800" b="0" i="1" u="none" strike="noStrike" kern="1200" baseline="0" dirty="0">
                          <a:solidFill>
                            <a:schemeClr val="dk1"/>
                          </a:solidFill>
                          <a:latin typeface="+mn-lt"/>
                          <a:ea typeface="+mn-ea"/>
                          <a:cs typeface="+mn-cs"/>
                        </a:rPr>
                        <a:t>External devices</a:t>
                      </a:r>
                      <a:endParaRPr lang="en-US" dirty="0"/>
                    </a:p>
                  </a:txBody>
                  <a:tcPr/>
                </a:tc>
                <a:tc>
                  <a:txBody>
                    <a:bodyPr/>
                    <a:lstStyle/>
                    <a:p>
                      <a:r>
                        <a:rPr lang="en-US" sz="1800" b="0" i="0" u="none" strike="noStrike" kern="1200" baseline="0" dirty="0">
                          <a:solidFill>
                            <a:schemeClr val="dk1"/>
                          </a:solidFill>
                          <a:latin typeface="+mn-lt"/>
                          <a:ea typeface="+mn-ea"/>
                          <a:cs typeface="+mn-cs"/>
                        </a:rPr>
                        <a:t>(0xA0000000–0xBFFFFFFF)</a:t>
                      </a:r>
                      <a:endParaRPr lang="en-US" dirty="0"/>
                    </a:p>
                  </a:txBody>
                  <a:tcPr/>
                </a:tc>
                <a:tc>
                  <a:txBody>
                    <a:bodyPr/>
                    <a:lstStyle/>
                    <a:p>
                      <a:r>
                        <a:rPr lang="en-US" dirty="0"/>
                        <a:t>Shareable</a:t>
                      </a:r>
                    </a:p>
                  </a:txBody>
                  <a:tcPr/>
                </a:tc>
                <a:extLst>
                  <a:ext uri="{0D108BD9-81ED-4DB2-BD59-A6C34878D82A}">
                    <a16:rowId xmlns:a16="http://schemas.microsoft.com/office/drawing/2014/main" val="348323874"/>
                  </a:ext>
                </a:extLst>
              </a:tr>
              <a:tr h="370840">
                <a:tc>
                  <a:txBody>
                    <a:bodyPr/>
                    <a:lstStyle/>
                    <a:p>
                      <a:r>
                        <a:rPr lang="en-US" sz="1800" b="0" i="1" u="none" strike="noStrike" kern="1200" baseline="0" dirty="0">
                          <a:solidFill>
                            <a:schemeClr val="dk1"/>
                          </a:solidFill>
                          <a:latin typeface="+mn-lt"/>
                          <a:ea typeface="+mn-ea"/>
                          <a:cs typeface="+mn-cs"/>
                        </a:rPr>
                        <a:t>External devices</a:t>
                      </a:r>
                      <a:endParaRPr lang="en-US" dirty="0"/>
                    </a:p>
                  </a:txBody>
                  <a:tcPr/>
                </a:tc>
                <a:tc>
                  <a:txBody>
                    <a:bodyPr/>
                    <a:lstStyle/>
                    <a:p>
                      <a:r>
                        <a:rPr lang="en-US" sz="1800" b="0" i="0" u="none" strike="noStrike" kern="1200" baseline="0" dirty="0">
                          <a:solidFill>
                            <a:schemeClr val="dk1"/>
                          </a:solidFill>
                          <a:latin typeface="+mn-lt"/>
                          <a:ea typeface="+mn-ea"/>
                          <a:cs typeface="+mn-cs"/>
                        </a:rPr>
                        <a:t>(0xC0000000–0xDFFFFFFF)</a:t>
                      </a:r>
                      <a:endParaRPr lang="en-US" dirty="0"/>
                    </a:p>
                  </a:txBody>
                  <a:tcPr/>
                </a:tc>
                <a:tc>
                  <a:txBody>
                    <a:bodyPr/>
                    <a:lstStyle/>
                    <a:p>
                      <a:endParaRPr lang="en-US" dirty="0"/>
                    </a:p>
                  </a:txBody>
                  <a:tcPr/>
                </a:tc>
                <a:extLst>
                  <a:ext uri="{0D108BD9-81ED-4DB2-BD59-A6C34878D82A}">
                    <a16:rowId xmlns:a16="http://schemas.microsoft.com/office/drawing/2014/main" val="4040846725"/>
                  </a:ext>
                </a:extLst>
              </a:tr>
              <a:tr h="370840">
                <a:tc>
                  <a:txBody>
                    <a:bodyPr/>
                    <a:lstStyle/>
                    <a:p>
                      <a:r>
                        <a:rPr lang="en-US" sz="1800" b="0" i="1" u="none" strike="noStrike" kern="1200" baseline="0" dirty="0">
                          <a:solidFill>
                            <a:schemeClr val="dk1"/>
                          </a:solidFill>
                          <a:latin typeface="+mn-lt"/>
                          <a:ea typeface="+mn-ea"/>
                          <a:cs typeface="+mn-cs"/>
                        </a:rPr>
                        <a:t>System region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(0xE0000000–0xFFFFFFFF)</a:t>
                      </a:r>
                      <a:endParaRPr lang="en-US" dirty="0"/>
                    </a:p>
                  </a:txBody>
                  <a:tcPr/>
                </a:tc>
                <a:tc>
                  <a:txBody>
                    <a:bodyPr/>
                    <a:lstStyle/>
                    <a:p>
                      <a:endParaRPr lang="en-US" dirty="0"/>
                    </a:p>
                  </a:txBody>
                  <a:tcPr/>
                </a:tc>
                <a:extLst>
                  <a:ext uri="{0D108BD9-81ED-4DB2-BD59-A6C34878D82A}">
                    <a16:rowId xmlns:a16="http://schemas.microsoft.com/office/drawing/2014/main" val="286628875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p:cNvSpPr>
            <a:spLocks noGrp="1"/>
          </p:cNvSpPr>
          <p:nvPr>
            <p:ph type="title"/>
          </p:nvPr>
        </p:nvSpPr>
        <p:spPr>
          <a:xfrm>
            <a:off x="457200" y="0"/>
            <a:ext cx="8229600" cy="914400"/>
          </a:xfrm>
        </p:spPr>
        <p:txBody>
          <a:bodyPr/>
          <a:lstStyle/>
          <a:p>
            <a:r>
              <a:rPr lang="en-US" dirty="0"/>
              <a:t>Bit Band operations</a:t>
            </a:r>
          </a:p>
        </p:txBody>
      </p:sp>
      <p:sp>
        <p:nvSpPr>
          <p:cNvPr id="2" name="Rectangle 1"/>
          <p:cNvSpPr/>
          <p:nvPr/>
        </p:nvSpPr>
        <p:spPr>
          <a:xfrm>
            <a:off x="228600" y="914400"/>
            <a:ext cx="8534400" cy="2862322"/>
          </a:xfrm>
          <a:prstGeom prst="rect">
            <a:avLst/>
          </a:prstGeom>
        </p:spPr>
        <p:txBody>
          <a:bodyPr wrap="square">
            <a:spAutoFit/>
          </a:bodyPr>
          <a:lstStyle/>
          <a:p>
            <a:r>
              <a:rPr lang="en-US" dirty="0">
                <a:solidFill>
                  <a:srgbClr val="000000"/>
                </a:solidFill>
                <a:latin typeface="Times-Roman"/>
              </a:rPr>
              <a:t>Bit-band operation support allows a single load/store operation to access (read/write) to a single data bit. In the Cortex-M3, this is supported in two predefined memory regions called bit-band regions. </a:t>
            </a:r>
          </a:p>
          <a:p>
            <a:endParaRPr lang="en-US" dirty="0">
              <a:solidFill>
                <a:srgbClr val="000000"/>
              </a:solidFill>
              <a:latin typeface="Times-Roman"/>
            </a:endParaRPr>
          </a:p>
          <a:p>
            <a:pPr algn="just"/>
            <a:r>
              <a:rPr lang="en-US" dirty="0"/>
              <a:t>The first 1-MB memory space for SRAM, 0x2000.0000 to 0x200F.FFFF, and the first 1-MB space for the Peripheral, 0x400.0000 to 0x400F.FFFF, in the memory map are called bit-band regions. </a:t>
            </a:r>
            <a:r>
              <a:rPr lang="en-US" dirty="0">
                <a:solidFill>
                  <a:srgbClr val="000000"/>
                </a:solidFill>
                <a:latin typeface="Times-Roman"/>
              </a:rPr>
              <a:t>These two memory regions can be accessed like normal memory, but  they can also be accessed via a separate memory region called the bit-band alias . When the bit-band alias address is used, each individual bit can be accessed separately in the least significant bit (LSB) of each word-aligned address</a:t>
            </a:r>
            <a:endParaRPr lang="en-US" dirty="0"/>
          </a:p>
        </p:txBody>
      </p:sp>
      <p:sp>
        <p:nvSpPr>
          <p:cNvPr id="5" name="Rectangle 4"/>
          <p:cNvSpPr/>
          <p:nvPr/>
        </p:nvSpPr>
        <p:spPr>
          <a:xfrm>
            <a:off x="221974" y="3897630"/>
            <a:ext cx="8464826" cy="1969770"/>
          </a:xfrm>
          <a:prstGeom prst="rect">
            <a:avLst/>
          </a:prstGeom>
          <a:ln>
            <a:solidFill>
              <a:schemeClr val="accent1"/>
            </a:solidFill>
          </a:ln>
        </p:spPr>
        <p:txBody>
          <a:bodyPr wrap="square">
            <a:spAutoFit/>
          </a:bodyPr>
          <a:lstStyle/>
          <a:p>
            <a:r>
              <a:rPr lang="en-US" dirty="0">
                <a:latin typeface="TimesTenLTStd-Roman"/>
              </a:rPr>
              <a:t>A bit-band region maps each word in a </a:t>
            </a:r>
            <a:r>
              <a:rPr lang="en-US" sz="1600" dirty="0">
                <a:latin typeface="LucidaTypewriterStd"/>
              </a:rPr>
              <a:t>bit</a:t>
            </a:r>
            <a:r>
              <a:rPr lang="en-US" dirty="0">
                <a:latin typeface="TimesTenLTStd-Roman"/>
              </a:rPr>
              <a:t>-</a:t>
            </a:r>
            <a:r>
              <a:rPr lang="en-US" sz="1600" dirty="0">
                <a:latin typeface="LucidaTypewriterStd"/>
              </a:rPr>
              <a:t>band alias </a:t>
            </a:r>
            <a:r>
              <a:rPr lang="en-US" dirty="0">
                <a:latin typeface="TimesTenLTStd-Roman"/>
              </a:rPr>
              <a:t>region to a single bit or the Least Signi</a:t>
            </a:r>
            <a:r>
              <a:rPr lang="en-US" dirty="0">
                <a:latin typeface="TimesTenLTStd-Roman+fb"/>
              </a:rPr>
              <a:t>fi</a:t>
            </a:r>
            <a:r>
              <a:rPr lang="en-US" dirty="0">
                <a:latin typeface="TimesTenLTStd-Roman"/>
              </a:rPr>
              <a:t>cant Bit (LSB) in the </a:t>
            </a:r>
            <a:r>
              <a:rPr lang="en-US" sz="1600" dirty="0">
                <a:latin typeface="LucidaTypewriterStd"/>
              </a:rPr>
              <a:t>bit</a:t>
            </a:r>
            <a:r>
              <a:rPr lang="en-US" dirty="0">
                <a:latin typeface="TimesTenLTStd-Roman"/>
              </a:rPr>
              <a:t>-</a:t>
            </a:r>
            <a:r>
              <a:rPr lang="en-US" sz="1600" dirty="0">
                <a:latin typeface="LucidaTypewriterStd"/>
              </a:rPr>
              <a:t>band region</a:t>
            </a:r>
            <a:r>
              <a:rPr lang="en-US" dirty="0">
                <a:latin typeface="TimesTenLTStd-Roman"/>
              </a:rPr>
              <a:t>. Since each word contains 32 bits, the 1MB bit-band region can be mapped to 32-MB bit-band alias regions. The memory map has two 32-MB alias regions that map to two 1-MB bit-band  regions:</a:t>
            </a:r>
          </a:p>
          <a:p>
            <a:endParaRPr lang="en-US" dirty="0">
              <a:latin typeface="TimesTenLTStd-Roman"/>
            </a:endParaRPr>
          </a:p>
          <a:p>
            <a:r>
              <a:rPr lang="en-US" sz="1600" dirty="0">
                <a:latin typeface="TimesTenLTStd-Roman+20"/>
              </a:rPr>
              <a:t>• </a:t>
            </a:r>
            <a:r>
              <a:rPr lang="en-US" sz="1600" dirty="0">
                <a:latin typeface="TimesTenLTStd-Roman"/>
              </a:rPr>
              <a:t>Accesses to the 32-MB SRAM alias region map to the 1-MB SRAM bit-band region.</a:t>
            </a:r>
          </a:p>
          <a:p>
            <a:r>
              <a:rPr lang="en-US" sz="1600" dirty="0">
                <a:latin typeface="TimesTenLTStd-Roman+20"/>
              </a:rPr>
              <a:t>• </a:t>
            </a:r>
            <a:r>
              <a:rPr lang="en-US" sz="1600" dirty="0">
                <a:latin typeface="TimesTenLTStd-Roman"/>
              </a:rPr>
              <a:t>Accesses to the 32-MB peripheral alias region map to the 1-MB peripheral bit-band region.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8600" y="457200"/>
            <a:ext cx="8763000" cy="1754326"/>
          </a:xfrm>
          <a:prstGeom prst="rect">
            <a:avLst/>
          </a:prstGeom>
        </p:spPr>
        <p:txBody>
          <a:bodyPr wrap="square">
            <a:spAutoFit/>
          </a:bodyPr>
          <a:lstStyle/>
          <a:p>
            <a:r>
              <a:rPr lang="en-US" dirty="0">
                <a:solidFill>
                  <a:srgbClr val="4A4A4A"/>
                </a:solidFill>
                <a:latin typeface="Merriweather"/>
              </a:rPr>
              <a:t>The benefit of Bit-banding is that a write to a word in the alias region performs a write to the corresponding bit in the Bit-band region. Also, reading a word in the alias region will return the value of the corresponding bit in the Bit-band region. </a:t>
            </a:r>
            <a:r>
              <a:rPr lang="en-US" b="1" u="sng" dirty="0">
                <a:solidFill>
                  <a:srgbClr val="4A4A4A"/>
                </a:solidFill>
                <a:latin typeface="Merriweather"/>
              </a:rPr>
              <a:t>These operations take a single machine instruction thus eliminate race conditions. This is especially useful for interacting with peripheral registers where it is often necessary to set and clear individual bits.</a:t>
            </a:r>
            <a:endParaRPr lang="en-US" b="1" u="sng" dirty="0"/>
          </a:p>
        </p:txBody>
      </p:sp>
      <p:pic>
        <p:nvPicPr>
          <p:cNvPr id="1026" name="Picture 2" descr="bit-ban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866185"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Relation between Bit Band region and Alias regions</a:t>
            </a:r>
          </a:p>
        </p:txBody>
      </p:sp>
      <p:sp>
        <p:nvSpPr>
          <p:cNvPr id="4" name="Rectangle 3"/>
          <p:cNvSpPr/>
          <p:nvPr/>
        </p:nvSpPr>
        <p:spPr>
          <a:xfrm>
            <a:off x="457200" y="1905506"/>
            <a:ext cx="8458200" cy="2246769"/>
          </a:xfrm>
          <a:prstGeom prst="rect">
            <a:avLst/>
          </a:prstGeom>
          <a:ln>
            <a:solidFill>
              <a:schemeClr val="accent1"/>
            </a:solidFill>
          </a:ln>
        </p:spPr>
        <p:txBody>
          <a:bodyPr wrap="square">
            <a:spAutoFit/>
          </a:bodyPr>
          <a:lstStyle/>
          <a:p>
            <a:r>
              <a:rPr lang="en-US" dirty="0">
                <a:latin typeface="TimesTenLTStd-Roman"/>
              </a:rPr>
              <a:t>The relationship between the bit-band region address and the bit-band alias address can be</a:t>
            </a:r>
          </a:p>
          <a:p>
            <a:r>
              <a:rPr lang="en-US" dirty="0">
                <a:latin typeface="TimesTenLTStd-Roman"/>
              </a:rPr>
              <a:t>described by the following equation:</a:t>
            </a:r>
          </a:p>
          <a:p>
            <a:r>
              <a:rPr lang="en-US" dirty="0">
                <a:latin typeface="TimesTenLTStd-Roman"/>
              </a:rPr>
              <a:t>Bit-band alias </a:t>
            </a:r>
            <a:r>
              <a:rPr lang="en-US" dirty="0">
                <a:latin typeface="STIXMath-Regular"/>
              </a:rPr>
              <a:t>=  </a:t>
            </a:r>
            <a:r>
              <a:rPr lang="en-US" dirty="0">
                <a:latin typeface="TimesTenLTStd-Roman"/>
              </a:rPr>
              <a:t>bit-band-base </a:t>
            </a:r>
            <a:r>
              <a:rPr lang="en-US" dirty="0">
                <a:latin typeface="STIXMath-Regular"/>
              </a:rPr>
              <a:t> + (</a:t>
            </a:r>
            <a:r>
              <a:rPr lang="en-US" dirty="0" err="1">
                <a:latin typeface="TimesTenLTStd-Roman"/>
              </a:rPr>
              <a:t>byte</a:t>
            </a:r>
            <a:r>
              <a:rPr lang="en-US" dirty="0" err="1">
                <a:latin typeface="Euclid"/>
              </a:rPr>
              <a:t>_</a:t>
            </a:r>
            <a:r>
              <a:rPr lang="en-US" dirty="0" err="1">
                <a:latin typeface="TimesTenLTStd-Roman"/>
              </a:rPr>
              <a:t>offset</a:t>
            </a:r>
            <a:r>
              <a:rPr lang="en-US" dirty="0">
                <a:latin typeface="TimesTenLTStd-Roman"/>
              </a:rPr>
              <a:t> X</a:t>
            </a:r>
            <a:r>
              <a:rPr lang="en-US" dirty="0">
                <a:latin typeface="TimesLTStd-Roman"/>
              </a:rPr>
              <a:t>32)</a:t>
            </a:r>
            <a:r>
              <a:rPr lang="en-US" dirty="0">
                <a:latin typeface="STIXMath-Regular"/>
              </a:rPr>
              <a:t> + (</a:t>
            </a:r>
            <a:r>
              <a:rPr lang="en-US" dirty="0" err="1">
                <a:latin typeface="TimesTenLTStd-Roman"/>
              </a:rPr>
              <a:t>bit</a:t>
            </a:r>
            <a:r>
              <a:rPr lang="en-US" dirty="0" err="1">
                <a:latin typeface="Euclid"/>
              </a:rPr>
              <a:t>_</a:t>
            </a:r>
            <a:r>
              <a:rPr lang="en-US" dirty="0" err="1">
                <a:latin typeface="TimesTenLTStd-Roman"/>
              </a:rPr>
              <a:t>number</a:t>
            </a:r>
            <a:r>
              <a:rPr lang="en-US" dirty="0">
                <a:latin typeface="TimesTenLTStd-Roman"/>
              </a:rPr>
              <a:t> </a:t>
            </a:r>
            <a:r>
              <a:rPr lang="en-US" dirty="0">
                <a:latin typeface="TimesLTStd-Roman"/>
              </a:rPr>
              <a:t>X 4) </a:t>
            </a:r>
          </a:p>
          <a:p>
            <a:endParaRPr lang="en-US" dirty="0">
              <a:latin typeface="STIXMath-Regular"/>
            </a:endParaRPr>
          </a:p>
          <a:p>
            <a:r>
              <a:rPr lang="en-US" dirty="0">
                <a:latin typeface="TimesTenLTStd-Roman"/>
              </a:rPr>
              <a:t>This means that the bit-band alias address can be calculated by using this equation,</a:t>
            </a:r>
          </a:p>
          <a:p>
            <a:r>
              <a:rPr lang="en-US" dirty="0">
                <a:latin typeface="TimesTenLTStd-Roman"/>
              </a:rPr>
              <a:t>where:</a:t>
            </a:r>
          </a:p>
          <a:p>
            <a:r>
              <a:rPr lang="en-US" sz="1600" dirty="0">
                <a:latin typeface="TimesTenLTStd-Roman+20"/>
              </a:rPr>
              <a:t>Example: </a:t>
            </a:r>
            <a:r>
              <a:rPr lang="en-US" sz="1600" dirty="0">
                <a:latin typeface="TimesTenLTStd-Roman"/>
              </a:rPr>
              <a:t>The </a:t>
            </a:r>
            <a:r>
              <a:rPr lang="en-US" sz="1400" dirty="0">
                <a:latin typeface="LucidaTypewriterStd"/>
              </a:rPr>
              <a:t>bit</a:t>
            </a:r>
            <a:r>
              <a:rPr lang="en-US" sz="1600" dirty="0">
                <a:latin typeface="TimesTenLTStd-Roman"/>
              </a:rPr>
              <a:t>-</a:t>
            </a:r>
            <a:r>
              <a:rPr lang="en-US" sz="1400" dirty="0">
                <a:latin typeface="LucidaTypewriterStd"/>
              </a:rPr>
              <a:t>band</a:t>
            </a:r>
            <a:r>
              <a:rPr lang="en-US" sz="1600" dirty="0">
                <a:latin typeface="TimesTenLTStd-Roman"/>
              </a:rPr>
              <a:t>-</a:t>
            </a:r>
            <a:r>
              <a:rPr lang="en-US" sz="1400" dirty="0">
                <a:latin typeface="LucidaTypewriterStd"/>
              </a:rPr>
              <a:t>base </a:t>
            </a:r>
            <a:r>
              <a:rPr lang="en-US" sz="1600" dirty="0">
                <a:latin typeface="TimesTenLTStd-Roman"/>
              </a:rPr>
              <a:t>is the starting address of the bit-band alias regions. For the SRAM, it is</a:t>
            </a:r>
          </a:p>
          <a:p>
            <a:r>
              <a:rPr lang="en-US" sz="1400" dirty="0">
                <a:latin typeface="LucidaTypewriterStd"/>
              </a:rPr>
              <a:t>0x22000000</a:t>
            </a:r>
            <a:r>
              <a:rPr lang="en-US" sz="1600" dirty="0">
                <a:latin typeface="TimesTenLTStd-Roman"/>
              </a:rPr>
              <a:t>, and for the peripheral it is </a:t>
            </a:r>
            <a:r>
              <a:rPr lang="en-US" sz="1400" dirty="0">
                <a:latin typeface="LucidaTypewriterStd"/>
              </a:rPr>
              <a:t>0x42000000</a:t>
            </a:r>
            <a:r>
              <a:rPr lang="en-US" sz="1600" dirty="0">
                <a:latin typeface="TimesTenLTStd-Roman"/>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Remapping of bit-band addresses</a:t>
            </a:r>
          </a:p>
        </p:txBody>
      </p:sp>
      <p:pic>
        <p:nvPicPr>
          <p:cNvPr id="11" name="Picture 10"/>
          <p:cNvPicPr>
            <a:picLocks noChangeAspect="1"/>
          </p:cNvPicPr>
          <p:nvPr/>
        </p:nvPicPr>
        <p:blipFill>
          <a:blip r:embed="rId2"/>
          <a:stretch>
            <a:fillRect/>
          </a:stretch>
        </p:blipFill>
        <p:spPr>
          <a:xfrm>
            <a:off x="304800" y="1295400"/>
            <a:ext cx="4038601" cy="4724400"/>
          </a:xfrm>
          <a:prstGeom prst="rect">
            <a:avLst/>
          </a:prstGeom>
        </p:spPr>
      </p:pic>
      <p:pic>
        <p:nvPicPr>
          <p:cNvPr id="13" name="Picture 12"/>
          <p:cNvPicPr>
            <a:picLocks noChangeAspect="1"/>
          </p:cNvPicPr>
          <p:nvPr/>
        </p:nvPicPr>
        <p:blipFill>
          <a:blip r:embed="rId3"/>
          <a:stretch>
            <a:fillRect/>
          </a:stretch>
        </p:blipFill>
        <p:spPr>
          <a:xfrm>
            <a:off x="4648200" y="1295400"/>
            <a:ext cx="4333875" cy="4704522"/>
          </a:xfrm>
          <a:prstGeom prst="rect">
            <a:avLst/>
          </a:prstGeom>
        </p:spPr>
      </p:pic>
      <p:sp>
        <p:nvSpPr>
          <p:cNvPr id="14" name="TextBox 13"/>
          <p:cNvSpPr txBox="1"/>
          <p:nvPr/>
        </p:nvSpPr>
        <p:spPr>
          <a:xfrm>
            <a:off x="1607413" y="6248400"/>
            <a:ext cx="1440587" cy="369332"/>
          </a:xfrm>
          <a:prstGeom prst="rect">
            <a:avLst/>
          </a:prstGeom>
          <a:noFill/>
        </p:spPr>
        <p:txBody>
          <a:bodyPr wrap="none" rtlCol="0">
            <a:spAutoFit/>
          </a:bodyPr>
          <a:lstStyle/>
          <a:p>
            <a:r>
              <a:rPr lang="en-US" dirty="0"/>
              <a:t>SRAM Region</a:t>
            </a:r>
          </a:p>
        </p:txBody>
      </p:sp>
      <p:sp>
        <p:nvSpPr>
          <p:cNvPr id="15" name="TextBox 14"/>
          <p:cNvSpPr txBox="1"/>
          <p:nvPr/>
        </p:nvSpPr>
        <p:spPr>
          <a:xfrm>
            <a:off x="5856209" y="6248400"/>
            <a:ext cx="1839991" cy="369332"/>
          </a:xfrm>
          <a:prstGeom prst="rect">
            <a:avLst/>
          </a:prstGeom>
          <a:noFill/>
        </p:spPr>
        <p:txBody>
          <a:bodyPr wrap="none" rtlCol="0">
            <a:spAutoFit/>
          </a:bodyPr>
          <a:lstStyle/>
          <a:p>
            <a:r>
              <a:rPr lang="en-US" dirty="0"/>
              <a:t>Peripheral Region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4638</TotalTime>
  <Words>1252</Words>
  <Application>Microsoft Office PowerPoint</Application>
  <PresentationFormat>On-screen Show (4:3)</PresentationFormat>
  <Paragraphs>103</Paragraphs>
  <Slides>36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Arial</vt:lpstr>
      <vt:lpstr>Calibri</vt:lpstr>
      <vt:lpstr>Euclid</vt:lpstr>
      <vt:lpstr>LucidaTypewriterStd</vt:lpstr>
      <vt:lpstr>Merriweather</vt:lpstr>
      <vt:lpstr>STIXMath-Regular</vt:lpstr>
      <vt:lpstr>Times-Italic</vt:lpstr>
      <vt:lpstr>TimesLTStd-Roman</vt:lpstr>
      <vt:lpstr>Times-Roman</vt:lpstr>
      <vt:lpstr>TimesTenLTStd-Bold</vt:lpstr>
      <vt:lpstr>TimesTenLTStd-Roman</vt:lpstr>
      <vt:lpstr>TimesTenLTStd-Roman+20</vt:lpstr>
      <vt:lpstr>TimesTenLTStd-Roman+fb</vt:lpstr>
      <vt:lpstr>Office Theme</vt:lpstr>
      <vt:lpstr>Cortex M4 Memory </vt:lpstr>
      <vt:lpstr>PowerPoint Presentation</vt:lpstr>
      <vt:lpstr>PowerPoint Presentation</vt:lpstr>
      <vt:lpstr>Memory Access Attributes</vt:lpstr>
      <vt:lpstr>Memory Access attributes and regions in memory map</vt:lpstr>
      <vt:lpstr>Bit Band operations</vt:lpstr>
      <vt:lpstr>PowerPoint Presentation</vt:lpstr>
      <vt:lpstr>Relation between Bit Band region and Alias regions</vt:lpstr>
      <vt:lpstr>Remapping of bit-band addresses</vt:lpstr>
      <vt:lpstr>Memory Protection Unit</vt:lpstr>
      <vt:lpstr>Why do we need a Memory protection Unit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Configurable Fault Status Register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Cortex M4 Instructions Set</dc:title>
  <dc:creator>user</dc:creator>
  <cp:lastModifiedBy>user</cp:lastModifiedBy>
  <cp:revision>375</cp:revision>
  <dcterms:created xsi:type="dcterms:W3CDTF">2006-08-16T00:00:00Z</dcterms:created>
  <dcterms:modified xsi:type="dcterms:W3CDTF">2016-10-28T12:05:21Z</dcterms:modified>
</cp:coreProperties>
</file>