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65" r:id="rId4"/>
    <p:sldId id="273" r:id="rId5"/>
    <p:sldId id="274" r:id="rId6"/>
    <p:sldId id="275" r:id="rId7"/>
    <p:sldId id="276" r:id="rId8"/>
    <p:sldId id="258" r:id="rId9"/>
    <p:sldId id="259" r:id="rId10"/>
    <p:sldId id="260" r:id="rId11"/>
    <p:sldId id="261" r:id="rId12"/>
    <p:sldId id="266" r:id="rId13"/>
    <p:sldId id="262" r:id="rId14"/>
    <p:sldId id="263" r:id="rId15"/>
    <p:sldId id="264" r:id="rId16"/>
    <p:sldId id="267" r:id="rId17"/>
    <p:sldId id="268" r:id="rId18"/>
    <p:sldId id="269" r:id="rId19"/>
    <p:sldId id="270" r:id="rId20"/>
    <p:sldId id="271" r:id="rId21"/>
    <p:sldId id="277" r:id="rId22"/>
    <p:sldId id="288" r:id="rId23"/>
    <p:sldId id="279" r:id="rId24"/>
    <p:sldId id="278" r:id="rId25"/>
    <p:sldId id="280" r:id="rId26"/>
    <p:sldId id="281" r:id="rId27"/>
    <p:sldId id="282" r:id="rId28"/>
    <p:sldId id="283" r:id="rId29"/>
    <p:sldId id="284" r:id="rId30"/>
    <p:sldId id="272" r:id="rId31"/>
    <p:sldId id="285" r:id="rId32"/>
    <p:sldId id="286" r:id="rId33"/>
    <p:sldId id="287"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629" autoAdjust="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B27649-08CC-43FF-A5DA-2782055A56C7}" type="datetimeFigureOut">
              <a:rPr lang="en-US" smtClean="0"/>
              <a:pPr/>
              <a:t>1/25/2018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013D74-44E5-42D4-B5EE-C836489C2B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013D74-44E5-42D4-B5EE-C836489C2BEB}" type="slidenum">
              <a:rPr lang="en-US" smtClean="0"/>
              <a:pPr/>
              <a:t>43</a:t>
            </a:fld>
            <a:endParaRPr lang="en-US"/>
          </a:p>
        </p:txBody>
      </p:sp>
    </p:spTree>
    <p:extLst>
      <p:ext uri="{BB962C8B-B14F-4D97-AF65-F5344CB8AC3E}">
        <p14:creationId xmlns:p14="http://schemas.microsoft.com/office/powerpoint/2010/main" val="1934934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arm.com/products/processors/technologies/neon.php" TargetMode="External"/><Relationship Id="rId2" Type="http://schemas.openxmlformats.org/officeDocument/2006/relationships/hyperlink" Target="http://www.arm.com/products/processors/technologies/jazelle.php"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infocenter.arm.com/help/topic/com.arm.doc.den0024a/ch02s02.html#ftn.id6478297"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ARMv8 Architecture</a:t>
            </a:r>
          </a:p>
        </p:txBody>
      </p:sp>
      <p:sp>
        <p:nvSpPr>
          <p:cNvPr id="3" name="Subtitle 2"/>
          <p:cNvSpPr>
            <a:spLocks noGrp="1"/>
          </p:cNvSpPr>
          <p:nvPr>
            <p:ph type="subTitle" idx="1"/>
          </p:nvPr>
        </p:nvSpPr>
        <p:spPr/>
        <p:txBody>
          <a:bodyPr/>
          <a:lstStyle/>
          <a:p>
            <a:r>
              <a:rPr lang="en-US" dirty="0" err="1"/>
              <a:t>Girish</a:t>
            </a:r>
            <a:r>
              <a:rPr lang="en-US" dirty="0"/>
              <a:t> S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E24A5-5661-4634-A0BE-A3261A26E26B}"/>
              </a:ext>
            </a:extLst>
          </p:cNvPr>
          <p:cNvSpPr>
            <a:spLocks noGrp="1"/>
          </p:cNvSpPr>
          <p:nvPr>
            <p:ph type="title"/>
          </p:nvPr>
        </p:nvSpPr>
        <p:spPr>
          <a:xfrm>
            <a:off x="457200" y="274638"/>
            <a:ext cx="8229600" cy="792162"/>
          </a:xfrm>
        </p:spPr>
        <p:txBody>
          <a:bodyPr>
            <a:normAutofit fontScale="90000"/>
          </a:bodyPr>
          <a:lstStyle/>
          <a:p>
            <a:r>
              <a:rPr lang="en-IN" dirty="0"/>
              <a:t>New extensions provided with v8 arch</a:t>
            </a:r>
          </a:p>
        </p:txBody>
      </p:sp>
      <p:sp>
        <p:nvSpPr>
          <p:cNvPr id="3" name="TextBox 2">
            <a:extLst>
              <a:ext uri="{FF2B5EF4-FFF2-40B4-BE49-F238E27FC236}">
                <a16:creationId xmlns:a16="http://schemas.microsoft.com/office/drawing/2014/main" id="{58532AE0-B671-400E-9B57-1C298490DE7C}"/>
              </a:ext>
            </a:extLst>
          </p:cNvPr>
          <p:cNvSpPr txBox="1"/>
          <p:nvPr/>
        </p:nvSpPr>
        <p:spPr>
          <a:xfrm>
            <a:off x="190500" y="1066800"/>
            <a:ext cx="8763000" cy="5693866"/>
          </a:xfrm>
          <a:prstGeom prst="rect">
            <a:avLst/>
          </a:prstGeom>
          <a:noFill/>
        </p:spPr>
        <p:txBody>
          <a:bodyPr wrap="square" rtlCol="0">
            <a:spAutoFit/>
          </a:bodyPr>
          <a:lstStyle/>
          <a:p>
            <a:r>
              <a:rPr lang="en-IN" sz="2800" b="1" dirty="0" err="1">
                <a:hlinkClick r:id="rId2"/>
              </a:rPr>
              <a:t>Jazelle</a:t>
            </a:r>
            <a:r>
              <a:rPr lang="en-IN" dirty="0">
                <a:hlinkClick r:id="rId2"/>
              </a:rPr>
              <a:t> </a:t>
            </a:r>
            <a:r>
              <a:rPr lang="en-IN" dirty="0"/>
              <a:t>is a Java hardware/software accelerator: “ARM </a:t>
            </a:r>
            <a:r>
              <a:rPr lang="en-IN" dirty="0" err="1"/>
              <a:t>Jazelle</a:t>
            </a:r>
            <a:r>
              <a:rPr lang="en-IN" dirty="0"/>
              <a:t> DBX (Direct Bytecode </a:t>
            </a:r>
            <a:r>
              <a:rPr lang="en-IN" dirty="0" err="1"/>
              <a:t>eXecution</a:t>
            </a:r>
            <a:r>
              <a:rPr lang="en-IN" dirty="0"/>
              <a:t>) technology for direct bytecode execution of Java”. On </a:t>
            </a:r>
            <a:r>
              <a:rPr lang="en-IN" dirty="0" err="1"/>
              <a:t>Sofware</a:t>
            </a:r>
            <a:r>
              <a:rPr lang="en-IN" dirty="0"/>
              <a:t> side: </a:t>
            </a:r>
            <a:r>
              <a:rPr lang="en-IN" dirty="0" err="1"/>
              <a:t>Jazelle</a:t>
            </a:r>
            <a:r>
              <a:rPr lang="en-IN" dirty="0"/>
              <a:t> </a:t>
            </a:r>
            <a:r>
              <a:rPr lang="en-IN" dirty="0" err="1"/>
              <a:t>MobileVM</a:t>
            </a:r>
            <a:r>
              <a:rPr lang="en-IN" dirty="0"/>
              <a:t> is a complete JVM which is Multi-tasking, engineered to provide high performance multi-tasking in a very small memory footprint</a:t>
            </a:r>
          </a:p>
          <a:p>
            <a:endParaRPr lang="en-IN" sz="2400" dirty="0"/>
          </a:p>
          <a:p>
            <a:r>
              <a:rPr lang="en-IN" sz="2400" b="1" u="sng" dirty="0">
                <a:solidFill>
                  <a:srgbClr val="0070C0"/>
                </a:solidFill>
              </a:rPr>
              <a:t>Floating Point</a:t>
            </a:r>
            <a:r>
              <a:rPr lang="en-IN" dirty="0"/>
              <a:t>: for floating point operations</a:t>
            </a:r>
          </a:p>
          <a:p>
            <a:endParaRPr lang="en-IN" dirty="0"/>
          </a:p>
          <a:p>
            <a:r>
              <a:rPr lang="en-IN" sz="2400" b="1" dirty="0">
                <a:hlinkClick r:id="rId3"/>
              </a:rPr>
              <a:t>NEON</a:t>
            </a:r>
            <a:r>
              <a:rPr lang="en-IN" dirty="0"/>
              <a:t>: the ARM SIMD 128 bit (Single instruction, multiple data) engine and </a:t>
            </a:r>
            <a:r>
              <a:rPr lang="en-IN" b="1" dirty="0"/>
              <a:t>DSP</a:t>
            </a:r>
            <a:r>
              <a:rPr lang="en-IN" dirty="0"/>
              <a:t> the SIMD 32bit engine useful to make linear algebra operations</a:t>
            </a:r>
          </a:p>
          <a:p>
            <a:endParaRPr lang="en-IN" dirty="0"/>
          </a:p>
          <a:p>
            <a:r>
              <a:rPr lang="en-IN" sz="2400" b="1" u="sng" dirty="0">
                <a:solidFill>
                  <a:srgbClr val="0070C0"/>
                </a:solidFill>
              </a:rPr>
              <a:t>Cryptographic Extension</a:t>
            </a:r>
            <a:r>
              <a:rPr lang="en-IN" dirty="0"/>
              <a:t> is an extension of the SIMD support and operates on the vector register file. It provides instructions for the acceleration of encryption and decryption to support the following: AES, SHA1, SHA2-256.</a:t>
            </a:r>
          </a:p>
          <a:p>
            <a:endParaRPr lang="en-IN" dirty="0"/>
          </a:p>
          <a:p>
            <a:r>
              <a:rPr lang="en-IN" sz="2400" b="1" u="sng" dirty="0">
                <a:solidFill>
                  <a:srgbClr val="0070C0"/>
                </a:solidFill>
              </a:rPr>
              <a:t>Trust Zone</a:t>
            </a:r>
            <a:r>
              <a:rPr lang="en-IN" b="1" dirty="0"/>
              <a:t>: </a:t>
            </a:r>
            <a:r>
              <a:rPr lang="en-IN" dirty="0"/>
              <a:t>is a system-wide approach to security for a wide array of client and server computing platforms include payment protection technology, digital rights management, BYOD, and a host of secured enterprise solutions</a:t>
            </a:r>
          </a:p>
          <a:p>
            <a:endParaRPr lang="en-IN" dirty="0"/>
          </a:p>
        </p:txBody>
      </p:sp>
    </p:spTree>
    <p:extLst>
      <p:ext uri="{BB962C8B-B14F-4D97-AF65-F5344CB8AC3E}">
        <p14:creationId xmlns:p14="http://schemas.microsoft.com/office/powerpoint/2010/main" val="3010015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BB72-464B-433E-80D8-0DDA31366B4D}"/>
              </a:ext>
            </a:extLst>
          </p:cNvPr>
          <p:cNvSpPr>
            <a:spLocks noGrp="1"/>
          </p:cNvSpPr>
          <p:nvPr>
            <p:ph type="title"/>
          </p:nvPr>
        </p:nvSpPr>
        <p:spPr>
          <a:xfrm>
            <a:off x="457200" y="274638"/>
            <a:ext cx="8229600" cy="639762"/>
          </a:xfrm>
        </p:spPr>
        <p:txBody>
          <a:bodyPr>
            <a:normAutofit fontScale="90000"/>
          </a:bodyPr>
          <a:lstStyle/>
          <a:p>
            <a:r>
              <a:rPr lang="en-IN" dirty="0"/>
              <a:t>New extensions provided with v8 arch</a:t>
            </a:r>
          </a:p>
        </p:txBody>
      </p:sp>
      <p:sp>
        <p:nvSpPr>
          <p:cNvPr id="3" name="Rectangle 2">
            <a:extLst>
              <a:ext uri="{FF2B5EF4-FFF2-40B4-BE49-F238E27FC236}">
                <a16:creationId xmlns:a16="http://schemas.microsoft.com/office/drawing/2014/main" id="{CBD103B1-0DA1-423C-9A5C-F8BC4DA260DB}"/>
              </a:ext>
            </a:extLst>
          </p:cNvPr>
          <p:cNvSpPr/>
          <p:nvPr/>
        </p:nvSpPr>
        <p:spPr>
          <a:xfrm>
            <a:off x="228600" y="982176"/>
            <a:ext cx="8458200" cy="5262979"/>
          </a:xfrm>
          <a:prstGeom prst="rect">
            <a:avLst/>
          </a:prstGeom>
        </p:spPr>
        <p:txBody>
          <a:bodyPr wrap="square">
            <a:spAutoFit/>
          </a:bodyPr>
          <a:lstStyle/>
          <a:p>
            <a:r>
              <a:rPr lang="en-IN" sz="2400" b="1" u="sng" dirty="0">
                <a:solidFill>
                  <a:srgbClr val="0070C0"/>
                </a:solidFill>
              </a:rPr>
              <a:t>Virtualization Extensions</a:t>
            </a:r>
            <a:r>
              <a:rPr lang="en-IN" sz="2400" b="1" dirty="0"/>
              <a:t> </a:t>
            </a:r>
            <a:r>
              <a:rPr lang="en-IN" sz="2400" dirty="0"/>
              <a:t>with the Large Physical Address Extension (</a:t>
            </a:r>
            <a:r>
              <a:rPr lang="en-IN" sz="2400" b="1" dirty="0"/>
              <a:t>LPAE</a:t>
            </a:r>
            <a:r>
              <a:rPr lang="en-IN" sz="2400" dirty="0"/>
              <a:t>) enable the efficient implementation of virtual machine hypervisors for ARM architecture compliant processors.</a:t>
            </a:r>
          </a:p>
          <a:p>
            <a:endParaRPr lang="en-IN" sz="2400" dirty="0"/>
          </a:p>
          <a:p>
            <a:pPr lvl="1"/>
            <a:r>
              <a:rPr lang="en-IN" sz="2400" dirty="0"/>
              <a:t>The visualization extensions provide the basis for ARM architecture compliant processors to address the needs of both client and server devices for the partitioning and management of complex software environments into virtual machines.</a:t>
            </a:r>
          </a:p>
          <a:p>
            <a:pPr lvl="1"/>
            <a:endParaRPr lang="en-IN" sz="2400" dirty="0"/>
          </a:p>
          <a:p>
            <a:pPr lvl="1"/>
            <a:r>
              <a:rPr lang="en-IN" sz="2400" dirty="0"/>
              <a:t>The Large Physical Address extension provides the means for each of the software environments to utilize efficiently the available physical memory when handling large amounts of data</a:t>
            </a:r>
          </a:p>
        </p:txBody>
      </p:sp>
    </p:spTree>
    <p:extLst>
      <p:ext uri="{BB962C8B-B14F-4D97-AF65-F5344CB8AC3E}">
        <p14:creationId xmlns:p14="http://schemas.microsoft.com/office/powerpoint/2010/main" val="2383381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5_to_V8_Architecture">
            <a:extLst>
              <a:ext uri="{FF2B5EF4-FFF2-40B4-BE49-F238E27FC236}">
                <a16:creationId xmlns:a16="http://schemas.microsoft.com/office/drawing/2014/main" id="{3915142B-886E-4C28-B412-5429BC2FD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381000"/>
            <a:ext cx="8292353"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89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EF16-D1C7-4C04-8679-A283A72A7F6B}"/>
              </a:ext>
            </a:extLst>
          </p:cNvPr>
          <p:cNvSpPr>
            <a:spLocks noGrp="1"/>
          </p:cNvSpPr>
          <p:nvPr>
            <p:ph type="title"/>
          </p:nvPr>
        </p:nvSpPr>
        <p:spPr>
          <a:xfrm>
            <a:off x="457200" y="152400"/>
            <a:ext cx="8229600" cy="639762"/>
          </a:xfrm>
        </p:spPr>
        <p:txBody>
          <a:bodyPr>
            <a:normAutofit fontScale="90000"/>
          </a:bodyPr>
          <a:lstStyle/>
          <a:p>
            <a:r>
              <a:rPr lang="en-IN" dirty="0"/>
              <a:t>What is NEON SIMD</a:t>
            </a:r>
          </a:p>
        </p:txBody>
      </p:sp>
      <p:sp>
        <p:nvSpPr>
          <p:cNvPr id="3" name="TextBox 2">
            <a:extLst>
              <a:ext uri="{FF2B5EF4-FFF2-40B4-BE49-F238E27FC236}">
                <a16:creationId xmlns:a16="http://schemas.microsoft.com/office/drawing/2014/main" id="{2FC95360-C492-41BA-8D3F-396A7EA6F492}"/>
              </a:ext>
            </a:extLst>
          </p:cNvPr>
          <p:cNvSpPr txBox="1"/>
          <p:nvPr/>
        </p:nvSpPr>
        <p:spPr>
          <a:xfrm>
            <a:off x="457200" y="1012568"/>
            <a:ext cx="7696200" cy="646331"/>
          </a:xfrm>
          <a:prstGeom prst="rect">
            <a:avLst/>
          </a:prstGeom>
          <a:noFill/>
          <a:ln>
            <a:solidFill>
              <a:schemeClr val="accent1"/>
            </a:solidFill>
          </a:ln>
        </p:spPr>
        <p:txBody>
          <a:bodyPr wrap="square" rtlCol="0">
            <a:spAutoFit/>
          </a:bodyPr>
          <a:lstStyle/>
          <a:p>
            <a:r>
              <a:rPr lang="en-IN" dirty="0"/>
              <a:t>ARM NEON technology is an advanced SIMD (single instruction multiple data) architecture extension for the Arm Cortex-A series and Cortex-R52 processors. </a:t>
            </a:r>
          </a:p>
        </p:txBody>
      </p:sp>
      <p:pic>
        <p:nvPicPr>
          <p:cNvPr id="1026" name="Picture 2" descr="https://developer.arm.com/-/media/developer/technologies/DSP/Neonwebgraphicjpeg.jpg?hash=25235234749D730AD0065199448DB3BC34656020&amp;w=650px&amp;la=en&amp;revision=4b1d30fe-1775-41b1-871d-3cfb452d9dee">
            <a:extLst>
              <a:ext uri="{FF2B5EF4-FFF2-40B4-BE49-F238E27FC236}">
                <a16:creationId xmlns:a16="http://schemas.microsoft.com/office/drawing/2014/main" id="{8CE4C225-9684-4D91-BC49-937CDFD4F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26" y="1658899"/>
            <a:ext cx="8023274" cy="519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20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5783-124C-45E0-98C4-136CA57025DF}"/>
              </a:ext>
            </a:extLst>
          </p:cNvPr>
          <p:cNvSpPr>
            <a:spLocks noGrp="1"/>
          </p:cNvSpPr>
          <p:nvPr>
            <p:ph type="title"/>
          </p:nvPr>
        </p:nvSpPr>
        <p:spPr/>
        <p:txBody>
          <a:bodyPr/>
          <a:lstStyle/>
          <a:p>
            <a:r>
              <a:rPr lang="en-IN" dirty="0"/>
              <a:t>NEON Technology</a:t>
            </a:r>
          </a:p>
        </p:txBody>
      </p:sp>
      <p:sp>
        <p:nvSpPr>
          <p:cNvPr id="3" name="TextBox 2">
            <a:extLst>
              <a:ext uri="{FF2B5EF4-FFF2-40B4-BE49-F238E27FC236}">
                <a16:creationId xmlns:a16="http://schemas.microsoft.com/office/drawing/2014/main" id="{07167C42-D841-4C20-94FF-C0FD5EC6E9C0}"/>
              </a:ext>
            </a:extLst>
          </p:cNvPr>
          <p:cNvSpPr txBox="1"/>
          <p:nvPr/>
        </p:nvSpPr>
        <p:spPr>
          <a:xfrm>
            <a:off x="304800" y="1524000"/>
            <a:ext cx="8382000" cy="4832092"/>
          </a:xfrm>
          <a:prstGeom prst="rect">
            <a:avLst/>
          </a:prstGeom>
          <a:noFill/>
        </p:spPr>
        <p:txBody>
          <a:bodyPr wrap="square" rtlCol="0">
            <a:spAutoFit/>
          </a:bodyPr>
          <a:lstStyle/>
          <a:p>
            <a:pPr algn="just"/>
            <a:r>
              <a:rPr lang="en-IN" sz="2800" dirty="0"/>
              <a:t>NEON technology was introduced to the Armv7-A and Armv7-R profiles. It is also now an extension to the Armv8-A and Armv8-R profiles. </a:t>
            </a:r>
            <a:br>
              <a:rPr lang="en-IN" sz="2800" dirty="0"/>
            </a:br>
            <a:br>
              <a:rPr lang="en-IN" sz="2800" dirty="0"/>
            </a:br>
            <a:r>
              <a:rPr lang="en-IN" sz="2800" dirty="0"/>
              <a:t>NEON technology is intended to improve the multimedia user experience by accelerating audio and video encoding/decoding, user interface, 2D/3D graphics or gaming. NEON can also accelerate signal processing algorithms and functions to speed up applications such as audio and video processing, voice and facial recognition, computer vision and deep learning.</a:t>
            </a:r>
          </a:p>
        </p:txBody>
      </p:sp>
    </p:spTree>
    <p:extLst>
      <p:ext uri="{BB962C8B-B14F-4D97-AF65-F5344CB8AC3E}">
        <p14:creationId xmlns:p14="http://schemas.microsoft.com/office/powerpoint/2010/main" val="225625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B917-929A-47BD-9964-2D5CED381CE0}"/>
              </a:ext>
            </a:extLst>
          </p:cNvPr>
          <p:cNvSpPr>
            <a:spLocks noGrp="1"/>
          </p:cNvSpPr>
          <p:nvPr>
            <p:ph type="title"/>
          </p:nvPr>
        </p:nvSpPr>
        <p:spPr>
          <a:xfrm>
            <a:off x="457200" y="274638"/>
            <a:ext cx="8229600" cy="792162"/>
          </a:xfrm>
        </p:spPr>
        <p:txBody>
          <a:bodyPr/>
          <a:lstStyle/>
          <a:p>
            <a:r>
              <a:rPr lang="en-IN" dirty="0"/>
              <a:t>One Step Deeper into NEON</a:t>
            </a:r>
          </a:p>
        </p:txBody>
      </p:sp>
      <p:sp>
        <p:nvSpPr>
          <p:cNvPr id="3" name="TextBox 2">
            <a:extLst>
              <a:ext uri="{FF2B5EF4-FFF2-40B4-BE49-F238E27FC236}">
                <a16:creationId xmlns:a16="http://schemas.microsoft.com/office/drawing/2014/main" id="{8259D91B-0F71-4068-9CB0-4BA1D225EAC5}"/>
              </a:ext>
            </a:extLst>
          </p:cNvPr>
          <p:cNvSpPr txBox="1"/>
          <p:nvPr/>
        </p:nvSpPr>
        <p:spPr>
          <a:xfrm>
            <a:off x="228600" y="1206380"/>
            <a:ext cx="8686800" cy="1015663"/>
          </a:xfrm>
          <a:prstGeom prst="rect">
            <a:avLst/>
          </a:prstGeom>
          <a:noFill/>
          <a:ln>
            <a:solidFill>
              <a:schemeClr val="accent1"/>
            </a:solidFill>
          </a:ln>
        </p:spPr>
        <p:txBody>
          <a:bodyPr wrap="square" rtlCol="0">
            <a:spAutoFit/>
          </a:bodyPr>
          <a:lstStyle/>
          <a:p>
            <a:pPr marL="285750" indent="-285750">
              <a:buFont typeface="Wingdings" panose="05000000000000000000" pitchFamily="2" charset="2"/>
              <a:buChar char="ü"/>
            </a:pPr>
            <a:r>
              <a:rPr lang="en-IN" sz="2000" dirty="0"/>
              <a:t>The NEON technology is a packed SIMD architecture. </a:t>
            </a:r>
          </a:p>
          <a:p>
            <a:pPr marL="285750" indent="-285750">
              <a:buFont typeface="Wingdings" panose="05000000000000000000" pitchFamily="2" charset="2"/>
              <a:buChar char="ü"/>
            </a:pPr>
            <a:r>
              <a:rPr lang="en-IN" sz="2000" dirty="0"/>
              <a:t>NEON registers are considered as vectors of elements of the same data type. </a:t>
            </a:r>
          </a:p>
          <a:p>
            <a:pPr marL="285750" indent="-285750">
              <a:buFont typeface="Wingdings" panose="05000000000000000000" pitchFamily="2" charset="2"/>
              <a:buChar char="ü"/>
            </a:pPr>
            <a:r>
              <a:rPr lang="en-IN" sz="2000" dirty="0"/>
              <a:t>Multiple data types are supported by the technology. </a:t>
            </a:r>
          </a:p>
        </p:txBody>
      </p:sp>
      <p:graphicFrame>
        <p:nvGraphicFramePr>
          <p:cNvPr id="4" name="Table 3">
            <a:extLst>
              <a:ext uri="{FF2B5EF4-FFF2-40B4-BE49-F238E27FC236}">
                <a16:creationId xmlns:a16="http://schemas.microsoft.com/office/drawing/2014/main" id="{F8B9219D-98CA-490B-AAC1-968F30E0AB39}"/>
              </a:ext>
            </a:extLst>
          </p:cNvPr>
          <p:cNvGraphicFramePr>
            <a:graphicFrameLocks noGrp="1"/>
          </p:cNvGraphicFramePr>
          <p:nvPr>
            <p:extLst>
              <p:ext uri="{D42A27DB-BD31-4B8C-83A1-F6EECF244321}">
                <p14:modId xmlns:p14="http://schemas.microsoft.com/office/powerpoint/2010/main" val="3227680757"/>
              </p:ext>
            </p:extLst>
          </p:nvPr>
        </p:nvGraphicFramePr>
        <p:xfrm>
          <a:off x="219222" y="3421966"/>
          <a:ext cx="5486404" cy="2468880"/>
        </p:xfrm>
        <a:graphic>
          <a:graphicData uri="http://schemas.openxmlformats.org/drawingml/2006/table">
            <a:tbl>
              <a:tblPr firstRow="1" bandRow="1">
                <a:tableStyleId>{5C22544A-7EE6-4342-B048-85BDC9FD1C3A}</a:tableStyleId>
              </a:tblPr>
              <a:tblGrid>
                <a:gridCol w="1371601">
                  <a:extLst>
                    <a:ext uri="{9D8B030D-6E8A-4147-A177-3AD203B41FA5}">
                      <a16:colId xmlns:a16="http://schemas.microsoft.com/office/drawing/2014/main" val="4111949564"/>
                    </a:ext>
                  </a:extLst>
                </a:gridCol>
                <a:gridCol w="1371601">
                  <a:extLst>
                    <a:ext uri="{9D8B030D-6E8A-4147-A177-3AD203B41FA5}">
                      <a16:colId xmlns:a16="http://schemas.microsoft.com/office/drawing/2014/main" val="2366352554"/>
                    </a:ext>
                  </a:extLst>
                </a:gridCol>
                <a:gridCol w="1371601">
                  <a:extLst>
                    <a:ext uri="{9D8B030D-6E8A-4147-A177-3AD203B41FA5}">
                      <a16:colId xmlns:a16="http://schemas.microsoft.com/office/drawing/2014/main" val="730796717"/>
                    </a:ext>
                  </a:extLst>
                </a:gridCol>
                <a:gridCol w="1371601">
                  <a:extLst>
                    <a:ext uri="{9D8B030D-6E8A-4147-A177-3AD203B41FA5}">
                      <a16:colId xmlns:a16="http://schemas.microsoft.com/office/drawing/2014/main" val="1988953715"/>
                    </a:ext>
                  </a:extLst>
                </a:gridCol>
              </a:tblGrid>
              <a:tr h="745663">
                <a:tc>
                  <a:txBody>
                    <a:bodyPr/>
                    <a:lstStyle/>
                    <a:p>
                      <a:endParaRPr lang="en-IN" dirty="0"/>
                    </a:p>
                  </a:txBody>
                  <a:tcPr/>
                </a:tc>
                <a:tc>
                  <a:txBody>
                    <a:bodyPr/>
                    <a:lstStyle/>
                    <a:p>
                      <a:r>
                        <a:rPr lang="en-IN" sz="1800" b="1" i="0" kern="1200" dirty="0">
                          <a:solidFill>
                            <a:schemeClr val="lt1"/>
                          </a:solidFill>
                          <a:effectLst/>
                          <a:latin typeface="+mn-lt"/>
                          <a:ea typeface="+mn-ea"/>
                          <a:cs typeface="+mn-cs"/>
                        </a:rPr>
                        <a:t>Armv7-A/R</a:t>
                      </a:r>
                      <a:endParaRPr lang="en-IN" dirty="0"/>
                    </a:p>
                  </a:txBody>
                  <a:tcPr/>
                </a:tc>
                <a:tc>
                  <a:txBody>
                    <a:bodyPr/>
                    <a:lstStyle/>
                    <a:p>
                      <a:pPr algn="l"/>
                      <a:r>
                        <a:rPr lang="en-IN" b="1" dirty="0">
                          <a:solidFill>
                            <a:schemeClr val="bg1"/>
                          </a:solidFill>
                          <a:effectLst/>
                          <a:latin typeface="Avenir Next LT W01 Demi"/>
                        </a:rPr>
                        <a:t>Armv8-A/R</a:t>
                      </a:r>
                    </a:p>
                    <a:p>
                      <a:pPr algn="l"/>
                      <a:r>
                        <a:rPr lang="en-IN" sz="1800" b="0" i="0" kern="1200" dirty="0">
                          <a:solidFill>
                            <a:schemeClr val="lt1"/>
                          </a:solidFill>
                          <a:effectLst/>
                          <a:latin typeface="+mn-lt"/>
                          <a:ea typeface="+mn-ea"/>
                          <a:cs typeface="+mn-cs"/>
                        </a:rPr>
                        <a:t>AArch32</a:t>
                      </a:r>
                      <a:r>
                        <a:rPr lang="en-IN" dirty="0">
                          <a:solidFill>
                            <a:schemeClr val="bg1"/>
                          </a:solidFill>
                          <a:effectLst/>
                        </a:rPr>
                        <a:t> </a:t>
                      </a:r>
                      <a:br>
                        <a:rPr lang="en-IN" dirty="0">
                          <a:solidFill>
                            <a:schemeClr val="bg1"/>
                          </a:solidFill>
                          <a:effectLst/>
                        </a:rPr>
                      </a:br>
                      <a:endParaRPr lang="en-IN" dirty="0">
                        <a:solidFill>
                          <a:schemeClr val="bg1"/>
                        </a:solidFill>
                        <a:effectLst/>
                      </a:endParaRPr>
                    </a:p>
                  </a:txBody>
                  <a:tcPr anchor="ctr"/>
                </a:tc>
                <a:tc>
                  <a:txBody>
                    <a:bodyPr/>
                    <a:lstStyle/>
                    <a:p>
                      <a:pPr algn="l"/>
                      <a:r>
                        <a:rPr lang="en-IN" b="1" dirty="0">
                          <a:solidFill>
                            <a:schemeClr val="bg1"/>
                          </a:solidFill>
                          <a:effectLst/>
                          <a:latin typeface="Avenir Next LT W01 Demi"/>
                        </a:rPr>
                        <a:t>Armv8-A</a:t>
                      </a:r>
                      <a:r>
                        <a:rPr lang="en-IN" dirty="0">
                          <a:solidFill>
                            <a:srgbClr val="414444"/>
                          </a:solidFill>
                          <a:effectLst/>
                        </a:rPr>
                        <a:t> </a:t>
                      </a:r>
                    </a:p>
                    <a:p>
                      <a:pPr algn="l"/>
                      <a:r>
                        <a:rPr lang="en-IN" sz="1800" b="0" i="0" kern="1200" dirty="0">
                          <a:solidFill>
                            <a:schemeClr val="lt1"/>
                          </a:solidFill>
                          <a:effectLst/>
                          <a:latin typeface="+mn-lt"/>
                          <a:ea typeface="+mn-ea"/>
                          <a:cs typeface="+mn-cs"/>
                        </a:rPr>
                        <a:t>AArch64</a:t>
                      </a:r>
                      <a:r>
                        <a:rPr lang="en-IN" dirty="0">
                          <a:solidFill>
                            <a:srgbClr val="414444"/>
                          </a:solidFill>
                          <a:effectLst/>
                        </a:rPr>
                        <a:t> </a:t>
                      </a:r>
                    </a:p>
                  </a:txBody>
                  <a:tcPr anchor="ctr"/>
                </a:tc>
                <a:extLst>
                  <a:ext uri="{0D108BD9-81ED-4DB2-BD59-A6C34878D82A}">
                    <a16:rowId xmlns:a16="http://schemas.microsoft.com/office/drawing/2014/main" val="1788449621"/>
                  </a:ext>
                </a:extLst>
              </a:tr>
              <a:tr h="521964">
                <a:tc>
                  <a:txBody>
                    <a:bodyPr/>
                    <a:lstStyle/>
                    <a:p>
                      <a:r>
                        <a:rPr lang="en-IN" dirty="0"/>
                        <a:t>Floating Point</a:t>
                      </a:r>
                    </a:p>
                  </a:txBody>
                  <a:tcPr/>
                </a:tc>
                <a:tc>
                  <a:txBody>
                    <a:bodyPr/>
                    <a:lstStyle/>
                    <a:p>
                      <a:r>
                        <a:rPr lang="en-IN" sz="1800" b="0" i="0" kern="1200" dirty="0">
                          <a:solidFill>
                            <a:schemeClr val="dk1"/>
                          </a:solidFill>
                          <a:effectLst/>
                          <a:latin typeface="+mn-lt"/>
                          <a:ea typeface="+mn-ea"/>
                          <a:cs typeface="+mn-cs"/>
                        </a:rPr>
                        <a:t>32-bit</a:t>
                      </a:r>
                      <a:endParaRPr lang="en-IN" dirty="0"/>
                    </a:p>
                  </a:txBody>
                  <a:tcPr/>
                </a:tc>
                <a:tc>
                  <a:txBody>
                    <a:bodyPr/>
                    <a:lstStyle/>
                    <a:p>
                      <a:r>
                        <a:rPr lang="en-IN" sz="1800" b="0" i="0" kern="1200" dirty="0">
                          <a:solidFill>
                            <a:schemeClr val="dk1"/>
                          </a:solidFill>
                          <a:effectLst/>
                          <a:latin typeface="+mn-lt"/>
                          <a:ea typeface="+mn-ea"/>
                          <a:cs typeface="+mn-cs"/>
                        </a:rPr>
                        <a:t>16-bit*/32-bit</a:t>
                      </a:r>
                      <a:endParaRPr lang="en-IN" dirty="0"/>
                    </a:p>
                  </a:txBody>
                  <a:tcPr/>
                </a:tc>
                <a:tc>
                  <a:txBody>
                    <a:bodyPr/>
                    <a:lstStyle/>
                    <a:p>
                      <a:r>
                        <a:rPr lang="en-IN" sz="1800" b="0" i="0" kern="1200" dirty="0">
                          <a:solidFill>
                            <a:schemeClr val="dk1"/>
                          </a:solidFill>
                          <a:effectLst/>
                          <a:latin typeface="+mn-lt"/>
                          <a:ea typeface="+mn-ea"/>
                          <a:cs typeface="+mn-cs"/>
                        </a:rPr>
                        <a:t>16-bit*/32-bit/64-bit</a:t>
                      </a:r>
                      <a:endParaRPr lang="en-IN" dirty="0"/>
                    </a:p>
                  </a:txBody>
                  <a:tcPr/>
                </a:tc>
                <a:extLst>
                  <a:ext uri="{0D108BD9-81ED-4DB2-BD59-A6C34878D82A}">
                    <a16:rowId xmlns:a16="http://schemas.microsoft.com/office/drawing/2014/main" val="405198561"/>
                  </a:ext>
                </a:extLst>
              </a:tr>
              <a:tr h="521964">
                <a:tc>
                  <a:txBody>
                    <a:bodyPr/>
                    <a:lstStyle/>
                    <a:p>
                      <a:r>
                        <a:rPr lang="en-IN" dirty="0"/>
                        <a:t>Integer</a:t>
                      </a:r>
                    </a:p>
                  </a:txBody>
                  <a:tcPr/>
                </a:tc>
                <a:tc>
                  <a:txBody>
                    <a:bodyPr/>
                    <a:lstStyle/>
                    <a:p>
                      <a:r>
                        <a:rPr lang="en-IN" sz="1800" b="0" i="0" kern="1200" dirty="0">
                          <a:solidFill>
                            <a:schemeClr val="dk1"/>
                          </a:solidFill>
                          <a:effectLst/>
                          <a:latin typeface="+mn-lt"/>
                          <a:ea typeface="+mn-ea"/>
                          <a:cs typeface="+mn-cs"/>
                        </a:rPr>
                        <a:t>8-bit/16-bit/32-bit</a:t>
                      </a:r>
                      <a:endParaRPr lang="en-IN" dirty="0"/>
                    </a:p>
                  </a:txBody>
                  <a:tcPr/>
                </a:tc>
                <a:tc>
                  <a:txBody>
                    <a:bodyPr/>
                    <a:lstStyle/>
                    <a:p>
                      <a:r>
                        <a:rPr lang="en-IN" sz="1800" b="0" i="0" kern="1200" dirty="0">
                          <a:solidFill>
                            <a:schemeClr val="dk1"/>
                          </a:solidFill>
                          <a:effectLst/>
                          <a:latin typeface="+mn-lt"/>
                          <a:ea typeface="+mn-ea"/>
                          <a:cs typeface="+mn-cs"/>
                        </a:rPr>
                        <a:t>8-bit/16-bit/32-bit/64-bit</a:t>
                      </a:r>
                      <a:endParaRPr lang="en-IN" dirty="0"/>
                    </a:p>
                  </a:txBody>
                  <a:tcPr/>
                </a:tc>
                <a:tc>
                  <a:txBody>
                    <a:bodyPr/>
                    <a:lstStyle/>
                    <a:p>
                      <a:r>
                        <a:rPr lang="en-IN" sz="1800" b="0" i="0" kern="1200" dirty="0">
                          <a:solidFill>
                            <a:schemeClr val="dk1"/>
                          </a:solidFill>
                          <a:effectLst/>
                          <a:latin typeface="+mn-lt"/>
                          <a:ea typeface="+mn-ea"/>
                          <a:cs typeface="+mn-cs"/>
                        </a:rPr>
                        <a:t>8-bit/16-bit/32-bit/64-bit</a:t>
                      </a:r>
                      <a:endParaRPr lang="en-IN" dirty="0"/>
                    </a:p>
                  </a:txBody>
                  <a:tcPr/>
                </a:tc>
                <a:extLst>
                  <a:ext uri="{0D108BD9-81ED-4DB2-BD59-A6C34878D82A}">
                    <a16:rowId xmlns:a16="http://schemas.microsoft.com/office/drawing/2014/main" val="3526808759"/>
                  </a:ext>
                </a:extLst>
              </a:tr>
            </a:tbl>
          </a:graphicData>
        </a:graphic>
      </p:graphicFrame>
      <p:sp>
        <p:nvSpPr>
          <p:cNvPr id="5" name="TextBox 4">
            <a:extLst>
              <a:ext uri="{FF2B5EF4-FFF2-40B4-BE49-F238E27FC236}">
                <a16:creationId xmlns:a16="http://schemas.microsoft.com/office/drawing/2014/main" id="{26C086F8-2316-497C-B52B-E35226A8A1E6}"/>
              </a:ext>
            </a:extLst>
          </p:cNvPr>
          <p:cNvSpPr txBox="1"/>
          <p:nvPr/>
        </p:nvSpPr>
        <p:spPr>
          <a:xfrm>
            <a:off x="228600" y="2377702"/>
            <a:ext cx="7846763" cy="646331"/>
          </a:xfrm>
          <a:prstGeom prst="rect">
            <a:avLst/>
          </a:prstGeom>
          <a:noFill/>
        </p:spPr>
        <p:txBody>
          <a:bodyPr wrap="none" rtlCol="0">
            <a:spAutoFit/>
          </a:bodyPr>
          <a:lstStyle/>
          <a:p>
            <a:r>
              <a:rPr lang="en-IN" dirty="0"/>
              <a:t>The following table describes data types as supported by the architecture version.</a:t>
            </a:r>
          </a:p>
          <a:p>
            <a:endParaRPr lang="en-IN" dirty="0"/>
          </a:p>
        </p:txBody>
      </p:sp>
      <p:pic>
        <p:nvPicPr>
          <p:cNvPr id="3074" name="Picture 2" descr="https://developer.arm.com/-/media/developer/technologies/DSP/SIMDArchitecturejpeg.jpg?revision=44d57732-4c98-4648-873f-a6dccf9973c2&amp;h=282&amp;w=300&amp;la=en&amp;hash=EDD707C1CF21D0729477C064FCE93B12C9CC173E">
            <a:extLst>
              <a:ext uri="{FF2B5EF4-FFF2-40B4-BE49-F238E27FC236}">
                <a16:creationId xmlns:a16="http://schemas.microsoft.com/office/drawing/2014/main" id="{E48C6EB4-8399-48F2-88CF-12DADC341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258840"/>
            <a:ext cx="3057378" cy="2873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17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62C7B9E-19A8-4BFE-8CB6-CD9EC5B242A9}"/>
              </a:ext>
            </a:extLst>
          </p:cNvPr>
          <p:cNvGraphicFramePr>
            <a:graphicFrameLocks noGrp="1"/>
          </p:cNvGraphicFramePr>
          <p:nvPr>
            <p:extLst>
              <p:ext uri="{D42A27DB-BD31-4B8C-83A1-F6EECF244321}">
                <p14:modId xmlns:p14="http://schemas.microsoft.com/office/powerpoint/2010/main" val="2523326337"/>
              </p:ext>
            </p:extLst>
          </p:nvPr>
        </p:nvGraphicFramePr>
        <p:xfrm>
          <a:off x="228600" y="762000"/>
          <a:ext cx="8458200" cy="5885671"/>
        </p:xfrm>
        <a:graphic>
          <a:graphicData uri="http://schemas.openxmlformats.org/drawingml/2006/table">
            <a:tbl>
              <a:tblPr>
                <a:tableStyleId>{35758FB7-9AC5-4552-8A53-C91805E547FA}</a:tableStyleId>
              </a:tblPr>
              <a:tblGrid>
                <a:gridCol w="2590800">
                  <a:extLst>
                    <a:ext uri="{9D8B030D-6E8A-4147-A177-3AD203B41FA5}">
                      <a16:colId xmlns:a16="http://schemas.microsoft.com/office/drawing/2014/main" val="3345736272"/>
                    </a:ext>
                  </a:extLst>
                </a:gridCol>
                <a:gridCol w="2057400">
                  <a:extLst>
                    <a:ext uri="{9D8B030D-6E8A-4147-A177-3AD203B41FA5}">
                      <a16:colId xmlns:a16="http://schemas.microsoft.com/office/drawing/2014/main" val="640780223"/>
                    </a:ext>
                  </a:extLst>
                </a:gridCol>
                <a:gridCol w="1989935">
                  <a:extLst>
                    <a:ext uri="{9D8B030D-6E8A-4147-A177-3AD203B41FA5}">
                      <a16:colId xmlns:a16="http://schemas.microsoft.com/office/drawing/2014/main" val="3814461376"/>
                    </a:ext>
                  </a:extLst>
                </a:gridCol>
                <a:gridCol w="1820065">
                  <a:extLst>
                    <a:ext uri="{9D8B030D-6E8A-4147-A177-3AD203B41FA5}">
                      <a16:colId xmlns:a16="http://schemas.microsoft.com/office/drawing/2014/main" val="3193897692"/>
                    </a:ext>
                  </a:extLst>
                </a:gridCol>
              </a:tblGrid>
              <a:tr h="540189">
                <a:tc>
                  <a:txBody>
                    <a:bodyPr/>
                    <a:lstStyle/>
                    <a:p>
                      <a:pPr algn="l" fontAlgn="ctr"/>
                      <a:r>
                        <a:rPr lang="en-IN" sz="1600" u="none" strike="noStrike" dirty="0">
                          <a:effectLst/>
                        </a:rPr>
                        <a:t>Math functions</a:t>
                      </a:r>
                      <a:endParaRPr lang="en-IN" sz="1600" b="1" i="0" u="none" strike="noStrike" dirty="0">
                        <a:solidFill>
                          <a:srgbClr val="565B5B"/>
                        </a:solidFill>
                        <a:effectLst/>
                        <a:latin typeface="Arial" panose="020B0604020202020204" pitchFamily="34" charset="0"/>
                      </a:endParaRPr>
                    </a:p>
                  </a:txBody>
                  <a:tcPr marL="6952" marR="6952" marT="6952" marB="0" anchor="ctr">
                    <a:solidFill>
                      <a:srgbClr val="92D050"/>
                    </a:solidFill>
                  </a:tcPr>
                </a:tc>
                <a:tc>
                  <a:txBody>
                    <a:bodyPr/>
                    <a:lstStyle/>
                    <a:p>
                      <a:pPr algn="l" fontAlgn="ctr"/>
                      <a:r>
                        <a:rPr lang="en-IN" sz="1600" u="none" strike="noStrike" dirty="0">
                          <a:effectLst/>
                        </a:rPr>
                        <a:t>Signal processing functions</a:t>
                      </a:r>
                      <a:endParaRPr lang="en-IN" sz="1600" b="1" i="0" u="none" strike="noStrike" dirty="0">
                        <a:solidFill>
                          <a:srgbClr val="565B5B"/>
                        </a:solidFill>
                        <a:effectLst/>
                        <a:latin typeface="Arial" panose="020B0604020202020204" pitchFamily="34" charset="0"/>
                      </a:endParaRPr>
                    </a:p>
                  </a:txBody>
                  <a:tcPr marL="6952" marR="6952" marT="6952" marB="0" anchor="ctr">
                    <a:solidFill>
                      <a:srgbClr val="92D050"/>
                    </a:solidFill>
                  </a:tcPr>
                </a:tc>
                <a:tc>
                  <a:txBody>
                    <a:bodyPr/>
                    <a:lstStyle/>
                    <a:p>
                      <a:pPr algn="l" fontAlgn="ctr"/>
                      <a:r>
                        <a:rPr lang="en-IN" sz="1600" u="none" strike="noStrike" dirty="0">
                          <a:effectLst/>
                        </a:rPr>
                        <a:t>Image processing functions</a:t>
                      </a:r>
                      <a:endParaRPr lang="en-IN" sz="1600" b="1" i="0" u="none" strike="noStrike" dirty="0">
                        <a:solidFill>
                          <a:srgbClr val="565B5B"/>
                        </a:solidFill>
                        <a:effectLst/>
                        <a:latin typeface="Arial" panose="020B0604020202020204" pitchFamily="34" charset="0"/>
                      </a:endParaRPr>
                    </a:p>
                  </a:txBody>
                  <a:tcPr marL="6952" marR="6952" marT="6952" marB="0" anchor="ctr">
                    <a:solidFill>
                      <a:srgbClr val="92D050"/>
                    </a:solidFill>
                  </a:tcPr>
                </a:tc>
                <a:tc>
                  <a:txBody>
                    <a:bodyPr/>
                    <a:lstStyle/>
                    <a:p>
                      <a:pPr algn="l" fontAlgn="ctr"/>
                      <a:r>
                        <a:rPr lang="en-IN" sz="1600" u="none" strike="noStrike" dirty="0">
                          <a:effectLst/>
                        </a:rPr>
                        <a:t>Physics functions</a:t>
                      </a:r>
                      <a:endParaRPr lang="en-IN" sz="1600" b="1" i="0" u="none" strike="noStrike" dirty="0">
                        <a:solidFill>
                          <a:srgbClr val="565B5B"/>
                        </a:solidFill>
                        <a:effectLst/>
                        <a:latin typeface="Arial" panose="020B0604020202020204" pitchFamily="34" charset="0"/>
                      </a:endParaRPr>
                    </a:p>
                  </a:txBody>
                  <a:tcPr marL="6952" marR="6952" marT="6952" marB="0" anchor="ctr">
                    <a:solidFill>
                      <a:srgbClr val="92D050"/>
                    </a:solidFill>
                  </a:tcPr>
                </a:tc>
                <a:extLst>
                  <a:ext uri="{0D108BD9-81ED-4DB2-BD59-A6C34878D82A}">
                    <a16:rowId xmlns:a16="http://schemas.microsoft.com/office/drawing/2014/main" val="1641622304"/>
                  </a:ext>
                </a:extLst>
              </a:tr>
              <a:tr h="274250">
                <a:tc>
                  <a:txBody>
                    <a:bodyPr/>
                    <a:lstStyle/>
                    <a:p>
                      <a:pPr algn="l" fontAlgn="ctr"/>
                      <a:r>
                        <a:rPr lang="en-IN" sz="1600" u="none" strike="noStrike" dirty="0">
                          <a:effectLst/>
                        </a:rPr>
                        <a:t>Vector Add</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Floating &amp; Fixed Point</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Image Resize</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Collision Detection</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4011999214"/>
                  </a:ext>
                </a:extLst>
              </a:tr>
              <a:tr h="365666">
                <a:tc>
                  <a:txBody>
                    <a:bodyPr/>
                    <a:lstStyle/>
                    <a:p>
                      <a:pPr algn="l" fontAlgn="ctr"/>
                      <a:r>
                        <a:rPr lang="en-IN" sz="1600" u="none" strike="noStrike" dirty="0">
                          <a:effectLst/>
                        </a:rPr>
                        <a:t>Matrix Add</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Complex-to-Complex FFT</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Image Rotate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3162952884"/>
                  </a:ext>
                </a:extLst>
              </a:tr>
              <a:tr h="267695">
                <a:tc>
                  <a:txBody>
                    <a:bodyPr/>
                    <a:lstStyle/>
                    <a:p>
                      <a:pPr algn="l" fontAlgn="ctr"/>
                      <a:r>
                        <a:rPr lang="en-IN" sz="1600" u="none" strike="noStrike" dirty="0">
                          <a:effectLst/>
                        </a:rPr>
                        <a:t>Vector Subtract</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Floating &amp; Fixed Point</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4078933231"/>
                  </a:ext>
                </a:extLst>
              </a:tr>
              <a:tr h="274250">
                <a:tc>
                  <a:txBody>
                    <a:bodyPr/>
                    <a:lstStyle/>
                    <a:p>
                      <a:pPr algn="l" fontAlgn="ctr"/>
                      <a:r>
                        <a:rPr lang="en-IN" sz="1600" u="none" strike="noStrike" dirty="0">
                          <a:effectLst/>
                        </a:rPr>
                        <a:t>Vector Subtract From</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Real-to-Complex FFT</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2118952726"/>
                  </a:ext>
                </a:extLst>
              </a:tr>
              <a:tr h="216076">
                <a:tc>
                  <a:txBody>
                    <a:bodyPr/>
                    <a:lstStyle/>
                    <a:p>
                      <a:pPr algn="l" fontAlgn="ctr"/>
                      <a:r>
                        <a:rPr lang="en-IN" sz="1600" u="none" strike="noStrike" dirty="0">
                          <a:effectLst/>
                        </a:rPr>
                        <a:t>Matrix Subtract</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FIR Filters</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1730925516"/>
                  </a:ext>
                </a:extLst>
              </a:tr>
              <a:tr h="265939">
                <a:tc>
                  <a:txBody>
                    <a:bodyPr/>
                    <a:lstStyle/>
                    <a:p>
                      <a:pPr algn="l" fontAlgn="ctr"/>
                      <a:r>
                        <a:rPr lang="en-IN" sz="1600" u="none" strike="noStrike" dirty="0">
                          <a:effectLst/>
                        </a:rPr>
                        <a:t>Vector Multiply</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FIR Decimator</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430182207"/>
                  </a:ext>
                </a:extLst>
              </a:tr>
              <a:tr h="257628">
                <a:tc>
                  <a:txBody>
                    <a:bodyPr/>
                    <a:lstStyle/>
                    <a:p>
                      <a:pPr algn="l" fontAlgn="ctr"/>
                      <a:r>
                        <a:rPr lang="en-IN" sz="1600" u="none" strike="noStrike" dirty="0">
                          <a:effectLst/>
                        </a:rPr>
                        <a:t>Vector Multiply-Accumulate</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FIR Interpolator</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2321667763"/>
                  </a:ext>
                </a:extLst>
              </a:tr>
              <a:tr h="249319">
                <a:tc>
                  <a:txBody>
                    <a:bodyPr/>
                    <a:lstStyle/>
                    <a:p>
                      <a:pPr algn="l" fontAlgn="ctr"/>
                      <a:r>
                        <a:rPr lang="en-IN" sz="1600" u="none" strike="noStrike" dirty="0">
                          <a:effectLst/>
                        </a:rPr>
                        <a:t>Matrix Multiply</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FIR Lattice Filters</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1434098755"/>
                  </a:ext>
                </a:extLst>
              </a:tr>
              <a:tr h="224386">
                <a:tc>
                  <a:txBody>
                    <a:bodyPr/>
                    <a:lstStyle/>
                    <a:p>
                      <a:pPr algn="l" fontAlgn="ctr"/>
                      <a:r>
                        <a:rPr lang="en-IN" sz="1600" u="none" strike="noStrike" dirty="0">
                          <a:effectLst/>
                        </a:rPr>
                        <a:t>Matrix Vector Multiply</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FIR Sparse Filters</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568689766"/>
                  </a:ext>
                </a:extLst>
              </a:tr>
              <a:tr h="207765">
                <a:tc>
                  <a:txBody>
                    <a:bodyPr/>
                    <a:lstStyle/>
                    <a:p>
                      <a:pPr algn="l" fontAlgn="ctr"/>
                      <a:r>
                        <a:rPr lang="en-IN" sz="1600" u="none" strike="noStrike" dirty="0">
                          <a:effectLst/>
                        </a:rPr>
                        <a:t>Vector Divide</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IIR Lattice Filters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3914937143"/>
                  </a:ext>
                </a:extLst>
              </a:tr>
              <a:tr h="232697">
                <a:tc>
                  <a:txBody>
                    <a:bodyPr/>
                    <a:lstStyle/>
                    <a:p>
                      <a:pPr algn="l" fontAlgn="ctr"/>
                      <a:r>
                        <a:rPr lang="en-IN" sz="1600" u="none" strike="noStrike" dirty="0">
                          <a:effectLst/>
                        </a:rPr>
                        <a:t>Vector Set</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2497370749"/>
                  </a:ext>
                </a:extLst>
              </a:tr>
              <a:tr h="199455">
                <a:tc>
                  <a:txBody>
                    <a:bodyPr/>
                    <a:lstStyle/>
                    <a:p>
                      <a:pPr algn="l" fontAlgn="ctr"/>
                      <a:r>
                        <a:rPr lang="en-IN" sz="1600" u="none" strike="noStrike" dirty="0">
                          <a:effectLst/>
                        </a:rPr>
                        <a:t>Vector Length</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803278868"/>
                  </a:ext>
                </a:extLst>
              </a:tr>
              <a:tr h="232697">
                <a:tc>
                  <a:txBody>
                    <a:bodyPr/>
                    <a:lstStyle/>
                    <a:p>
                      <a:pPr algn="l" fontAlgn="ctr"/>
                      <a:r>
                        <a:rPr lang="en-IN" sz="1600" u="none" strike="noStrike" dirty="0">
                          <a:effectLst/>
                        </a:rPr>
                        <a:t>Vector Normalize</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1027198728"/>
                  </a:ext>
                </a:extLst>
              </a:tr>
              <a:tr h="216076">
                <a:tc>
                  <a:txBody>
                    <a:bodyPr/>
                    <a:lstStyle/>
                    <a:p>
                      <a:pPr algn="l" fontAlgn="ctr"/>
                      <a:r>
                        <a:rPr lang="en-IN" sz="1600" u="none" strike="noStrike" dirty="0">
                          <a:effectLst/>
                        </a:rPr>
                        <a:t>Vector Absolute Value</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753975054"/>
                  </a:ext>
                </a:extLst>
              </a:tr>
              <a:tr h="191143">
                <a:tc>
                  <a:txBody>
                    <a:bodyPr/>
                    <a:lstStyle/>
                    <a:p>
                      <a:pPr algn="l" fontAlgn="ctr"/>
                      <a:r>
                        <a:rPr lang="en-IN" sz="1600" u="none" strike="noStrike">
                          <a:effectLst/>
                        </a:rPr>
                        <a:t>Vector Dot Product</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dirty="0">
                          <a:effectLst/>
                        </a:rPr>
                        <a:t> </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3532913252"/>
                  </a:ext>
                </a:extLst>
              </a:tr>
              <a:tr h="207765">
                <a:tc>
                  <a:txBody>
                    <a:bodyPr/>
                    <a:lstStyle/>
                    <a:p>
                      <a:pPr algn="l" fontAlgn="ctr"/>
                      <a:r>
                        <a:rPr lang="en-IN" sz="1600" u="none" strike="noStrike">
                          <a:effectLst/>
                        </a:rPr>
                        <a:t>Vector Cross Product</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dirty="0">
                          <a:effectLst/>
                        </a:rPr>
                        <a:t> </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2890025590"/>
                  </a:ext>
                </a:extLst>
              </a:tr>
              <a:tr h="241007">
                <a:tc>
                  <a:txBody>
                    <a:bodyPr/>
                    <a:lstStyle/>
                    <a:p>
                      <a:pPr algn="l" fontAlgn="ctr"/>
                      <a:r>
                        <a:rPr lang="en-IN" sz="1600" u="none" strike="noStrike">
                          <a:effectLst/>
                        </a:rPr>
                        <a:t>Matrix Determinant</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dirty="0">
                          <a:effectLst/>
                        </a:rPr>
                        <a:t> </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1784094138"/>
                  </a:ext>
                </a:extLst>
              </a:tr>
              <a:tr h="249319">
                <a:tc>
                  <a:txBody>
                    <a:bodyPr/>
                    <a:lstStyle/>
                    <a:p>
                      <a:pPr algn="l" fontAlgn="ctr"/>
                      <a:r>
                        <a:rPr lang="en-IN" sz="1600" u="none" strike="noStrike">
                          <a:effectLst/>
                        </a:rPr>
                        <a:t>Matrix Inverse</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dirty="0">
                          <a:effectLst/>
                        </a:rPr>
                        <a:t> </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a:effectLst/>
                        </a:rPr>
                        <a:t> </a:t>
                      </a:r>
                      <a:endParaRPr lang="en-IN" sz="1600" b="0" i="0" u="none" strike="noStrike">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1753562187"/>
                  </a:ext>
                </a:extLst>
              </a:tr>
              <a:tr h="241007">
                <a:tc>
                  <a:txBody>
                    <a:bodyPr/>
                    <a:lstStyle/>
                    <a:p>
                      <a:pPr algn="l" fontAlgn="ctr"/>
                      <a:r>
                        <a:rPr lang="en-IN" sz="1600" u="none" strike="noStrike">
                          <a:effectLst/>
                        </a:rPr>
                        <a:t>Matrix Transpose</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dirty="0">
                          <a:effectLst/>
                        </a:rPr>
                        <a:t> </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dirty="0">
                          <a:effectLst/>
                        </a:rPr>
                        <a:t> </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dirty="0">
                          <a:effectLst/>
                        </a:rPr>
                        <a:t> </a:t>
                      </a:r>
                      <a:endParaRPr lang="en-IN" sz="1600" b="0" i="0" u="none" strike="noStrike" dirty="0">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3266582284"/>
                  </a:ext>
                </a:extLst>
              </a:tr>
              <a:tr h="103471">
                <a:tc>
                  <a:txBody>
                    <a:bodyPr/>
                    <a:lstStyle/>
                    <a:p>
                      <a:pPr algn="l" fontAlgn="ctr"/>
                      <a:r>
                        <a:rPr lang="en-IN" sz="1600" u="none" strike="noStrike">
                          <a:effectLst/>
                        </a:rPr>
                        <a:t>Matrix Identity</a:t>
                      </a:r>
                      <a:endParaRPr lang="en-IN" sz="1600" b="0" i="0" u="none" strike="noStrike">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dirty="0">
                          <a:effectLst/>
                        </a:rPr>
                        <a:t> </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dirty="0">
                          <a:effectLst/>
                        </a:rPr>
                        <a:t> </a:t>
                      </a:r>
                      <a:endParaRPr lang="en-IN" sz="1600" b="0" i="0" u="none" strike="noStrike" dirty="0">
                        <a:solidFill>
                          <a:srgbClr val="414444"/>
                        </a:solidFill>
                        <a:effectLst/>
                        <a:latin typeface="Calibri" panose="020F0502020204030204" pitchFamily="34" charset="0"/>
                      </a:endParaRPr>
                    </a:p>
                  </a:txBody>
                  <a:tcPr marL="6952" marR="6952" marT="6952" marB="0" anchor="ctr"/>
                </a:tc>
                <a:tc>
                  <a:txBody>
                    <a:bodyPr/>
                    <a:lstStyle/>
                    <a:p>
                      <a:pPr algn="l" fontAlgn="ctr"/>
                      <a:r>
                        <a:rPr lang="en-IN" sz="1600" u="none" strike="noStrike" dirty="0">
                          <a:effectLst/>
                        </a:rPr>
                        <a:t> </a:t>
                      </a:r>
                      <a:endParaRPr lang="en-IN" sz="1600" b="0" i="0" u="none" strike="noStrike" dirty="0">
                        <a:solidFill>
                          <a:srgbClr val="414444"/>
                        </a:solidFill>
                        <a:effectLst/>
                        <a:latin typeface="Calibri" panose="020F0502020204030204" pitchFamily="34" charset="0"/>
                      </a:endParaRPr>
                    </a:p>
                  </a:txBody>
                  <a:tcPr marL="6952" marR="6952" marT="6952" marB="0" anchor="ctr"/>
                </a:tc>
                <a:extLst>
                  <a:ext uri="{0D108BD9-81ED-4DB2-BD59-A6C34878D82A}">
                    <a16:rowId xmlns:a16="http://schemas.microsoft.com/office/drawing/2014/main" val="3480207760"/>
                  </a:ext>
                </a:extLst>
              </a:tr>
            </a:tbl>
          </a:graphicData>
        </a:graphic>
      </p:graphicFrame>
      <p:sp>
        <p:nvSpPr>
          <p:cNvPr id="5" name="Title 1">
            <a:extLst>
              <a:ext uri="{FF2B5EF4-FFF2-40B4-BE49-F238E27FC236}">
                <a16:creationId xmlns:a16="http://schemas.microsoft.com/office/drawing/2014/main" id="{E0E54D2B-8AAC-46AF-A555-4598EB4387DA}"/>
              </a:ext>
            </a:extLst>
          </p:cNvPr>
          <p:cNvSpPr txBox="1">
            <a:spLocks/>
          </p:cNvSpPr>
          <p:nvPr/>
        </p:nvSpPr>
        <p:spPr>
          <a:xfrm>
            <a:off x="457200" y="153372"/>
            <a:ext cx="8229600" cy="60862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dirty="0"/>
              <a:t>What is so special about NEON</a:t>
            </a:r>
          </a:p>
        </p:txBody>
      </p:sp>
    </p:spTree>
    <p:extLst>
      <p:ext uri="{BB962C8B-B14F-4D97-AF65-F5344CB8AC3E}">
        <p14:creationId xmlns:p14="http://schemas.microsoft.com/office/powerpoint/2010/main" val="2773525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5537D-2200-4780-913C-DE688385B444}"/>
              </a:ext>
            </a:extLst>
          </p:cNvPr>
          <p:cNvSpPr>
            <a:spLocks noGrp="1"/>
          </p:cNvSpPr>
          <p:nvPr>
            <p:ph type="title"/>
          </p:nvPr>
        </p:nvSpPr>
        <p:spPr/>
        <p:txBody>
          <a:bodyPr/>
          <a:lstStyle/>
          <a:p>
            <a:r>
              <a:rPr lang="en-IN" dirty="0"/>
              <a:t>What are NEON </a:t>
            </a:r>
            <a:r>
              <a:rPr lang="en-IN" dirty="0" err="1"/>
              <a:t>intrinsics</a:t>
            </a:r>
            <a:endParaRPr lang="en-IN" dirty="0"/>
          </a:p>
        </p:txBody>
      </p:sp>
      <p:sp>
        <p:nvSpPr>
          <p:cNvPr id="4" name="TextBox 3">
            <a:extLst>
              <a:ext uri="{FF2B5EF4-FFF2-40B4-BE49-F238E27FC236}">
                <a16:creationId xmlns:a16="http://schemas.microsoft.com/office/drawing/2014/main" id="{76F22302-D83D-45BC-B9C6-B4DB7C146337}"/>
              </a:ext>
            </a:extLst>
          </p:cNvPr>
          <p:cNvSpPr txBox="1"/>
          <p:nvPr/>
        </p:nvSpPr>
        <p:spPr>
          <a:xfrm>
            <a:off x="457200" y="1752600"/>
            <a:ext cx="8229600" cy="4893647"/>
          </a:xfrm>
          <a:prstGeom prst="rect">
            <a:avLst/>
          </a:prstGeom>
          <a:noFill/>
        </p:spPr>
        <p:txBody>
          <a:bodyPr wrap="square" rtlCol="0">
            <a:spAutoFit/>
          </a:bodyPr>
          <a:lstStyle/>
          <a:p>
            <a:pPr marL="342900" indent="-342900" algn="just">
              <a:buFont typeface="Wingdings" panose="05000000000000000000" pitchFamily="2" charset="2"/>
              <a:buChar char="ü"/>
            </a:pPr>
            <a:r>
              <a:rPr lang="en-IN" sz="2400" dirty="0"/>
              <a:t>NEON </a:t>
            </a:r>
            <a:r>
              <a:rPr lang="en-IN" sz="2400" dirty="0" err="1"/>
              <a:t>intrinsics</a:t>
            </a:r>
            <a:r>
              <a:rPr lang="en-IN" sz="2400" dirty="0"/>
              <a:t> are function calls that the compiler replaces with an appropriate NEON instruction or sequence of NEON instructions. </a:t>
            </a:r>
          </a:p>
          <a:p>
            <a:pPr marL="342900" indent="-342900" algn="just">
              <a:buFont typeface="Wingdings" panose="05000000000000000000" pitchFamily="2" charset="2"/>
              <a:buChar char="ü"/>
            </a:pPr>
            <a:endParaRPr lang="en-IN" sz="2400" dirty="0"/>
          </a:p>
          <a:p>
            <a:pPr marL="342900" indent="-342900" algn="just">
              <a:buFont typeface="Wingdings" panose="05000000000000000000" pitchFamily="2" charset="2"/>
              <a:buChar char="ü"/>
            </a:pPr>
            <a:r>
              <a:rPr lang="en-IN" sz="2400" dirty="0" err="1"/>
              <a:t>Intrinsics</a:t>
            </a:r>
            <a:r>
              <a:rPr lang="en-IN" sz="2400" dirty="0"/>
              <a:t> provide almost as much control as writing assembly language, but leave the allocation of registers to the compiler, so that developers can focus on the algorithms.</a:t>
            </a:r>
          </a:p>
          <a:p>
            <a:pPr marL="342900" indent="-342900" algn="just">
              <a:buFont typeface="Wingdings" panose="05000000000000000000" pitchFamily="2" charset="2"/>
              <a:buChar char="ü"/>
            </a:pPr>
            <a:endParaRPr lang="en-IN" sz="2400" dirty="0"/>
          </a:p>
          <a:p>
            <a:pPr marL="342900" indent="-342900" algn="just">
              <a:buFont typeface="Wingdings" panose="05000000000000000000" pitchFamily="2" charset="2"/>
              <a:buChar char="ü"/>
            </a:pPr>
            <a:r>
              <a:rPr lang="en-IN" sz="2400" dirty="0"/>
              <a:t> It can also perform instruction scheduling to remove pipeline stalls for the specified target processor. This leads to more maintainable source code than using assembly language. </a:t>
            </a:r>
          </a:p>
          <a:p>
            <a:pPr marL="342900" indent="-342900" algn="just">
              <a:buFont typeface="Wingdings" panose="05000000000000000000" pitchFamily="2" charset="2"/>
              <a:buChar char="ü"/>
            </a:pPr>
            <a:endParaRPr lang="en-IN" sz="2400" dirty="0"/>
          </a:p>
          <a:p>
            <a:pPr marL="342900" indent="-342900" algn="just">
              <a:buFont typeface="Wingdings" panose="05000000000000000000" pitchFamily="2" charset="2"/>
              <a:buChar char="ü"/>
            </a:pPr>
            <a:r>
              <a:rPr lang="en-IN" sz="2400" dirty="0"/>
              <a:t>NEON </a:t>
            </a:r>
            <a:r>
              <a:rPr lang="en-IN" sz="2400" dirty="0" err="1"/>
              <a:t>Intrinsics</a:t>
            </a:r>
            <a:r>
              <a:rPr lang="en-IN" sz="2400" dirty="0"/>
              <a:t> is supported by Arm Compilers, </a:t>
            </a:r>
            <a:r>
              <a:rPr lang="en-IN" sz="2400" dirty="0" err="1"/>
              <a:t>gcc</a:t>
            </a:r>
            <a:r>
              <a:rPr lang="en-IN" sz="2400" dirty="0"/>
              <a:t> and LLVM.</a:t>
            </a:r>
          </a:p>
        </p:txBody>
      </p:sp>
    </p:spTree>
    <p:extLst>
      <p:ext uri="{BB962C8B-B14F-4D97-AF65-F5344CB8AC3E}">
        <p14:creationId xmlns:p14="http://schemas.microsoft.com/office/powerpoint/2010/main" val="1815823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C2168-BC5B-42FC-A798-21FFF0DC87DB}"/>
              </a:ext>
            </a:extLst>
          </p:cNvPr>
          <p:cNvSpPr>
            <a:spLocks noGrp="1"/>
          </p:cNvSpPr>
          <p:nvPr>
            <p:ph type="title"/>
          </p:nvPr>
        </p:nvSpPr>
        <p:spPr/>
        <p:txBody>
          <a:bodyPr/>
          <a:lstStyle/>
          <a:p>
            <a:r>
              <a:rPr lang="en-IN" dirty="0"/>
              <a:t>Example of a Neon Intrinsic</a:t>
            </a:r>
          </a:p>
        </p:txBody>
      </p:sp>
      <p:sp>
        <p:nvSpPr>
          <p:cNvPr id="6" name="Rectangle 3">
            <a:extLst>
              <a:ext uri="{FF2B5EF4-FFF2-40B4-BE49-F238E27FC236}">
                <a16:creationId xmlns:a16="http://schemas.microsoft.com/office/drawing/2014/main" id="{B1CF0350-8C95-4F64-917A-D9B5612B32F8}"/>
              </a:ext>
            </a:extLst>
          </p:cNvPr>
          <p:cNvSpPr>
            <a:spLocks noChangeArrowheads="1"/>
          </p:cNvSpPr>
          <p:nvPr/>
        </p:nvSpPr>
        <p:spPr bwMode="auto">
          <a:xfrm>
            <a:off x="86712" y="1981200"/>
            <a:ext cx="8828688" cy="2246769"/>
          </a:xfrm>
          <a:prstGeom prst="rect">
            <a:avLst/>
          </a:prstGeom>
          <a:solidFill>
            <a:srgbClr val="E6E6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rPr>
              <a:t>#include &lt;</a:t>
            </a:r>
            <a:r>
              <a:rPr kumimoji="0" lang="en-US" altLang="en-US" sz="2800" b="0" i="0" u="none" strike="noStrike" cap="none" normalizeH="0" baseline="0" dirty="0" err="1">
                <a:ln>
                  <a:noFill/>
                </a:ln>
                <a:solidFill>
                  <a:srgbClr val="000000"/>
                </a:solidFill>
                <a:effectLst/>
                <a:latin typeface="Consolas" panose="020B0609020204030204" pitchFamily="49" charset="0"/>
              </a:rPr>
              <a:t>arm_neon.h</a:t>
            </a:r>
            <a:r>
              <a:rPr kumimoji="0" lang="en-US" altLang="en-US" sz="2800" b="0" i="0" u="none" strike="noStrike" cap="none" normalizeH="0" baseline="0" dirty="0">
                <a:ln>
                  <a:noFill/>
                </a:ln>
                <a:solidFill>
                  <a:srgbClr val="00000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rPr>
              <a:t>uint32x4_t </a:t>
            </a:r>
            <a:r>
              <a:rPr kumimoji="0" lang="en-US" altLang="en-US" sz="2800" b="0" i="0" u="none" strike="noStrike" cap="none" normalizeH="0" baseline="0" dirty="0" err="1">
                <a:ln>
                  <a:noFill/>
                </a:ln>
                <a:solidFill>
                  <a:srgbClr val="000000"/>
                </a:solidFill>
                <a:effectLst/>
                <a:latin typeface="Consolas" panose="020B0609020204030204" pitchFamily="49" charset="0"/>
              </a:rPr>
              <a:t>double_elements</a:t>
            </a:r>
            <a:r>
              <a:rPr kumimoji="0" lang="en-US" altLang="en-US" sz="2800" b="0" i="0" u="none" strike="noStrike" cap="none" normalizeH="0" baseline="0" dirty="0">
                <a:ln>
                  <a:noFill/>
                </a:ln>
                <a:solidFill>
                  <a:srgbClr val="000000"/>
                </a:solidFill>
                <a:effectLst/>
                <a:latin typeface="Consolas" panose="020B0609020204030204" pitchFamily="49" charset="0"/>
              </a:rPr>
              <a:t>(uint32x4_t input) </a:t>
            </a:r>
            <a:endParaRPr lang="en-US" altLang="en-US" sz="28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rPr>
              <a:t>  return(vaddq_u32(input, input));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495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48E8-ABA9-4676-A02E-E58591DCF3A4}"/>
              </a:ext>
            </a:extLst>
          </p:cNvPr>
          <p:cNvSpPr>
            <a:spLocks noGrp="1"/>
          </p:cNvSpPr>
          <p:nvPr>
            <p:ph type="title"/>
          </p:nvPr>
        </p:nvSpPr>
        <p:spPr>
          <a:xfrm>
            <a:off x="457200" y="274638"/>
            <a:ext cx="8229600" cy="563562"/>
          </a:xfrm>
        </p:spPr>
        <p:txBody>
          <a:bodyPr>
            <a:normAutofit fontScale="90000"/>
          </a:bodyPr>
          <a:lstStyle/>
          <a:p>
            <a:r>
              <a:rPr lang="en-IN" dirty="0"/>
              <a:t>List of Neon Intrinsic</a:t>
            </a:r>
          </a:p>
        </p:txBody>
      </p:sp>
      <p:sp>
        <p:nvSpPr>
          <p:cNvPr id="8" name="TextBox 7">
            <a:extLst>
              <a:ext uri="{FF2B5EF4-FFF2-40B4-BE49-F238E27FC236}">
                <a16:creationId xmlns:a16="http://schemas.microsoft.com/office/drawing/2014/main" id="{75B164D3-5FEE-4C53-BFDF-E38768C1F820}"/>
              </a:ext>
            </a:extLst>
          </p:cNvPr>
          <p:cNvSpPr txBox="1"/>
          <p:nvPr/>
        </p:nvSpPr>
        <p:spPr>
          <a:xfrm>
            <a:off x="457200" y="1371600"/>
            <a:ext cx="8001000" cy="4524315"/>
          </a:xfrm>
          <a:prstGeom prst="rect">
            <a:avLst/>
          </a:prstGeom>
          <a:noFill/>
        </p:spPr>
        <p:txBody>
          <a:bodyPr wrap="square" rtlCol="0">
            <a:spAutoFit/>
          </a:bodyPr>
          <a:lstStyle/>
          <a:p>
            <a:r>
              <a:rPr lang="en-IN" dirty="0"/>
              <a:t>int8x8_t vadd_s8 (int8x8_t a, int8x8_t b) </a:t>
            </a:r>
          </a:p>
          <a:p>
            <a:r>
              <a:rPr lang="en-IN" dirty="0"/>
              <a:t>int8x16_t vaddq_s8 (int8x16_t a, int8x16_t b) </a:t>
            </a:r>
          </a:p>
          <a:p>
            <a:r>
              <a:rPr lang="en-IN" dirty="0"/>
              <a:t>int16x4_t vadd_s16 (int16x4_t a, int16x4_t b) </a:t>
            </a:r>
          </a:p>
          <a:p>
            <a:r>
              <a:rPr lang="en-IN" dirty="0"/>
              <a:t>int16x8_t vaddq_s16 (int16x8_t a, int16x8_t b) </a:t>
            </a:r>
          </a:p>
          <a:p>
            <a:r>
              <a:rPr lang="en-IN" dirty="0"/>
              <a:t>int32x2_t vadd_s32 (int32x2_t a, int32x2_t b) </a:t>
            </a:r>
          </a:p>
          <a:p>
            <a:r>
              <a:rPr lang="en-IN" dirty="0"/>
              <a:t>int32x4_t vaddq_s32 (int32x4_t a, int32x4_t b) </a:t>
            </a:r>
          </a:p>
          <a:p>
            <a:r>
              <a:rPr lang="en-IN" dirty="0"/>
              <a:t>int64x1_t vadd_s64 (int64x1_t a, int64x1_t b) </a:t>
            </a:r>
          </a:p>
          <a:p>
            <a:r>
              <a:rPr lang="en-IN" dirty="0"/>
              <a:t>int64x2_t vaddq_s64 (int64x2_t a, int64x2_t b) </a:t>
            </a:r>
          </a:p>
          <a:p>
            <a:r>
              <a:rPr lang="en-IN" dirty="0"/>
              <a:t>uint8x8_t vadd_u8 (uint8x8_t a, uint8x8_t b) </a:t>
            </a:r>
          </a:p>
          <a:p>
            <a:r>
              <a:rPr lang="en-IN" dirty="0"/>
              <a:t>uint8x16_t vaddq_u8 (uint8x16_t a, uint8x16_t b) </a:t>
            </a:r>
          </a:p>
          <a:p>
            <a:r>
              <a:rPr lang="en-IN" dirty="0"/>
              <a:t>uint16x4_t vadd_u16 (uint16x4_t a, uint16x4_t b) </a:t>
            </a:r>
          </a:p>
          <a:p>
            <a:r>
              <a:rPr lang="en-IN" dirty="0"/>
              <a:t>uint16x8_t vaddq_u16 (uint16x8_t a, uint16x8_t b) </a:t>
            </a:r>
          </a:p>
          <a:p>
            <a:r>
              <a:rPr lang="en-IN" dirty="0"/>
              <a:t>uint32x2_t vadd_u32 (uint32x2_t a, uint32x2_t b) </a:t>
            </a:r>
          </a:p>
          <a:p>
            <a:r>
              <a:rPr lang="en-IN" dirty="0"/>
              <a:t>uint32x4_t vaddq_u32 (uint32x4_t a, uint32x4_t b) </a:t>
            </a:r>
          </a:p>
          <a:p>
            <a:r>
              <a:rPr lang="en-IN" dirty="0"/>
              <a:t>uint64x1_t vadd_u64 (uint64x1_t a, uint64x1_t b) </a:t>
            </a:r>
          </a:p>
          <a:p>
            <a:r>
              <a:rPr lang="en-IN" dirty="0"/>
              <a:t>uint64x2_t vaddq_u64 (uint64x2_t a, uint64x2_t b) </a:t>
            </a:r>
          </a:p>
        </p:txBody>
      </p:sp>
    </p:spTree>
    <p:extLst>
      <p:ext uri="{BB962C8B-B14F-4D97-AF65-F5344CB8AC3E}">
        <p14:creationId xmlns:p14="http://schemas.microsoft.com/office/powerpoint/2010/main" val="215563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644A32-FD62-4B71-8CB7-0865AC1DCC52}"/>
              </a:ext>
            </a:extLst>
          </p:cNvPr>
          <p:cNvSpPr txBox="1"/>
          <p:nvPr/>
        </p:nvSpPr>
        <p:spPr>
          <a:xfrm>
            <a:off x="457200" y="1371600"/>
            <a:ext cx="7848600" cy="5170646"/>
          </a:xfrm>
          <a:prstGeom prst="rect">
            <a:avLst/>
          </a:prstGeom>
          <a:noFill/>
        </p:spPr>
        <p:txBody>
          <a:bodyPr wrap="square" rtlCol="0">
            <a:spAutoFit/>
          </a:bodyPr>
          <a:lstStyle/>
          <a:p>
            <a:pPr algn="ctr"/>
            <a:r>
              <a:rPr lang="en-IN" sz="6600" dirty="0"/>
              <a:t>ARMv8 is the first architecture series where 64 Bit instruction sets are introduced</a:t>
            </a:r>
          </a:p>
        </p:txBody>
      </p:sp>
    </p:spTree>
    <p:extLst>
      <p:ext uri="{BB962C8B-B14F-4D97-AF65-F5344CB8AC3E}">
        <p14:creationId xmlns:p14="http://schemas.microsoft.com/office/powerpoint/2010/main" val="3194498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6764-7781-4E4C-B91F-4F6B338D00F5}"/>
              </a:ext>
            </a:extLst>
          </p:cNvPr>
          <p:cNvSpPr>
            <a:spLocks noGrp="1"/>
          </p:cNvSpPr>
          <p:nvPr>
            <p:ph type="title"/>
          </p:nvPr>
        </p:nvSpPr>
        <p:spPr/>
        <p:txBody>
          <a:bodyPr/>
          <a:lstStyle/>
          <a:p>
            <a:r>
              <a:rPr lang="en-IN" dirty="0"/>
              <a:t>List of Neon Intrinsic</a:t>
            </a:r>
          </a:p>
        </p:txBody>
      </p:sp>
      <p:sp>
        <p:nvSpPr>
          <p:cNvPr id="3" name="Rectangle 2">
            <a:extLst>
              <a:ext uri="{FF2B5EF4-FFF2-40B4-BE49-F238E27FC236}">
                <a16:creationId xmlns:a16="http://schemas.microsoft.com/office/drawing/2014/main" id="{2034F717-C32D-4D7D-88EF-B929AAE0689C}"/>
              </a:ext>
            </a:extLst>
          </p:cNvPr>
          <p:cNvSpPr/>
          <p:nvPr/>
        </p:nvSpPr>
        <p:spPr>
          <a:xfrm>
            <a:off x="464234" y="1981200"/>
            <a:ext cx="8229600" cy="3693319"/>
          </a:xfrm>
          <a:prstGeom prst="rect">
            <a:avLst/>
          </a:prstGeom>
        </p:spPr>
        <p:txBody>
          <a:bodyPr wrap="square">
            <a:spAutoFit/>
          </a:bodyPr>
          <a:lstStyle/>
          <a:p>
            <a:r>
              <a:rPr lang="en-IN" dirty="0"/>
              <a:t>float32x2_t vadd_f32 (float32x2_t a, float32x2_t b) </a:t>
            </a:r>
          </a:p>
          <a:p>
            <a:r>
              <a:rPr lang="en-IN" dirty="0"/>
              <a:t>float32x4_t vaddq_f32 (float32x4_t a, float32x4_t b) </a:t>
            </a:r>
          </a:p>
          <a:p>
            <a:r>
              <a:rPr lang="en-IN" dirty="0"/>
              <a:t>float64x1_t vadd_f64 (float64x1_t a, float64x1_t b) </a:t>
            </a:r>
          </a:p>
          <a:p>
            <a:r>
              <a:rPr lang="en-IN" dirty="0"/>
              <a:t>float64x2_t vaddq_f64 (float64x2_t a, float64x2_t b) </a:t>
            </a:r>
          </a:p>
          <a:p>
            <a:r>
              <a:rPr lang="en-IN" dirty="0"/>
              <a:t>int64_t vaddd_s64 (int64_t a, int64_t b) </a:t>
            </a:r>
          </a:p>
          <a:p>
            <a:r>
              <a:rPr lang="en-IN" dirty="0"/>
              <a:t>uint64_t vaddd_u64 (uint64_t a, uint64_t b) </a:t>
            </a:r>
          </a:p>
          <a:p>
            <a:r>
              <a:rPr lang="en-IN" dirty="0"/>
              <a:t>int16x8_t vaddl_s8 (int8x8_t a, int8x8_t b)</a:t>
            </a:r>
          </a:p>
          <a:p>
            <a:r>
              <a:rPr lang="en-IN" dirty="0"/>
              <a:t>int32x4_t vaddl_s16 (int16x4_t a, int16x4_t b)</a:t>
            </a:r>
          </a:p>
          <a:p>
            <a:r>
              <a:rPr lang="en-IN" dirty="0"/>
              <a:t>int64x2_t vaddl_s32 (int32x2_t a, int32x2_t b)</a:t>
            </a:r>
          </a:p>
          <a:p>
            <a:r>
              <a:rPr lang="en-IN" dirty="0"/>
              <a:t>uint16x8_t vaddl_u8 (uint8x8_t a, uint8x8_t b)</a:t>
            </a:r>
          </a:p>
          <a:p>
            <a:endParaRPr lang="en-IN" dirty="0"/>
          </a:p>
          <a:p>
            <a:endParaRPr lang="en-IN" dirty="0"/>
          </a:p>
          <a:p>
            <a:r>
              <a:rPr lang="en-IN" dirty="0"/>
              <a:t>https://developer.arm.com/technologies/neon/intrinsics</a:t>
            </a:r>
          </a:p>
        </p:txBody>
      </p:sp>
    </p:spTree>
    <p:extLst>
      <p:ext uri="{BB962C8B-B14F-4D97-AF65-F5344CB8AC3E}">
        <p14:creationId xmlns:p14="http://schemas.microsoft.com/office/powerpoint/2010/main" val="2049759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B0B4E-0E74-48C8-A68C-0A5455C44142}"/>
              </a:ext>
            </a:extLst>
          </p:cNvPr>
          <p:cNvSpPr>
            <a:spLocks noGrp="1"/>
          </p:cNvSpPr>
          <p:nvPr>
            <p:ph type="title"/>
          </p:nvPr>
        </p:nvSpPr>
        <p:spPr>
          <a:xfrm>
            <a:off x="457200" y="274638"/>
            <a:ext cx="8229600" cy="487362"/>
          </a:xfrm>
        </p:spPr>
        <p:txBody>
          <a:bodyPr>
            <a:normAutofit fontScale="90000"/>
          </a:bodyPr>
          <a:lstStyle/>
          <a:p>
            <a:r>
              <a:rPr lang="en-IN" dirty="0"/>
              <a:t>Registers in ARMv8</a:t>
            </a:r>
          </a:p>
        </p:txBody>
      </p:sp>
      <p:sp>
        <p:nvSpPr>
          <p:cNvPr id="3" name="Rectangle 2">
            <a:extLst>
              <a:ext uri="{FF2B5EF4-FFF2-40B4-BE49-F238E27FC236}">
                <a16:creationId xmlns:a16="http://schemas.microsoft.com/office/drawing/2014/main" id="{09E05556-11E0-4559-B055-2AA67073E694}"/>
              </a:ext>
            </a:extLst>
          </p:cNvPr>
          <p:cNvSpPr/>
          <p:nvPr/>
        </p:nvSpPr>
        <p:spPr>
          <a:xfrm>
            <a:off x="304800" y="762000"/>
            <a:ext cx="8686800" cy="1477328"/>
          </a:xfrm>
          <a:prstGeom prst="rect">
            <a:avLst/>
          </a:prstGeom>
        </p:spPr>
        <p:txBody>
          <a:bodyPr wrap="square">
            <a:spAutoFit/>
          </a:bodyPr>
          <a:lstStyle/>
          <a:p>
            <a:r>
              <a:rPr lang="en-IN" dirty="0">
                <a:solidFill>
                  <a:srgbClr val="000000"/>
                </a:solidFill>
                <a:latin typeface="Verdana" panose="020B0604030504040204" pitchFamily="34" charset="0"/>
              </a:rPr>
              <a:t>The AArch64 execution state provides 31 × 64-bit general-purpose registers accessible at all times and in all Exception levels.</a:t>
            </a:r>
          </a:p>
          <a:p>
            <a:endParaRPr lang="en-IN" dirty="0">
              <a:solidFill>
                <a:srgbClr val="000000"/>
              </a:solidFill>
              <a:latin typeface="Verdana" panose="020B0604030504040204" pitchFamily="34" charset="0"/>
            </a:endParaRPr>
          </a:p>
          <a:p>
            <a:r>
              <a:rPr lang="en-IN" dirty="0">
                <a:solidFill>
                  <a:srgbClr val="000000"/>
                </a:solidFill>
                <a:latin typeface="Verdana" panose="020B0604030504040204" pitchFamily="34" charset="0"/>
              </a:rPr>
              <a:t>Each register is 64 bits wide and they are generally referred to as registers X0-X30.</a:t>
            </a:r>
            <a:endParaRPr lang="en-IN" b="0" i="0" dirty="0">
              <a:solidFill>
                <a:srgbClr val="000000"/>
              </a:solidFill>
              <a:effectLst/>
              <a:latin typeface="Verdana" panose="020B0604030504040204" pitchFamily="34" charset="0"/>
            </a:endParaRPr>
          </a:p>
        </p:txBody>
      </p:sp>
      <p:graphicFrame>
        <p:nvGraphicFramePr>
          <p:cNvPr id="6" name="Table 5">
            <a:extLst>
              <a:ext uri="{FF2B5EF4-FFF2-40B4-BE49-F238E27FC236}">
                <a16:creationId xmlns:a16="http://schemas.microsoft.com/office/drawing/2014/main" id="{3585F515-3ECD-42DB-9B93-6F65C1C48BA3}"/>
              </a:ext>
            </a:extLst>
          </p:cNvPr>
          <p:cNvGraphicFramePr>
            <a:graphicFrameLocks noGrp="1"/>
          </p:cNvGraphicFramePr>
          <p:nvPr>
            <p:extLst>
              <p:ext uri="{D42A27DB-BD31-4B8C-83A1-F6EECF244321}">
                <p14:modId xmlns:p14="http://schemas.microsoft.com/office/powerpoint/2010/main" val="1417451969"/>
              </p:ext>
            </p:extLst>
          </p:nvPr>
        </p:nvGraphicFramePr>
        <p:xfrm>
          <a:off x="6845105" y="2115890"/>
          <a:ext cx="1981200" cy="4467472"/>
        </p:xfrm>
        <a:graphic>
          <a:graphicData uri="http://schemas.openxmlformats.org/drawingml/2006/table">
            <a:tbl>
              <a:tblPr>
                <a:tableStyleId>{5C22544A-7EE6-4342-B048-85BDC9FD1C3A}</a:tableStyleId>
              </a:tblPr>
              <a:tblGrid>
                <a:gridCol w="990600">
                  <a:extLst>
                    <a:ext uri="{9D8B030D-6E8A-4147-A177-3AD203B41FA5}">
                      <a16:colId xmlns:a16="http://schemas.microsoft.com/office/drawing/2014/main" val="3561907339"/>
                    </a:ext>
                  </a:extLst>
                </a:gridCol>
                <a:gridCol w="990600">
                  <a:extLst>
                    <a:ext uri="{9D8B030D-6E8A-4147-A177-3AD203B41FA5}">
                      <a16:colId xmlns:a16="http://schemas.microsoft.com/office/drawing/2014/main" val="3291588778"/>
                    </a:ext>
                  </a:extLst>
                </a:gridCol>
              </a:tblGrid>
              <a:tr h="143220">
                <a:tc>
                  <a:txBody>
                    <a:bodyPr/>
                    <a:lstStyle/>
                    <a:p>
                      <a:pPr algn="l" fontAlgn="b"/>
                      <a:r>
                        <a:rPr lang="en-IN" sz="900" u="none" strike="noStrike">
                          <a:effectLst/>
                        </a:rPr>
                        <a:t>X0</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W0</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1385640077"/>
                  </a:ext>
                </a:extLst>
              </a:tr>
              <a:tr h="143220">
                <a:tc>
                  <a:txBody>
                    <a:bodyPr/>
                    <a:lstStyle/>
                    <a:p>
                      <a:pPr algn="l" fontAlgn="b"/>
                      <a:r>
                        <a:rPr lang="en-IN" sz="900" u="none" strike="noStrike">
                          <a:effectLst/>
                        </a:rPr>
                        <a:t>X1</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W1</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2909362157"/>
                  </a:ext>
                </a:extLst>
              </a:tr>
              <a:tr h="143220">
                <a:tc>
                  <a:txBody>
                    <a:bodyPr/>
                    <a:lstStyle/>
                    <a:p>
                      <a:pPr algn="l" fontAlgn="b"/>
                      <a:r>
                        <a:rPr lang="en-IN" sz="900" u="none" strike="noStrike">
                          <a:effectLst/>
                        </a:rPr>
                        <a:t>X2</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W2</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1651461856"/>
                  </a:ext>
                </a:extLst>
              </a:tr>
              <a:tr h="143220">
                <a:tc>
                  <a:txBody>
                    <a:bodyPr/>
                    <a:lstStyle/>
                    <a:p>
                      <a:pPr algn="l" fontAlgn="b"/>
                      <a:r>
                        <a:rPr lang="en-IN" sz="900" u="none" strike="noStrike">
                          <a:effectLst/>
                        </a:rPr>
                        <a:t>X3</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W3</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4120010077"/>
                  </a:ext>
                </a:extLst>
              </a:tr>
              <a:tr h="143220">
                <a:tc>
                  <a:txBody>
                    <a:bodyPr/>
                    <a:lstStyle/>
                    <a:p>
                      <a:pPr algn="l" fontAlgn="b"/>
                      <a:r>
                        <a:rPr lang="en-IN" sz="900" u="none" strike="noStrike">
                          <a:effectLst/>
                        </a:rPr>
                        <a:t>X4</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W4</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2782582923"/>
                  </a:ext>
                </a:extLst>
              </a:tr>
              <a:tr h="143220">
                <a:tc>
                  <a:txBody>
                    <a:bodyPr/>
                    <a:lstStyle/>
                    <a:p>
                      <a:pPr algn="l" fontAlgn="b"/>
                      <a:r>
                        <a:rPr lang="en-IN" sz="900" u="none" strike="noStrike">
                          <a:effectLst/>
                        </a:rPr>
                        <a:t>X5</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W5</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2422664490"/>
                  </a:ext>
                </a:extLst>
              </a:tr>
              <a:tr h="143220">
                <a:tc>
                  <a:txBody>
                    <a:bodyPr/>
                    <a:lstStyle/>
                    <a:p>
                      <a:pPr algn="l" fontAlgn="b"/>
                      <a:r>
                        <a:rPr lang="en-IN" sz="900" u="none" strike="noStrike">
                          <a:effectLst/>
                        </a:rPr>
                        <a:t>X6</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W6</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2950735958"/>
                  </a:ext>
                </a:extLst>
              </a:tr>
              <a:tr h="143220">
                <a:tc>
                  <a:txBody>
                    <a:bodyPr/>
                    <a:lstStyle/>
                    <a:p>
                      <a:pPr algn="l" fontAlgn="b"/>
                      <a:r>
                        <a:rPr lang="en-IN" sz="900" u="none" strike="noStrike">
                          <a:effectLst/>
                        </a:rPr>
                        <a:t>X7</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W7</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1342313857"/>
                  </a:ext>
                </a:extLst>
              </a:tr>
              <a:tr h="143220">
                <a:tc>
                  <a:txBody>
                    <a:bodyPr/>
                    <a:lstStyle/>
                    <a:p>
                      <a:pPr algn="l" fontAlgn="b"/>
                      <a:r>
                        <a:rPr lang="en-IN" sz="900" u="none" strike="noStrike">
                          <a:effectLst/>
                        </a:rPr>
                        <a:t>X8</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W8</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517025116"/>
                  </a:ext>
                </a:extLst>
              </a:tr>
              <a:tr h="143220">
                <a:tc>
                  <a:txBody>
                    <a:bodyPr/>
                    <a:lstStyle/>
                    <a:p>
                      <a:pPr algn="l" fontAlgn="b"/>
                      <a:r>
                        <a:rPr lang="en-IN" sz="900" u="none" strike="noStrike">
                          <a:effectLst/>
                        </a:rPr>
                        <a:t>X9</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W9</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523217361"/>
                  </a:ext>
                </a:extLst>
              </a:tr>
              <a:tr h="143220">
                <a:tc>
                  <a:txBody>
                    <a:bodyPr/>
                    <a:lstStyle/>
                    <a:p>
                      <a:pPr algn="l" fontAlgn="b"/>
                      <a:r>
                        <a:rPr lang="en-IN" sz="900" u="none" strike="noStrike">
                          <a:effectLst/>
                        </a:rPr>
                        <a:t>X10</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W10</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2138621118"/>
                  </a:ext>
                </a:extLst>
              </a:tr>
              <a:tr h="143220">
                <a:tc>
                  <a:txBody>
                    <a:bodyPr/>
                    <a:lstStyle/>
                    <a:p>
                      <a:pPr algn="l" fontAlgn="b"/>
                      <a:r>
                        <a:rPr lang="en-IN" sz="900" u="none" strike="noStrike">
                          <a:effectLst/>
                        </a:rPr>
                        <a:t>X11</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W11</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426736520"/>
                  </a:ext>
                </a:extLst>
              </a:tr>
              <a:tr h="143220">
                <a:tc>
                  <a:txBody>
                    <a:bodyPr/>
                    <a:lstStyle/>
                    <a:p>
                      <a:pPr algn="l" fontAlgn="b"/>
                      <a:r>
                        <a:rPr lang="en-IN" sz="900" u="none" strike="noStrike" dirty="0">
                          <a:effectLst/>
                        </a:rPr>
                        <a:t>X12</a:t>
                      </a:r>
                      <a:endParaRPr lang="en-IN" sz="900" b="0" i="0" u="none" strike="noStrike" dirty="0">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W12</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1236062983"/>
                  </a:ext>
                </a:extLst>
              </a:tr>
              <a:tr h="143220">
                <a:tc>
                  <a:txBody>
                    <a:bodyPr/>
                    <a:lstStyle/>
                    <a:p>
                      <a:pPr algn="l" fontAlgn="b"/>
                      <a:r>
                        <a:rPr lang="en-IN" sz="900" u="none" strike="noStrike">
                          <a:effectLst/>
                        </a:rPr>
                        <a:t>X13</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W13</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1990323282"/>
                  </a:ext>
                </a:extLst>
              </a:tr>
              <a:tr h="143220">
                <a:tc>
                  <a:txBody>
                    <a:bodyPr/>
                    <a:lstStyle/>
                    <a:p>
                      <a:pPr algn="l" fontAlgn="b"/>
                      <a:r>
                        <a:rPr lang="en-IN" sz="900" u="none" strike="noStrike">
                          <a:effectLst/>
                        </a:rPr>
                        <a:t>X14</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W14</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4062174864"/>
                  </a:ext>
                </a:extLst>
              </a:tr>
              <a:tr h="143220">
                <a:tc>
                  <a:txBody>
                    <a:bodyPr/>
                    <a:lstStyle/>
                    <a:p>
                      <a:pPr algn="l" fontAlgn="b"/>
                      <a:r>
                        <a:rPr lang="en-IN" sz="900" u="none" strike="noStrike">
                          <a:effectLst/>
                        </a:rPr>
                        <a:t>X15</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W15</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3206559876"/>
                  </a:ext>
                </a:extLst>
              </a:tr>
              <a:tr h="143220">
                <a:tc>
                  <a:txBody>
                    <a:bodyPr/>
                    <a:lstStyle/>
                    <a:p>
                      <a:pPr algn="l" fontAlgn="b"/>
                      <a:r>
                        <a:rPr lang="en-IN" sz="900" u="none" strike="noStrike">
                          <a:effectLst/>
                        </a:rPr>
                        <a:t>X16</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W16</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1839163069"/>
                  </a:ext>
                </a:extLst>
              </a:tr>
              <a:tr h="143220">
                <a:tc>
                  <a:txBody>
                    <a:bodyPr/>
                    <a:lstStyle/>
                    <a:p>
                      <a:pPr algn="l" fontAlgn="b"/>
                      <a:r>
                        <a:rPr lang="en-IN" sz="900" u="none" strike="noStrike">
                          <a:effectLst/>
                        </a:rPr>
                        <a:t>X17</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W17</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2019482544"/>
                  </a:ext>
                </a:extLst>
              </a:tr>
              <a:tr h="143220">
                <a:tc>
                  <a:txBody>
                    <a:bodyPr/>
                    <a:lstStyle/>
                    <a:p>
                      <a:pPr algn="l" fontAlgn="b"/>
                      <a:r>
                        <a:rPr lang="en-IN" sz="900" u="none" strike="noStrike">
                          <a:effectLst/>
                        </a:rPr>
                        <a:t>X18</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W18</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3421721857"/>
                  </a:ext>
                </a:extLst>
              </a:tr>
              <a:tr h="143220">
                <a:tc>
                  <a:txBody>
                    <a:bodyPr/>
                    <a:lstStyle/>
                    <a:p>
                      <a:pPr algn="l" fontAlgn="b"/>
                      <a:r>
                        <a:rPr lang="en-IN" sz="900" u="none" strike="noStrike">
                          <a:effectLst/>
                        </a:rPr>
                        <a:t>X19</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W19</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1533138633"/>
                  </a:ext>
                </a:extLst>
              </a:tr>
              <a:tr h="143220">
                <a:tc>
                  <a:txBody>
                    <a:bodyPr/>
                    <a:lstStyle/>
                    <a:p>
                      <a:pPr algn="l" fontAlgn="b"/>
                      <a:r>
                        <a:rPr lang="en-IN" sz="900" u="none" strike="noStrike">
                          <a:effectLst/>
                        </a:rPr>
                        <a:t>X20</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W20</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3714373735"/>
                  </a:ext>
                </a:extLst>
              </a:tr>
              <a:tr h="143220">
                <a:tc>
                  <a:txBody>
                    <a:bodyPr/>
                    <a:lstStyle/>
                    <a:p>
                      <a:pPr algn="l" fontAlgn="b"/>
                      <a:r>
                        <a:rPr lang="en-IN" sz="900" u="none" strike="noStrike">
                          <a:effectLst/>
                        </a:rPr>
                        <a:t>X21</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W21</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907836736"/>
                  </a:ext>
                </a:extLst>
              </a:tr>
              <a:tr h="143220">
                <a:tc>
                  <a:txBody>
                    <a:bodyPr/>
                    <a:lstStyle/>
                    <a:p>
                      <a:pPr algn="l" fontAlgn="b"/>
                      <a:r>
                        <a:rPr lang="en-IN" sz="900" u="none" strike="noStrike">
                          <a:effectLst/>
                        </a:rPr>
                        <a:t>X22</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W22</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3385961106"/>
                  </a:ext>
                </a:extLst>
              </a:tr>
              <a:tr h="143220">
                <a:tc>
                  <a:txBody>
                    <a:bodyPr/>
                    <a:lstStyle/>
                    <a:p>
                      <a:pPr algn="l" fontAlgn="b"/>
                      <a:r>
                        <a:rPr lang="en-IN" sz="900" u="none" strike="noStrike">
                          <a:effectLst/>
                        </a:rPr>
                        <a:t>X23</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W23</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968991586"/>
                  </a:ext>
                </a:extLst>
              </a:tr>
              <a:tr h="143220">
                <a:tc>
                  <a:txBody>
                    <a:bodyPr/>
                    <a:lstStyle/>
                    <a:p>
                      <a:pPr algn="l" fontAlgn="b"/>
                      <a:r>
                        <a:rPr lang="en-IN" sz="900" u="none" strike="noStrike">
                          <a:effectLst/>
                        </a:rPr>
                        <a:t>X24</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W24</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2777923870"/>
                  </a:ext>
                </a:extLst>
              </a:tr>
              <a:tr h="143220">
                <a:tc>
                  <a:txBody>
                    <a:bodyPr/>
                    <a:lstStyle/>
                    <a:p>
                      <a:pPr algn="l" fontAlgn="b"/>
                      <a:r>
                        <a:rPr lang="en-IN" sz="900" u="none" strike="noStrike">
                          <a:effectLst/>
                        </a:rPr>
                        <a:t>X25</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W25</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1859911069"/>
                  </a:ext>
                </a:extLst>
              </a:tr>
              <a:tr h="143220">
                <a:tc>
                  <a:txBody>
                    <a:bodyPr/>
                    <a:lstStyle/>
                    <a:p>
                      <a:pPr algn="l" fontAlgn="b"/>
                      <a:r>
                        <a:rPr lang="en-IN" sz="900" u="none" strike="noStrike">
                          <a:effectLst/>
                        </a:rPr>
                        <a:t>X26</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W26</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694494178"/>
                  </a:ext>
                </a:extLst>
              </a:tr>
              <a:tr h="143220">
                <a:tc>
                  <a:txBody>
                    <a:bodyPr/>
                    <a:lstStyle/>
                    <a:p>
                      <a:pPr algn="l" fontAlgn="b"/>
                      <a:r>
                        <a:rPr lang="en-IN" sz="900" u="none" strike="noStrike">
                          <a:effectLst/>
                        </a:rPr>
                        <a:t>X27</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W27</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4034859020"/>
                  </a:ext>
                </a:extLst>
              </a:tr>
              <a:tr h="143220">
                <a:tc>
                  <a:txBody>
                    <a:bodyPr/>
                    <a:lstStyle/>
                    <a:p>
                      <a:pPr algn="l" fontAlgn="b"/>
                      <a:r>
                        <a:rPr lang="en-IN" sz="900" u="none" strike="noStrike">
                          <a:effectLst/>
                        </a:rPr>
                        <a:t>X28</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W28</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2270121584"/>
                  </a:ext>
                </a:extLst>
              </a:tr>
              <a:tr h="143220">
                <a:tc>
                  <a:txBody>
                    <a:bodyPr/>
                    <a:lstStyle/>
                    <a:p>
                      <a:pPr algn="l" fontAlgn="b"/>
                      <a:r>
                        <a:rPr lang="en-IN" sz="900" u="none" strike="noStrike">
                          <a:effectLst/>
                        </a:rPr>
                        <a:t>X29</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a:effectLst/>
                        </a:rPr>
                        <a:t>W29</a:t>
                      </a:r>
                      <a:endParaRPr lang="en-IN" sz="900" b="0" i="0" u="none" strike="noStrike">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3635424767"/>
                  </a:ext>
                </a:extLst>
              </a:tr>
              <a:tr h="143220">
                <a:tc>
                  <a:txBody>
                    <a:bodyPr/>
                    <a:lstStyle/>
                    <a:p>
                      <a:pPr algn="l" fontAlgn="b"/>
                      <a:r>
                        <a:rPr lang="en-IN" sz="900" u="none" strike="noStrike">
                          <a:effectLst/>
                        </a:rPr>
                        <a:t>X30</a:t>
                      </a:r>
                      <a:endParaRPr lang="en-IN" sz="900" b="0" i="0" u="none" strike="noStrike">
                        <a:solidFill>
                          <a:srgbClr val="000000"/>
                        </a:solidFill>
                        <a:effectLst/>
                        <a:latin typeface="Calibri" panose="020F0502020204030204" pitchFamily="34" charset="0"/>
                      </a:endParaRPr>
                    </a:p>
                  </a:txBody>
                  <a:tcPr marL="6952" marR="6952" marT="6952" marB="0" anchor="b"/>
                </a:tc>
                <a:tc>
                  <a:txBody>
                    <a:bodyPr/>
                    <a:lstStyle/>
                    <a:p>
                      <a:pPr algn="l" fontAlgn="b"/>
                      <a:r>
                        <a:rPr lang="en-IN" sz="900" u="none" strike="noStrike" dirty="0">
                          <a:effectLst/>
                        </a:rPr>
                        <a:t>W30</a:t>
                      </a:r>
                      <a:endParaRPr lang="en-IN" sz="900" b="0" i="0" u="none" strike="noStrike" dirty="0">
                        <a:solidFill>
                          <a:srgbClr val="000000"/>
                        </a:solidFill>
                        <a:effectLst/>
                        <a:latin typeface="Calibri" panose="020F0502020204030204" pitchFamily="34" charset="0"/>
                      </a:endParaRPr>
                    </a:p>
                  </a:txBody>
                  <a:tcPr marL="6952" marR="6952" marT="6952" marB="0" anchor="b"/>
                </a:tc>
                <a:extLst>
                  <a:ext uri="{0D108BD9-81ED-4DB2-BD59-A6C34878D82A}">
                    <a16:rowId xmlns:a16="http://schemas.microsoft.com/office/drawing/2014/main" val="3116957221"/>
                  </a:ext>
                </a:extLst>
              </a:tr>
            </a:tbl>
          </a:graphicData>
        </a:graphic>
      </p:graphicFrame>
      <p:sp>
        <p:nvSpPr>
          <p:cNvPr id="7" name="Rectangle: Rounded Corners 6">
            <a:extLst>
              <a:ext uri="{FF2B5EF4-FFF2-40B4-BE49-F238E27FC236}">
                <a16:creationId xmlns:a16="http://schemas.microsoft.com/office/drawing/2014/main" id="{215D79A8-DE4F-4E4D-AF26-4A60DDE91302}"/>
              </a:ext>
            </a:extLst>
          </p:cNvPr>
          <p:cNvSpPr/>
          <p:nvPr/>
        </p:nvSpPr>
        <p:spPr>
          <a:xfrm>
            <a:off x="304800" y="3048000"/>
            <a:ext cx="2514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2CE93E67-51D6-4F15-AD51-0D3D70A31C78}"/>
              </a:ext>
            </a:extLst>
          </p:cNvPr>
          <p:cNvSpPr/>
          <p:nvPr/>
        </p:nvSpPr>
        <p:spPr>
          <a:xfrm>
            <a:off x="2819400" y="3048000"/>
            <a:ext cx="2514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A434C1D-2440-4727-8427-0DE89B3C3073}"/>
              </a:ext>
            </a:extLst>
          </p:cNvPr>
          <p:cNvSpPr txBox="1"/>
          <p:nvPr/>
        </p:nvSpPr>
        <p:spPr>
          <a:xfrm>
            <a:off x="5114962" y="2752481"/>
            <a:ext cx="301686" cy="369332"/>
          </a:xfrm>
          <a:prstGeom prst="rect">
            <a:avLst/>
          </a:prstGeom>
          <a:noFill/>
        </p:spPr>
        <p:txBody>
          <a:bodyPr wrap="none" rtlCol="0">
            <a:spAutoFit/>
          </a:bodyPr>
          <a:lstStyle/>
          <a:p>
            <a:r>
              <a:rPr lang="en-IN" dirty="0"/>
              <a:t>0</a:t>
            </a:r>
          </a:p>
        </p:txBody>
      </p:sp>
      <p:sp>
        <p:nvSpPr>
          <p:cNvPr id="10" name="TextBox 9">
            <a:extLst>
              <a:ext uri="{FF2B5EF4-FFF2-40B4-BE49-F238E27FC236}">
                <a16:creationId xmlns:a16="http://schemas.microsoft.com/office/drawing/2014/main" id="{C84417FB-93A0-42EF-B6E5-F2F2B08E3E47}"/>
              </a:ext>
            </a:extLst>
          </p:cNvPr>
          <p:cNvSpPr txBox="1"/>
          <p:nvPr/>
        </p:nvSpPr>
        <p:spPr>
          <a:xfrm>
            <a:off x="304214" y="2687460"/>
            <a:ext cx="418704" cy="369332"/>
          </a:xfrm>
          <a:prstGeom prst="rect">
            <a:avLst/>
          </a:prstGeom>
          <a:noFill/>
        </p:spPr>
        <p:txBody>
          <a:bodyPr wrap="none" rtlCol="0">
            <a:spAutoFit/>
          </a:bodyPr>
          <a:lstStyle/>
          <a:p>
            <a:r>
              <a:rPr lang="en-IN" dirty="0"/>
              <a:t>63</a:t>
            </a:r>
          </a:p>
        </p:txBody>
      </p:sp>
      <p:sp>
        <p:nvSpPr>
          <p:cNvPr id="11" name="TextBox 10">
            <a:extLst>
              <a:ext uri="{FF2B5EF4-FFF2-40B4-BE49-F238E27FC236}">
                <a16:creationId xmlns:a16="http://schemas.microsoft.com/office/drawing/2014/main" id="{4CE7D564-ECF2-472B-9558-88E21AB1E448}"/>
              </a:ext>
            </a:extLst>
          </p:cNvPr>
          <p:cNvSpPr txBox="1"/>
          <p:nvPr/>
        </p:nvSpPr>
        <p:spPr>
          <a:xfrm>
            <a:off x="2400696" y="2678668"/>
            <a:ext cx="418704" cy="369332"/>
          </a:xfrm>
          <a:prstGeom prst="rect">
            <a:avLst/>
          </a:prstGeom>
          <a:noFill/>
        </p:spPr>
        <p:txBody>
          <a:bodyPr wrap="square" rtlCol="0">
            <a:spAutoFit/>
          </a:bodyPr>
          <a:lstStyle/>
          <a:p>
            <a:r>
              <a:rPr lang="en-IN" dirty="0"/>
              <a:t>32</a:t>
            </a:r>
          </a:p>
        </p:txBody>
      </p:sp>
      <p:sp>
        <p:nvSpPr>
          <p:cNvPr id="12" name="TextBox 11">
            <a:extLst>
              <a:ext uri="{FF2B5EF4-FFF2-40B4-BE49-F238E27FC236}">
                <a16:creationId xmlns:a16="http://schemas.microsoft.com/office/drawing/2014/main" id="{85B67283-2F00-43DF-9F97-B5BE7A8C2132}"/>
              </a:ext>
            </a:extLst>
          </p:cNvPr>
          <p:cNvSpPr txBox="1"/>
          <p:nvPr/>
        </p:nvSpPr>
        <p:spPr>
          <a:xfrm>
            <a:off x="2809128" y="2678668"/>
            <a:ext cx="418704" cy="369332"/>
          </a:xfrm>
          <a:prstGeom prst="rect">
            <a:avLst/>
          </a:prstGeom>
          <a:noFill/>
        </p:spPr>
        <p:txBody>
          <a:bodyPr wrap="square" rtlCol="0">
            <a:spAutoFit/>
          </a:bodyPr>
          <a:lstStyle/>
          <a:p>
            <a:r>
              <a:rPr lang="en-IN" dirty="0"/>
              <a:t>31</a:t>
            </a:r>
          </a:p>
        </p:txBody>
      </p:sp>
      <p:cxnSp>
        <p:nvCxnSpPr>
          <p:cNvPr id="15" name="Straight Connector 14">
            <a:extLst>
              <a:ext uri="{FF2B5EF4-FFF2-40B4-BE49-F238E27FC236}">
                <a16:creationId xmlns:a16="http://schemas.microsoft.com/office/drawing/2014/main" id="{28124E08-29DD-45A5-BDC8-D65E3C220AE5}"/>
              </a:ext>
            </a:extLst>
          </p:cNvPr>
          <p:cNvCxnSpPr/>
          <p:nvPr/>
        </p:nvCxnSpPr>
        <p:spPr>
          <a:xfrm>
            <a:off x="2809128" y="37338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1CB3714-C5E3-48B4-97DB-64591A48F568}"/>
              </a:ext>
            </a:extLst>
          </p:cNvPr>
          <p:cNvCxnSpPr>
            <a:cxnSpLocks/>
          </p:cNvCxnSpPr>
          <p:nvPr/>
        </p:nvCxnSpPr>
        <p:spPr>
          <a:xfrm>
            <a:off x="5313177" y="3733800"/>
            <a:ext cx="20823" cy="1528465"/>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EF28C4D-01D7-4104-8910-84836B590DFD}"/>
              </a:ext>
            </a:extLst>
          </p:cNvPr>
          <p:cNvSpPr txBox="1"/>
          <p:nvPr/>
        </p:nvSpPr>
        <p:spPr>
          <a:xfrm>
            <a:off x="3781249" y="3766066"/>
            <a:ext cx="790735" cy="646331"/>
          </a:xfrm>
          <a:prstGeom prst="rect">
            <a:avLst/>
          </a:prstGeom>
          <a:noFill/>
        </p:spPr>
        <p:txBody>
          <a:bodyPr wrap="square" rtlCol="0">
            <a:spAutoFit/>
          </a:bodyPr>
          <a:lstStyle/>
          <a:p>
            <a:r>
              <a:rPr lang="en-IN" dirty="0"/>
              <a:t>32 Bit</a:t>
            </a:r>
          </a:p>
          <a:p>
            <a:r>
              <a:rPr lang="en-IN" dirty="0" err="1"/>
              <a:t>Wn</a:t>
            </a:r>
            <a:r>
              <a:rPr lang="en-IN" dirty="0"/>
              <a:t> </a:t>
            </a:r>
          </a:p>
        </p:txBody>
      </p:sp>
      <p:cxnSp>
        <p:nvCxnSpPr>
          <p:cNvPr id="18" name="Straight Connector 17">
            <a:extLst>
              <a:ext uri="{FF2B5EF4-FFF2-40B4-BE49-F238E27FC236}">
                <a16:creationId xmlns:a16="http://schemas.microsoft.com/office/drawing/2014/main" id="{2772E257-59AA-4E7C-899C-E83AC4A00BF4}"/>
              </a:ext>
            </a:extLst>
          </p:cNvPr>
          <p:cNvCxnSpPr>
            <a:cxnSpLocks/>
          </p:cNvCxnSpPr>
          <p:nvPr/>
        </p:nvCxnSpPr>
        <p:spPr>
          <a:xfrm>
            <a:off x="304214" y="3766066"/>
            <a:ext cx="13481" cy="1415534"/>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D146CB1-C90A-46CF-AA7A-221F1D1BE621}"/>
              </a:ext>
            </a:extLst>
          </p:cNvPr>
          <p:cNvSpPr txBox="1"/>
          <p:nvPr/>
        </p:nvSpPr>
        <p:spPr>
          <a:xfrm>
            <a:off x="2318438" y="4615934"/>
            <a:ext cx="790735" cy="646331"/>
          </a:xfrm>
          <a:prstGeom prst="rect">
            <a:avLst/>
          </a:prstGeom>
          <a:noFill/>
        </p:spPr>
        <p:txBody>
          <a:bodyPr wrap="square" rtlCol="0">
            <a:spAutoFit/>
          </a:bodyPr>
          <a:lstStyle/>
          <a:p>
            <a:r>
              <a:rPr lang="en-IN" dirty="0"/>
              <a:t>64 Bit</a:t>
            </a:r>
          </a:p>
          <a:p>
            <a:r>
              <a:rPr lang="en-IN" dirty="0" err="1"/>
              <a:t>Xn</a:t>
            </a:r>
            <a:r>
              <a:rPr lang="en-IN" dirty="0"/>
              <a:t> </a:t>
            </a:r>
          </a:p>
        </p:txBody>
      </p:sp>
      <p:cxnSp>
        <p:nvCxnSpPr>
          <p:cNvPr id="23" name="Straight Arrow Connector 22">
            <a:extLst>
              <a:ext uri="{FF2B5EF4-FFF2-40B4-BE49-F238E27FC236}">
                <a16:creationId xmlns:a16="http://schemas.microsoft.com/office/drawing/2014/main" id="{74CEAC91-C9E6-44D9-AC67-1D852018A18D}"/>
              </a:ext>
            </a:extLst>
          </p:cNvPr>
          <p:cNvCxnSpPr>
            <a:cxnSpLocks/>
            <a:stCxn id="17" idx="3"/>
          </p:cNvCxnSpPr>
          <p:nvPr/>
        </p:nvCxnSpPr>
        <p:spPr>
          <a:xfrm flipV="1">
            <a:off x="4571984" y="4089231"/>
            <a:ext cx="6377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65EC179-9954-43A4-834D-8250CB089727}"/>
              </a:ext>
            </a:extLst>
          </p:cNvPr>
          <p:cNvCxnSpPr>
            <a:cxnSpLocks/>
            <a:stCxn id="17" idx="1"/>
          </p:cNvCxnSpPr>
          <p:nvPr/>
        </p:nvCxnSpPr>
        <p:spPr>
          <a:xfrm flipH="1">
            <a:off x="2819400" y="4089232"/>
            <a:ext cx="961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93A5D8-F1E5-4D03-A450-2C2C91CD6DF2}"/>
              </a:ext>
            </a:extLst>
          </p:cNvPr>
          <p:cNvCxnSpPr>
            <a:cxnSpLocks/>
            <a:stCxn id="20" idx="3"/>
          </p:cNvCxnSpPr>
          <p:nvPr/>
        </p:nvCxnSpPr>
        <p:spPr>
          <a:xfrm flipV="1">
            <a:off x="3109173" y="4939099"/>
            <a:ext cx="20387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6230267-FB70-41DF-BBF4-9A22A107D61E}"/>
              </a:ext>
            </a:extLst>
          </p:cNvPr>
          <p:cNvCxnSpPr>
            <a:cxnSpLocks/>
            <a:stCxn id="20" idx="1"/>
          </p:cNvCxnSpPr>
          <p:nvPr/>
        </p:nvCxnSpPr>
        <p:spPr>
          <a:xfrm flipH="1" flipV="1">
            <a:off x="457200" y="4939099"/>
            <a:ext cx="186123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235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446B-69FA-4D08-991B-C10FEC3A1B92}"/>
              </a:ext>
            </a:extLst>
          </p:cNvPr>
          <p:cNvSpPr>
            <a:spLocks noGrp="1"/>
          </p:cNvSpPr>
          <p:nvPr>
            <p:ph type="title"/>
          </p:nvPr>
        </p:nvSpPr>
        <p:spPr/>
        <p:txBody>
          <a:bodyPr/>
          <a:lstStyle/>
          <a:p>
            <a:r>
              <a:rPr lang="en-IN" dirty="0"/>
              <a:t>Register Names and uses</a:t>
            </a:r>
          </a:p>
        </p:txBody>
      </p:sp>
      <p:sp>
        <p:nvSpPr>
          <p:cNvPr id="3" name="TextBox 2">
            <a:extLst>
              <a:ext uri="{FF2B5EF4-FFF2-40B4-BE49-F238E27FC236}">
                <a16:creationId xmlns:a16="http://schemas.microsoft.com/office/drawing/2014/main" id="{533C9C53-ACB2-47D8-A135-72DD94E0EE15}"/>
              </a:ext>
            </a:extLst>
          </p:cNvPr>
          <p:cNvSpPr txBox="1"/>
          <p:nvPr/>
        </p:nvSpPr>
        <p:spPr>
          <a:xfrm>
            <a:off x="304800" y="1981200"/>
            <a:ext cx="8382000" cy="4247317"/>
          </a:xfrm>
          <a:prstGeom prst="rect">
            <a:avLst/>
          </a:prstGeom>
          <a:noFill/>
        </p:spPr>
        <p:txBody>
          <a:bodyPr wrap="square" rtlCol="0">
            <a:spAutoFit/>
          </a:bodyPr>
          <a:lstStyle/>
          <a:p>
            <a:r>
              <a:rPr lang="en-IN" b="1" dirty="0"/>
              <a:t>r30</a:t>
            </a:r>
            <a:r>
              <a:rPr lang="en-IN" dirty="0"/>
              <a:t> (LR): The Link Register, is used as the subroutine link register (LR) and stores the return address when </a:t>
            </a:r>
            <a:r>
              <a:rPr lang="en-IN" b="1" i="1" dirty="0"/>
              <a:t>Branch with </a:t>
            </a:r>
            <a:r>
              <a:rPr lang="en-IN" b="1" i="1" dirty="0" err="1"/>
              <a:t>Link</a:t>
            </a:r>
            <a:r>
              <a:rPr lang="en-IN" dirty="0" err="1"/>
              <a:t>operations</a:t>
            </a:r>
            <a:r>
              <a:rPr lang="en-IN" dirty="0"/>
              <a:t> are performed.</a:t>
            </a:r>
          </a:p>
          <a:p>
            <a:r>
              <a:rPr lang="en-IN" b="1" dirty="0"/>
              <a:t>r29</a:t>
            </a:r>
            <a:r>
              <a:rPr lang="en-IN" dirty="0"/>
              <a:t> (FP): The Frame Pointer</a:t>
            </a:r>
          </a:p>
          <a:p>
            <a:r>
              <a:rPr lang="en-IN" b="1" dirty="0"/>
              <a:t>r19…r28</a:t>
            </a:r>
            <a:r>
              <a:rPr lang="en-IN" dirty="0"/>
              <a:t>: </a:t>
            </a:r>
            <a:r>
              <a:rPr lang="en-IN" dirty="0" err="1"/>
              <a:t>Callee</a:t>
            </a:r>
            <a:r>
              <a:rPr lang="en-IN" dirty="0"/>
              <a:t>-saved registers</a:t>
            </a:r>
          </a:p>
          <a:p>
            <a:r>
              <a:rPr lang="en-IN" b="1" dirty="0"/>
              <a:t>r18:</a:t>
            </a:r>
            <a:r>
              <a:rPr lang="en-IN" dirty="0"/>
              <a:t> The Platform Register, if needed; otherwise a temporary register.</a:t>
            </a:r>
          </a:p>
          <a:p>
            <a:r>
              <a:rPr lang="en-IN" b="1" dirty="0"/>
              <a:t>r17</a:t>
            </a:r>
            <a:r>
              <a:rPr lang="en-IN" dirty="0"/>
              <a:t> (IP1): The second intra-procedure-call temporary register (can be used by call veneers and PLT code); at other times may be used as a temporary register.</a:t>
            </a:r>
          </a:p>
          <a:p>
            <a:r>
              <a:rPr lang="en-IN" b="1" dirty="0"/>
              <a:t>r16</a:t>
            </a:r>
            <a:r>
              <a:rPr lang="en-IN" dirty="0"/>
              <a:t> (IP0): The first intra-procedure-call scratch register (can be used by call veneers and PLT code); at other times may be used as a temporary register.</a:t>
            </a:r>
          </a:p>
          <a:p>
            <a:r>
              <a:rPr lang="en-IN" b="1" dirty="0"/>
              <a:t>r9…r15</a:t>
            </a:r>
            <a:r>
              <a:rPr lang="en-IN" dirty="0"/>
              <a:t>: Temporary registers</a:t>
            </a:r>
          </a:p>
          <a:p>
            <a:r>
              <a:rPr lang="en-IN" b="1" dirty="0"/>
              <a:t>r8</a:t>
            </a:r>
            <a:r>
              <a:rPr lang="en-IN" dirty="0"/>
              <a:t>: Indirect result location register</a:t>
            </a:r>
          </a:p>
          <a:p>
            <a:r>
              <a:rPr lang="en-IN" b="1" dirty="0"/>
              <a:t>r0…r7</a:t>
            </a:r>
            <a:r>
              <a:rPr lang="en-IN" dirty="0"/>
              <a:t>: Parameter/result registers</a:t>
            </a:r>
          </a:p>
          <a:p>
            <a:r>
              <a:rPr lang="en-IN" dirty="0"/>
              <a:t>The </a:t>
            </a:r>
            <a:r>
              <a:rPr lang="en-IN" b="1" dirty="0"/>
              <a:t>PC</a:t>
            </a:r>
            <a:r>
              <a:rPr lang="en-IN" dirty="0"/>
              <a:t> (program counter) has a limited access, only few instructions, as BL and ADL, can modify it</a:t>
            </a:r>
          </a:p>
          <a:p>
            <a:endParaRPr lang="en-IN" dirty="0"/>
          </a:p>
        </p:txBody>
      </p:sp>
    </p:spTree>
    <p:extLst>
      <p:ext uri="{BB962C8B-B14F-4D97-AF65-F5344CB8AC3E}">
        <p14:creationId xmlns:p14="http://schemas.microsoft.com/office/powerpoint/2010/main" val="2042230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DA009-10E1-4D30-84C1-6043D653829D}"/>
              </a:ext>
            </a:extLst>
          </p:cNvPr>
          <p:cNvSpPr>
            <a:spLocks noGrp="1"/>
          </p:cNvSpPr>
          <p:nvPr>
            <p:ph type="title"/>
          </p:nvPr>
        </p:nvSpPr>
        <p:spPr/>
        <p:txBody>
          <a:bodyPr/>
          <a:lstStyle/>
          <a:p>
            <a:r>
              <a:rPr lang="en-IN" dirty="0"/>
              <a:t>Special Purpose Registers in v8</a:t>
            </a:r>
          </a:p>
        </p:txBody>
      </p:sp>
      <p:graphicFrame>
        <p:nvGraphicFramePr>
          <p:cNvPr id="5" name="Table 4">
            <a:extLst>
              <a:ext uri="{FF2B5EF4-FFF2-40B4-BE49-F238E27FC236}">
                <a16:creationId xmlns:a16="http://schemas.microsoft.com/office/drawing/2014/main" id="{7C9471FA-1B60-4B8B-A678-AB74256927BB}"/>
              </a:ext>
            </a:extLst>
          </p:cNvPr>
          <p:cNvGraphicFramePr>
            <a:graphicFrameLocks noGrp="1"/>
          </p:cNvGraphicFramePr>
          <p:nvPr>
            <p:extLst>
              <p:ext uri="{D42A27DB-BD31-4B8C-83A1-F6EECF244321}">
                <p14:modId xmlns:p14="http://schemas.microsoft.com/office/powerpoint/2010/main" val="1091908300"/>
              </p:ext>
            </p:extLst>
          </p:nvPr>
        </p:nvGraphicFramePr>
        <p:xfrm>
          <a:off x="429065" y="2133600"/>
          <a:ext cx="8229600" cy="2194560"/>
        </p:xfrm>
        <a:graphic>
          <a:graphicData uri="http://schemas.openxmlformats.org/drawingml/2006/table">
            <a:tbl>
              <a:tblPr>
                <a:effectLst>
                  <a:outerShdw blurRad="50800" dist="38100" dir="2700000" algn="tl" rotWithShape="0">
                    <a:prstClr val="black">
                      <a:alpha val="40000"/>
                    </a:prstClr>
                  </a:outerShdw>
                </a:effectLst>
              </a:tblPr>
              <a:tblGrid>
                <a:gridCol w="2743200">
                  <a:extLst>
                    <a:ext uri="{9D8B030D-6E8A-4147-A177-3AD203B41FA5}">
                      <a16:colId xmlns:a16="http://schemas.microsoft.com/office/drawing/2014/main" val="3112711918"/>
                    </a:ext>
                  </a:extLst>
                </a:gridCol>
                <a:gridCol w="2743200">
                  <a:extLst>
                    <a:ext uri="{9D8B030D-6E8A-4147-A177-3AD203B41FA5}">
                      <a16:colId xmlns:a16="http://schemas.microsoft.com/office/drawing/2014/main" val="2171221913"/>
                    </a:ext>
                  </a:extLst>
                </a:gridCol>
                <a:gridCol w="2743200">
                  <a:extLst>
                    <a:ext uri="{9D8B030D-6E8A-4147-A177-3AD203B41FA5}">
                      <a16:colId xmlns:a16="http://schemas.microsoft.com/office/drawing/2014/main" val="3676240730"/>
                    </a:ext>
                  </a:extLst>
                </a:gridCol>
              </a:tblGrid>
              <a:tr h="0">
                <a:tc>
                  <a:txBody>
                    <a:bodyPr/>
                    <a:lstStyle/>
                    <a:p>
                      <a:r>
                        <a:rPr lang="en-IN" b="1">
                          <a:effectLst/>
                        </a:rPr>
                        <a:t>Name</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b="1">
                          <a:effectLst/>
                        </a:rPr>
                        <a:t>Size</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b="1">
                          <a:effectLst/>
                        </a:rPr>
                        <a:t>Description</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3366195524"/>
                  </a:ext>
                </a:extLst>
              </a:tr>
              <a:tr h="0">
                <a:tc>
                  <a:txBody>
                    <a:bodyPr/>
                    <a:lstStyle/>
                    <a:p>
                      <a:r>
                        <a:rPr lang="en-IN">
                          <a:effectLst/>
                        </a:rPr>
                        <a:t>WZR</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a:effectLst/>
                        </a:rPr>
                        <a:t>32 bits</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a:effectLst/>
                        </a:rPr>
                        <a:t>Zero register</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3432471912"/>
                  </a:ext>
                </a:extLst>
              </a:tr>
              <a:tr h="0">
                <a:tc>
                  <a:txBody>
                    <a:bodyPr/>
                    <a:lstStyle/>
                    <a:p>
                      <a:r>
                        <a:rPr lang="en-IN">
                          <a:effectLst/>
                        </a:rPr>
                        <a:t>XZR</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a:effectLst/>
                        </a:rPr>
                        <a:t>64 bits</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a:effectLst/>
                        </a:rPr>
                        <a:t>Zero register</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3663223130"/>
                  </a:ext>
                </a:extLst>
              </a:tr>
              <a:tr h="0">
                <a:tc>
                  <a:txBody>
                    <a:bodyPr/>
                    <a:lstStyle/>
                    <a:p>
                      <a:r>
                        <a:rPr lang="en-IN">
                          <a:effectLst/>
                        </a:rPr>
                        <a:t>WSP</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dirty="0">
                          <a:effectLst/>
                        </a:rPr>
                        <a:t>32 bits</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dirty="0">
                          <a:effectLst/>
                        </a:rPr>
                        <a:t>Current stack pointer</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4167472894"/>
                  </a:ext>
                </a:extLst>
              </a:tr>
              <a:tr h="0">
                <a:tc>
                  <a:txBody>
                    <a:bodyPr/>
                    <a:lstStyle/>
                    <a:p>
                      <a:r>
                        <a:rPr lang="en-IN">
                          <a:effectLst/>
                        </a:rPr>
                        <a:t>SP</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dirty="0">
                          <a:effectLst/>
                        </a:rPr>
                        <a:t>64 bits</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a:effectLst/>
                        </a:rPr>
                        <a:t>Current stack pointer</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39435770"/>
                  </a:ext>
                </a:extLst>
              </a:tr>
              <a:tr h="0">
                <a:tc>
                  <a:txBody>
                    <a:bodyPr/>
                    <a:lstStyle/>
                    <a:p>
                      <a:r>
                        <a:rPr lang="en-IN">
                          <a:effectLst/>
                        </a:rPr>
                        <a:t>PC</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a:effectLst/>
                        </a:rPr>
                        <a:t>64 bits</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IN" dirty="0">
                          <a:effectLst/>
                        </a:rPr>
                        <a:t>Program counter</a:t>
                      </a:r>
                    </a:p>
                  </a:txBody>
                  <a:tcPr anchor="ctr">
                    <a:lnL>
                      <a:noFill/>
                    </a:lnL>
                    <a:lnR>
                      <a:noFill/>
                    </a:lnR>
                    <a:lnT>
                      <a:noFill/>
                    </a:lnT>
                    <a:lnB>
                      <a:noFill/>
                    </a:lnB>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2245994958"/>
                  </a:ext>
                </a:extLst>
              </a:tr>
            </a:tbl>
          </a:graphicData>
        </a:graphic>
      </p:graphicFrame>
    </p:spTree>
    <p:extLst>
      <p:ext uri="{BB962C8B-B14F-4D97-AF65-F5344CB8AC3E}">
        <p14:creationId xmlns:p14="http://schemas.microsoft.com/office/powerpoint/2010/main" val="2871500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E4BC-CDDC-47D0-832B-C982D97EE100}"/>
              </a:ext>
            </a:extLst>
          </p:cNvPr>
          <p:cNvSpPr>
            <a:spLocks noGrp="1"/>
          </p:cNvSpPr>
          <p:nvPr>
            <p:ph type="title"/>
          </p:nvPr>
        </p:nvSpPr>
        <p:spPr/>
        <p:txBody>
          <a:bodyPr/>
          <a:lstStyle/>
          <a:p>
            <a:r>
              <a:rPr lang="en-IN" dirty="0"/>
              <a:t>Zero Register</a:t>
            </a:r>
          </a:p>
        </p:txBody>
      </p:sp>
      <p:sp>
        <p:nvSpPr>
          <p:cNvPr id="3" name="Rectangle 2">
            <a:extLst>
              <a:ext uri="{FF2B5EF4-FFF2-40B4-BE49-F238E27FC236}">
                <a16:creationId xmlns:a16="http://schemas.microsoft.com/office/drawing/2014/main" id="{CFBDFFC2-B0EF-43F9-A43D-15C7DD997712}"/>
              </a:ext>
            </a:extLst>
          </p:cNvPr>
          <p:cNvSpPr/>
          <p:nvPr/>
        </p:nvSpPr>
        <p:spPr>
          <a:xfrm>
            <a:off x="457200" y="3397874"/>
            <a:ext cx="8229600" cy="2031325"/>
          </a:xfrm>
          <a:prstGeom prst="rect">
            <a:avLst/>
          </a:prstGeom>
          <a:ln>
            <a:solidFill>
              <a:schemeClr val="accent1"/>
            </a:solidFill>
          </a:ln>
        </p:spPr>
        <p:txBody>
          <a:bodyPr wrap="square">
            <a:spAutoFit/>
          </a:bodyPr>
          <a:lstStyle/>
          <a:p>
            <a:pPr algn="just"/>
            <a:r>
              <a:rPr lang="en-IN" dirty="0">
                <a:solidFill>
                  <a:srgbClr val="565B5B"/>
                </a:solidFill>
                <a:latin typeface="Avenir LT W01"/>
              </a:rPr>
              <a:t>Essentially, register 31 does not really exist and that value is used in certain instructions to encode a variety of things as a kind of shortcut.</a:t>
            </a:r>
          </a:p>
          <a:p>
            <a:pPr algn="just"/>
            <a:endParaRPr lang="en-IN" dirty="0">
              <a:solidFill>
                <a:srgbClr val="565B5B"/>
              </a:solidFill>
              <a:latin typeface="Avenir LT W01"/>
            </a:endParaRPr>
          </a:p>
          <a:p>
            <a:pPr algn="just"/>
            <a:r>
              <a:rPr lang="en-IN" dirty="0">
                <a:solidFill>
                  <a:srgbClr val="565B5B"/>
                </a:solidFill>
                <a:latin typeface="Avenir LT W01"/>
              </a:rPr>
              <a:t>In most data processing operations, it indicates a register which reads as zero and which ignores writes. This allows you to specify a constant value of zero easily anywhere you can use a valid register name and also to compose an instruction which discards its result. The assembler accepts WZR and XZR as a name for this "register".</a:t>
            </a:r>
            <a:endParaRPr lang="en-IN" b="0" i="0" dirty="0">
              <a:solidFill>
                <a:srgbClr val="565B5B"/>
              </a:solidFill>
              <a:effectLst/>
              <a:latin typeface="Avenir LT W01"/>
            </a:endParaRPr>
          </a:p>
        </p:txBody>
      </p:sp>
      <p:sp>
        <p:nvSpPr>
          <p:cNvPr id="4" name="Rectangle 3">
            <a:extLst>
              <a:ext uri="{FF2B5EF4-FFF2-40B4-BE49-F238E27FC236}">
                <a16:creationId xmlns:a16="http://schemas.microsoft.com/office/drawing/2014/main" id="{89DB6C36-2CA1-4136-909E-232F32FAE879}"/>
              </a:ext>
            </a:extLst>
          </p:cNvPr>
          <p:cNvSpPr/>
          <p:nvPr/>
        </p:nvSpPr>
        <p:spPr>
          <a:xfrm>
            <a:off x="457200" y="1659633"/>
            <a:ext cx="8077200" cy="923330"/>
          </a:xfrm>
          <a:prstGeom prst="rect">
            <a:avLst/>
          </a:prstGeom>
          <a:ln>
            <a:solidFill>
              <a:schemeClr val="accent1"/>
            </a:solidFill>
          </a:ln>
        </p:spPr>
        <p:txBody>
          <a:bodyPr wrap="square">
            <a:spAutoFit/>
          </a:bodyPr>
          <a:lstStyle/>
          <a:p>
            <a:r>
              <a:rPr lang="en-IN" dirty="0"/>
              <a:t>The zero register reads as zero when used as a source register and discards the result when used as a destination register. You can use the zero register in most, but not all, instructions.</a:t>
            </a:r>
          </a:p>
        </p:txBody>
      </p:sp>
    </p:spTree>
    <p:extLst>
      <p:ext uri="{BB962C8B-B14F-4D97-AF65-F5344CB8AC3E}">
        <p14:creationId xmlns:p14="http://schemas.microsoft.com/office/powerpoint/2010/main" val="1613036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A3DC-C245-4932-AC56-91F06EF89E15}"/>
              </a:ext>
            </a:extLst>
          </p:cNvPr>
          <p:cNvSpPr>
            <a:spLocks noGrp="1"/>
          </p:cNvSpPr>
          <p:nvPr>
            <p:ph type="title"/>
          </p:nvPr>
        </p:nvSpPr>
        <p:spPr/>
        <p:txBody>
          <a:bodyPr/>
          <a:lstStyle/>
          <a:p>
            <a:r>
              <a:rPr lang="en-IN" dirty="0"/>
              <a:t>Stack Pointer</a:t>
            </a:r>
          </a:p>
        </p:txBody>
      </p:sp>
      <p:sp>
        <p:nvSpPr>
          <p:cNvPr id="3" name="Rectangle 2">
            <a:extLst>
              <a:ext uri="{FF2B5EF4-FFF2-40B4-BE49-F238E27FC236}">
                <a16:creationId xmlns:a16="http://schemas.microsoft.com/office/drawing/2014/main" id="{C0866E92-ED32-4D08-9698-CE3FCB5326A8}"/>
              </a:ext>
            </a:extLst>
          </p:cNvPr>
          <p:cNvSpPr/>
          <p:nvPr/>
        </p:nvSpPr>
        <p:spPr>
          <a:xfrm>
            <a:off x="228600" y="1295400"/>
            <a:ext cx="8686800" cy="5909310"/>
          </a:xfrm>
          <a:prstGeom prst="rect">
            <a:avLst/>
          </a:prstGeom>
        </p:spPr>
        <p:txBody>
          <a:bodyPr wrap="square">
            <a:spAutoFit/>
          </a:bodyPr>
          <a:lstStyle/>
          <a:p>
            <a:r>
              <a:rPr lang="en-IN" dirty="0">
                <a:solidFill>
                  <a:srgbClr val="000000"/>
                </a:solidFill>
                <a:latin typeface="Verdana" panose="020B0604030504040204" pitchFamily="34" charset="0"/>
              </a:rPr>
              <a:t>In the ARMv8 architecture, the choice of stack pointer to use is separated to some extent from the Exception level. By default, taking an exception selects the stack pointer for the target Exception level, </a:t>
            </a:r>
            <a:r>
              <a:rPr lang="en-IN" dirty="0" err="1">
                <a:solidFill>
                  <a:srgbClr val="000000"/>
                </a:solidFill>
                <a:latin typeface="Verdana" panose="020B0604030504040204" pitchFamily="34" charset="0"/>
              </a:rPr>
              <a:t>SP_EL</a:t>
            </a:r>
            <a:r>
              <a:rPr lang="en-IN" i="1" dirty="0" err="1">
                <a:solidFill>
                  <a:srgbClr val="000000"/>
                </a:solidFill>
                <a:latin typeface="Verdana" panose="020B0604030504040204" pitchFamily="34" charset="0"/>
              </a:rPr>
              <a:t>n</a:t>
            </a:r>
            <a:r>
              <a:rPr lang="en-IN" dirty="0">
                <a:solidFill>
                  <a:srgbClr val="000000"/>
                </a:solidFill>
                <a:latin typeface="Verdana" panose="020B0604030504040204" pitchFamily="34" charset="0"/>
              </a:rPr>
              <a:t>. For example, taking an exception to EL1 selects SP_EL1. Each Exception level has its own stack pointer, SP_EL0, SP_EL1, SP_EL2, and SP_EL3. When in AArch64 at an Exception level other than EL0, the processor can use either:</a:t>
            </a:r>
          </a:p>
          <a:p>
            <a:endParaRPr lang="en-IN" dirty="0">
              <a:solidFill>
                <a:srgbClr val="000000"/>
              </a:solidFill>
              <a:latin typeface="Verdana" panose="020B0604030504040204" pitchFamily="34" charset="0"/>
            </a:endParaRPr>
          </a:p>
          <a:p>
            <a:pPr>
              <a:buFont typeface="Arial" panose="020B0604020202020204" pitchFamily="34" charset="0"/>
              <a:buChar char="•"/>
            </a:pPr>
            <a:r>
              <a:rPr lang="en-IN" dirty="0">
                <a:solidFill>
                  <a:srgbClr val="000000"/>
                </a:solidFill>
                <a:latin typeface="Verdana" panose="020B0604030504040204" pitchFamily="34" charset="0"/>
              </a:rPr>
              <a:t>A dedicated 64-bit stack pointer associated with that Exception level (</a:t>
            </a:r>
            <a:r>
              <a:rPr lang="en-IN" dirty="0" err="1">
                <a:solidFill>
                  <a:srgbClr val="000000"/>
                </a:solidFill>
                <a:latin typeface="Verdana" panose="020B0604030504040204" pitchFamily="34" charset="0"/>
              </a:rPr>
              <a:t>SP_EL</a:t>
            </a:r>
            <a:r>
              <a:rPr lang="en-IN" i="1" dirty="0" err="1">
                <a:solidFill>
                  <a:srgbClr val="000000"/>
                </a:solidFill>
                <a:latin typeface="Verdana" panose="020B0604030504040204" pitchFamily="34" charset="0"/>
              </a:rPr>
              <a:t>n</a:t>
            </a:r>
            <a:r>
              <a:rPr lang="en-IN" dirty="0">
                <a:solidFill>
                  <a:srgbClr val="000000"/>
                </a:solidFill>
                <a:latin typeface="Verdana" panose="020B0604030504040204" pitchFamily="34" charset="0"/>
              </a:rPr>
              <a:t>).</a:t>
            </a:r>
          </a:p>
          <a:p>
            <a:pPr>
              <a:buFont typeface="Arial" panose="020B0604020202020204" pitchFamily="34" charset="0"/>
              <a:buChar char="•"/>
            </a:pPr>
            <a:r>
              <a:rPr lang="en-IN" dirty="0">
                <a:solidFill>
                  <a:srgbClr val="000000"/>
                </a:solidFill>
                <a:latin typeface="Verdana" panose="020B0604030504040204" pitchFamily="34" charset="0"/>
              </a:rPr>
              <a:t>The stack pointer associated with EL0 (SP_EL0).</a:t>
            </a:r>
          </a:p>
          <a:p>
            <a:r>
              <a:rPr lang="en-IN" dirty="0">
                <a:solidFill>
                  <a:srgbClr val="000000"/>
                </a:solidFill>
                <a:latin typeface="Verdana" panose="020B0604030504040204" pitchFamily="34" charset="0"/>
              </a:rPr>
              <a:t>EL0 can only ever access SP_EL0.</a:t>
            </a:r>
          </a:p>
          <a:p>
            <a:endParaRPr lang="en-IN" dirty="0">
              <a:solidFill>
                <a:srgbClr val="000000"/>
              </a:solidFill>
              <a:latin typeface="Verdana" panose="020B0604030504040204" pitchFamily="34" charset="0"/>
            </a:endParaRPr>
          </a:p>
          <a:p>
            <a:r>
              <a:rPr lang="en-IN" dirty="0">
                <a:solidFill>
                  <a:srgbClr val="000000"/>
                </a:solidFill>
                <a:latin typeface="Verdana" panose="020B0604030504040204" pitchFamily="34" charset="0"/>
              </a:rPr>
              <a:t>The SP cannot be referenced by most instructions. However, some forms of arithmetic instructions, for example, the ADD instruction, can read and write to the current stack pointer to adjust the stack pointer in a function. For example:</a:t>
            </a:r>
          </a:p>
          <a:p>
            <a:r>
              <a:rPr lang="en-IN" dirty="0">
                <a:solidFill>
                  <a:srgbClr val="000000"/>
                </a:solidFill>
                <a:latin typeface="Verdana" panose="020B0604030504040204" pitchFamily="34" charset="0"/>
              </a:rPr>
              <a:t>  ADD SP, SP, #0x10      // Adjust SP to be 0x10 bytes before its current value</a:t>
            </a:r>
          </a:p>
          <a:p>
            <a:endParaRPr lang="en-IN" b="0" i="0" dirty="0">
              <a:solidFill>
                <a:srgbClr val="000000"/>
              </a:solidFill>
              <a:effectLst/>
              <a:latin typeface="Verdana" panose="020B0604030504040204" pitchFamily="34" charset="0"/>
            </a:endParaRPr>
          </a:p>
          <a:p>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341385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5483B-7736-434B-AAB9-7F16CC5A1468}"/>
              </a:ext>
            </a:extLst>
          </p:cNvPr>
          <p:cNvSpPr>
            <a:spLocks noGrp="1"/>
          </p:cNvSpPr>
          <p:nvPr>
            <p:ph type="title"/>
          </p:nvPr>
        </p:nvSpPr>
        <p:spPr/>
        <p:txBody>
          <a:bodyPr/>
          <a:lstStyle/>
          <a:p>
            <a:r>
              <a:rPr lang="en-IN" dirty="0"/>
              <a:t>Program Counter</a:t>
            </a:r>
          </a:p>
        </p:txBody>
      </p:sp>
      <p:sp>
        <p:nvSpPr>
          <p:cNvPr id="3" name="TextBox 2">
            <a:extLst>
              <a:ext uri="{FF2B5EF4-FFF2-40B4-BE49-F238E27FC236}">
                <a16:creationId xmlns:a16="http://schemas.microsoft.com/office/drawing/2014/main" id="{45B94823-6137-4910-9747-282506FBF1DE}"/>
              </a:ext>
            </a:extLst>
          </p:cNvPr>
          <p:cNvSpPr txBox="1"/>
          <p:nvPr/>
        </p:nvSpPr>
        <p:spPr>
          <a:xfrm>
            <a:off x="457200" y="1442256"/>
            <a:ext cx="8001000" cy="2585323"/>
          </a:xfrm>
          <a:prstGeom prst="rect">
            <a:avLst/>
          </a:prstGeom>
          <a:noFill/>
          <a:ln>
            <a:solidFill>
              <a:srgbClr val="FF0000"/>
            </a:solidFill>
          </a:ln>
        </p:spPr>
        <p:txBody>
          <a:bodyPr wrap="square" rtlCol="0">
            <a:spAutoFit/>
          </a:bodyPr>
          <a:lstStyle/>
          <a:p>
            <a:r>
              <a:rPr lang="en-IN" dirty="0"/>
              <a:t>One feature of the original ARMv7 instruction set was the use of R15, the Program Counter (PC) as a general-purpose register. The PC enabled some clever programming tricks, but it introduced complications for compilers and the design of complex pipelines. Removing direct access to the PC in ARMv8 makes return prediction easier and simplifies the ABI specification.</a:t>
            </a:r>
          </a:p>
          <a:p>
            <a:endParaRPr lang="en-IN" dirty="0"/>
          </a:p>
          <a:p>
            <a:r>
              <a:rPr lang="en-IN" dirty="0"/>
              <a:t>The PC is never accessible as a named register. Its use is implicit in certain instructions such as PC-relative load and address generation. The PC cannot be specified as the destination of a data processing instruction or load instruction.</a:t>
            </a:r>
          </a:p>
        </p:txBody>
      </p:sp>
    </p:spTree>
    <p:extLst>
      <p:ext uri="{BB962C8B-B14F-4D97-AF65-F5344CB8AC3E}">
        <p14:creationId xmlns:p14="http://schemas.microsoft.com/office/powerpoint/2010/main" val="688197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FB0E-DA77-4F0F-8827-D088B4B6D064}"/>
              </a:ext>
            </a:extLst>
          </p:cNvPr>
          <p:cNvSpPr>
            <a:spLocks noGrp="1"/>
          </p:cNvSpPr>
          <p:nvPr>
            <p:ph type="title"/>
          </p:nvPr>
        </p:nvSpPr>
        <p:spPr/>
        <p:txBody>
          <a:bodyPr/>
          <a:lstStyle/>
          <a:p>
            <a:r>
              <a:rPr lang="en-IN" i="1" dirty="0">
                <a:solidFill>
                  <a:srgbClr val="000000"/>
                </a:solidFill>
                <a:latin typeface="Verdana" panose="020B0604030504040204" pitchFamily="34" charset="0"/>
              </a:rPr>
              <a:t>Exception Link Register</a:t>
            </a:r>
            <a:endParaRPr lang="en-IN" dirty="0"/>
          </a:p>
        </p:txBody>
      </p:sp>
      <p:sp>
        <p:nvSpPr>
          <p:cNvPr id="3" name="Rectangle 2">
            <a:extLst>
              <a:ext uri="{FF2B5EF4-FFF2-40B4-BE49-F238E27FC236}">
                <a16:creationId xmlns:a16="http://schemas.microsoft.com/office/drawing/2014/main" id="{5D048E69-FA99-404F-8EA3-A8DB787C22BD}"/>
              </a:ext>
            </a:extLst>
          </p:cNvPr>
          <p:cNvSpPr/>
          <p:nvPr/>
        </p:nvSpPr>
        <p:spPr>
          <a:xfrm>
            <a:off x="762000" y="2505670"/>
            <a:ext cx="8229600" cy="923330"/>
          </a:xfrm>
          <a:prstGeom prst="rect">
            <a:avLst/>
          </a:prstGeom>
        </p:spPr>
        <p:txBody>
          <a:bodyPr wrap="square">
            <a:spAutoFit/>
          </a:bodyPr>
          <a:lstStyle/>
          <a:p>
            <a:r>
              <a:rPr lang="en-IN" dirty="0">
                <a:solidFill>
                  <a:srgbClr val="000000"/>
                </a:solidFill>
                <a:latin typeface="Verdana" panose="020B0604030504040204" pitchFamily="34" charset="0"/>
              </a:rPr>
              <a:t>The </a:t>
            </a:r>
            <a:r>
              <a:rPr lang="en-IN" i="1" dirty="0">
                <a:solidFill>
                  <a:srgbClr val="000000"/>
                </a:solidFill>
                <a:latin typeface="Verdana" panose="020B0604030504040204" pitchFamily="34" charset="0"/>
              </a:rPr>
              <a:t>Exception Link Register</a:t>
            </a:r>
            <a:r>
              <a:rPr lang="en-IN" dirty="0">
                <a:solidFill>
                  <a:srgbClr val="000000"/>
                </a:solidFill>
                <a:latin typeface="Verdana" panose="020B0604030504040204" pitchFamily="34" charset="0"/>
              </a:rPr>
              <a:t> holds the exception return address.</a:t>
            </a:r>
          </a:p>
          <a:p>
            <a:br>
              <a:rPr lang="en-IN" dirty="0"/>
            </a:br>
            <a:endParaRPr lang="en-IN" dirty="0"/>
          </a:p>
        </p:txBody>
      </p:sp>
    </p:spTree>
    <p:extLst>
      <p:ext uri="{BB962C8B-B14F-4D97-AF65-F5344CB8AC3E}">
        <p14:creationId xmlns:p14="http://schemas.microsoft.com/office/powerpoint/2010/main" val="2244170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AE2B1-D5BB-48E7-AF83-DFF4BF06BBCF}"/>
              </a:ext>
            </a:extLst>
          </p:cNvPr>
          <p:cNvSpPr>
            <a:spLocks noGrp="1"/>
          </p:cNvSpPr>
          <p:nvPr>
            <p:ph type="title"/>
          </p:nvPr>
        </p:nvSpPr>
        <p:spPr/>
        <p:txBody>
          <a:bodyPr/>
          <a:lstStyle/>
          <a:p>
            <a:r>
              <a:rPr lang="en-IN" dirty="0"/>
              <a:t>Saved Process Status register</a:t>
            </a:r>
          </a:p>
        </p:txBody>
      </p:sp>
      <p:sp>
        <p:nvSpPr>
          <p:cNvPr id="4" name="Rectangle 3">
            <a:extLst>
              <a:ext uri="{FF2B5EF4-FFF2-40B4-BE49-F238E27FC236}">
                <a16:creationId xmlns:a16="http://schemas.microsoft.com/office/drawing/2014/main" id="{82FE8F9E-8F46-4F91-B934-CF5EF30933B4}"/>
              </a:ext>
            </a:extLst>
          </p:cNvPr>
          <p:cNvSpPr/>
          <p:nvPr/>
        </p:nvSpPr>
        <p:spPr>
          <a:xfrm>
            <a:off x="609600" y="1397675"/>
            <a:ext cx="8077200" cy="1200329"/>
          </a:xfrm>
          <a:prstGeom prst="rect">
            <a:avLst/>
          </a:prstGeom>
        </p:spPr>
        <p:txBody>
          <a:bodyPr wrap="square">
            <a:spAutoFit/>
          </a:bodyPr>
          <a:lstStyle/>
          <a:p>
            <a:r>
              <a:rPr lang="en-IN" dirty="0"/>
              <a:t>When taking an exception, the processor state is stored in the relevant Saved Program Status Register (SPSR), in a similar way to the CPSR in ARMv7. The SPSR holds the value of PSTATE before taking an exception and is used to restore the value of PSTATE when executing an exception return.</a:t>
            </a:r>
          </a:p>
        </p:txBody>
      </p:sp>
      <p:graphicFrame>
        <p:nvGraphicFramePr>
          <p:cNvPr id="6" name="Table 5">
            <a:extLst>
              <a:ext uri="{FF2B5EF4-FFF2-40B4-BE49-F238E27FC236}">
                <a16:creationId xmlns:a16="http://schemas.microsoft.com/office/drawing/2014/main" id="{D7AD615C-4A8E-4F59-BCF1-CFAC10038AA5}"/>
              </a:ext>
            </a:extLst>
          </p:cNvPr>
          <p:cNvGraphicFramePr>
            <a:graphicFrameLocks noGrp="1"/>
          </p:cNvGraphicFramePr>
          <p:nvPr>
            <p:extLst>
              <p:ext uri="{D42A27DB-BD31-4B8C-83A1-F6EECF244321}">
                <p14:modId xmlns:p14="http://schemas.microsoft.com/office/powerpoint/2010/main" val="1123577317"/>
              </p:ext>
            </p:extLst>
          </p:nvPr>
        </p:nvGraphicFramePr>
        <p:xfrm>
          <a:off x="304800" y="2819399"/>
          <a:ext cx="8382016" cy="901642"/>
        </p:xfrm>
        <a:graphic>
          <a:graphicData uri="http://schemas.openxmlformats.org/drawingml/2006/table">
            <a:tbl>
              <a:tblPr>
                <a:tableStyleId>{5C22544A-7EE6-4342-B048-85BDC9FD1C3A}</a:tableStyleId>
              </a:tblPr>
              <a:tblGrid>
                <a:gridCol w="261938">
                  <a:extLst>
                    <a:ext uri="{9D8B030D-6E8A-4147-A177-3AD203B41FA5}">
                      <a16:colId xmlns:a16="http://schemas.microsoft.com/office/drawing/2014/main" val="1503750598"/>
                    </a:ext>
                  </a:extLst>
                </a:gridCol>
                <a:gridCol w="261938">
                  <a:extLst>
                    <a:ext uri="{9D8B030D-6E8A-4147-A177-3AD203B41FA5}">
                      <a16:colId xmlns:a16="http://schemas.microsoft.com/office/drawing/2014/main" val="4127371512"/>
                    </a:ext>
                  </a:extLst>
                </a:gridCol>
                <a:gridCol w="261938">
                  <a:extLst>
                    <a:ext uri="{9D8B030D-6E8A-4147-A177-3AD203B41FA5}">
                      <a16:colId xmlns:a16="http://schemas.microsoft.com/office/drawing/2014/main" val="3247649353"/>
                    </a:ext>
                  </a:extLst>
                </a:gridCol>
                <a:gridCol w="261938">
                  <a:extLst>
                    <a:ext uri="{9D8B030D-6E8A-4147-A177-3AD203B41FA5}">
                      <a16:colId xmlns:a16="http://schemas.microsoft.com/office/drawing/2014/main" val="4194136382"/>
                    </a:ext>
                  </a:extLst>
                </a:gridCol>
                <a:gridCol w="261938">
                  <a:extLst>
                    <a:ext uri="{9D8B030D-6E8A-4147-A177-3AD203B41FA5}">
                      <a16:colId xmlns:a16="http://schemas.microsoft.com/office/drawing/2014/main" val="1417755674"/>
                    </a:ext>
                  </a:extLst>
                </a:gridCol>
                <a:gridCol w="261938">
                  <a:extLst>
                    <a:ext uri="{9D8B030D-6E8A-4147-A177-3AD203B41FA5}">
                      <a16:colId xmlns:a16="http://schemas.microsoft.com/office/drawing/2014/main" val="3620100486"/>
                    </a:ext>
                  </a:extLst>
                </a:gridCol>
                <a:gridCol w="261938">
                  <a:extLst>
                    <a:ext uri="{9D8B030D-6E8A-4147-A177-3AD203B41FA5}">
                      <a16:colId xmlns:a16="http://schemas.microsoft.com/office/drawing/2014/main" val="2176853362"/>
                    </a:ext>
                  </a:extLst>
                </a:gridCol>
                <a:gridCol w="261938">
                  <a:extLst>
                    <a:ext uri="{9D8B030D-6E8A-4147-A177-3AD203B41FA5}">
                      <a16:colId xmlns:a16="http://schemas.microsoft.com/office/drawing/2014/main" val="3717898261"/>
                    </a:ext>
                  </a:extLst>
                </a:gridCol>
                <a:gridCol w="261938">
                  <a:extLst>
                    <a:ext uri="{9D8B030D-6E8A-4147-A177-3AD203B41FA5}">
                      <a16:colId xmlns:a16="http://schemas.microsoft.com/office/drawing/2014/main" val="2328514467"/>
                    </a:ext>
                  </a:extLst>
                </a:gridCol>
                <a:gridCol w="261938">
                  <a:extLst>
                    <a:ext uri="{9D8B030D-6E8A-4147-A177-3AD203B41FA5}">
                      <a16:colId xmlns:a16="http://schemas.microsoft.com/office/drawing/2014/main" val="3148953721"/>
                    </a:ext>
                  </a:extLst>
                </a:gridCol>
                <a:gridCol w="261938">
                  <a:extLst>
                    <a:ext uri="{9D8B030D-6E8A-4147-A177-3AD203B41FA5}">
                      <a16:colId xmlns:a16="http://schemas.microsoft.com/office/drawing/2014/main" val="3910527783"/>
                    </a:ext>
                  </a:extLst>
                </a:gridCol>
                <a:gridCol w="261938">
                  <a:extLst>
                    <a:ext uri="{9D8B030D-6E8A-4147-A177-3AD203B41FA5}">
                      <a16:colId xmlns:a16="http://schemas.microsoft.com/office/drawing/2014/main" val="1395748016"/>
                    </a:ext>
                  </a:extLst>
                </a:gridCol>
                <a:gridCol w="261938">
                  <a:extLst>
                    <a:ext uri="{9D8B030D-6E8A-4147-A177-3AD203B41FA5}">
                      <a16:colId xmlns:a16="http://schemas.microsoft.com/office/drawing/2014/main" val="763928799"/>
                    </a:ext>
                  </a:extLst>
                </a:gridCol>
                <a:gridCol w="261938">
                  <a:extLst>
                    <a:ext uri="{9D8B030D-6E8A-4147-A177-3AD203B41FA5}">
                      <a16:colId xmlns:a16="http://schemas.microsoft.com/office/drawing/2014/main" val="2672079214"/>
                    </a:ext>
                  </a:extLst>
                </a:gridCol>
                <a:gridCol w="261938">
                  <a:extLst>
                    <a:ext uri="{9D8B030D-6E8A-4147-A177-3AD203B41FA5}">
                      <a16:colId xmlns:a16="http://schemas.microsoft.com/office/drawing/2014/main" val="206188206"/>
                    </a:ext>
                  </a:extLst>
                </a:gridCol>
                <a:gridCol w="261938">
                  <a:extLst>
                    <a:ext uri="{9D8B030D-6E8A-4147-A177-3AD203B41FA5}">
                      <a16:colId xmlns:a16="http://schemas.microsoft.com/office/drawing/2014/main" val="2930632395"/>
                    </a:ext>
                  </a:extLst>
                </a:gridCol>
                <a:gridCol w="261938">
                  <a:extLst>
                    <a:ext uri="{9D8B030D-6E8A-4147-A177-3AD203B41FA5}">
                      <a16:colId xmlns:a16="http://schemas.microsoft.com/office/drawing/2014/main" val="3687089016"/>
                    </a:ext>
                  </a:extLst>
                </a:gridCol>
                <a:gridCol w="261938">
                  <a:extLst>
                    <a:ext uri="{9D8B030D-6E8A-4147-A177-3AD203B41FA5}">
                      <a16:colId xmlns:a16="http://schemas.microsoft.com/office/drawing/2014/main" val="1354467694"/>
                    </a:ext>
                  </a:extLst>
                </a:gridCol>
                <a:gridCol w="261938">
                  <a:extLst>
                    <a:ext uri="{9D8B030D-6E8A-4147-A177-3AD203B41FA5}">
                      <a16:colId xmlns:a16="http://schemas.microsoft.com/office/drawing/2014/main" val="1251058916"/>
                    </a:ext>
                  </a:extLst>
                </a:gridCol>
                <a:gridCol w="261938">
                  <a:extLst>
                    <a:ext uri="{9D8B030D-6E8A-4147-A177-3AD203B41FA5}">
                      <a16:colId xmlns:a16="http://schemas.microsoft.com/office/drawing/2014/main" val="1857444466"/>
                    </a:ext>
                  </a:extLst>
                </a:gridCol>
                <a:gridCol w="261938">
                  <a:extLst>
                    <a:ext uri="{9D8B030D-6E8A-4147-A177-3AD203B41FA5}">
                      <a16:colId xmlns:a16="http://schemas.microsoft.com/office/drawing/2014/main" val="3977790634"/>
                    </a:ext>
                  </a:extLst>
                </a:gridCol>
                <a:gridCol w="261938">
                  <a:extLst>
                    <a:ext uri="{9D8B030D-6E8A-4147-A177-3AD203B41FA5}">
                      <a16:colId xmlns:a16="http://schemas.microsoft.com/office/drawing/2014/main" val="422365998"/>
                    </a:ext>
                  </a:extLst>
                </a:gridCol>
                <a:gridCol w="261938">
                  <a:extLst>
                    <a:ext uri="{9D8B030D-6E8A-4147-A177-3AD203B41FA5}">
                      <a16:colId xmlns:a16="http://schemas.microsoft.com/office/drawing/2014/main" val="1317638352"/>
                    </a:ext>
                  </a:extLst>
                </a:gridCol>
                <a:gridCol w="261938">
                  <a:extLst>
                    <a:ext uri="{9D8B030D-6E8A-4147-A177-3AD203B41FA5}">
                      <a16:colId xmlns:a16="http://schemas.microsoft.com/office/drawing/2014/main" val="1080839156"/>
                    </a:ext>
                  </a:extLst>
                </a:gridCol>
                <a:gridCol w="261938">
                  <a:extLst>
                    <a:ext uri="{9D8B030D-6E8A-4147-A177-3AD203B41FA5}">
                      <a16:colId xmlns:a16="http://schemas.microsoft.com/office/drawing/2014/main" val="785270735"/>
                    </a:ext>
                  </a:extLst>
                </a:gridCol>
                <a:gridCol w="261938">
                  <a:extLst>
                    <a:ext uri="{9D8B030D-6E8A-4147-A177-3AD203B41FA5}">
                      <a16:colId xmlns:a16="http://schemas.microsoft.com/office/drawing/2014/main" val="2257450087"/>
                    </a:ext>
                  </a:extLst>
                </a:gridCol>
                <a:gridCol w="261938">
                  <a:extLst>
                    <a:ext uri="{9D8B030D-6E8A-4147-A177-3AD203B41FA5}">
                      <a16:colId xmlns:a16="http://schemas.microsoft.com/office/drawing/2014/main" val="4059119758"/>
                    </a:ext>
                  </a:extLst>
                </a:gridCol>
                <a:gridCol w="261938">
                  <a:extLst>
                    <a:ext uri="{9D8B030D-6E8A-4147-A177-3AD203B41FA5}">
                      <a16:colId xmlns:a16="http://schemas.microsoft.com/office/drawing/2014/main" val="2593528270"/>
                    </a:ext>
                  </a:extLst>
                </a:gridCol>
                <a:gridCol w="261938">
                  <a:extLst>
                    <a:ext uri="{9D8B030D-6E8A-4147-A177-3AD203B41FA5}">
                      <a16:colId xmlns:a16="http://schemas.microsoft.com/office/drawing/2014/main" val="4188166057"/>
                    </a:ext>
                  </a:extLst>
                </a:gridCol>
                <a:gridCol w="261938">
                  <a:extLst>
                    <a:ext uri="{9D8B030D-6E8A-4147-A177-3AD203B41FA5}">
                      <a16:colId xmlns:a16="http://schemas.microsoft.com/office/drawing/2014/main" val="1057396912"/>
                    </a:ext>
                  </a:extLst>
                </a:gridCol>
                <a:gridCol w="261938">
                  <a:extLst>
                    <a:ext uri="{9D8B030D-6E8A-4147-A177-3AD203B41FA5}">
                      <a16:colId xmlns:a16="http://schemas.microsoft.com/office/drawing/2014/main" val="235301240"/>
                    </a:ext>
                  </a:extLst>
                </a:gridCol>
                <a:gridCol w="261938">
                  <a:extLst>
                    <a:ext uri="{9D8B030D-6E8A-4147-A177-3AD203B41FA5}">
                      <a16:colId xmlns:a16="http://schemas.microsoft.com/office/drawing/2014/main" val="2410125347"/>
                    </a:ext>
                  </a:extLst>
                </a:gridCol>
              </a:tblGrid>
              <a:tr h="450821">
                <a:tc>
                  <a:txBody>
                    <a:bodyPr/>
                    <a:lstStyle/>
                    <a:p>
                      <a:pPr algn="r" fontAlgn="b"/>
                      <a:r>
                        <a:rPr lang="en-IN" sz="1600" u="none" strike="noStrike">
                          <a:effectLst/>
                        </a:rPr>
                        <a:t>31</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30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29</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28</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27</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26</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25</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24</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23</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22</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21</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19</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18</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17</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16</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14</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13</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11</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7</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3</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6149086"/>
                  </a:ext>
                </a:extLst>
              </a:tr>
              <a:tr h="450821">
                <a:tc>
                  <a:txBody>
                    <a:bodyPr/>
                    <a:lstStyle/>
                    <a:p>
                      <a:pPr algn="l" fontAlgn="b"/>
                      <a:r>
                        <a:rPr lang="en-IN" sz="1600" u="none" strike="noStrike">
                          <a:effectLst/>
                        </a:rPr>
                        <a:t>N</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Z</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C</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V</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SS</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IL</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D</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A</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I</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F</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M</a:t>
                      </a:r>
                      <a:endParaRPr lang="en-IN" sz="1600" b="0" i="0" u="none" strike="noStrike">
                        <a:solidFill>
                          <a:srgbClr val="000000"/>
                        </a:solidFill>
                        <a:effectLst/>
                        <a:latin typeface="Calibri" panose="020F0502020204030204" pitchFamily="34" charset="0"/>
                      </a:endParaRPr>
                    </a:p>
                  </a:txBody>
                  <a:tcPr marL="9525" marR="9525" marT="9525" marB="0" anchor="b"/>
                </a:tc>
                <a:tc gridSpan="4">
                  <a:txBody>
                    <a:bodyPr/>
                    <a:lstStyle/>
                    <a:p>
                      <a:pPr algn="ctr" fontAlgn="b"/>
                      <a:r>
                        <a:rPr lang="en-IN" sz="1600" u="none" strike="noStrike" dirty="0">
                          <a:effectLst/>
                        </a:rPr>
                        <a:t>M[3:0]</a:t>
                      </a:r>
                      <a:endParaRPr lang="en-IN"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18586228"/>
                  </a:ext>
                </a:extLst>
              </a:tr>
            </a:tbl>
          </a:graphicData>
        </a:graphic>
      </p:graphicFrame>
    </p:spTree>
    <p:extLst>
      <p:ext uri="{BB962C8B-B14F-4D97-AF65-F5344CB8AC3E}">
        <p14:creationId xmlns:p14="http://schemas.microsoft.com/office/powerpoint/2010/main" val="3595802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8781F8A-4013-4189-B8AA-E5F0B020AACD}"/>
              </a:ext>
            </a:extLst>
          </p:cNvPr>
          <p:cNvGraphicFramePr>
            <a:graphicFrameLocks noGrp="1"/>
          </p:cNvGraphicFramePr>
          <p:nvPr>
            <p:extLst>
              <p:ext uri="{D42A27DB-BD31-4B8C-83A1-F6EECF244321}">
                <p14:modId xmlns:p14="http://schemas.microsoft.com/office/powerpoint/2010/main" val="240633229"/>
              </p:ext>
            </p:extLst>
          </p:nvPr>
        </p:nvGraphicFramePr>
        <p:xfrm>
          <a:off x="304800" y="76200"/>
          <a:ext cx="8534399" cy="5374449"/>
        </p:xfrm>
        <a:graphic>
          <a:graphicData uri="http://schemas.openxmlformats.org/drawingml/2006/table">
            <a:tbl>
              <a:tblPr>
                <a:tableStyleId>{5C22544A-7EE6-4342-B048-85BDC9FD1C3A}</a:tableStyleId>
              </a:tblPr>
              <a:tblGrid>
                <a:gridCol w="762000">
                  <a:extLst>
                    <a:ext uri="{9D8B030D-6E8A-4147-A177-3AD203B41FA5}">
                      <a16:colId xmlns:a16="http://schemas.microsoft.com/office/drawing/2014/main" val="2133422818"/>
                    </a:ext>
                  </a:extLst>
                </a:gridCol>
                <a:gridCol w="7772399">
                  <a:extLst>
                    <a:ext uri="{9D8B030D-6E8A-4147-A177-3AD203B41FA5}">
                      <a16:colId xmlns:a16="http://schemas.microsoft.com/office/drawing/2014/main" val="3091900824"/>
                    </a:ext>
                  </a:extLst>
                </a:gridCol>
              </a:tblGrid>
              <a:tr h="207044">
                <a:tc>
                  <a:txBody>
                    <a:bodyPr/>
                    <a:lstStyle/>
                    <a:p>
                      <a:pPr algn="l" rtl="0" fontAlgn="ctr"/>
                      <a:r>
                        <a:rPr lang="en-IN" sz="1800" u="none" strike="noStrike">
                          <a:effectLst/>
                        </a:rPr>
                        <a:t>N   </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a:effectLst/>
                        </a:rPr>
                        <a:t>    Negative result (N flag).</a:t>
                      </a:r>
                      <a:endParaRPr lang="en-IN" sz="1800" b="0" i="0" u="none" strike="noStrike">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3252418339"/>
                  </a:ext>
                </a:extLst>
              </a:tr>
              <a:tr h="156008">
                <a:tc>
                  <a:txBody>
                    <a:bodyPr/>
                    <a:lstStyle/>
                    <a:p>
                      <a:pPr algn="l" rtl="0" fontAlgn="ctr"/>
                      <a:r>
                        <a:rPr lang="en-IN" sz="1800" u="none" strike="noStrike">
                          <a:effectLst/>
                        </a:rPr>
                        <a:t>Z     </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a:effectLst/>
                        </a:rPr>
                        <a:t>   Zero result (Z) flag.</a:t>
                      </a:r>
                      <a:endParaRPr lang="en-IN" sz="1800" b="0" i="0" u="none" strike="noStrike">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4166790193"/>
                  </a:ext>
                </a:extLst>
              </a:tr>
              <a:tr h="156008">
                <a:tc>
                  <a:txBody>
                    <a:bodyPr/>
                    <a:lstStyle/>
                    <a:p>
                      <a:pPr algn="l" rtl="0" fontAlgn="ctr"/>
                      <a:r>
                        <a:rPr lang="en-IN" sz="1800" u="none" strike="noStrike">
                          <a:effectLst/>
                        </a:rPr>
                        <a:t>C    </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a:effectLst/>
                        </a:rPr>
                        <a:t>   Carry out (C flag).</a:t>
                      </a:r>
                      <a:endParaRPr lang="en-IN" sz="1800" b="0" i="0" u="none" strike="noStrike">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651944698"/>
                  </a:ext>
                </a:extLst>
              </a:tr>
              <a:tr h="156008">
                <a:tc>
                  <a:txBody>
                    <a:bodyPr/>
                    <a:lstStyle/>
                    <a:p>
                      <a:pPr algn="l" rtl="0" fontAlgn="ctr"/>
                      <a:r>
                        <a:rPr lang="en-IN" sz="1800" u="none" strike="noStrike">
                          <a:effectLst/>
                        </a:rPr>
                        <a:t>V    </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a:effectLst/>
                        </a:rPr>
                        <a:t>    Overflow (V flag).</a:t>
                      </a:r>
                      <a:endParaRPr lang="en-IN" sz="1800" b="0" i="0" u="none" strike="noStrike">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1222049060"/>
                  </a:ext>
                </a:extLst>
              </a:tr>
              <a:tr h="615331">
                <a:tc>
                  <a:txBody>
                    <a:bodyPr/>
                    <a:lstStyle/>
                    <a:p>
                      <a:pPr algn="l" rtl="0" fontAlgn="ctr"/>
                      <a:r>
                        <a:rPr lang="en-IN" sz="1800" u="none" strike="noStrike">
                          <a:effectLst/>
                        </a:rPr>
                        <a:t>SS  </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dirty="0">
                          <a:effectLst/>
                        </a:rPr>
                        <a:t> Software Step. Indicates whether software step was enabled when an exception was taken.</a:t>
                      </a:r>
                      <a:endParaRPr lang="en-IN" sz="1800" b="0" i="0" u="none" strike="noStrike" dirty="0">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1427330477"/>
                  </a:ext>
                </a:extLst>
              </a:tr>
              <a:tr h="615331">
                <a:tc>
                  <a:txBody>
                    <a:bodyPr/>
                    <a:lstStyle/>
                    <a:p>
                      <a:pPr algn="l" rtl="0" fontAlgn="ctr"/>
                      <a:r>
                        <a:rPr lang="en-IN" sz="1800" u="none" strike="noStrike">
                          <a:effectLst/>
                        </a:rPr>
                        <a:t>IL    </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dirty="0">
                          <a:effectLst/>
                        </a:rPr>
                        <a:t>    Illegal Execution State bit. Shows the value of PSTATE.IL immediately before the exception was taken.</a:t>
                      </a:r>
                      <a:endParaRPr lang="en-IN" sz="1800" b="0" i="0" u="none" strike="noStrike" dirty="0">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813289291"/>
                  </a:ext>
                </a:extLst>
              </a:tr>
              <a:tr h="1380871">
                <a:tc>
                  <a:txBody>
                    <a:bodyPr/>
                    <a:lstStyle/>
                    <a:p>
                      <a:pPr algn="l" rtl="0" fontAlgn="ctr"/>
                      <a:r>
                        <a:rPr lang="en-IN" sz="1800" u="none" strike="noStrike">
                          <a:effectLst/>
                        </a:rPr>
                        <a:t>D     </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dirty="0">
                          <a:effectLst/>
                        </a:rPr>
                        <a:t> Process state Debug mask. Indicates whether debug exceptions from watchpoint, breakpoint, and software step debug events that are targeted at the Exception level the exception occurred in were masked or not.</a:t>
                      </a:r>
                      <a:endParaRPr lang="en-IN" sz="1800" b="0" i="0" u="none" strike="noStrike" dirty="0">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3974298508"/>
                  </a:ext>
                </a:extLst>
              </a:tr>
              <a:tr h="207044">
                <a:tc>
                  <a:txBody>
                    <a:bodyPr/>
                    <a:lstStyle/>
                    <a:p>
                      <a:pPr algn="l" rtl="0" fontAlgn="ctr"/>
                      <a:r>
                        <a:rPr lang="en-IN" sz="1800" u="none" strike="noStrike">
                          <a:effectLst/>
                        </a:rPr>
                        <a:t>A  </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a:effectLst/>
                        </a:rPr>
                        <a:t>    SError (System Error) mask bit.</a:t>
                      </a:r>
                      <a:endParaRPr lang="en-IN" sz="1800" b="0" i="0" u="none" strike="noStrike">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2497110185"/>
                  </a:ext>
                </a:extLst>
              </a:tr>
              <a:tr h="104972">
                <a:tc>
                  <a:txBody>
                    <a:bodyPr/>
                    <a:lstStyle/>
                    <a:p>
                      <a:pPr algn="l" rtl="0" fontAlgn="ctr"/>
                      <a:r>
                        <a:rPr lang="en-IN" sz="1800" u="none" strike="noStrike">
                          <a:effectLst/>
                        </a:rPr>
                        <a:t>I    </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a:effectLst/>
                        </a:rPr>
                        <a:t> IRQ mask bit.</a:t>
                      </a:r>
                      <a:endParaRPr lang="en-IN" sz="1800" b="0" i="0" u="none" strike="noStrike">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889560695"/>
                  </a:ext>
                </a:extLst>
              </a:tr>
              <a:tr h="104972">
                <a:tc>
                  <a:txBody>
                    <a:bodyPr/>
                    <a:lstStyle/>
                    <a:p>
                      <a:pPr algn="l" rtl="0" fontAlgn="ctr"/>
                      <a:r>
                        <a:rPr lang="en-IN" sz="1800" u="none" strike="noStrike">
                          <a:effectLst/>
                        </a:rPr>
                        <a:t>F  </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a:effectLst/>
                        </a:rPr>
                        <a:t> FIQ mask bit.</a:t>
                      </a:r>
                      <a:endParaRPr lang="en-IN" sz="1800" b="0" i="0" u="none" strike="noStrike">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2287487187"/>
                  </a:ext>
                </a:extLst>
              </a:tr>
              <a:tr h="462224">
                <a:tc>
                  <a:txBody>
                    <a:bodyPr/>
                    <a:lstStyle/>
                    <a:p>
                      <a:pPr algn="l" rtl="0" fontAlgn="ctr"/>
                      <a:r>
                        <a:rPr lang="en-IN" sz="1800" u="none" strike="noStrike">
                          <a:effectLst/>
                        </a:rPr>
                        <a:t>M[4] </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a:effectLst/>
                        </a:rPr>
                        <a:t> Execution state that the exception was taken from. A value of 0 indicates AArch64.</a:t>
                      </a:r>
                      <a:endParaRPr lang="en-IN" sz="1800" b="0" i="0" u="none" strike="noStrike">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1292121843"/>
                  </a:ext>
                </a:extLst>
              </a:tr>
              <a:tr h="360152">
                <a:tc>
                  <a:txBody>
                    <a:bodyPr/>
                    <a:lstStyle/>
                    <a:p>
                      <a:pPr algn="l" rtl="0" fontAlgn="ctr"/>
                      <a:r>
                        <a:rPr lang="en-IN" sz="1800" u="none" strike="noStrike">
                          <a:effectLst/>
                        </a:rPr>
                        <a:t>M[3:0]</a:t>
                      </a:r>
                      <a:endParaRPr lang="en-IN" sz="1800" b="0" i="0" u="none" strike="noStrike">
                        <a:solidFill>
                          <a:srgbClr val="000000"/>
                        </a:solidFill>
                        <a:effectLst/>
                        <a:latin typeface="Calibri" panose="020F0502020204030204" pitchFamily="34" charset="0"/>
                      </a:endParaRPr>
                    </a:p>
                  </a:txBody>
                  <a:tcPr marL="2900" marR="2900" marT="2900" marB="0" anchor="ctr"/>
                </a:tc>
                <a:tc>
                  <a:txBody>
                    <a:bodyPr/>
                    <a:lstStyle/>
                    <a:p>
                      <a:pPr algn="l" fontAlgn="b"/>
                      <a:r>
                        <a:rPr lang="en-IN" sz="1800" u="none" strike="noStrike" dirty="0">
                          <a:effectLst/>
                        </a:rPr>
                        <a:t> Mode or Exception level that an exception was taken from.</a:t>
                      </a:r>
                      <a:endParaRPr lang="en-IN" sz="1800" b="0" i="0" u="none" strike="noStrike" dirty="0">
                        <a:solidFill>
                          <a:srgbClr val="000000"/>
                        </a:solidFill>
                        <a:effectLst/>
                        <a:latin typeface="Calibri" panose="020F0502020204030204" pitchFamily="34" charset="0"/>
                      </a:endParaRPr>
                    </a:p>
                  </a:txBody>
                  <a:tcPr marL="2900" marR="2900" marT="2900" marB="0" anchor="b"/>
                </a:tc>
                <a:extLst>
                  <a:ext uri="{0D108BD9-81ED-4DB2-BD59-A6C34878D82A}">
                    <a16:rowId xmlns:a16="http://schemas.microsoft.com/office/drawing/2014/main" val="695263392"/>
                  </a:ext>
                </a:extLst>
              </a:tr>
            </a:tbl>
          </a:graphicData>
        </a:graphic>
      </p:graphicFrame>
      <p:sp>
        <p:nvSpPr>
          <p:cNvPr id="5" name="Rectangle 4">
            <a:extLst>
              <a:ext uri="{FF2B5EF4-FFF2-40B4-BE49-F238E27FC236}">
                <a16:creationId xmlns:a16="http://schemas.microsoft.com/office/drawing/2014/main" id="{BE79C473-6A99-4693-9A22-2CB2B31DAD98}"/>
              </a:ext>
            </a:extLst>
          </p:cNvPr>
          <p:cNvSpPr/>
          <p:nvPr/>
        </p:nvSpPr>
        <p:spPr>
          <a:xfrm>
            <a:off x="304799" y="5638800"/>
            <a:ext cx="8534399" cy="1200329"/>
          </a:xfrm>
          <a:prstGeom prst="rect">
            <a:avLst/>
          </a:prstGeom>
          <a:ln>
            <a:solidFill>
              <a:schemeClr val="accent1"/>
            </a:solidFill>
          </a:ln>
        </p:spPr>
        <p:txBody>
          <a:bodyPr wrap="square">
            <a:spAutoFit/>
          </a:bodyPr>
          <a:lstStyle/>
          <a:p>
            <a:r>
              <a:rPr lang="en-IN" dirty="0"/>
              <a:t>In ARMv8, the SPSR written to depends on the Exception level. If the exception is taken in EL1, then SPSR_EL1 is used. If the exception is taken in EL2, then SPSR_EL2 is used, and if the exception is taken in EL3, SPSR_EL3 is used. The core populates the SPSR when taking an exception.</a:t>
            </a:r>
          </a:p>
        </p:txBody>
      </p:sp>
    </p:spTree>
    <p:extLst>
      <p:ext uri="{BB962C8B-B14F-4D97-AF65-F5344CB8AC3E}">
        <p14:creationId xmlns:p14="http://schemas.microsoft.com/office/powerpoint/2010/main" val="392090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CC75-5FFE-4656-81F2-CE3437143902}"/>
              </a:ext>
            </a:extLst>
          </p:cNvPr>
          <p:cNvSpPr>
            <a:spLocks noGrp="1"/>
          </p:cNvSpPr>
          <p:nvPr>
            <p:ph type="title"/>
          </p:nvPr>
        </p:nvSpPr>
        <p:spPr/>
        <p:txBody>
          <a:bodyPr/>
          <a:lstStyle/>
          <a:p>
            <a:r>
              <a:rPr lang="en-IN" dirty="0"/>
              <a:t>Architecture terms in v8</a:t>
            </a:r>
          </a:p>
        </p:txBody>
      </p:sp>
      <p:sp>
        <p:nvSpPr>
          <p:cNvPr id="3" name="Rectangle 2">
            <a:extLst>
              <a:ext uri="{FF2B5EF4-FFF2-40B4-BE49-F238E27FC236}">
                <a16:creationId xmlns:a16="http://schemas.microsoft.com/office/drawing/2014/main" id="{6CE57AEC-855B-43D9-8234-DB78E1006DC6}"/>
              </a:ext>
            </a:extLst>
          </p:cNvPr>
          <p:cNvSpPr/>
          <p:nvPr/>
        </p:nvSpPr>
        <p:spPr>
          <a:xfrm>
            <a:off x="190500" y="1417638"/>
            <a:ext cx="8763000" cy="4524315"/>
          </a:xfrm>
          <a:prstGeom prst="rect">
            <a:avLst/>
          </a:prstGeom>
        </p:spPr>
        <p:txBody>
          <a:bodyPr wrap="square">
            <a:spAutoFit/>
          </a:bodyPr>
          <a:lstStyle/>
          <a:p>
            <a:endParaRPr lang="en-IN" dirty="0">
              <a:solidFill>
                <a:srgbClr val="444444"/>
              </a:solidFill>
              <a:latin typeface="Helvetica Neue Light"/>
            </a:endParaRPr>
          </a:p>
          <a:p>
            <a:pPr>
              <a:buFont typeface="Arial" panose="020B0604020202020204" pitchFamily="34" charset="0"/>
              <a:buChar char="•"/>
            </a:pPr>
            <a:r>
              <a:rPr lang="en-IN" b="1" i="1" dirty="0">
                <a:solidFill>
                  <a:srgbClr val="444444"/>
                </a:solidFill>
                <a:latin typeface="Open Sans"/>
              </a:rPr>
              <a:t>AArch64</a:t>
            </a:r>
            <a:r>
              <a:rPr lang="en-IN" b="1" dirty="0">
                <a:solidFill>
                  <a:srgbClr val="444444"/>
                </a:solidFill>
                <a:latin typeface="Open Sans"/>
              </a:rPr>
              <a:t> </a:t>
            </a:r>
            <a:r>
              <a:rPr lang="en-IN" dirty="0">
                <a:solidFill>
                  <a:srgbClr val="444444"/>
                </a:solidFill>
                <a:latin typeface="Open Sans"/>
              </a:rPr>
              <a:t>the ARMv8-A 64-bit execution state, that uses 31 64-bit general purpose registers (R0-R30), and a 64-bit program counter (PC), stack pointer (SP), and exception link registers(ELR). Provides 32 128-bit registers for SIMD vector and scalar floating-point support (V0-V31).</a:t>
            </a:r>
            <a:br>
              <a:rPr lang="en-IN" dirty="0">
                <a:solidFill>
                  <a:srgbClr val="444444"/>
                </a:solidFill>
                <a:latin typeface="Open Sans"/>
              </a:rPr>
            </a:br>
            <a:r>
              <a:rPr lang="en-IN" dirty="0">
                <a:solidFill>
                  <a:srgbClr val="444444"/>
                </a:solidFill>
                <a:latin typeface="Open Sans"/>
              </a:rPr>
              <a:t>A64 instructions have a fixed length of 32 bits and are always little-endian.</a:t>
            </a:r>
          </a:p>
          <a:p>
            <a:endParaRPr lang="en-IN" dirty="0">
              <a:solidFill>
                <a:srgbClr val="444444"/>
              </a:solidFill>
              <a:latin typeface="Open Sans"/>
            </a:endParaRPr>
          </a:p>
          <a:p>
            <a:pPr>
              <a:buFont typeface="Arial" panose="020B0604020202020204" pitchFamily="34" charset="0"/>
              <a:buChar char="•"/>
            </a:pPr>
            <a:r>
              <a:rPr lang="en-IN" b="1" i="1" dirty="0">
                <a:solidFill>
                  <a:srgbClr val="444444"/>
                </a:solidFill>
                <a:latin typeface="Open Sans"/>
              </a:rPr>
              <a:t>AArch32</a:t>
            </a:r>
            <a:r>
              <a:rPr lang="en-IN" b="1" dirty="0">
                <a:solidFill>
                  <a:srgbClr val="444444"/>
                </a:solidFill>
                <a:latin typeface="Open Sans"/>
              </a:rPr>
              <a:t> </a:t>
            </a:r>
            <a:r>
              <a:rPr lang="en-IN" dirty="0">
                <a:solidFill>
                  <a:srgbClr val="444444"/>
                </a:solidFill>
                <a:latin typeface="Open Sans"/>
              </a:rPr>
              <a:t>is the ARMv7-A 32-bit execution state, that uses 13 32-bit general purpose registers (R0-R12), a 32-bit program counter (PC), stack pointer (SP), and link register (LR).  AArch32 execution state provides a choice of two instruction sets, A32 (ARM) and T32 (Thumb2). Operation in AArch32 state is compatible with ARMv7-A operation.</a:t>
            </a:r>
          </a:p>
          <a:p>
            <a:endParaRPr lang="en-IN" dirty="0">
              <a:solidFill>
                <a:srgbClr val="444444"/>
              </a:solidFill>
              <a:latin typeface="Open Sans"/>
            </a:endParaRPr>
          </a:p>
          <a:p>
            <a:pPr>
              <a:buFont typeface="Arial" panose="020B0604020202020204" pitchFamily="34" charset="0"/>
              <a:buChar char="•"/>
            </a:pPr>
            <a:r>
              <a:rPr lang="en-IN" b="1" i="1" dirty="0">
                <a:solidFill>
                  <a:srgbClr val="444444"/>
                </a:solidFill>
                <a:latin typeface="Open Sans"/>
              </a:rPr>
              <a:t>T32</a:t>
            </a:r>
            <a:r>
              <a:rPr lang="en-IN" dirty="0">
                <a:solidFill>
                  <a:srgbClr val="444444"/>
                </a:solidFill>
                <a:latin typeface="Open Sans"/>
              </a:rPr>
              <a:t>: 16-bit instructions are decompressed transparently to full 32-bit ARM instructions in real time without performance loss.Thumb-2 technology made Thumb a mixed (32- and 16-bit) length instruction set</a:t>
            </a:r>
            <a:endParaRPr lang="en-IN" b="0" i="0" dirty="0">
              <a:solidFill>
                <a:srgbClr val="444444"/>
              </a:solidFill>
              <a:effectLst/>
              <a:latin typeface="Open Sans"/>
            </a:endParaRPr>
          </a:p>
        </p:txBody>
      </p:sp>
    </p:spTree>
    <p:extLst>
      <p:ext uri="{BB962C8B-B14F-4D97-AF65-F5344CB8AC3E}">
        <p14:creationId xmlns:p14="http://schemas.microsoft.com/office/powerpoint/2010/main" val="3582479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9480-E823-4E8F-A6B7-67A2F328211C}"/>
              </a:ext>
            </a:extLst>
          </p:cNvPr>
          <p:cNvSpPr>
            <a:spLocks noGrp="1"/>
          </p:cNvSpPr>
          <p:nvPr>
            <p:ph type="title"/>
          </p:nvPr>
        </p:nvSpPr>
        <p:spPr>
          <a:xfrm>
            <a:off x="457200" y="274638"/>
            <a:ext cx="8229600" cy="1020762"/>
          </a:xfrm>
        </p:spPr>
        <p:txBody>
          <a:bodyPr/>
          <a:lstStyle/>
          <a:p>
            <a:r>
              <a:rPr lang="en-IN" dirty="0"/>
              <a:t>Exception Levels</a:t>
            </a:r>
          </a:p>
        </p:txBody>
      </p:sp>
      <p:sp>
        <p:nvSpPr>
          <p:cNvPr id="3" name="TextBox 2">
            <a:extLst>
              <a:ext uri="{FF2B5EF4-FFF2-40B4-BE49-F238E27FC236}">
                <a16:creationId xmlns:a16="http://schemas.microsoft.com/office/drawing/2014/main" id="{0CB79C21-81F6-4B78-846A-76FB6F606D72}"/>
              </a:ext>
            </a:extLst>
          </p:cNvPr>
          <p:cNvSpPr txBox="1"/>
          <p:nvPr/>
        </p:nvSpPr>
        <p:spPr>
          <a:xfrm>
            <a:off x="381000" y="1905000"/>
            <a:ext cx="8382000" cy="4524315"/>
          </a:xfrm>
          <a:prstGeom prst="rect">
            <a:avLst/>
          </a:prstGeom>
          <a:noFill/>
        </p:spPr>
        <p:txBody>
          <a:bodyPr wrap="square" rtlCol="0">
            <a:spAutoFit/>
          </a:bodyPr>
          <a:lstStyle/>
          <a:p>
            <a:r>
              <a:rPr lang="en-IN" dirty="0"/>
              <a:t>There’re four exception levels, </a:t>
            </a:r>
          </a:p>
          <a:p>
            <a:endParaRPr lang="en-IN" b="1" dirty="0"/>
          </a:p>
          <a:p>
            <a:r>
              <a:rPr lang="en-IN" b="1" dirty="0"/>
              <a:t>EL0</a:t>
            </a:r>
            <a:r>
              <a:rPr lang="en-IN" dirty="0"/>
              <a:t> is the least privileged level, indeed it is called</a:t>
            </a:r>
            <a:r>
              <a:rPr lang="en-IN" b="1" i="1" dirty="0"/>
              <a:t> unprivileged execution.</a:t>
            </a:r>
            <a:r>
              <a:rPr lang="en-IN" dirty="0"/>
              <a:t> </a:t>
            </a:r>
            <a:r>
              <a:rPr lang="en-IN" b="1" dirty="0"/>
              <a:t>A</a:t>
            </a:r>
            <a:r>
              <a:rPr lang="en-IN" b="1" i="1" dirty="0"/>
              <a:t>pps</a:t>
            </a:r>
            <a:r>
              <a:rPr lang="en-IN" dirty="0"/>
              <a:t> are </a:t>
            </a:r>
            <a:r>
              <a:rPr lang="en-IN" dirty="0" err="1"/>
              <a:t>runned</a:t>
            </a:r>
            <a:r>
              <a:rPr lang="en-IN" dirty="0"/>
              <a:t> here.</a:t>
            </a:r>
          </a:p>
          <a:p>
            <a:r>
              <a:rPr lang="en-IN" b="1" dirty="0"/>
              <a:t>EL1</a:t>
            </a:r>
            <a:r>
              <a:rPr lang="en-IN" dirty="0"/>
              <a:t>:  for the  </a:t>
            </a:r>
            <a:r>
              <a:rPr lang="en-IN" b="1" i="1" dirty="0"/>
              <a:t>OS kernel</a:t>
            </a:r>
            <a:endParaRPr lang="en-IN" dirty="0"/>
          </a:p>
          <a:p>
            <a:r>
              <a:rPr lang="en-IN" b="1" dirty="0"/>
              <a:t>EL2</a:t>
            </a:r>
            <a:r>
              <a:rPr lang="en-IN" dirty="0"/>
              <a:t>: provides support for virtualization of Non-secure operation. </a:t>
            </a:r>
            <a:r>
              <a:rPr lang="en-IN" b="1" i="1" dirty="0"/>
              <a:t>Hypervisor</a:t>
            </a:r>
            <a:r>
              <a:rPr lang="en-IN" dirty="0"/>
              <a:t> run in this mode</a:t>
            </a:r>
          </a:p>
          <a:p>
            <a:r>
              <a:rPr lang="en-IN" b="1" dirty="0"/>
              <a:t>EL3</a:t>
            </a:r>
            <a:r>
              <a:rPr lang="en-IN" dirty="0"/>
              <a:t> provides support for switching between two Security states, Secure state and Non-secure state. </a:t>
            </a:r>
            <a:r>
              <a:rPr lang="en-IN" b="1" i="1" dirty="0"/>
              <a:t>Secure monitor</a:t>
            </a:r>
            <a:r>
              <a:rPr lang="en-IN" dirty="0"/>
              <a:t> can be </a:t>
            </a:r>
            <a:r>
              <a:rPr lang="en-IN" dirty="0" err="1"/>
              <a:t>exected</a:t>
            </a:r>
            <a:r>
              <a:rPr lang="en-IN" dirty="0"/>
              <a:t> here.</a:t>
            </a:r>
          </a:p>
          <a:p>
            <a:endParaRPr lang="en-IN" dirty="0"/>
          </a:p>
          <a:p>
            <a:r>
              <a:rPr lang="en-IN" dirty="0"/>
              <a:t>When executing in AArch64 state, execution can move between Exception levels only on taking an exception or on returning from an exception.</a:t>
            </a:r>
            <a:br>
              <a:rPr lang="en-IN" dirty="0"/>
            </a:br>
            <a:endParaRPr lang="en-IN" dirty="0"/>
          </a:p>
          <a:p>
            <a:r>
              <a:rPr lang="en-IN" dirty="0"/>
              <a:t>Each of the 4 privilege levels has 3 private banked registers: the Exception Link Register, Stack Pointer and Saved PSR.</a:t>
            </a:r>
          </a:p>
          <a:p>
            <a:endParaRPr lang="en-IN" dirty="0"/>
          </a:p>
        </p:txBody>
      </p:sp>
    </p:spTree>
    <p:extLst>
      <p:ext uri="{BB962C8B-B14F-4D97-AF65-F5344CB8AC3E}">
        <p14:creationId xmlns:p14="http://schemas.microsoft.com/office/powerpoint/2010/main" val="73280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7B55-849B-4B84-A2ED-6A907A93B262}"/>
              </a:ext>
            </a:extLst>
          </p:cNvPr>
          <p:cNvSpPr>
            <a:spLocks noGrp="1"/>
          </p:cNvSpPr>
          <p:nvPr>
            <p:ph type="title"/>
          </p:nvPr>
        </p:nvSpPr>
        <p:spPr/>
        <p:txBody>
          <a:bodyPr/>
          <a:lstStyle/>
          <a:p>
            <a:r>
              <a:rPr lang="en-IN" dirty="0"/>
              <a:t>Processor State</a:t>
            </a:r>
          </a:p>
        </p:txBody>
      </p:sp>
      <p:sp>
        <p:nvSpPr>
          <p:cNvPr id="3" name="TextBox 2">
            <a:extLst>
              <a:ext uri="{FF2B5EF4-FFF2-40B4-BE49-F238E27FC236}">
                <a16:creationId xmlns:a16="http://schemas.microsoft.com/office/drawing/2014/main" id="{02C135E6-CB46-44E4-9761-E6FDC72EC838}"/>
              </a:ext>
            </a:extLst>
          </p:cNvPr>
          <p:cNvSpPr txBox="1"/>
          <p:nvPr/>
        </p:nvSpPr>
        <p:spPr>
          <a:xfrm>
            <a:off x="228600" y="1676400"/>
            <a:ext cx="8229600" cy="3416320"/>
          </a:xfrm>
          <a:prstGeom prst="rect">
            <a:avLst/>
          </a:prstGeom>
          <a:noFill/>
        </p:spPr>
        <p:txBody>
          <a:bodyPr wrap="square" rtlCol="0">
            <a:spAutoFit/>
          </a:bodyPr>
          <a:lstStyle/>
          <a:p>
            <a:r>
              <a:rPr lang="en-IN" dirty="0"/>
              <a:t>AArch64 does not have a direct equivalent of the ARMv7 Current Program Status Register (CPSR). In AArch64, the components of the traditional CPSR are supplied as fields that can be made accessible independently. These are referred to collectively as Processor State (PSTATE).</a:t>
            </a:r>
          </a:p>
          <a:p>
            <a:endParaRPr lang="en-IN" dirty="0"/>
          </a:p>
          <a:p>
            <a:r>
              <a:rPr lang="en-IN" dirty="0"/>
              <a:t>In AArch64, you return from an exception by executing the ERET instruction, and this causes the </a:t>
            </a:r>
            <a:r>
              <a:rPr lang="en-IN" dirty="0" err="1"/>
              <a:t>SPSR_ELn</a:t>
            </a:r>
            <a:r>
              <a:rPr lang="en-IN" dirty="0"/>
              <a:t> to be copied into PSTATE. This restores the ALU flags, execution state, Exception level, and the processor branches. From here, you continue execution from the address in </a:t>
            </a:r>
            <a:r>
              <a:rPr lang="en-IN" dirty="0" err="1"/>
              <a:t>ELR_ELn</a:t>
            </a:r>
            <a:r>
              <a:rPr lang="en-IN" dirty="0"/>
              <a:t>.</a:t>
            </a:r>
          </a:p>
          <a:p>
            <a:endParaRPr lang="en-IN" dirty="0"/>
          </a:p>
          <a:p>
            <a:r>
              <a:rPr lang="en-IN" dirty="0"/>
              <a:t>The PSTATE.{N, Z, C, V} fields can be accessed at EL0. All other PSTATE fields can be executed at EL1 or higher and are undefined at EL0.</a:t>
            </a:r>
          </a:p>
        </p:txBody>
      </p:sp>
    </p:spTree>
    <p:extLst>
      <p:ext uri="{BB962C8B-B14F-4D97-AF65-F5344CB8AC3E}">
        <p14:creationId xmlns:p14="http://schemas.microsoft.com/office/powerpoint/2010/main" val="4245220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0AAD-AC42-4DF5-8FF7-65404D3EBCF5}"/>
              </a:ext>
            </a:extLst>
          </p:cNvPr>
          <p:cNvSpPr>
            <a:spLocks noGrp="1"/>
          </p:cNvSpPr>
          <p:nvPr>
            <p:ph type="title"/>
          </p:nvPr>
        </p:nvSpPr>
        <p:spPr/>
        <p:txBody>
          <a:bodyPr>
            <a:normAutofit fontScale="90000"/>
          </a:bodyPr>
          <a:lstStyle/>
          <a:p>
            <a:r>
              <a:rPr lang="en-IN" b="1" dirty="0"/>
              <a:t>Distinguishing between 32-bit and 64-bit A64 instructions</a:t>
            </a:r>
            <a:endParaRPr lang="en-IN" dirty="0"/>
          </a:p>
        </p:txBody>
      </p:sp>
      <p:sp>
        <p:nvSpPr>
          <p:cNvPr id="3" name="TextBox 2">
            <a:extLst>
              <a:ext uri="{FF2B5EF4-FFF2-40B4-BE49-F238E27FC236}">
                <a16:creationId xmlns:a16="http://schemas.microsoft.com/office/drawing/2014/main" id="{6E18DD35-FEA4-4B00-9F2D-3AF40D491671}"/>
              </a:ext>
            </a:extLst>
          </p:cNvPr>
          <p:cNvSpPr txBox="1"/>
          <p:nvPr/>
        </p:nvSpPr>
        <p:spPr>
          <a:xfrm>
            <a:off x="266700" y="1600200"/>
            <a:ext cx="8610600" cy="4801314"/>
          </a:xfrm>
          <a:prstGeom prst="rect">
            <a:avLst/>
          </a:prstGeom>
          <a:noFill/>
        </p:spPr>
        <p:txBody>
          <a:bodyPr wrap="square" rtlCol="0">
            <a:spAutoFit/>
          </a:bodyPr>
          <a:lstStyle/>
          <a:p>
            <a:r>
              <a:rPr lang="en-IN" dirty="0"/>
              <a:t>Most integer instructions in the A64 instruction set have two forms, which operate on either 32-bit or 64-bit values within the 64-bit general-purpose register file.</a:t>
            </a:r>
          </a:p>
          <a:p>
            <a:r>
              <a:rPr lang="en-IN" dirty="0"/>
              <a:t>When looking at the register name that the instruction uses:</a:t>
            </a:r>
          </a:p>
          <a:p>
            <a:pPr marL="285750" indent="-285750">
              <a:buFont typeface="Arial" panose="020B0604020202020204" pitchFamily="34" charset="0"/>
              <a:buChar char="•"/>
            </a:pPr>
            <a:r>
              <a:rPr lang="en-IN" dirty="0"/>
              <a:t>If the register name starts with X, it is a 64-bit value.</a:t>
            </a:r>
          </a:p>
          <a:p>
            <a:pPr marL="285750" indent="-285750">
              <a:buFont typeface="Arial" panose="020B0604020202020204" pitchFamily="34" charset="0"/>
              <a:buChar char="•"/>
            </a:pPr>
            <a:r>
              <a:rPr lang="en-IN" dirty="0"/>
              <a:t>If the register name starts with W, it is a 32-bit value.</a:t>
            </a:r>
          </a:p>
          <a:p>
            <a:pPr marL="285750" indent="-285750">
              <a:buFont typeface="Arial" panose="020B0604020202020204" pitchFamily="34" charset="0"/>
              <a:buChar char="•"/>
            </a:pPr>
            <a:endParaRPr lang="en-IN" dirty="0"/>
          </a:p>
          <a:p>
            <a:r>
              <a:rPr lang="en-IN" dirty="0"/>
              <a:t>Where a 32-bit instruction form is selected, the following facts hold true:</a:t>
            </a:r>
          </a:p>
          <a:p>
            <a:pPr marL="285750" indent="-285750">
              <a:buFont typeface="Arial" panose="020B0604020202020204" pitchFamily="34" charset="0"/>
              <a:buChar char="•"/>
            </a:pPr>
            <a:r>
              <a:rPr lang="en-IN" dirty="0"/>
              <a:t>Right shifts and rotates inject at bit 31, instead of bit 63.</a:t>
            </a:r>
          </a:p>
          <a:p>
            <a:pPr marL="285750" indent="-285750">
              <a:buFont typeface="Arial" panose="020B0604020202020204" pitchFamily="34" charset="0"/>
              <a:buChar char="•"/>
            </a:pPr>
            <a:r>
              <a:rPr lang="en-IN" dirty="0"/>
              <a:t>The condition flags, where set by the instruction, are computed from the lower 32 bits.</a:t>
            </a:r>
          </a:p>
          <a:p>
            <a:pPr marL="285750" indent="-285750">
              <a:buFont typeface="Arial" panose="020B0604020202020204" pitchFamily="34" charset="0"/>
              <a:buChar char="•"/>
            </a:pPr>
            <a:r>
              <a:rPr lang="en-IN" dirty="0"/>
              <a:t>Writes to the W register set bits [63:32] of the X register to zero.</a:t>
            </a:r>
          </a:p>
          <a:p>
            <a:endParaRPr lang="en-IN" dirty="0"/>
          </a:p>
          <a:p>
            <a:r>
              <a:rPr lang="en-IN" dirty="0"/>
              <a:t>This distinction applies even when the results of a 32-bit instruction form would be indistinguishable from the lower 32 bits computed by the equivalent 64-bit instruction form. </a:t>
            </a:r>
          </a:p>
          <a:p>
            <a:r>
              <a:rPr lang="en-IN" dirty="0"/>
              <a:t>For example, a 32-bit bitwise ORR could be performed using a 64-bit ORR and simply ignoring the top 32 bits of the result. The A64 instruction set includes separate 32 and 64-bit forms of the ORR instruction.</a:t>
            </a:r>
          </a:p>
        </p:txBody>
      </p:sp>
    </p:spTree>
    <p:extLst>
      <p:ext uri="{BB962C8B-B14F-4D97-AF65-F5344CB8AC3E}">
        <p14:creationId xmlns:p14="http://schemas.microsoft.com/office/powerpoint/2010/main" val="3921750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059D-70D0-45EC-8032-9737F8B6285C}"/>
              </a:ext>
            </a:extLst>
          </p:cNvPr>
          <p:cNvSpPr>
            <a:spLocks noGrp="1"/>
          </p:cNvSpPr>
          <p:nvPr>
            <p:ph type="title"/>
          </p:nvPr>
        </p:nvSpPr>
        <p:spPr/>
        <p:txBody>
          <a:bodyPr/>
          <a:lstStyle/>
          <a:p>
            <a:r>
              <a:rPr lang="en-IN" dirty="0"/>
              <a:t>Data Type in A64</a:t>
            </a:r>
          </a:p>
        </p:txBody>
      </p:sp>
      <p:sp>
        <p:nvSpPr>
          <p:cNvPr id="3" name="TextBox 2">
            <a:extLst>
              <a:ext uri="{FF2B5EF4-FFF2-40B4-BE49-F238E27FC236}">
                <a16:creationId xmlns:a16="http://schemas.microsoft.com/office/drawing/2014/main" id="{1C56E0A7-4722-49E4-B698-402FE5372D85}"/>
              </a:ext>
            </a:extLst>
          </p:cNvPr>
          <p:cNvSpPr txBox="1"/>
          <p:nvPr/>
        </p:nvSpPr>
        <p:spPr>
          <a:xfrm>
            <a:off x="762000" y="1981200"/>
            <a:ext cx="7543800" cy="4431983"/>
          </a:xfrm>
          <a:prstGeom prst="rect">
            <a:avLst/>
          </a:prstGeom>
          <a:noFill/>
        </p:spPr>
        <p:txBody>
          <a:bodyPr wrap="square" rtlCol="0">
            <a:spAutoFit/>
          </a:bodyPr>
          <a:lstStyle/>
          <a:p>
            <a:r>
              <a:rPr lang="en-IN" sz="2400" dirty="0"/>
              <a:t>Data types are simply these:</a:t>
            </a:r>
          </a:p>
          <a:p>
            <a:r>
              <a:rPr lang="en-IN" sz="2400" b="1" dirty="0"/>
              <a:t>Byte</a:t>
            </a:r>
            <a:r>
              <a:rPr lang="en-IN" sz="2400" dirty="0"/>
              <a:t>: 8 bits.</a:t>
            </a:r>
          </a:p>
          <a:p>
            <a:r>
              <a:rPr lang="en-IN" sz="2400" b="1" dirty="0"/>
              <a:t>Halfword</a:t>
            </a:r>
            <a:r>
              <a:rPr lang="en-IN" sz="2400" dirty="0"/>
              <a:t>: 16 bits.</a:t>
            </a:r>
          </a:p>
          <a:p>
            <a:r>
              <a:rPr lang="en-IN" sz="2400" b="1" dirty="0"/>
              <a:t>Word</a:t>
            </a:r>
            <a:r>
              <a:rPr lang="en-IN" sz="2400" dirty="0"/>
              <a:t>: 32 bits.</a:t>
            </a:r>
          </a:p>
          <a:p>
            <a:r>
              <a:rPr lang="en-IN" sz="2400" b="1" dirty="0"/>
              <a:t>Doubleword</a:t>
            </a:r>
            <a:r>
              <a:rPr lang="en-IN" sz="2400" dirty="0"/>
              <a:t>: 64 bits.</a:t>
            </a:r>
          </a:p>
          <a:p>
            <a:r>
              <a:rPr lang="en-IN" sz="2400" b="1" dirty="0"/>
              <a:t>Quadword</a:t>
            </a:r>
            <a:r>
              <a:rPr lang="en-IN" sz="2400" dirty="0"/>
              <a:t>: 128 bits.</a:t>
            </a:r>
          </a:p>
          <a:p>
            <a:r>
              <a:rPr lang="en-IN" sz="2400" dirty="0"/>
              <a:t>The architecture also supports the following floating-point data types:</a:t>
            </a:r>
          </a:p>
          <a:p>
            <a:r>
              <a:rPr lang="en-IN" sz="2400" dirty="0"/>
              <a:t>Half-precision floating-point formats.</a:t>
            </a:r>
          </a:p>
          <a:p>
            <a:r>
              <a:rPr lang="en-IN" sz="2400" dirty="0"/>
              <a:t>Single-precision floating-point format.</a:t>
            </a:r>
          </a:p>
          <a:p>
            <a:r>
              <a:rPr lang="en-IN" sz="2400" dirty="0"/>
              <a:t>Double-precision floating-point format.</a:t>
            </a:r>
          </a:p>
          <a:p>
            <a:endParaRPr lang="en-IN" dirty="0"/>
          </a:p>
        </p:txBody>
      </p:sp>
    </p:spTree>
    <p:extLst>
      <p:ext uri="{BB962C8B-B14F-4D97-AF65-F5344CB8AC3E}">
        <p14:creationId xmlns:p14="http://schemas.microsoft.com/office/powerpoint/2010/main" val="3756326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5393-7DC6-4F4F-994A-A3B73C4667CA}"/>
              </a:ext>
            </a:extLst>
          </p:cNvPr>
          <p:cNvSpPr>
            <a:spLocks noGrp="1"/>
          </p:cNvSpPr>
          <p:nvPr>
            <p:ph type="title"/>
          </p:nvPr>
        </p:nvSpPr>
        <p:spPr/>
        <p:txBody>
          <a:bodyPr/>
          <a:lstStyle/>
          <a:p>
            <a:r>
              <a:rPr lang="en-IN" dirty="0"/>
              <a:t>Stack on A64</a:t>
            </a:r>
          </a:p>
        </p:txBody>
      </p:sp>
      <p:sp>
        <p:nvSpPr>
          <p:cNvPr id="3" name="TextBox 2">
            <a:extLst>
              <a:ext uri="{FF2B5EF4-FFF2-40B4-BE49-F238E27FC236}">
                <a16:creationId xmlns:a16="http://schemas.microsoft.com/office/drawing/2014/main" id="{67B60F70-20FF-42E5-8BB0-50C9505A6A94}"/>
              </a:ext>
            </a:extLst>
          </p:cNvPr>
          <p:cNvSpPr txBox="1"/>
          <p:nvPr/>
        </p:nvSpPr>
        <p:spPr>
          <a:xfrm>
            <a:off x="381000" y="1524000"/>
            <a:ext cx="8305800" cy="4678204"/>
          </a:xfrm>
          <a:prstGeom prst="rect">
            <a:avLst/>
          </a:prstGeom>
          <a:noFill/>
        </p:spPr>
        <p:txBody>
          <a:bodyPr wrap="square" rtlCol="0">
            <a:spAutoFit/>
          </a:bodyPr>
          <a:lstStyle/>
          <a:p>
            <a:r>
              <a:rPr lang="en-IN" sz="2000" dirty="0"/>
              <a:t>The stack implementation is</a:t>
            </a:r>
            <a:r>
              <a:rPr lang="en-IN" sz="2000" b="1" dirty="0"/>
              <a:t> full-descending</a:t>
            </a:r>
            <a:r>
              <a:rPr lang="en-IN" sz="2000" dirty="0"/>
              <a:t>: in a push the stack pointer is decremented, </a:t>
            </a:r>
            <a:r>
              <a:rPr lang="en-IN" sz="2000" dirty="0" err="1"/>
              <a:t>i.e</a:t>
            </a:r>
            <a:r>
              <a:rPr lang="en-IN" sz="2000" dirty="0"/>
              <a:t> the stack grows towards lower address.</a:t>
            </a:r>
            <a:br>
              <a:rPr lang="en-IN" sz="2000" dirty="0"/>
            </a:br>
            <a:r>
              <a:rPr lang="en-IN" sz="2000" dirty="0"/>
              <a:t>Another features is that stack must be quad-word aligned: SP mod 16 = 0.</a:t>
            </a:r>
          </a:p>
          <a:p>
            <a:r>
              <a:rPr lang="en-IN" sz="2000" dirty="0"/>
              <a:t>A64 instructions can use the stack pointer only in a limited number of cases:</a:t>
            </a:r>
          </a:p>
          <a:p>
            <a:r>
              <a:rPr lang="en-IN" sz="2000" dirty="0"/>
              <a:t>Load/Store instructions use the current stack pointer as the base address: When stack alignment checking is enabled by system software and the base register is SP, the current stack pointer must be initially quadword aligned, That is, it must be aligned to 16 bytes. Misalignment generates a Stack Alignment fault.</a:t>
            </a:r>
          </a:p>
          <a:p>
            <a:r>
              <a:rPr lang="en-IN" sz="2000" dirty="0"/>
              <a:t>Add and subtract data processing instructions in their immediate and extended register forms, use the current stack pointer as a source register or the destination register or both.</a:t>
            </a:r>
          </a:p>
          <a:p>
            <a:r>
              <a:rPr lang="en-IN" sz="2000" dirty="0"/>
              <a:t>Logical data processing instructions in their immediate form use the current stack pointer as the destination register.</a:t>
            </a:r>
          </a:p>
          <a:p>
            <a:endParaRPr lang="en-IN" sz="2000" dirty="0"/>
          </a:p>
        </p:txBody>
      </p:sp>
    </p:spTree>
    <p:extLst>
      <p:ext uri="{BB962C8B-B14F-4D97-AF65-F5344CB8AC3E}">
        <p14:creationId xmlns:p14="http://schemas.microsoft.com/office/powerpoint/2010/main" val="1154786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194A-8704-4595-9704-675838F14DE4}"/>
              </a:ext>
            </a:extLst>
          </p:cNvPr>
          <p:cNvSpPr>
            <a:spLocks noGrp="1"/>
          </p:cNvSpPr>
          <p:nvPr>
            <p:ph type="title"/>
          </p:nvPr>
        </p:nvSpPr>
        <p:spPr>
          <a:xfrm>
            <a:off x="381000" y="-18757"/>
            <a:ext cx="8229600" cy="609600"/>
          </a:xfrm>
        </p:spPr>
        <p:txBody>
          <a:bodyPr>
            <a:normAutofit fontScale="90000"/>
          </a:bodyPr>
          <a:lstStyle/>
          <a:p>
            <a:r>
              <a:rPr lang="en-IN" dirty="0"/>
              <a:t>Condition Code Suffixes  on A64</a:t>
            </a:r>
          </a:p>
        </p:txBody>
      </p:sp>
      <p:graphicFrame>
        <p:nvGraphicFramePr>
          <p:cNvPr id="4" name="Table 3">
            <a:extLst>
              <a:ext uri="{FF2B5EF4-FFF2-40B4-BE49-F238E27FC236}">
                <a16:creationId xmlns:a16="http://schemas.microsoft.com/office/drawing/2014/main" id="{F9FC4A99-4D5F-4285-BBE2-31FDC02EBEC8}"/>
              </a:ext>
            </a:extLst>
          </p:cNvPr>
          <p:cNvGraphicFramePr>
            <a:graphicFrameLocks noGrp="1"/>
          </p:cNvGraphicFramePr>
          <p:nvPr>
            <p:extLst>
              <p:ext uri="{D42A27DB-BD31-4B8C-83A1-F6EECF244321}">
                <p14:modId xmlns:p14="http://schemas.microsoft.com/office/powerpoint/2010/main" val="1914749851"/>
              </p:ext>
            </p:extLst>
          </p:nvPr>
        </p:nvGraphicFramePr>
        <p:xfrm>
          <a:off x="0" y="743243"/>
          <a:ext cx="8839200" cy="5976530"/>
        </p:xfrm>
        <a:graphic>
          <a:graphicData uri="http://schemas.openxmlformats.org/drawingml/2006/table">
            <a:tbl>
              <a:tblPr/>
              <a:tblGrid>
                <a:gridCol w="2946400">
                  <a:extLst>
                    <a:ext uri="{9D8B030D-6E8A-4147-A177-3AD203B41FA5}">
                      <a16:colId xmlns:a16="http://schemas.microsoft.com/office/drawing/2014/main" val="3656008798"/>
                    </a:ext>
                  </a:extLst>
                </a:gridCol>
                <a:gridCol w="2946400">
                  <a:extLst>
                    <a:ext uri="{9D8B030D-6E8A-4147-A177-3AD203B41FA5}">
                      <a16:colId xmlns:a16="http://schemas.microsoft.com/office/drawing/2014/main" val="1086551887"/>
                    </a:ext>
                  </a:extLst>
                </a:gridCol>
                <a:gridCol w="2946400">
                  <a:extLst>
                    <a:ext uri="{9D8B030D-6E8A-4147-A177-3AD203B41FA5}">
                      <a16:colId xmlns:a16="http://schemas.microsoft.com/office/drawing/2014/main" val="466644179"/>
                    </a:ext>
                  </a:extLst>
                </a:gridCol>
              </a:tblGrid>
              <a:tr h="283924">
                <a:tc>
                  <a:txBody>
                    <a:bodyPr/>
                    <a:lstStyle/>
                    <a:p>
                      <a:pPr algn="ctr"/>
                      <a:r>
                        <a:rPr lang="en-IN" sz="1800" b="1" dirty="0"/>
                        <a:t>Suffix</a:t>
                      </a:r>
                    </a:p>
                  </a:txBody>
                  <a:tcPr marL="61999" marR="61999" marT="31000" marB="31000" anchor="ctr">
                    <a:lnL>
                      <a:noFill/>
                    </a:lnL>
                    <a:lnR>
                      <a:noFill/>
                    </a:lnR>
                    <a:lnT>
                      <a:noFill/>
                    </a:lnT>
                    <a:lnB>
                      <a:noFill/>
                    </a:lnB>
                    <a:solidFill>
                      <a:schemeClr val="accent1"/>
                    </a:solidFill>
                  </a:tcPr>
                </a:tc>
                <a:tc>
                  <a:txBody>
                    <a:bodyPr/>
                    <a:lstStyle/>
                    <a:p>
                      <a:pPr algn="ctr"/>
                      <a:r>
                        <a:rPr lang="en-IN" sz="1800" b="1" dirty="0"/>
                        <a:t>Flags</a:t>
                      </a:r>
                    </a:p>
                  </a:txBody>
                  <a:tcPr marL="61999" marR="61999" marT="31000" marB="31000" anchor="ctr">
                    <a:lnL>
                      <a:noFill/>
                    </a:lnL>
                    <a:lnR>
                      <a:noFill/>
                    </a:lnR>
                    <a:lnT>
                      <a:noFill/>
                    </a:lnT>
                    <a:lnB>
                      <a:noFill/>
                    </a:lnB>
                    <a:solidFill>
                      <a:schemeClr val="accent1"/>
                    </a:solidFill>
                  </a:tcPr>
                </a:tc>
                <a:tc>
                  <a:txBody>
                    <a:bodyPr/>
                    <a:lstStyle/>
                    <a:p>
                      <a:pPr algn="ctr"/>
                      <a:r>
                        <a:rPr lang="en-IN" sz="1800" b="1" dirty="0"/>
                        <a:t>Meaning</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1629799280"/>
                  </a:ext>
                </a:extLst>
              </a:tr>
              <a:tr h="283924">
                <a:tc>
                  <a:txBody>
                    <a:bodyPr/>
                    <a:lstStyle/>
                    <a:p>
                      <a:r>
                        <a:rPr lang="en-IN" sz="1800"/>
                        <a:t>EQ</a:t>
                      </a:r>
                    </a:p>
                  </a:txBody>
                  <a:tcPr marL="61999" marR="61999" marT="31000" marB="31000" anchor="ctr">
                    <a:lnL>
                      <a:noFill/>
                    </a:lnL>
                    <a:lnR>
                      <a:noFill/>
                    </a:lnR>
                    <a:lnT>
                      <a:noFill/>
                    </a:lnT>
                    <a:lnB>
                      <a:noFill/>
                    </a:lnB>
                    <a:solidFill>
                      <a:schemeClr val="accent1"/>
                    </a:solidFill>
                  </a:tcPr>
                </a:tc>
                <a:tc>
                  <a:txBody>
                    <a:bodyPr/>
                    <a:lstStyle/>
                    <a:p>
                      <a:r>
                        <a:rPr lang="en-IN" sz="1800"/>
                        <a:t>Z set</a:t>
                      </a:r>
                    </a:p>
                  </a:txBody>
                  <a:tcPr marL="61999" marR="61999" marT="31000" marB="31000" anchor="ctr">
                    <a:lnL>
                      <a:noFill/>
                    </a:lnL>
                    <a:lnR>
                      <a:noFill/>
                    </a:lnR>
                    <a:lnT>
                      <a:noFill/>
                    </a:lnT>
                    <a:lnB>
                      <a:noFill/>
                    </a:lnB>
                    <a:solidFill>
                      <a:schemeClr val="accent1"/>
                    </a:solidFill>
                  </a:tcPr>
                </a:tc>
                <a:tc>
                  <a:txBody>
                    <a:bodyPr/>
                    <a:lstStyle/>
                    <a:p>
                      <a:r>
                        <a:rPr lang="en-IN" sz="1800" dirty="0"/>
                        <a:t>Equal</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175923940"/>
                  </a:ext>
                </a:extLst>
              </a:tr>
              <a:tr h="283924">
                <a:tc>
                  <a:txBody>
                    <a:bodyPr/>
                    <a:lstStyle/>
                    <a:p>
                      <a:r>
                        <a:rPr lang="en-IN" sz="1800"/>
                        <a:t>NE</a:t>
                      </a:r>
                    </a:p>
                  </a:txBody>
                  <a:tcPr marL="61999" marR="61999" marT="31000" marB="31000" anchor="ctr">
                    <a:lnL>
                      <a:noFill/>
                    </a:lnL>
                    <a:lnR>
                      <a:noFill/>
                    </a:lnR>
                    <a:lnT>
                      <a:noFill/>
                    </a:lnT>
                    <a:lnB>
                      <a:noFill/>
                    </a:lnB>
                    <a:solidFill>
                      <a:schemeClr val="accent1"/>
                    </a:solidFill>
                  </a:tcPr>
                </a:tc>
                <a:tc>
                  <a:txBody>
                    <a:bodyPr/>
                    <a:lstStyle/>
                    <a:p>
                      <a:r>
                        <a:rPr lang="en-IN" sz="1800"/>
                        <a:t>Z clear</a:t>
                      </a:r>
                    </a:p>
                  </a:txBody>
                  <a:tcPr marL="61999" marR="61999" marT="31000" marB="31000" anchor="ctr">
                    <a:lnL>
                      <a:noFill/>
                    </a:lnL>
                    <a:lnR>
                      <a:noFill/>
                    </a:lnR>
                    <a:lnT>
                      <a:noFill/>
                    </a:lnT>
                    <a:lnB>
                      <a:noFill/>
                    </a:lnB>
                    <a:solidFill>
                      <a:schemeClr val="accent1"/>
                    </a:solidFill>
                  </a:tcPr>
                </a:tc>
                <a:tc>
                  <a:txBody>
                    <a:bodyPr/>
                    <a:lstStyle/>
                    <a:p>
                      <a:r>
                        <a:rPr lang="en-IN" sz="1800" dirty="0"/>
                        <a:t>Not equal</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3864110476"/>
                  </a:ext>
                </a:extLst>
              </a:tr>
              <a:tr h="496865">
                <a:tc>
                  <a:txBody>
                    <a:bodyPr/>
                    <a:lstStyle/>
                    <a:p>
                      <a:r>
                        <a:rPr lang="en-IN" sz="1800"/>
                        <a:t>CS or HS</a:t>
                      </a:r>
                    </a:p>
                  </a:txBody>
                  <a:tcPr marL="61999" marR="61999" marT="31000" marB="31000" anchor="ctr">
                    <a:lnL>
                      <a:noFill/>
                    </a:lnL>
                    <a:lnR>
                      <a:noFill/>
                    </a:lnR>
                    <a:lnT>
                      <a:noFill/>
                    </a:lnT>
                    <a:lnB>
                      <a:noFill/>
                    </a:lnB>
                    <a:solidFill>
                      <a:schemeClr val="accent1"/>
                    </a:solidFill>
                  </a:tcPr>
                </a:tc>
                <a:tc>
                  <a:txBody>
                    <a:bodyPr/>
                    <a:lstStyle/>
                    <a:p>
                      <a:r>
                        <a:rPr lang="en-IN" sz="1800"/>
                        <a:t>C set</a:t>
                      </a:r>
                    </a:p>
                  </a:txBody>
                  <a:tcPr marL="61999" marR="61999" marT="31000" marB="31000" anchor="ctr">
                    <a:lnL>
                      <a:noFill/>
                    </a:lnL>
                    <a:lnR>
                      <a:noFill/>
                    </a:lnR>
                    <a:lnT>
                      <a:noFill/>
                    </a:lnT>
                    <a:lnB>
                      <a:noFill/>
                    </a:lnB>
                    <a:solidFill>
                      <a:schemeClr val="accent1"/>
                    </a:solidFill>
                  </a:tcPr>
                </a:tc>
                <a:tc>
                  <a:txBody>
                    <a:bodyPr/>
                    <a:lstStyle/>
                    <a:p>
                      <a:r>
                        <a:rPr lang="en-IN" sz="1800" dirty="0"/>
                        <a:t>Higher or same (unsigned &gt;= )</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2070100863"/>
                  </a:ext>
                </a:extLst>
              </a:tr>
              <a:tr h="283924">
                <a:tc>
                  <a:txBody>
                    <a:bodyPr/>
                    <a:lstStyle/>
                    <a:p>
                      <a:r>
                        <a:rPr lang="en-IN" sz="1800"/>
                        <a:t>CC or LO</a:t>
                      </a:r>
                    </a:p>
                  </a:txBody>
                  <a:tcPr marL="61999" marR="61999" marT="31000" marB="31000" anchor="ctr">
                    <a:lnL>
                      <a:noFill/>
                    </a:lnL>
                    <a:lnR>
                      <a:noFill/>
                    </a:lnR>
                    <a:lnT>
                      <a:noFill/>
                    </a:lnT>
                    <a:lnB>
                      <a:noFill/>
                    </a:lnB>
                    <a:solidFill>
                      <a:schemeClr val="accent1"/>
                    </a:solidFill>
                  </a:tcPr>
                </a:tc>
                <a:tc>
                  <a:txBody>
                    <a:bodyPr/>
                    <a:lstStyle/>
                    <a:p>
                      <a:r>
                        <a:rPr lang="en-IN" sz="1800"/>
                        <a:t>C clear</a:t>
                      </a:r>
                    </a:p>
                  </a:txBody>
                  <a:tcPr marL="61999" marR="61999" marT="31000" marB="31000" anchor="ctr">
                    <a:lnL>
                      <a:noFill/>
                    </a:lnL>
                    <a:lnR>
                      <a:noFill/>
                    </a:lnR>
                    <a:lnT>
                      <a:noFill/>
                    </a:lnT>
                    <a:lnB>
                      <a:noFill/>
                    </a:lnB>
                    <a:solidFill>
                      <a:schemeClr val="accent1"/>
                    </a:solidFill>
                  </a:tcPr>
                </a:tc>
                <a:tc>
                  <a:txBody>
                    <a:bodyPr/>
                    <a:lstStyle/>
                    <a:p>
                      <a:r>
                        <a:rPr lang="en-IN" sz="1800" dirty="0"/>
                        <a:t>Lower (unsigned &lt; )</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3832218134"/>
                  </a:ext>
                </a:extLst>
              </a:tr>
              <a:tr h="283924">
                <a:tc>
                  <a:txBody>
                    <a:bodyPr/>
                    <a:lstStyle/>
                    <a:p>
                      <a:r>
                        <a:rPr lang="en-IN" sz="1800"/>
                        <a:t>MI</a:t>
                      </a:r>
                    </a:p>
                  </a:txBody>
                  <a:tcPr marL="61999" marR="61999" marT="31000" marB="31000" anchor="ctr">
                    <a:lnL>
                      <a:noFill/>
                    </a:lnL>
                    <a:lnR>
                      <a:noFill/>
                    </a:lnR>
                    <a:lnT>
                      <a:noFill/>
                    </a:lnT>
                    <a:lnB>
                      <a:noFill/>
                    </a:lnB>
                    <a:solidFill>
                      <a:schemeClr val="accent1"/>
                    </a:solidFill>
                  </a:tcPr>
                </a:tc>
                <a:tc>
                  <a:txBody>
                    <a:bodyPr/>
                    <a:lstStyle/>
                    <a:p>
                      <a:r>
                        <a:rPr lang="en-IN" sz="1800"/>
                        <a:t>N set</a:t>
                      </a:r>
                    </a:p>
                  </a:txBody>
                  <a:tcPr marL="61999" marR="61999" marT="31000" marB="31000" anchor="ctr">
                    <a:lnL>
                      <a:noFill/>
                    </a:lnL>
                    <a:lnR>
                      <a:noFill/>
                    </a:lnR>
                    <a:lnT>
                      <a:noFill/>
                    </a:lnT>
                    <a:lnB>
                      <a:noFill/>
                    </a:lnB>
                    <a:solidFill>
                      <a:schemeClr val="accent1"/>
                    </a:solidFill>
                  </a:tcPr>
                </a:tc>
                <a:tc>
                  <a:txBody>
                    <a:bodyPr/>
                    <a:lstStyle/>
                    <a:p>
                      <a:r>
                        <a:rPr lang="en-IN" sz="1800" dirty="0"/>
                        <a:t>Negative</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164997058"/>
                  </a:ext>
                </a:extLst>
              </a:tr>
              <a:tr h="283924">
                <a:tc>
                  <a:txBody>
                    <a:bodyPr/>
                    <a:lstStyle/>
                    <a:p>
                      <a:r>
                        <a:rPr lang="en-IN" sz="1800"/>
                        <a:t>PL</a:t>
                      </a:r>
                    </a:p>
                  </a:txBody>
                  <a:tcPr marL="61999" marR="61999" marT="31000" marB="31000" anchor="ctr">
                    <a:lnL>
                      <a:noFill/>
                    </a:lnL>
                    <a:lnR>
                      <a:noFill/>
                    </a:lnR>
                    <a:lnT>
                      <a:noFill/>
                    </a:lnT>
                    <a:lnB>
                      <a:noFill/>
                    </a:lnB>
                    <a:solidFill>
                      <a:schemeClr val="accent1"/>
                    </a:solidFill>
                  </a:tcPr>
                </a:tc>
                <a:tc>
                  <a:txBody>
                    <a:bodyPr/>
                    <a:lstStyle/>
                    <a:p>
                      <a:r>
                        <a:rPr lang="en-IN" sz="1800"/>
                        <a:t>N clear</a:t>
                      </a:r>
                    </a:p>
                  </a:txBody>
                  <a:tcPr marL="61999" marR="61999" marT="31000" marB="31000" anchor="ctr">
                    <a:lnL>
                      <a:noFill/>
                    </a:lnL>
                    <a:lnR>
                      <a:noFill/>
                    </a:lnR>
                    <a:lnT>
                      <a:noFill/>
                    </a:lnT>
                    <a:lnB>
                      <a:noFill/>
                    </a:lnB>
                    <a:solidFill>
                      <a:schemeClr val="accent1"/>
                    </a:solidFill>
                  </a:tcPr>
                </a:tc>
                <a:tc>
                  <a:txBody>
                    <a:bodyPr/>
                    <a:lstStyle/>
                    <a:p>
                      <a:r>
                        <a:rPr lang="en-IN" sz="1800" dirty="0"/>
                        <a:t>Positive or zero</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351760801"/>
                  </a:ext>
                </a:extLst>
              </a:tr>
              <a:tr h="283924">
                <a:tc>
                  <a:txBody>
                    <a:bodyPr/>
                    <a:lstStyle/>
                    <a:p>
                      <a:r>
                        <a:rPr lang="en-IN" sz="1800" dirty="0"/>
                        <a:t>VS</a:t>
                      </a:r>
                    </a:p>
                  </a:txBody>
                  <a:tcPr marL="61999" marR="61999" marT="31000" marB="31000" anchor="ctr">
                    <a:lnL>
                      <a:noFill/>
                    </a:lnL>
                    <a:lnR>
                      <a:noFill/>
                    </a:lnR>
                    <a:lnT>
                      <a:noFill/>
                    </a:lnT>
                    <a:lnB>
                      <a:noFill/>
                    </a:lnB>
                    <a:solidFill>
                      <a:schemeClr val="accent1"/>
                    </a:solidFill>
                  </a:tcPr>
                </a:tc>
                <a:tc>
                  <a:txBody>
                    <a:bodyPr/>
                    <a:lstStyle/>
                    <a:p>
                      <a:r>
                        <a:rPr lang="en-IN" sz="1800"/>
                        <a:t>V set</a:t>
                      </a:r>
                    </a:p>
                  </a:txBody>
                  <a:tcPr marL="61999" marR="61999" marT="31000" marB="31000" anchor="ctr">
                    <a:lnL>
                      <a:noFill/>
                    </a:lnL>
                    <a:lnR>
                      <a:noFill/>
                    </a:lnR>
                    <a:lnT>
                      <a:noFill/>
                    </a:lnT>
                    <a:lnB>
                      <a:noFill/>
                    </a:lnB>
                    <a:solidFill>
                      <a:schemeClr val="accent1"/>
                    </a:solidFill>
                  </a:tcPr>
                </a:tc>
                <a:tc>
                  <a:txBody>
                    <a:bodyPr/>
                    <a:lstStyle/>
                    <a:p>
                      <a:r>
                        <a:rPr lang="en-IN" sz="1800" dirty="0"/>
                        <a:t>Overflow</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1884493395"/>
                  </a:ext>
                </a:extLst>
              </a:tr>
              <a:tr h="283924">
                <a:tc>
                  <a:txBody>
                    <a:bodyPr/>
                    <a:lstStyle/>
                    <a:p>
                      <a:r>
                        <a:rPr lang="en-IN" sz="1800"/>
                        <a:t>VC</a:t>
                      </a:r>
                    </a:p>
                  </a:txBody>
                  <a:tcPr marL="61999" marR="61999" marT="31000" marB="31000" anchor="ctr">
                    <a:lnL>
                      <a:noFill/>
                    </a:lnL>
                    <a:lnR>
                      <a:noFill/>
                    </a:lnR>
                    <a:lnT>
                      <a:noFill/>
                    </a:lnT>
                    <a:lnB>
                      <a:noFill/>
                    </a:lnB>
                    <a:solidFill>
                      <a:schemeClr val="accent1"/>
                    </a:solidFill>
                  </a:tcPr>
                </a:tc>
                <a:tc>
                  <a:txBody>
                    <a:bodyPr/>
                    <a:lstStyle/>
                    <a:p>
                      <a:r>
                        <a:rPr lang="en-IN" sz="1800"/>
                        <a:t>V clear</a:t>
                      </a:r>
                    </a:p>
                  </a:txBody>
                  <a:tcPr marL="61999" marR="61999" marT="31000" marB="31000" anchor="ctr">
                    <a:lnL>
                      <a:noFill/>
                    </a:lnL>
                    <a:lnR>
                      <a:noFill/>
                    </a:lnR>
                    <a:lnT>
                      <a:noFill/>
                    </a:lnT>
                    <a:lnB>
                      <a:noFill/>
                    </a:lnB>
                    <a:solidFill>
                      <a:schemeClr val="accent1"/>
                    </a:solidFill>
                  </a:tcPr>
                </a:tc>
                <a:tc>
                  <a:txBody>
                    <a:bodyPr/>
                    <a:lstStyle/>
                    <a:p>
                      <a:r>
                        <a:rPr lang="en-IN" sz="1800" dirty="0"/>
                        <a:t>No overflow</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2073286602"/>
                  </a:ext>
                </a:extLst>
              </a:tr>
              <a:tr h="283924">
                <a:tc>
                  <a:txBody>
                    <a:bodyPr/>
                    <a:lstStyle/>
                    <a:p>
                      <a:r>
                        <a:rPr lang="en-IN" sz="1800"/>
                        <a:t>HI</a:t>
                      </a:r>
                    </a:p>
                  </a:txBody>
                  <a:tcPr marL="61999" marR="61999" marT="31000" marB="31000" anchor="ctr">
                    <a:lnL>
                      <a:noFill/>
                    </a:lnL>
                    <a:lnR>
                      <a:noFill/>
                    </a:lnR>
                    <a:lnT>
                      <a:noFill/>
                    </a:lnT>
                    <a:lnB>
                      <a:noFill/>
                    </a:lnB>
                    <a:solidFill>
                      <a:schemeClr val="accent1"/>
                    </a:solidFill>
                  </a:tcPr>
                </a:tc>
                <a:tc>
                  <a:txBody>
                    <a:bodyPr/>
                    <a:lstStyle/>
                    <a:p>
                      <a:r>
                        <a:rPr lang="en-IN" sz="1800" dirty="0"/>
                        <a:t>C set and Z clear</a:t>
                      </a:r>
                    </a:p>
                  </a:txBody>
                  <a:tcPr marL="61999" marR="61999" marT="31000" marB="31000" anchor="ctr">
                    <a:lnL>
                      <a:noFill/>
                    </a:lnL>
                    <a:lnR>
                      <a:noFill/>
                    </a:lnR>
                    <a:lnT>
                      <a:noFill/>
                    </a:lnT>
                    <a:lnB>
                      <a:noFill/>
                    </a:lnB>
                    <a:solidFill>
                      <a:schemeClr val="accent1"/>
                    </a:solidFill>
                  </a:tcPr>
                </a:tc>
                <a:tc>
                  <a:txBody>
                    <a:bodyPr/>
                    <a:lstStyle/>
                    <a:p>
                      <a:r>
                        <a:rPr lang="en-IN" sz="1800" dirty="0"/>
                        <a:t>Higher (unsigned &gt;)</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1026282106"/>
                  </a:ext>
                </a:extLst>
              </a:tr>
              <a:tr h="496865">
                <a:tc>
                  <a:txBody>
                    <a:bodyPr/>
                    <a:lstStyle/>
                    <a:p>
                      <a:r>
                        <a:rPr lang="en-IN" sz="1800"/>
                        <a:t>LS</a:t>
                      </a:r>
                    </a:p>
                  </a:txBody>
                  <a:tcPr marL="61999" marR="61999" marT="31000" marB="31000" anchor="ctr">
                    <a:lnL>
                      <a:noFill/>
                    </a:lnL>
                    <a:lnR>
                      <a:noFill/>
                    </a:lnR>
                    <a:lnT>
                      <a:noFill/>
                    </a:lnT>
                    <a:lnB>
                      <a:noFill/>
                    </a:lnB>
                    <a:solidFill>
                      <a:schemeClr val="accent1"/>
                    </a:solidFill>
                  </a:tcPr>
                </a:tc>
                <a:tc>
                  <a:txBody>
                    <a:bodyPr/>
                    <a:lstStyle/>
                    <a:p>
                      <a:r>
                        <a:rPr lang="en-IN" sz="1800" dirty="0"/>
                        <a:t>C clear or Z set</a:t>
                      </a:r>
                    </a:p>
                  </a:txBody>
                  <a:tcPr marL="61999" marR="61999" marT="31000" marB="31000" anchor="ctr">
                    <a:lnL>
                      <a:noFill/>
                    </a:lnL>
                    <a:lnR>
                      <a:noFill/>
                    </a:lnR>
                    <a:lnT>
                      <a:noFill/>
                    </a:lnT>
                    <a:lnB>
                      <a:noFill/>
                    </a:lnB>
                    <a:solidFill>
                      <a:schemeClr val="accent1"/>
                    </a:solidFill>
                  </a:tcPr>
                </a:tc>
                <a:tc>
                  <a:txBody>
                    <a:bodyPr/>
                    <a:lstStyle/>
                    <a:p>
                      <a:r>
                        <a:rPr lang="en-IN" sz="1800" dirty="0"/>
                        <a:t>Lower or same (unsigned &lt;=)</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2494104419"/>
                  </a:ext>
                </a:extLst>
              </a:tr>
              <a:tr h="283924">
                <a:tc>
                  <a:txBody>
                    <a:bodyPr/>
                    <a:lstStyle/>
                    <a:p>
                      <a:r>
                        <a:rPr lang="en-IN" sz="1800"/>
                        <a:t>GE</a:t>
                      </a:r>
                    </a:p>
                  </a:txBody>
                  <a:tcPr marL="61999" marR="61999" marT="31000" marB="31000" anchor="ctr">
                    <a:lnL>
                      <a:noFill/>
                    </a:lnL>
                    <a:lnR>
                      <a:noFill/>
                    </a:lnR>
                    <a:lnT>
                      <a:noFill/>
                    </a:lnT>
                    <a:lnB>
                      <a:noFill/>
                    </a:lnB>
                    <a:solidFill>
                      <a:schemeClr val="accent1"/>
                    </a:solidFill>
                  </a:tcPr>
                </a:tc>
                <a:tc>
                  <a:txBody>
                    <a:bodyPr/>
                    <a:lstStyle/>
                    <a:p>
                      <a:r>
                        <a:rPr lang="en-IN" sz="1800" dirty="0"/>
                        <a:t>N and V the same</a:t>
                      </a:r>
                    </a:p>
                  </a:txBody>
                  <a:tcPr marL="61999" marR="61999" marT="31000" marB="31000" anchor="ctr">
                    <a:lnL>
                      <a:noFill/>
                    </a:lnL>
                    <a:lnR>
                      <a:noFill/>
                    </a:lnR>
                    <a:lnT>
                      <a:noFill/>
                    </a:lnT>
                    <a:lnB>
                      <a:noFill/>
                    </a:lnB>
                    <a:solidFill>
                      <a:schemeClr val="accent1"/>
                    </a:solidFill>
                  </a:tcPr>
                </a:tc>
                <a:tc>
                  <a:txBody>
                    <a:bodyPr/>
                    <a:lstStyle/>
                    <a:p>
                      <a:r>
                        <a:rPr lang="en-IN" sz="1800" dirty="0"/>
                        <a:t>Signed &gt;=</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2300265919"/>
                  </a:ext>
                </a:extLst>
              </a:tr>
              <a:tr h="283924">
                <a:tc>
                  <a:txBody>
                    <a:bodyPr/>
                    <a:lstStyle/>
                    <a:p>
                      <a:r>
                        <a:rPr lang="en-IN" sz="1800"/>
                        <a:t>LT</a:t>
                      </a:r>
                    </a:p>
                  </a:txBody>
                  <a:tcPr marL="61999" marR="61999" marT="31000" marB="31000" anchor="ctr">
                    <a:lnL>
                      <a:noFill/>
                    </a:lnL>
                    <a:lnR>
                      <a:noFill/>
                    </a:lnR>
                    <a:lnT>
                      <a:noFill/>
                    </a:lnT>
                    <a:lnB>
                      <a:noFill/>
                    </a:lnB>
                    <a:solidFill>
                      <a:schemeClr val="accent1"/>
                    </a:solidFill>
                  </a:tcPr>
                </a:tc>
                <a:tc>
                  <a:txBody>
                    <a:bodyPr/>
                    <a:lstStyle/>
                    <a:p>
                      <a:r>
                        <a:rPr lang="en-IN" sz="1800" dirty="0"/>
                        <a:t>N and V differ</a:t>
                      </a:r>
                    </a:p>
                  </a:txBody>
                  <a:tcPr marL="61999" marR="61999" marT="31000" marB="31000" anchor="ctr">
                    <a:lnL>
                      <a:noFill/>
                    </a:lnL>
                    <a:lnR>
                      <a:noFill/>
                    </a:lnR>
                    <a:lnT>
                      <a:noFill/>
                    </a:lnT>
                    <a:lnB>
                      <a:noFill/>
                    </a:lnB>
                    <a:solidFill>
                      <a:schemeClr val="accent1"/>
                    </a:solidFill>
                  </a:tcPr>
                </a:tc>
                <a:tc>
                  <a:txBody>
                    <a:bodyPr/>
                    <a:lstStyle/>
                    <a:p>
                      <a:r>
                        <a:rPr lang="en-IN" sz="1800" dirty="0"/>
                        <a:t>Signed &lt;</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2676541786"/>
                  </a:ext>
                </a:extLst>
              </a:tr>
              <a:tr h="283924">
                <a:tc>
                  <a:txBody>
                    <a:bodyPr/>
                    <a:lstStyle/>
                    <a:p>
                      <a:r>
                        <a:rPr lang="en-IN" sz="1800"/>
                        <a:t>GT</a:t>
                      </a:r>
                    </a:p>
                  </a:txBody>
                  <a:tcPr marL="61999" marR="61999" marT="31000" marB="31000" anchor="ctr">
                    <a:lnL>
                      <a:noFill/>
                    </a:lnL>
                    <a:lnR>
                      <a:noFill/>
                    </a:lnR>
                    <a:lnT>
                      <a:noFill/>
                    </a:lnT>
                    <a:lnB>
                      <a:noFill/>
                    </a:lnB>
                    <a:solidFill>
                      <a:schemeClr val="accent1"/>
                    </a:solidFill>
                  </a:tcPr>
                </a:tc>
                <a:tc>
                  <a:txBody>
                    <a:bodyPr/>
                    <a:lstStyle/>
                    <a:p>
                      <a:r>
                        <a:rPr lang="en-IN" sz="1800" dirty="0"/>
                        <a:t>Z clear, N and V the same</a:t>
                      </a:r>
                    </a:p>
                  </a:txBody>
                  <a:tcPr marL="61999" marR="61999" marT="31000" marB="31000" anchor="ctr">
                    <a:lnL>
                      <a:noFill/>
                    </a:lnL>
                    <a:lnR>
                      <a:noFill/>
                    </a:lnR>
                    <a:lnT>
                      <a:noFill/>
                    </a:lnT>
                    <a:lnB>
                      <a:noFill/>
                    </a:lnB>
                    <a:solidFill>
                      <a:schemeClr val="accent1"/>
                    </a:solidFill>
                  </a:tcPr>
                </a:tc>
                <a:tc>
                  <a:txBody>
                    <a:bodyPr/>
                    <a:lstStyle/>
                    <a:p>
                      <a:r>
                        <a:rPr lang="en-IN" sz="1800" dirty="0"/>
                        <a:t>Signed &gt;</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432595783"/>
                  </a:ext>
                </a:extLst>
              </a:tr>
              <a:tr h="283924">
                <a:tc>
                  <a:txBody>
                    <a:bodyPr/>
                    <a:lstStyle/>
                    <a:p>
                      <a:r>
                        <a:rPr lang="en-IN" sz="1800"/>
                        <a:t>LE</a:t>
                      </a:r>
                    </a:p>
                  </a:txBody>
                  <a:tcPr marL="61999" marR="61999" marT="31000" marB="31000" anchor="ctr">
                    <a:lnL>
                      <a:noFill/>
                    </a:lnL>
                    <a:lnR>
                      <a:noFill/>
                    </a:lnR>
                    <a:lnT>
                      <a:noFill/>
                    </a:lnT>
                    <a:lnB>
                      <a:noFill/>
                    </a:lnB>
                    <a:solidFill>
                      <a:schemeClr val="accent1"/>
                    </a:solidFill>
                  </a:tcPr>
                </a:tc>
                <a:tc>
                  <a:txBody>
                    <a:bodyPr/>
                    <a:lstStyle/>
                    <a:p>
                      <a:r>
                        <a:rPr lang="en-IN" sz="1800" dirty="0"/>
                        <a:t>Z set, N and V differ</a:t>
                      </a:r>
                    </a:p>
                  </a:txBody>
                  <a:tcPr marL="61999" marR="61999" marT="31000" marB="31000" anchor="ctr">
                    <a:lnL>
                      <a:noFill/>
                    </a:lnL>
                    <a:lnR>
                      <a:noFill/>
                    </a:lnR>
                    <a:lnT>
                      <a:noFill/>
                    </a:lnT>
                    <a:lnB>
                      <a:noFill/>
                    </a:lnB>
                    <a:solidFill>
                      <a:schemeClr val="accent1"/>
                    </a:solidFill>
                  </a:tcPr>
                </a:tc>
                <a:tc>
                  <a:txBody>
                    <a:bodyPr/>
                    <a:lstStyle/>
                    <a:p>
                      <a:r>
                        <a:rPr lang="en-IN" sz="1800" dirty="0"/>
                        <a:t>Signed &lt;=</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1474301011"/>
                  </a:ext>
                </a:extLst>
              </a:tr>
              <a:tr h="496865">
                <a:tc>
                  <a:txBody>
                    <a:bodyPr/>
                    <a:lstStyle/>
                    <a:p>
                      <a:r>
                        <a:rPr lang="en-IN" sz="1800"/>
                        <a:t>AL</a:t>
                      </a:r>
                    </a:p>
                  </a:txBody>
                  <a:tcPr marL="61999" marR="61999" marT="31000" marB="31000" anchor="ctr">
                    <a:lnL>
                      <a:noFill/>
                    </a:lnL>
                    <a:lnR>
                      <a:noFill/>
                    </a:lnR>
                    <a:lnT>
                      <a:noFill/>
                    </a:lnT>
                    <a:lnB>
                      <a:noFill/>
                    </a:lnB>
                    <a:solidFill>
                      <a:schemeClr val="accent1"/>
                    </a:solidFill>
                  </a:tcPr>
                </a:tc>
                <a:tc>
                  <a:txBody>
                    <a:bodyPr/>
                    <a:lstStyle/>
                    <a:p>
                      <a:r>
                        <a:rPr lang="en-IN" sz="1800" dirty="0"/>
                        <a:t>Any</a:t>
                      </a:r>
                    </a:p>
                  </a:txBody>
                  <a:tcPr marL="61999" marR="61999" marT="31000" marB="31000" anchor="ctr">
                    <a:lnL>
                      <a:noFill/>
                    </a:lnL>
                    <a:lnR>
                      <a:noFill/>
                    </a:lnR>
                    <a:lnT>
                      <a:noFill/>
                    </a:lnT>
                    <a:lnB>
                      <a:noFill/>
                    </a:lnB>
                    <a:solidFill>
                      <a:schemeClr val="accent1"/>
                    </a:solidFill>
                  </a:tcPr>
                </a:tc>
                <a:tc>
                  <a:txBody>
                    <a:bodyPr/>
                    <a:lstStyle/>
                    <a:p>
                      <a:r>
                        <a:rPr lang="en-IN" sz="1800" dirty="0"/>
                        <a:t>Always. This suffix is normally omitted.</a:t>
                      </a:r>
                    </a:p>
                  </a:txBody>
                  <a:tcPr marL="61999" marR="61999" marT="31000" marB="31000" anchor="ctr">
                    <a:lnL>
                      <a:noFill/>
                    </a:lnL>
                    <a:lnR>
                      <a:noFill/>
                    </a:lnR>
                    <a:lnT>
                      <a:noFill/>
                    </a:lnT>
                    <a:lnB>
                      <a:noFill/>
                    </a:lnB>
                    <a:solidFill>
                      <a:schemeClr val="accent1"/>
                    </a:solidFill>
                  </a:tcPr>
                </a:tc>
                <a:extLst>
                  <a:ext uri="{0D108BD9-81ED-4DB2-BD59-A6C34878D82A}">
                    <a16:rowId xmlns:a16="http://schemas.microsoft.com/office/drawing/2014/main" val="2085719654"/>
                  </a:ext>
                </a:extLst>
              </a:tr>
            </a:tbl>
          </a:graphicData>
        </a:graphic>
      </p:graphicFrame>
    </p:spTree>
    <p:extLst>
      <p:ext uri="{BB962C8B-B14F-4D97-AF65-F5344CB8AC3E}">
        <p14:creationId xmlns:p14="http://schemas.microsoft.com/office/powerpoint/2010/main" val="1326945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2625-2E32-4C4A-AFE0-74D2E438DDFC}"/>
              </a:ext>
            </a:extLst>
          </p:cNvPr>
          <p:cNvSpPr txBox="1">
            <a:spLocks/>
          </p:cNvSpPr>
          <p:nvPr/>
        </p:nvSpPr>
        <p:spPr>
          <a:xfrm>
            <a:off x="457200" y="152400"/>
            <a:ext cx="8229600" cy="6096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Load and Store on A64</a:t>
            </a:r>
          </a:p>
        </p:txBody>
      </p:sp>
      <p:sp>
        <p:nvSpPr>
          <p:cNvPr id="3" name="Rectangle 2">
            <a:extLst>
              <a:ext uri="{FF2B5EF4-FFF2-40B4-BE49-F238E27FC236}">
                <a16:creationId xmlns:a16="http://schemas.microsoft.com/office/drawing/2014/main" id="{E7EDE081-4926-4F4A-92F5-3A1ACD4443F1}"/>
              </a:ext>
            </a:extLst>
          </p:cNvPr>
          <p:cNvSpPr/>
          <p:nvPr/>
        </p:nvSpPr>
        <p:spPr>
          <a:xfrm>
            <a:off x="190500" y="990600"/>
            <a:ext cx="8763000" cy="5078313"/>
          </a:xfrm>
          <a:prstGeom prst="rect">
            <a:avLst/>
          </a:prstGeom>
        </p:spPr>
        <p:txBody>
          <a:bodyPr wrap="square">
            <a:spAutoFit/>
          </a:bodyPr>
          <a:lstStyle/>
          <a:p>
            <a:r>
              <a:rPr lang="en-IN" dirty="0">
                <a:solidFill>
                  <a:srgbClr val="444444"/>
                </a:solidFill>
                <a:latin typeface="Open Sans"/>
              </a:rPr>
              <a:t>There’re many instructions in this class to move many data size: byte, halfword and word, but I show only four, just to make you understand them : two for move single register and two for move a pair of registers; </a:t>
            </a:r>
          </a:p>
          <a:p>
            <a:r>
              <a:rPr lang="en-IN" dirty="0">
                <a:solidFill>
                  <a:srgbClr val="444444"/>
                </a:solidFill>
                <a:latin typeface="Open Sans"/>
              </a:rPr>
              <a:t>=</a:t>
            </a:r>
          </a:p>
          <a:p>
            <a:r>
              <a:rPr lang="en-IN" b="1" dirty="0">
                <a:solidFill>
                  <a:srgbClr val="444444"/>
                </a:solidFill>
                <a:latin typeface="Helvetica Neue Light"/>
              </a:rPr>
              <a:t>Load/Store addressing modes</a:t>
            </a:r>
            <a:endParaRPr lang="en-IN" dirty="0">
              <a:solidFill>
                <a:srgbClr val="444444"/>
              </a:solidFill>
              <a:latin typeface="Helvetica Neue Light"/>
            </a:endParaRPr>
          </a:p>
          <a:p>
            <a:r>
              <a:rPr lang="en-IN" dirty="0">
                <a:solidFill>
                  <a:srgbClr val="444444"/>
                </a:solidFill>
                <a:latin typeface="Open Sans"/>
              </a:rPr>
              <a:t>This part is very important to understand different ARM addressing modes; the most used are three:</a:t>
            </a:r>
          </a:p>
          <a:p>
            <a:pPr>
              <a:buFont typeface="Arial" panose="020B0604020202020204" pitchFamily="34" charset="0"/>
              <a:buChar char="•"/>
            </a:pPr>
            <a:r>
              <a:rPr lang="en-IN" b="1" i="1" dirty="0">
                <a:solidFill>
                  <a:srgbClr val="444444"/>
                </a:solidFill>
                <a:latin typeface="Open Sans"/>
              </a:rPr>
              <a:t>[base{, #</a:t>
            </a:r>
            <a:r>
              <a:rPr lang="en-IN" b="1" i="1" dirty="0" err="1">
                <a:solidFill>
                  <a:srgbClr val="444444"/>
                </a:solidFill>
                <a:latin typeface="Open Sans"/>
              </a:rPr>
              <a:t>imm</a:t>
            </a:r>
            <a:r>
              <a:rPr lang="en-IN" b="1" i="1" dirty="0">
                <a:solidFill>
                  <a:srgbClr val="444444"/>
                </a:solidFill>
                <a:latin typeface="Open Sans"/>
              </a:rPr>
              <a:t>}]: Base plus offset</a:t>
            </a:r>
            <a:r>
              <a:rPr lang="en-IN" i="1" dirty="0">
                <a:solidFill>
                  <a:srgbClr val="444444"/>
                </a:solidFill>
                <a:latin typeface="Open Sans"/>
              </a:rPr>
              <a:t> </a:t>
            </a:r>
            <a:r>
              <a:rPr lang="en-IN" dirty="0">
                <a:solidFill>
                  <a:srgbClr val="444444"/>
                </a:solidFill>
                <a:latin typeface="Open Sans"/>
              </a:rPr>
              <a:t> addressing means that the address is the value in the 64-bit base register plus an offset.</a:t>
            </a:r>
          </a:p>
          <a:p>
            <a:pPr marL="742950" lvl="1" indent="-285750">
              <a:buFont typeface="Arial" panose="020B0604020202020204" pitchFamily="34" charset="0"/>
              <a:buChar char="•"/>
            </a:pPr>
            <a:r>
              <a:rPr lang="en-IN" i="1" dirty="0">
                <a:solidFill>
                  <a:srgbClr val="444444"/>
                </a:solidFill>
                <a:latin typeface="Open Sans"/>
              </a:rPr>
              <a:t>Example</a:t>
            </a:r>
            <a:r>
              <a:rPr lang="en-IN" dirty="0">
                <a:solidFill>
                  <a:srgbClr val="444444"/>
                </a:solidFill>
                <a:latin typeface="Open Sans"/>
              </a:rPr>
              <a:t>: </a:t>
            </a:r>
            <a:r>
              <a:rPr lang="en-IN" dirty="0" err="1">
                <a:solidFill>
                  <a:srgbClr val="444444"/>
                </a:solidFill>
                <a:latin typeface="Open Sans"/>
              </a:rPr>
              <a:t>ldrsw</a:t>
            </a:r>
            <a:r>
              <a:rPr lang="en-IN" dirty="0">
                <a:solidFill>
                  <a:srgbClr val="444444"/>
                </a:solidFill>
                <a:latin typeface="Open Sans"/>
              </a:rPr>
              <a:t>    x0, [x29,76]   #load signed word in x0</a:t>
            </a:r>
          </a:p>
          <a:p>
            <a:pPr>
              <a:buFont typeface="Arial" panose="020B0604020202020204" pitchFamily="34" charset="0"/>
              <a:buChar char="•"/>
            </a:pPr>
            <a:r>
              <a:rPr lang="en-IN" b="1" i="1" dirty="0">
                <a:solidFill>
                  <a:srgbClr val="444444"/>
                </a:solidFill>
                <a:latin typeface="Open Sans"/>
              </a:rPr>
              <a:t>[base, #</a:t>
            </a:r>
            <a:r>
              <a:rPr lang="en-IN" b="1" i="1" dirty="0" err="1">
                <a:solidFill>
                  <a:srgbClr val="444444"/>
                </a:solidFill>
                <a:latin typeface="Open Sans"/>
              </a:rPr>
              <a:t>imm</a:t>
            </a:r>
            <a:r>
              <a:rPr lang="en-IN" b="1" i="1" dirty="0">
                <a:solidFill>
                  <a:srgbClr val="444444"/>
                </a:solidFill>
                <a:latin typeface="Open Sans"/>
              </a:rPr>
              <a:t>]! : Pre-indexed</a:t>
            </a:r>
            <a:r>
              <a:rPr lang="en-IN" dirty="0">
                <a:solidFill>
                  <a:srgbClr val="444444"/>
                </a:solidFill>
                <a:latin typeface="Open Sans"/>
              </a:rPr>
              <a:t> addressing means that the address is the sum of the value in the 64-bit base register and an offset, and the address is then </a:t>
            </a:r>
            <a:r>
              <a:rPr lang="en-IN" dirty="0" err="1">
                <a:solidFill>
                  <a:srgbClr val="444444"/>
                </a:solidFill>
                <a:latin typeface="Open Sans"/>
              </a:rPr>
              <a:t>writtenback</a:t>
            </a:r>
            <a:r>
              <a:rPr lang="en-IN" dirty="0">
                <a:solidFill>
                  <a:srgbClr val="444444"/>
                </a:solidFill>
                <a:latin typeface="Open Sans"/>
              </a:rPr>
              <a:t> to the base register.</a:t>
            </a:r>
          </a:p>
          <a:p>
            <a:pPr marL="742950" lvl="1" indent="-285750">
              <a:buFont typeface="Arial" panose="020B0604020202020204" pitchFamily="34" charset="0"/>
              <a:buChar char="•"/>
            </a:pPr>
            <a:r>
              <a:rPr lang="en-IN" i="1" dirty="0">
                <a:solidFill>
                  <a:srgbClr val="444444"/>
                </a:solidFill>
                <a:latin typeface="Open Sans"/>
              </a:rPr>
              <a:t>Example</a:t>
            </a:r>
            <a:r>
              <a:rPr lang="en-IN" dirty="0">
                <a:solidFill>
                  <a:srgbClr val="444444"/>
                </a:solidFill>
                <a:latin typeface="Open Sans"/>
              </a:rPr>
              <a:t>: </a:t>
            </a:r>
            <a:r>
              <a:rPr lang="en-IN" dirty="0" err="1">
                <a:solidFill>
                  <a:srgbClr val="444444"/>
                </a:solidFill>
                <a:latin typeface="Open Sans"/>
              </a:rPr>
              <a:t>stp</a:t>
            </a:r>
            <a:r>
              <a:rPr lang="en-IN" dirty="0">
                <a:solidFill>
                  <a:srgbClr val="444444"/>
                </a:solidFill>
                <a:latin typeface="Open Sans"/>
              </a:rPr>
              <a:t>    x29, x30, [</a:t>
            </a:r>
            <a:r>
              <a:rPr lang="en-IN" dirty="0" err="1">
                <a:solidFill>
                  <a:srgbClr val="444444"/>
                </a:solidFill>
                <a:latin typeface="Open Sans"/>
              </a:rPr>
              <a:t>sp</a:t>
            </a:r>
            <a:r>
              <a:rPr lang="en-IN" dirty="0">
                <a:solidFill>
                  <a:srgbClr val="444444"/>
                </a:solidFill>
                <a:latin typeface="Open Sans"/>
              </a:rPr>
              <a:t>, -80]!  #store x9 e x30 into stack from sp-80</a:t>
            </a:r>
          </a:p>
          <a:p>
            <a:pPr>
              <a:buFont typeface="Arial" panose="020B0604020202020204" pitchFamily="34" charset="0"/>
              <a:buChar char="•"/>
            </a:pPr>
            <a:r>
              <a:rPr lang="en-IN" b="1" i="1" dirty="0">
                <a:solidFill>
                  <a:srgbClr val="444444"/>
                </a:solidFill>
                <a:latin typeface="Open Sans"/>
              </a:rPr>
              <a:t>[base], #</a:t>
            </a:r>
            <a:r>
              <a:rPr lang="en-IN" b="1" i="1" dirty="0" err="1">
                <a:solidFill>
                  <a:srgbClr val="444444"/>
                </a:solidFill>
                <a:latin typeface="Open Sans"/>
              </a:rPr>
              <a:t>imm</a:t>
            </a:r>
            <a:r>
              <a:rPr lang="en-IN" b="1" i="1" dirty="0">
                <a:solidFill>
                  <a:srgbClr val="444444"/>
                </a:solidFill>
                <a:latin typeface="Open Sans"/>
              </a:rPr>
              <a:t> : Post-indexed</a:t>
            </a:r>
            <a:r>
              <a:rPr lang="en-IN" dirty="0">
                <a:solidFill>
                  <a:srgbClr val="444444"/>
                </a:solidFill>
                <a:latin typeface="Open Sans"/>
              </a:rPr>
              <a:t> addressing means that the address is the value in the 64-bit base register, and the sum of the  address and the offset is then written back to the base register.</a:t>
            </a:r>
          </a:p>
          <a:p>
            <a:pPr marL="742950" lvl="1" indent="-285750">
              <a:buFont typeface="Arial" panose="020B0604020202020204" pitchFamily="34" charset="0"/>
              <a:buChar char="•"/>
            </a:pPr>
            <a:r>
              <a:rPr lang="en-IN" i="1" dirty="0">
                <a:solidFill>
                  <a:srgbClr val="444444"/>
                </a:solidFill>
                <a:latin typeface="Open Sans"/>
              </a:rPr>
              <a:t>Example</a:t>
            </a:r>
            <a:r>
              <a:rPr lang="en-IN" dirty="0">
                <a:solidFill>
                  <a:srgbClr val="444444"/>
                </a:solidFill>
                <a:latin typeface="Open Sans"/>
              </a:rPr>
              <a:t>: </a:t>
            </a:r>
            <a:r>
              <a:rPr lang="en-IN" dirty="0" err="1">
                <a:solidFill>
                  <a:srgbClr val="444444"/>
                </a:solidFill>
                <a:latin typeface="Open Sans"/>
              </a:rPr>
              <a:t>ldp</a:t>
            </a:r>
            <a:r>
              <a:rPr lang="en-IN" dirty="0">
                <a:solidFill>
                  <a:srgbClr val="444444"/>
                </a:solidFill>
                <a:latin typeface="Open Sans"/>
              </a:rPr>
              <a:t>    x29, x30, [</a:t>
            </a:r>
            <a:r>
              <a:rPr lang="en-IN" dirty="0" err="1">
                <a:solidFill>
                  <a:srgbClr val="444444"/>
                </a:solidFill>
                <a:latin typeface="Open Sans"/>
              </a:rPr>
              <a:t>sp</a:t>
            </a:r>
            <a:r>
              <a:rPr lang="en-IN" dirty="0">
                <a:solidFill>
                  <a:srgbClr val="444444"/>
                </a:solidFill>
                <a:latin typeface="Open Sans"/>
              </a:rPr>
              <a:t>], 80 #load values from stack</a:t>
            </a:r>
            <a:endParaRPr lang="en-IN" b="0" i="0" dirty="0">
              <a:solidFill>
                <a:srgbClr val="444444"/>
              </a:solidFill>
              <a:effectLst/>
              <a:latin typeface="Open Sans"/>
            </a:endParaRPr>
          </a:p>
        </p:txBody>
      </p:sp>
    </p:spTree>
    <p:extLst>
      <p:ext uri="{BB962C8B-B14F-4D97-AF65-F5344CB8AC3E}">
        <p14:creationId xmlns:p14="http://schemas.microsoft.com/office/powerpoint/2010/main" val="853462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2F673-A14D-4668-9FF1-CC195F0C4B8C}"/>
              </a:ext>
            </a:extLst>
          </p:cNvPr>
          <p:cNvSpPr>
            <a:spLocks noGrp="1"/>
          </p:cNvSpPr>
          <p:nvPr>
            <p:ph type="title"/>
          </p:nvPr>
        </p:nvSpPr>
        <p:spPr>
          <a:xfrm>
            <a:off x="457200" y="274638"/>
            <a:ext cx="8229600" cy="715962"/>
          </a:xfrm>
        </p:spPr>
        <p:txBody>
          <a:bodyPr>
            <a:normAutofit fontScale="90000"/>
          </a:bodyPr>
          <a:lstStyle/>
          <a:p>
            <a:r>
              <a:rPr lang="en-IN" dirty="0"/>
              <a:t>Single Register</a:t>
            </a:r>
          </a:p>
        </p:txBody>
      </p:sp>
      <p:sp>
        <p:nvSpPr>
          <p:cNvPr id="3" name="Rectangle 2">
            <a:extLst>
              <a:ext uri="{FF2B5EF4-FFF2-40B4-BE49-F238E27FC236}">
                <a16:creationId xmlns:a16="http://schemas.microsoft.com/office/drawing/2014/main" id="{466DC506-58F2-4D22-A860-3D09AAE167CB}"/>
              </a:ext>
            </a:extLst>
          </p:cNvPr>
          <p:cNvSpPr/>
          <p:nvPr/>
        </p:nvSpPr>
        <p:spPr>
          <a:xfrm>
            <a:off x="457200" y="1219200"/>
            <a:ext cx="8229600" cy="5262979"/>
          </a:xfrm>
          <a:prstGeom prst="rect">
            <a:avLst/>
          </a:prstGeom>
          <a:ln>
            <a:solidFill>
              <a:srgbClr val="FF0000"/>
            </a:solidFill>
          </a:ln>
        </p:spPr>
        <p:txBody>
          <a:bodyPr wrap="square">
            <a:spAutoFit/>
          </a:bodyPr>
          <a:lstStyle/>
          <a:p>
            <a:r>
              <a:rPr lang="en-IN" sz="2400" b="1" dirty="0">
                <a:solidFill>
                  <a:srgbClr val="444444"/>
                </a:solidFill>
                <a:latin typeface="Open Sans"/>
              </a:rPr>
              <a:t>Single Register</a:t>
            </a:r>
            <a:br>
              <a:rPr lang="en-IN" sz="2400" dirty="0">
                <a:solidFill>
                  <a:srgbClr val="444444"/>
                </a:solidFill>
                <a:latin typeface="Open Sans"/>
              </a:rPr>
            </a:br>
            <a:r>
              <a:rPr lang="en-IN" sz="2400" dirty="0">
                <a:solidFill>
                  <a:srgbClr val="444444"/>
                </a:solidFill>
                <a:latin typeface="Open Sans"/>
              </a:rPr>
              <a:t>Save a register into a memory</a:t>
            </a:r>
          </a:p>
          <a:p>
            <a:pPr>
              <a:buFont typeface="Arial" panose="020B0604020202020204" pitchFamily="34" charset="0"/>
              <a:buChar char="•"/>
            </a:pPr>
            <a:r>
              <a:rPr lang="en-IN" sz="2400" b="1" dirty="0" err="1">
                <a:solidFill>
                  <a:srgbClr val="444444"/>
                </a:solidFill>
                <a:latin typeface="Open Sans"/>
              </a:rPr>
              <a:t>ldr</a:t>
            </a:r>
            <a:r>
              <a:rPr lang="en-IN" sz="2400" dirty="0">
                <a:solidFill>
                  <a:srgbClr val="444444"/>
                </a:solidFill>
                <a:latin typeface="Open Sans"/>
              </a:rPr>
              <a:t>: Load register works with:</a:t>
            </a:r>
          </a:p>
          <a:p>
            <a:pPr marL="742950" lvl="1" indent="-285750">
              <a:buFont typeface="Arial" panose="020B0604020202020204" pitchFamily="34" charset="0"/>
              <a:buChar char="•"/>
            </a:pPr>
            <a:r>
              <a:rPr lang="en-IN" sz="2400" dirty="0">
                <a:solidFill>
                  <a:srgbClr val="444444"/>
                </a:solidFill>
                <a:latin typeface="Open Sans"/>
              </a:rPr>
              <a:t>Register offset:  LDR &lt;</a:t>
            </a:r>
            <a:r>
              <a:rPr lang="en-IN" sz="2400" dirty="0" err="1">
                <a:solidFill>
                  <a:srgbClr val="444444"/>
                </a:solidFill>
                <a:latin typeface="Open Sans"/>
              </a:rPr>
              <a:t>Xt</a:t>
            </a:r>
            <a:r>
              <a:rPr lang="en-IN" sz="2400" dirty="0">
                <a:solidFill>
                  <a:srgbClr val="444444"/>
                </a:solidFill>
                <a:latin typeface="Open Sans"/>
              </a:rPr>
              <a:t>&gt;, [&lt;</a:t>
            </a:r>
            <a:r>
              <a:rPr lang="en-IN" sz="2400" dirty="0" err="1">
                <a:solidFill>
                  <a:srgbClr val="444444"/>
                </a:solidFill>
                <a:latin typeface="Open Sans"/>
              </a:rPr>
              <a:t>Xn|SP</a:t>
            </a:r>
            <a:r>
              <a:rPr lang="en-IN" sz="2400" dirty="0">
                <a:solidFill>
                  <a:srgbClr val="444444"/>
                </a:solidFill>
                <a:latin typeface="Open Sans"/>
              </a:rPr>
              <a:t>&gt;, &lt;R&gt;&lt;m&gt;{, &lt;extend&gt; {&lt;amount&gt;}}]</a:t>
            </a:r>
          </a:p>
          <a:p>
            <a:pPr marL="742950" lvl="1" indent="-285750">
              <a:buFont typeface="Arial" panose="020B0604020202020204" pitchFamily="34" charset="0"/>
              <a:buChar char="•"/>
            </a:pPr>
            <a:r>
              <a:rPr lang="en-IN" sz="2400" dirty="0">
                <a:solidFill>
                  <a:srgbClr val="444444"/>
                </a:solidFill>
                <a:latin typeface="Open Sans"/>
              </a:rPr>
              <a:t>Immediate offset: LDR &lt;</a:t>
            </a:r>
            <a:r>
              <a:rPr lang="en-IN" sz="2400" dirty="0" err="1">
                <a:solidFill>
                  <a:srgbClr val="444444"/>
                </a:solidFill>
                <a:latin typeface="Open Sans"/>
              </a:rPr>
              <a:t>Xt</a:t>
            </a:r>
            <a:r>
              <a:rPr lang="en-IN" sz="2400" dirty="0">
                <a:solidFill>
                  <a:srgbClr val="444444"/>
                </a:solidFill>
                <a:latin typeface="Open Sans"/>
              </a:rPr>
              <a:t>&gt;, [&lt;</a:t>
            </a:r>
            <a:r>
              <a:rPr lang="en-IN" sz="2400" dirty="0" err="1">
                <a:solidFill>
                  <a:srgbClr val="444444"/>
                </a:solidFill>
                <a:latin typeface="Open Sans"/>
              </a:rPr>
              <a:t>Xn|SP</a:t>
            </a:r>
            <a:r>
              <a:rPr lang="en-IN" sz="2400" dirty="0">
                <a:solidFill>
                  <a:srgbClr val="444444"/>
                </a:solidFill>
                <a:latin typeface="Open Sans"/>
              </a:rPr>
              <a:t>&gt;], #&lt;</a:t>
            </a:r>
            <a:r>
              <a:rPr lang="en-IN" sz="2400" dirty="0" err="1">
                <a:solidFill>
                  <a:srgbClr val="444444"/>
                </a:solidFill>
                <a:latin typeface="Open Sans"/>
              </a:rPr>
              <a:t>simm</a:t>
            </a:r>
            <a:r>
              <a:rPr lang="en-IN" sz="2400" dirty="0">
                <a:solidFill>
                  <a:srgbClr val="444444"/>
                </a:solidFill>
                <a:latin typeface="Open Sans"/>
              </a:rPr>
              <a:t>&gt;</a:t>
            </a:r>
          </a:p>
          <a:p>
            <a:pPr marL="742950" lvl="1" indent="-285750">
              <a:buFont typeface="Arial" panose="020B0604020202020204" pitchFamily="34" charset="0"/>
              <a:buChar char="•"/>
            </a:pPr>
            <a:r>
              <a:rPr lang="en-IN" sz="2400" dirty="0">
                <a:solidFill>
                  <a:srgbClr val="444444"/>
                </a:solidFill>
                <a:latin typeface="Open Sans"/>
              </a:rPr>
              <a:t>PC-relative literal: LDR &lt;</a:t>
            </a:r>
            <a:r>
              <a:rPr lang="en-IN" sz="2400" dirty="0" err="1">
                <a:solidFill>
                  <a:srgbClr val="444444"/>
                </a:solidFill>
                <a:latin typeface="Open Sans"/>
              </a:rPr>
              <a:t>Xt</a:t>
            </a:r>
            <a:r>
              <a:rPr lang="en-IN" sz="2400" dirty="0">
                <a:solidFill>
                  <a:srgbClr val="444444"/>
                </a:solidFill>
                <a:latin typeface="Open Sans"/>
              </a:rPr>
              <a:t>&gt;, &lt;label</a:t>
            </a:r>
          </a:p>
          <a:p>
            <a:pPr>
              <a:buFont typeface="Arial" panose="020B0604020202020204" pitchFamily="34" charset="0"/>
              <a:buChar char="•"/>
            </a:pPr>
            <a:r>
              <a:rPr lang="en-IN" sz="2400" b="1" dirty="0" err="1">
                <a:solidFill>
                  <a:srgbClr val="444444"/>
                </a:solidFill>
                <a:latin typeface="Open Sans"/>
              </a:rPr>
              <a:t>str</a:t>
            </a:r>
            <a:r>
              <a:rPr lang="en-IN" sz="2400" b="1" dirty="0">
                <a:solidFill>
                  <a:srgbClr val="444444"/>
                </a:solidFill>
                <a:latin typeface="Open Sans"/>
              </a:rPr>
              <a:t>: </a:t>
            </a:r>
            <a:r>
              <a:rPr lang="en-IN" sz="2400" dirty="0">
                <a:solidFill>
                  <a:srgbClr val="444444"/>
                </a:solidFill>
                <a:latin typeface="Open Sans"/>
              </a:rPr>
              <a:t>Store register:</a:t>
            </a:r>
          </a:p>
          <a:p>
            <a:pPr marL="742950" lvl="1" indent="-285750">
              <a:buFont typeface="Arial" panose="020B0604020202020204" pitchFamily="34" charset="0"/>
              <a:buChar char="•"/>
            </a:pPr>
            <a:r>
              <a:rPr lang="en-IN" sz="2400" dirty="0">
                <a:solidFill>
                  <a:srgbClr val="444444"/>
                </a:solidFill>
                <a:latin typeface="Open Sans"/>
              </a:rPr>
              <a:t>register offset: STR &lt;</a:t>
            </a:r>
            <a:r>
              <a:rPr lang="en-IN" sz="2400" dirty="0" err="1">
                <a:solidFill>
                  <a:srgbClr val="444444"/>
                </a:solidFill>
                <a:latin typeface="Open Sans"/>
              </a:rPr>
              <a:t>Xt</a:t>
            </a:r>
            <a:r>
              <a:rPr lang="en-IN" sz="2400" dirty="0">
                <a:solidFill>
                  <a:srgbClr val="444444"/>
                </a:solidFill>
                <a:latin typeface="Open Sans"/>
              </a:rPr>
              <a:t>&gt;, [&lt;</a:t>
            </a:r>
            <a:r>
              <a:rPr lang="en-IN" sz="2400" dirty="0" err="1">
                <a:solidFill>
                  <a:srgbClr val="444444"/>
                </a:solidFill>
                <a:latin typeface="Open Sans"/>
              </a:rPr>
              <a:t>Xn|SP</a:t>
            </a:r>
            <a:r>
              <a:rPr lang="en-IN" sz="2400" dirty="0">
                <a:solidFill>
                  <a:srgbClr val="444444"/>
                </a:solidFill>
                <a:latin typeface="Open Sans"/>
              </a:rPr>
              <a:t>&gt;, &lt;R&gt;&lt;m&gt;{, &lt;extend&gt; {&lt;amount&gt;}}]</a:t>
            </a:r>
          </a:p>
          <a:p>
            <a:pPr marL="742950" lvl="1" indent="-285750">
              <a:buFont typeface="Arial" panose="020B0604020202020204" pitchFamily="34" charset="0"/>
              <a:buChar char="•"/>
            </a:pPr>
            <a:r>
              <a:rPr lang="en-IN" sz="2400" dirty="0">
                <a:solidFill>
                  <a:srgbClr val="444444"/>
                </a:solidFill>
                <a:latin typeface="Open Sans"/>
              </a:rPr>
              <a:t>immediate offset: STR &lt;</a:t>
            </a:r>
            <a:r>
              <a:rPr lang="en-IN" sz="2400" dirty="0" err="1">
                <a:solidFill>
                  <a:srgbClr val="444444"/>
                </a:solidFill>
                <a:latin typeface="Open Sans"/>
              </a:rPr>
              <a:t>Xt</a:t>
            </a:r>
            <a:r>
              <a:rPr lang="en-IN" sz="2400" dirty="0">
                <a:solidFill>
                  <a:srgbClr val="444444"/>
                </a:solidFill>
                <a:latin typeface="Open Sans"/>
              </a:rPr>
              <a:t>&gt;, [&lt;</a:t>
            </a:r>
            <a:r>
              <a:rPr lang="en-IN" sz="2400" dirty="0" err="1">
                <a:solidFill>
                  <a:srgbClr val="444444"/>
                </a:solidFill>
                <a:latin typeface="Open Sans"/>
              </a:rPr>
              <a:t>Xn|SP</a:t>
            </a:r>
            <a:r>
              <a:rPr lang="en-IN" sz="2400" dirty="0">
                <a:solidFill>
                  <a:srgbClr val="444444"/>
                </a:solidFill>
                <a:latin typeface="Open Sans"/>
              </a:rPr>
              <a:t>&gt;], #&lt;</a:t>
            </a:r>
            <a:r>
              <a:rPr lang="en-IN" sz="2400" dirty="0" err="1">
                <a:solidFill>
                  <a:srgbClr val="444444"/>
                </a:solidFill>
                <a:latin typeface="Open Sans"/>
              </a:rPr>
              <a:t>simm</a:t>
            </a:r>
            <a:r>
              <a:rPr lang="en-IN" sz="2400" dirty="0">
                <a:solidFill>
                  <a:srgbClr val="444444"/>
                </a:solidFill>
                <a:latin typeface="Open Sans"/>
              </a:rPr>
              <a:t>&gt;</a:t>
            </a:r>
            <a:br>
              <a:rPr lang="en-IN" sz="2400" b="1" dirty="0">
                <a:solidFill>
                  <a:srgbClr val="444444"/>
                </a:solidFill>
                <a:latin typeface="Open Sans"/>
              </a:rPr>
            </a:br>
            <a:endParaRPr lang="en-IN" sz="2400" dirty="0">
              <a:solidFill>
                <a:srgbClr val="444444"/>
              </a:solidFill>
              <a:latin typeface="Open Sans"/>
            </a:endParaRPr>
          </a:p>
          <a:p>
            <a:pPr>
              <a:buFont typeface="Arial" panose="020B0604020202020204" pitchFamily="34" charset="0"/>
              <a:buChar char="•"/>
            </a:pPr>
            <a:r>
              <a:rPr lang="en-IN" sz="2400" b="1" i="1" dirty="0">
                <a:solidFill>
                  <a:srgbClr val="444444"/>
                </a:solidFill>
                <a:latin typeface="Open Sans"/>
              </a:rPr>
              <a:t>&lt;</a:t>
            </a:r>
            <a:r>
              <a:rPr lang="en-IN" sz="2400" b="1" i="1" dirty="0" err="1">
                <a:solidFill>
                  <a:srgbClr val="444444"/>
                </a:solidFill>
                <a:latin typeface="Open Sans"/>
              </a:rPr>
              <a:t>simm</a:t>
            </a:r>
            <a:r>
              <a:rPr lang="en-IN" sz="2400" b="1" i="1" dirty="0">
                <a:solidFill>
                  <a:srgbClr val="444444"/>
                </a:solidFill>
                <a:latin typeface="Open Sans"/>
              </a:rPr>
              <a:t>&gt;</a:t>
            </a:r>
            <a:r>
              <a:rPr lang="en-IN" sz="2400" dirty="0">
                <a:solidFill>
                  <a:srgbClr val="444444"/>
                </a:solidFill>
                <a:latin typeface="Open Sans"/>
              </a:rPr>
              <a:t> is signed immediate byte offset, in the range -256 to 255</a:t>
            </a:r>
            <a:endParaRPr lang="en-IN" sz="2400" b="0" i="0" u="none" strike="noStrike" dirty="0">
              <a:solidFill>
                <a:srgbClr val="444444"/>
              </a:solidFill>
              <a:effectLst/>
              <a:latin typeface="Open Sans"/>
            </a:endParaRPr>
          </a:p>
        </p:txBody>
      </p:sp>
    </p:spTree>
    <p:extLst>
      <p:ext uri="{BB962C8B-B14F-4D97-AF65-F5344CB8AC3E}">
        <p14:creationId xmlns:p14="http://schemas.microsoft.com/office/powerpoint/2010/main" val="3082364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631D-1BC4-4B72-9457-92C12FE0D337}"/>
              </a:ext>
            </a:extLst>
          </p:cNvPr>
          <p:cNvSpPr>
            <a:spLocks noGrp="1"/>
          </p:cNvSpPr>
          <p:nvPr>
            <p:ph type="title"/>
          </p:nvPr>
        </p:nvSpPr>
        <p:spPr>
          <a:xfrm>
            <a:off x="342900" y="274638"/>
            <a:ext cx="8229600" cy="1143000"/>
          </a:xfrm>
        </p:spPr>
        <p:txBody>
          <a:bodyPr/>
          <a:lstStyle/>
          <a:p>
            <a:r>
              <a:rPr lang="en-IN" dirty="0"/>
              <a:t>Store and Load a pair of registers</a:t>
            </a:r>
          </a:p>
        </p:txBody>
      </p:sp>
      <p:sp>
        <p:nvSpPr>
          <p:cNvPr id="3" name="Rectangle 2">
            <a:extLst>
              <a:ext uri="{FF2B5EF4-FFF2-40B4-BE49-F238E27FC236}">
                <a16:creationId xmlns:a16="http://schemas.microsoft.com/office/drawing/2014/main" id="{1CDD5C4A-E59A-4669-8FC4-F9AB694CC8D5}"/>
              </a:ext>
            </a:extLst>
          </p:cNvPr>
          <p:cNvSpPr/>
          <p:nvPr/>
        </p:nvSpPr>
        <p:spPr>
          <a:xfrm>
            <a:off x="342900" y="1600200"/>
            <a:ext cx="8001000" cy="3046988"/>
          </a:xfrm>
          <a:prstGeom prst="rect">
            <a:avLst/>
          </a:prstGeom>
        </p:spPr>
        <p:txBody>
          <a:bodyPr wrap="square">
            <a:spAutoFit/>
          </a:bodyPr>
          <a:lstStyle/>
          <a:p>
            <a:r>
              <a:rPr lang="en-IN" sz="2400" dirty="0">
                <a:solidFill>
                  <a:srgbClr val="444444"/>
                </a:solidFill>
                <a:latin typeface="Open Sans"/>
              </a:rPr>
              <a:t>Save the two registers specified into memory address of </a:t>
            </a:r>
            <a:r>
              <a:rPr lang="en-IN" sz="2400" dirty="0" err="1">
                <a:solidFill>
                  <a:srgbClr val="444444"/>
                </a:solidFill>
                <a:latin typeface="Open Sans"/>
              </a:rPr>
              <a:t>Xn</a:t>
            </a:r>
            <a:r>
              <a:rPr lang="en-IN" sz="2400" dirty="0">
                <a:solidFill>
                  <a:srgbClr val="444444"/>
                </a:solidFill>
                <a:latin typeface="Open Sans"/>
              </a:rPr>
              <a:t> or SP</a:t>
            </a:r>
          </a:p>
          <a:p>
            <a:endParaRPr lang="en-IN" sz="2400" dirty="0">
              <a:solidFill>
                <a:srgbClr val="444444"/>
              </a:solidFill>
              <a:latin typeface="Open Sans"/>
            </a:endParaRPr>
          </a:p>
          <a:p>
            <a:pPr>
              <a:buFont typeface="Arial" panose="020B0604020202020204" pitchFamily="34" charset="0"/>
              <a:buChar char="•"/>
            </a:pPr>
            <a:r>
              <a:rPr lang="en-IN" sz="2400" b="1" dirty="0" err="1">
                <a:solidFill>
                  <a:srgbClr val="444444"/>
                </a:solidFill>
                <a:latin typeface="Open Sans"/>
              </a:rPr>
              <a:t>ldp</a:t>
            </a:r>
            <a:r>
              <a:rPr lang="en-IN" sz="2400" dirty="0">
                <a:solidFill>
                  <a:srgbClr val="444444"/>
                </a:solidFill>
                <a:latin typeface="Open Sans"/>
              </a:rPr>
              <a:t> load pair: LDP &lt;Xt1&gt;, &lt;Xt2&gt;, [&lt;</a:t>
            </a:r>
            <a:r>
              <a:rPr lang="en-IN" sz="2400" dirty="0" err="1">
                <a:solidFill>
                  <a:srgbClr val="444444"/>
                </a:solidFill>
                <a:latin typeface="Open Sans"/>
              </a:rPr>
              <a:t>Xn|SP</a:t>
            </a:r>
            <a:r>
              <a:rPr lang="en-IN" sz="2400" dirty="0">
                <a:solidFill>
                  <a:srgbClr val="444444"/>
                </a:solidFill>
                <a:latin typeface="Open Sans"/>
              </a:rPr>
              <a:t>&gt;], #&lt;</a:t>
            </a:r>
            <a:r>
              <a:rPr lang="en-IN" sz="2400" dirty="0" err="1">
                <a:solidFill>
                  <a:srgbClr val="444444"/>
                </a:solidFill>
                <a:latin typeface="Open Sans"/>
              </a:rPr>
              <a:t>imm</a:t>
            </a:r>
            <a:r>
              <a:rPr lang="en-IN" sz="2400" dirty="0">
                <a:solidFill>
                  <a:srgbClr val="444444"/>
                </a:solidFill>
                <a:latin typeface="Open Sans"/>
              </a:rPr>
              <a:t>&gt;</a:t>
            </a:r>
          </a:p>
          <a:p>
            <a:pPr>
              <a:buFont typeface="Arial" panose="020B0604020202020204" pitchFamily="34" charset="0"/>
              <a:buChar char="•"/>
            </a:pPr>
            <a:endParaRPr lang="en-IN" sz="2400" dirty="0">
              <a:solidFill>
                <a:srgbClr val="444444"/>
              </a:solidFill>
              <a:latin typeface="Open Sans"/>
            </a:endParaRPr>
          </a:p>
          <a:p>
            <a:pPr>
              <a:buFont typeface="Arial" panose="020B0604020202020204" pitchFamily="34" charset="0"/>
              <a:buChar char="•"/>
            </a:pPr>
            <a:r>
              <a:rPr lang="en-IN" sz="2400" b="1" dirty="0" err="1">
                <a:solidFill>
                  <a:srgbClr val="444444"/>
                </a:solidFill>
                <a:latin typeface="Open Sans"/>
              </a:rPr>
              <a:t>stp</a:t>
            </a:r>
            <a:r>
              <a:rPr lang="en-IN" sz="2400" dirty="0">
                <a:solidFill>
                  <a:srgbClr val="444444"/>
                </a:solidFill>
                <a:latin typeface="Open Sans"/>
              </a:rPr>
              <a:t> store pair: STP &lt;Xt1&gt;, &lt;Xt2&gt;, [&lt;</a:t>
            </a:r>
            <a:r>
              <a:rPr lang="en-IN" sz="2400" dirty="0" err="1">
                <a:solidFill>
                  <a:srgbClr val="444444"/>
                </a:solidFill>
                <a:latin typeface="Open Sans"/>
              </a:rPr>
              <a:t>Xn|SP</a:t>
            </a:r>
            <a:r>
              <a:rPr lang="en-IN" sz="2400" dirty="0">
                <a:solidFill>
                  <a:srgbClr val="444444"/>
                </a:solidFill>
                <a:latin typeface="Open Sans"/>
              </a:rPr>
              <a:t>&gt;], #&lt;</a:t>
            </a:r>
            <a:r>
              <a:rPr lang="en-IN" sz="2400" dirty="0" err="1">
                <a:solidFill>
                  <a:srgbClr val="444444"/>
                </a:solidFill>
                <a:latin typeface="Open Sans"/>
              </a:rPr>
              <a:t>imm</a:t>
            </a:r>
            <a:r>
              <a:rPr lang="en-IN" sz="2400" dirty="0">
                <a:solidFill>
                  <a:srgbClr val="444444"/>
                </a:solidFill>
                <a:latin typeface="Open Sans"/>
              </a:rPr>
              <a:t>&gt;</a:t>
            </a:r>
          </a:p>
          <a:p>
            <a:r>
              <a:rPr lang="en-IN" sz="2400" b="1" i="1" dirty="0">
                <a:solidFill>
                  <a:srgbClr val="444444"/>
                </a:solidFill>
                <a:latin typeface="Open Sans"/>
              </a:rPr>
              <a:t>&lt;</a:t>
            </a:r>
            <a:r>
              <a:rPr lang="en-IN" sz="2400" b="1" i="1" dirty="0" err="1">
                <a:solidFill>
                  <a:srgbClr val="444444"/>
                </a:solidFill>
                <a:latin typeface="Open Sans"/>
              </a:rPr>
              <a:t>imm</a:t>
            </a:r>
            <a:r>
              <a:rPr lang="en-IN" sz="2400" b="1" i="1" dirty="0">
                <a:solidFill>
                  <a:srgbClr val="444444"/>
                </a:solidFill>
                <a:latin typeface="Open Sans"/>
              </a:rPr>
              <a:t>&gt;</a:t>
            </a:r>
            <a:r>
              <a:rPr lang="en-IN" sz="2400" dirty="0">
                <a:solidFill>
                  <a:srgbClr val="444444"/>
                </a:solidFill>
                <a:latin typeface="Open Sans"/>
              </a:rPr>
              <a:t> is signed immediate byte offset, a  multiple of 8 in the range -512 to 504</a:t>
            </a:r>
            <a:endParaRPr lang="en-IN" sz="2400" b="0" i="0" u="none" strike="noStrike" dirty="0">
              <a:solidFill>
                <a:srgbClr val="444444"/>
              </a:solidFill>
              <a:effectLst/>
              <a:latin typeface="Open Sans"/>
            </a:endParaRPr>
          </a:p>
        </p:txBody>
      </p:sp>
    </p:spTree>
    <p:extLst>
      <p:ext uri="{BB962C8B-B14F-4D97-AF65-F5344CB8AC3E}">
        <p14:creationId xmlns:p14="http://schemas.microsoft.com/office/powerpoint/2010/main" val="8842997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D8CB-C967-4A8B-BAA4-E71716968893}"/>
              </a:ext>
            </a:extLst>
          </p:cNvPr>
          <p:cNvSpPr>
            <a:spLocks noGrp="1"/>
          </p:cNvSpPr>
          <p:nvPr>
            <p:ph type="title"/>
          </p:nvPr>
        </p:nvSpPr>
        <p:spPr/>
        <p:txBody>
          <a:bodyPr/>
          <a:lstStyle/>
          <a:p>
            <a:r>
              <a:rPr lang="en-IN" dirty="0"/>
              <a:t>Data processing -Arithmetic</a:t>
            </a:r>
          </a:p>
        </p:txBody>
      </p:sp>
      <p:graphicFrame>
        <p:nvGraphicFramePr>
          <p:cNvPr id="3" name="Table 2">
            <a:extLst>
              <a:ext uri="{FF2B5EF4-FFF2-40B4-BE49-F238E27FC236}">
                <a16:creationId xmlns:a16="http://schemas.microsoft.com/office/drawing/2014/main" id="{F257FF5C-F1E0-4D53-8ACC-E012B94FB1E6}"/>
              </a:ext>
            </a:extLst>
          </p:cNvPr>
          <p:cNvGraphicFramePr>
            <a:graphicFrameLocks noGrp="1"/>
          </p:cNvGraphicFramePr>
          <p:nvPr>
            <p:extLst>
              <p:ext uri="{D42A27DB-BD31-4B8C-83A1-F6EECF244321}">
                <p14:modId xmlns:p14="http://schemas.microsoft.com/office/powerpoint/2010/main" val="3392066800"/>
              </p:ext>
            </p:extLst>
          </p:nvPr>
        </p:nvGraphicFramePr>
        <p:xfrm>
          <a:off x="457200" y="1897221"/>
          <a:ext cx="8229600" cy="3566160"/>
        </p:xfrm>
        <a:graphic>
          <a:graphicData uri="http://schemas.openxmlformats.org/drawingml/2006/table">
            <a:tbl>
              <a:tblPr/>
              <a:tblGrid>
                <a:gridCol w="2743200">
                  <a:extLst>
                    <a:ext uri="{9D8B030D-6E8A-4147-A177-3AD203B41FA5}">
                      <a16:colId xmlns:a16="http://schemas.microsoft.com/office/drawing/2014/main" val="4204346749"/>
                    </a:ext>
                  </a:extLst>
                </a:gridCol>
                <a:gridCol w="2743200">
                  <a:extLst>
                    <a:ext uri="{9D8B030D-6E8A-4147-A177-3AD203B41FA5}">
                      <a16:colId xmlns:a16="http://schemas.microsoft.com/office/drawing/2014/main" val="2285386986"/>
                    </a:ext>
                  </a:extLst>
                </a:gridCol>
                <a:gridCol w="2743200">
                  <a:extLst>
                    <a:ext uri="{9D8B030D-6E8A-4147-A177-3AD203B41FA5}">
                      <a16:colId xmlns:a16="http://schemas.microsoft.com/office/drawing/2014/main" val="3929910118"/>
                    </a:ext>
                  </a:extLst>
                </a:gridCol>
              </a:tblGrid>
              <a:tr h="0">
                <a:tc>
                  <a:txBody>
                    <a:bodyPr/>
                    <a:lstStyle/>
                    <a:p>
                      <a:r>
                        <a:rPr lang="en-IN" b="1" dirty="0"/>
                        <a:t>ADD</a:t>
                      </a:r>
                      <a:endParaRPr lang="en-IN" dirty="0"/>
                    </a:p>
                  </a:txBody>
                  <a:tcPr anchor="ctr">
                    <a:lnL>
                      <a:noFill/>
                    </a:lnL>
                    <a:lnR>
                      <a:noFill/>
                    </a:lnR>
                    <a:lnB>
                      <a:noFill/>
                    </a:lnB>
                  </a:tcPr>
                </a:tc>
                <a:tc>
                  <a:txBody>
                    <a:bodyPr/>
                    <a:lstStyle/>
                    <a:p>
                      <a:r>
                        <a:rPr lang="en-IN"/>
                        <a:t>ADD (immediate)</a:t>
                      </a:r>
                    </a:p>
                  </a:txBody>
                  <a:tcPr anchor="ctr">
                    <a:lnL>
                      <a:noFill/>
                    </a:lnL>
                    <a:lnR>
                      <a:noFill/>
                    </a:lnR>
                    <a:lnB>
                      <a:noFill/>
                    </a:lnB>
                  </a:tcPr>
                </a:tc>
                <a:tc>
                  <a:txBody>
                    <a:bodyPr/>
                    <a:lstStyle/>
                    <a:p>
                      <a:r>
                        <a:rPr lang="en-IN" dirty="0"/>
                        <a:t>ADD &lt;</a:t>
                      </a:r>
                      <a:r>
                        <a:rPr lang="en-IN" dirty="0" err="1"/>
                        <a:t>Xd|SP</a:t>
                      </a:r>
                      <a:r>
                        <a:rPr lang="en-IN" dirty="0"/>
                        <a:t>&gt;, &lt;</a:t>
                      </a:r>
                      <a:r>
                        <a:rPr lang="en-IN" dirty="0" err="1"/>
                        <a:t>Xn|SP</a:t>
                      </a:r>
                      <a:r>
                        <a:rPr lang="en-IN" dirty="0"/>
                        <a:t>&gt;, #&lt;</a:t>
                      </a:r>
                      <a:r>
                        <a:rPr lang="en-IN" dirty="0" err="1"/>
                        <a:t>imm</a:t>
                      </a:r>
                      <a:r>
                        <a:rPr lang="en-IN" dirty="0"/>
                        <a:t>&gt;{, &lt;shift&gt;}</a:t>
                      </a:r>
                      <a:r>
                        <a:rPr lang="en-IN" dirty="0">
                          <a:solidFill>
                            <a:srgbClr val="008000"/>
                          </a:solidFill>
                          <a:effectLst/>
                        </a:rPr>
                        <a:t>; Rd = Rn + shift(</a:t>
                      </a:r>
                      <a:r>
                        <a:rPr lang="en-IN" dirty="0" err="1">
                          <a:solidFill>
                            <a:srgbClr val="008000"/>
                          </a:solidFill>
                          <a:effectLst/>
                        </a:rPr>
                        <a:t>imm</a:t>
                      </a:r>
                      <a:r>
                        <a:rPr lang="en-IN" dirty="0">
                          <a:solidFill>
                            <a:srgbClr val="008000"/>
                          </a:solidFill>
                          <a:effectLst/>
                        </a:rPr>
                        <a:t>)</a:t>
                      </a:r>
                      <a:endParaRPr lang="en-IN" dirty="0"/>
                    </a:p>
                  </a:txBody>
                  <a:tcPr anchor="ctr">
                    <a:lnL>
                      <a:noFill/>
                    </a:lnL>
                    <a:lnR>
                      <a:noFill/>
                    </a:lnR>
                    <a:lnB>
                      <a:noFill/>
                    </a:lnB>
                  </a:tcPr>
                </a:tc>
                <a:extLst>
                  <a:ext uri="{0D108BD9-81ED-4DB2-BD59-A6C34878D82A}">
                    <a16:rowId xmlns:a16="http://schemas.microsoft.com/office/drawing/2014/main" val="1132885987"/>
                  </a:ext>
                </a:extLst>
              </a:tr>
              <a:tr h="0">
                <a:tc>
                  <a:txBody>
                    <a:bodyPr/>
                    <a:lstStyle/>
                    <a:p>
                      <a:r>
                        <a:rPr lang="en-IN" b="1"/>
                        <a:t>ADDS</a:t>
                      </a:r>
                      <a:endParaRPr lang="en-IN"/>
                    </a:p>
                  </a:txBody>
                  <a:tcPr anchor="ctr">
                    <a:lnL>
                      <a:noFill/>
                    </a:lnL>
                    <a:lnR>
                      <a:noFill/>
                    </a:lnR>
                    <a:lnT>
                      <a:noFill/>
                    </a:lnT>
                    <a:lnB>
                      <a:noFill/>
                    </a:lnB>
                  </a:tcPr>
                </a:tc>
                <a:tc>
                  <a:txBody>
                    <a:bodyPr/>
                    <a:lstStyle/>
                    <a:p>
                      <a:r>
                        <a:rPr lang="en-IN" dirty="0"/>
                        <a:t>Add and set flags</a:t>
                      </a:r>
                    </a:p>
                  </a:txBody>
                  <a:tcPr anchor="ctr">
                    <a:lnL>
                      <a:noFill/>
                    </a:lnL>
                    <a:lnR>
                      <a:noFill/>
                    </a:lnR>
                    <a:lnT>
                      <a:noFill/>
                    </a:lnT>
                    <a:lnB>
                      <a:noFill/>
                    </a:lnB>
                  </a:tcPr>
                </a:tc>
                <a:tc>
                  <a:txBody>
                    <a:bodyPr/>
                    <a:lstStyle/>
                    <a:p>
                      <a:endParaRPr lang="en-IN"/>
                    </a:p>
                  </a:txBody>
                  <a:tcPr anchor="ctr">
                    <a:lnL>
                      <a:noFill/>
                    </a:lnL>
                    <a:lnR>
                      <a:noFill/>
                    </a:lnR>
                    <a:lnT>
                      <a:noFill/>
                    </a:lnT>
                    <a:lnB>
                      <a:noFill/>
                    </a:lnB>
                  </a:tcPr>
                </a:tc>
                <a:extLst>
                  <a:ext uri="{0D108BD9-81ED-4DB2-BD59-A6C34878D82A}">
                    <a16:rowId xmlns:a16="http://schemas.microsoft.com/office/drawing/2014/main" val="4175342132"/>
                  </a:ext>
                </a:extLst>
              </a:tr>
              <a:tr h="0">
                <a:tc>
                  <a:txBody>
                    <a:bodyPr/>
                    <a:lstStyle/>
                    <a:p>
                      <a:r>
                        <a:rPr lang="en-IN" b="1"/>
                        <a:t>SUB</a:t>
                      </a:r>
                      <a:endParaRPr lang="en-IN"/>
                    </a:p>
                  </a:txBody>
                  <a:tcPr anchor="ctr">
                    <a:lnL>
                      <a:noFill/>
                    </a:lnL>
                    <a:lnR>
                      <a:noFill/>
                    </a:lnR>
                    <a:lnT>
                      <a:noFill/>
                    </a:lnT>
                    <a:lnB>
                      <a:noFill/>
                    </a:lnB>
                  </a:tcPr>
                </a:tc>
                <a:tc>
                  <a:txBody>
                    <a:bodyPr/>
                    <a:lstStyle/>
                    <a:p>
                      <a:r>
                        <a:rPr lang="en-IN" dirty="0"/>
                        <a:t>Subtract</a:t>
                      </a:r>
                    </a:p>
                  </a:txBody>
                  <a:tcPr anchor="ctr">
                    <a:lnL>
                      <a:noFill/>
                    </a:lnL>
                    <a:lnR>
                      <a:noFill/>
                    </a:lnR>
                    <a:lnT>
                      <a:noFill/>
                    </a:lnT>
                    <a:lnB>
                      <a:noFill/>
                    </a:lnB>
                  </a:tcPr>
                </a:tc>
                <a:tc>
                  <a:txBody>
                    <a:bodyPr/>
                    <a:lstStyle/>
                    <a:p>
                      <a:r>
                        <a:rPr lang="en-IN"/>
                        <a:t> SUB &lt;Xd|SP&gt;, &lt;Xn|SP&gt;, #&lt;imm&gt;{, &lt;shift&gt;}</a:t>
                      </a:r>
                      <a:r>
                        <a:rPr lang="en-IN">
                          <a:solidFill>
                            <a:srgbClr val="008000"/>
                          </a:solidFill>
                          <a:effectLst/>
                        </a:rPr>
                        <a:t>; Rd = Rn – shift(imm)</a:t>
                      </a:r>
                      <a:endParaRPr lang="en-IN"/>
                    </a:p>
                  </a:txBody>
                  <a:tcPr anchor="ctr">
                    <a:lnL>
                      <a:noFill/>
                    </a:lnL>
                    <a:lnR>
                      <a:noFill/>
                    </a:lnR>
                    <a:lnT>
                      <a:noFill/>
                    </a:lnT>
                    <a:lnB>
                      <a:noFill/>
                    </a:lnB>
                  </a:tcPr>
                </a:tc>
                <a:extLst>
                  <a:ext uri="{0D108BD9-81ED-4DB2-BD59-A6C34878D82A}">
                    <a16:rowId xmlns:a16="http://schemas.microsoft.com/office/drawing/2014/main" val="3466235235"/>
                  </a:ext>
                </a:extLst>
              </a:tr>
              <a:tr h="0">
                <a:tc>
                  <a:txBody>
                    <a:bodyPr/>
                    <a:lstStyle/>
                    <a:p>
                      <a:r>
                        <a:rPr lang="en-IN" b="1"/>
                        <a:t>SUBS</a:t>
                      </a:r>
                      <a:endParaRPr lang="en-IN"/>
                    </a:p>
                  </a:txBody>
                  <a:tcPr anchor="ctr">
                    <a:lnL>
                      <a:noFill/>
                    </a:lnL>
                    <a:lnR>
                      <a:noFill/>
                    </a:lnR>
                    <a:lnT>
                      <a:noFill/>
                    </a:lnT>
                    <a:lnB>
                      <a:noFill/>
                    </a:lnB>
                  </a:tcPr>
                </a:tc>
                <a:tc>
                  <a:txBody>
                    <a:bodyPr/>
                    <a:lstStyle/>
                    <a:p>
                      <a:r>
                        <a:rPr lang="en-IN" dirty="0"/>
                        <a:t>Subtract and set flags</a:t>
                      </a:r>
                    </a:p>
                  </a:txBody>
                  <a:tcPr anchor="ctr">
                    <a:lnL>
                      <a:noFill/>
                    </a:lnL>
                    <a:lnR>
                      <a:noFill/>
                    </a:lnR>
                    <a:lnT>
                      <a:noFill/>
                    </a:lnT>
                    <a:lnB>
                      <a:noFill/>
                    </a:lnB>
                  </a:tcPr>
                </a:tc>
                <a:tc>
                  <a:txBody>
                    <a:bodyPr/>
                    <a:lstStyle/>
                    <a:p>
                      <a:endParaRPr lang="en-IN"/>
                    </a:p>
                  </a:txBody>
                  <a:tcPr anchor="ctr">
                    <a:lnL>
                      <a:noFill/>
                    </a:lnL>
                    <a:lnR>
                      <a:noFill/>
                    </a:lnR>
                    <a:lnT>
                      <a:noFill/>
                    </a:lnT>
                    <a:lnB>
                      <a:noFill/>
                    </a:lnB>
                  </a:tcPr>
                </a:tc>
                <a:extLst>
                  <a:ext uri="{0D108BD9-81ED-4DB2-BD59-A6C34878D82A}">
                    <a16:rowId xmlns:a16="http://schemas.microsoft.com/office/drawing/2014/main" val="168407757"/>
                  </a:ext>
                </a:extLst>
              </a:tr>
              <a:tr h="0">
                <a:tc>
                  <a:txBody>
                    <a:bodyPr/>
                    <a:lstStyle/>
                    <a:p>
                      <a:r>
                        <a:rPr lang="en-IN" b="1"/>
                        <a:t>CMP</a:t>
                      </a:r>
                      <a:endParaRPr lang="en-IN"/>
                    </a:p>
                  </a:txBody>
                  <a:tcPr anchor="ctr">
                    <a:lnL>
                      <a:noFill/>
                    </a:lnL>
                    <a:lnR>
                      <a:noFill/>
                    </a:lnR>
                    <a:lnT>
                      <a:noFill/>
                    </a:lnT>
                    <a:lnB>
                      <a:noFill/>
                    </a:lnB>
                  </a:tcPr>
                </a:tc>
                <a:tc>
                  <a:txBody>
                    <a:bodyPr/>
                    <a:lstStyle/>
                    <a:p>
                      <a:r>
                        <a:rPr lang="en-IN" dirty="0"/>
                        <a:t>Compare</a:t>
                      </a:r>
                    </a:p>
                  </a:txBody>
                  <a:tcPr anchor="ctr">
                    <a:lnL>
                      <a:noFill/>
                    </a:lnL>
                    <a:lnR>
                      <a:noFill/>
                    </a:lnR>
                    <a:lnT>
                      <a:noFill/>
                    </a:lnT>
                    <a:lnB>
                      <a:noFill/>
                    </a:lnB>
                  </a:tcPr>
                </a:tc>
                <a:tc>
                  <a:txBody>
                    <a:bodyPr/>
                    <a:lstStyle/>
                    <a:p>
                      <a:r>
                        <a:rPr lang="en-IN" dirty="0"/>
                        <a:t> CMP &lt;</a:t>
                      </a:r>
                      <a:r>
                        <a:rPr lang="en-IN" dirty="0" err="1"/>
                        <a:t>Xn|SP</a:t>
                      </a:r>
                      <a:r>
                        <a:rPr lang="en-IN" dirty="0"/>
                        <a:t>&gt;, #&lt;</a:t>
                      </a:r>
                      <a:r>
                        <a:rPr lang="en-IN" dirty="0" err="1"/>
                        <a:t>imm</a:t>
                      </a:r>
                      <a:r>
                        <a:rPr lang="en-IN" dirty="0"/>
                        <a:t>&gt;{, &lt;shift&gt;}</a:t>
                      </a:r>
                    </a:p>
                  </a:txBody>
                  <a:tcPr anchor="ctr">
                    <a:lnL>
                      <a:noFill/>
                    </a:lnL>
                    <a:lnR>
                      <a:noFill/>
                    </a:lnR>
                    <a:lnT>
                      <a:noFill/>
                    </a:lnT>
                    <a:lnB>
                      <a:noFill/>
                    </a:lnB>
                  </a:tcPr>
                </a:tc>
                <a:extLst>
                  <a:ext uri="{0D108BD9-81ED-4DB2-BD59-A6C34878D82A}">
                    <a16:rowId xmlns:a16="http://schemas.microsoft.com/office/drawing/2014/main" val="1250011663"/>
                  </a:ext>
                </a:extLst>
              </a:tr>
              <a:tr h="0">
                <a:tc>
                  <a:txBody>
                    <a:bodyPr/>
                    <a:lstStyle/>
                    <a:p>
                      <a:r>
                        <a:rPr lang="en-IN" b="1"/>
                        <a:t>CMN</a:t>
                      </a:r>
                      <a:endParaRPr lang="en-IN"/>
                    </a:p>
                  </a:txBody>
                  <a:tcPr anchor="ctr">
                    <a:lnL>
                      <a:noFill/>
                    </a:lnL>
                    <a:lnR>
                      <a:noFill/>
                    </a:lnR>
                    <a:lnT>
                      <a:noFill/>
                    </a:lnT>
                    <a:lnB>
                      <a:noFill/>
                    </a:lnB>
                  </a:tcPr>
                </a:tc>
                <a:tc>
                  <a:txBody>
                    <a:bodyPr/>
                    <a:lstStyle/>
                    <a:p>
                      <a:r>
                        <a:rPr lang="en-IN"/>
                        <a:t>Compare negative</a:t>
                      </a:r>
                    </a:p>
                  </a:txBody>
                  <a:tcPr anchor="ctr">
                    <a:lnL>
                      <a:noFill/>
                    </a:lnL>
                    <a:lnR>
                      <a:noFill/>
                    </a:lnR>
                    <a:lnT>
                      <a:noFill/>
                    </a:lnT>
                    <a:lnB>
                      <a:noFill/>
                    </a:lnB>
                  </a:tcPr>
                </a:tc>
                <a:tc>
                  <a:txBody>
                    <a:bodyPr/>
                    <a:lstStyle/>
                    <a:p>
                      <a:endParaRPr lang="en-IN" dirty="0"/>
                    </a:p>
                  </a:txBody>
                  <a:tcPr>
                    <a:lnL>
                      <a:noFill/>
                    </a:lnL>
                    <a:lnT>
                      <a:noFill/>
                    </a:lnT>
                  </a:tcPr>
                </a:tc>
                <a:extLst>
                  <a:ext uri="{0D108BD9-81ED-4DB2-BD59-A6C34878D82A}">
                    <a16:rowId xmlns:a16="http://schemas.microsoft.com/office/drawing/2014/main" val="1269362437"/>
                  </a:ext>
                </a:extLst>
              </a:tr>
            </a:tbl>
          </a:graphicData>
        </a:graphic>
      </p:graphicFrame>
    </p:spTree>
    <p:extLst>
      <p:ext uri="{BB962C8B-B14F-4D97-AF65-F5344CB8AC3E}">
        <p14:creationId xmlns:p14="http://schemas.microsoft.com/office/powerpoint/2010/main" val="2895810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A360-0076-44A8-A180-0F817E8BF8FA}"/>
              </a:ext>
            </a:extLst>
          </p:cNvPr>
          <p:cNvSpPr>
            <a:spLocks noGrp="1"/>
          </p:cNvSpPr>
          <p:nvPr>
            <p:ph type="title"/>
          </p:nvPr>
        </p:nvSpPr>
        <p:spPr>
          <a:xfrm>
            <a:off x="457200" y="274638"/>
            <a:ext cx="8229600" cy="563562"/>
          </a:xfrm>
        </p:spPr>
        <p:txBody>
          <a:bodyPr>
            <a:normAutofit fontScale="90000"/>
          </a:bodyPr>
          <a:lstStyle/>
          <a:p>
            <a:r>
              <a:rPr lang="en-IN" dirty="0"/>
              <a:t>ARMv8</a:t>
            </a:r>
          </a:p>
        </p:txBody>
      </p:sp>
      <p:sp>
        <p:nvSpPr>
          <p:cNvPr id="3" name="TextBox 2">
            <a:extLst>
              <a:ext uri="{FF2B5EF4-FFF2-40B4-BE49-F238E27FC236}">
                <a16:creationId xmlns:a16="http://schemas.microsoft.com/office/drawing/2014/main" id="{62DC3985-F892-4FE5-9D25-99C52FF5022E}"/>
              </a:ext>
            </a:extLst>
          </p:cNvPr>
          <p:cNvSpPr txBox="1"/>
          <p:nvPr/>
        </p:nvSpPr>
        <p:spPr>
          <a:xfrm>
            <a:off x="457200" y="1143000"/>
            <a:ext cx="8229600" cy="5355312"/>
          </a:xfrm>
          <a:prstGeom prst="rect">
            <a:avLst/>
          </a:prstGeom>
          <a:noFill/>
        </p:spPr>
        <p:txBody>
          <a:bodyPr wrap="square" rtlCol="0">
            <a:spAutoFit/>
          </a:bodyPr>
          <a:lstStyle/>
          <a:p>
            <a:pPr marL="285750" indent="-285750">
              <a:buFont typeface="Arial" panose="020B0604020202020204" pitchFamily="34" charset="0"/>
              <a:buChar char="•"/>
            </a:pPr>
            <a:r>
              <a:rPr lang="en-IN" dirty="0"/>
              <a:t>The A64 instruction set provides some significant performance benefits,  larger register pool.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i="1" dirty="0"/>
              <a:t>ARM Architecture Procedure Call Standard</a:t>
            </a:r>
            <a:r>
              <a:rPr lang="en-IN" dirty="0"/>
              <a:t> (AAPCS) provide a performance boost when you must pass more than four registers in a function call. On ARMv7, this would require using the stack, whereas in AArch64 up to eight parameters can be passed in registers.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Wider integer registers enable code that operates on 64-bit data to work more efficiently. A 32-bit processor might require several operations to perform an arithmetic operation on 64-bit data. A 64-bit processor might be able to perform the same task in a single operation, typically at the same speed required by the same processor to perform a 32-bit operation. Therefore, code that performs many 64-bit sized operations is significantly faster.</a:t>
            </a:r>
          </a:p>
          <a:p>
            <a:endParaRPr lang="en-IN" dirty="0"/>
          </a:p>
          <a:p>
            <a:pPr marL="285750" indent="-285750">
              <a:buFont typeface="Arial" panose="020B0604020202020204" pitchFamily="34" charset="0"/>
              <a:buChar char="•"/>
            </a:pPr>
            <a:r>
              <a:rPr lang="en-IN" dirty="0"/>
              <a:t>64-bit operation enables applications to use a larger virtual address space. </a:t>
            </a:r>
          </a:p>
          <a:p>
            <a:pPr marL="285750" indent="-285750">
              <a:buFont typeface="Arial" panose="020B0604020202020204" pitchFamily="34" charset="0"/>
              <a:buChar char="•"/>
            </a:pPr>
            <a:r>
              <a:rPr lang="en-IN" dirty="0"/>
              <a:t>The larger virtual address space also enables memory-mapping larger files. This is the mapping of the file contents into the memory map of a thread. This can occur even though the physical RAM might not be large enough to contain the whole file.</a:t>
            </a:r>
          </a:p>
        </p:txBody>
      </p:sp>
    </p:spTree>
    <p:extLst>
      <p:ext uri="{BB962C8B-B14F-4D97-AF65-F5344CB8AC3E}">
        <p14:creationId xmlns:p14="http://schemas.microsoft.com/office/powerpoint/2010/main" val="892795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4889-39C9-4C32-BC39-097686E7932D}"/>
              </a:ext>
            </a:extLst>
          </p:cNvPr>
          <p:cNvSpPr>
            <a:spLocks noGrp="1"/>
          </p:cNvSpPr>
          <p:nvPr>
            <p:ph type="title"/>
          </p:nvPr>
        </p:nvSpPr>
        <p:spPr/>
        <p:txBody>
          <a:bodyPr/>
          <a:lstStyle/>
          <a:p>
            <a:r>
              <a:rPr lang="en-IN" dirty="0"/>
              <a:t>Data processing - Logical</a:t>
            </a:r>
          </a:p>
        </p:txBody>
      </p:sp>
      <p:graphicFrame>
        <p:nvGraphicFramePr>
          <p:cNvPr id="3" name="Table 2">
            <a:extLst>
              <a:ext uri="{FF2B5EF4-FFF2-40B4-BE49-F238E27FC236}">
                <a16:creationId xmlns:a16="http://schemas.microsoft.com/office/drawing/2014/main" id="{F8962AB6-1F96-40A1-BCF3-16D9C4D374F4}"/>
              </a:ext>
            </a:extLst>
          </p:cNvPr>
          <p:cNvGraphicFramePr>
            <a:graphicFrameLocks noGrp="1"/>
          </p:cNvGraphicFramePr>
          <p:nvPr>
            <p:extLst>
              <p:ext uri="{D42A27DB-BD31-4B8C-83A1-F6EECF244321}">
                <p14:modId xmlns:p14="http://schemas.microsoft.com/office/powerpoint/2010/main" val="3570744408"/>
              </p:ext>
            </p:extLst>
          </p:nvPr>
        </p:nvGraphicFramePr>
        <p:xfrm>
          <a:off x="457200" y="1828800"/>
          <a:ext cx="7772400" cy="3810000"/>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val="1708665722"/>
                    </a:ext>
                  </a:extLst>
                </a:gridCol>
                <a:gridCol w="2914650">
                  <a:extLst>
                    <a:ext uri="{9D8B030D-6E8A-4147-A177-3AD203B41FA5}">
                      <a16:colId xmlns:a16="http://schemas.microsoft.com/office/drawing/2014/main" val="731174355"/>
                    </a:ext>
                  </a:extLst>
                </a:gridCol>
                <a:gridCol w="3562350">
                  <a:extLst>
                    <a:ext uri="{9D8B030D-6E8A-4147-A177-3AD203B41FA5}">
                      <a16:colId xmlns:a16="http://schemas.microsoft.com/office/drawing/2014/main" val="4163310825"/>
                    </a:ext>
                  </a:extLst>
                </a:gridCol>
              </a:tblGrid>
              <a:tr h="848116">
                <a:tc>
                  <a:txBody>
                    <a:bodyPr/>
                    <a:lstStyle/>
                    <a:p>
                      <a:pPr algn="l" fontAlgn="ctr"/>
                      <a:r>
                        <a:rPr lang="en-IN" sz="1800" u="none" strike="noStrike">
                          <a:effectLst/>
                        </a:rPr>
                        <a:t>AND</a:t>
                      </a:r>
                      <a:endParaRPr lang="en-IN" sz="18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Bitwise</a:t>
                      </a:r>
                      <a:endParaRPr lang="en-IN" sz="18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AND &lt;Xd|SP&gt;, &lt;Xn&gt;, #&lt;imm&gt;  ;Rd = Rn AND imm</a:t>
                      </a:r>
                      <a:endParaRPr lang="en-IN" sz="1800" b="0" i="0" u="none" strike="noStrike">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318727335"/>
                  </a:ext>
                </a:extLst>
              </a:tr>
              <a:tr h="795925">
                <a:tc>
                  <a:txBody>
                    <a:bodyPr/>
                    <a:lstStyle/>
                    <a:p>
                      <a:pPr algn="l" fontAlgn="ctr"/>
                      <a:r>
                        <a:rPr lang="en-IN" sz="1800" u="none" strike="noStrike">
                          <a:effectLst/>
                        </a:rPr>
                        <a:t>ANDS</a:t>
                      </a:r>
                      <a:endParaRPr lang="en-IN" sz="18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Bitwise AND and set flags</a:t>
                      </a:r>
                      <a:endParaRPr lang="en-IN" sz="18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dirty="0">
                          <a:effectLst/>
                        </a:rPr>
                        <a:t>ANDS &lt;</a:t>
                      </a:r>
                      <a:r>
                        <a:rPr lang="en-IN" sz="1800" u="none" strike="noStrike" dirty="0" err="1">
                          <a:effectLst/>
                        </a:rPr>
                        <a:t>Xd</a:t>
                      </a:r>
                      <a:r>
                        <a:rPr lang="en-IN" sz="1800" u="none" strike="noStrike" dirty="0">
                          <a:effectLst/>
                        </a:rPr>
                        <a:t>&gt;, &lt;</a:t>
                      </a:r>
                      <a:r>
                        <a:rPr lang="en-IN" sz="1800" u="none" strike="noStrike" dirty="0" err="1">
                          <a:effectLst/>
                        </a:rPr>
                        <a:t>Xn</a:t>
                      </a:r>
                      <a:r>
                        <a:rPr lang="en-IN" sz="1800" u="none" strike="noStrike" dirty="0">
                          <a:effectLst/>
                        </a:rPr>
                        <a:t>&gt;, #&lt;</a:t>
                      </a:r>
                      <a:r>
                        <a:rPr lang="en-IN" sz="1800" u="none" strike="noStrike" dirty="0" err="1">
                          <a:effectLst/>
                        </a:rPr>
                        <a:t>imm</a:t>
                      </a:r>
                      <a:r>
                        <a:rPr lang="en-IN" sz="1800" u="none" strike="noStrike" dirty="0">
                          <a:effectLst/>
                        </a:rPr>
                        <a:t>&gt; ;Rd = Rn AND </a:t>
                      </a:r>
                      <a:r>
                        <a:rPr lang="en-IN" sz="1800" u="none" strike="noStrike" dirty="0" err="1">
                          <a:effectLst/>
                        </a:rPr>
                        <a:t>imm</a:t>
                      </a:r>
                      <a:endParaRPr lang="en-IN" sz="1800" b="0" i="0" u="none" strike="noStrike" dirty="0">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805393504"/>
                  </a:ext>
                </a:extLst>
              </a:tr>
              <a:tr h="730685">
                <a:tc>
                  <a:txBody>
                    <a:bodyPr/>
                    <a:lstStyle/>
                    <a:p>
                      <a:pPr algn="l" fontAlgn="ctr"/>
                      <a:r>
                        <a:rPr lang="en-IN" sz="1800" u="none" strike="noStrike">
                          <a:effectLst/>
                        </a:rPr>
                        <a:t>EOR</a:t>
                      </a:r>
                      <a:endParaRPr lang="en-IN" sz="18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Bitwise exclusive</a:t>
                      </a:r>
                      <a:endParaRPr lang="en-IN" sz="18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EOR &lt;Xd|SP&gt;, &lt;Xn&gt;, #&lt;imm&gt; ;Rd = Rn EOR imm</a:t>
                      </a:r>
                      <a:endParaRPr lang="en-IN" sz="1800" b="0" i="0" u="none" strike="noStrike">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69497689"/>
                  </a:ext>
                </a:extLst>
              </a:tr>
              <a:tr h="835069">
                <a:tc>
                  <a:txBody>
                    <a:bodyPr/>
                    <a:lstStyle/>
                    <a:p>
                      <a:pPr algn="l" fontAlgn="ctr"/>
                      <a:r>
                        <a:rPr lang="en-IN" sz="1800" u="none" strike="noStrike">
                          <a:effectLst/>
                        </a:rPr>
                        <a:t>ORR</a:t>
                      </a:r>
                      <a:endParaRPr lang="en-IN" sz="18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Bitwise inclusive</a:t>
                      </a:r>
                      <a:endParaRPr lang="en-IN" sz="18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ORR &lt;Xd|SP&gt;, &lt;Xn&gt;, #&lt;imm&gt; ;Rd = Rn OR imm</a:t>
                      </a:r>
                      <a:endParaRPr lang="en-IN" sz="1800" b="0" i="0" u="none" strike="noStrike">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62111112"/>
                  </a:ext>
                </a:extLst>
              </a:tr>
              <a:tr h="600205">
                <a:tc>
                  <a:txBody>
                    <a:bodyPr/>
                    <a:lstStyle/>
                    <a:p>
                      <a:pPr algn="l" fontAlgn="ctr"/>
                      <a:r>
                        <a:rPr lang="en-IN" sz="1800" u="none" strike="noStrike">
                          <a:effectLst/>
                        </a:rPr>
                        <a:t>TST</a:t>
                      </a:r>
                      <a:endParaRPr lang="en-IN" sz="18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Test bits</a:t>
                      </a:r>
                      <a:endParaRPr lang="en-IN" sz="18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dirty="0">
                          <a:effectLst/>
                        </a:rPr>
                        <a:t>TST &lt;</a:t>
                      </a:r>
                      <a:r>
                        <a:rPr lang="en-IN" sz="1800" u="none" strike="noStrike" dirty="0" err="1">
                          <a:effectLst/>
                        </a:rPr>
                        <a:t>Xn</a:t>
                      </a:r>
                      <a:r>
                        <a:rPr lang="en-IN" sz="1800" u="none" strike="noStrike" dirty="0">
                          <a:effectLst/>
                        </a:rPr>
                        <a:t>&gt;, #&lt;</a:t>
                      </a:r>
                      <a:r>
                        <a:rPr lang="en-IN" sz="1800" u="none" strike="noStrike" dirty="0" err="1">
                          <a:effectLst/>
                        </a:rPr>
                        <a:t>imm</a:t>
                      </a:r>
                      <a:r>
                        <a:rPr lang="en-IN" sz="1800" u="none" strike="noStrike" dirty="0">
                          <a:effectLst/>
                        </a:rPr>
                        <a:t>&gt;  ;Rn AND </a:t>
                      </a:r>
                      <a:r>
                        <a:rPr lang="en-IN" sz="1800" u="none" strike="noStrike" dirty="0" err="1">
                          <a:effectLst/>
                        </a:rPr>
                        <a:t>imm</a:t>
                      </a:r>
                      <a:endParaRPr lang="en-IN" sz="1800" b="0" i="0" u="none" strike="noStrike" dirty="0">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72087361"/>
                  </a:ext>
                </a:extLst>
              </a:tr>
            </a:tbl>
          </a:graphicData>
        </a:graphic>
      </p:graphicFrame>
    </p:spTree>
    <p:extLst>
      <p:ext uri="{BB962C8B-B14F-4D97-AF65-F5344CB8AC3E}">
        <p14:creationId xmlns:p14="http://schemas.microsoft.com/office/powerpoint/2010/main" val="2050606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101A2-97D3-4B71-8952-7BC1AB62A039}"/>
              </a:ext>
            </a:extLst>
          </p:cNvPr>
          <p:cNvSpPr>
            <a:spLocks noGrp="1"/>
          </p:cNvSpPr>
          <p:nvPr>
            <p:ph type="title"/>
          </p:nvPr>
        </p:nvSpPr>
        <p:spPr/>
        <p:txBody>
          <a:bodyPr/>
          <a:lstStyle/>
          <a:p>
            <a:r>
              <a:rPr lang="en-IN" dirty="0"/>
              <a:t>Move Instruction</a:t>
            </a:r>
          </a:p>
        </p:txBody>
      </p:sp>
      <p:graphicFrame>
        <p:nvGraphicFramePr>
          <p:cNvPr id="3" name="Table 2">
            <a:extLst>
              <a:ext uri="{FF2B5EF4-FFF2-40B4-BE49-F238E27FC236}">
                <a16:creationId xmlns:a16="http://schemas.microsoft.com/office/drawing/2014/main" id="{7ACA1CD6-1D95-40D0-8F57-7498B2EC1670}"/>
              </a:ext>
            </a:extLst>
          </p:cNvPr>
          <p:cNvGraphicFramePr>
            <a:graphicFrameLocks noGrp="1"/>
          </p:cNvGraphicFramePr>
          <p:nvPr>
            <p:extLst>
              <p:ext uri="{D42A27DB-BD31-4B8C-83A1-F6EECF244321}">
                <p14:modId xmlns:p14="http://schemas.microsoft.com/office/powerpoint/2010/main" val="1188979524"/>
              </p:ext>
            </p:extLst>
          </p:nvPr>
        </p:nvGraphicFramePr>
        <p:xfrm>
          <a:off x="457200" y="1828800"/>
          <a:ext cx="7543800" cy="3733800"/>
        </p:xfrm>
        <a:graphic>
          <a:graphicData uri="http://schemas.openxmlformats.org/drawingml/2006/table">
            <a:tbl>
              <a:tblPr>
                <a:tableStyleId>{5C22544A-7EE6-4342-B048-85BDC9FD1C3A}</a:tableStyleId>
              </a:tblPr>
              <a:tblGrid>
                <a:gridCol w="950400">
                  <a:extLst>
                    <a:ext uri="{9D8B030D-6E8A-4147-A177-3AD203B41FA5}">
                      <a16:colId xmlns:a16="http://schemas.microsoft.com/office/drawing/2014/main" val="2168859110"/>
                    </a:ext>
                  </a:extLst>
                </a:gridCol>
                <a:gridCol w="2970000">
                  <a:extLst>
                    <a:ext uri="{9D8B030D-6E8A-4147-A177-3AD203B41FA5}">
                      <a16:colId xmlns:a16="http://schemas.microsoft.com/office/drawing/2014/main" val="3571589414"/>
                    </a:ext>
                  </a:extLst>
                </a:gridCol>
                <a:gridCol w="3623400">
                  <a:extLst>
                    <a:ext uri="{9D8B030D-6E8A-4147-A177-3AD203B41FA5}">
                      <a16:colId xmlns:a16="http://schemas.microsoft.com/office/drawing/2014/main" val="1446631742"/>
                    </a:ext>
                  </a:extLst>
                </a:gridCol>
              </a:tblGrid>
              <a:tr h="1066800">
                <a:tc>
                  <a:txBody>
                    <a:bodyPr/>
                    <a:lstStyle/>
                    <a:p>
                      <a:pPr algn="l" fontAlgn="ctr"/>
                      <a:r>
                        <a:rPr lang="en-IN" sz="1800" u="none" strike="noStrike">
                          <a:effectLst/>
                        </a:rPr>
                        <a:t>MOVZ</a:t>
                      </a:r>
                      <a:endParaRPr lang="en-IN" sz="18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Move wide with zero</a:t>
                      </a:r>
                      <a:endParaRPr lang="en-IN" sz="18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 MOVZ &lt;Xd&gt;, #&lt;imm&gt;{, LSL #&lt;shift&gt;} ;Rd = LSL (imm16, shift)</a:t>
                      </a:r>
                      <a:endParaRPr lang="en-IN" sz="1800" b="0" i="0" u="none" strike="noStrike">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283157992"/>
                  </a:ext>
                </a:extLst>
              </a:tr>
              <a:tr h="1266825">
                <a:tc>
                  <a:txBody>
                    <a:bodyPr/>
                    <a:lstStyle/>
                    <a:p>
                      <a:pPr algn="l" fontAlgn="ctr"/>
                      <a:r>
                        <a:rPr lang="en-IN" sz="1800" u="none" strike="noStrike">
                          <a:effectLst/>
                        </a:rPr>
                        <a:t>MOVN</a:t>
                      </a:r>
                      <a:endParaRPr lang="en-IN" sz="18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Move wide with NOT</a:t>
                      </a:r>
                      <a:endParaRPr lang="en-IN" sz="18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dirty="0">
                          <a:effectLst/>
                        </a:rPr>
                        <a:t> MOVN &lt;</a:t>
                      </a:r>
                      <a:r>
                        <a:rPr lang="en-IN" sz="1800" u="none" strike="noStrike" dirty="0" err="1">
                          <a:effectLst/>
                        </a:rPr>
                        <a:t>Xd</a:t>
                      </a:r>
                      <a:r>
                        <a:rPr lang="en-IN" sz="1800" u="none" strike="noStrike" dirty="0">
                          <a:effectLst/>
                        </a:rPr>
                        <a:t>&gt;, #&lt;</a:t>
                      </a:r>
                      <a:r>
                        <a:rPr lang="en-IN" sz="1800" u="none" strike="noStrike" dirty="0" err="1">
                          <a:effectLst/>
                        </a:rPr>
                        <a:t>imm</a:t>
                      </a:r>
                      <a:r>
                        <a:rPr lang="en-IN" sz="1800" u="none" strike="noStrike" dirty="0">
                          <a:effectLst/>
                        </a:rPr>
                        <a:t>&gt;{, LSL #&lt;shift&gt;} ;Rd = NOT (LSL (imm16, shift))</a:t>
                      </a:r>
                      <a:endParaRPr lang="en-IN" sz="1800" b="0" i="0" u="none" strike="noStrike" dirty="0">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175459985"/>
                  </a:ext>
                </a:extLst>
              </a:tr>
              <a:tr h="1400175">
                <a:tc>
                  <a:txBody>
                    <a:bodyPr/>
                    <a:lstStyle/>
                    <a:p>
                      <a:pPr algn="l" fontAlgn="ctr"/>
                      <a:r>
                        <a:rPr lang="en-IN" sz="1800" u="none" strike="noStrike">
                          <a:effectLst/>
                        </a:rPr>
                        <a:t>MOVK</a:t>
                      </a:r>
                      <a:endParaRPr lang="en-IN" sz="18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a:effectLst/>
                        </a:rPr>
                        <a:t>Move 16-bit immediate into register, keeping other bits unchange</a:t>
                      </a:r>
                      <a:endParaRPr lang="en-IN" sz="18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800" u="none" strike="noStrike" dirty="0">
                          <a:effectLst/>
                        </a:rPr>
                        <a:t> MOVK &lt;</a:t>
                      </a:r>
                      <a:r>
                        <a:rPr lang="en-IN" sz="1800" u="none" strike="noStrike" dirty="0" err="1">
                          <a:effectLst/>
                        </a:rPr>
                        <a:t>Xd</a:t>
                      </a:r>
                      <a:r>
                        <a:rPr lang="en-IN" sz="1800" u="none" strike="noStrike" dirty="0">
                          <a:effectLst/>
                        </a:rPr>
                        <a:t>&gt;, #&lt;</a:t>
                      </a:r>
                      <a:r>
                        <a:rPr lang="en-IN" sz="1800" u="none" strike="noStrike" dirty="0" err="1">
                          <a:effectLst/>
                        </a:rPr>
                        <a:t>imm</a:t>
                      </a:r>
                      <a:r>
                        <a:rPr lang="en-IN" sz="1800" u="none" strike="noStrike" dirty="0">
                          <a:effectLst/>
                        </a:rPr>
                        <a:t>&gt;{, LSL #&lt;shift&gt;} ; Rd&lt;shift+15:shift&gt; = imm16</a:t>
                      </a:r>
                      <a:endParaRPr lang="en-IN" sz="1800" b="0" i="0" u="none" strike="noStrike" dirty="0">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69093003"/>
                  </a:ext>
                </a:extLst>
              </a:tr>
            </a:tbl>
          </a:graphicData>
        </a:graphic>
      </p:graphicFrame>
    </p:spTree>
    <p:extLst>
      <p:ext uri="{BB962C8B-B14F-4D97-AF65-F5344CB8AC3E}">
        <p14:creationId xmlns:p14="http://schemas.microsoft.com/office/powerpoint/2010/main" val="1952105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20503-C1A7-41FC-8C8C-B85606A92019}"/>
              </a:ext>
            </a:extLst>
          </p:cNvPr>
          <p:cNvSpPr>
            <a:spLocks noGrp="1"/>
          </p:cNvSpPr>
          <p:nvPr>
            <p:ph type="title"/>
          </p:nvPr>
        </p:nvSpPr>
        <p:spPr/>
        <p:txBody>
          <a:bodyPr>
            <a:normAutofit/>
          </a:bodyPr>
          <a:lstStyle/>
          <a:p>
            <a:r>
              <a:rPr lang="en-IN" b="1" dirty="0"/>
              <a:t>PC-relative address calculation</a:t>
            </a:r>
            <a:endParaRPr lang="en-IN" dirty="0"/>
          </a:p>
        </p:txBody>
      </p:sp>
      <p:sp>
        <p:nvSpPr>
          <p:cNvPr id="3" name="Rectangle 2">
            <a:extLst>
              <a:ext uri="{FF2B5EF4-FFF2-40B4-BE49-F238E27FC236}">
                <a16:creationId xmlns:a16="http://schemas.microsoft.com/office/drawing/2014/main" id="{20D53D1F-7994-4764-B15E-731A79CE80ED}"/>
              </a:ext>
            </a:extLst>
          </p:cNvPr>
          <p:cNvSpPr/>
          <p:nvPr/>
        </p:nvSpPr>
        <p:spPr>
          <a:xfrm>
            <a:off x="609600" y="1752600"/>
            <a:ext cx="7924800" cy="3139321"/>
          </a:xfrm>
          <a:prstGeom prst="rect">
            <a:avLst/>
          </a:prstGeom>
        </p:spPr>
        <p:txBody>
          <a:bodyPr wrap="square">
            <a:spAutoFit/>
          </a:bodyPr>
          <a:lstStyle/>
          <a:p>
            <a:pPr>
              <a:buFont typeface="Arial" panose="020B0604020202020204" pitchFamily="34" charset="0"/>
              <a:buChar char="•"/>
            </a:pPr>
            <a:r>
              <a:rPr lang="en-IN" dirty="0">
                <a:solidFill>
                  <a:srgbClr val="444444"/>
                </a:solidFill>
                <a:latin typeface="Open Sans"/>
              </a:rPr>
              <a:t>The </a:t>
            </a:r>
            <a:r>
              <a:rPr lang="en-IN" b="1" dirty="0">
                <a:solidFill>
                  <a:srgbClr val="444444"/>
                </a:solidFill>
                <a:latin typeface="Open Sans"/>
              </a:rPr>
              <a:t>ADR</a:t>
            </a:r>
            <a:r>
              <a:rPr lang="en-IN" dirty="0">
                <a:solidFill>
                  <a:srgbClr val="444444"/>
                </a:solidFill>
                <a:latin typeface="Open Sans"/>
              </a:rPr>
              <a:t> instruction adds a signed, 21-bit immediate to the value of the program counter that fetched this instruction, and then writes the result to a general-purpose register:</a:t>
            </a:r>
            <a:br>
              <a:rPr lang="en-IN" dirty="0">
                <a:solidFill>
                  <a:srgbClr val="444444"/>
                </a:solidFill>
                <a:latin typeface="Open Sans"/>
              </a:rPr>
            </a:br>
            <a:r>
              <a:rPr lang="en-IN" i="1" dirty="0">
                <a:solidFill>
                  <a:srgbClr val="444444"/>
                </a:solidFill>
                <a:latin typeface="Open Sans"/>
              </a:rPr>
              <a:t>ADR &lt;</a:t>
            </a:r>
            <a:r>
              <a:rPr lang="en-IN" i="1" dirty="0" err="1">
                <a:solidFill>
                  <a:srgbClr val="444444"/>
                </a:solidFill>
                <a:latin typeface="Open Sans"/>
              </a:rPr>
              <a:t>Xd</a:t>
            </a:r>
            <a:r>
              <a:rPr lang="en-IN" i="1" dirty="0">
                <a:solidFill>
                  <a:srgbClr val="444444"/>
                </a:solidFill>
                <a:latin typeface="Open Sans"/>
              </a:rPr>
              <a:t>&gt;, &lt;label&gt;</a:t>
            </a:r>
          </a:p>
          <a:p>
            <a:endParaRPr lang="en-IN" i="1" dirty="0">
              <a:solidFill>
                <a:srgbClr val="444444"/>
              </a:solidFill>
              <a:latin typeface="Open Sans"/>
            </a:endParaRPr>
          </a:p>
          <a:p>
            <a:endParaRPr lang="en-IN" dirty="0">
              <a:solidFill>
                <a:srgbClr val="444444"/>
              </a:solidFill>
              <a:latin typeface="Open Sans"/>
            </a:endParaRPr>
          </a:p>
          <a:p>
            <a:pPr>
              <a:buFont typeface="Arial" panose="020B0604020202020204" pitchFamily="34" charset="0"/>
              <a:buChar char="•"/>
            </a:pPr>
            <a:r>
              <a:rPr lang="en-IN" dirty="0">
                <a:solidFill>
                  <a:srgbClr val="444444"/>
                </a:solidFill>
                <a:latin typeface="Open Sans"/>
              </a:rPr>
              <a:t>The </a:t>
            </a:r>
            <a:r>
              <a:rPr lang="en-IN" b="1" dirty="0">
                <a:solidFill>
                  <a:srgbClr val="444444"/>
                </a:solidFill>
                <a:latin typeface="Open Sans"/>
              </a:rPr>
              <a:t>ADRP</a:t>
            </a:r>
            <a:r>
              <a:rPr lang="en-IN" dirty="0">
                <a:solidFill>
                  <a:srgbClr val="444444"/>
                </a:solidFill>
                <a:latin typeface="Open Sans"/>
              </a:rPr>
              <a:t> instruction permits the calculation of the address at a 4KB aligned memory region. In conjunction with an ADD(immediate) instruction, or  a Load/Store instruction with a 12-bit immediate offset, this allows for the calculation of, or access to, any address within ±4GB of the current PC:</a:t>
            </a:r>
            <a:br>
              <a:rPr lang="en-IN" dirty="0">
                <a:solidFill>
                  <a:srgbClr val="444444"/>
                </a:solidFill>
                <a:latin typeface="Open Sans"/>
              </a:rPr>
            </a:br>
            <a:r>
              <a:rPr lang="en-IN" i="1" dirty="0">
                <a:solidFill>
                  <a:srgbClr val="444444"/>
                </a:solidFill>
                <a:latin typeface="Open Sans"/>
              </a:rPr>
              <a:t>ADRP &lt;</a:t>
            </a:r>
            <a:r>
              <a:rPr lang="en-IN" i="1" dirty="0" err="1">
                <a:solidFill>
                  <a:srgbClr val="444444"/>
                </a:solidFill>
                <a:latin typeface="Open Sans"/>
              </a:rPr>
              <a:t>Xd</a:t>
            </a:r>
            <a:r>
              <a:rPr lang="en-IN" i="1" dirty="0">
                <a:solidFill>
                  <a:srgbClr val="444444"/>
                </a:solidFill>
                <a:latin typeface="Open Sans"/>
              </a:rPr>
              <a:t>&gt;, &lt;label</a:t>
            </a:r>
            <a:endParaRPr lang="en-IN" b="0" i="0" dirty="0">
              <a:solidFill>
                <a:srgbClr val="444444"/>
              </a:solidFill>
              <a:effectLst/>
              <a:latin typeface="Open Sans"/>
            </a:endParaRPr>
          </a:p>
        </p:txBody>
      </p:sp>
    </p:spTree>
    <p:extLst>
      <p:ext uri="{BB962C8B-B14F-4D97-AF65-F5344CB8AC3E}">
        <p14:creationId xmlns:p14="http://schemas.microsoft.com/office/powerpoint/2010/main" val="1180412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B869-0C44-485E-87B2-163CBF33F98D}"/>
              </a:ext>
            </a:extLst>
          </p:cNvPr>
          <p:cNvSpPr>
            <a:spLocks noGrp="1"/>
          </p:cNvSpPr>
          <p:nvPr>
            <p:ph type="title"/>
          </p:nvPr>
        </p:nvSpPr>
        <p:spPr/>
        <p:txBody>
          <a:bodyPr/>
          <a:lstStyle/>
          <a:p>
            <a:r>
              <a:rPr lang="en-IN" b="1" dirty="0"/>
              <a:t>Shift Operation</a:t>
            </a:r>
            <a:endParaRPr lang="en-IN" dirty="0"/>
          </a:p>
        </p:txBody>
      </p:sp>
      <p:graphicFrame>
        <p:nvGraphicFramePr>
          <p:cNvPr id="3" name="Table 2">
            <a:extLst>
              <a:ext uri="{FF2B5EF4-FFF2-40B4-BE49-F238E27FC236}">
                <a16:creationId xmlns:a16="http://schemas.microsoft.com/office/drawing/2014/main" id="{CAAA2D3F-7B31-4CBE-801A-40776B1F6E45}"/>
              </a:ext>
            </a:extLst>
          </p:cNvPr>
          <p:cNvGraphicFramePr>
            <a:graphicFrameLocks noGrp="1"/>
          </p:cNvGraphicFramePr>
          <p:nvPr>
            <p:extLst>
              <p:ext uri="{D42A27DB-BD31-4B8C-83A1-F6EECF244321}">
                <p14:modId xmlns:p14="http://schemas.microsoft.com/office/powerpoint/2010/main" val="3635337461"/>
              </p:ext>
            </p:extLst>
          </p:nvPr>
        </p:nvGraphicFramePr>
        <p:xfrm>
          <a:off x="914400" y="1981200"/>
          <a:ext cx="6781800" cy="3200400"/>
        </p:xfrm>
        <a:graphic>
          <a:graphicData uri="http://schemas.openxmlformats.org/drawingml/2006/table">
            <a:tbl>
              <a:tblPr>
                <a:tableStyleId>{5C22544A-7EE6-4342-B048-85BDC9FD1C3A}</a:tableStyleId>
              </a:tblPr>
              <a:tblGrid>
                <a:gridCol w="854400">
                  <a:extLst>
                    <a:ext uri="{9D8B030D-6E8A-4147-A177-3AD203B41FA5}">
                      <a16:colId xmlns:a16="http://schemas.microsoft.com/office/drawing/2014/main" val="4088432289"/>
                    </a:ext>
                  </a:extLst>
                </a:gridCol>
                <a:gridCol w="2670000">
                  <a:extLst>
                    <a:ext uri="{9D8B030D-6E8A-4147-A177-3AD203B41FA5}">
                      <a16:colId xmlns:a16="http://schemas.microsoft.com/office/drawing/2014/main" val="1413410099"/>
                    </a:ext>
                  </a:extLst>
                </a:gridCol>
                <a:gridCol w="3257400">
                  <a:extLst>
                    <a:ext uri="{9D8B030D-6E8A-4147-A177-3AD203B41FA5}">
                      <a16:colId xmlns:a16="http://schemas.microsoft.com/office/drawing/2014/main" val="1282117531"/>
                    </a:ext>
                  </a:extLst>
                </a:gridCol>
              </a:tblGrid>
              <a:tr h="800100">
                <a:tc>
                  <a:txBody>
                    <a:bodyPr/>
                    <a:lstStyle/>
                    <a:p>
                      <a:pPr algn="l" fontAlgn="ctr"/>
                      <a:r>
                        <a:rPr lang="en-IN" sz="2000" u="none" strike="noStrike">
                          <a:effectLst/>
                        </a:rPr>
                        <a:t>ASR</a:t>
                      </a:r>
                      <a:endParaRPr lang="en-IN" sz="20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2000" u="none" strike="noStrike">
                          <a:effectLst/>
                        </a:rPr>
                        <a:t>Arithmetic shift right</a:t>
                      </a:r>
                      <a:endParaRPr lang="en-IN" sz="20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2000" u="none" strike="noStrike">
                          <a:effectLst/>
                        </a:rPr>
                        <a:t> ASR &lt;Xd&gt;, &lt;Xn&gt;, #&lt;bits to shift&gt;</a:t>
                      </a:r>
                      <a:endParaRPr lang="en-IN" sz="2000" b="0" i="0" u="none" strike="noStrike">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686993538"/>
                  </a:ext>
                </a:extLst>
              </a:tr>
              <a:tr h="800100">
                <a:tc>
                  <a:txBody>
                    <a:bodyPr/>
                    <a:lstStyle/>
                    <a:p>
                      <a:pPr algn="l" fontAlgn="ctr"/>
                      <a:r>
                        <a:rPr lang="en-IN" sz="2000" u="none" strike="noStrike">
                          <a:effectLst/>
                        </a:rPr>
                        <a:t>LSL</a:t>
                      </a:r>
                      <a:endParaRPr lang="en-IN" sz="20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2000" u="none" strike="noStrike">
                          <a:effectLst/>
                        </a:rPr>
                        <a:t>Logical shift left</a:t>
                      </a:r>
                      <a:endParaRPr lang="en-IN" sz="20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2000" u="none" strike="noStrike">
                          <a:effectLst/>
                        </a:rPr>
                        <a:t> LSL &lt;Xd&gt;, &lt;Xn&gt;, #&lt;shift&gt;</a:t>
                      </a:r>
                      <a:endParaRPr lang="en-IN" sz="2000" b="0" i="0" u="none" strike="noStrike">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784111176"/>
                  </a:ext>
                </a:extLst>
              </a:tr>
              <a:tr h="800100">
                <a:tc>
                  <a:txBody>
                    <a:bodyPr/>
                    <a:lstStyle/>
                    <a:p>
                      <a:pPr algn="l" fontAlgn="ctr"/>
                      <a:r>
                        <a:rPr lang="en-IN" sz="2000" u="none" strike="noStrike">
                          <a:effectLst/>
                        </a:rPr>
                        <a:t>LSR</a:t>
                      </a:r>
                      <a:endParaRPr lang="en-IN" sz="20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2000" u="none" strike="noStrike" dirty="0">
                          <a:effectLst/>
                        </a:rPr>
                        <a:t>Logical shift right</a:t>
                      </a:r>
                      <a:endParaRPr lang="en-IN" sz="2000" b="0" i="0" u="none" strike="noStrike" dirty="0">
                        <a:solidFill>
                          <a:srgbClr val="444444"/>
                        </a:solidFill>
                        <a:effectLst/>
                        <a:latin typeface="Arial" panose="020B0604020202020204" pitchFamily="34" charset="0"/>
                      </a:endParaRPr>
                    </a:p>
                  </a:txBody>
                  <a:tcPr marL="9525" marR="9525" marT="9525" marB="0" anchor="ctr"/>
                </a:tc>
                <a:tc>
                  <a:txBody>
                    <a:bodyPr/>
                    <a:lstStyle/>
                    <a:p>
                      <a:pPr algn="l" fontAlgn="ctr"/>
                      <a:r>
                        <a:rPr lang="en-IN" sz="2000" u="none" strike="noStrike">
                          <a:effectLst/>
                        </a:rPr>
                        <a:t> LSR &lt;Xd&gt;, &lt;Xn&gt;, #&lt;shift&gt;</a:t>
                      </a:r>
                      <a:endParaRPr lang="en-IN" sz="2000" b="0" i="0" u="none" strike="noStrike">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883117985"/>
                  </a:ext>
                </a:extLst>
              </a:tr>
              <a:tr h="800100">
                <a:tc>
                  <a:txBody>
                    <a:bodyPr/>
                    <a:lstStyle/>
                    <a:p>
                      <a:pPr algn="l" fontAlgn="ctr"/>
                      <a:r>
                        <a:rPr lang="en-IN" sz="2000" u="none" strike="noStrike">
                          <a:effectLst/>
                        </a:rPr>
                        <a:t>ROR</a:t>
                      </a:r>
                      <a:endParaRPr lang="en-IN" sz="20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2000" u="none" strike="noStrike">
                          <a:effectLst/>
                        </a:rPr>
                        <a:t>Rotate right</a:t>
                      </a:r>
                      <a:endParaRPr lang="en-IN" sz="20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2000" u="none" strike="noStrike" dirty="0">
                          <a:effectLst/>
                        </a:rPr>
                        <a:t> ROR &lt;</a:t>
                      </a:r>
                      <a:r>
                        <a:rPr lang="en-IN" sz="2000" u="none" strike="noStrike" dirty="0" err="1">
                          <a:effectLst/>
                        </a:rPr>
                        <a:t>Xd</a:t>
                      </a:r>
                      <a:r>
                        <a:rPr lang="en-IN" sz="2000" u="none" strike="noStrike" dirty="0">
                          <a:effectLst/>
                        </a:rPr>
                        <a:t>&gt;, &lt;</a:t>
                      </a:r>
                      <a:r>
                        <a:rPr lang="en-IN" sz="2000" u="none" strike="noStrike" dirty="0" err="1">
                          <a:effectLst/>
                        </a:rPr>
                        <a:t>Xs</a:t>
                      </a:r>
                      <a:r>
                        <a:rPr lang="en-IN" sz="2000" u="none" strike="noStrike" dirty="0">
                          <a:effectLst/>
                        </a:rPr>
                        <a:t>&gt;, #&lt;bits to shift&gt;</a:t>
                      </a:r>
                      <a:endParaRPr lang="en-IN" sz="2000" b="0" i="0" u="none" strike="noStrike" dirty="0">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839657872"/>
                  </a:ext>
                </a:extLst>
              </a:tr>
            </a:tbl>
          </a:graphicData>
        </a:graphic>
      </p:graphicFrame>
    </p:spTree>
    <p:extLst>
      <p:ext uri="{BB962C8B-B14F-4D97-AF65-F5344CB8AC3E}">
        <p14:creationId xmlns:p14="http://schemas.microsoft.com/office/powerpoint/2010/main" val="4257027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C2A0-75A0-4476-8C55-9951881B4EF0}"/>
              </a:ext>
            </a:extLst>
          </p:cNvPr>
          <p:cNvSpPr>
            <a:spLocks noGrp="1"/>
          </p:cNvSpPr>
          <p:nvPr>
            <p:ph type="title"/>
          </p:nvPr>
        </p:nvSpPr>
        <p:spPr/>
        <p:txBody>
          <a:bodyPr/>
          <a:lstStyle/>
          <a:p>
            <a:r>
              <a:rPr lang="en-IN" dirty="0"/>
              <a:t>Arithmetic Shifted Register</a:t>
            </a:r>
          </a:p>
        </p:txBody>
      </p:sp>
      <p:sp>
        <p:nvSpPr>
          <p:cNvPr id="3" name="Rectangle 2">
            <a:extLst>
              <a:ext uri="{FF2B5EF4-FFF2-40B4-BE49-F238E27FC236}">
                <a16:creationId xmlns:a16="http://schemas.microsoft.com/office/drawing/2014/main" id="{84669637-B2B3-4DBD-8EC7-73BBC3A55187}"/>
              </a:ext>
            </a:extLst>
          </p:cNvPr>
          <p:cNvSpPr/>
          <p:nvPr/>
        </p:nvSpPr>
        <p:spPr>
          <a:xfrm>
            <a:off x="457200" y="1443841"/>
            <a:ext cx="6248400" cy="3416320"/>
          </a:xfrm>
          <a:prstGeom prst="rect">
            <a:avLst/>
          </a:prstGeom>
        </p:spPr>
        <p:txBody>
          <a:bodyPr wrap="square">
            <a:spAutoFit/>
          </a:bodyPr>
          <a:lstStyle/>
          <a:p>
            <a:pPr>
              <a:buFont typeface="Arial" panose="020B0604020202020204" pitchFamily="34" charset="0"/>
              <a:buChar char="•"/>
            </a:pPr>
            <a:r>
              <a:rPr lang="en-IN" b="1" dirty="0">
                <a:solidFill>
                  <a:srgbClr val="444444"/>
                </a:solidFill>
                <a:latin typeface="Open Sans"/>
              </a:rPr>
              <a:t>ADD</a:t>
            </a:r>
            <a:r>
              <a:rPr lang="en-IN" dirty="0">
                <a:solidFill>
                  <a:srgbClr val="444444"/>
                </a:solidFill>
                <a:latin typeface="Open Sans"/>
              </a:rPr>
              <a:t>: Add</a:t>
            </a:r>
          </a:p>
          <a:p>
            <a:pPr>
              <a:buFont typeface="Arial" panose="020B0604020202020204" pitchFamily="34" charset="0"/>
              <a:buChar char="•"/>
            </a:pPr>
            <a:r>
              <a:rPr lang="en-IN" b="1" dirty="0">
                <a:solidFill>
                  <a:srgbClr val="444444"/>
                </a:solidFill>
                <a:latin typeface="Open Sans"/>
              </a:rPr>
              <a:t>ADDS</a:t>
            </a:r>
            <a:r>
              <a:rPr lang="en-IN" dirty="0">
                <a:solidFill>
                  <a:srgbClr val="444444"/>
                </a:solidFill>
                <a:latin typeface="Open Sans"/>
              </a:rPr>
              <a:t>: Add and set setting the condition flags</a:t>
            </a:r>
          </a:p>
          <a:p>
            <a:pPr>
              <a:buFont typeface="Arial" panose="020B0604020202020204" pitchFamily="34" charset="0"/>
              <a:buChar char="•"/>
            </a:pPr>
            <a:r>
              <a:rPr lang="en-IN" b="1" dirty="0">
                <a:solidFill>
                  <a:srgbClr val="444444"/>
                </a:solidFill>
                <a:latin typeface="Open Sans"/>
              </a:rPr>
              <a:t>SUB</a:t>
            </a:r>
            <a:r>
              <a:rPr lang="en-IN" dirty="0">
                <a:solidFill>
                  <a:srgbClr val="444444"/>
                </a:solidFill>
                <a:latin typeface="Open Sans"/>
              </a:rPr>
              <a:t>: Subtract</a:t>
            </a:r>
          </a:p>
          <a:p>
            <a:pPr>
              <a:buFont typeface="Arial" panose="020B0604020202020204" pitchFamily="34" charset="0"/>
              <a:buChar char="•"/>
            </a:pPr>
            <a:r>
              <a:rPr lang="en-IN" b="1" dirty="0">
                <a:solidFill>
                  <a:srgbClr val="444444"/>
                </a:solidFill>
                <a:latin typeface="Open Sans"/>
              </a:rPr>
              <a:t>SUBS</a:t>
            </a:r>
            <a:r>
              <a:rPr lang="en-IN" dirty="0">
                <a:solidFill>
                  <a:srgbClr val="444444"/>
                </a:solidFill>
                <a:latin typeface="Open Sans"/>
              </a:rPr>
              <a:t>: Subtract and set flags</a:t>
            </a:r>
          </a:p>
          <a:p>
            <a:pPr>
              <a:buFont typeface="Arial" panose="020B0604020202020204" pitchFamily="34" charset="0"/>
              <a:buChar char="•"/>
            </a:pPr>
            <a:r>
              <a:rPr lang="en-IN" b="1" dirty="0">
                <a:solidFill>
                  <a:srgbClr val="444444"/>
                </a:solidFill>
                <a:latin typeface="Open Sans"/>
              </a:rPr>
              <a:t>CMN</a:t>
            </a:r>
            <a:r>
              <a:rPr lang="en-IN" dirty="0">
                <a:solidFill>
                  <a:srgbClr val="444444"/>
                </a:solidFill>
                <a:latin typeface="Open Sans"/>
              </a:rPr>
              <a:t>: Compare negative</a:t>
            </a:r>
          </a:p>
          <a:p>
            <a:pPr>
              <a:buFont typeface="Arial" panose="020B0604020202020204" pitchFamily="34" charset="0"/>
              <a:buChar char="•"/>
            </a:pPr>
            <a:r>
              <a:rPr lang="en-IN" b="1" dirty="0">
                <a:solidFill>
                  <a:srgbClr val="444444"/>
                </a:solidFill>
                <a:latin typeface="Open Sans"/>
              </a:rPr>
              <a:t>CMP</a:t>
            </a:r>
            <a:r>
              <a:rPr lang="en-IN" dirty="0">
                <a:solidFill>
                  <a:srgbClr val="444444"/>
                </a:solidFill>
                <a:latin typeface="Open Sans"/>
              </a:rPr>
              <a:t>: Compare</a:t>
            </a:r>
          </a:p>
          <a:p>
            <a:pPr>
              <a:buFont typeface="Arial" panose="020B0604020202020204" pitchFamily="34" charset="0"/>
              <a:buChar char="•"/>
            </a:pPr>
            <a:r>
              <a:rPr lang="en-IN" b="1" dirty="0">
                <a:solidFill>
                  <a:srgbClr val="444444"/>
                </a:solidFill>
                <a:latin typeface="Open Sans"/>
              </a:rPr>
              <a:t>NEG</a:t>
            </a:r>
            <a:r>
              <a:rPr lang="en-IN" dirty="0">
                <a:solidFill>
                  <a:srgbClr val="444444"/>
                </a:solidFill>
                <a:latin typeface="Open Sans"/>
              </a:rPr>
              <a:t>: Negate ;</a:t>
            </a:r>
            <a:br>
              <a:rPr lang="en-IN" dirty="0">
                <a:solidFill>
                  <a:srgbClr val="444444"/>
                </a:solidFill>
                <a:latin typeface="Open Sans"/>
              </a:rPr>
            </a:br>
            <a:r>
              <a:rPr lang="en-IN" i="1" dirty="0">
                <a:solidFill>
                  <a:srgbClr val="444444"/>
                </a:solidFill>
                <a:latin typeface="Open Sans"/>
              </a:rPr>
              <a:t>Rd = 0 – shift(Rm, amount)</a:t>
            </a:r>
            <a:endParaRPr lang="en-IN" dirty="0">
              <a:solidFill>
                <a:srgbClr val="444444"/>
              </a:solidFill>
              <a:latin typeface="Open Sans"/>
            </a:endParaRPr>
          </a:p>
          <a:p>
            <a:pPr>
              <a:buFont typeface="Arial" panose="020B0604020202020204" pitchFamily="34" charset="0"/>
              <a:buChar char="•"/>
            </a:pPr>
            <a:r>
              <a:rPr lang="en-IN" b="1" dirty="0">
                <a:solidFill>
                  <a:srgbClr val="444444"/>
                </a:solidFill>
                <a:latin typeface="Open Sans"/>
              </a:rPr>
              <a:t>NEGS</a:t>
            </a:r>
            <a:r>
              <a:rPr lang="en-IN" dirty="0">
                <a:solidFill>
                  <a:srgbClr val="444444"/>
                </a:solidFill>
                <a:latin typeface="Open Sans"/>
              </a:rPr>
              <a:t>: Negate and set flags</a:t>
            </a:r>
          </a:p>
          <a:p>
            <a:r>
              <a:rPr lang="en-IN" b="1" i="1" dirty="0">
                <a:solidFill>
                  <a:srgbClr val="444444"/>
                </a:solidFill>
                <a:latin typeface="Open Sans"/>
              </a:rPr>
              <a:t>How ADD works</a:t>
            </a:r>
            <a:r>
              <a:rPr lang="en-IN" dirty="0">
                <a:solidFill>
                  <a:srgbClr val="444444"/>
                </a:solidFill>
                <a:latin typeface="Open Sans"/>
              </a:rPr>
              <a:t>, the others are similar:</a:t>
            </a:r>
            <a:br>
              <a:rPr lang="en-IN" dirty="0">
                <a:solidFill>
                  <a:srgbClr val="444444"/>
                </a:solidFill>
                <a:latin typeface="Open Sans"/>
              </a:rPr>
            </a:br>
            <a:r>
              <a:rPr lang="en-IN" i="1" dirty="0">
                <a:solidFill>
                  <a:srgbClr val="444444"/>
                </a:solidFill>
                <a:latin typeface="Open Sans"/>
              </a:rPr>
              <a:t>ADD &lt;</a:t>
            </a:r>
            <a:r>
              <a:rPr lang="en-IN" i="1" dirty="0" err="1">
                <a:solidFill>
                  <a:srgbClr val="444444"/>
                </a:solidFill>
                <a:latin typeface="Open Sans"/>
              </a:rPr>
              <a:t>Xd</a:t>
            </a:r>
            <a:r>
              <a:rPr lang="en-IN" i="1" dirty="0">
                <a:solidFill>
                  <a:srgbClr val="444444"/>
                </a:solidFill>
                <a:latin typeface="Open Sans"/>
              </a:rPr>
              <a:t>&gt;, &lt;</a:t>
            </a:r>
            <a:r>
              <a:rPr lang="en-IN" i="1" dirty="0" err="1">
                <a:solidFill>
                  <a:srgbClr val="444444"/>
                </a:solidFill>
                <a:latin typeface="Open Sans"/>
              </a:rPr>
              <a:t>Xn</a:t>
            </a:r>
            <a:r>
              <a:rPr lang="en-IN" i="1" dirty="0">
                <a:solidFill>
                  <a:srgbClr val="444444"/>
                </a:solidFill>
                <a:latin typeface="Open Sans"/>
              </a:rPr>
              <a:t>&gt;, &lt;</a:t>
            </a:r>
            <a:r>
              <a:rPr lang="en-IN" i="1" dirty="0" err="1">
                <a:solidFill>
                  <a:srgbClr val="444444"/>
                </a:solidFill>
                <a:latin typeface="Open Sans"/>
              </a:rPr>
              <a:t>Xm</a:t>
            </a:r>
            <a:r>
              <a:rPr lang="en-IN" i="1" dirty="0">
                <a:solidFill>
                  <a:srgbClr val="444444"/>
                </a:solidFill>
                <a:latin typeface="Open Sans"/>
              </a:rPr>
              <a:t>&gt;{, &lt;shift&gt; #&lt;amount&gt;}</a:t>
            </a:r>
            <a:br>
              <a:rPr lang="en-IN" dirty="0">
                <a:solidFill>
                  <a:srgbClr val="444444"/>
                </a:solidFill>
                <a:latin typeface="Open Sans"/>
              </a:rPr>
            </a:br>
            <a:r>
              <a:rPr lang="en-IN" i="1" dirty="0">
                <a:solidFill>
                  <a:srgbClr val="444444"/>
                </a:solidFill>
                <a:latin typeface="Open Sans"/>
              </a:rPr>
              <a:t>Rd = Rn + shift(Rm, amount);</a:t>
            </a:r>
            <a:endParaRPr lang="en-IN" b="0" i="0" u="none" strike="noStrike" dirty="0">
              <a:solidFill>
                <a:srgbClr val="444444"/>
              </a:solidFill>
              <a:effectLst/>
              <a:latin typeface="Open Sans"/>
            </a:endParaRPr>
          </a:p>
        </p:txBody>
      </p:sp>
    </p:spTree>
    <p:extLst>
      <p:ext uri="{BB962C8B-B14F-4D97-AF65-F5344CB8AC3E}">
        <p14:creationId xmlns:p14="http://schemas.microsoft.com/office/powerpoint/2010/main" val="1251189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7DC0-4BB6-4EB8-863B-8CF9623CF57D}"/>
              </a:ext>
            </a:extLst>
          </p:cNvPr>
          <p:cNvSpPr>
            <a:spLocks noGrp="1"/>
          </p:cNvSpPr>
          <p:nvPr>
            <p:ph type="title"/>
          </p:nvPr>
        </p:nvSpPr>
        <p:spPr/>
        <p:txBody>
          <a:bodyPr/>
          <a:lstStyle/>
          <a:p>
            <a:r>
              <a:rPr lang="en-IN" b="1" i="1" dirty="0"/>
              <a:t>Arithmetic with carry</a:t>
            </a:r>
            <a:r>
              <a:rPr lang="en-IN" dirty="0"/>
              <a:t> </a:t>
            </a:r>
          </a:p>
        </p:txBody>
      </p:sp>
      <p:sp>
        <p:nvSpPr>
          <p:cNvPr id="3" name="Rectangle 2">
            <a:extLst>
              <a:ext uri="{FF2B5EF4-FFF2-40B4-BE49-F238E27FC236}">
                <a16:creationId xmlns:a16="http://schemas.microsoft.com/office/drawing/2014/main" id="{C8ED211D-52E8-42F0-A31A-4D7DFE5D62EE}"/>
              </a:ext>
            </a:extLst>
          </p:cNvPr>
          <p:cNvSpPr/>
          <p:nvPr/>
        </p:nvSpPr>
        <p:spPr>
          <a:xfrm>
            <a:off x="609600" y="1828800"/>
            <a:ext cx="7848600" cy="3785652"/>
          </a:xfrm>
          <a:prstGeom prst="rect">
            <a:avLst/>
          </a:prstGeom>
        </p:spPr>
        <p:txBody>
          <a:bodyPr wrap="square">
            <a:spAutoFit/>
          </a:bodyPr>
          <a:lstStyle/>
          <a:p>
            <a:pPr>
              <a:buFont typeface="Arial" panose="020B0604020202020204" pitchFamily="34" charset="0"/>
              <a:buChar char="•"/>
            </a:pPr>
            <a:r>
              <a:rPr lang="en-IN" sz="2400" b="1" dirty="0">
                <a:solidFill>
                  <a:srgbClr val="444444"/>
                </a:solidFill>
                <a:latin typeface="Open Sans"/>
              </a:rPr>
              <a:t>ADC:</a:t>
            </a:r>
            <a:r>
              <a:rPr lang="en-IN" sz="2400" dirty="0">
                <a:solidFill>
                  <a:srgbClr val="444444"/>
                </a:solidFill>
                <a:latin typeface="Open Sans"/>
              </a:rPr>
              <a:t> Add with carry</a:t>
            </a:r>
            <a:br>
              <a:rPr lang="en-IN" sz="2400" dirty="0">
                <a:solidFill>
                  <a:srgbClr val="444444"/>
                </a:solidFill>
                <a:latin typeface="Open Sans"/>
              </a:rPr>
            </a:br>
            <a:r>
              <a:rPr lang="en-IN" sz="2400" i="1" dirty="0">
                <a:solidFill>
                  <a:srgbClr val="444444"/>
                </a:solidFill>
                <a:latin typeface="Open Sans"/>
              </a:rPr>
              <a:t>ADC &lt;</a:t>
            </a:r>
            <a:r>
              <a:rPr lang="en-IN" sz="2400" i="1" dirty="0" err="1">
                <a:solidFill>
                  <a:srgbClr val="444444"/>
                </a:solidFill>
                <a:latin typeface="Open Sans"/>
              </a:rPr>
              <a:t>Xd</a:t>
            </a:r>
            <a:r>
              <a:rPr lang="en-IN" sz="2400" i="1" dirty="0">
                <a:solidFill>
                  <a:srgbClr val="444444"/>
                </a:solidFill>
                <a:latin typeface="Open Sans"/>
              </a:rPr>
              <a:t>&gt;, &lt;</a:t>
            </a:r>
            <a:r>
              <a:rPr lang="en-IN" sz="2400" i="1" dirty="0" err="1">
                <a:solidFill>
                  <a:srgbClr val="444444"/>
                </a:solidFill>
                <a:latin typeface="Open Sans"/>
              </a:rPr>
              <a:t>Xn</a:t>
            </a:r>
            <a:r>
              <a:rPr lang="en-IN" sz="2400" i="1" dirty="0">
                <a:solidFill>
                  <a:srgbClr val="444444"/>
                </a:solidFill>
                <a:latin typeface="Open Sans"/>
              </a:rPr>
              <a:t>&gt;, &lt;</a:t>
            </a:r>
            <a:r>
              <a:rPr lang="en-IN" sz="2400" i="1" dirty="0" err="1">
                <a:solidFill>
                  <a:srgbClr val="444444"/>
                </a:solidFill>
                <a:latin typeface="Open Sans"/>
              </a:rPr>
              <a:t>Xm</a:t>
            </a:r>
            <a:r>
              <a:rPr lang="en-IN" sz="2400" i="1" dirty="0">
                <a:solidFill>
                  <a:srgbClr val="444444"/>
                </a:solidFill>
                <a:latin typeface="Open Sans"/>
              </a:rPr>
              <a:t>&gt;</a:t>
            </a:r>
            <a:endParaRPr lang="en-IN" sz="2400" dirty="0">
              <a:solidFill>
                <a:srgbClr val="444444"/>
              </a:solidFill>
              <a:latin typeface="Open Sans"/>
            </a:endParaRPr>
          </a:p>
          <a:p>
            <a:pPr>
              <a:buFont typeface="Arial" panose="020B0604020202020204" pitchFamily="34" charset="0"/>
              <a:buChar char="•"/>
            </a:pPr>
            <a:r>
              <a:rPr lang="en-IN" sz="2400" b="1" dirty="0">
                <a:solidFill>
                  <a:srgbClr val="444444"/>
                </a:solidFill>
                <a:latin typeface="Open Sans"/>
              </a:rPr>
              <a:t>ADCS:</a:t>
            </a:r>
            <a:r>
              <a:rPr lang="en-IN" sz="2400" dirty="0">
                <a:solidFill>
                  <a:srgbClr val="444444"/>
                </a:solidFill>
                <a:latin typeface="Open Sans"/>
              </a:rPr>
              <a:t> Add with carry and set flags</a:t>
            </a:r>
            <a:br>
              <a:rPr lang="en-IN" sz="2400" dirty="0">
                <a:solidFill>
                  <a:srgbClr val="444444"/>
                </a:solidFill>
                <a:latin typeface="Open Sans"/>
              </a:rPr>
            </a:br>
            <a:r>
              <a:rPr lang="en-IN" sz="2400" i="1" dirty="0">
                <a:solidFill>
                  <a:srgbClr val="444444"/>
                </a:solidFill>
                <a:latin typeface="Open Sans"/>
              </a:rPr>
              <a:t>ADCS &lt;</a:t>
            </a:r>
            <a:r>
              <a:rPr lang="en-IN" sz="2400" i="1" dirty="0" err="1">
                <a:solidFill>
                  <a:srgbClr val="444444"/>
                </a:solidFill>
                <a:latin typeface="Open Sans"/>
              </a:rPr>
              <a:t>Xd</a:t>
            </a:r>
            <a:r>
              <a:rPr lang="en-IN" sz="2400" i="1" dirty="0">
                <a:solidFill>
                  <a:srgbClr val="444444"/>
                </a:solidFill>
                <a:latin typeface="Open Sans"/>
              </a:rPr>
              <a:t>&gt;, &lt;</a:t>
            </a:r>
            <a:r>
              <a:rPr lang="en-IN" sz="2400" i="1" dirty="0" err="1">
                <a:solidFill>
                  <a:srgbClr val="444444"/>
                </a:solidFill>
                <a:latin typeface="Open Sans"/>
              </a:rPr>
              <a:t>Xn</a:t>
            </a:r>
            <a:r>
              <a:rPr lang="en-IN" sz="2400" i="1" dirty="0">
                <a:solidFill>
                  <a:srgbClr val="444444"/>
                </a:solidFill>
                <a:latin typeface="Open Sans"/>
              </a:rPr>
              <a:t>&gt;, &lt;</a:t>
            </a:r>
            <a:r>
              <a:rPr lang="en-IN" sz="2400" i="1" dirty="0" err="1">
                <a:solidFill>
                  <a:srgbClr val="444444"/>
                </a:solidFill>
                <a:latin typeface="Open Sans"/>
              </a:rPr>
              <a:t>Xm</a:t>
            </a:r>
            <a:r>
              <a:rPr lang="en-IN" sz="2400" i="1" dirty="0">
                <a:solidFill>
                  <a:srgbClr val="444444"/>
                </a:solidFill>
                <a:latin typeface="Open Sans"/>
              </a:rPr>
              <a:t>&gt; </a:t>
            </a:r>
            <a:r>
              <a:rPr lang="en-IN" sz="2400" i="1" dirty="0">
                <a:solidFill>
                  <a:srgbClr val="008000"/>
                </a:solidFill>
                <a:latin typeface="Open Sans"/>
              </a:rPr>
              <a:t>;Rd = Rn + Rm + C</a:t>
            </a:r>
            <a:endParaRPr lang="en-IN" sz="2400" dirty="0">
              <a:solidFill>
                <a:srgbClr val="444444"/>
              </a:solidFill>
              <a:latin typeface="Open Sans"/>
            </a:endParaRPr>
          </a:p>
          <a:p>
            <a:pPr>
              <a:buFont typeface="Arial" panose="020B0604020202020204" pitchFamily="34" charset="0"/>
              <a:buChar char="•"/>
            </a:pPr>
            <a:r>
              <a:rPr lang="en-IN" sz="2400" b="1" dirty="0">
                <a:solidFill>
                  <a:srgbClr val="444444"/>
                </a:solidFill>
                <a:latin typeface="Open Sans"/>
              </a:rPr>
              <a:t>SBC:</a:t>
            </a:r>
            <a:r>
              <a:rPr lang="en-IN" sz="2400" dirty="0">
                <a:solidFill>
                  <a:srgbClr val="444444"/>
                </a:solidFill>
                <a:latin typeface="Open Sans"/>
              </a:rPr>
              <a:t> Subtract with carry</a:t>
            </a:r>
            <a:br>
              <a:rPr lang="en-IN" sz="2400" dirty="0">
                <a:solidFill>
                  <a:srgbClr val="444444"/>
                </a:solidFill>
                <a:latin typeface="Open Sans"/>
              </a:rPr>
            </a:br>
            <a:r>
              <a:rPr lang="en-IN" sz="2400" i="1" dirty="0">
                <a:solidFill>
                  <a:srgbClr val="444444"/>
                </a:solidFill>
                <a:latin typeface="Open Sans"/>
              </a:rPr>
              <a:t>SBC &lt;</a:t>
            </a:r>
            <a:r>
              <a:rPr lang="en-IN" sz="2400" i="1" dirty="0" err="1">
                <a:solidFill>
                  <a:srgbClr val="444444"/>
                </a:solidFill>
                <a:latin typeface="Open Sans"/>
              </a:rPr>
              <a:t>Xd</a:t>
            </a:r>
            <a:r>
              <a:rPr lang="en-IN" sz="2400" i="1" dirty="0">
                <a:solidFill>
                  <a:srgbClr val="444444"/>
                </a:solidFill>
                <a:latin typeface="Open Sans"/>
              </a:rPr>
              <a:t>&gt;, &lt;</a:t>
            </a:r>
            <a:r>
              <a:rPr lang="en-IN" sz="2400" i="1" dirty="0" err="1">
                <a:solidFill>
                  <a:srgbClr val="444444"/>
                </a:solidFill>
                <a:latin typeface="Open Sans"/>
              </a:rPr>
              <a:t>Xn</a:t>
            </a:r>
            <a:r>
              <a:rPr lang="en-IN" sz="2400" i="1" dirty="0">
                <a:solidFill>
                  <a:srgbClr val="444444"/>
                </a:solidFill>
                <a:latin typeface="Open Sans"/>
              </a:rPr>
              <a:t>&gt;, &lt;</a:t>
            </a:r>
            <a:r>
              <a:rPr lang="en-IN" sz="2400" i="1" dirty="0" err="1">
                <a:solidFill>
                  <a:srgbClr val="444444"/>
                </a:solidFill>
                <a:latin typeface="Open Sans"/>
              </a:rPr>
              <a:t>Xm</a:t>
            </a:r>
            <a:r>
              <a:rPr lang="en-IN" sz="2400" i="1" dirty="0">
                <a:solidFill>
                  <a:srgbClr val="444444"/>
                </a:solidFill>
                <a:latin typeface="Open Sans"/>
              </a:rPr>
              <a:t>&gt; </a:t>
            </a:r>
            <a:r>
              <a:rPr lang="en-IN" sz="2400" i="1" dirty="0">
                <a:solidFill>
                  <a:srgbClr val="008000"/>
                </a:solidFill>
                <a:latin typeface="Open Sans"/>
              </a:rPr>
              <a:t>;Rd = Rn – Rm – 1 + C</a:t>
            </a:r>
            <a:endParaRPr lang="en-IN" sz="2400" dirty="0">
              <a:solidFill>
                <a:srgbClr val="444444"/>
              </a:solidFill>
              <a:latin typeface="Open Sans"/>
            </a:endParaRPr>
          </a:p>
          <a:p>
            <a:pPr>
              <a:buFont typeface="Arial" panose="020B0604020202020204" pitchFamily="34" charset="0"/>
              <a:buChar char="•"/>
            </a:pPr>
            <a:r>
              <a:rPr lang="en-IN" sz="2400" b="1" dirty="0">
                <a:solidFill>
                  <a:srgbClr val="444444"/>
                </a:solidFill>
                <a:latin typeface="Open Sans"/>
              </a:rPr>
              <a:t>SBCS:</a:t>
            </a:r>
            <a:r>
              <a:rPr lang="en-IN" sz="2400" dirty="0">
                <a:solidFill>
                  <a:srgbClr val="444444"/>
                </a:solidFill>
                <a:latin typeface="Open Sans"/>
              </a:rPr>
              <a:t> Subtract with carry and set flags</a:t>
            </a:r>
          </a:p>
          <a:p>
            <a:pPr>
              <a:buFont typeface="Arial" panose="020B0604020202020204" pitchFamily="34" charset="0"/>
              <a:buChar char="•"/>
            </a:pPr>
            <a:r>
              <a:rPr lang="en-IN" sz="2400" b="1" dirty="0">
                <a:solidFill>
                  <a:srgbClr val="444444"/>
                </a:solidFill>
                <a:latin typeface="Open Sans"/>
              </a:rPr>
              <a:t>NGC:</a:t>
            </a:r>
            <a:r>
              <a:rPr lang="en-IN" sz="2400" dirty="0">
                <a:solidFill>
                  <a:srgbClr val="444444"/>
                </a:solidFill>
                <a:latin typeface="Open Sans"/>
              </a:rPr>
              <a:t> Negate with carry</a:t>
            </a:r>
            <a:br>
              <a:rPr lang="en-IN" sz="2400" dirty="0">
                <a:solidFill>
                  <a:srgbClr val="444444"/>
                </a:solidFill>
                <a:latin typeface="Open Sans"/>
              </a:rPr>
            </a:br>
            <a:r>
              <a:rPr lang="en-IN" sz="2400" i="1" dirty="0">
                <a:solidFill>
                  <a:srgbClr val="444444"/>
                </a:solidFill>
                <a:latin typeface="Open Sans"/>
              </a:rPr>
              <a:t>NGC &lt;</a:t>
            </a:r>
            <a:r>
              <a:rPr lang="en-IN" sz="2400" i="1" dirty="0" err="1">
                <a:solidFill>
                  <a:srgbClr val="444444"/>
                </a:solidFill>
                <a:latin typeface="Open Sans"/>
              </a:rPr>
              <a:t>Xd</a:t>
            </a:r>
            <a:r>
              <a:rPr lang="en-IN" sz="2400" i="1" dirty="0">
                <a:solidFill>
                  <a:srgbClr val="444444"/>
                </a:solidFill>
                <a:latin typeface="Open Sans"/>
              </a:rPr>
              <a:t>&gt;, &lt;</a:t>
            </a:r>
            <a:r>
              <a:rPr lang="en-IN" sz="2400" i="1" dirty="0" err="1">
                <a:solidFill>
                  <a:srgbClr val="444444"/>
                </a:solidFill>
                <a:latin typeface="Open Sans"/>
              </a:rPr>
              <a:t>Xm</a:t>
            </a:r>
            <a:r>
              <a:rPr lang="en-IN" sz="2400" i="1" dirty="0">
                <a:solidFill>
                  <a:srgbClr val="444444"/>
                </a:solidFill>
                <a:latin typeface="Open Sans"/>
              </a:rPr>
              <a:t>&gt; </a:t>
            </a:r>
            <a:r>
              <a:rPr lang="en-IN" sz="2400" i="1" dirty="0">
                <a:solidFill>
                  <a:srgbClr val="008000"/>
                </a:solidFill>
                <a:latin typeface="Open Sans"/>
              </a:rPr>
              <a:t> ;Rd = 0 – Rm – 1 + C</a:t>
            </a:r>
            <a:endParaRPr lang="en-IN" sz="2400" dirty="0">
              <a:solidFill>
                <a:srgbClr val="444444"/>
              </a:solidFill>
              <a:latin typeface="Open Sans"/>
            </a:endParaRPr>
          </a:p>
          <a:p>
            <a:pPr>
              <a:buFont typeface="Arial" panose="020B0604020202020204" pitchFamily="34" charset="0"/>
              <a:buChar char="•"/>
            </a:pPr>
            <a:r>
              <a:rPr lang="en-IN" sz="2400" b="1" dirty="0">
                <a:solidFill>
                  <a:srgbClr val="444444"/>
                </a:solidFill>
                <a:latin typeface="Open Sans"/>
              </a:rPr>
              <a:t>NGCS:</a:t>
            </a:r>
            <a:r>
              <a:rPr lang="en-IN" sz="2400" dirty="0">
                <a:solidFill>
                  <a:srgbClr val="444444"/>
                </a:solidFill>
                <a:latin typeface="Open Sans"/>
              </a:rPr>
              <a:t> Negate with carry and set flags</a:t>
            </a:r>
            <a:endParaRPr lang="en-IN" sz="2400" b="0" i="0" dirty="0">
              <a:solidFill>
                <a:srgbClr val="444444"/>
              </a:solidFill>
              <a:effectLst/>
              <a:latin typeface="Open Sans"/>
            </a:endParaRPr>
          </a:p>
        </p:txBody>
      </p:sp>
    </p:spTree>
    <p:extLst>
      <p:ext uri="{BB962C8B-B14F-4D97-AF65-F5344CB8AC3E}">
        <p14:creationId xmlns:p14="http://schemas.microsoft.com/office/powerpoint/2010/main" val="28440404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03C5-4892-4DC7-9BF2-3EDDB531C984}"/>
              </a:ext>
            </a:extLst>
          </p:cNvPr>
          <p:cNvSpPr>
            <a:spLocks noGrp="1"/>
          </p:cNvSpPr>
          <p:nvPr>
            <p:ph type="title"/>
          </p:nvPr>
        </p:nvSpPr>
        <p:spPr/>
        <p:txBody>
          <a:bodyPr/>
          <a:lstStyle/>
          <a:p>
            <a:r>
              <a:rPr lang="en-IN" dirty="0"/>
              <a:t>Data Processing</a:t>
            </a:r>
          </a:p>
        </p:txBody>
      </p:sp>
      <p:sp>
        <p:nvSpPr>
          <p:cNvPr id="3" name="Rectangle 2">
            <a:extLst>
              <a:ext uri="{FF2B5EF4-FFF2-40B4-BE49-F238E27FC236}">
                <a16:creationId xmlns:a16="http://schemas.microsoft.com/office/drawing/2014/main" id="{A5C3A511-0BCA-4A8C-A9BE-B9C421083B93}"/>
              </a:ext>
            </a:extLst>
          </p:cNvPr>
          <p:cNvSpPr/>
          <p:nvPr/>
        </p:nvSpPr>
        <p:spPr>
          <a:xfrm>
            <a:off x="472440" y="1228050"/>
            <a:ext cx="8382000" cy="5355312"/>
          </a:xfrm>
          <a:prstGeom prst="rect">
            <a:avLst/>
          </a:prstGeom>
        </p:spPr>
        <p:txBody>
          <a:bodyPr wrap="square">
            <a:spAutoFit/>
          </a:bodyPr>
          <a:lstStyle/>
          <a:p>
            <a:pPr>
              <a:buFont typeface="Arial" panose="020B0604020202020204" pitchFamily="34" charset="0"/>
              <a:buChar char="•"/>
            </a:pPr>
            <a:r>
              <a:rPr lang="en-IN" b="1" dirty="0">
                <a:solidFill>
                  <a:srgbClr val="444444"/>
                </a:solidFill>
                <a:latin typeface="Open Sans"/>
              </a:rPr>
              <a:t>MADD</a:t>
            </a:r>
            <a:r>
              <a:rPr lang="en-IN" dirty="0">
                <a:solidFill>
                  <a:srgbClr val="444444"/>
                </a:solidFill>
                <a:latin typeface="Open Sans"/>
              </a:rPr>
              <a:t> Multiply-add</a:t>
            </a:r>
            <a:br>
              <a:rPr lang="en-IN" dirty="0">
                <a:solidFill>
                  <a:srgbClr val="444444"/>
                </a:solidFill>
                <a:latin typeface="Open Sans"/>
              </a:rPr>
            </a:br>
            <a:r>
              <a:rPr lang="en-IN" i="1" dirty="0">
                <a:solidFill>
                  <a:srgbClr val="444444"/>
                </a:solidFill>
                <a:latin typeface="Open Sans"/>
              </a:rPr>
              <a:t>MADD &lt;</a:t>
            </a:r>
            <a:r>
              <a:rPr lang="en-IN" i="1" dirty="0" err="1">
                <a:solidFill>
                  <a:srgbClr val="444444"/>
                </a:solidFill>
                <a:latin typeface="Open Sans"/>
              </a:rPr>
              <a:t>Xd</a:t>
            </a:r>
            <a:r>
              <a:rPr lang="en-IN" i="1" dirty="0">
                <a:solidFill>
                  <a:srgbClr val="444444"/>
                </a:solidFill>
                <a:latin typeface="Open Sans"/>
              </a:rPr>
              <a:t>&gt;, &lt;</a:t>
            </a:r>
            <a:r>
              <a:rPr lang="en-IN" i="1" dirty="0" err="1">
                <a:solidFill>
                  <a:srgbClr val="444444"/>
                </a:solidFill>
                <a:latin typeface="Open Sans"/>
              </a:rPr>
              <a:t>Xn</a:t>
            </a:r>
            <a:r>
              <a:rPr lang="en-IN" i="1" dirty="0">
                <a:solidFill>
                  <a:srgbClr val="444444"/>
                </a:solidFill>
                <a:latin typeface="Open Sans"/>
              </a:rPr>
              <a:t>&gt;, &lt;</a:t>
            </a:r>
            <a:r>
              <a:rPr lang="en-IN" i="1" dirty="0" err="1">
                <a:solidFill>
                  <a:srgbClr val="444444"/>
                </a:solidFill>
                <a:latin typeface="Open Sans"/>
              </a:rPr>
              <a:t>Xm</a:t>
            </a:r>
            <a:r>
              <a:rPr lang="en-IN" i="1" dirty="0">
                <a:solidFill>
                  <a:srgbClr val="444444"/>
                </a:solidFill>
                <a:latin typeface="Open Sans"/>
              </a:rPr>
              <a:t>&gt;, &lt;</a:t>
            </a:r>
            <a:r>
              <a:rPr lang="en-IN" i="1" dirty="0" err="1">
                <a:solidFill>
                  <a:srgbClr val="444444"/>
                </a:solidFill>
                <a:latin typeface="Open Sans"/>
              </a:rPr>
              <a:t>Xa</a:t>
            </a:r>
            <a:r>
              <a:rPr lang="en-IN" i="1" dirty="0">
                <a:solidFill>
                  <a:srgbClr val="444444"/>
                </a:solidFill>
                <a:latin typeface="Open Sans"/>
              </a:rPr>
              <a:t>&gt;</a:t>
            </a:r>
            <a:r>
              <a:rPr lang="en-IN" i="1" dirty="0">
                <a:solidFill>
                  <a:srgbClr val="008000"/>
                </a:solidFill>
                <a:latin typeface="Open Sans"/>
              </a:rPr>
              <a:t>; Rd = Ra + Rn * Rm</a:t>
            </a:r>
            <a:endParaRPr lang="en-IN" dirty="0">
              <a:solidFill>
                <a:srgbClr val="444444"/>
              </a:solidFill>
              <a:latin typeface="Open Sans"/>
            </a:endParaRPr>
          </a:p>
          <a:p>
            <a:pPr>
              <a:buFont typeface="Arial" panose="020B0604020202020204" pitchFamily="34" charset="0"/>
              <a:buChar char="•"/>
            </a:pPr>
            <a:r>
              <a:rPr lang="en-IN" b="1" dirty="0">
                <a:solidFill>
                  <a:srgbClr val="444444"/>
                </a:solidFill>
                <a:latin typeface="Open Sans"/>
              </a:rPr>
              <a:t>MSUB</a:t>
            </a:r>
            <a:r>
              <a:rPr lang="en-IN" dirty="0">
                <a:solidFill>
                  <a:srgbClr val="444444"/>
                </a:solidFill>
                <a:latin typeface="Open Sans"/>
              </a:rPr>
              <a:t> Multiply-subtract</a:t>
            </a:r>
          </a:p>
          <a:p>
            <a:pPr>
              <a:buFont typeface="Arial" panose="020B0604020202020204" pitchFamily="34" charset="0"/>
              <a:buChar char="•"/>
            </a:pPr>
            <a:r>
              <a:rPr lang="en-IN" b="1" dirty="0">
                <a:solidFill>
                  <a:srgbClr val="444444"/>
                </a:solidFill>
                <a:latin typeface="Open Sans"/>
              </a:rPr>
              <a:t>MNEG</a:t>
            </a:r>
            <a:r>
              <a:rPr lang="en-IN" dirty="0">
                <a:solidFill>
                  <a:srgbClr val="444444"/>
                </a:solidFill>
                <a:latin typeface="Open Sans"/>
              </a:rPr>
              <a:t> Multiply-negate</a:t>
            </a:r>
          </a:p>
          <a:p>
            <a:pPr>
              <a:buFont typeface="Arial" panose="020B0604020202020204" pitchFamily="34" charset="0"/>
              <a:buChar char="•"/>
            </a:pPr>
            <a:r>
              <a:rPr lang="en-IN" b="1" dirty="0">
                <a:solidFill>
                  <a:srgbClr val="444444"/>
                </a:solidFill>
                <a:latin typeface="Open Sans"/>
              </a:rPr>
              <a:t>MUL</a:t>
            </a:r>
            <a:r>
              <a:rPr lang="en-IN" dirty="0">
                <a:solidFill>
                  <a:srgbClr val="444444"/>
                </a:solidFill>
                <a:latin typeface="Open Sans"/>
              </a:rPr>
              <a:t> Multiply</a:t>
            </a:r>
            <a:br>
              <a:rPr lang="en-IN" dirty="0">
                <a:solidFill>
                  <a:srgbClr val="444444"/>
                </a:solidFill>
                <a:latin typeface="Open Sans"/>
              </a:rPr>
            </a:br>
            <a:r>
              <a:rPr lang="en-IN" i="1" dirty="0">
                <a:solidFill>
                  <a:srgbClr val="444444"/>
                </a:solidFill>
                <a:latin typeface="Open Sans"/>
              </a:rPr>
              <a:t>MUL &lt;</a:t>
            </a:r>
            <a:r>
              <a:rPr lang="en-IN" i="1" dirty="0" err="1">
                <a:solidFill>
                  <a:srgbClr val="444444"/>
                </a:solidFill>
                <a:latin typeface="Open Sans"/>
              </a:rPr>
              <a:t>Xd</a:t>
            </a:r>
            <a:r>
              <a:rPr lang="en-IN" i="1" dirty="0">
                <a:solidFill>
                  <a:srgbClr val="444444"/>
                </a:solidFill>
                <a:latin typeface="Open Sans"/>
              </a:rPr>
              <a:t>&gt;, &lt;</a:t>
            </a:r>
            <a:r>
              <a:rPr lang="en-IN" i="1" dirty="0" err="1">
                <a:solidFill>
                  <a:srgbClr val="444444"/>
                </a:solidFill>
                <a:latin typeface="Open Sans"/>
              </a:rPr>
              <a:t>Xn</a:t>
            </a:r>
            <a:r>
              <a:rPr lang="en-IN" i="1" dirty="0">
                <a:solidFill>
                  <a:srgbClr val="444444"/>
                </a:solidFill>
                <a:latin typeface="Open Sans"/>
              </a:rPr>
              <a:t>&gt;, &lt;</a:t>
            </a:r>
            <a:r>
              <a:rPr lang="en-IN" i="1" dirty="0" err="1">
                <a:solidFill>
                  <a:srgbClr val="444444"/>
                </a:solidFill>
                <a:latin typeface="Open Sans"/>
              </a:rPr>
              <a:t>Xm</a:t>
            </a:r>
            <a:r>
              <a:rPr lang="en-IN" i="1" dirty="0">
                <a:solidFill>
                  <a:srgbClr val="444444"/>
                </a:solidFill>
                <a:latin typeface="Open Sans"/>
              </a:rPr>
              <a:t>&gt;</a:t>
            </a:r>
            <a:r>
              <a:rPr lang="en-IN" i="1" dirty="0">
                <a:solidFill>
                  <a:srgbClr val="008000"/>
                </a:solidFill>
                <a:latin typeface="Open Sans"/>
              </a:rPr>
              <a:t>; Rd = Rn * Rm</a:t>
            </a:r>
            <a:endParaRPr lang="en-IN" dirty="0">
              <a:solidFill>
                <a:srgbClr val="444444"/>
              </a:solidFill>
              <a:latin typeface="Open Sans"/>
            </a:endParaRPr>
          </a:p>
          <a:p>
            <a:pPr>
              <a:buFont typeface="Arial" panose="020B0604020202020204" pitchFamily="34" charset="0"/>
              <a:buChar char="•"/>
            </a:pPr>
            <a:r>
              <a:rPr lang="en-IN" b="1" dirty="0">
                <a:solidFill>
                  <a:srgbClr val="444444"/>
                </a:solidFill>
                <a:latin typeface="Open Sans"/>
              </a:rPr>
              <a:t>SMADDL</a:t>
            </a:r>
            <a:r>
              <a:rPr lang="en-IN" dirty="0">
                <a:solidFill>
                  <a:srgbClr val="444444"/>
                </a:solidFill>
                <a:latin typeface="Open Sans"/>
              </a:rPr>
              <a:t> Signed multiply-add long</a:t>
            </a:r>
          </a:p>
          <a:p>
            <a:pPr>
              <a:buFont typeface="Arial" panose="020B0604020202020204" pitchFamily="34" charset="0"/>
              <a:buChar char="•"/>
            </a:pPr>
            <a:r>
              <a:rPr lang="en-IN" b="1" dirty="0">
                <a:solidFill>
                  <a:srgbClr val="444444"/>
                </a:solidFill>
                <a:latin typeface="Open Sans"/>
              </a:rPr>
              <a:t>SMSUBL</a:t>
            </a:r>
            <a:r>
              <a:rPr lang="en-IN" dirty="0">
                <a:solidFill>
                  <a:srgbClr val="444444"/>
                </a:solidFill>
                <a:latin typeface="Open Sans"/>
              </a:rPr>
              <a:t> Signed multiply-subtract long</a:t>
            </a:r>
          </a:p>
          <a:p>
            <a:pPr>
              <a:buFont typeface="Arial" panose="020B0604020202020204" pitchFamily="34" charset="0"/>
              <a:buChar char="•"/>
            </a:pPr>
            <a:r>
              <a:rPr lang="en-IN" b="1" dirty="0">
                <a:solidFill>
                  <a:srgbClr val="444444"/>
                </a:solidFill>
                <a:latin typeface="Open Sans"/>
              </a:rPr>
              <a:t>SMNEGL</a:t>
            </a:r>
            <a:r>
              <a:rPr lang="en-IN" dirty="0">
                <a:solidFill>
                  <a:srgbClr val="444444"/>
                </a:solidFill>
                <a:latin typeface="Open Sans"/>
              </a:rPr>
              <a:t> Signed multiply-negate long</a:t>
            </a:r>
          </a:p>
          <a:p>
            <a:pPr>
              <a:buFont typeface="Arial" panose="020B0604020202020204" pitchFamily="34" charset="0"/>
              <a:buChar char="•"/>
            </a:pPr>
            <a:r>
              <a:rPr lang="en-IN" b="1" dirty="0">
                <a:solidFill>
                  <a:srgbClr val="444444"/>
                </a:solidFill>
                <a:latin typeface="Open Sans"/>
              </a:rPr>
              <a:t>SMULL</a:t>
            </a:r>
            <a:r>
              <a:rPr lang="en-IN" dirty="0">
                <a:solidFill>
                  <a:srgbClr val="444444"/>
                </a:solidFill>
                <a:latin typeface="Open Sans"/>
              </a:rPr>
              <a:t> Signed multiply long</a:t>
            </a:r>
          </a:p>
          <a:p>
            <a:pPr>
              <a:buFont typeface="Arial" panose="020B0604020202020204" pitchFamily="34" charset="0"/>
              <a:buChar char="•"/>
            </a:pPr>
            <a:r>
              <a:rPr lang="en-IN" b="1" dirty="0">
                <a:solidFill>
                  <a:srgbClr val="444444"/>
                </a:solidFill>
                <a:latin typeface="Open Sans"/>
              </a:rPr>
              <a:t>SMULH</a:t>
            </a:r>
            <a:r>
              <a:rPr lang="en-IN" dirty="0">
                <a:solidFill>
                  <a:srgbClr val="444444"/>
                </a:solidFill>
                <a:latin typeface="Open Sans"/>
              </a:rPr>
              <a:t> Signed multiply high</a:t>
            </a:r>
          </a:p>
          <a:p>
            <a:pPr>
              <a:buFont typeface="Arial" panose="020B0604020202020204" pitchFamily="34" charset="0"/>
              <a:buChar char="•"/>
            </a:pPr>
            <a:r>
              <a:rPr lang="en-IN" b="1" dirty="0">
                <a:solidFill>
                  <a:srgbClr val="444444"/>
                </a:solidFill>
                <a:latin typeface="Open Sans"/>
              </a:rPr>
              <a:t>UMADDL</a:t>
            </a:r>
            <a:r>
              <a:rPr lang="en-IN" dirty="0">
                <a:solidFill>
                  <a:srgbClr val="444444"/>
                </a:solidFill>
                <a:latin typeface="Open Sans"/>
              </a:rPr>
              <a:t> Unsigned multiply-add long</a:t>
            </a:r>
          </a:p>
          <a:p>
            <a:pPr>
              <a:buFont typeface="Arial" panose="020B0604020202020204" pitchFamily="34" charset="0"/>
              <a:buChar char="•"/>
            </a:pPr>
            <a:r>
              <a:rPr lang="en-IN" b="1" dirty="0">
                <a:solidFill>
                  <a:srgbClr val="444444"/>
                </a:solidFill>
                <a:latin typeface="Open Sans"/>
              </a:rPr>
              <a:t>UMSUBL</a:t>
            </a:r>
            <a:r>
              <a:rPr lang="en-IN" dirty="0">
                <a:solidFill>
                  <a:srgbClr val="444444"/>
                </a:solidFill>
                <a:latin typeface="Open Sans"/>
              </a:rPr>
              <a:t> Unsigned multiply-subtract long</a:t>
            </a:r>
          </a:p>
          <a:p>
            <a:pPr>
              <a:buFont typeface="Arial" panose="020B0604020202020204" pitchFamily="34" charset="0"/>
              <a:buChar char="•"/>
            </a:pPr>
            <a:r>
              <a:rPr lang="en-IN" b="1" dirty="0">
                <a:solidFill>
                  <a:srgbClr val="444444"/>
                </a:solidFill>
                <a:latin typeface="Open Sans"/>
              </a:rPr>
              <a:t>UMNEGL</a:t>
            </a:r>
            <a:r>
              <a:rPr lang="en-IN" dirty="0">
                <a:solidFill>
                  <a:srgbClr val="444444"/>
                </a:solidFill>
                <a:latin typeface="Open Sans"/>
              </a:rPr>
              <a:t> Unsigned multiply-negate long</a:t>
            </a:r>
          </a:p>
          <a:p>
            <a:pPr>
              <a:buFont typeface="Arial" panose="020B0604020202020204" pitchFamily="34" charset="0"/>
              <a:buChar char="•"/>
            </a:pPr>
            <a:r>
              <a:rPr lang="en-IN" b="1" dirty="0">
                <a:solidFill>
                  <a:srgbClr val="444444"/>
                </a:solidFill>
                <a:latin typeface="Open Sans"/>
              </a:rPr>
              <a:t>UMULL</a:t>
            </a:r>
            <a:r>
              <a:rPr lang="en-IN" dirty="0">
                <a:solidFill>
                  <a:srgbClr val="444444"/>
                </a:solidFill>
                <a:latin typeface="Open Sans"/>
              </a:rPr>
              <a:t> Unsigned multiply long</a:t>
            </a:r>
          </a:p>
          <a:p>
            <a:pPr>
              <a:buFont typeface="Arial" panose="020B0604020202020204" pitchFamily="34" charset="0"/>
              <a:buChar char="•"/>
            </a:pPr>
            <a:r>
              <a:rPr lang="en-IN" b="1" dirty="0">
                <a:solidFill>
                  <a:srgbClr val="444444"/>
                </a:solidFill>
                <a:latin typeface="Open Sans"/>
              </a:rPr>
              <a:t>UMULH</a:t>
            </a:r>
            <a:r>
              <a:rPr lang="en-IN" dirty="0">
                <a:solidFill>
                  <a:srgbClr val="444444"/>
                </a:solidFill>
                <a:latin typeface="Open Sans"/>
              </a:rPr>
              <a:t> Unsigned multiply high</a:t>
            </a:r>
          </a:p>
          <a:p>
            <a:pPr>
              <a:buFont typeface="Arial" panose="020B0604020202020204" pitchFamily="34" charset="0"/>
              <a:buChar char="•"/>
            </a:pPr>
            <a:r>
              <a:rPr lang="en-IN" b="1" dirty="0">
                <a:solidFill>
                  <a:srgbClr val="444444"/>
                </a:solidFill>
                <a:latin typeface="Open Sans"/>
              </a:rPr>
              <a:t>SDIV</a:t>
            </a:r>
            <a:r>
              <a:rPr lang="en-IN" dirty="0">
                <a:solidFill>
                  <a:srgbClr val="444444"/>
                </a:solidFill>
                <a:latin typeface="Open Sans"/>
              </a:rPr>
              <a:t> Signed divide</a:t>
            </a:r>
            <a:br>
              <a:rPr lang="en-IN" dirty="0">
                <a:solidFill>
                  <a:srgbClr val="444444"/>
                </a:solidFill>
                <a:latin typeface="Open Sans"/>
              </a:rPr>
            </a:br>
            <a:r>
              <a:rPr lang="en-IN" i="1" dirty="0">
                <a:solidFill>
                  <a:srgbClr val="444444"/>
                </a:solidFill>
                <a:latin typeface="Open Sans"/>
              </a:rPr>
              <a:t>SDIV &lt;</a:t>
            </a:r>
            <a:r>
              <a:rPr lang="en-IN" i="1" dirty="0" err="1">
                <a:solidFill>
                  <a:srgbClr val="444444"/>
                </a:solidFill>
                <a:latin typeface="Open Sans"/>
              </a:rPr>
              <a:t>Xd</a:t>
            </a:r>
            <a:r>
              <a:rPr lang="en-IN" i="1" dirty="0">
                <a:solidFill>
                  <a:srgbClr val="444444"/>
                </a:solidFill>
                <a:latin typeface="Open Sans"/>
              </a:rPr>
              <a:t>&gt;, &lt;</a:t>
            </a:r>
            <a:r>
              <a:rPr lang="en-IN" i="1" dirty="0" err="1">
                <a:solidFill>
                  <a:srgbClr val="444444"/>
                </a:solidFill>
                <a:latin typeface="Open Sans"/>
              </a:rPr>
              <a:t>Xn</a:t>
            </a:r>
            <a:r>
              <a:rPr lang="en-IN" i="1" dirty="0">
                <a:solidFill>
                  <a:srgbClr val="444444"/>
                </a:solidFill>
                <a:latin typeface="Open Sans"/>
              </a:rPr>
              <a:t>&gt;, &lt;</a:t>
            </a:r>
            <a:r>
              <a:rPr lang="en-IN" i="1" dirty="0" err="1">
                <a:solidFill>
                  <a:srgbClr val="444444"/>
                </a:solidFill>
                <a:latin typeface="Open Sans"/>
              </a:rPr>
              <a:t>Xm</a:t>
            </a:r>
            <a:r>
              <a:rPr lang="en-IN" i="1" dirty="0">
                <a:solidFill>
                  <a:srgbClr val="444444"/>
                </a:solidFill>
                <a:latin typeface="Open Sans"/>
              </a:rPr>
              <a:t>&gt;</a:t>
            </a:r>
            <a:r>
              <a:rPr lang="en-IN" i="1" dirty="0">
                <a:solidFill>
                  <a:srgbClr val="008000"/>
                </a:solidFill>
                <a:latin typeface="Open Sans"/>
              </a:rPr>
              <a:t>; Rd = Rn / Rm</a:t>
            </a:r>
            <a:endParaRPr lang="en-IN" dirty="0">
              <a:solidFill>
                <a:srgbClr val="444444"/>
              </a:solidFill>
              <a:latin typeface="Open Sans"/>
            </a:endParaRPr>
          </a:p>
          <a:p>
            <a:pPr>
              <a:buFont typeface="Arial" panose="020B0604020202020204" pitchFamily="34" charset="0"/>
              <a:buChar char="•"/>
            </a:pPr>
            <a:r>
              <a:rPr lang="en-IN" b="1" dirty="0">
                <a:solidFill>
                  <a:srgbClr val="444444"/>
                </a:solidFill>
                <a:latin typeface="Open Sans"/>
              </a:rPr>
              <a:t>UDIV</a:t>
            </a:r>
            <a:r>
              <a:rPr lang="en-IN" dirty="0">
                <a:solidFill>
                  <a:srgbClr val="444444"/>
                </a:solidFill>
                <a:latin typeface="Open Sans"/>
              </a:rPr>
              <a:t> Unsigned divide</a:t>
            </a:r>
            <a:endParaRPr lang="en-IN" b="0" i="0" dirty="0">
              <a:solidFill>
                <a:srgbClr val="444444"/>
              </a:solidFill>
              <a:effectLst/>
              <a:latin typeface="Open Sans"/>
            </a:endParaRPr>
          </a:p>
        </p:txBody>
      </p:sp>
    </p:spTree>
    <p:extLst>
      <p:ext uri="{BB962C8B-B14F-4D97-AF65-F5344CB8AC3E}">
        <p14:creationId xmlns:p14="http://schemas.microsoft.com/office/powerpoint/2010/main" val="41191131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44D4-79CE-4528-AB6A-33FBDEA79791}"/>
              </a:ext>
            </a:extLst>
          </p:cNvPr>
          <p:cNvSpPr>
            <a:spLocks noGrp="1"/>
          </p:cNvSpPr>
          <p:nvPr>
            <p:ph type="title"/>
          </p:nvPr>
        </p:nvSpPr>
        <p:spPr>
          <a:xfrm>
            <a:off x="457200" y="274638"/>
            <a:ext cx="8229600" cy="572590"/>
          </a:xfrm>
        </p:spPr>
        <p:txBody>
          <a:bodyPr>
            <a:normAutofit fontScale="90000"/>
          </a:bodyPr>
          <a:lstStyle/>
          <a:p>
            <a:r>
              <a:rPr lang="en-IN" dirty="0"/>
              <a:t>Conditional Select</a:t>
            </a:r>
          </a:p>
        </p:txBody>
      </p:sp>
      <p:graphicFrame>
        <p:nvGraphicFramePr>
          <p:cNvPr id="6" name="Table 5">
            <a:extLst>
              <a:ext uri="{FF2B5EF4-FFF2-40B4-BE49-F238E27FC236}">
                <a16:creationId xmlns:a16="http://schemas.microsoft.com/office/drawing/2014/main" id="{BF3CC390-3466-40EF-B247-B74B167AE7B2}"/>
              </a:ext>
            </a:extLst>
          </p:cNvPr>
          <p:cNvGraphicFramePr>
            <a:graphicFrameLocks noGrp="1"/>
          </p:cNvGraphicFramePr>
          <p:nvPr>
            <p:extLst>
              <p:ext uri="{D42A27DB-BD31-4B8C-83A1-F6EECF244321}">
                <p14:modId xmlns:p14="http://schemas.microsoft.com/office/powerpoint/2010/main" val="3732447799"/>
              </p:ext>
            </p:extLst>
          </p:nvPr>
        </p:nvGraphicFramePr>
        <p:xfrm>
          <a:off x="457200" y="1912463"/>
          <a:ext cx="8091268" cy="4660348"/>
        </p:xfrm>
        <a:graphic>
          <a:graphicData uri="http://schemas.openxmlformats.org/drawingml/2006/table">
            <a:tbl>
              <a:tblPr>
                <a:tableStyleId>{5C22544A-7EE6-4342-B048-85BDC9FD1C3A}</a:tableStyleId>
              </a:tblPr>
              <a:tblGrid>
                <a:gridCol w="2869578">
                  <a:extLst>
                    <a:ext uri="{9D8B030D-6E8A-4147-A177-3AD203B41FA5}">
                      <a16:colId xmlns:a16="http://schemas.microsoft.com/office/drawing/2014/main" val="3110509119"/>
                    </a:ext>
                  </a:extLst>
                </a:gridCol>
                <a:gridCol w="2352112">
                  <a:extLst>
                    <a:ext uri="{9D8B030D-6E8A-4147-A177-3AD203B41FA5}">
                      <a16:colId xmlns:a16="http://schemas.microsoft.com/office/drawing/2014/main" val="654617805"/>
                    </a:ext>
                  </a:extLst>
                </a:gridCol>
                <a:gridCol w="2869578">
                  <a:extLst>
                    <a:ext uri="{9D8B030D-6E8A-4147-A177-3AD203B41FA5}">
                      <a16:colId xmlns:a16="http://schemas.microsoft.com/office/drawing/2014/main" val="413550333"/>
                    </a:ext>
                  </a:extLst>
                </a:gridCol>
              </a:tblGrid>
              <a:tr h="514724">
                <a:tc>
                  <a:txBody>
                    <a:bodyPr/>
                    <a:lstStyle/>
                    <a:p>
                      <a:pPr algn="l" fontAlgn="ctr"/>
                      <a:r>
                        <a:rPr lang="en-IN" sz="1400" u="none" strike="noStrike">
                          <a:effectLst/>
                        </a:rPr>
                        <a:t>CSEL</a:t>
                      </a:r>
                      <a:endParaRPr lang="en-IN" sz="1400" b="1"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Conditional select</a:t>
                      </a:r>
                      <a:endParaRPr lang="en-IN" sz="1400" b="0"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CSEL &lt;Xd&gt;, &lt;Xn&gt;, &lt;Xm&gt;, &lt;cond&gt; ;Rd = if cond then Rn else Rm</a:t>
                      </a:r>
                      <a:endParaRPr lang="en-IN" sz="1400" b="0" i="0" u="none" strike="noStrike">
                        <a:solidFill>
                          <a:srgbClr val="444444"/>
                        </a:solidFill>
                        <a:effectLst/>
                        <a:latin typeface="Arial" panose="020B0604020202020204" pitchFamily="34" charset="0"/>
                      </a:endParaRPr>
                    </a:p>
                  </a:txBody>
                  <a:tcPr marL="9030" marR="9030" marT="9030" marB="0" anchor="ctr"/>
                </a:tc>
                <a:extLst>
                  <a:ext uri="{0D108BD9-81ED-4DB2-BD59-A6C34878D82A}">
                    <a16:rowId xmlns:a16="http://schemas.microsoft.com/office/drawing/2014/main" val="2697808293"/>
                  </a:ext>
                </a:extLst>
              </a:tr>
              <a:tr h="514724">
                <a:tc rowSpan="2">
                  <a:txBody>
                    <a:bodyPr/>
                    <a:lstStyle/>
                    <a:p>
                      <a:pPr algn="l" fontAlgn="ctr"/>
                      <a:r>
                        <a:rPr lang="en-IN" sz="1400" u="none" strike="noStrike">
                          <a:effectLst/>
                        </a:rPr>
                        <a:t>CSINC</a:t>
                      </a:r>
                      <a:endParaRPr lang="en-IN" sz="1400" b="1" i="0" u="none" strike="noStrike">
                        <a:solidFill>
                          <a:srgbClr val="444444"/>
                        </a:solidFill>
                        <a:effectLst/>
                        <a:latin typeface="Arial" panose="020B0604020202020204" pitchFamily="34" charset="0"/>
                      </a:endParaRPr>
                    </a:p>
                  </a:txBody>
                  <a:tcPr marL="9030" marR="9030" marT="9030" marB="0" anchor="ctr"/>
                </a:tc>
                <a:tc rowSpan="2">
                  <a:txBody>
                    <a:bodyPr/>
                    <a:lstStyle/>
                    <a:p>
                      <a:pPr algn="l" fontAlgn="ctr"/>
                      <a:r>
                        <a:rPr lang="en-IN" sz="1400" u="none" strike="noStrike">
                          <a:effectLst/>
                        </a:rPr>
                        <a:t>Conditional select increment</a:t>
                      </a:r>
                      <a:endParaRPr lang="en-IN" sz="1400" b="0"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CSINC &lt;Xd&gt;, &lt;Xn&gt;, &lt;Xm&gt;, &lt;cond&gt; ;Rd = if cond then Rn else (Rm</a:t>
                      </a:r>
                      <a:endParaRPr lang="en-IN" sz="1400" b="0" i="0" u="none" strike="noStrike">
                        <a:solidFill>
                          <a:srgbClr val="444444"/>
                        </a:solidFill>
                        <a:effectLst/>
                        <a:latin typeface="Arial" panose="020B0604020202020204" pitchFamily="34" charset="0"/>
                      </a:endParaRPr>
                    </a:p>
                  </a:txBody>
                  <a:tcPr marL="9030" marR="9030" marT="9030" marB="0" anchor="ctr"/>
                </a:tc>
                <a:extLst>
                  <a:ext uri="{0D108BD9-81ED-4DB2-BD59-A6C34878D82A}">
                    <a16:rowId xmlns:a16="http://schemas.microsoft.com/office/drawing/2014/main" val="2913542649"/>
                  </a:ext>
                </a:extLst>
              </a:tr>
              <a:tr h="180605">
                <a:tc vMerge="1">
                  <a:txBody>
                    <a:bodyPr/>
                    <a:lstStyle/>
                    <a:p>
                      <a:endParaRPr lang="en-IN"/>
                    </a:p>
                  </a:txBody>
                  <a:tcPr/>
                </a:tc>
                <a:tc vMerge="1">
                  <a:txBody>
                    <a:bodyPr/>
                    <a:lstStyle/>
                    <a:p>
                      <a:endParaRPr lang="en-IN"/>
                    </a:p>
                  </a:txBody>
                  <a:tcPr/>
                </a:tc>
                <a:tc>
                  <a:txBody>
                    <a:bodyPr/>
                    <a:lstStyle/>
                    <a:p>
                      <a:pPr algn="l" fontAlgn="ctr"/>
                      <a:r>
                        <a:rPr lang="en-IN" sz="1400" u="none" strike="noStrike">
                          <a:effectLst/>
                        </a:rPr>
                        <a:t>+ 1)</a:t>
                      </a:r>
                      <a:endParaRPr lang="en-IN" sz="1400" b="0" i="0" u="none" strike="noStrike">
                        <a:solidFill>
                          <a:srgbClr val="008000"/>
                        </a:solidFill>
                        <a:effectLst/>
                        <a:latin typeface="Arial" panose="020B0604020202020204" pitchFamily="34" charset="0"/>
                      </a:endParaRPr>
                    </a:p>
                  </a:txBody>
                  <a:tcPr marL="9030" marR="9030" marT="9030" marB="0" anchor="ctr"/>
                </a:tc>
                <a:extLst>
                  <a:ext uri="{0D108BD9-81ED-4DB2-BD59-A6C34878D82A}">
                    <a16:rowId xmlns:a16="http://schemas.microsoft.com/office/drawing/2014/main" val="3857182955"/>
                  </a:ext>
                </a:extLst>
              </a:tr>
              <a:tr h="514724">
                <a:tc>
                  <a:txBody>
                    <a:bodyPr/>
                    <a:lstStyle/>
                    <a:p>
                      <a:pPr algn="l" fontAlgn="ctr"/>
                      <a:r>
                        <a:rPr lang="en-IN" sz="1400" u="none" strike="noStrike">
                          <a:effectLst/>
                        </a:rPr>
                        <a:t>CSINV</a:t>
                      </a:r>
                      <a:endParaRPr lang="en-IN" sz="1400" b="1"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dirty="0">
                          <a:effectLst/>
                        </a:rPr>
                        <a:t>Conditional select inversion</a:t>
                      </a:r>
                      <a:endParaRPr lang="en-IN" sz="1400" b="0" i="0" u="none" strike="noStrike" dirty="0">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CSINV &lt;Xd&gt;, &lt;Xn&gt;, &lt;Xm&gt;, &lt;cond&gt;  ;Rd = if cond then Rn else NOT (Rm)</a:t>
                      </a:r>
                      <a:endParaRPr lang="en-IN" sz="1400" b="0" i="0" u="none" strike="noStrike">
                        <a:solidFill>
                          <a:srgbClr val="444444"/>
                        </a:solidFill>
                        <a:effectLst/>
                        <a:latin typeface="Arial" panose="020B0604020202020204" pitchFamily="34" charset="0"/>
                      </a:endParaRPr>
                    </a:p>
                  </a:txBody>
                  <a:tcPr marL="9030" marR="9030" marT="9030" marB="0" anchor="ctr"/>
                </a:tc>
                <a:extLst>
                  <a:ext uri="{0D108BD9-81ED-4DB2-BD59-A6C34878D82A}">
                    <a16:rowId xmlns:a16="http://schemas.microsoft.com/office/drawing/2014/main" val="1663869124"/>
                  </a:ext>
                </a:extLst>
              </a:tr>
              <a:tr h="514724">
                <a:tc>
                  <a:txBody>
                    <a:bodyPr/>
                    <a:lstStyle/>
                    <a:p>
                      <a:pPr algn="l" fontAlgn="ctr"/>
                      <a:r>
                        <a:rPr lang="en-IN" sz="1400" u="none" strike="noStrike">
                          <a:effectLst/>
                        </a:rPr>
                        <a:t>CSNEG</a:t>
                      </a:r>
                      <a:endParaRPr lang="en-IN" sz="1400" b="1"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Conditional select negation</a:t>
                      </a:r>
                      <a:endParaRPr lang="en-IN" sz="1400" b="0"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 CSNEG &lt;Xd&gt;, &lt;Xn&gt;, &lt;Xm&gt;, &lt;cond&gt;  ;Rd = if cond then Rn else -Rm</a:t>
                      </a:r>
                      <a:endParaRPr lang="en-IN" sz="1400" b="0" i="0" u="none" strike="noStrike">
                        <a:solidFill>
                          <a:srgbClr val="444444"/>
                        </a:solidFill>
                        <a:effectLst/>
                        <a:latin typeface="Arial" panose="020B0604020202020204" pitchFamily="34" charset="0"/>
                      </a:endParaRPr>
                    </a:p>
                  </a:txBody>
                  <a:tcPr marL="9030" marR="9030" marT="9030" marB="0" anchor="ctr"/>
                </a:tc>
                <a:extLst>
                  <a:ext uri="{0D108BD9-81ED-4DB2-BD59-A6C34878D82A}">
                    <a16:rowId xmlns:a16="http://schemas.microsoft.com/office/drawing/2014/main" val="974190805"/>
                  </a:ext>
                </a:extLst>
              </a:tr>
              <a:tr h="343150">
                <a:tc>
                  <a:txBody>
                    <a:bodyPr/>
                    <a:lstStyle/>
                    <a:p>
                      <a:pPr algn="l" fontAlgn="ctr"/>
                      <a:r>
                        <a:rPr lang="en-IN" sz="1400" u="none" strike="noStrike">
                          <a:effectLst/>
                        </a:rPr>
                        <a:t>CSET</a:t>
                      </a:r>
                      <a:endParaRPr lang="en-IN" sz="1400" b="1"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Conditional set</a:t>
                      </a:r>
                      <a:endParaRPr lang="en-IN" sz="1400" b="0"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CSET &lt;Xd&gt;, &lt;cond&gt;  ;Rd = if cond then 1 else 0</a:t>
                      </a:r>
                      <a:endParaRPr lang="en-IN" sz="1400" b="0" i="0" u="none" strike="noStrike">
                        <a:solidFill>
                          <a:srgbClr val="444444"/>
                        </a:solidFill>
                        <a:effectLst/>
                        <a:latin typeface="Arial" panose="020B0604020202020204" pitchFamily="34" charset="0"/>
                      </a:endParaRPr>
                    </a:p>
                  </a:txBody>
                  <a:tcPr marL="9030" marR="9030" marT="9030" marB="0" anchor="ctr"/>
                </a:tc>
                <a:extLst>
                  <a:ext uri="{0D108BD9-81ED-4DB2-BD59-A6C34878D82A}">
                    <a16:rowId xmlns:a16="http://schemas.microsoft.com/office/drawing/2014/main" val="1535574152"/>
                  </a:ext>
                </a:extLst>
              </a:tr>
              <a:tr h="485828">
                <a:tc>
                  <a:txBody>
                    <a:bodyPr/>
                    <a:lstStyle/>
                    <a:p>
                      <a:pPr algn="l" fontAlgn="ctr"/>
                      <a:r>
                        <a:rPr lang="en-IN" sz="1400" u="none" strike="noStrike">
                          <a:effectLst/>
                        </a:rPr>
                        <a:t>CSETM</a:t>
                      </a:r>
                      <a:endParaRPr lang="en-IN" sz="1400" b="1"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Conditional set mask</a:t>
                      </a:r>
                      <a:endParaRPr lang="en-IN" sz="1400" b="0"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 CSETM &lt;Xd&gt;, &lt;cond&gt; ;Rd = if cond then -1 else 0</a:t>
                      </a:r>
                      <a:endParaRPr lang="en-IN" sz="1400" b="0" i="0" u="none" strike="noStrike">
                        <a:solidFill>
                          <a:srgbClr val="444444"/>
                        </a:solidFill>
                        <a:effectLst/>
                        <a:latin typeface="Arial" panose="020B0604020202020204" pitchFamily="34" charset="0"/>
                      </a:endParaRPr>
                    </a:p>
                  </a:txBody>
                  <a:tcPr marL="9030" marR="9030" marT="9030" marB="0" anchor="ctr"/>
                </a:tc>
                <a:extLst>
                  <a:ext uri="{0D108BD9-81ED-4DB2-BD59-A6C34878D82A}">
                    <a16:rowId xmlns:a16="http://schemas.microsoft.com/office/drawing/2014/main" val="1194936181"/>
                  </a:ext>
                </a:extLst>
              </a:tr>
              <a:tr h="485828">
                <a:tc>
                  <a:txBody>
                    <a:bodyPr/>
                    <a:lstStyle/>
                    <a:p>
                      <a:pPr algn="l" fontAlgn="ctr"/>
                      <a:r>
                        <a:rPr lang="en-IN" sz="1400" u="none" strike="noStrike">
                          <a:effectLst/>
                        </a:rPr>
                        <a:t>CINC</a:t>
                      </a:r>
                      <a:endParaRPr lang="en-IN" sz="1400" b="1"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Conditional increment</a:t>
                      </a:r>
                      <a:endParaRPr lang="en-IN" sz="1400" b="0"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 CINC &lt;Xd&gt;, &lt;Xn&gt;, &lt;cond&gt; ;Rd = if cond then Rn+1 else Rn</a:t>
                      </a:r>
                      <a:endParaRPr lang="en-IN" sz="1400" b="0" i="0" u="none" strike="noStrike">
                        <a:solidFill>
                          <a:srgbClr val="444444"/>
                        </a:solidFill>
                        <a:effectLst/>
                        <a:latin typeface="Arial" panose="020B0604020202020204" pitchFamily="34" charset="0"/>
                      </a:endParaRPr>
                    </a:p>
                  </a:txBody>
                  <a:tcPr marL="9030" marR="9030" marT="9030" marB="0" anchor="ctr"/>
                </a:tc>
                <a:extLst>
                  <a:ext uri="{0D108BD9-81ED-4DB2-BD59-A6C34878D82A}">
                    <a16:rowId xmlns:a16="http://schemas.microsoft.com/office/drawing/2014/main" val="3408790550"/>
                  </a:ext>
                </a:extLst>
              </a:tr>
              <a:tr h="485828">
                <a:tc>
                  <a:txBody>
                    <a:bodyPr/>
                    <a:lstStyle/>
                    <a:p>
                      <a:pPr algn="l" fontAlgn="ctr"/>
                      <a:r>
                        <a:rPr lang="en-IN" sz="1400" u="none" strike="noStrike">
                          <a:effectLst/>
                        </a:rPr>
                        <a:t>CINV</a:t>
                      </a:r>
                      <a:endParaRPr lang="en-IN" sz="1400" b="1"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Conditional invert</a:t>
                      </a:r>
                      <a:endParaRPr lang="en-IN" sz="1400" b="0"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 CINV &lt;Xd&gt;, &lt;Xn&gt;, &lt;cond&gt; ;Rd = if cond then NOT(Rn) else Rn</a:t>
                      </a:r>
                      <a:endParaRPr lang="en-IN" sz="1400" b="0" i="0" u="none" strike="noStrike">
                        <a:solidFill>
                          <a:srgbClr val="444444"/>
                        </a:solidFill>
                        <a:effectLst/>
                        <a:latin typeface="Arial" panose="020B0604020202020204" pitchFamily="34" charset="0"/>
                      </a:endParaRPr>
                    </a:p>
                  </a:txBody>
                  <a:tcPr marL="9030" marR="9030" marT="9030" marB="0" anchor="ctr"/>
                </a:tc>
                <a:extLst>
                  <a:ext uri="{0D108BD9-81ED-4DB2-BD59-A6C34878D82A}">
                    <a16:rowId xmlns:a16="http://schemas.microsoft.com/office/drawing/2014/main" val="4246235604"/>
                  </a:ext>
                </a:extLst>
              </a:tr>
              <a:tr h="485828">
                <a:tc>
                  <a:txBody>
                    <a:bodyPr/>
                    <a:lstStyle/>
                    <a:p>
                      <a:pPr algn="l" fontAlgn="ctr"/>
                      <a:r>
                        <a:rPr lang="en-IN" sz="1400" u="none" strike="noStrike">
                          <a:effectLst/>
                        </a:rPr>
                        <a:t>CNEG</a:t>
                      </a:r>
                      <a:endParaRPr lang="en-IN" sz="1400" b="1"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a:effectLst/>
                        </a:rPr>
                        <a:t>Conditional negate</a:t>
                      </a:r>
                      <a:endParaRPr lang="en-IN" sz="1400" b="0" i="0" u="none" strike="noStrike">
                        <a:solidFill>
                          <a:srgbClr val="444444"/>
                        </a:solidFill>
                        <a:effectLst/>
                        <a:latin typeface="Arial" panose="020B0604020202020204" pitchFamily="34" charset="0"/>
                      </a:endParaRPr>
                    </a:p>
                  </a:txBody>
                  <a:tcPr marL="9030" marR="9030" marT="9030" marB="0" anchor="ctr"/>
                </a:tc>
                <a:tc>
                  <a:txBody>
                    <a:bodyPr/>
                    <a:lstStyle/>
                    <a:p>
                      <a:pPr algn="l" fontAlgn="ctr"/>
                      <a:r>
                        <a:rPr lang="en-IN" sz="1400" u="none" strike="noStrike" dirty="0">
                          <a:effectLst/>
                        </a:rPr>
                        <a:t> CNEG &lt;</a:t>
                      </a:r>
                      <a:r>
                        <a:rPr lang="en-IN" sz="1400" u="none" strike="noStrike" dirty="0" err="1">
                          <a:effectLst/>
                        </a:rPr>
                        <a:t>Xd</a:t>
                      </a:r>
                      <a:r>
                        <a:rPr lang="en-IN" sz="1400" u="none" strike="noStrike" dirty="0">
                          <a:effectLst/>
                        </a:rPr>
                        <a:t>&gt;, &lt;</a:t>
                      </a:r>
                      <a:r>
                        <a:rPr lang="en-IN" sz="1400" u="none" strike="noStrike" dirty="0" err="1">
                          <a:effectLst/>
                        </a:rPr>
                        <a:t>Xn</a:t>
                      </a:r>
                      <a:r>
                        <a:rPr lang="en-IN" sz="1400" u="none" strike="noStrike" dirty="0">
                          <a:effectLst/>
                        </a:rPr>
                        <a:t>&gt;, &lt;</a:t>
                      </a:r>
                      <a:r>
                        <a:rPr lang="en-IN" sz="1400" u="none" strike="noStrike" dirty="0" err="1">
                          <a:effectLst/>
                        </a:rPr>
                        <a:t>cond</a:t>
                      </a:r>
                      <a:r>
                        <a:rPr lang="en-IN" sz="1400" u="none" strike="noStrike" dirty="0">
                          <a:effectLst/>
                        </a:rPr>
                        <a:t>&gt;  ;Rd = if </a:t>
                      </a:r>
                      <a:r>
                        <a:rPr lang="en-IN" sz="1400" u="none" strike="noStrike" dirty="0" err="1">
                          <a:effectLst/>
                        </a:rPr>
                        <a:t>cond</a:t>
                      </a:r>
                      <a:r>
                        <a:rPr lang="en-IN" sz="1400" u="none" strike="noStrike" dirty="0">
                          <a:effectLst/>
                        </a:rPr>
                        <a:t> then -Rn else Rn</a:t>
                      </a:r>
                      <a:endParaRPr lang="en-IN" sz="1400" b="0" i="0" u="none" strike="noStrike" dirty="0">
                        <a:solidFill>
                          <a:srgbClr val="444444"/>
                        </a:solidFill>
                        <a:effectLst/>
                        <a:latin typeface="Arial" panose="020B0604020202020204" pitchFamily="34" charset="0"/>
                      </a:endParaRPr>
                    </a:p>
                  </a:txBody>
                  <a:tcPr marL="9030" marR="9030" marT="9030" marB="0" anchor="ctr"/>
                </a:tc>
                <a:extLst>
                  <a:ext uri="{0D108BD9-81ED-4DB2-BD59-A6C34878D82A}">
                    <a16:rowId xmlns:a16="http://schemas.microsoft.com/office/drawing/2014/main" val="3303933049"/>
                  </a:ext>
                </a:extLst>
              </a:tr>
            </a:tbl>
          </a:graphicData>
        </a:graphic>
      </p:graphicFrame>
      <p:sp>
        <p:nvSpPr>
          <p:cNvPr id="7" name="Rectangle 6">
            <a:extLst>
              <a:ext uri="{FF2B5EF4-FFF2-40B4-BE49-F238E27FC236}">
                <a16:creationId xmlns:a16="http://schemas.microsoft.com/office/drawing/2014/main" id="{01659A8B-3E26-4D20-883D-6F31355A2EFD}"/>
              </a:ext>
            </a:extLst>
          </p:cNvPr>
          <p:cNvSpPr/>
          <p:nvPr/>
        </p:nvSpPr>
        <p:spPr>
          <a:xfrm>
            <a:off x="381000" y="1056680"/>
            <a:ext cx="8305800" cy="646331"/>
          </a:xfrm>
          <a:prstGeom prst="rect">
            <a:avLst/>
          </a:prstGeom>
        </p:spPr>
        <p:txBody>
          <a:bodyPr wrap="square">
            <a:spAutoFit/>
          </a:bodyPr>
          <a:lstStyle/>
          <a:p>
            <a:r>
              <a:rPr lang="en-IN" dirty="0">
                <a:solidFill>
                  <a:srgbClr val="444444"/>
                </a:solidFill>
                <a:latin typeface="Open Sans"/>
              </a:rPr>
              <a:t>The Conditional select instructions select between the first or second source register, depending on the current state of the condition flag</a:t>
            </a:r>
            <a:endParaRPr lang="en-IN" dirty="0"/>
          </a:p>
        </p:txBody>
      </p:sp>
    </p:spTree>
    <p:extLst>
      <p:ext uri="{BB962C8B-B14F-4D97-AF65-F5344CB8AC3E}">
        <p14:creationId xmlns:p14="http://schemas.microsoft.com/office/powerpoint/2010/main" val="1845706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BE1E-5A04-442E-8C17-4DE6651FFBD3}"/>
              </a:ext>
            </a:extLst>
          </p:cNvPr>
          <p:cNvSpPr>
            <a:spLocks noGrp="1"/>
          </p:cNvSpPr>
          <p:nvPr>
            <p:ph type="title"/>
          </p:nvPr>
        </p:nvSpPr>
        <p:spPr>
          <a:xfrm>
            <a:off x="457200" y="274638"/>
            <a:ext cx="8229600" cy="715962"/>
          </a:xfrm>
        </p:spPr>
        <p:txBody>
          <a:bodyPr>
            <a:normAutofit fontScale="90000"/>
          </a:bodyPr>
          <a:lstStyle/>
          <a:p>
            <a:r>
              <a:rPr lang="en-IN" b="1" dirty="0"/>
              <a:t>Conditional comparison</a:t>
            </a:r>
            <a:endParaRPr lang="en-IN" dirty="0"/>
          </a:p>
        </p:txBody>
      </p:sp>
      <p:sp>
        <p:nvSpPr>
          <p:cNvPr id="3" name="Rectangle 2">
            <a:extLst>
              <a:ext uri="{FF2B5EF4-FFF2-40B4-BE49-F238E27FC236}">
                <a16:creationId xmlns:a16="http://schemas.microsoft.com/office/drawing/2014/main" id="{60400155-BEB2-4D89-B3A2-35A163710AEB}"/>
              </a:ext>
            </a:extLst>
          </p:cNvPr>
          <p:cNvSpPr/>
          <p:nvPr/>
        </p:nvSpPr>
        <p:spPr>
          <a:xfrm>
            <a:off x="228600" y="990600"/>
            <a:ext cx="8610600" cy="1477328"/>
          </a:xfrm>
          <a:prstGeom prst="rect">
            <a:avLst/>
          </a:prstGeom>
        </p:spPr>
        <p:txBody>
          <a:bodyPr wrap="square">
            <a:spAutoFit/>
          </a:bodyPr>
          <a:lstStyle/>
          <a:p>
            <a:r>
              <a:rPr lang="en-IN" dirty="0">
                <a:solidFill>
                  <a:srgbClr val="444444"/>
                </a:solidFill>
                <a:latin typeface="Open Sans"/>
              </a:rPr>
              <a:t>The Conditional comparison instructions provide a conditional select for the NZCV condition flags, setting the flags to the result of an arithmetic comparison of its two source register values if the named input condition is true, or to an immediate value if the input condition is false. There are register and immediate forms. The immediate form compares the source register to a small 5-bit unsigned value.</a:t>
            </a:r>
            <a:endParaRPr lang="en-IN" dirty="0"/>
          </a:p>
        </p:txBody>
      </p:sp>
      <p:graphicFrame>
        <p:nvGraphicFramePr>
          <p:cNvPr id="4" name="Table 3">
            <a:extLst>
              <a:ext uri="{FF2B5EF4-FFF2-40B4-BE49-F238E27FC236}">
                <a16:creationId xmlns:a16="http://schemas.microsoft.com/office/drawing/2014/main" id="{1ED4C513-78D5-4610-AA1C-56063538B547}"/>
              </a:ext>
            </a:extLst>
          </p:cNvPr>
          <p:cNvGraphicFramePr>
            <a:graphicFrameLocks noGrp="1"/>
          </p:cNvGraphicFramePr>
          <p:nvPr>
            <p:extLst>
              <p:ext uri="{D42A27DB-BD31-4B8C-83A1-F6EECF244321}">
                <p14:modId xmlns:p14="http://schemas.microsoft.com/office/powerpoint/2010/main" val="2654333252"/>
              </p:ext>
            </p:extLst>
          </p:nvPr>
        </p:nvGraphicFramePr>
        <p:xfrm>
          <a:off x="228600" y="2667000"/>
          <a:ext cx="8610601" cy="4027624"/>
        </p:xfrm>
        <a:graphic>
          <a:graphicData uri="http://schemas.openxmlformats.org/drawingml/2006/table">
            <a:tbl>
              <a:tblPr>
                <a:tableStyleId>{5C22544A-7EE6-4342-B048-85BDC9FD1C3A}</a:tableStyleId>
              </a:tblPr>
              <a:tblGrid>
                <a:gridCol w="1105104">
                  <a:extLst>
                    <a:ext uri="{9D8B030D-6E8A-4147-A177-3AD203B41FA5}">
                      <a16:colId xmlns:a16="http://schemas.microsoft.com/office/drawing/2014/main" val="3817388875"/>
                    </a:ext>
                  </a:extLst>
                </a:gridCol>
                <a:gridCol w="1105104">
                  <a:extLst>
                    <a:ext uri="{9D8B030D-6E8A-4147-A177-3AD203B41FA5}">
                      <a16:colId xmlns:a16="http://schemas.microsoft.com/office/drawing/2014/main" val="686687284"/>
                    </a:ext>
                  </a:extLst>
                </a:gridCol>
                <a:gridCol w="6400393">
                  <a:extLst>
                    <a:ext uri="{9D8B030D-6E8A-4147-A177-3AD203B41FA5}">
                      <a16:colId xmlns:a16="http://schemas.microsoft.com/office/drawing/2014/main" val="3461559908"/>
                    </a:ext>
                  </a:extLst>
                </a:gridCol>
              </a:tblGrid>
              <a:tr h="797740">
                <a:tc>
                  <a:txBody>
                    <a:bodyPr/>
                    <a:lstStyle/>
                    <a:p>
                      <a:pPr algn="l" fontAlgn="ctr"/>
                      <a:r>
                        <a:rPr lang="en-IN" sz="1400" u="none" strike="noStrike">
                          <a:effectLst/>
                        </a:rPr>
                        <a:t>CCMN</a:t>
                      </a:r>
                      <a:endParaRPr lang="en-IN" sz="14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400" u="none" strike="noStrike">
                          <a:effectLst/>
                        </a:rPr>
                        <a:t>Conditional compare negative (register)</a:t>
                      </a:r>
                      <a:endParaRPr lang="en-IN" sz="14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400" u="none" strike="noStrike" dirty="0">
                          <a:effectLst/>
                        </a:rPr>
                        <a:t>CCMN &lt;</a:t>
                      </a:r>
                      <a:r>
                        <a:rPr lang="en-IN" sz="1400" u="none" strike="noStrike" dirty="0" err="1">
                          <a:effectLst/>
                        </a:rPr>
                        <a:t>Xn</a:t>
                      </a:r>
                      <a:r>
                        <a:rPr lang="en-IN" sz="1400" u="none" strike="noStrike" dirty="0">
                          <a:effectLst/>
                        </a:rPr>
                        <a:t>&gt;, &lt;</a:t>
                      </a:r>
                      <a:r>
                        <a:rPr lang="en-IN" sz="1400" u="none" strike="noStrike" dirty="0" err="1">
                          <a:effectLst/>
                        </a:rPr>
                        <a:t>Xm</a:t>
                      </a:r>
                      <a:r>
                        <a:rPr lang="en-IN" sz="1400" u="none" strike="noStrike" dirty="0">
                          <a:effectLst/>
                        </a:rPr>
                        <a:t>&gt;, #&lt;</a:t>
                      </a:r>
                      <a:r>
                        <a:rPr lang="en-IN" sz="1400" u="none" strike="noStrike" dirty="0" err="1">
                          <a:effectLst/>
                        </a:rPr>
                        <a:t>nzcv</a:t>
                      </a:r>
                      <a:r>
                        <a:rPr lang="en-IN" sz="1400" u="none" strike="noStrike" dirty="0">
                          <a:effectLst/>
                        </a:rPr>
                        <a:t>&gt;, &lt;</a:t>
                      </a:r>
                      <a:r>
                        <a:rPr lang="en-IN" sz="1400" u="none" strike="noStrike" dirty="0" err="1">
                          <a:effectLst/>
                        </a:rPr>
                        <a:t>cond</a:t>
                      </a:r>
                      <a:r>
                        <a:rPr lang="en-IN" sz="1400" u="none" strike="noStrike" dirty="0">
                          <a:effectLst/>
                        </a:rPr>
                        <a:t>&gt;  ;flags = if </a:t>
                      </a:r>
                      <a:r>
                        <a:rPr lang="en-IN" sz="1400" u="none" strike="noStrike" dirty="0" err="1">
                          <a:effectLst/>
                        </a:rPr>
                        <a:t>cond</a:t>
                      </a:r>
                      <a:r>
                        <a:rPr lang="en-IN" sz="1400" u="none" strike="noStrike" dirty="0">
                          <a:effectLst/>
                        </a:rPr>
                        <a:t> then compare(Rn, -Rm) else #</a:t>
                      </a:r>
                      <a:r>
                        <a:rPr lang="en-IN" sz="1400" u="none" strike="noStrike" dirty="0" err="1">
                          <a:effectLst/>
                        </a:rPr>
                        <a:t>nzcv</a:t>
                      </a:r>
                      <a:endParaRPr lang="en-IN" sz="1400" b="0" i="0" u="none" strike="noStrike" dirty="0">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51969807"/>
                  </a:ext>
                </a:extLst>
              </a:tr>
              <a:tr h="1165927">
                <a:tc>
                  <a:txBody>
                    <a:bodyPr/>
                    <a:lstStyle/>
                    <a:p>
                      <a:pPr algn="l" fontAlgn="ctr"/>
                      <a:r>
                        <a:rPr lang="en-IN" sz="1400" u="none" strike="noStrike">
                          <a:effectLst/>
                        </a:rPr>
                        <a:t>CCMN</a:t>
                      </a:r>
                      <a:endParaRPr lang="en-IN" sz="14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400" u="none" strike="noStrike">
                          <a:effectLst/>
                        </a:rPr>
                        <a:t>Conditional compare negative (immediate)</a:t>
                      </a:r>
                      <a:endParaRPr lang="en-IN" sz="14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400" u="none" strike="noStrike">
                          <a:effectLst/>
                        </a:rPr>
                        <a:t>CCMN &lt;Xn&gt;, #&lt;imm&gt;, #&lt;nzcv&gt;, &lt;cond&gt; ;flags = if cond then compare(Rn, #-imm) else #nzcv</a:t>
                      </a:r>
                      <a:endParaRPr lang="en-IN" sz="1400" b="0" i="0" u="none" strike="noStrike">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595228613"/>
                  </a:ext>
                </a:extLst>
              </a:tr>
              <a:tr h="999366">
                <a:tc>
                  <a:txBody>
                    <a:bodyPr/>
                    <a:lstStyle/>
                    <a:p>
                      <a:pPr algn="l" fontAlgn="ctr"/>
                      <a:r>
                        <a:rPr lang="en-IN" sz="1400" u="none" strike="noStrike">
                          <a:effectLst/>
                        </a:rPr>
                        <a:t>CCMP</a:t>
                      </a:r>
                      <a:endParaRPr lang="en-IN" sz="14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400" u="none" strike="noStrike">
                          <a:effectLst/>
                        </a:rPr>
                        <a:t>Conditional compare (register)</a:t>
                      </a:r>
                      <a:endParaRPr lang="en-IN" sz="14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400" u="none" strike="noStrike">
                          <a:effectLst/>
                        </a:rPr>
                        <a:t>CCMP &lt;Xn&gt;, &lt;Xm&gt;, #&lt;nzcv&gt;, &lt;cond&gt; ;flags = if cond then compare(Rn, Rm) else #nzcv</a:t>
                      </a:r>
                      <a:endParaRPr lang="en-IN" sz="1400" b="0" i="0" u="none" strike="noStrike">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453350435"/>
                  </a:ext>
                </a:extLst>
              </a:tr>
              <a:tr h="999366">
                <a:tc>
                  <a:txBody>
                    <a:bodyPr/>
                    <a:lstStyle/>
                    <a:p>
                      <a:pPr algn="l" fontAlgn="ctr"/>
                      <a:r>
                        <a:rPr lang="en-IN" sz="1400" u="none" strike="noStrike">
                          <a:effectLst/>
                        </a:rPr>
                        <a:t>CCMP</a:t>
                      </a:r>
                      <a:endParaRPr lang="en-IN" sz="1400" b="1"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400" u="none" strike="noStrike">
                          <a:effectLst/>
                        </a:rPr>
                        <a:t>Conditional compare (immediate)</a:t>
                      </a:r>
                      <a:endParaRPr lang="en-IN" sz="1400" b="0" i="0" u="none" strike="noStrike">
                        <a:solidFill>
                          <a:srgbClr val="444444"/>
                        </a:solidFill>
                        <a:effectLst/>
                        <a:latin typeface="Arial" panose="020B0604020202020204" pitchFamily="34" charset="0"/>
                      </a:endParaRPr>
                    </a:p>
                  </a:txBody>
                  <a:tcPr marL="9525" marR="9525" marT="9525" marB="0" anchor="ctr"/>
                </a:tc>
                <a:tc>
                  <a:txBody>
                    <a:bodyPr/>
                    <a:lstStyle/>
                    <a:p>
                      <a:pPr algn="l" fontAlgn="ctr"/>
                      <a:r>
                        <a:rPr lang="en-IN" sz="1400" u="none" strike="noStrike" dirty="0">
                          <a:effectLst/>
                        </a:rPr>
                        <a:t>CCMP &lt;</a:t>
                      </a:r>
                      <a:r>
                        <a:rPr lang="en-IN" sz="1400" u="none" strike="noStrike" dirty="0" err="1">
                          <a:effectLst/>
                        </a:rPr>
                        <a:t>Xn</a:t>
                      </a:r>
                      <a:r>
                        <a:rPr lang="en-IN" sz="1400" u="none" strike="noStrike" dirty="0">
                          <a:effectLst/>
                        </a:rPr>
                        <a:t>&gt;, #&lt;</a:t>
                      </a:r>
                      <a:r>
                        <a:rPr lang="en-IN" sz="1400" u="none" strike="noStrike" dirty="0" err="1">
                          <a:effectLst/>
                        </a:rPr>
                        <a:t>imm</a:t>
                      </a:r>
                      <a:r>
                        <a:rPr lang="en-IN" sz="1400" u="none" strike="noStrike" dirty="0">
                          <a:effectLst/>
                        </a:rPr>
                        <a:t>&gt;, #&lt;</a:t>
                      </a:r>
                      <a:r>
                        <a:rPr lang="en-IN" sz="1400" u="none" strike="noStrike" dirty="0" err="1">
                          <a:effectLst/>
                        </a:rPr>
                        <a:t>nzcv</a:t>
                      </a:r>
                      <a:r>
                        <a:rPr lang="en-IN" sz="1400" u="none" strike="noStrike" dirty="0">
                          <a:effectLst/>
                        </a:rPr>
                        <a:t>&gt;, &lt;</a:t>
                      </a:r>
                      <a:r>
                        <a:rPr lang="en-IN" sz="1400" u="none" strike="noStrike" dirty="0" err="1">
                          <a:effectLst/>
                        </a:rPr>
                        <a:t>cond</a:t>
                      </a:r>
                      <a:r>
                        <a:rPr lang="en-IN" sz="1400" u="none" strike="noStrike" dirty="0">
                          <a:effectLst/>
                        </a:rPr>
                        <a:t>&gt; ;flags = if </a:t>
                      </a:r>
                      <a:r>
                        <a:rPr lang="en-IN" sz="1400" u="none" strike="noStrike" dirty="0" err="1">
                          <a:effectLst/>
                        </a:rPr>
                        <a:t>cond</a:t>
                      </a:r>
                      <a:r>
                        <a:rPr lang="en-IN" sz="1400" u="none" strike="noStrike" dirty="0">
                          <a:effectLst/>
                        </a:rPr>
                        <a:t> then compare(Rn, #</a:t>
                      </a:r>
                      <a:r>
                        <a:rPr lang="en-IN" sz="1400" u="none" strike="noStrike" dirty="0" err="1">
                          <a:effectLst/>
                        </a:rPr>
                        <a:t>imm</a:t>
                      </a:r>
                      <a:r>
                        <a:rPr lang="en-IN" sz="1400" u="none" strike="noStrike" dirty="0">
                          <a:effectLst/>
                        </a:rPr>
                        <a:t>) else #</a:t>
                      </a:r>
                      <a:r>
                        <a:rPr lang="en-IN" sz="1400" u="none" strike="noStrike" dirty="0" err="1">
                          <a:effectLst/>
                        </a:rPr>
                        <a:t>nzcv</a:t>
                      </a:r>
                      <a:endParaRPr lang="en-IN" sz="1400" b="0" i="0" u="none" strike="noStrike" dirty="0">
                        <a:solidFill>
                          <a:srgbClr val="444444"/>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56872898"/>
                  </a:ext>
                </a:extLst>
              </a:tr>
            </a:tbl>
          </a:graphicData>
        </a:graphic>
      </p:graphicFrame>
    </p:spTree>
    <p:extLst>
      <p:ext uri="{BB962C8B-B14F-4D97-AF65-F5344CB8AC3E}">
        <p14:creationId xmlns:p14="http://schemas.microsoft.com/office/powerpoint/2010/main" val="1882466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07FE5A-A1A4-4534-BC0E-4F51BBBB7698}"/>
              </a:ext>
            </a:extLst>
          </p:cNvPr>
          <p:cNvSpPr/>
          <p:nvPr/>
        </p:nvSpPr>
        <p:spPr>
          <a:xfrm>
            <a:off x="228600" y="685800"/>
            <a:ext cx="8686800" cy="5262979"/>
          </a:xfrm>
          <a:prstGeom prst="rect">
            <a:avLst/>
          </a:prstGeom>
        </p:spPr>
        <p:txBody>
          <a:bodyPr wrap="square">
            <a:spAutoFit/>
          </a:bodyPr>
          <a:lstStyle/>
          <a:p>
            <a:pPr lvl="0" eaLnBrk="0" fontAlgn="base" hangingPunct="0">
              <a:spcBef>
                <a:spcPct val="0"/>
              </a:spcBef>
              <a:spcAft>
                <a:spcPct val="0"/>
              </a:spcAft>
            </a:pPr>
            <a:endParaRPr lang="en-US" altLang="en-US" sz="1600" dirty="0">
              <a:latin typeface="Arial" panose="020B0604020202020204" pitchFamily="34" charset="0"/>
            </a:endParaRPr>
          </a:p>
          <a:p>
            <a:pPr marL="285750" lvl="0" indent="-285750" eaLnBrk="0" fontAlgn="base" hangingPunct="0">
              <a:spcBef>
                <a:spcPct val="0"/>
              </a:spcBef>
              <a:spcAft>
                <a:spcPct val="0"/>
              </a:spcAft>
              <a:buFont typeface="Wingdings" panose="05000000000000000000" pitchFamily="2" charset="2"/>
              <a:buChar char="ü"/>
            </a:pPr>
            <a:r>
              <a:rPr lang="en-US" altLang="en-US" sz="1600" b="1" dirty="0">
                <a:solidFill>
                  <a:srgbClr val="000000"/>
                </a:solidFill>
                <a:latin typeface="Verdana" panose="020B0604030504040204" pitchFamily="34" charset="0"/>
              </a:rPr>
              <a:t>Large physical address</a:t>
            </a:r>
          </a:p>
          <a:p>
            <a:pPr marL="0" lvl="1" eaLnBrk="0" fontAlgn="base" hangingPunct="0">
              <a:spcBef>
                <a:spcPct val="0"/>
              </a:spcBef>
              <a:spcAft>
                <a:spcPct val="0"/>
              </a:spcAft>
            </a:pPr>
            <a:r>
              <a:rPr lang="en-US" altLang="en-US" sz="1600" dirty="0">
                <a:solidFill>
                  <a:srgbClr val="000000"/>
                </a:solidFill>
                <a:latin typeface="Verdana" panose="020B0604030504040204" pitchFamily="34" charset="0"/>
              </a:rPr>
              <a:t>      This enables the processor to access beyond 4GB of physical memory.</a:t>
            </a:r>
          </a:p>
          <a:p>
            <a:pPr marL="285750" lvl="0" indent="-285750" eaLnBrk="0" fontAlgn="base" hangingPunct="0">
              <a:spcBef>
                <a:spcPct val="0"/>
              </a:spcBef>
              <a:spcAft>
                <a:spcPct val="0"/>
              </a:spcAft>
              <a:buFont typeface="Wingdings" panose="05000000000000000000" pitchFamily="2" charset="2"/>
              <a:buChar char="ü"/>
            </a:pPr>
            <a:r>
              <a:rPr lang="en-US" altLang="en-US" sz="1600" b="1" dirty="0">
                <a:solidFill>
                  <a:srgbClr val="000000"/>
                </a:solidFill>
                <a:latin typeface="Verdana" panose="020B0604030504040204" pitchFamily="34" charset="0"/>
              </a:rPr>
              <a:t>64-bit virtual addressing</a:t>
            </a:r>
          </a:p>
          <a:p>
            <a:pPr marL="0" lvl="1" eaLnBrk="0" fontAlgn="base" hangingPunct="0">
              <a:spcBef>
                <a:spcPct val="0"/>
              </a:spcBef>
              <a:spcAft>
                <a:spcPct val="0"/>
              </a:spcAft>
            </a:pPr>
            <a:r>
              <a:rPr lang="en-US" altLang="en-US" sz="1600" dirty="0">
                <a:solidFill>
                  <a:srgbClr val="000000"/>
                </a:solidFill>
                <a:latin typeface="Verdana" panose="020B0604030504040204" pitchFamily="34" charset="0"/>
              </a:rPr>
              <a:t>      This enables virtual memory beyond the 4GB limit. This is important for modern desktop and server software using memory mapped file I/O or sparse addressing.</a:t>
            </a:r>
          </a:p>
          <a:p>
            <a:pPr marL="285750" lvl="0" indent="-285750" eaLnBrk="0" fontAlgn="base" hangingPunct="0">
              <a:spcBef>
                <a:spcPct val="0"/>
              </a:spcBef>
              <a:spcAft>
                <a:spcPct val="0"/>
              </a:spcAft>
              <a:buFont typeface="Wingdings" panose="05000000000000000000" pitchFamily="2" charset="2"/>
              <a:buChar char="ü"/>
            </a:pPr>
            <a:r>
              <a:rPr lang="en-US" altLang="en-US" sz="1600" b="1" dirty="0">
                <a:solidFill>
                  <a:srgbClr val="000000"/>
                </a:solidFill>
                <a:latin typeface="Verdana" panose="020B0604030504040204" pitchFamily="34" charset="0"/>
              </a:rPr>
              <a:t>Automatic event signaling</a:t>
            </a:r>
          </a:p>
          <a:p>
            <a:pPr lvl="0" eaLnBrk="0" fontAlgn="base" hangingPunct="0">
              <a:spcBef>
                <a:spcPct val="0"/>
              </a:spcBef>
              <a:spcAft>
                <a:spcPct val="0"/>
              </a:spcAft>
            </a:pPr>
            <a:r>
              <a:rPr lang="en-US" altLang="en-US" sz="1600" b="1" dirty="0">
                <a:solidFill>
                  <a:srgbClr val="000000"/>
                </a:solidFill>
                <a:latin typeface="Verdana" panose="020B0604030504040204" pitchFamily="34" charset="0"/>
              </a:rPr>
              <a:t>     </a:t>
            </a:r>
            <a:r>
              <a:rPr lang="en-US" altLang="en-US" sz="1600" dirty="0">
                <a:solidFill>
                  <a:srgbClr val="000000"/>
                </a:solidFill>
                <a:latin typeface="Verdana" panose="020B0604030504040204" pitchFamily="34" charset="0"/>
              </a:rPr>
              <a:t>This enables power-efficient, high-performance spinlocks.</a:t>
            </a:r>
          </a:p>
          <a:p>
            <a:pPr marL="285750" lvl="0" indent="-285750" eaLnBrk="0" fontAlgn="base" hangingPunct="0">
              <a:spcBef>
                <a:spcPct val="0"/>
              </a:spcBef>
              <a:spcAft>
                <a:spcPct val="0"/>
              </a:spcAft>
              <a:buFont typeface="Wingdings" panose="05000000000000000000" pitchFamily="2" charset="2"/>
              <a:buChar char="ü"/>
            </a:pPr>
            <a:r>
              <a:rPr lang="en-US" altLang="en-US" sz="1600" b="1" dirty="0">
                <a:solidFill>
                  <a:srgbClr val="000000"/>
                </a:solidFill>
                <a:latin typeface="Verdana" panose="020B0604030504040204" pitchFamily="34" charset="0"/>
              </a:rPr>
              <a:t>Larger register files</a:t>
            </a:r>
          </a:p>
          <a:p>
            <a:pPr marL="0" lvl="1" eaLnBrk="0" fontAlgn="base" hangingPunct="0">
              <a:spcBef>
                <a:spcPct val="0"/>
              </a:spcBef>
              <a:spcAft>
                <a:spcPct val="0"/>
              </a:spcAft>
            </a:pPr>
            <a:r>
              <a:rPr lang="en-US" altLang="en-US" sz="1600" dirty="0">
                <a:solidFill>
                  <a:srgbClr val="000000"/>
                </a:solidFill>
                <a:latin typeface="Verdana" panose="020B0604030504040204" pitchFamily="34" charset="0"/>
              </a:rPr>
              <a:t>     Thirty-one 64-bit general-purpose registers increase performance and reduce stack use.</a:t>
            </a:r>
          </a:p>
          <a:p>
            <a:pPr marL="285750" lvl="0" indent="-285750" eaLnBrk="0" fontAlgn="base" hangingPunct="0">
              <a:spcBef>
                <a:spcPct val="0"/>
              </a:spcBef>
              <a:spcAft>
                <a:spcPct val="0"/>
              </a:spcAft>
              <a:buFont typeface="Wingdings" panose="05000000000000000000" pitchFamily="2" charset="2"/>
              <a:buChar char="ü"/>
            </a:pPr>
            <a:r>
              <a:rPr lang="en-US" altLang="en-US" sz="1600" b="1" dirty="0">
                <a:solidFill>
                  <a:srgbClr val="000000"/>
                </a:solidFill>
                <a:latin typeface="Verdana" panose="020B0604030504040204" pitchFamily="34" charset="0"/>
              </a:rPr>
              <a:t>Efficient 64-bit immediate generation</a:t>
            </a:r>
          </a:p>
          <a:p>
            <a:pPr marL="0" lvl="1" eaLnBrk="0" fontAlgn="base" hangingPunct="0">
              <a:spcBef>
                <a:spcPct val="0"/>
              </a:spcBef>
              <a:spcAft>
                <a:spcPct val="0"/>
              </a:spcAft>
            </a:pPr>
            <a:r>
              <a:rPr lang="en-US" altLang="en-US" sz="1600" dirty="0">
                <a:solidFill>
                  <a:srgbClr val="000000"/>
                </a:solidFill>
                <a:latin typeface="Verdana" panose="020B0604030504040204" pitchFamily="34" charset="0"/>
              </a:rPr>
              <a:t>     There is less need for literal pools.</a:t>
            </a:r>
          </a:p>
          <a:p>
            <a:pPr marL="285750" lvl="0" indent="-285750" eaLnBrk="0" fontAlgn="base" hangingPunct="0">
              <a:spcBef>
                <a:spcPct val="0"/>
              </a:spcBef>
              <a:spcAft>
                <a:spcPct val="0"/>
              </a:spcAft>
              <a:buFont typeface="Wingdings" panose="05000000000000000000" pitchFamily="2" charset="2"/>
              <a:buChar char="ü"/>
            </a:pPr>
            <a:r>
              <a:rPr lang="en-US" altLang="en-US" sz="1600" b="1" dirty="0">
                <a:solidFill>
                  <a:srgbClr val="000000"/>
                </a:solidFill>
                <a:latin typeface="Verdana" panose="020B0604030504040204" pitchFamily="34" charset="0"/>
              </a:rPr>
              <a:t>Large PC-relative addressing range</a:t>
            </a:r>
          </a:p>
          <a:p>
            <a:pPr lvl="0" eaLnBrk="0" fontAlgn="base" hangingPunct="0">
              <a:spcBef>
                <a:spcPct val="0"/>
              </a:spcBef>
              <a:spcAft>
                <a:spcPct val="0"/>
              </a:spcAft>
            </a:pPr>
            <a:r>
              <a:rPr lang="en-US" altLang="en-US" sz="1600" b="1" dirty="0">
                <a:solidFill>
                  <a:srgbClr val="000000"/>
                </a:solidFill>
                <a:latin typeface="Verdana" panose="020B0604030504040204" pitchFamily="34" charset="0"/>
              </a:rPr>
              <a:t>     </a:t>
            </a:r>
            <a:r>
              <a:rPr lang="en-US" altLang="en-US" sz="1600" dirty="0">
                <a:solidFill>
                  <a:srgbClr val="000000"/>
                </a:solidFill>
                <a:latin typeface="Verdana" panose="020B0604030504040204" pitchFamily="34" charset="0"/>
              </a:rPr>
              <a:t>A +/-4GB addressing range for efficient data addressing within shared libraries and position-independent executables.</a:t>
            </a:r>
          </a:p>
          <a:p>
            <a:pPr marL="285750" lvl="0" indent="-285750" eaLnBrk="0" fontAlgn="base" hangingPunct="0">
              <a:spcBef>
                <a:spcPct val="0"/>
              </a:spcBef>
              <a:spcAft>
                <a:spcPct val="0"/>
              </a:spcAft>
              <a:buFont typeface="Wingdings" panose="05000000000000000000" pitchFamily="2" charset="2"/>
              <a:buChar char="ü"/>
            </a:pPr>
            <a:r>
              <a:rPr lang="en-US" altLang="en-US" sz="1600" b="1" dirty="0">
                <a:solidFill>
                  <a:srgbClr val="000000"/>
                </a:solidFill>
                <a:latin typeface="Verdana" panose="020B0604030504040204" pitchFamily="34" charset="0"/>
              </a:rPr>
              <a:t>Additional 16KB and 64KB translation granules</a:t>
            </a:r>
          </a:p>
          <a:p>
            <a:pPr marL="0" lvl="1" eaLnBrk="0" fontAlgn="base" hangingPunct="0">
              <a:spcBef>
                <a:spcPct val="0"/>
              </a:spcBef>
              <a:spcAft>
                <a:spcPct val="0"/>
              </a:spcAft>
            </a:pPr>
            <a:r>
              <a:rPr lang="en-US" altLang="en-US" sz="1600" dirty="0">
                <a:solidFill>
                  <a:srgbClr val="000000"/>
                </a:solidFill>
                <a:latin typeface="Verdana" panose="020B0604030504040204" pitchFamily="34" charset="0"/>
              </a:rPr>
              <a:t>    This reduces </a:t>
            </a:r>
            <a:r>
              <a:rPr lang="en-US" altLang="en-US" sz="1600" i="1" dirty="0">
                <a:solidFill>
                  <a:srgbClr val="000000"/>
                </a:solidFill>
                <a:latin typeface="Verdana" panose="020B0604030504040204" pitchFamily="34" charset="0"/>
              </a:rPr>
              <a:t>Translation Lookaside Buffer </a:t>
            </a:r>
            <a:r>
              <a:rPr lang="en-US" altLang="en-US" sz="1600" dirty="0">
                <a:solidFill>
                  <a:srgbClr val="000000"/>
                </a:solidFill>
                <a:latin typeface="Verdana" panose="020B0604030504040204" pitchFamily="34" charset="0"/>
              </a:rPr>
              <a:t>(TLB) miss rates and depth of page walks.</a:t>
            </a:r>
          </a:p>
          <a:p>
            <a:pPr lvl="0" eaLnBrk="0" fontAlgn="base" hangingPunct="0">
              <a:spcBef>
                <a:spcPct val="0"/>
              </a:spcBef>
              <a:spcAft>
                <a:spcPct val="0"/>
              </a:spcAft>
            </a:pPr>
            <a:endParaRPr lang="en-US" altLang="en-US" sz="1600" dirty="0">
              <a:latin typeface="Arial" panose="020B0604020202020204" pitchFamily="34" charset="0"/>
            </a:endParaRPr>
          </a:p>
        </p:txBody>
      </p:sp>
    </p:spTree>
    <p:extLst>
      <p:ext uri="{BB962C8B-B14F-4D97-AF65-F5344CB8AC3E}">
        <p14:creationId xmlns:p14="http://schemas.microsoft.com/office/powerpoint/2010/main" val="70053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D18DD6-228F-47EF-AA6A-1391B15A539E}"/>
              </a:ext>
            </a:extLst>
          </p:cNvPr>
          <p:cNvSpPr/>
          <p:nvPr/>
        </p:nvSpPr>
        <p:spPr>
          <a:xfrm>
            <a:off x="228600" y="551289"/>
            <a:ext cx="8534400" cy="3293209"/>
          </a:xfrm>
          <a:prstGeom prst="rect">
            <a:avLst/>
          </a:prstGeom>
        </p:spPr>
        <p:txBody>
          <a:bodyPr wrap="square">
            <a:spAutoFit/>
          </a:bodyPr>
          <a:lstStyle/>
          <a:p>
            <a:pPr lvl="0" eaLnBrk="0" fontAlgn="base" hangingPunct="0">
              <a:spcBef>
                <a:spcPct val="0"/>
              </a:spcBef>
              <a:spcAft>
                <a:spcPct val="0"/>
              </a:spcAft>
            </a:pPr>
            <a:r>
              <a:rPr lang="en-US" altLang="en-US" sz="1600" b="1" dirty="0">
                <a:solidFill>
                  <a:srgbClr val="000000"/>
                </a:solidFill>
                <a:latin typeface="Verdana" panose="020B0604030504040204" pitchFamily="34" charset="0"/>
              </a:rPr>
              <a:t>New exception model</a:t>
            </a:r>
          </a:p>
          <a:p>
            <a:pPr lvl="1" indent="-457200" eaLnBrk="0" fontAlgn="base" hangingPunct="0">
              <a:spcBef>
                <a:spcPct val="0"/>
              </a:spcBef>
              <a:spcAft>
                <a:spcPct val="0"/>
              </a:spcAft>
            </a:pPr>
            <a:r>
              <a:rPr lang="en-US" altLang="en-US" sz="1600" dirty="0">
                <a:solidFill>
                  <a:srgbClr val="000000"/>
                </a:solidFill>
                <a:latin typeface="Verdana" panose="020B0604030504040204" pitchFamily="34" charset="0"/>
              </a:rPr>
              <a:t>This reduces OS and hypervisor software complexity.</a:t>
            </a:r>
          </a:p>
          <a:p>
            <a:pPr lvl="0" eaLnBrk="0" fontAlgn="base" hangingPunct="0">
              <a:spcBef>
                <a:spcPct val="0"/>
              </a:spcBef>
              <a:spcAft>
                <a:spcPct val="0"/>
              </a:spcAft>
            </a:pPr>
            <a:r>
              <a:rPr lang="en-US" altLang="en-US" sz="1600" b="1" dirty="0">
                <a:solidFill>
                  <a:srgbClr val="000000"/>
                </a:solidFill>
                <a:latin typeface="Verdana" panose="020B0604030504040204" pitchFamily="34" charset="0"/>
              </a:rPr>
              <a:t>Efficient cache management</a:t>
            </a:r>
          </a:p>
          <a:p>
            <a:pPr lvl="1" indent="-457200" eaLnBrk="0" fontAlgn="base" hangingPunct="0">
              <a:spcBef>
                <a:spcPct val="0"/>
              </a:spcBef>
              <a:spcAft>
                <a:spcPct val="0"/>
              </a:spcAft>
            </a:pPr>
            <a:r>
              <a:rPr lang="en-US" altLang="en-US" sz="1600" dirty="0">
                <a:solidFill>
                  <a:srgbClr val="000000"/>
                </a:solidFill>
                <a:latin typeface="Verdana" panose="020B0604030504040204" pitchFamily="34" charset="0"/>
              </a:rPr>
              <a:t>User space cache operations improve dynamic code generation efficiency. Fast Data cache clear using a Data Cache Zero instruction.</a:t>
            </a:r>
          </a:p>
          <a:p>
            <a:pPr lvl="0" eaLnBrk="0" fontAlgn="base" hangingPunct="0">
              <a:spcBef>
                <a:spcPct val="0"/>
              </a:spcBef>
              <a:spcAft>
                <a:spcPct val="0"/>
              </a:spcAft>
            </a:pPr>
            <a:r>
              <a:rPr lang="en-US" altLang="en-US" sz="1600" b="1" dirty="0">
                <a:solidFill>
                  <a:srgbClr val="000000"/>
                </a:solidFill>
                <a:latin typeface="Verdana" panose="020B0604030504040204" pitchFamily="34" charset="0"/>
              </a:rPr>
              <a:t>Hardware-accelerated cryptography</a:t>
            </a:r>
          </a:p>
          <a:p>
            <a:pPr lvl="1" indent="-457200" eaLnBrk="0" fontAlgn="base" hangingPunct="0">
              <a:spcBef>
                <a:spcPct val="0"/>
              </a:spcBef>
              <a:spcAft>
                <a:spcPct val="0"/>
              </a:spcAft>
            </a:pPr>
            <a:r>
              <a:rPr lang="en-US" altLang="en-US" sz="1600" dirty="0">
                <a:solidFill>
                  <a:srgbClr val="000000"/>
                </a:solidFill>
                <a:latin typeface="Verdana" panose="020B0604030504040204" pitchFamily="34" charset="0"/>
              </a:rPr>
              <a:t>Provides 3× to 10× better software encryption performance. This is useful for small granule decryption and encryption too small to offload to a hardware accelerator efficiently, for example https.</a:t>
            </a:r>
          </a:p>
          <a:p>
            <a:pPr lvl="0" eaLnBrk="0" fontAlgn="base" hangingPunct="0">
              <a:spcBef>
                <a:spcPct val="0"/>
              </a:spcBef>
              <a:spcAft>
                <a:spcPct val="0"/>
              </a:spcAft>
            </a:pPr>
            <a:r>
              <a:rPr lang="en-US" altLang="en-US" sz="1600" b="1" dirty="0">
                <a:solidFill>
                  <a:srgbClr val="000000"/>
                </a:solidFill>
                <a:latin typeface="Verdana" panose="020B0604030504040204" pitchFamily="34" charset="0"/>
              </a:rPr>
              <a:t>Load-Acquire, Store-Release instructions</a:t>
            </a:r>
          </a:p>
          <a:p>
            <a:pPr lvl="1" indent="-457200" eaLnBrk="0" fontAlgn="base" hangingPunct="0">
              <a:spcBef>
                <a:spcPct val="0"/>
              </a:spcBef>
              <a:spcAft>
                <a:spcPct val="0"/>
              </a:spcAft>
            </a:pPr>
            <a:r>
              <a:rPr lang="en-US" altLang="en-US" sz="1600" dirty="0">
                <a:solidFill>
                  <a:srgbClr val="000000"/>
                </a:solidFill>
                <a:latin typeface="Verdana" panose="020B0604030504040204" pitchFamily="34" charset="0"/>
              </a:rPr>
              <a:t>Designed for C++11, C11, Java memory models. They improve performance of thread-safe code by eliminating explicit memory barrier instructions.</a:t>
            </a:r>
          </a:p>
          <a:p>
            <a:pPr lvl="0" eaLnBrk="0" fontAlgn="base" hangingPunct="0">
              <a:spcBef>
                <a:spcPct val="0"/>
              </a:spcBef>
              <a:spcAft>
                <a:spcPct val="0"/>
              </a:spcAft>
            </a:pPr>
            <a:r>
              <a:rPr lang="en-US" altLang="en-US" sz="1600" b="1" dirty="0">
                <a:solidFill>
                  <a:srgbClr val="000000"/>
                </a:solidFill>
                <a:latin typeface="Verdana" panose="020B0604030504040204" pitchFamily="34" charset="0"/>
              </a:rPr>
              <a:t>NEON double-precision floating-point advanced SIMD</a:t>
            </a:r>
          </a:p>
        </p:txBody>
      </p:sp>
    </p:spTree>
    <p:extLst>
      <p:ext uri="{BB962C8B-B14F-4D97-AF65-F5344CB8AC3E}">
        <p14:creationId xmlns:p14="http://schemas.microsoft.com/office/powerpoint/2010/main" val="197915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FDD26B5-3FD5-4BD6-9461-21452BF3A4E1}"/>
              </a:ext>
            </a:extLst>
          </p:cNvPr>
          <p:cNvSpPr txBox="1">
            <a:spLocks/>
          </p:cNvSpPr>
          <p:nvPr/>
        </p:nvSpPr>
        <p:spPr>
          <a:xfrm>
            <a:off x="457200" y="274638"/>
            <a:ext cx="8229600" cy="563562"/>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ARMv8 </a:t>
            </a:r>
            <a:r>
              <a:rPr lang="en-IN" dirty="0" err="1"/>
              <a:t>PRocessor</a:t>
            </a:r>
            <a:endParaRPr lang="en-IN" dirty="0"/>
          </a:p>
        </p:txBody>
      </p:sp>
      <p:graphicFrame>
        <p:nvGraphicFramePr>
          <p:cNvPr id="4" name="Table 3">
            <a:extLst>
              <a:ext uri="{FF2B5EF4-FFF2-40B4-BE49-F238E27FC236}">
                <a16:creationId xmlns:a16="http://schemas.microsoft.com/office/drawing/2014/main" id="{B5314E36-90F5-4254-8764-21D1195B84BC}"/>
              </a:ext>
            </a:extLst>
          </p:cNvPr>
          <p:cNvGraphicFramePr>
            <a:graphicFrameLocks noGrp="1"/>
          </p:cNvGraphicFramePr>
          <p:nvPr>
            <p:extLst>
              <p:ext uri="{D42A27DB-BD31-4B8C-83A1-F6EECF244321}">
                <p14:modId xmlns:p14="http://schemas.microsoft.com/office/powerpoint/2010/main" val="618216680"/>
              </p:ext>
            </p:extLst>
          </p:nvPr>
        </p:nvGraphicFramePr>
        <p:xfrm>
          <a:off x="457200" y="838200"/>
          <a:ext cx="8381999" cy="5080713"/>
        </p:xfrm>
        <a:graphic>
          <a:graphicData uri="http://schemas.openxmlformats.org/drawingml/2006/table">
            <a:tbl>
              <a:tblPr>
                <a:tableStyleId>{5C22544A-7EE6-4342-B048-85BDC9FD1C3A}</a:tableStyleId>
              </a:tblPr>
              <a:tblGrid>
                <a:gridCol w="2290989">
                  <a:extLst>
                    <a:ext uri="{9D8B030D-6E8A-4147-A177-3AD203B41FA5}">
                      <a16:colId xmlns:a16="http://schemas.microsoft.com/office/drawing/2014/main" val="2993643847"/>
                    </a:ext>
                  </a:extLst>
                </a:gridCol>
                <a:gridCol w="3045505">
                  <a:extLst>
                    <a:ext uri="{9D8B030D-6E8A-4147-A177-3AD203B41FA5}">
                      <a16:colId xmlns:a16="http://schemas.microsoft.com/office/drawing/2014/main" val="4231798572"/>
                    </a:ext>
                  </a:extLst>
                </a:gridCol>
                <a:gridCol w="3045505">
                  <a:extLst>
                    <a:ext uri="{9D8B030D-6E8A-4147-A177-3AD203B41FA5}">
                      <a16:colId xmlns:a16="http://schemas.microsoft.com/office/drawing/2014/main" val="653392703"/>
                    </a:ext>
                  </a:extLst>
                </a:gridCol>
              </a:tblGrid>
              <a:tr h="84929">
                <a:tc rowSpan="2">
                  <a:txBody>
                    <a:bodyPr/>
                    <a:lstStyle/>
                    <a:p>
                      <a:pPr algn="l" fontAlgn="ctr"/>
                      <a:r>
                        <a:rPr lang="en-IN" sz="1200" u="none" strike="noStrike" dirty="0">
                          <a:effectLst/>
                        </a:rPr>
                        <a:t> </a:t>
                      </a:r>
                      <a:endParaRPr lang="en-IN" sz="1200" b="1" i="0" u="none" strike="noStrike" dirty="0">
                        <a:solidFill>
                          <a:srgbClr val="000000"/>
                        </a:solidFill>
                        <a:effectLst/>
                        <a:latin typeface="Verdana" panose="020B0604030504040204" pitchFamily="34" charset="0"/>
                      </a:endParaRPr>
                    </a:p>
                  </a:txBody>
                  <a:tcPr marL="3860" marR="3860" marT="3860" marB="0" anchor="ctr"/>
                </a:tc>
                <a:tc gridSpan="2">
                  <a:txBody>
                    <a:bodyPr/>
                    <a:lstStyle/>
                    <a:p>
                      <a:pPr algn="ctr" fontAlgn="ctr"/>
                      <a:r>
                        <a:rPr lang="en-IN" sz="1200" u="none" strike="noStrike">
                          <a:effectLst/>
                        </a:rPr>
                        <a:t>Processor</a:t>
                      </a:r>
                      <a:endParaRPr lang="en-IN" sz="1200" b="1" i="0" u="none" strike="noStrike">
                        <a:solidFill>
                          <a:srgbClr val="000000"/>
                        </a:solidFill>
                        <a:effectLst/>
                        <a:latin typeface="Verdana" panose="020B0604030504040204" pitchFamily="34" charset="0"/>
                      </a:endParaRPr>
                    </a:p>
                  </a:txBody>
                  <a:tcPr marL="3860" marR="3860" marT="3860" marB="0" anchor="ctr"/>
                </a:tc>
                <a:tc hMerge="1">
                  <a:txBody>
                    <a:bodyPr/>
                    <a:lstStyle/>
                    <a:p>
                      <a:endParaRPr lang="en-IN"/>
                    </a:p>
                  </a:txBody>
                  <a:tcPr/>
                </a:tc>
                <a:extLst>
                  <a:ext uri="{0D108BD9-81ED-4DB2-BD59-A6C34878D82A}">
                    <a16:rowId xmlns:a16="http://schemas.microsoft.com/office/drawing/2014/main" val="2531419533"/>
                  </a:ext>
                </a:extLst>
              </a:tr>
              <a:tr h="162138">
                <a:tc vMerge="1">
                  <a:txBody>
                    <a:bodyPr/>
                    <a:lstStyle/>
                    <a:p>
                      <a:endParaRPr lang="en-IN"/>
                    </a:p>
                  </a:txBody>
                  <a:tcPr/>
                </a:tc>
                <a:tc>
                  <a:txBody>
                    <a:bodyPr/>
                    <a:lstStyle/>
                    <a:p>
                      <a:pPr algn="ctr" fontAlgn="ctr"/>
                      <a:r>
                        <a:rPr lang="en-IN" sz="1200" u="none" strike="noStrike">
                          <a:effectLst/>
                        </a:rPr>
                        <a:t>Cortex-A53</a:t>
                      </a:r>
                      <a:endParaRPr lang="en-IN" sz="1200" b="1" i="0" u="none" strike="noStrike">
                        <a:solidFill>
                          <a:srgbClr val="000000"/>
                        </a:solidFill>
                        <a:effectLst/>
                        <a:latin typeface="Verdana" panose="020B0604030504040204" pitchFamily="34" charset="0"/>
                      </a:endParaRPr>
                    </a:p>
                  </a:txBody>
                  <a:tcPr marL="3860" marR="3860" marT="3860" marB="0" anchor="ctr"/>
                </a:tc>
                <a:tc>
                  <a:txBody>
                    <a:bodyPr/>
                    <a:lstStyle/>
                    <a:p>
                      <a:pPr algn="ctr" fontAlgn="ctr"/>
                      <a:r>
                        <a:rPr lang="en-IN" sz="1200" u="none" strike="noStrike">
                          <a:effectLst/>
                        </a:rPr>
                        <a:t>Cortex-A57</a:t>
                      </a:r>
                      <a:endParaRPr lang="en-IN" sz="1200" b="1"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409798414"/>
                  </a:ext>
                </a:extLst>
              </a:tr>
              <a:tr h="162138">
                <a:tc>
                  <a:txBody>
                    <a:bodyPr/>
                    <a:lstStyle/>
                    <a:p>
                      <a:pPr algn="l" fontAlgn="ctr"/>
                      <a:r>
                        <a:rPr lang="en-IN" sz="1200" u="none" strike="noStrike">
                          <a:effectLst/>
                        </a:rPr>
                        <a:t>Release date</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r" fontAlgn="ctr"/>
                      <a:r>
                        <a:rPr lang="en-IN" sz="1200" u="none" strike="noStrike">
                          <a:effectLst/>
                        </a:rPr>
                        <a:t>Jul-14</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r" fontAlgn="ctr"/>
                      <a:r>
                        <a:rPr lang="en-IN" sz="1200" u="none" strike="noStrike">
                          <a:effectLst/>
                        </a:rPr>
                        <a:t>Jan-15</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3755417726"/>
                  </a:ext>
                </a:extLst>
              </a:tr>
              <a:tr h="200742">
                <a:tc>
                  <a:txBody>
                    <a:bodyPr/>
                    <a:lstStyle/>
                    <a:p>
                      <a:pPr algn="l" fontAlgn="ctr"/>
                      <a:r>
                        <a:rPr lang="en-IN" sz="1200" u="none" strike="noStrike">
                          <a:effectLst/>
                        </a:rPr>
                        <a:t>Typical clock speed</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2GHz on 28nm</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1.5 to 2.5 GHz on 20nm</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582894151"/>
                  </a:ext>
                </a:extLst>
              </a:tr>
              <a:tr h="208463">
                <a:tc>
                  <a:txBody>
                    <a:bodyPr/>
                    <a:lstStyle/>
                    <a:p>
                      <a:pPr algn="l" fontAlgn="ctr"/>
                      <a:r>
                        <a:rPr lang="en-IN" sz="1200" u="none" strike="noStrike">
                          <a:effectLst/>
                        </a:rPr>
                        <a:t>Execution order</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In-order</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Out of order, speculative issue, superscalar</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4090206838"/>
                  </a:ext>
                </a:extLst>
              </a:tr>
              <a:tr h="81069">
                <a:tc>
                  <a:txBody>
                    <a:bodyPr/>
                    <a:lstStyle/>
                    <a:p>
                      <a:pPr algn="l" fontAlgn="ctr"/>
                      <a:r>
                        <a:rPr lang="en-IN" sz="1200" u="none" strike="noStrike">
                          <a:effectLst/>
                        </a:rPr>
                        <a:t>Cores</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1 to 4</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1 to 4</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1830964414"/>
                  </a:ext>
                </a:extLst>
              </a:tr>
              <a:tr h="220044">
                <a:tc>
                  <a:txBody>
                    <a:bodyPr/>
                    <a:lstStyle/>
                    <a:p>
                      <a:pPr algn="l" fontAlgn="ctr"/>
                      <a:r>
                        <a:rPr lang="en-IN" sz="1200" u="none" strike="noStrike">
                          <a:effectLst/>
                        </a:rPr>
                        <a:t>Integer Peak throughput</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dirty="0">
                          <a:effectLst/>
                        </a:rPr>
                        <a:t>2.3MIPS/MHz</a:t>
                      </a:r>
                      <a:endParaRPr lang="en-IN" sz="1200" b="0" i="0" u="none" strike="noStrike" dirty="0">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sng" strike="noStrike">
                          <a:effectLst/>
                          <a:hlinkClick r:id="rId2"/>
                        </a:rPr>
                        <a:t>4.1 to 4.76MIPS/MHz[a]</a:t>
                      </a:r>
                      <a:endParaRPr lang="en-IN" sz="1200" b="0" i="0" u="sng" strike="noStrike">
                        <a:solidFill>
                          <a:srgbClr val="0563C1"/>
                        </a:solidFill>
                        <a:effectLst/>
                        <a:latin typeface="Calibri" panose="020F0502020204030204" pitchFamily="34" charset="0"/>
                      </a:endParaRPr>
                    </a:p>
                  </a:txBody>
                  <a:tcPr marL="3860" marR="3860" marT="3860" marB="0" anchor="ctr"/>
                </a:tc>
                <a:extLst>
                  <a:ext uri="{0D108BD9-81ED-4DB2-BD59-A6C34878D82A}">
                    <a16:rowId xmlns:a16="http://schemas.microsoft.com/office/drawing/2014/main" val="1384829455"/>
                  </a:ext>
                </a:extLst>
              </a:tr>
              <a:tr h="131254">
                <a:tc>
                  <a:txBody>
                    <a:bodyPr/>
                    <a:lstStyle/>
                    <a:p>
                      <a:pPr algn="l" fontAlgn="ctr"/>
                      <a:r>
                        <a:rPr lang="en-IN" sz="1200" u="none" strike="noStrike">
                          <a:effectLst/>
                        </a:rPr>
                        <a:t>Floating-point Unit</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Yes</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Yes</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1259308909"/>
                  </a:ext>
                </a:extLst>
              </a:tr>
              <a:tr h="135115">
                <a:tc>
                  <a:txBody>
                    <a:bodyPr/>
                    <a:lstStyle/>
                    <a:p>
                      <a:pPr algn="l" fontAlgn="ctr"/>
                      <a:r>
                        <a:rPr lang="en-IN" sz="1200" u="none" strike="noStrike">
                          <a:effectLst/>
                        </a:rPr>
                        <a:t>Half-precision</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Yes</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Yes</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1221788452"/>
                  </a:ext>
                </a:extLst>
              </a:tr>
              <a:tr h="131254">
                <a:tc>
                  <a:txBody>
                    <a:bodyPr/>
                    <a:lstStyle/>
                    <a:p>
                      <a:pPr algn="l" fontAlgn="ctr"/>
                      <a:r>
                        <a:rPr lang="en-IN" sz="1200" u="none" strike="noStrike">
                          <a:effectLst/>
                        </a:rPr>
                        <a:t>Hardware Divide</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Yes</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Yes</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193738010"/>
                  </a:ext>
                </a:extLst>
              </a:tr>
              <a:tr h="152101">
                <a:tc>
                  <a:txBody>
                    <a:bodyPr/>
                    <a:lstStyle/>
                    <a:p>
                      <a:pPr algn="l" fontAlgn="ctr"/>
                      <a:r>
                        <a:rPr lang="en-IN" sz="1200" u="none" strike="noStrike">
                          <a:effectLst/>
                        </a:rPr>
                        <a:t>Fused Multiply Accumulate</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Yes</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Yes</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2163518982"/>
                  </a:ext>
                </a:extLst>
              </a:tr>
              <a:tr h="131254">
                <a:tc>
                  <a:txBody>
                    <a:bodyPr/>
                    <a:lstStyle/>
                    <a:p>
                      <a:pPr algn="l" fontAlgn="ctr"/>
                      <a:r>
                        <a:rPr lang="en-IN" sz="1200" u="none" strike="noStrike">
                          <a:effectLst/>
                        </a:rPr>
                        <a:t>Pipeline stages</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r" fontAlgn="ctr"/>
                      <a:r>
                        <a:rPr lang="en-IN" sz="1200" u="none" strike="noStrike">
                          <a:effectLst/>
                        </a:rPr>
                        <a:t>8</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15+</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2785295910"/>
                  </a:ext>
                </a:extLst>
              </a:tr>
              <a:tr h="169859">
                <a:tc>
                  <a:txBody>
                    <a:bodyPr/>
                    <a:lstStyle/>
                    <a:p>
                      <a:pPr algn="l" fontAlgn="ctr"/>
                      <a:r>
                        <a:rPr lang="en-IN" sz="1200" u="none" strike="noStrike">
                          <a:effectLst/>
                        </a:rPr>
                        <a:t>Return stack entries</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r" fontAlgn="ctr"/>
                      <a:r>
                        <a:rPr lang="en-IN" sz="1200" u="none" strike="noStrike">
                          <a:effectLst/>
                        </a:rPr>
                        <a:t>4</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r" fontAlgn="ctr"/>
                      <a:r>
                        <a:rPr lang="en-IN" sz="1200" u="none" strike="noStrike">
                          <a:effectLst/>
                        </a:rPr>
                        <a:t>8</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1684749148"/>
                  </a:ext>
                </a:extLst>
              </a:tr>
              <a:tr h="212323">
                <a:tc>
                  <a:txBody>
                    <a:bodyPr/>
                    <a:lstStyle/>
                    <a:p>
                      <a:pPr algn="l" fontAlgn="ctr"/>
                      <a:r>
                        <a:rPr lang="en-IN" sz="1200" u="none" strike="noStrike" dirty="0">
                          <a:effectLst/>
                        </a:rPr>
                        <a:t>Generic Interrupt Controller</a:t>
                      </a:r>
                      <a:endParaRPr lang="en-IN" sz="1200" b="0" i="0" u="none" strike="noStrike" dirty="0">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External</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External</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1669013786"/>
                  </a:ext>
                </a:extLst>
              </a:tr>
              <a:tr h="223905">
                <a:tc rowSpan="2">
                  <a:txBody>
                    <a:bodyPr/>
                    <a:lstStyle/>
                    <a:p>
                      <a:pPr algn="l" fontAlgn="ctr"/>
                      <a:r>
                        <a:rPr lang="en-IN" sz="1200" u="none" strike="noStrike" dirty="0">
                          <a:effectLst/>
                        </a:rPr>
                        <a:t>AMBA interface</a:t>
                      </a:r>
                      <a:endParaRPr lang="en-IN" sz="1200" b="0" i="0" u="none" strike="noStrike" dirty="0">
                        <a:solidFill>
                          <a:srgbClr val="000000"/>
                        </a:solidFill>
                        <a:effectLst/>
                        <a:latin typeface="Verdana" panose="020B0604030504040204" pitchFamily="34" charset="0"/>
                      </a:endParaRPr>
                    </a:p>
                  </a:txBody>
                  <a:tcPr marL="3860" marR="3860" marT="3860" marB="0" anchor="ctr"/>
                </a:tc>
                <a:tc>
                  <a:txBody>
                    <a:bodyPr/>
                    <a:lstStyle/>
                    <a:p>
                      <a:pPr algn="l" fontAlgn="ctr"/>
                      <a:r>
                        <a:rPr lang="sv-SE" sz="1200" u="none" strike="noStrike">
                          <a:effectLst/>
                        </a:rPr>
                        <a:t>64-bit I/F AMBA 4</a:t>
                      </a:r>
                      <a:endParaRPr lang="sv-SE"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sv-SE" sz="1200" u="none" strike="noStrike">
                          <a:effectLst/>
                        </a:rPr>
                        <a:t>128-bit I/F AMBA 4</a:t>
                      </a:r>
                      <a:endParaRPr lang="sv-SE"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3116035398"/>
                  </a:ext>
                </a:extLst>
              </a:tr>
              <a:tr h="347438">
                <a:tc vMerge="1">
                  <a:txBody>
                    <a:bodyPr/>
                    <a:lstStyle/>
                    <a:p>
                      <a:endParaRPr lang="en-IN"/>
                    </a:p>
                  </a:txBody>
                  <a:tcPr/>
                </a:tc>
                <a:tc>
                  <a:txBody>
                    <a:bodyPr/>
                    <a:lstStyle/>
                    <a:p>
                      <a:pPr algn="l" fontAlgn="ctr"/>
                      <a:r>
                        <a:rPr lang="en-IN" sz="1200" u="none" strike="noStrike">
                          <a:effectLst/>
                        </a:rPr>
                        <a:t>(Supports AMBA 4 and AMBA 5)</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(Supports AMBA 4 and AMBA 5)</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1914148196"/>
                  </a:ext>
                </a:extLst>
              </a:tr>
              <a:tr h="308834">
                <a:tc>
                  <a:txBody>
                    <a:bodyPr/>
                    <a:lstStyle/>
                    <a:p>
                      <a:pPr algn="l" fontAlgn="ctr"/>
                      <a:r>
                        <a:rPr lang="en-IN" sz="1200" u="none" strike="noStrike" dirty="0">
                          <a:effectLst/>
                        </a:rPr>
                        <a:t>L1 Cache size (Instruction)</a:t>
                      </a:r>
                      <a:endParaRPr lang="en-IN" sz="1200" b="0" i="0" u="none" strike="noStrike" dirty="0">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dirty="0">
                          <a:effectLst/>
                        </a:rPr>
                        <a:t>8KB to 64 KB</a:t>
                      </a:r>
                      <a:endParaRPr lang="en-IN" sz="1200" b="0" i="0" u="none" strike="noStrike" dirty="0">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48KB</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3949760523"/>
                  </a:ext>
                </a:extLst>
              </a:tr>
              <a:tr h="366740">
                <a:tc>
                  <a:txBody>
                    <a:bodyPr/>
                    <a:lstStyle/>
                    <a:p>
                      <a:pPr algn="l" fontAlgn="ctr"/>
                      <a:r>
                        <a:rPr lang="en-IN" sz="1200" u="none" strike="noStrike" dirty="0">
                          <a:effectLst/>
                        </a:rPr>
                        <a:t>L1 Cache structure (Instruction)</a:t>
                      </a:r>
                      <a:endParaRPr lang="en-IN" sz="1200" b="0" i="0" u="none" strike="noStrike" dirty="0">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dirty="0">
                          <a:effectLst/>
                        </a:rPr>
                        <a:t>2-way set associative</a:t>
                      </a:r>
                      <a:endParaRPr lang="en-IN" sz="1200" b="0" i="0" u="none" strike="noStrike" dirty="0">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3-way set associative</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1830941177"/>
                  </a:ext>
                </a:extLst>
              </a:tr>
              <a:tr h="200742">
                <a:tc>
                  <a:txBody>
                    <a:bodyPr/>
                    <a:lstStyle/>
                    <a:p>
                      <a:pPr algn="l" fontAlgn="ctr"/>
                      <a:r>
                        <a:rPr lang="en-IN" sz="1200" u="none" strike="noStrike">
                          <a:effectLst/>
                        </a:rPr>
                        <a:t>L1 Cache size (Data)</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dirty="0">
                          <a:effectLst/>
                        </a:rPr>
                        <a:t>8KB to 64KB</a:t>
                      </a:r>
                      <a:endParaRPr lang="en-IN" sz="1200" b="0" i="0" u="none" strike="noStrike" dirty="0">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32KB</a:t>
                      </a:r>
                      <a:endParaRPr lang="en-IN" sz="1200" b="0" i="0" u="none" strike="noStrike">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1933358766"/>
                  </a:ext>
                </a:extLst>
              </a:tr>
              <a:tr h="258649">
                <a:tc>
                  <a:txBody>
                    <a:bodyPr/>
                    <a:lstStyle/>
                    <a:p>
                      <a:pPr algn="l" fontAlgn="ctr"/>
                      <a:r>
                        <a:rPr lang="en-IN" sz="1200" u="none" strike="noStrike">
                          <a:effectLst/>
                        </a:rPr>
                        <a:t>L1 Cache structure (Data)</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dirty="0">
                          <a:effectLst/>
                        </a:rPr>
                        <a:t>4-way set associative</a:t>
                      </a:r>
                      <a:endParaRPr lang="en-IN" sz="1200" b="0" i="0" u="none" strike="noStrike" dirty="0">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dirty="0">
                          <a:effectLst/>
                        </a:rPr>
                        <a:t>2-way set associative</a:t>
                      </a:r>
                      <a:endParaRPr lang="en-IN" sz="1200" b="0" i="0" u="none" strike="noStrike" dirty="0">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3345975735"/>
                  </a:ext>
                </a:extLst>
              </a:tr>
              <a:tr h="158277">
                <a:tc>
                  <a:txBody>
                    <a:bodyPr/>
                    <a:lstStyle/>
                    <a:p>
                      <a:pPr algn="l" fontAlgn="ctr"/>
                      <a:r>
                        <a:rPr lang="en-IN" sz="1200" u="none" strike="noStrike">
                          <a:effectLst/>
                        </a:rPr>
                        <a:t>L2 Cache</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Optional</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dirty="0">
                          <a:effectLst/>
                        </a:rPr>
                        <a:t>Integrated</a:t>
                      </a:r>
                      <a:endParaRPr lang="en-IN" sz="1200" b="0" i="0" u="none" strike="noStrike" dirty="0">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675383503"/>
                  </a:ext>
                </a:extLst>
              </a:tr>
              <a:tr h="235486">
                <a:tc>
                  <a:txBody>
                    <a:bodyPr/>
                    <a:lstStyle/>
                    <a:p>
                      <a:pPr algn="l" fontAlgn="ctr"/>
                      <a:r>
                        <a:rPr lang="en-IN" sz="1200" u="none" strike="noStrike">
                          <a:effectLst/>
                        </a:rPr>
                        <a:t>L2 Cache size</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128KB to 2MB</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dirty="0">
                          <a:effectLst/>
                        </a:rPr>
                        <a:t>512KB to 2MB</a:t>
                      </a:r>
                      <a:endParaRPr lang="en-IN" sz="1200" b="0" i="0" u="none" strike="noStrike" dirty="0">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92509185"/>
                  </a:ext>
                </a:extLst>
              </a:tr>
              <a:tr h="243207">
                <a:tc>
                  <a:txBody>
                    <a:bodyPr/>
                    <a:lstStyle/>
                    <a:p>
                      <a:pPr algn="l" fontAlgn="ctr"/>
                      <a:r>
                        <a:rPr lang="en-IN" sz="1200" u="none" strike="noStrike">
                          <a:effectLst/>
                        </a:rPr>
                        <a:t>L2 Cache structure</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a:effectLst/>
                        </a:rPr>
                        <a:t>16-way set associative</a:t>
                      </a:r>
                      <a:endParaRPr lang="en-IN" sz="1200" b="0" i="0" u="none" strike="noStrike">
                        <a:solidFill>
                          <a:srgbClr val="000000"/>
                        </a:solidFill>
                        <a:effectLst/>
                        <a:latin typeface="Verdana" panose="020B0604030504040204" pitchFamily="34" charset="0"/>
                      </a:endParaRPr>
                    </a:p>
                  </a:txBody>
                  <a:tcPr marL="3860" marR="3860" marT="3860" marB="0" anchor="ctr"/>
                </a:tc>
                <a:tc>
                  <a:txBody>
                    <a:bodyPr/>
                    <a:lstStyle/>
                    <a:p>
                      <a:pPr algn="l" fontAlgn="ctr"/>
                      <a:r>
                        <a:rPr lang="en-IN" sz="1200" u="none" strike="noStrike" dirty="0">
                          <a:effectLst/>
                        </a:rPr>
                        <a:t>16-way set associative</a:t>
                      </a:r>
                      <a:endParaRPr lang="en-IN" sz="1200" b="0" i="0" u="none" strike="noStrike" dirty="0">
                        <a:solidFill>
                          <a:srgbClr val="000000"/>
                        </a:solidFill>
                        <a:effectLst/>
                        <a:latin typeface="Verdana" panose="020B0604030504040204" pitchFamily="34" charset="0"/>
                      </a:endParaRPr>
                    </a:p>
                  </a:txBody>
                  <a:tcPr marL="3860" marR="3860" marT="3860" marB="0" anchor="ctr"/>
                </a:tc>
                <a:extLst>
                  <a:ext uri="{0D108BD9-81ED-4DB2-BD59-A6C34878D82A}">
                    <a16:rowId xmlns:a16="http://schemas.microsoft.com/office/drawing/2014/main" val="2020388975"/>
                  </a:ext>
                </a:extLst>
              </a:tr>
            </a:tbl>
          </a:graphicData>
        </a:graphic>
      </p:graphicFrame>
    </p:spTree>
    <p:extLst>
      <p:ext uri="{BB962C8B-B14F-4D97-AF65-F5344CB8AC3E}">
        <p14:creationId xmlns:p14="http://schemas.microsoft.com/office/powerpoint/2010/main" val="2443624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2FE3A0-7913-4BD8-BAD8-B29C9AC22EE5}"/>
              </a:ext>
            </a:extLst>
          </p:cNvPr>
          <p:cNvSpPr/>
          <p:nvPr/>
        </p:nvSpPr>
        <p:spPr>
          <a:xfrm>
            <a:off x="419100" y="1441198"/>
            <a:ext cx="8572500" cy="3046988"/>
          </a:xfrm>
          <a:prstGeom prst="rect">
            <a:avLst/>
          </a:prstGeom>
        </p:spPr>
        <p:txBody>
          <a:bodyPr wrap="square">
            <a:spAutoFit/>
          </a:bodyPr>
          <a:lstStyle/>
          <a:p>
            <a:pPr marL="342900" indent="-342900">
              <a:buFont typeface="Wingdings" panose="05000000000000000000" pitchFamily="2" charset="2"/>
              <a:buChar char="ü"/>
            </a:pPr>
            <a:r>
              <a:rPr lang="en-IN" sz="3200" dirty="0">
                <a:solidFill>
                  <a:srgbClr val="3B3835"/>
                </a:solidFill>
                <a:latin typeface="Helvetica Neue"/>
              </a:rPr>
              <a:t>64-Bit pointer and registers </a:t>
            </a:r>
          </a:p>
          <a:p>
            <a:pPr marL="342900" indent="-342900">
              <a:buFont typeface="Wingdings" panose="05000000000000000000" pitchFamily="2" charset="2"/>
              <a:buChar char="ü"/>
            </a:pPr>
            <a:r>
              <a:rPr lang="en-IN" sz="3200" dirty="0">
                <a:solidFill>
                  <a:srgbClr val="3B3835"/>
                </a:solidFill>
                <a:latin typeface="Helvetica Neue"/>
              </a:rPr>
              <a:t>Fixed length (32bit) instructions </a:t>
            </a:r>
          </a:p>
          <a:p>
            <a:pPr marL="342900" indent="-342900">
              <a:buFont typeface="Wingdings" panose="05000000000000000000" pitchFamily="2" charset="2"/>
              <a:buChar char="ü"/>
            </a:pPr>
            <a:r>
              <a:rPr lang="en-IN" sz="3200" dirty="0">
                <a:solidFill>
                  <a:srgbClr val="3B3835"/>
                </a:solidFill>
                <a:latin typeface="Helvetica Neue"/>
              </a:rPr>
              <a:t>Load/store architecture </a:t>
            </a:r>
          </a:p>
          <a:p>
            <a:pPr marL="342900" indent="-342900">
              <a:buFont typeface="Wingdings" panose="05000000000000000000" pitchFamily="2" charset="2"/>
              <a:buChar char="ü"/>
            </a:pPr>
            <a:r>
              <a:rPr lang="en-IN" sz="3200" dirty="0">
                <a:solidFill>
                  <a:srgbClr val="3B3835"/>
                </a:solidFill>
                <a:latin typeface="Helvetica Neue"/>
              </a:rPr>
              <a:t>Little endian (big endian possible) </a:t>
            </a:r>
          </a:p>
          <a:p>
            <a:pPr marL="342900" indent="-342900">
              <a:buFont typeface="Wingdings" panose="05000000000000000000" pitchFamily="2" charset="2"/>
              <a:buChar char="ü"/>
            </a:pPr>
            <a:r>
              <a:rPr lang="en-IN" sz="3200" dirty="0">
                <a:solidFill>
                  <a:srgbClr val="3B3835"/>
                </a:solidFill>
                <a:latin typeface="Helvetica Neue"/>
              </a:rPr>
              <a:t>31 general purpose registers and zero register </a:t>
            </a:r>
          </a:p>
        </p:txBody>
      </p:sp>
      <p:sp>
        <p:nvSpPr>
          <p:cNvPr id="3" name="Title 1">
            <a:extLst>
              <a:ext uri="{FF2B5EF4-FFF2-40B4-BE49-F238E27FC236}">
                <a16:creationId xmlns:a16="http://schemas.microsoft.com/office/drawing/2014/main" id="{B86D5BB7-2DB0-404D-9FE4-8C1DD5253ACD}"/>
              </a:ext>
            </a:extLst>
          </p:cNvPr>
          <p:cNvSpPr txBox="1">
            <a:spLocks/>
          </p:cNvSpPr>
          <p:nvPr/>
        </p:nvSpPr>
        <p:spPr>
          <a:xfrm>
            <a:off x="457200" y="274638"/>
            <a:ext cx="8229600" cy="71596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ARM v8 features High level</a:t>
            </a:r>
          </a:p>
        </p:txBody>
      </p:sp>
    </p:spTree>
    <p:extLst>
      <p:ext uri="{BB962C8B-B14F-4D97-AF65-F5344CB8AC3E}">
        <p14:creationId xmlns:p14="http://schemas.microsoft.com/office/powerpoint/2010/main" val="4105355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976BA-6E61-4CE2-81AD-65824CD37DF7}"/>
              </a:ext>
            </a:extLst>
          </p:cNvPr>
          <p:cNvSpPr>
            <a:spLocks noGrp="1"/>
          </p:cNvSpPr>
          <p:nvPr>
            <p:ph type="title"/>
          </p:nvPr>
        </p:nvSpPr>
        <p:spPr>
          <a:xfrm>
            <a:off x="457200" y="274638"/>
            <a:ext cx="8229600" cy="563562"/>
          </a:xfrm>
        </p:spPr>
        <p:txBody>
          <a:bodyPr>
            <a:normAutofit fontScale="90000"/>
          </a:bodyPr>
          <a:lstStyle/>
          <a:p>
            <a:r>
              <a:rPr lang="en-IN" dirty="0"/>
              <a:t>New Features</a:t>
            </a:r>
          </a:p>
        </p:txBody>
      </p:sp>
      <p:sp>
        <p:nvSpPr>
          <p:cNvPr id="3" name="TextBox 2">
            <a:extLst>
              <a:ext uri="{FF2B5EF4-FFF2-40B4-BE49-F238E27FC236}">
                <a16:creationId xmlns:a16="http://schemas.microsoft.com/office/drawing/2014/main" id="{1F0DFEC0-F16E-4649-B27E-8FFEE4B068ED}"/>
              </a:ext>
            </a:extLst>
          </p:cNvPr>
          <p:cNvSpPr txBox="1"/>
          <p:nvPr/>
        </p:nvSpPr>
        <p:spPr>
          <a:xfrm>
            <a:off x="228600" y="1524000"/>
            <a:ext cx="8610600" cy="4339650"/>
          </a:xfrm>
          <a:prstGeom prst="rect">
            <a:avLst/>
          </a:prstGeom>
          <a:noFill/>
        </p:spPr>
        <p:txBody>
          <a:bodyPr wrap="square" rtlCol="0">
            <a:spAutoFit/>
          </a:bodyPr>
          <a:lstStyle/>
          <a:p>
            <a:pPr marL="285750" indent="-285750">
              <a:buFont typeface="Wingdings" panose="05000000000000000000" pitchFamily="2" charset="2"/>
              <a:buChar char="ü"/>
            </a:pPr>
            <a:r>
              <a:rPr lang="en-IN" sz="3200" dirty="0"/>
              <a:t>Load-acquire and store-release atomics</a:t>
            </a:r>
          </a:p>
          <a:p>
            <a:pPr marL="285750" indent="-285750">
              <a:buFont typeface="Wingdings" panose="05000000000000000000" pitchFamily="2" charset="2"/>
              <a:buChar char="ü"/>
            </a:pPr>
            <a:r>
              <a:rPr lang="en-IN" sz="3200" dirty="0"/>
              <a:t>Crypto (AES and SHA) instructions </a:t>
            </a:r>
          </a:p>
          <a:p>
            <a:pPr marL="285750" indent="-285750">
              <a:buFont typeface="Wingdings" panose="05000000000000000000" pitchFamily="2" charset="2"/>
              <a:buChar char="ü"/>
            </a:pPr>
            <a:r>
              <a:rPr lang="en-IN" sz="3200" dirty="0" err="1"/>
              <a:t>AdvSIMD</a:t>
            </a:r>
            <a:r>
              <a:rPr lang="en-IN" sz="3200" dirty="0"/>
              <a:t> usable for general purpose float math</a:t>
            </a:r>
          </a:p>
          <a:p>
            <a:pPr marL="285750" indent="-285750">
              <a:buFont typeface="Wingdings" panose="05000000000000000000" pitchFamily="2" charset="2"/>
              <a:buChar char="ü"/>
            </a:pPr>
            <a:r>
              <a:rPr lang="en-IN" sz="3200" dirty="0"/>
              <a:t>Larger PC-relative addressing and branching </a:t>
            </a:r>
          </a:p>
          <a:p>
            <a:pPr marL="742950" lvl="1" indent="-285750">
              <a:buFont typeface="Wingdings" panose="05000000000000000000" pitchFamily="2" charset="2"/>
              <a:buChar char="ü"/>
            </a:pPr>
            <a:r>
              <a:rPr lang="en-IN" sz="2800" dirty="0"/>
              <a:t>Literal pool access and most conditional branches are extended to ± 1MB, unconditional branches and calls to ±128MB</a:t>
            </a:r>
          </a:p>
          <a:p>
            <a:pPr marL="285750" indent="-285750">
              <a:buFont typeface="Wingdings" panose="05000000000000000000" pitchFamily="2" charset="2"/>
              <a:buChar char="ü"/>
            </a:pPr>
            <a:r>
              <a:rPr lang="en-IN" sz="3200" dirty="0"/>
              <a:t>Non-temporal (cache skipping) load/store </a:t>
            </a:r>
          </a:p>
          <a:p>
            <a:pPr marL="285750" indent="-285750">
              <a:buFont typeface="Wingdings" panose="05000000000000000000" pitchFamily="2" charset="2"/>
              <a:buChar char="ü"/>
            </a:pPr>
            <a:r>
              <a:rPr lang="en-IN" sz="3200" dirty="0"/>
              <a:t>Load/store of a non-contiguous pair of registers</a:t>
            </a:r>
          </a:p>
        </p:txBody>
      </p:sp>
    </p:spTree>
    <p:extLst>
      <p:ext uri="{BB962C8B-B14F-4D97-AF65-F5344CB8AC3E}">
        <p14:creationId xmlns:p14="http://schemas.microsoft.com/office/powerpoint/2010/main" val="3827672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5569</TotalTime>
  <Words>3409</Words>
  <Application>Microsoft Office PowerPoint</Application>
  <PresentationFormat>On-screen Show (4:3)</PresentationFormat>
  <Paragraphs>767</Paragraphs>
  <Slides>48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Arial</vt:lpstr>
      <vt:lpstr>Avenir LT W01</vt:lpstr>
      <vt:lpstr>Avenir Next LT W01 Demi</vt:lpstr>
      <vt:lpstr>Calibri</vt:lpstr>
      <vt:lpstr>Consolas</vt:lpstr>
      <vt:lpstr>Helvetica Neue</vt:lpstr>
      <vt:lpstr>Helvetica Neue Light</vt:lpstr>
      <vt:lpstr>Open Sans</vt:lpstr>
      <vt:lpstr>Verdana</vt:lpstr>
      <vt:lpstr>Wingdings</vt:lpstr>
      <vt:lpstr>Office Theme</vt:lpstr>
      <vt:lpstr>ARMv8 Architecture</vt:lpstr>
      <vt:lpstr>PowerPoint Presentation</vt:lpstr>
      <vt:lpstr>Architecture terms in v8</vt:lpstr>
      <vt:lpstr>ARMv8</vt:lpstr>
      <vt:lpstr>PowerPoint Presentation</vt:lpstr>
      <vt:lpstr>PowerPoint Presentation</vt:lpstr>
      <vt:lpstr>PowerPoint Presentation</vt:lpstr>
      <vt:lpstr>PowerPoint Presentation</vt:lpstr>
      <vt:lpstr>New Features</vt:lpstr>
      <vt:lpstr>New extensions provided with v8 arch</vt:lpstr>
      <vt:lpstr>New extensions provided with v8 arch</vt:lpstr>
      <vt:lpstr>PowerPoint Presentation</vt:lpstr>
      <vt:lpstr>What is NEON SIMD</vt:lpstr>
      <vt:lpstr>NEON Technology</vt:lpstr>
      <vt:lpstr>One Step Deeper into NEON</vt:lpstr>
      <vt:lpstr>PowerPoint Presentation</vt:lpstr>
      <vt:lpstr>What are NEON intrinsics</vt:lpstr>
      <vt:lpstr>Example of a Neon Intrinsic</vt:lpstr>
      <vt:lpstr>List of Neon Intrinsic</vt:lpstr>
      <vt:lpstr>List of Neon Intrinsic</vt:lpstr>
      <vt:lpstr>Registers in ARMv8</vt:lpstr>
      <vt:lpstr>Register Names and uses</vt:lpstr>
      <vt:lpstr>Special Purpose Registers in v8</vt:lpstr>
      <vt:lpstr>Zero Register</vt:lpstr>
      <vt:lpstr>Stack Pointer</vt:lpstr>
      <vt:lpstr>Program Counter</vt:lpstr>
      <vt:lpstr>Exception Link Register</vt:lpstr>
      <vt:lpstr>Saved Process Status register</vt:lpstr>
      <vt:lpstr>PowerPoint Presentation</vt:lpstr>
      <vt:lpstr>Exception Levels</vt:lpstr>
      <vt:lpstr>Processor State</vt:lpstr>
      <vt:lpstr>Distinguishing between 32-bit and 64-bit A64 instructions</vt:lpstr>
      <vt:lpstr>Data Type in A64</vt:lpstr>
      <vt:lpstr>Stack on A64</vt:lpstr>
      <vt:lpstr>Condition Code Suffixes  on A64</vt:lpstr>
      <vt:lpstr>PowerPoint Presentation</vt:lpstr>
      <vt:lpstr>Single Register</vt:lpstr>
      <vt:lpstr>Store and Load a pair of registers</vt:lpstr>
      <vt:lpstr>Data processing -Arithmetic</vt:lpstr>
      <vt:lpstr>Data processing - Logical</vt:lpstr>
      <vt:lpstr>Move Instruction</vt:lpstr>
      <vt:lpstr>PC-relative address calculation</vt:lpstr>
      <vt:lpstr>Shift Operation</vt:lpstr>
      <vt:lpstr>Arithmetic Shifted Register</vt:lpstr>
      <vt:lpstr>Arithmetic with carry </vt:lpstr>
      <vt:lpstr>Data Processing</vt:lpstr>
      <vt:lpstr>Conditional Select</vt:lpstr>
      <vt:lpstr>Conditional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Cortex M4 Instructions Set</dc:title>
  <dc:creator>user</dc:creator>
  <cp:lastModifiedBy>Girish Kumar</cp:lastModifiedBy>
  <cp:revision>431</cp:revision>
  <dcterms:created xsi:type="dcterms:W3CDTF">2006-08-16T00:00:00Z</dcterms:created>
  <dcterms:modified xsi:type="dcterms:W3CDTF">2018-01-25T14:41:40Z</dcterms:modified>
</cp:coreProperties>
</file>