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9" r:id="rId16"/>
    <p:sldId id="270" r:id="rId17"/>
    <p:sldId id="271" r:id="rId18"/>
    <p:sldId id="288" r:id="rId19"/>
    <p:sldId id="284" r:id="rId20"/>
    <p:sldId id="287" r:id="rId21"/>
    <p:sldId id="285" r:id="rId22"/>
    <p:sldId id="286" r:id="rId23"/>
    <p:sldId id="279" r:id="rId24"/>
    <p:sldId id="273" r:id="rId25"/>
    <p:sldId id="274" r:id="rId26"/>
    <p:sldId id="299" r:id="rId27"/>
    <p:sldId id="278" r:id="rId28"/>
    <p:sldId id="280" r:id="rId29"/>
    <p:sldId id="281" r:id="rId30"/>
    <p:sldId id="282" r:id="rId31"/>
    <p:sldId id="276" r:id="rId32"/>
    <p:sldId id="277" r:id="rId33"/>
    <p:sldId id="275" r:id="rId34"/>
    <p:sldId id="283" r:id="rId35"/>
    <p:sldId id="290" r:id="rId36"/>
    <p:sldId id="291" r:id="rId37"/>
    <p:sldId id="292" r:id="rId38"/>
    <p:sldId id="293" r:id="rId39"/>
    <p:sldId id="294" r:id="rId40"/>
    <p:sldId id="295" r:id="rId41"/>
    <p:sldId id="296" r:id="rId42"/>
    <p:sldId id="298"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A133-C7FB-422D-B23B-3190B61E17B1}" type="datetimeFigureOut">
              <a:rPr lang="en-IN" smtClean="0"/>
              <a:t>06-08-2018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EFE6E-D9AD-469C-A6FA-F13391BD8EC0}" type="slidenum">
              <a:rPr lang="en-IN" smtClean="0"/>
              <a:t>‹#›</a:t>
            </a:fld>
            <a:endParaRPr lang="en-IN"/>
          </a:p>
        </p:txBody>
      </p:sp>
    </p:spTree>
    <p:extLst>
      <p:ext uri="{BB962C8B-B14F-4D97-AF65-F5344CB8AC3E}">
        <p14:creationId xmlns:p14="http://schemas.microsoft.com/office/powerpoint/2010/main" val="1067811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CEFE6E-D9AD-469C-A6FA-F13391BD8EC0}" type="slidenum">
              <a:rPr lang="en-IN" smtClean="0"/>
              <a:t>36</a:t>
            </a:fld>
            <a:endParaRPr lang="en-IN"/>
          </a:p>
        </p:txBody>
      </p:sp>
    </p:spTree>
    <p:extLst>
      <p:ext uri="{BB962C8B-B14F-4D97-AF65-F5344CB8AC3E}">
        <p14:creationId xmlns:p14="http://schemas.microsoft.com/office/powerpoint/2010/main" val="256860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D8BD707-D9CF-40AE-B4C6-C98DA3205C09}"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8/6/2018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Hardware_description_language" TargetMode="External"/><Relationship Id="rId3" Type="http://schemas.openxmlformats.org/officeDocument/2006/relationships/hyperlink" Target="https://en.wikipedia.org/wiki/Intellectual_property" TargetMode="External"/><Relationship Id="rId7" Type="http://schemas.openxmlformats.org/officeDocument/2006/relationships/hyperlink" Target="https://en.wikipedia.org/wiki/Register-transfer_level" TargetMode="External"/><Relationship Id="rId12" Type="http://schemas.openxmlformats.org/officeDocument/2006/relationships/image" Target="../media/image12.png"/><Relationship Id="rId2" Type="http://schemas.openxmlformats.org/officeDocument/2006/relationships/hyperlink" Target="https://en.wikipedia.org/wiki/Integrated_circuit" TargetMode="External"/><Relationship Id="rId1" Type="http://schemas.openxmlformats.org/officeDocument/2006/relationships/slideLayout" Target="../slideLayouts/slideLayout7.xml"/><Relationship Id="rId6" Type="http://schemas.openxmlformats.org/officeDocument/2006/relationships/hyperlink" Target="https://en.wikipedia.org/wiki/Copyright" TargetMode="External"/><Relationship Id="rId11" Type="http://schemas.openxmlformats.org/officeDocument/2006/relationships/hyperlink" Target="https://en.wikipedia.org/wiki/Mixed-signal_integrated_circuit" TargetMode="External"/><Relationship Id="rId5" Type="http://schemas.openxmlformats.org/officeDocument/2006/relationships/hyperlink" Target="https://en.wikipedia.org/wiki/Patent" TargetMode="External"/><Relationship Id="rId10" Type="http://schemas.openxmlformats.org/officeDocument/2006/relationships/hyperlink" Target="https://en.wikipedia.org/wiki/Analogue_electronics" TargetMode="External"/><Relationship Id="rId4" Type="http://schemas.openxmlformats.org/officeDocument/2006/relationships/hyperlink" Target="https://en.wikipedia.org/wiki/License" TargetMode="External"/><Relationship Id="rId9" Type="http://schemas.openxmlformats.org/officeDocument/2006/relationships/hyperlink" Target="https://en.wikipedia.org/wiki/Verilo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JTA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lectronic_design_automation" TargetMode="External"/><Relationship Id="rId7" Type="http://schemas.openxmlformats.org/officeDocument/2006/relationships/hyperlink" Target="https://en.wikipedia.org/wiki/State_(computer_science)" TargetMode="External"/><Relationship Id="rId2" Type="http://schemas.openxmlformats.org/officeDocument/2006/relationships/hyperlink" Target="https://en.wikipedia.org/wiki/Printed_circuit_board" TargetMode="External"/><Relationship Id="rId1" Type="http://schemas.openxmlformats.org/officeDocument/2006/relationships/slideLayout" Target="../slideLayouts/slideLayout7.xml"/><Relationship Id="rId6" Type="http://schemas.openxmlformats.org/officeDocument/2006/relationships/hyperlink" Target="https://en.wikipedia.org/wiki/Serial_communication" TargetMode="External"/><Relationship Id="rId5" Type="http://schemas.openxmlformats.org/officeDocument/2006/relationships/hyperlink" Target="https://en.wikipedia.org/wiki/JTAG#cite_note-stollon-1" TargetMode="External"/><Relationship Id="rId4" Type="http://schemas.openxmlformats.org/officeDocument/2006/relationships/hyperlink" Target="https://en.wikipedia.org/wiki/Logic_simul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Radio-frequency"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Mixed-signal_integrated_circuit" TargetMode="External"/><Relationship Id="rId2" Type="http://schemas.openxmlformats.org/officeDocument/2006/relationships/hyperlink" Target="https://en.wikipedia.org/wiki/Integrated_circuit" TargetMode="External"/><Relationship Id="rId1" Type="http://schemas.openxmlformats.org/officeDocument/2006/relationships/slideLayout" Target="../slideLayouts/slideLayout7.xml"/><Relationship Id="rId6" Type="http://schemas.openxmlformats.org/officeDocument/2006/relationships/hyperlink" Target="https://en.wikipedia.org/wiki/Analog_signal" TargetMode="External"/><Relationship Id="rId11" Type="http://schemas.openxmlformats.org/officeDocument/2006/relationships/hyperlink" Target="https://en.wikipedia.org/wiki/Embedded_systems" TargetMode="External"/><Relationship Id="rId5" Type="http://schemas.openxmlformats.org/officeDocument/2006/relationships/hyperlink" Target="https://en.wikipedia.org/wiki/Digital_signal_(electronics)" TargetMode="External"/><Relationship Id="rId10" Type="http://schemas.openxmlformats.org/officeDocument/2006/relationships/hyperlink" Target="https://en.wikipedia.org/wiki/Mobile_computing" TargetMode="External"/><Relationship Id="rId4" Type="http://schemas.openxmlformats.org/officeDocument/2006/relationships/hyperlink" Target="https://en.wikipedia.org/wiki/Electronics" TargetMode="External"/><Relationship Id="rId9" Type="http://schemas.openxmlformats.org/officeDocument/2006/relationships/hyperlink" Target="https://en.wikipedia.org/wiki/Substrate_(electronic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Random_access_memory" TargetMode="External"/><Relationship Id="rId13" Type="http://schemas.openxmlformats.org/officeDocument/2006/relationships/hyperlink" Target="https://en.wikipedia.org/wiki/Counter_(digital)" TargetMode="External"/><Relationship Id="rId18" Type="http://schemas.openxmlformats.org/officeDocument/2006/relationships/hyperlink" Target="https://en.wikipedia.org/wiki/FireWire" TargetMode="External"/><Relationship Id="rId26" Type="http://schemas.openxmlformats.org/officeDocument/2006/relationships/hyperlink" Target="https://en.wikipedia.org/wiki/Power_management" TargetMode="External"/><Relationship Id="rId3" Type="http://schemas.openxmlformats.org/officeDocument/2006/relationships/hyperlink" Target="https://en.wikipedia.org/wiki/Microprocessor" TargetMode="External"/><Relationship Id="rId21" Type="http://schemas.openxmlformats.org/officeDocument/2006/relationships/hyperlink" Target="https://en.wikipedia.org/wiki/Serial_Peripheral_Interface_Bus" TargetMode="External"/><Relationship Id="rId7" Type="http://schemas.openxmlformats.org/officeDocument/2006/relationships/hyperlink" Target="https://en.wikipedia.org/wiki/Read-only_memory" TargetMode="External"/><Relationship Id="rId12" Type="http://schemas.openxmlformats.org/officeDocument/2006/relationships/hyperlink" Target="https://en.wikipedia.org/wiki/Phase-locked_loop" TargetMode="External"/><Relationship Id="rId17" Type="http://schemas.openxmlformats.org/officeDocument/2006/relationships/hyperlink" Target="https://en.wikipedia.org/wiki/Universal_Serial_Bus" TargetMode="External"/><Relationship Id="rId25" Type="http://schemas.openxmlformats.org/officeDocument/2006/relationships/hyperlink" Target="https://en.wikipedia.org/wiki/Voltage_regulator" TargetMode="External"/><Relationship Id="rId2" Type="http://schemas.openxmlformats.org/officeDocument/2006/relationships/hyperlink" Target="https://en.wikipedia.org/wiki/Microcontroller" TargetMode="External"/><Relationship Id="rId16" Type="http://schemas.openxmlformats.org/officeDocument/2006/relationships/hyperlink" Target="https://en.wikipedia.org/wiki/Electrical_connector" TargetMode="External"/><Relationship Id="rId20" Type="http://schemas.openxmlformats.org/officeDocument/2006/relationships/hyperlink" Target="https://en.wikipedia.org/wiki/USART" TargetMode="External"/><Relationship Id="rId1" Type="http://schemas.openxmlformats.org/officeDocument/2006/relationships/slideLayout" Target="../slideLayouts/slideLayout7.xml"/><Relationship Id="rId6" Type="http://schemas.openxmlformats.org/officeDocument/2006/relationships/hyperlink" Target="https://en.wikipedia.org/wiki/Memory" TargetMode="External"/><Relationship Id="rId11" Type="http://schemas.openxmlformats.org/officeDocument/2006/relationships/hyperlink" Target="https://en.wikipedia.org/wiki/Oscillator" TargetMode="External"/><Relationship Id="rId24" Type="http://schemas.openxmlformats.org/officeDocument/2006/relationships/hyperlink" Target="https://en.wikipedia.org/wiki/Digital_to_analog_converter" TargetMode="External"/><Relationship Id="rId5" Type="http://schemas.openxmlformats.org/officeDocument/2006/relationships/hyperlink" Target="https://en.wikipedia.org/wiki/MPSoC" TargetMode="External"/><Relationship Id="rId15" Type="http://schemas.openxmlformats.org/officeDocument/2006/relationships/hyperlink" Target="https://en.wikipedia.org/wiki/Power-on_reset" TargetMode="External"/><Relationship Id="rId23" Type="http://schemas.openxmlformats.org/officeDocument/2006/relationships/hyperlink" Target="https://en.wikipedia.org/wiki/Analog_to_digital_converter" TargetMode="External"/><Relationship Id="rId10" Type="http://schemas.openxmlformats.org/officeDocument/2006/relationships/hyperlink" Target="https://en.wikipedia.org/wiki/Flash_memory" TargetMode="External"/><Relationship Id="rId19" Type="http://schemas.openxmlformats.org/officeDocument/2006/relationships/hyperlink" Target="https://en.wikipedia.org/wiki/Ethernet" TargetMode="External"/><Relationship Id="rId4" Type="http://schemas.openxmlformats.org/officeDocument/2006/relationships/hyperlink" Target="https://en.wikipedia.org/wiki/Digital_signal_processor" TargetMode="External"/><Relationship Id="rId9" Type="http://schemas.openxmlformats.org/officeDocument/2006/relationships/hyperlink" Target="https://en.wikipedia.org/wiki/EEPROM" TargetMode="External"/><Relationship Id="rId14" Type="http://schemas.openxmlformats.org/officeDocument/2006/relationships/hyperlink" Target="https://en.wikipedia.org/wiki/Timer" TargetMode="External"/><Relationship Id="rId22" Type="http://schemas.openxmlformats.org/officeDocument/2006/relationships/hyperlink" Target="https://en.wikipedia.org/wiki/Analog_signa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png"/><Relationship Id="rId18" Type="http://schemas.openxmlformats.org/officeDocument/2006/relationships/image" Target="../media/image32.jpe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jpeg"/><Relationship Id="rId17" Type="http://schemas.openxmlformats.org/officeDocument/2006/relationships/image" Target="../media/image31.jpeg"/><Relationship Id="rId2" Type="http://schemas.openxmlformats.org/officeDocument/2006/relationships/slideLayout" Target="../slideLayouts/slideLayout7.xml"/><Relationship Id="rId16" Type="http://schemas.openxmlformats.org/officeDocument/2006/relationships/image" Target="../media/image30.png"/><Relationship Id="rId1" Type="http://schemas.openxmlformats.org/officeDocument/2006/relationships/vmlDrawing" Target="../drawings/vmlDrawing1.v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jpeg"/><Relationship Id="rId15" Type="http://schemas.openxmlformats.org/officeDocument/2006/relationships/image" Target="../media/image18.png"/><Relationship Id="rId10" Type="http://schemas.openxmlformats.org/officeDocument/2006/relationships/image" Target="../media/image26.jpeg"/><Relationship Id="rId19" Type="http://schemas.openxmlformats.org/officeDocument/2006/relationships/image" Target="../media/image33.pn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Xilinx#Zynq"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Dual_modular_redundancy" TargetMode="External"/><Relationship Id="rId3" Type="http://schemas.openxmlformats.org/officeDocument/2006/relationships/hyperlink" Target="https://en.wikipedia.org/wiki/L1_cache" TargetMode="External"/><Relationship Id="rId7" Type="http://schemas.openxmlformats.org/officeDocument/2006/relationships/hyperlink" Target="https://en.wikipedia.org/wiki/Redundancy_(engineering)" TargetMode="External"/><Relationship Id="rId2" Type="http://schemas.openxmlformats.org/officeDocument/2006/relationships/hyperlink" Target="https://en.wikipedia.org/wiki/Process_(computing)" TargetMode="External"/><Relationship Id="rId1" Type="http://schemas.openxmlformats.org/officeDocument/2006/relationships/slideLayout" Target="../slideLayouts/slideLayout7.xml"/><Relationship Id="rId6" Type="http://schemas.openxmlformats.org/officeDocument/2006/relationships/hyperlink" Target="https://en.wikipedia.org/wiki/Lockstep_(computing)#cite_note-1" TargetMode="External"/><Relationship Id="rId5" Type="http://schemas.openxmlformats.org/officeDocument/2006/relationships/hyperlink" Target="https://en.wikipedia.org/wiki/Parallel_computing" TargetMode="External"/><Relationship Id="rId4" Type="http://schemas.openxmlformats.org/officeDocument/2006/relationships/hyperlink" Target="https://en.wikipedia.org/wiki/Fault-tolerant_computer_syste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ARM_Cortex-M#Cortex-M3" TargetMode="External"/><Relationship Id="rId2" Type="http://schemas.openxmlformats.org/officeDocument/2006/relationships/hyperlink" Target="https://en.wikipedia.org/wiki/ARM_Cortex-M#Cortex-M0" TargetMode="External"/><Relationship Id="rId1" Type="http://schemas.openxmlformats.org/officeDocument/2006/relationships/slideLayout" Target="../slideLayouts/slideLayout7.xml"/><Relationship Id="rId6" Type="http://schemas.openxmlformats.org/officeDocument/2006/relationships/hyperlink" Target="https://en.wikipedia.org/wiki/ARM_Cortex-M#Cortex-M33" TargetMode="External"/><Relationship Id="rId5" Type="http://schemas.openxmlformats.org/officeDocument/2006/relationships/hyperlink" Target="https://en.wikipedia.org/wiki/ARM_Cortex-M#Cortex-M23" TargetMode="External"/><Relationship Id="rId4" Type="http://schemas.openxmlformats.org/officeDocument/2006/relationships/hyperlink" Target="https://en.wikipedia.org/wiki/ARM_Cortex-M#Cortex-M7"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List_of_ARM_microprocessor_cores" TargetMode="External"/><Relationship Id="rId13" Type="http://schemas.openxmlformats.org/officeDocument/2006/relationships/hyperlink" Target="https://en.wikipedia.org/wiki/ARM9E" TargetMode="External"/><Relationship Id="rId18" Type="http://schemas.openxmlformats.org/officeDocument/2006/relationships/hyperlink" Target="https://en.wikipedia.org/wiki/ARM_Cortex-M1" TargetMode="External"/><Relationship Id="rId26" Type="http://schemas.openxmlformats.org/officeDocument/2006/relationships/hyperlink" Target="https://en.wikipedia.org/wiki/ARM_Cortex-R4" TargetMode="External"/><Relationship Id="rId39" Type="http://schemas.openxmlformats.org/officeDocument/2006/relationships/hyperlink" Target="https://en.wikipedia.org/wiki/64-bit_computing" TargetMode="External"/><Relationship Id="rId3" Type="http://schemas.openxmlformats.org/officeDocument/2006/relationships/hyperlink" Target="https://en.wikipedia.org/wiki/ARM1" TargetMode="External"/><Relationship Id="rId21" Type="http://schemas.openxmlformats.org/officeDocument/2006/relationships/hyperlink" Target="https://en.wikipedia.org/wiki/ARM_Cortex-M7" TargetMode="External"/><Relationship Id="rId34" Type="http://schemas.openxmlformats.org/officeDocument/2006/relationships/hyperlink" Target="https://en.wikipedia.org/wiki/ARM_Cortex-A9" TargetMode="External"/><Relationship Id="rId42" Type="http://schemas.openxmlformats.org/officeDocument/2006/relationships/hyperlink" Target="https://en.wikipedia.org/wiki/ARM_Cortex-A53" TargetMode="External"/><Relationship Id="rId47" Type="http://schemas.openxmlformats.org/officeDocument/2006/relationships/hyperlink" Target="https://en.wikipedia.org/wiki/ARM_Cortex-A73" TargetMode="External"/><Relationship Id="rId7" Type="http://schemas.openxmlformats.org/officeDocument/2006/relationships/hyperlink" Target="https://en.wikipedia.org/wiki/ARM7" TargetMode="External"/><Relationship Id="rId12" Type="http://schemas.openxmlformats.org/officeDocument/2006/relationships/hyperlink" Target="https://en.wikipedia.org/wiki/ARM7EJ" TargetMode="External"/><Relationship Id="rId17" Type="http://schemas.openxmlformats.org/officeDocument/2006/relationships/hyperlink" Target="https://en.wikipedia.org/wiki/ARM_Cortex-M0+" TargetMode="External"/><Relationship Id="rId25" Type="http://schemas.openxmlformats.org/officeDocument/2006/relationships/hyperlink" Target="https://en.wikipedia.org/wiki/ARM_architecture#cite_note-42" TargetMode="External"/><Relationship Id="rId33" Type="http://schemas.openxmlformats.org/officeDocument/2006/relationships/hyperlink" Target="https://en.wikipedia.org/wiki/ARM_Cortex-A8" TargetMode="External"/><Relationship Id="rId38" Type="http://schemas.openxmlformats.org/officeDocument/2006/relationships/hyperlink" Target="https://en.wikipedia.org/wiki/ARM_Cortex-A32" TargetMode="External"/><Relationship Id="rId46" Type="http://schemas.openxmlformats.org/officeDocument/2006/relationships/hyperlink" Target="https://en.wikipedia.org/wiki/ARM_architecture#cite_note-49" TargetMode="External"/><Relationship Id="rId2" Type="http://schemas.openxmlformats.org/officeDocument/2006/relationships/hyperlink" Target="https://en.wikipedia.org/wiki/32-bit" TargetMode="External"/><Relationship Id="rId16" Type="http://schemas.openxmlformats.org/officeDocument/2006/relationships/hyperlink" Target="https://en.wikipedia.org/wiki/ARM_Cortex-M0" TargetMode="External"/><Relationship Id="rId20" Type="http://schemas.openxmlformats.org/officeDocument/2006/relationships/hyperlink" Target="https://en.wikipedia.org/wiki/ARM_Cortex-M4" TargetMode="External"/><Relationship Id="rId29" Type="http://schemas.openxmlformats.org/officeDocument/2006/relationships/hyperlink" Target="https://en.wikipedia.org/wiki/ARM_Cortex-R8" TargetMode="External"/><Relationship Id="rId41" Type="http://schemas.openxmlformats.org/officeDocument/2006/relationships/hyperlink" Target="https://en.wikipedia.org/wiki/ARM_architecture#cite_note-47" TargetMode="External"/><Relationship Id="rId1" Type="http://schemas.openxmlformats.org/officeDocument/2006/relationships/slideLayout" Target="../slideLayouts/slideLayout7.xml"/><Relationship Id="rId6" Type="http://schemas.openxmlformats.org/officeDocument/2006/relationships/hyperlink" Target="https://en.wikipedia.org/wiki/ARM6" TargetMode="External"/><Relationship Id="rId11" Type="http://schemas.openxmlformats.org/officeDocument/2006/relationships/hyperlink" Target="https://en.wikipedia.org/wiki/ARM_SecurCore" TargetMode="External"/><Relationship Id="rId24" Type="http://schemas.openxmlformats.org/officeDocument/2006/relationships/hyperlink" Target="https://en.wikipedia.org/wiki/ARM_Cortex-M33" TargetMode="External"/><Relationship Id="rId32" Type="http://schemas.openxmlformats.org/officeDocument/2006/relationships/hyperlink" Target="https://en.wikipedia.org/wiki/ARM_Cortex-A7" TargetMode="External"/><Relationship Id="rId37" Type="http://schemas.openxmlformats.org/officeDocument/2006/relationships/hyperlink" Target="https://en.wikipedia.org/wiki/ARM_Cortex-A17" TargetMode="External"/><Relationship Id="rId40" Type="http://schemas.openxmlformats.org/officeDocument/2006/relationships/hyperlink" Target="https://en.wikipedia.org/wiki/ARM_Cortex-A35" TargetMode="External"/><Relationship Id="rId45" Type="http://schemas.openxmlformats.org/officeDocument/2006/relationships/hyperlink" Target="https://en.wikipedia.org/wiki/ARM_Cortex-A72" TargetMode="External"/><Relationship Id="rId5" Type="http://schemas.openxmlformats.org/officeDocument/2006/relationships/hyperlink" Target="https://en.wikipedia.org/wiki/ARM3" TargetMode="External"/><Relationship Id="rId15" Type="http://schemas.openxmlformats.org/officeDocument/2006/relationships/hyperlink" Target="https://en.wikipedia.org/wiki/ARM11" TargetMode="External"/><Relationship Id="rId23" Type="http://schemas.openxmlformats.org/officeDocument/2006/relationships/hyperlink" Target="https://en.wikipedia.org/wiki/ARM_architecture#cite_note-41" TargetMode="External"/><Relationship Id="rId28" Type="http://schemas.openxmlformats.org/officeDocument/2006/relationships/hyperlink" Target="https://en.wikipedia.org/wiki/ARM_Cortex-R7" TargetMode="External"/><Relationship Id="rId36" Type="http://schemas.openxmlformats.org/officeDocument/2006/relationships/hyperlink" Target="https://en.wikipedia.org/wiki/ARM_Cortex-A15" TargetMode="External"/><Relationship Id="rId10" Type="http://schemas.openxmlformats.org/officeDocument/2006/relationships/hyperlink" Target="https://en.wikipedia.org/wiki/ARM9TDMI" TargetMode="External"/><Relationship Id="rId19" Type="http://schemas.openxmlformats.org/officeDocument/2006/relationships/hyperlink" Target="https://en.wikipedia.org/wiki/ARM_Cortex-M3" TargetMode="External"/><Relationship Id="rId31" Type="http://schemas.openxmlformats.org/officeDocument/2006/relationships/hyperlink" Target="https://en.wikipedia.org/wiki/ARM_Cortex-A5" TargetMode="External"/><Relationship Id="rId44" Type="http://schemas.openxmlformats.org/officeDocument/2006/relationships/hyperlink" Target="https://en.wikipedia.org/wiki/ARM_architecture#cite_note-cortex-a50_announce-48" TargetMode="External"/><Relationship Id="rId4" Type="http://schemas.openxmlformats.org/officeDocument/2006/relationships/hyperlink" Target="https://en.wikipedia.org/wiki/ARM2" TargetMode="External"/><Relationship Id="rId9" Type="http://schemas.openxmlformats.org/officeDocument/2006/relationships/hyperlink" Target="https://en.wikipedia.org/wiki/ARM7TDMI" TargetMode="External"/><Relationship Id="rId14" Type="http://schemas.openxmlformats.org/officeDocument/2006/relationships/hyperlink" Target="https://en.wikipedia.org/wiki/ARM10E" TargetMode="External"/><Relationship Id="rId22" Type="http://schemas.openxmlformats.org/officeDocument/2006/relationships/hyperlink" Target="https://en.wikipedia.org/wiki/ARM_Cortex-M23" TargetMode="External"/><Relationship Id="rId27" Type="http://schemas.openxmlformats.org/officeDocument/2006/relationships/hyperlink" Target="https://en.wikipedia.org/wiki/ARM_Cortex-R5" TargetMode="External"/><Relationship Id="rId30" Type="http://schemas.openxmlformats.org/officeDocument/2006/relationships/hyperlink" Target="https://en.wikipedia.org/wiki/ARM_Cortex-R52" TargetMode="External"/><Relationship Id="rId35" Type="http://schemas.openxmlformats.org/officeDocument/2006/relationships/hyperlink" Target="https://en.wikipedia.org/wiki/ARM_Cortex-A12" TargetMode="External"/><Relationship Id="rId43" Type="http://schemas.openxmlformats.org/officeDocument/2006/relationships/hyperlink" Target="https://en.wikipedia.org/wiki/ARM_Cortex-A57" TargetMode="External"/><Relationship Id="rId48" Type="http://schemas.openxmlformats.org/officeDocument/2006/relationships/hyperlink" Target="https://en.wikipedia.org/wiki/ARM_architecture#cite_note-5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90600" y="1371600"/>
            <a:ext cx="7010400" cy="2057400"/>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Bookman Old Style" pitchFamily="18" charset="0"/>
              </a:rPr>
              <a:t>Introduction to ARM Processor</a:t>
            </a:r>
          </a:p>
        </p:txBody>
      </p:sp>
      <p:sp>
        <p:nvSpPr>
          <p:cNvPr id="4" name="Rounded Rectangle 3"/>
          <p:cNvSpPr/>
          <p:nvPr/>
        </p:nvSpPr>
        <p:spPr>
          <a:xfrm>
            <a:off x="1828800" y="4343400"/>
            <a:ext cx="5562600" cy="914400"/>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okman Old Style" pitchFamily="18" charset="0"/>
              </a:rPr>
              <a:t>Girish</a:t>
            </a:r>
            <a:r>
              <a:rPr lang="en-US" dirty="0">
                <a:latin typeface="Bookman Old Style" pitchFamily="18" charset="0"/>
              </a:rPr>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were the thoughts</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Oval Callout 2"/>
          <p:cNvSpPr/>
          <p:nvPr/>
        </p:nvSpPr>
        <p:spPr>
          <a:xfrm>
            <a:off x="990600" y="1600200"/>
            <a:ext cx="5943600" cy="3124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deliver higher value that the existing BBC Micro</a:t>
            </a:r>
          </a:p>
          <a:p>
            <a:pPr algn="ctr"/>
            <a:endParaRPr lang="en-US" dirty="0"/>
          </a:p>
          <a:p>
            <a:pPr algn="ctr">
              <a:buFontTx/>
              <a:buChar char="-"/>
            </a:pPr>
            <a:r>
              <a:rPr lang="en-US" b="1" dirty="0"/>
              <a:t>A 16 Bit CPU</a:t>
            </a:r>
          </a:p>
          <a:p>
            <a:pPr algn="ctr">
              <a:buFontTx/>
              <a:buChar char="-"/>
            </a:pPr>
            <a:r>
              <a:rPr lang="en-US" dirty="0"/>
              <a:t>With a good interrupt response may better than or comparable to that of  8-bit 6502, has to be identified ……..</a:t>
            </a:r>
          </a:p>
        </p:txBody>
      </p:sp>
      <p:pic>
        <p:nvPicPr>
          <p:cNvPr id="4" name="Picture 4" descr="https://upload.wikimedia.org/wikipedia/commons/thumb/e/e1/BBC_Micro_people_in_2008.jpg/220px-BBC_Micro_people_in_2008.jpg"/>
          <p:cNvPicPr>
            <a:picLocks noChangeAspect="1" noChangeArrowheads="1"/>
          </p:cNvPicPr>
          <p:nvPr/>
        </p:nvPicPr>
        <p:blipFill>
          <a:blip r:embed="rId2" cstate="print"/>
          <a:srcRect/>
          <a:stretch>
            <a:fillRect/>
          </a:stretch>
        </p:blipFill>
        <p:spPr bwMode="auto">
          <a:xfrm>
            <a:off x="533400" y="5078037"/>
            <a:ext cx="1828800" cy="1379914"/>
          </a:xfrm>
          <a:prstGeom prst="rect">
            <a:avLst/>
          </a:prstGeom>
          <a:noFill/>
        </p:spPr>
      </p:pic>
      <p:pic>
        <p:nvPicPr>
          <p:cNvPr id="22530" name="Picture 2" descr="MOS 6502AD 4585 top.jpg"/>
          <p:cNvPicPr>
            <a:picLocks noChangeAspect="1" noChangeArrowheads="1"/>
          </p:cNvPicPr>
          <p:nvPr/>
        </p:nvPicPr>
        <p:blipFill>
          <a:blip r:embed="rId3" cstate="print"/>
          <a:srcRect/>
          <a:stretch>
            <a:fillRect/>
          </a:stretch>
        </p:blipFill>
        <p:spPr bwMode="auto">
          <a:xfrm>
            <a:off x="5867400" y="4495800"/>
            <a:ext cx="2514600" cy="914400"/>
          </a:xfrm>
          <a:prstGeom prst="rect">
            <a:avLst/>
          </a:prstGeom>
          <a:noFill/>
        </p:spPr>
      </p:pic>
      <p:sp>
        <p:nvSpPr>
          <p:cNvPr id="6" name="Rounded Rectangle 5"/>
          <p:cNvSpPr/>
          <p:nvPr/>
        </p:nvSpPr>
        <p:spPr>
          <a:xfrm>
            <a:off x="5257800" y="5562600"/>
            <a:ext cx="3429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MOS Technology, Inc.  also known as CSG (Commodore Semiconductor Group</a:t>
            </a:r>
            <a:r>
              <a:rPr lang="en-US" sz="2000" dirty="0"/>
              <a:t>), </a:t>
            </a:r>
            <a:r>
              <a:rPr lang="en-US" sz="1600" dirty="0"/>
              <a:t>build  6502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were the technical Challenges</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Hexagon 2"/>
          <p:cNvSpPr/>
          <p:nvPr/>
        </p:nvSpPr>
        <p:spPr>
          <a:xfrm>
            <a:off x="914400" y="2362200"/>
            <a:ext cx="7620000" cy="3581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dirty="0"/>
              <a:t>All the 16 bit Microprocessors available in the market were CISC based and much slower than what they were looking for. </a:t>
            </a:r>
          </a:p>
          <a:p>
            <a:pPr>
              <a:buFont typeface="Wingdings" pitchFamily="2" charset="2"/>
              <a:buChar char="v"/>
            </a:pPr>
            <a:endParaRPr lang="en-US" dirty="0"/>
          </a:p>
          <a:p>
            <a:pPr>
              <a:buFont typeface="Wingdings" pitchFamily="2" charset="2"/>
              <a:buChar char="v"/>
            </a:pPr>
            <a:r>
              <a:rPr lang="en-US" dirty="0"/>
              <a:t>Instructions were complex and tool multiple cycles to complete</a:t>
            </a:r>
          </a:p>
          <a:p>
            <a:pPr>
              <a:buFont typeface="Wingdings" pitchFamily="2" charset="2"/>
              <a:buChar char="v"/>
            </a:pPr>
            <a:endParaRPr lang="en-US" dirty="0"/>
          </a:p>
          <a:p>
            <a:pPr>
              <a:buFont typeface="Wingdings" pitchFamily="2" charset="2"/>
              <a:buChar char="v"/>
            </a:pPr>
            <a:r>
              <a:rPr lang="en-US" dirty="0"/>
              <a:t> They long Interrupt latencies compared to 6508</a:t>
            </a:r>
          </a:p>
          <a:p>
            <a:pPr>
              <a:buFont typeface="Wingdings" pitchFamily="2" charset="2"/>
              <a:buChar char="v"/>
            </a:pPr>
            <a:endParaRPr lang="en-US" dirty="0"/>
          </a:p>
          <a:p>
            <a:pPr>
              <a:buFont typeface="Wingdings" pitchFamily="2" charset="2"/>
              <a:buChar char="v"/>
            </a:pPr>
            <a:r>
              <a:rPr lang="en-US" dirty="0"/>
              <a:t>It is not easy to build a new processor that can meet their expectations …….</a:t>
            </a:r>
          </a:p>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066800" y="1219200"/>
            <a:ext cx="6172200" cy="2971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decided not to give up .. Instead they continued their search, started looking all the latest  research happening, around world on processor design</a:t>
            </a:r>
          </a:p>
        </p:txBody>
      </p:sp>
      <p:pic>
        <p:nvPicPr>
          <p:cNvPr id="3" name="Picture 4" descr="https://upload.wikimedia.org/wikipedia/commons/thumb/e/e1/BBC_Micro_people_in_2008.jpg/220px-BBC_Micro_people_in_2008.jpg"/>
          <p:cNvPicPr>
            <a:picLocks noChangeAspect="1" noChangeArrowheads="1"/>
          </p:cNvPicPr>
          <p:nvPr/>
        </p:nvPicPr>
        <p:blipFill>
          <a:blip r:embed="rId2" cstate="print"/>
          <a:srcRect/>
          <a:stretch>
            <a:fillRect/>
          </a:stretch>
        </p:blipFill>
        <p:spPr bwMode="auto">
          <a:xfrm>
            <a:off x="838200" y="4800600"/>
            <a:ext cx="1828800" cy="13799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2 1"/>
          <p:cNvSpPr/>
          <p:nvPr/>
        </p:nvSpPr>
        <p:spPr>
          <a:xfrm>
            <a:off x="762000" y="304800"/>
            <a:ext cx="8001000" cy="5181600"/>
          </a:xfrm>
          <a:prstGeom prst="irregularSeal2">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came across a processor designed by Post Graduate students at Berkley called RISC I.</a:t>
            </a:r>
          </a:p>
          <a:p>
            <a:pPr algn="ctr"/>
            <a:r>
              <a:rPr lang="en-US" dirty="0"/>
              <a:t>It had very simple instructions and low interrupt latency</a:t>
            </a:r>
          </a:p>
          <a:p>
            <a:pPr algn="ctr"/>
            <a:r>
              <a:rPr lang="en-US" dirty="0"/>
              <a:t>Students designed it in less than year</a:t>
            </a:r>
          </a:p>
        </p:txBody>
      </p:sp>
      <p:sp>
        <p:nvSpPr>
          <p:cNvPr id="4" name="Rectangle 3"/>
          <p:cNvSpPr/>
          <p:nvPr/>
        </p:nvSpPr>
        <p:spPr>
          <a:xfrm>
            <a:off x="990600" y="5638800"/>
            <a:ext cx="7157729"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This was the starting point of ARM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787708" cy="9541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Three main guiding principles they </a:t>
            </a:r>
          </a:p>
          <a:p>
            <a:pPr lvl="0" algn="ctr"/>
            <a:r>
              <a:rPr lang="en-US" sz="2800" b="1" dirty="0">
                <a:ln/>
                <a:solidFill>
                  <a:srgbClr val="6BB1C9"/>
                </a:solidFill>
              </a:rPr>
              <a:t>Based on they started the design was</a:t>
            </a:r>
          </a:p>
        </p:txBody>
      </p:sp>
      <p:sp>
        <p:nvSpPr>
          <p:cNvPr id="3" name="Rounded Rectangle 2"/>
          <p:cNvSpPr/>
          <p:nvPr/>
        </p:nvSpPr>
        <p:spPr>
          <a:xfrm>
            <a:off x="838200" y="2133600"/>
            <a:ext cx="74676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3200" dirty="0"/>
              <a:t>A Load and store Architecture</a:t>
            </a:r>
          </a:p>
          <a:p>
            <a:pPr>
              <a:buFont typeface="Arial" pitchFamily="34" charset="0"/>
              <a:buChar char="•"/>
            </a:pPr>
            <a:r>
              <a:rPr lang="en-US" sz="3200" dirty="0"/>
              <a:t>Fixed length instructions </a:t>
            </a:r>
            <a:r>
              <a:rPr lang="en-US" sz="1600" dirty="0"/>
              <a:t>(32 Bit length)</a:t>
            </a:r>
            <a:endParaRPr lang="en-US" sz="3200" dirty="0"/>
          </a:p>
          <a:p>
            <a:pPr>
              <a:buFont typeface="Arial" pitchFamily="34" charset="0"/>
              <a:buChar char="•"/>
            </a:pPr>
            <a:r>
              <a:rPr lang="en-US" sz="3200" dirty="0"/>
              <a:t>3 Address Instruction format</a:t>
            </a:r>
          </a:p>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054F615-F0F4-4803-B3AF-4C36E04D46B2}"/>
              </a:ext>
            </a:extLst>
          </p:cNvPr>
          <p:cNvSpPr>
            <a:spLocks noChangeArrowheads="1"/>
          </p:cNvSpPr>
          <p:nvPr/>
        </p:nvSpPr>
        <p:spPr bwMode="auto">
          <a:xfrm>
            <a:off x="477049" y="979258"/>
            <a:ext cx="434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R1, R0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ADD R1, 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R2, R3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ADD R2,  R5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MUL R1, 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MOV R3, R1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a:rPr>
              <a:t>LDR R0 , =0xE000Ed88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a:rPr>
              <a:t>STR  r1</a:t>
            </a:r>
            <a:r>
              <a:rPr lang="en-US" altLang="en-US" sz="2800" b="1" dirty="0">
                <a:solidFill>
                  <a:srgbClr val="000000"/>
                </a:solidFill>
                <a:latin typeface="Arial Unicode MS"/>
              </a:rPr>
              <a:t>, r[0]</a:t>
            </a:r>
            <a:r>
              <a:rPr kumimoji="0" lang="en-US" altLang="en-US" sz="2800" b="1" i="0" u="none" strike="noStrike" cap="none" normalizeH="0" baseline="0" dirty="0">
                <a:ln>
                  <a:noFill/>
                </a:ln>
                <a:solidFill>
                  <a:srgbClr val="000000"/>
                </a:solidFill>
                <a:effectLst/>
                <a:latin typeface="Arial Unicode MS"/>
              </a:rPr>
              <a:t> </a:t>
            </a:r>
            <a:endParaRPr kumimoji="0" lang="en-US" altLang="en-US" sz="54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F7295A4F-D009-4F5D-B021-392FF5BD7DD3}"/>
              </a:ext>
            </a:extLst>
          </p:cNvPr>
          <p:cNvSpPr>
            <a:spLocks noChangeArrowheads="1"/>
          </p:cNvSpPr>
          <p:nvPr/>
        </p:nvSpPr>
        <p:spPr bwMode="auto">
          <a:xfrm>
            <a:off x="5791200" y="4700446"/>
            <a:ext cx="2895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ADD R1, R0, R1</a:t>
            </a:r>
            <a:endParaRPr lang="en-US" altLang="en-US" sz="2400" b="1" dirty="0">
              <a:solidFill>
                <a:srgbClr val="000000"/>
              </a:solidFill>
              <a:latin typeface="Arial Unicode MS"/>
            </a:endParaRPr>
          </a:p>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ADD R2, R3,R4</a:t>
            </a:r>
          </a:p>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Arial Unicode MS"/>
              </a:rPr>
              <a:t>MUL R5, R1, R2 </a:t>
            </a:r>
            <a:br>
              <a:rPr kumimoji="0" lang="en-US" altLang="en-US" sz="1050" b="1" i="0" u="none" strike="noStrike" cap="none" normalizeH="0" baseline="0" dirty="0">
                <a:ln>
                  <a:noFill/>
                </a:ln>
                <a:solidFill>
                  <a:schemeClr val="tx1"/>
                </a:solidFill>
                <a:effectLst/>
              </a:rPr>
            </a:b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F45F932-B81E-4F4B-BDB2-09C73C6F6D91}"/>
              </a:ext>
            </a:extLst>
          </p:cNvPr>
          <p:cNvSpPr txBox="1"/>
          <p:nvPr/>
        </p:nvSpPr>
        <p:spPr>
          <a:xfrm>
            <a:off x="5486400" y="4267200"/>
            <a:ext cx="3393878" cy="369332"/>
          </a:xfrm>
          <a:prstGeom prst="rect">
            <a:avLst/>
          </a:prstGeom>
          <a:noFill/>
        </p:spPr>
        <p:txBody>
          <a:bodyPr wrap="none" rtlCol="0">
            <a:spAutoFit/>
          </a:bodyPr>
          <a:lstStyle/>
          <a:p>
            <a:r>
              <a:rPr lang="en-IN" dirty="0"/>
              <a:t>Three Address Instructions </a:t>
            </a:r>
          </a:p>
        </p:txBody>
      </p:sp>
      <p:sp>
        <p:nvSpPr>
          <p:cNvPr id="12" name="TextBox 11">
            <a:extLst>
              <a:ext uri="{FF2B5EF4-FFF2-40B4-BE49-F238E27FC236}">
                <a16:creationId xmlns:a16="http://schemas.microsoft.com/office/drawing/2014/main" id="{7522D590-8135-41B3-A00D-F273EF622452}"/>
              </a:ext>
            </a:extLst>
          </p:cNvPr>
          <p:cNvSpPr txBox="1"/>
          <p:nvPr/>
        </p:nvSpPr>
        <p:spPr>
          <a:xfrm>
            <a:off x="477049" y="685800"/>
            <a:ext cx="3180551" cy="369332"/>
          </a:xfrm>
          <a:prstGeom prst="rect">
            <a:avLst/>
          </a:prstGeom>
          <a:noFill/>
        </p:spPr>
        <p:txBody>
          <a:bodyPr wrap="none" rtlCol="0">
            <a:spAutoFit/>
          </a:bodyPr>
          <a:lstStyle/>
          <a:p>
            <a:r>
              <a:rPr lang="en-IN" dirty="0"/>
              <a:t>Two Address Instructions </a:t>
            </a:r>
          </a:p>
        </p:txBody>
      </p:sp>
    </p:spTree>
    <p:extLst>
      <p:ext uri="{BB962C8B-B14F-4D97-AF65-F5344CB8AC3E}">
        <p14:creationId xmlns:p14="http://schemas.microsoft.com/office/powerpoint/2010/main" val="1962479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1066800"/>
            <a:ext cx="80772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t>1990 as Advanced RISC Machines Ltd.(ARM) , a joint venture of Apple Computer, Acorn Computer Group, and VLSI Technology. </a:t>
            </a:r>
          </a:p>
          <a:p>
            <a:pPr>
              <a:buFont typeface="Arial" pitchFamily="34" charset="0"/>
              <a:buChar char="•"/>
            </a:pPr>
            <a:endParaRPr lang="en-US" dirty="0"/>
          </a:p>
          <a:p>
            <a:pPr>
              <a:buFont typeface="Arial" pitchFamily="34" charset="0"/>
              <a:buChar char="•"/>
            </a:pPr>
            <a:r>
              <a:rPr lang="en-US" dirty="0"/>
              <a:t>In 1991,  ARM introduced the ARM6 processor family,</a:t>
            </a:r>
          </a:p>
          <a:p>
            <a:pPr>
              <a:buFont typeface="Arial" pitchFamily="34" charset="0"/>
              <a:buChar char="•"/>
            </a:pPr>
            <a:r>
              <a:rPr lang="en-US" dirty="0"/>
              <a:t>and VLSI Technology became the initial licensee.</a:t>
            </a:r>
          </a:p>
          <a:p>
            <a:pPr>
              <a:buFont typeface="Arial" pitchFamily="34" charset="0"/>
              <a:buChar char="•"/>
            </a:pPr>
            <a:endParaRPr lang="en-US" dirty="0"/>
          </a:p>
          <a:p>
            <a:pPr>
              <a:buFont typeface="Arial" pitchFamily="34" charset="0"/>
              <a:buChar char="•"/>
            </a:pPr>
            <a:r>
              <a:rPr lang="en-US" dirty="0"/>
              <a:t>Today around 2 billion ARM based processors are shipped every year</a:t>
            </a:r>
          </a:p>
          <a:p>
            <a:pPr>
              <a:buFont typeface="Arial" pitchFamily="34" charset="0"/>
              <a:buChar char="•"/>
            </a:pPr>
            <a:endParaRPr lang="en-US" dirty="0"/>
          </a:p>
          <a:p>
            <a:pPr>
              <a:buFont typeface="Arial" pitchFamily="34" charset="0"/>
              <a:buChar char="•"/>
            </a:pPr>
            <a:r>
              <a:rPr lang="en-US" dirty="0"/>
              <a:t>ARM does not fabricate or sell any of these chips. Fabrication and selling by Semiconductor Companies who has partner with ARM. They design microprocessor, </a:t>
            </a:r>
            <a:r>
              <a:rPr lang="en-US" dirty="0" err="1"/>
              <a:t>SoC</a:t>
            </a:r>
            <a:r>
              <a:rPr lang="en-US" dirty="0"/>
              <a:t> and microcontrollers  based on the design (IP) given by ARM</a:t>
            </a:r>
          </a:p>
          <a:p>
            <a:pPr>
              <a:buFont typeface="Arial" pitchFamily="34" charset="0"/>
              <a:buChar char="•"/>
            </a:pPr>
            <a:endParaRPr lang="en-US" dirty="0"/>
          </a:p>
          <a:p>
            <a:pPr>
              <a:buFont typeface="Arial" pitchFamily="34" charset="0"/>
              <a:buChar char="•"/>
            </a:pPr>
            <a:r>
              <a:rPr lang="en-US" dirty="0"/>
              <a:t>This is called Intellectual property licensing – a very successful and practical model in developing processor designs (Synthesizable core)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295400"/>
            <a:ext cx="47244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1524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1828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2133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2438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2743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28800" y="3048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28800" y="3352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3657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800" y="3962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0" y="4267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28800" y="4572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28800" y="4876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58000" y="1524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0" y="1828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58000" y="2133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58000" y="2438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2743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858000" y="3048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58000" y="3352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58000" y="3657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58000" y="3962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58000" y="4267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0" y="4572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858000" y="4876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28800" y="5181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858000" y="5181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343400" y="-762000"/>
            <a:ext cx="304800" cy="3810000"/>
            <a:chOff x="4572000" y="685800"/>
            <a:chExt cx="304800" cy="3810000"/>
          </a:xfrm>
          <a:scene3d>
            <a:camera prst="orthographicFront">
              <a:rot lat="0" lon="0" rev="5400000"/>
            </a:camera>
            <a:lightRig rig="threePt" dir="t"/>
          </a:scene3d>
        </p:grpSpPr>
        <p:sp>
          <p:nvSpPr>
            <p:cNvPr id="45" name="Rectangle 44"/>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419600" y="3962400"/>
            <a:ext cx="304800" cy="3810000"/>
            <a:chOff x="4572000" y="685800"/>
            <a:chExt cx="304800" cy="3810000"/>
          </a:xfrm>
          <a:scene3d>
            <a:camera prst="orthographicFront">
              <a:rot lat="0" lon="0" rev="5400000"/>
            </a:camera>
            <a:lightRig rig="threePt" dir="t"/>
          </a:scene3d>
        </p:grpSpPr>
        <p:sp>
          <p:nvSpPr>
            <p:cNvPr id="61" name="Rectangle 60"/>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ounded Rectangle 73"/>
          <p:cNvSpPr/>
          <p:nvPr/>
        </p:nvSpPr>
        <p:spPr>
          <a:xfrm>
            <a:off x="2286000" y="16002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a:p>
            <a:pPr algn="ctr"/>
            <a:r>
              <a:rPr lang="en-US" dirty="0"/>
              <a:t>Core</a:t>
            </a:r>
          </a:p>
        </p:txBody>
      </p:sp>
      <p:sp>
        <p:nvSpPr>
          <p:cNvPr id="75" name="Rounded Rectangle 74"/>
          <p:cNvSpPr/>
          <p:nvPr/>
        </p:nvSpPr>
        <p:spPr>
          <a:xfrm>
            <a:off x="4648200" y="16002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Debug </a:t>
            </a:r>
          </a:p>
          <a:p>
            <a:pPr algn="ctr"/>
            <a:r>
              <a:rPr lang="en-US" dirty="0"/>
              <a:t>System</a:t>
            </a:r>
          </a:p>
        </p:txBody>
      </p:sp>
      <p:sp>
        <p:nvSpPr>
          <p:cNvPr id="76" name="Rounded Rectangle 75"/>
          <p:cNvSpPr/>
          <p:nvPr/>
        </p:nvSpPr>
        <p:spPr>
          <a:xfrm>
            <a:off x="2362200" y="3657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Peripherals</a:t>
            </a:r>
          </a:p>
        </p:txBody>
      </p:sp>
      <p:sp>
        <p:nvSpPr>
          <p:cNvPr id="77" name="Rounded Rectangle 76"/>
          <p:cNvSpPr/>
          <p:nvPr/>
        </p:nvSpPr>
        <p:spPr>
          <a:xfrm>
            <a:off x="4724400" y="3657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78" name="Rounded Rectangle 77"/>
          <p:cNvSpPr/>
          <p:nvPr/>
        </p:nvSpPr>
        <p:spPr>
          <a:xfrm>
            <a:off x="2438400" y="46482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 and Reset</a:t>
            </a:r>
          </a:p>
        </p:txBody>
      </p:sp>
      <p:sp>
        <p:nvSpPr>
          <p:cNvPr id="79" name="Rounded Rectangle 78"/>
          <p:cNvSpPr/>
          <p:nvPr/>
        </p:nvSpPr>
        <p:spPr>
          <a:xfrm>
            <a:off x="4800600" y="46482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sp>
        <p:nvSpPr>
          <p:cNvPr id="80" name="Left-Right Arrow 79"/>
          <p:cNvSpPr/>
          <p:nvPr/>
        </p:nvSpPr>
        <p:spPr>
          <a:xfrm>
            <a:off x="2438400" y="2971800"/>
            <a:ext cx="4191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Up-Down Arrow 80"/>
          <p:cNvSpPr/>
          <p:nvPr/>
        </p:nvSpPr>
        <p:spPr>
          <a:xfrm>
            <a:off x="3276600" y="27432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Up-Down Arrow 81"/>
          <p:cNvSpPr/>
          <p:nvPr/>
        </p:nvSpPr>
        <p:spPr>
          <a:xfrm>
            <a:off x="3048000" y="33528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Up-Down Arrow 82"/>
          <p:cNvSpPr/>
          <p:nvPr/>
        </p:nvSpPr>
        <p:spPr>
          <a:xfrm>
            <a:off x="5638800" y="33528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3962400" y="990600"/>
            <a:ext cx="3581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6324600" y="12954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67600" y="685800"/>
            <a:ext cx="1402500" cy="646331"/>
          </a:xfrm>
          <a:prstGeom prst="rect">
            <a:avLst/>
          </a:prstGeom>
          <a:noFill/>
        </p:spPr>
        <p:txBody>
          <a:bodyPr wrap="none" rtlCol="0">
            <a:spAutoFit/>
          </a:bodyPr>
          <a:lstStyle/>
          <a:p>
            <a:r>
              <a:rPr lang="en-US" dirty="0"/>
              <a:t>Developed</a:t>
            </a:r>
          </a:p>
          <a:p>
            <a:r>
              <a:rPr lang="en-US" dirty="0"/>
              <a:t>By ARM</a:t>
            </a:r>
          </a:p>
        </p:txBody>
      </p:sp>
      <p:cxnSp>
        <p:nvCxnSpPr>
          <p:cNvPr id="92" name="Straight Arrow Connector 91"/>
          <p:cNvCxnSpPr/>
          <p:nvPr/>
        </p:nvCxnSpPr>
        <p:spPr>
          <a:xfrm>
            <a:off x="6629400" y="2895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6705600" y="4038600"/>
            <a:ext cx="1371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15200" y="3276600"/>
            <a:ext cx="1531188" cy="984885"/>
          </a:xfrm>
          <a:prstGeom prst="rect">
            <a:avLst/>
          </a:prstGeom>
          <a:noFill/>
        </p:spPr>
        <p:txBody>
          <a:bodyPr wrap="none" rtlCol="0">
            <a:spAutoFit/>
          </a:bodyPr>
          <a:lstStyle/>
          <a:p>
            <a:r>
              <a:rPr lang="en-US" sz="1600" dirty="0"/>
              <a:t>Developed</a:t>
            </a:r>
            <a:endParaRPr lang="en-US" sz="1400" dirty="0"/>
          </a:p>
          <a:p>
            <a:r>
              <a:rPr lang="en-US" sz="1400" dirty="0"/>
              <a:t>By ARM and</a:t>
            </a:r>
          </a:p>
          <a:p>
            <a:r>
              <a:rPr lang="en-US" sz="1400" dirty="0"/>
              <a:t>Semiconductor</a:t>
            </a:r>
          </a:p>
          <a:p>
            <a:r>
              <a:rPr lang="en-US" sz="1400" dirty="0"/>
              <a:t>Companies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10D2F-E1BD-4F8B-8A1E-E955D9DB86E9}"/>
              </a:ext>
            </a:extLst>
          </p:cNvPr>
          <p:cNvSpPr txBox="1"/>
          <p:nvPr/>
        </p:nvSpPr>
        <p:spPr>
          <a:xfrm>
            <a:off x="609600" y="1371600"/>
            <a:ext cx="4267200" cy="3108543"/>
          </a:xfrm>
          <a:prstGeom prst="rect">
            <a:avLst/>
          </a:prstGeom>
          <a:noFill/>
          <a:ln>
            <a:solidFill>
              <a:schemeClr val="accent1"/>
            </a:solidFill>
          </a:ln>
        </p:spPr>
        <p:txBody>
          <a:bodyPr wrap="square" rtlCol="0">
            <a:spAutoFit/>
          </a:bodyPr>
          <a:lstStyle/>
          <a:p>
            <a:r>
              <a:rPr lang="en-IN" sz="1600" b="1" dirty="0"/>
              <a:t>module</a:t>
            </a:r>
            <a:r>
              <a:rPr lang="en-IN" sz="1600" dirty="0"/>
              <a:t> </a:t>
            </a:r>
            <a:r>
              <a:rPr lang="en-IN" sz="1600" dirty="0" err="1"/>
              <a:t>sync_ss</a:t>
            </a:r>
            <a:r>
              <a:rPr lang="en-IN" sz="1600" dirty="0"/>
              <a:t> (</a:t>
            </a:r>
            <a:r>
              <a:rPr lang="en-IN" sz="1600" dirty="0" err="1"/>
              <a:t>clk</a:t>
            </a:r>
            <a:r>
              <a:rPr lang="en-IN" sz="1600" dirty="0"/>
              <a:t>, </a:t>
            </a:r>
            <a:r>
              <a:rPr lang="en-IN" sz="1600" dirty="0" err="1"/>
              <a:t>async_in</a:t>
            </a:r>
            <a:r>
              <a:rPr lang="en-IN" sz="1600" dirty="0"/>
              <a:t>, reset);</a:t>
            </a:r>
          </a:p>
          <a:p>
            <a:r>
              <a:rPr lang="en-IN" sz="1600" b="1" dirty="0"/>
              <a:t>input</a:t>
            </a:r>
            <a:r>
              <a:rPr lang="en-IN" sz="1600" dirty="0"/>
              <a:t> </a:t>
            </a:r>
            <a:r>
              <a:rPr lang="en-IN" sz="1600" dirty="0" err="1"/>
              <a:t>clk</a:t>
            </a:r>
            <a:r>
              <a:rPr lang="en-IN" sz="1600" dirty="0"/>
              <a:t>, </a:t>
            </a:r>
            <a:r>
              <a:rPr lang="en-IN" sz="1600" dirty="0" err="1"/>
              <a:t>async_in</a:t>
            </a:r>
            <a:r>
              <a:rPr lang="en-IN" sz="1600" dirty="0"/>
              <a:t>, reset;</a:t>
            </a:r>
          </a:p>
          <a:p>
            <a:r>
              <a:rPr lang="en-IN" sz="1600" b="1" dirty="0"/>
              <a:t>output</a:t>
            </a:r>
            <a:r>
              <a:rPr lang="en-IN" sz="1600" dirty="0"/>
              <a:t> </a:t>
            </a:r>
            <a:r>
              <a:rPr lang="en-IN" sz="1600" dirty="0" err="1"/>
              <a:t>synch_out</a:t>
            </a:r>
            <a:r>
              <a:rPr lang="en-IN" sz="1600" dirty="0"/>
              <a:t>;</a:t>
            </a:r>
          </a:p>
          <a:p>
            <a:r>
              <a:rPr lang="en-IN" sz="1600" b="1" dirty="0"/>
              <a:t>always</a:t>
            </a:r>
            <a:r>
              <a:rPr lang="en-IN" sz="1600" dirty="0"/>
              <a:t> @(</a:t>
            </a:r>
            <a:r>
              <a:rPr lang="en-IN" sz="1600" dirty="0" err="1"/>
              <a:t>posedge</a:t>
            </a:r>
            <a:r>
              <a:rPr lang="en-IN" sz="1600" dirty="0"/>
              <a:t> </a:t>
            </a:r>
            <a:r>
              <a:rPr lang="en-IN" sz="1600" dirty="0" err="1"/>
              <a:t>clk</a:t>
            </a:r>
            <a:r>
              <a:rPr lang="en-IN" sz="1600" dirty="0"/>
              <a:t>)</a:t>
            </a:r>
          </a:p>
          <a:p>
            <a:r>
              <a:rPr lang="en-IN" sz="1600" b="1" dirty="0">
                <a:solidFill>
                  <a:srgbClr val="FF0000"/>
                </a:solidFill>
              </a:rPr>
              <a:t>if</a:t>
            </a:r>
            <a:r>
              <a:rPr lang="en-IN" sz="1600" dirty="0"/>
              <a:t> (reset)</a:t>
            </a:r>
          </a:p>
          <a:p>
            <a:r>
              <a:rPr lang="en-IN" sz="1600" dirty="0"/>
              <a:t>meta &lt;= 1’b0;</a:t>
            </a:r>
          </a:p>
          <a:p>
            <a:r>
              <a:rPr lang="en-IN" sz="1600" dirty="0" err="1"/>
              <a:t>sync_out</a:t>
            </a:r>
            <a:r>
              <a:rPr lang="en-IN" sz="1600" dirty="0"/>
              <a:t> &lt;= 1’b0;</a:t>
            </a:r>
          </a:p>
          <a:p>
            <a:r>
              <a:rPr lang="en-IN" sz="1600" b="1" dirty="0">
                <a:solidFill>
                  <a:srgbClr val="FF0000"/>
                </a:solidFill>
              </a:rPr>
              <a:t>else</a:t>
            </a:r>
          </a:p>
          <a:p>
            <a:r>
              <a:rPr lang="en-IN" sz="1600" dirty="0"/>
              <a:t>meta &lt;= </a:t>
            </a:r>
            <a:r>
              <a:rPr lang="en-IN" sz="1600" dirty="0" err="1"/>
              <a:t>async_in</a:t>
            </a:r>
            <a:r>
              <a:rPr lang="en-IN" sz="1600" dirty="0"/>
              <a:t>;</a:t>
            </a:r>
          </a:p>
          <a:p>
            <a:r>
              <a:rPr lang="en-IN" sz="1600" dirty="0" err="1"/>
              <a:t>sync_out</a:t>
            </a:r>
            <a:r>
              <a:rPr lang="en-IN" sz="1600" dirty="0"/>
              <a:t> &lt;= meta;</a:t>
            </a:r>
          </a:p>
          <a:p>
            <a:r>
              <a:rPr lang="en-IN" sz="1600" b="1" dirty="0" err="1"/>
              <a:t>endmodule</a:t>
            </a:r>
            <a:endParaRPr lang="en-IN" sz="1600" b="1" dirty="0"/>
          </a:p>
          <a:p>
            <a:endParaRPr lang="en-IN" dirty="0"/>
          </a:p>
        </p:txBody>
      </p:sp>
      <p:pic>
        <p:nvPicPr>
          <p:cNvPr id="27650" name="Picture 2" descr="SYNC_SS">
            <a:extLst>
              <a:ext uri="{FF2B5EF4-FFF2-40B4-BE49-F238E27FC236}">
                <a16:creationId xmlns:a16="http://schemas.microsoft.com/office/drawing/2014/main" id="{BF982C0A-DD85-408C-B97A-054CDDDB8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411390"/>
            <a:ext cx="3505200" cy="29132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Flowchart: Alternate Process 2">
            <a:extLst>
              <a:ext uri="{FF2B5EF4-FFF2-40B4-BE49-F238E27FC236}">
                <a16:creationId xmlns:a16="http://schemas.microsoft.com/office/drawing/2014/main" id="{49B64496-C330-4B75-8B59-64EC9EE68F3E}"/>
              </a:ext>
            </a:extLst>
          </p:cNvPr>
          <p:cNvSpPr/>
          <p:nvPr/>
        </p:nvSpPr>
        <p:spPr>
          <a:xfrm>
            <a:off x="6477000" y="1524000"/>
            <a:ext cx="1905000" cy="914400"/>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Verilog Synthesizer</a:t>
            </a:r>
          </a:p>
        </p:txBody>
      </p:sp>
      <p:sp>
        <p:nvSpPr>
          <p:cNvPr id="4" name="Arrow: Right 3">
            <a:extLst>
              <a:ext uri="{FF2B5EF4-FFF2-40B4-BE49-F238E27FC236}">
                <a16:creationId xmlns:a16="http://schemas.microsoft.com/office/drawing/2014/main" id="{0D2793BF-CC96-455D-8D58-09C49A05E82E}"/>
              </a:ext>
            </a:extLst>
          </p:cNvPr>
          <p:cNvSpPr/>
          <p:nvPr/>
        </p:nvSpPr>
        <p:spPr>
          <a:xfrm>
            <a:off x="4876800" y="179070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624656B6-1FC2-494B-A019-AA10F7053349}"/>
              </a:ext>
            </a:extLst>
          </p:cNvPr>
          <p:cNvSpPr/>
          <p:nvPr/>
        </p:nvSpPr>
        <p:spPr>
          <a:xfrm>
            <a:off x="7429500" y="2438400"/>
            <a:ext cx="3429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123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EF81CD-9D78-4967-9C7C-B606882F1801}"/>
              </a:ext>
            </a:extLst>
          </p:cNvPr>
          <p:cNvSpPr/>
          <p:nvPr/>
        </p:nvSpPr>
        <p:spPr>
          <a:xfrm>
            <a:off x="1424784" y="457200"/>
            <a:ext cx="6309741"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What is a synthesizable core ?</a:t>
            </a:r>
          </a:p>
        </p:txBody>
      </p:sp>
      <p:sp>
        <p:nvSpPr>
          <p:cNvPr id="7" name="Rectangle 6">
            <a:extLst>
              <a:ext uri="{FF2B5EF4-FFF2-40B4-BE49-F238E27FC236}">
                <a16:creationId xmlns:a16="http://schemas.microsoft.com/office/drawing/2014/main" id="{7BD49C34-1C3B-4CF2-A466-052815E2EA5B}"/>
              </a:ext>
            </a:extLst>
          </p:cNvPr>
          <p:cNvSpPr/>
          <p:nvPr/>
        </p:nvSpPr>
        <p:spPr>
          <a:xfrm>
            <a:off x="552450" y="1219200"/>
            <a:ext cx="8058150" cy="2585323"/>
          </a:xfrm>
          <a:prstGeom prst="rect">
            <a:avLst/>
          </a:prstGeom>
        </p:spPr>
        <p:txBody>
          <a:bodyPr wrap="square">
            <a:spAutoFit/>
          </a:bodyPr>
          <a:lstStyle/>
          <a:p>
            <a:r>
              <a:rPr lang="en-IN" dirty="0">
                <a:solidFill>
                  <a:srgbClr val="222222"/>
                </a:solidFill>
                <a:latin typeface="Arial" panose="020B0604020202020204" pitchFamily="34" charset="0"/>
              </a:rPr>
              <a:t>In Electronics  a </a:t>
            </a:r>
            <a:r>
              <a:rPr lang="en-IN" b="1" dirty="0">
                <a:solidFill>
                  <a:srgbClr val="222222"/>
                </a:solidFill>
                <a:latin typeface="Arial" panose="020B0604020202020204" pitchFamily="34" charset="0"/>
              </a:rPr>
              <a:t>semiconductor intellectual property core</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IP core</a:t>
            </a:r>
            <a:r>
              <a:rPr lang="en-IN" dirty="0">
                <a:solidFill>
                  <a:srgbClr val="222222"/>
                </a:solidFill>
                <a:latin typeface="Arial" panose="020B0604020202020204" pitchFamily="34" charset="0"/>
              </a:rPr>
              <a:t>, or </a:t>
            </a:r>
            <a:r>
              <a:rPr lang="en-IN" b="1" dirty="0">
                <a:solidFill>
                  <a:srgbClr val="222222"/>
                </a:solidFill>
                <a:latin typeface="Arial" panose="020B0604020202020204" pitchFamily="34" charset="0"/>
              </a:rPr>
              <a:t>IP block</a:t>
            </a:r>
            <a:r>
              <a:rPr lang="en-IN" dirty="0">
                <a:solidFill>
                  <a:srgbClr val="222222"/>
                </a:solidFill>
                <a:latin typeface="Arial" panose="020B0604020202020204" pitchFamily="34" charset="0"/>
              </a:rPr>
              <a:t> is a reusable unit of logic, cell, or </a:t>
            </a:r>
            <a:r>
              <a:rPr lang="en-IN" dirty="0">
                <a:solidFill>
                  <a:srgbClr val="0B0080"/>
                </a:solidFill>
                <a:latin typeface="Arial" panose="020B0604020202020204" pitchFamily="34" charset="0"/>
                <a:hlinkClick r:id="rId2" tooltip="Integrated circuit"/>
              </a:rPr>
              <a:t>integrated circuit</a:t>
            </a:r>
            <a:r>
              <a:rPr lang="en-IN" dirty="0">
                <a:solidFill>
                  <a:srgbClr val="222222"/>
                </a:solidFill>
                <a:latin typeface="Arial" panose="020B0604020202020204" pitchFamily="34" charset="0"/>
              </a:rPr>
              <a:t>  layout design that is the </a:t>
            </a:r>
            <a:r>
              <a:rPr lang="en-IN" dirty="0">
                <a:solidFill>
                  <a:srgbClr val="0B0080"/>
                </a:solidFill>
                <a:latin typeface="Arial" panose="020B0604020202020204" pitchFamily="34" charset="0"/>
                <a:hlinkClick r:id="rId3" tooltip="Intellectual property"/>
              </a:rPr>
              <a:t>intellectual property</a:t>
            </a:r>
            <a:r>
              <a:rPr lang="en-IN" dirty="0">
                <a:solidFill>
                  <a:srgbClr val="222222"/>
                </a:solidFill>
                <a:latin typeface="Arial" panose="020B0604020202020204" pitchFamily="34" charset="0"/>
              </a:rPr>
              <a:t> of a company </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IP cores may be </a:t>
            </a:r>
            <a:r>
              <a:rPr lang="en-IN" dirty="0">
                <a:solidFill>
                  <a:srgbClr val="0B0080"/>
                </a:solidFill>
                <a:latin typeface="Arial" panose="020B0604020202020204" pitchFamily="34" charset="0"/>
                <a:hlinkClick r:id="rId4" tooltip="License"/>
              </a:rPr>
              <a:t>licensed</a:t>
            </a:r>
            <a:r>
              <a:rPr lang="en-IN" dirty="0">
                <a:solidFill>
                  <a:srgbClr val="222222"/>
                </a:solidFill>
                <a:latin typeface="Arial" panose="020B0604020202020204" pitchFamily="34" charset="0"/>
              </a:rPr>
              <a:t> to another company or can be owned and used by the owner itself. The term is derived from the licensing of the </a:t>
            </a:r>
            <a:r>
              <a:rPr lang="en-IN" dirty="0">
                <a:solidFill>
                  <a:srgbClr val="0B0080"/>
                </a:solidFill>
                <a:latin typeface="Arial" panose="020B0604020202020204" pitchFamily="34" charset="0"/>
                <a:hlinkClick r:id="rId5" tooltip="Patent"/>
              </a:rPr>
              <a:t>patent</a:t>
            </a:r>
            <a:r>
              <a:rPr lang="en-IN" dirty="0">
                <a:solidFill>
                  <a:srgbClr val="222222"/>
                </a:solidFill>
                <a:latin typeface="Arial" panose="020B0604020202020204" pitchFamily="34" charset="0"/>
              </a:rPr>
              <a:t> and/or source code </a:t>
            </a:r>
            <a:r>
              <a:rPr lang="en-IN" dirty="0">
                <a:solidFill>
                  <a:srgbClr val="0B0080"/>
                </a:solidFill>
                <a:latin typeface="Arial" panose="020B0604020202020204" pitchFamily="34" charset="0"/>
                <a:hlinkClick r:id="rId6" tooltip="Copyright"/>
              </a:rPr>
              <a:t>copyright</a:t>
            </a:r>
            <a:r>
              <a:rPr lang="en-IN" dirty="0">
                <a:solidFill>
                  <a:srgbClr val="222222"/>
                </a:solidFill>
                <a:latin typeface="Arial" panose="020B0604020202020204" pitchFamily="34" charset="0"/>
              </a:rPr>
              <a:t> that exist in the design. </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IP cores are used as the  building blocks within ASICs, FPGA or </a:t>
            </a:r>
            <a:r>
              <a:rPr lang="en-IN" dirty="0" err="1">
                <a:solidFill>
                  <a:srgbClr val="222222"/>
                </a:solidFill>
                <a:latin typeface="Arial" panose="020B0604020202020204" pitchFamily="34" charset="0"/>
              </a:rPr>
              <a:t>Soc</a:t>
            </a:r>
            <a:r>
              <a:rPr lang="en-IN" dirty="0">
                <a:solidFill>
                  <a:srgbClr val="222222"/>
                </a:solidFill>
                <a:latin typeface="Arial" panose="020B0604020202020204" pitchFamily="34" charset="0"/>
              </a:rPr>
              <a:t>  designs </a:t>
            </a:r>
            <a:endParaRPr lang="en-IN" dirty="0"/>
          </a:p>
        </p:txBody>
      </p:sp>
      <p:graphicFrame>
        <p:nvGraphicFramePr>
          <p:cNvPr id="8" name="Table 7">
            <a:extLst>
              <a:ext uri="{FF2B5EF4-FFF2-40B4-BE49-F238E27FC236}">
                <a16:creationId xmlns:a16="http://schemas.microsoft.com/office/drawing/2014/main" id="{ECFDD579-AF59-4826-BAD8-D0DAB214F572}"/>
              </a:ext>
            </a:extLst>
          </p:cNvPr>
          <p:cNvGraphicFramePr>
            <a:graphicFrameLocks noGrp="1"/>
          </p:cNvGraphicFramePr>
          <p:nvPr>
            <p:extLst>
              <p:ext uri="{D42A27DB-BD31-4B8C-83A1-F6EECF244321}">
                <p14:modId xmlns:p14="http://schemas.microsoft.com/office/powerpoint/2010/main" val="1465934216"/>
              </p:ext>
            </p:extLst>
          </p:nvPr>
        </p:nvGraphicFramePr>
        <p:xfrm>
          <a:off x="762000" y="3870960"/>
          <a:ext cx="7696201" cy="2377440"/>
        </p:xfrm>
        <a:graphic>
          <a:graphicData uri="http://schemas.openxmlformats.org/drawingml/2006/table">
            <a:tbl>
              <a:tblPr firstRow="1" bandRow="1">
                <a:tableStyleId>{5C22544A-7EE6-4342-B048-85BDC9FD1C3A}</a:tableStyleId>
              </a:tblPr>
              <a:tblGrid>
                <a:gridCol w="1635443">
                  <a:extLst>
                    <a:ext uri="{9D8B030D-6E8A-4147-A177-3AD203B41FA5}">
                      <a16:colId xmlns:a16="http://schemas.microsoft.com/office/drawing/2014/main" val="2803898020"/>
                    </a:ext>
                  </a:extLst>
                </a:gridCol>
                <a:gridCol w="6060758">
                  <a:extLst>
                    <a:ext uri="{9D8B030D-6E8A-4147-A177-3AD203B41FA5}">
                      <a16:colId xmlns:a16="http://schemas.microsoft.com/office/drawing/2014/main" val="4101102399"/>
                    </a:ext>
                  </a:extLst>
                </a:gridCol>
              </a:tblGrid>
              <a:tr h="370840">
                <a:tc>
                  <a:txBody>
                    <a:bodyPr/>
                    <a:lstStyle/>
                    <a:p>
                      <a:r>
                        <a:rPr lang="en-IN" dirty="0"/>
                        <a:t>Soft IP</a:t>
                      </a:r>
                    </a:p>
                  </a:txBody>
                  <a:tcPr/>
                </a:tc>
                <a:tc>
                  <a:txBody>
                    <a:bodyPr/>
                    <a:lstStyle/>
                    <a:p>
                      <a:r>
                        <a:rPr kumimoji="0" lang="en-IN" sz="1600" b="0" i="0" kern="1200" dirty="0">
                          <a:solidFill>
                            <a:schemeClr val="lt1"/>
                          </a:solidFill>
                          <a:effectLst/>
                          <a:latin typeface="+mn-lt"/>
                          <a:ea typeface="+mn-ea"/>
                          <a:cs typeface="+mn-cs"/>
                        </a:rPr>
                        <a:t>IP cores are typically offered as synthesizable </a:t>
                      </a:r>
                      <a:r>
                        <a:rPr kumimoji="0" lang="en-IN" sz="1600" b="0" i="0" u="none" strike="noStrike" kern="1200" dirty="0">
                          <a:solidFill>
                            <a:schemeClr val="lt1"/>
                          </a:solidFill>
                          <a:effectLst/>
                          <a:latin typeface="+mn-lt"/>
                          <a:ea typeface="+mn-ea"/>
                          <a:cs typeface="+mn-cs"/>
                          <a:hlinkClick r:id="rId7" tooltip="Register-transfer level"/>
                        </a:rPr>
                        <a:t>RTL</a:t>
                      </a:r>
                      <a:r>
                        <a:rPr kumimoji="0" lang="en-IN" sz="1600" b="0" i="0" kern="1200" dirty="0">
                          <a:solidFill>
                            <a:schemeClr val="lt1"/>
                          </a:solidFill>
                          <a:effectLst/>
                          <a:latin typeface="+mn-lt"/>
                          <a:ea typeface="+mn-ea"/>
                          <a:cs typeface="+mn-cs"/>
                        </a:rPr>
                        <a:t>. Synthesizable cores are delivered in a </a:t>
                      </a:r>
                      <a:r>
                        <a:rPr kumimoji="0" lang="en-IN" sz="1600" b="0" i="0" u="none" strike="noStrike" kern="1200" dirty="0">
                          <a:solidFill>
                            <a:schemeClr val="lt1"/>
                          </a:solidFill>
                          <a:effectLst/>
                          <a:latin typeface="+mn-lt"/>
                          <a:ea typeface="+mn-ea"/>
                          <a:cs typeface="+mn-cs"/>
                          <a:hlinkClick r:id="rId8" tooltip="Hardware description language"/>
                        </a:rPr>
                        <a:t>hardware description language</a:t>
                      </a:r>
                      <a:r>
                        <a:rPr kumimoji="0" lang="en-IN" sz="1600" b="0" i="0" kern="1200" dirty="0">
                          <a:solidFill>
                            <a:schemeClr val="lt1"/>
                          </a:solidFill>
                          <a:effectLst/>
                          <a:latin typeface="+mn-lt"/>
                          <a:ea typeface="+mn-ea"/>
                          <a:cs typeface="+mn-cs"/>
                        </a:rPr>
                        <a:t> such as </a:t>
                      </a:r>
                      <a:r>
                        <a:rPr kumimoji="0" lang="en-IN" sz="1600" b="0" i="0" u="none" strike="noStrike" kern="1200" dirty="0">
                          <a:solidFill>
                            <a:schemeClr val="lt1"/>
                          </a:solidFill>
                          <a:effectLst/>
                          <a:latin typeface="+mn-lt"/>
                          <a:ea typeface="+mn-ea"/>
                          <a:cs typeface="+mn-cs"/>
                          <a:hlinkClick r:id="rId9" tooltip="Verilog"/>
                        </a:rPr>
                        <a:t>Verilog</a:t>
                      </a:r>
                      <a:endParaRPr lang="en-IN" sz="1600" dirty="0"/>
                    </a:p>
                  </a:txBody>
                  <a:tcPr/>
                </a:tc>
                <a:extLst>
                  <a:ext uri="{0D108BD9-81ED-4DB2-BD59-A6C34878D82A}">
                    <a16:rowId xmlns:a16="http://schemas.microsoft.com/office/drawing/2014/main" val="3425257930"/>
                  </a:ext>
                </a:extLst>
              </a:tr>
              <a:tr h="370840">
                <a:tc>
                  <a:txBody>
                    <a:bodyPr/>
                    <a:lstStyle/>
                    <a:p>
                      <a:r>
                        <a:rPr lang="en-IN" dirty="0"/>
                        <a:t>Hard IP </a:t>
                      </a:r>
                    </a:p>
                  </a:txBody>
                  <a:tcPr/>
                </a:tc>
                <a:tc>
                  <a:txBody>
                    <a:bodyPr/>
                    <a:lstStyle/>
                    <a:p>
                      <a:r>
                        <a:rPr kumimoji="0" lang="en-IN" sz="1600" b="0" i="0" kern="1200" dirty="0">
                          <a:solidFill>
                            <a:schemeClr val="dk1"/>
                          </a:solidFill>
                          <a:effectLst/>
                          <a:latin typeface="+mn-lt"/>
                          <a:ea typeface="+mn-ea"/>
                          <a:cs typeface="+mn-cs"/>
                        </a:rPr>
                        <a:t>Hard cores, by the nature of their low-level representation, offer better predictability of chip performance in terms of timing performance and area.</a:t>
                      </a:r>
                    </a:p>
                    <a:p>
                      <a:endParaRPr kumimoji="0" lang="en-IN" sz="1600" b="0" i="0" kern="1200" dirty="0">
                        <a:solidFill>
                          <a:schemeClr val="dk1"/>
                        </a:solidFill>
                        <a:effectLst/>
                        <a:latin typeface="+mn-lt"/>
                        <a:ea typeface="+mn-ea"/>
                        <a:cs typeface="+mn-cs"/>
                      </a:endParaRPr>
                    </a:p>
                    <a:p>
                      <a:r>
                        <a:rPr kumimoji="0" lang="en-IN" sz="1600" b="0" i="0" u="none" strike="noStrike" kern="1200" dirty="0" err="1">
                          <a:solidFill>
                            <a:schemeClr val="dk1"/>
                          </a:solidFill>
                          <a:effectLst/>
                          <a:latin typeface="+mn-lt"/>
                          <a:ea typeface="+mn-ea"/>
                          <a:cs typeface="+mn-cs"/>
                          <a:hlinkClick r:id="rId10" tooltip="Analogue electronics"/>
                        </a:rPr>
                        <a:t>Eg</a:t>
                      </a:r>
                      <a:r>
                        <a:rPr kumimoji="0" lang="en-IN" sz="1600" b="0" i="0" u="none" strike="noStrike" kern="1200" dirty="0">
                          <a:solidFill>
                            <a:schemeClr val="dk1"/>
                          </a:solidFill>
                          <a:effectLst/>
                          <a:latin typeface="+mn-lt"/>
                          <a:ea typeface="+mn-ea"/>
                          <a:cs typeface="+mn-cs"/>
                          <a:hlinkClick r:id="rId10" tooltip="Analogue electronics"/>
                        </a:rPr>
                        <a:t>: Analog</a:t>
                      </a:r>
                      <a:r>
                        <a:rPr kumimoji="0" lang="en-IN" sz="1600" b="0" i="0" kern="1200" dirty="0">
                          <a:solidFill>
                            <a:schemeClr val="dk1"/>
                          </a:solidFill>
                          <a:effectLst/>
                          <a:latin typeface="+mn-lt"/>
                          <a:ea typeface="+mn-ea"/>
                          <a:cs typeface="+mn-cs"/>
                        </a:rPr>
                        <a:t> and </a:t>
                      </a:r>
                      <a:r>
                        <a:rPr kumimoji="0" lang="en-IN" sz="1600" b="0" i="0" u="none" strike="noStrike" kern="1200" dirty="0">
                          <a:solidFill>
                            <a:schemeClr val="dk1"/>
                          </a:solidFill>
                          <a:effectLst/>
                          <a:latin typeface="+mn-lt"/>
                          <a:ea typeface="+mn-ea"/>
                          <a:cs typeface="+mn-cs"/>
                          <a:hlinkClick r:id="rId11" tooltip="Mixed-signal integrated circuit"/>
                        </a:rPr>
                        <a:t>mixed-signal</a:t>
                      </a:r>
                      <a:r>
                        <a:rPr kumimoji="0" lang="en-IN" sz="1600" b="0" i="0" kern="1200" dirty="0">
                          <a:solidFill>
                            <a:schemeClr val="dk1"/>
                          </a:solidFill>
                          <a:effectLst/>
                          <a:latin typeface="+mn-lt"/>
                          <a:ea typeface="+mn-ea"/>
                          <a:cs typeface="+mn-cs"/>
                        </a:rPr>
                        <a:t> logic are generally defined as a lower-level</a:t>
                      </a:r>
                    </a:p>
                  </a:txBody>
                  <a:tcPr/>
                </a:tc>
                <a:extLst>
                  <a:ext uri="{0D108BD9-81ED-4DB2-BD59-A6C34878D82A}">
                    <a16:rowId xmlns:a16="http://schemas.microsoft.com/office/drawing/2014/main" val="2981913822"/>
                  </a:ext>
                </a:extLst>
              </a:tr>
            </a:tbl>
          </a:graphicData>
        </a:graphic>
      </p:graphicFrame>
      <p:pic>
        <p:nvPicPr>
          <p:cNvPr id="26626" name="Picture 2" descr="50px-Question_book-new.svg">
            <a:extLst>
              <a:ext uri="{FF2B5EF4-FFF2-40B4-BE49-F238E27FC236}">
                <a16:creationId xmlns:a16="http://schemas.microsoft.com/office/drawing/2014/main" id="{744DC9FF-C9D8-4AC6-9BC2-34140C9790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7625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3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5856" y="33688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4" name="Rectangle 3"/>
          <p:cNvSpPr/>
          <p:nvPr/>
        </p:nvSpPr>
        <p:spPr>
          <a:xfrm>
            <a:off x="3482752" y="11087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Memory</a:t>
            </a:r>
          </a:p>
          <a:p>
            <a:pPr algn="ctr"/>
            <a:r>
              <a:rPr lang="en-US" dirty="0"/>
              <a:t>(RAM)</a:t>
            </a:r>
            <a:endParaRPr lang="en-IN" dirty="0"/>
          </a:p>
        </p:txBody>
      </p:sp>
      <p:pic>
        <p:nvPicPr>
          <p:cNvPr id="5"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7086600" y="768581"/>
            <a:ext cx="990600" cy="1320800"/>
          </a:xfrm>
          <a:prstGeom prst="rect">
            <a:avLst/>
          </a:prstGeom>
          <a:noFill/>
        </p:spPr>
      </p:pic>
      <p:cxnSp>
        <p:nvCxnSpPr>
          <p:cNvPr id="6" name="Straight Arrow Connector 5"/>
          <p:cNvCxnSpPr/>
          <p:nvPr/>
        </p:nvCxnSpPr>
        <p:spPr>
          <a:xfrm>
            <a:off x="3657600" y="17183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867400" y="19469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084168" y="43049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979712" y="40168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37589" y="2708920"/>
            <a:ext cx="1406411" cy="461665"/>
          </a:xfrm>
          <a:prstGeom prst="rect">
            <a:avLst/>
          </a:prstGeom>
          <a:noFill/>
        </p:spPr>
        <p:txBody>
          <a:bodyPr wrap="none" rtlCol="0">
            <a:spAutoFit/>
          </a:bodyPr>
          <a:lstStyle/>
          <a:p>
            <a:r>
              <a:rPr lang="en-US" sz="1200" dirty="0"/>
              <a:t>Secondary Memory</a:t>
            </a:r>
          </a:p>
          <a:p>
            <a:r>
              <a:rPr lang="en-US" sz="1200" dirty="0"/>
              <a:t>(Hard Disk)</a:t>
            </a:r>
            <a:endParaRPr lang="en-IN" sz="1200" dirty="0"/>
          </a:p>
        </p:txBody>
      </p:sp>
      <p:pic>
        <p:nvPicPr>
          <p:cNvPr id="11"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827584" y="3440832"/>
            <a:ext cx="1152128" cy="817148"/>
          </a:xfrm>
          <a:prstGeom prst="rect">
            <a:avLst/>
          </a:prstGeom>
          <a:noFill/>
        </p:spPr>
      </p:pic>
      <p:pic>
        <p:nvPicPr>
          <p:cNvPr id="12"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164288" y="4016896"/>
            <a:ext cx="609601" cy="609601"/>
          </a:xfrm>
          <a:prstGeom prst="rect">
            <a:avLst/>
          </a:prstGeom>
          <a:noFill/>
        </p:spPr>
      </p:pic>
      <p:sp>
        <p:nvSpPr>
          <p:cNvPr id="13" name="Rectangle 12"/>
          <p:cNvSpPr/>
          <p:nvPr/>
        </p:nvSpPr>
        <p:spPr>
          <a:xfrm>
            <a:off x="838200" y="5791200"/>
            <a:ext cx="777488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Basic Computer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4" name="Straight Arrow Connector 13"/>
          <p:cNvCxnSpPr/>
          <p:nvPr/>
        </p:nvCxnSpPr>
        <p:spPr>
          <a:xfrm>
            <a:off x="3962400" y="17183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05400" y="17183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10200" y="17183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2327920"/>
            <a:ext cx="1100942" cy="369332"/>
          </a:xfrm>
          <a:prstGeom prst="rect">
            <a:avLst/>
          </a:prstGeom>
          <a:noFill/>
        </p:spPr>
        <p:txBody>
          <a:bodyPr wrap="none" rtlCol="0">
            <a:spAutoFit/>
          </a:bodyPr>
          <a:lstStyle/>
          <a:p>
            <a:r>
              <a:rPr lang="en-US" dirty="0"/>
              <a:t>Instruction</a:t>
            </a:r>
          </a:p>
        </p:txBody>
      </p:sp>
      <p:sp>
        <p:nvSpPr>
          <p:cNvPr id="18" name="TextBox 17"/>
          <p:cNvSpPr txBox="1"/>
          <p:nvPr/>
        </p:nvSpPr>
        <p:spPr>
          <a:xfrm rot="5400000">
            <a:off x="5367136" y="2308409"/>
            <a:ext cx="607859" cy="307777"/>
          </a:xfrm>
          <a:prstGeom prst="rect">
            <a:avLst/>
          </a:prstGeom>
          <a:noFill/>
        </p:spPr>
        <p:txBody>
          <a:bodyPr wrap="none" rtlCol="0">
            <a:spAutoFit/>
          </a:bodyPr>
          <a:lstStyle/>
          <a:p>
            <a:r>
              <a:rPr lang="en-US" sz="1400" dirty="0"/>
              <a:t>Data</a:t>
            </a:r>
            <a:endParaRPr lang="en-US" dirty="0"/>
          </a:p>
        </p:txBody>
      </p:sp>
      <p:sp>
        <p:nvSpPr>
          <p:cNvPr id="19" name="TextBox 18"/>
          <p:cNvSpPr txBox="1"/>
          <p:nvPr/>
        </p:nvSpPr>
        <p:spPr>
          <a:xfrm rot="-5400000">
            <a:off x="4328997" y="2300403"/>
            <a:ext cx="1220206" cy="276999"/>
          </a:xfrm>
          <a:prstGeom prst="rect">
            <a:avLst/>
          </a:prstGeom>
          <a:noFill/>
        </p:spPr>
        <p:txBody>
          <a:bodyPr wrap="none" rtlCol="0">
            <a:spAutoFit/>
          </a:bodyPr>
          <a:lstStyle/>
          <a:p>
            <a:r>
              <a:rPr lang="en-US" sz="1200" dirty="0"/>
              <a:t>Data Address</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EE903-687E-4373-8911-D9AF243CD0F5}"/>
              </a:ext>
            </a:extLst>
          </p:cNvPr>
          <p:cNvSpPr/>
          <p:nvPr/>
        </p:nvSpPr>
        <p:spPr>
          <a:xfrm>
            <a:off x="3366825" y="457200"/>
            <a:ext cx="2425664"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IP Vendors</a:t>
            </a:r>
          </a:p>
        </p:txBody>
      </p:sp>
      <p:graphicFrame>
        <p:nvGraphicFramePr>
          <p:cNvPr id="3" name="Table 2">
            <a:extLst>
              <a:ext uri="{FF2B5EF4-FFF2-40B4-BE49-F238E27FC236}">
                <a16:creationId xmlns:a16="http://schemas.microsoft.com/office/drawing/2014/main" id="{A2E1F91D-29E6-4147-9778-7D1A004A0BDF}"/>
              </a:ext>
            </a:extLst>
          </p:cNvPr>
          <p:cNvGraphicFramePr>
            <a:graphicFrameLocks noGrp="1"/>
          </p:cNvGraphicFramePr>
          <p:nvPr>
            <p:extLst>
              <p:ext uri="{D42A27DB-BD31-4B8C-83A1-F6EECF244321}">
                <p14:modId xmlns:p14="http://schemas.microsoft.com/office/powerpoint/2010/main" val="4246072671"/>
              </p:ext>
            </p:extLst>
          </p:nvPr>
        </p:nvGraphicFramePr>
        <p:xfrm>
          <a:off x="533400" y="1186815"/>
          <a:ext cx="7924800" cy="490918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71514584"/>
                    </a:ext>
                  </a:extLst>
                </a:gridCol>
                <a:gridCol w="1584960">
                  <a:extLst>
                    <a:ext uri="{9D8B030D-6E8A-4147-A177-3AD203B41FA5}">
                      <a16:colId xmlns:a16="http://schemas.microsoft.com/office/drawing/2014/main" val="631311564"/>
                    </a:ext>
                  </a:extLst>
                </a:gridCol>
                <a:gridCol w="1584960">
                  <a:extLst>
                    <a:ext uri="{9D8B030D-6E8A-4147-A177-3AD203B41FA5}">
                      <a16:colId xmlns:a16="http://schemas.microsoft.com/office/drawing/2014/main" val="2230298766"/>
                    </a:ext>
                  </a:extLst>
                </a:gridCol>
                <a:gridCol w="1584960">
                  <a:extLst>
                    <a:ext uri="{9D8B030D-6E8A-4147-A177-3AD203B41FA5}">
                      <a16:colId xmlns:a16="http://schemas.microsoft.com/office/drawing/2014/main" val="2571785938"/>
                    </a:ext>
                  </a:extLst>
                </a:gridCol>
                <a:gridCol w="1584960">
                  <a:extLst>
                    <a:ext uri="{9D8B030D-6E8A-4147-A177-3AD203B41FA5}">
                      <a16:colId xmlns:a16="http://schemas.microsoft.com/office/drawing/2014/main" val="3646745680"/>
                    </a:ext>
                  </a:extLst>
                </a:gridCol>
              </a:tblGrid>
              <a:tr h="370840">
                <a:tc>
                  <a:txBody>
                    <a:bodyPr/>
                    <a:lstStyle/>
                    <a:p>
                      <a:r>
                        <a:rPr lang="en-IN" sz="1400" dirty="0"/>
                        <a:t>Processor</a:t>
                      </a:r>
                    </a:p>
                  </a:txBody>
                  <a:tcPr/>
                </a:tc>
                <a:tc>
                  <a:txBody>
                    <a:bodyPr/>
                    <a:lstStyle/>
                    <a:p>
                      <a:r>
                        <a:rPr lang="en-IN" sz="1400" dirty="0"/>
                        <a:t>Memory I/F</a:t>
                      </a:r>
                    </a:p>
                  </a:txBody>
                  <a:tcPr/>
                </a:tc>
                <a:tc>
                  <a:txBody>
                    <a:bodyPr/>
                    <a:lstStyle/>
                    <a:p>
                      <a:r>
                        <a:rPr lang="en-IN" sz="1400" dirty="0"/>
                        <a:t>D/A and A/D</a:t>
                      </a:r>
                    </a:p>
                  </a:txBody>
                  <a:tcPr/>
                </a:tc>
                <a:tc>
                  <a:txBody>
                    <a:bodyPr/>
                    <a:lstStyle/>
                    <a:p>
                      <a:r>
                        <a:rPr kumimoji="0" lang="en-IN" sz="1400" b="0" i="0" kern="1200" dirty="0">
                          <a:solidFill>
                            <a:schemeClr val="lt1"/>
                          </a:solidFill>
                          <a:effectLst/>
                          <a:latin typeface="+mn-lt"/>
                          <a:ea typeface="+mn-ea"/>
                          <a:cs typeface="+mn-cs"/>
                        </a:rPr>
                        <a:t>On-chip SRAMs</a:t>
                      </a:r>
                    </a:p>
                  </a:txBody>
                  <a:tcPr/>
                </a:tc>
                <a:tc>
                  <a:txBody>
                    <a:bodyPr/>
                    <a:lstStyle/>
                    <a:p>
                      <a:r>
                        <a:rPr lang="en-IN" sz="1400" dirty="0"/>
                        <a:t>Peripherals</a:t>
                      </a:r>
                    </a:p>
                  </a:txBody>
                  <a:tcPr/>
                </a:tc>
                <a:extLst>
                  <a:ext uri="{0D108BD9-81ED-4DB2-BD59-A6C34878D82A}">
                    <a16:rowId xmlns:a16="http://schemas.microsoft.com/office/drawing/2014/main" val="1488574780"/>
                  </a:ext>
                </a:extLst>
              </a:tr>
              <a:tr h="370840">
                <a:tc>
                  <a:txBody>
                    <a:bodyPr/>
                    <a:lstStyle/>
                    <a:p>
                      <a:pPr algn="l" fontAlgn="b"/>
                      <a:r>
                        <a:rPr lang="en-IN" sz="1400" b="0" i="0" u="none" strike="noStrike" dirty="0">
                          <a:solidFill>
                            <a:srgbClr val="000000"/>
                          </a:solidFill>
                          <a:effectLst/>
                          <a:latin typeface="Calibri" panose="020F0502020204030204" pitchFamily="34" charset="0"/>
                        </a:rPr>
                        <a:t>Altera - </a:t>
                      </a:r>
                      <a:r>
                        <a:rPr lang="en-IN" sz="1400" b="0" i="0" u="none" strike="noStrike" dirty="0" err="1">
                          <a:solidFill>
                            <a:srgbClr val="000000"/>
                          </a:solidFill>
                          <a:effectLst/>
                          <a:latin typeface="Calibri" panose="020F0502020204030204" pitchFamily="34" charset="0"/>
                        </a:rPr>
                        <a:t>Nios</a:t>
                      </a:r>
                      <a:r>
                        <a:rPr lang="en-IN" sz="1400" b="0" i="0" u="none" strike="noStrike" dirty="0">
                          <a:solidFill>
                            <a:srgbClr val="000000"/>
                          </a:solidFill>
                          <a:effectLst/>
                          <a:latin typeface="Calibri" panose="020F0502020204030204" pitchFamily="34" charset="0"/>
                        </a:rPr>
                        <a:t> II</a:t>
                      </a:r>
                    </a:p>
                  </a:txBody>
                  <a:tcPr marL="9525" marR="9525" marT="9525" marB="0" anchor="b"/>
                </a:tc>
                <a:tc>
                  <a:txBody>
                    <a:bodyPr/>
                    <a:lstStyle/>
                    <a:p>
                      <a:pPr algn="l" fontAlgn="b"/>
                      <a:r>
                        <a:rPr lang="en-IN" sz="1100" b="0" i="0" u="none" strike="noStrike" dirty="0" err="1">
                          <a:solidFill>
                            <a:srgbClr val="000000"/>
                          </a:solidFill>
                          <a:effectLst/>
                          <a:latin typeface="Calibri" panose="020F0502020204030204" pitchFamily="34" charset="0"/>
                        </a:rPr>
                        <a:t>Actel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S3 Group</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ARM </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Eureka Technology</a:t>
                      </a:r>
                    </a:p>
                  </a:txBody>
                  <a:tcPr marL="9525" marR="9525" marT="9525" marB="0" anchor="b"/>
                </a:tc>
                <a:extLst>
                  <a:ext uri="{0D108BD9-81ED-4DB2-BD59-A6C34878D82A}">
                    <a16:rowId xmlns:a16="http://schemas.microsoft.com/office/drawing/2014/main" val="2837413024"/>
                  </a:ext>
                </a:extLst>
              </a:tr>
              <a:tr h="370840">
                <a:tc>
                  <a:txBody>
                    <a:bodyPr/>
                    <a:lstStyle/>
                    <a:p>
                      <a:pPr algn="l" fontAlgn="b"/>
                      <a:r>
                        <a:rPr lang="en-IN" sz="1400" b="0" i="0" u="none" strike="noStrike">
                          <a:solidFill>
                            <a:srgbClr val="000000"/>
                          </a:solidFill>
                          <a:effectLst/>
                          <a:latin typeface="Calibri" panose="020F0502020204030204" pitchFamily="34" charset="0"/>
                        </a:rPr>
                        <a:t>ARM - ARM</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Altera</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Cadence Design Systems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ChipStart</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Digital Blocks, Inc.</a:t>
                      </a:r>
                    </a:p>
                  </a:txBody>
                  <a:tcPr marL="9525" marR="9525" marT="9525" marB="0" anchor="b"/>
                </a:tc>
                <a:extLst>
                  <a:ext uri="{0D108BD9-81ED-4DB2-BD59-A6C34878D82A}">
                    <a16:rowId xmlns:a16="http://schemas.microsoft.com/office/drawing/2014/main" val="3343381008"/>
                  </a:ext>
                </a:extLst>
              </a:tr>
              <a:tr h="370840">
                <a:tc>
                  <a:txBody>
                    <a:bodyPr/>
                    <a:lstStyle/>
                    <a:p>
                      <a:pPr algn="l" fontAlgn="b"/>
                      <a:r>
                        <a:rPr lang="en-IN" sz="1400" b="0" i="0" u="none" strike="noStrike" dirty="0">
                          <a:solidFill>
                            <a:srgbClr val="000000"/>
                          </a:solidFill>
                          <a:effectLst/>
                          <a:latin typeface="Calibri" panose="020F0502020204030204" pitchFamily="34" charset="0"/>
                        </a:rPr>
                        <a:t>Cambridge Consultants - </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ARM</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Cosmic Circuits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Dolphin Integration</a:t>
                      </a:r>
                    </a:p>
                  </a:txBody>
                  <a:tcPr marL="9525" marR="9525" marT="9525" marB="0" anchor="b"/>
                </a:tc>
                <a:tc>
                  <a:txBody>
                    <a:bodyPr/>
                    <a:lstStyle/>
                    <a:p>
                      <a:endParaRPr lang="en-IN"/>
                    </a:p>
                  </a:txBody>
                  <a:tcPr/>
                </a:tc>
                <a:extLst>
                  <a:ext uri="{0D108BD9-81ED-4DB2-BD59-A6C34878D82A}">
                    <a16:rowId xmlns:a16="http://schemas.microsoft.com/office/drawing/2014/main" val="4186250899"/>
                  </a:ext>
                </a:extLst>
              </a:tr>
              <a:tr h="370840">
                <a:tc>
                  <a:txBody>
                    <a:bodyPr/>
                    <a:lstStyle/>
                    <a:p>
                      <a:pPr algn="l" fontAlgn="b"/>
                      <a:r>
                        <a:rPr lang="en-IN" sz="1400" b="0" i="0" u="none" strike="noStrike" dirty="0" err="1">
                          <a:solidFill>
                            <a:srgbClr val="000000"/>
                          </a:solidFill>
                          <a:effectLst/>
                          <a:latin typeface="Calibri" panose="020F0502020204030204" pitchFamily="34" charset="0"/>
                        </a:rPr>
                        <a:t>Cortus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Barco Silex</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Dolphin Integration</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M31 Technology</a:t>
                      </a:r>
                    </a:p>
                  </a:txBody>
                  <a:tcPr marL="9525" marR="9525" marT="9525" marB="0" anchor="b"/>
                </a:tc>
                <a:tc>
                  <a:txBody>
                    <a:bodyPr/>
                    <a:lstStyle/>
                    <a:p>
                      <a:endParaRPr lang="en-IN"/>
                    </a:p>
                  </a:txBody>
                  <a:tcPr/>
                </a:tc>
                <a:extLst>
                  <a:ext uri="{0D108BD9-81ED-4DB2-BD59-A6C34878D82A}">
                    <a16:rowId xmlns:a16="http://schemas.microsoft.com/office/drawing/2014/main" val="2762959734"/>
                  </a:ext>
                </a:extLst>
              </a:tr>
              <a:tr h="370840">
                <a:tc>
                  <a:txBody>
                    <a:bodyPr/>
                    <a:lstStyle/>
                    <a:p>
                      <a:pPr algn="l" fontAlgn="b"/>
                      <a:r>
                        <a:rPr lang="en-IN" sz="1400" b="0" i="0" u="none" strike="noStrike" dirty="0">
                          <a:solidFill>
                            <a:srgbClr val="000000"/>
                          </a:solidFill>
                          <a:effectLst/>
                          <a:latin typeface="Calibri" panose="020F0502020204030204" pitchFamily="34" charset="0"/>
                        </a:rPr>
                        <a:t>CEVA, Inc. -</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Cadence Design Systems (through acquisition of Denali Software)</a:t>
                      </a:r>
                    </a:p>
                  </a:txBody>
                  <a:tcPr marL="9525" marR="9525" marT="9525" marB="0" anchor="b"/>
                </a:tc>
                <a:tc>
                  <a:txBody>
                    <a:bodyPr/>
                    <a:lstStyle/>
                    <a:p>
                      <a:pPr algn="l" fontAlgn="b"/>
                      <a:r>
                        <a:rPr lang="en-IN" sz="1100" b="0" i="0" u="none" strike="noStrike" dirty="0" err="1">
                          <a:solidFill>
                            <a:srgbClr val="000000"/>
                          </a:solidFill>
                          <a:effectLst/>
                          <a:latin typeface="Calibri" panose="020F0502020204030204" pitchFamily="34" charset="0"/>
                        </a:rPr>
                        <a:t>Omniphy</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MoSys, Inc.</a:t>
                      </a:r>
                    </a:p>
                  </a:txBody>
                  <a:tcPr marL="9525" marR="9525" marT="9525" marB="0" anchor="b"/>
                </a:tc>
                <a:tc>
                  <a:txBody>
                    <a:bodyPr/>
                    <a:lstStyle/>
                    <a:p>
                      <a:endParaRPr lang="en-IN" dirty="0"/>
                    </a:p>
                  </a:txBody>
                  <a:tcPr/>
                </a:tc>
                <a:extLst>
                  <a:ext uri="{0D108BD9-81ED-4DB2-BD59-A6C34878D82A}">
                    <a16:rowId xmlns:a16="http://schemas.microsoft.com/office/drawing/2014/main" val="104073505"/>
                  </a:ext>
                </a:extLst>
              </a:tr>
              <a:tr h="370840">
                <a:tc>
                  <a:txBody>
                    <a:bodyPr/>
                    <a:lstStyle/>
                    <a:p>
                      <a:pPr algn="l" fontAlgn="b"/>
                      <a:r>
                        <a:rPr lang="en-IN" sz="1400" b="0" i="0" u="none" strike="noStrike">
                          <a:solidFill>
                            <a:srgbClr val="000000"/>
                          </a:solidFill>
                          <a:effectLst/>
                          <a:latin typeface="Calibri" panose="020F0502020204030204" pitchFamily="34" charset="0"/>
                        </a:rPr>
                        <a:t>Digital Blocks, Inc. - 8051 with Standard and Configurable Peripherals</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Eureka Technology</a:t>
                      </a:r>
                    </a:p>
                  </a:txBody>
                  <a:tcPr marL="9525" marR="9525" marT="9525" marB="0" anchor="b"/>
                </a:tc>
                <a:tc>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Synopsys</a:t>
                      </a:r>
                    </a:p>
                  </a:txBody>
                  <a:tcPr marL="9525" marR="9525" marT="9525" marB="0" anchor="b"/>
                </a:tc>
                <a:tc>
                  <a:txBody>
                    <a:bodyPr/>
                    <a:lstStyle/>
                    <a:p>
                      <a:endParaRPr lang="en-IN"/>
                    </a:p>
                  </a:txBody>
                  <a:tcPr/>
                </a:tc>
                <a:extLst>
                  <a:ext uri="{0D108BD9-81ED-4DB2-BD59-A6C34878D82A}">
                    <a16:rowId xmlns:a16="http://schemas.microsoft.com/office/drawing/2014/main" val="2832075952"/>
                  </a:ext>
                </a:extLst>
              </a:tr>
              <a:tr h="370840">
                <a:tc>
                  <a:txBody>
                    <a:bodyPr/>
                    <a:lstStyle/>
                    <a:p>
                      <a:pPr algn="l" fontAlgn="b"/>
                      <a:r>
                        <a:rPr lang="en-IN" sz="1400" b="0" i="0" u="none" strike="noStrike">
                          <a:solidFill>
                            <a:srgbClr val="000000"/>
                          </a:solidFill>
                          <a:effectLst/>
                          <a:latin typeface="Calibri" panose="020F0502020204030204" pitchFamily="34" charset="0"/>
                        </a:rPr>
                        <a:t>Dolphin Integration - 8051, 80251</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Faraday Technology</a:t>
                      </a:r>
                    </a:p>
                  </a:txBody>
                  <a:tcPr marL="9525" marR="9525" marT="9525" marB="0" anchor="b"/>
                </a:tc>
                <a:tc>
                  <a:txBody>
                    <a:bodyPr/>
                    <a:lstStyle/>
                    <a:p>
                      <a:endParaRPr lang="en-IN"/>
                    </a:p>
                  </a:txBody>
                  <a:tcPr/>
                </a:tc>
                <a:tc>
                  <a:txBody>
                    <a:bodyPr/>
                    <a:lstStyle/>
                    <a:p>
                      <a:pPr algn="l" fontAlgn="b"/>
                      <a:r>
                        <a:rPr lang="en-IN" sz="1100" b="0" i="0" u="none" strike="noStrike" dirty="0" err="1">
                          <a:solidFill>
                            <a:srgbClr val="000000"/>
                          </a:solidFill>
                          <a:effectLst/>
                          <a:latin typeface="Calibri" panose="020F0502020204030204" pitchFamily="34" charset="0"/>
                        </a:rPr>
                        <a:t>eSilicon</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a:p>
                  </a:txBody>
                  <a:tcPr/>
                </a:tc>
                <a:extLst>
                  <a:ext uri="{0D108BD9-81ED-4DB2-BD59-A6C34878D82A}">
                    <a16:rowId xmlns:a16="http://schemas.microsoft.com/office/drawing/2014/main" val="3702884619"/>
                  </a:ext>
                </a:extLst>
              </a:tr>
              <a:tr h="370840">
                <a:tc>
                  <a:txBody>
                    <a:bodyPr/>
                    <a:lstStyle/>
                    <a:p>
                      <a:pPr algn="l" fontAlgn="b"/>
                      <a:r>
                        <a:rPr lang="en-IN" sz="1400" b="0" i="0" u="none" strike="noStrike">
                          <a:solidFill>
                            <a:srgbClr val="000000"/>
                          </a:solidFill>
                          <a:effectLst/>
                          <a:latin typeface="Calibri" panose="020F0502020204030204" pitchFamily="34" charset="0"/>
                        </a:rPr>
                        <a:t>EnSilica - eSi-RISC</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Lattice Semiconductor</a:t>
                      </a: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90057390"/>
                  </a:ext>
                </a:extLst>
              </a:tr>
              <a:tr h="370840">
                <a:tc>
                  <a:txBody>
                    <a:bodyPr/>
                    <a:lstStyle/>
                    <a:p>
                      <a:pPr algn="l" fontAlgn="b"/>
                      <a:r>
                        <a:rPr lang="en-IN" sz="1400" b="0" i="0" u="none" strike="noStrike" dirty="0">
                          <a:solidFill>
                            <a:srgbClr val="000000"/>
                          </a:solidFill>
                          <a:effectLst/>
                          <a:latin typeface="Calibri" panose="020F0502020204030204" pitchFamily="34" charset="0"/>
                        </a:rPr>
                        <a:t>Freescale and others - </a:t>
                      </a:r>
                      <a:r>
                        <a:rPr lang="en-IN" sz="1400" b="0" i="0" u="none" strike="noStrike" dirty="0" err="1">
                          <a:solidFill>
                            <a:srgbClr val="000000"/>
                          </a:solidFill>
                          <a:effectLst/>
                          <a:latin typeface="Calibri" panose="020F0502020204030204" pitchFamily="34" charset="0"/>
                        </a:rPr>
                        <a:t>ColdFire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96843939"/>
                  </a:ext>
                </a:extLst>
              </a:tr>
              <a:tr h="370840">
                <a:tc>
                  <a:txBody>
                    <a:bodyPr/>
                    <a:lstStyle/>
                    <a:p>
                      <a:pPr algn="l" fontAlgn="b"/>
                      <a:r>
                        <a:rPr lang="en-IN" sz="1400" b="0" i="0" u="none" strike="noStrike" dirty="0">
                          <a:solidFill>
                            <a:srgbClr val="000000"/>
                          </a:solidFill>
                          <a:effectLst/>
                          <a:latin typeface="Calibri" panose="020F0502020204030204" pitchFamily="34" charset="0"/>
                        </a:rPr>
                        <a:t>IBM and others - </a:t>
                      </a:r>
                    </a:p>
                  </a:txBody>
                  <a:tcPr marL="9525" marR="9525" marT="9525"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80200898"/>
                  </a:ext>
                </a:extLst>
              </a:tr>
            </a:tbl>
          </a:graphicData>
        </a:graphic>
      </p:graphicFrame>
    </p:spTree>
    <p:extLst>
      <p:ext uri="{BB962C8B-B14F-4D97-AF65-F5344CB8AC3E}">
        <p14:creationId xmlns:p14="http://schemas.microsoft.com/office/powerpoint/2010/main" val="95020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37528-7B36-43DE-9EC5-0C3ADC08CF89}"/>
              </a:ext>
            </a:extLst>
          </p:cNvPr>
          <p:cNvSpPr/>
          <p:nvPr/>
        </p:nvSpPr>
        <p:spPr>
          <a:xfrm>
            <a:off x="609600" y="1371600"/>
            <a:ext cx="8077200" cy="3970318"/>
          </a:xfrm>
          <a:prstGeom prst="rect">
            <a:avLst/>
          </a:prstGeom>
        </p:spPr>
        <p:txBody>
          <a:bodyPr wrap="square">
            <a:spAutoFit/>
          </a:bodyPr>
          <a:lstStyle/>
          <a:p>
            <a:pPr algn="just"/>
            <a:r>
              <a:rPr lang="en-IN" dirty="0">
                <a:solidFill>
                  <a:srgbClr val="222222"/>
                </a:solidFill>
                <a:latin typeface="Arial" panose="020B0604020202020204" pitchFamily="34" charset="0"/>
              </a:rPr>
              <a:t>ln modern ARM processors include hardware debugging facilities, allowing software debuggers to perform operations such as halting, stepping, and break pointing of code starting from reset. These facilities are built using </a:t>
            </a:r>
            <a:r>
              <a:rPr lang="en-IN" dirty="0">
                <a:solidFill>
                  <a:srgbClr val="0B0080"/>
                </a:solidFill>
                <a:latin typeface="Arial" panose="020B0604020202020204" pitchFamily="34" charset="0"/>
                <a:hlinkClick r:id="rId2" tooltip="JTAG"/>
              </a:rPr>
              <a:t>JTAG</a:t>
            </a:r>
            <a:r>
              <a:rPr lang="en-IN" dirty="0">
                <a:solidFill>
                  <a:srgbClr val="222222"/>
                </a:solidFill>
                <a:latin typeface="Arial" panose="020B0604020202020204" pitchFamily="34" charset="0"/>
              </a:rPr>
              <a:t> support</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The ARMv7 architecture defines basic debug facilities at an architectural level. These include breakpoints, watchpoints and instruction execution in a "Debug Mode</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 Both "halt mode" and "monitor" mode debugging are supported. The actual transport mechanism used to access the debug facilities is not architecturally specified, but implementations generally include JTAG support.</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There is a separate ARM "</a:t>
            </a:r>
            <a:r>
              <a:rPr lang="en-IN" dirty="0" err="1">
                <a:solidFill>
                  <a:srgbClr val="222222"/>
                </a:solidFill>
                <a:latin typeface="Arial" panose="020B0604020202020204" pitchFamily="34" charset="0"/>
              </a:rPr>
              <a:t>CoreSight</a:t>
            </a:r>
            <a:r>
              <a:rPr lang="en-IN" dirty="0">
                <a:solidFill>
                  <a:srgbClr val="222222"/>
                </a:solidFill>
                <a:latin typeface="Arial" panose="020B0604020202020204" pitchFamily="34" charset="0"/>
              </a:rPr>
              <a:t>" debug architecture, </a:t>
            </a:r>
            <a:endParaRPr lang="en-IN" b="0" i="0" dirty="0">
              <a:solidFill>
                <a:srgbClr val="222222"/>
              </a:solidFill>
              <a:effectLst/>
              <a:latin typeface="Arial" panose="020B0604020202020204" pitchFamily="34" charset="0"/>
            </a:endParaRPr>
          </a:p>
        </p:txBody>
      </p:sp>
      <p:sp>
        <p:nvSpPr>
          <p:cNvPr id="4" name="Rectangle 3">
            <a:extLst>
              <a:ext uri="{FF2B5EF4-FFF2-40B4-BE49-F238E27FC236}">
                <a16:creationId xmlns:a16="http://schemas.microsoft.com/office/drawing/2014/main" id="{13320D15-0B3D-479C-992B-3FDD3F741476}"/>
              </a:ext>
            </a:extLst>
          </p:cNvPr>
          <p:cNvSpPr/>
          <p:nvPr/>
        </p:nvSpPr>
        <p:spPr>
          <a:xfrm>
            <a:off x="1081775" y="609600"/>
            <a:ext cx="6462025"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algn="ctr"/>
            <a:r>
              <a:rPr lang="en-US" sz="2800" b="1" dirty="0">
                <a:ln/>
                <a:solidFill>
                  <a:srgbClr val="6BB1C9"/>
                </a:solidFill>
              </a:rPr>
              <a:t>What is a Debug Architecture ?</a:t>
            </a:r>
          </a:p>
        </p:txBody>
      </p:sp>
    </p:spTree>
    <p:extLst>
      <p:ext uri="{BB962C8B-B14F-4D97-AF65-F5344CB8AC3E}">
        <p14:creationId xmlns:p14="http://schemas.microsoft.com/office/powerpoint/2010/main" val="401277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54A56E-E694-4F04-9041-31362309B0B5}"/>
              </a:ext>
            </a:extLst>
          </p:cNvPr>
          <p:cNvSpPr/>
          <p:nvPr/>
        </p:nvSpPr>
        <p:spPr>
          <a:xfrm>
            <a:off x="3155228" y="457200"/>
            <a:ext cx="2848858"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What is JTAG</a:t>
            </a:r>
          </a:p>
        </p:txBody>
      </p:sp>
      <p:sp>
        <p:nvSpPr>
          <p:cNvPr id="3" name="Rectangle 2">
            <a:extLst>
              <a:ext uri="{FF2B5EF4-FFF2-40B4-BE49-F238E27FC236}">
                <a16:creationId xmlns:a16="http://schemas.microsoft.com/office/drawing/2014/main" id="{CBBBC478-1D8B-49D0-9BC9-AE492E04BC57}"/>
              </a:ext>
            </a:extLst>
          </p:cNvPr>
          <p:cNvSpPr/>
          <p:nvPr/>
        </p:nvSpPr>
        <p:spPr>
          <a:xfrm>
            <a:off x="502957" y="1295400"/>
            <a:ext cx="8153400" cy="3970318"/>
          </a:xfrm>
          <a:prstGeom prst="rect">
            <a:avLst/>
          </a:prstGeom>
        </p:spPr>
        <p:txBody>
          <a:bodyPr wrap="square">
            <a:spAutoFit/>
          </a:bodyPr>
          <a:lstStyle/>
          <a:p>
            <a:pPr algn="just"/>
            <a:r>
              <a:rPr lang="en-IN" dirty="0">
                <a:solidFill>
                  <a:srgbClr val="222222"/>
                </a:solidFill>
                <a:latin typeface="Arial" panose="020B0604020202020204" pitchFamily="34" charset="0"/>
              </a:rPr>
              <a:t>The </a:t>
            </a:r>
            <a:r>
              <a:rPr lang="en-IN" b="1" dirty="0">
                <a:solidFill>
                  <a:srgbClr val="222222"/>
                </a:solidFill>
                <a:latin typeface="Arial" panose="020B0604020202020204" pitchFamily="34" charset="0"/>
              </a:rPr>
              <a:t>Joint Test Action Group</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JTAG</a:t>
            </a:r>
            <a:r>
              <a:rPr lang="en-IN" dirty="0">
                <a:solidFill>
                  <a:srgbClr val="222222"/>
                </a:solidFill>
                <a:latin typeface="Arial" panose="020B0604020202020204" pitchFamily="34" charset="0"/>
              </a:rPr>
              <a:t>) is an electronics industry association formed in 1985 for developing a method of verifying designs and testing </a:t>
            </a:r>
            <a:r>
              <a:rPr lang="en-IN" dirty="0">
                <a:solidFill>
                  <a:srgbClr val="0B0080"/>
                </a:solidFill>
                <a:latin typeface="Arial" panose="020B0604020202020204" pitchFamily="34" charset="0"/>
                <a:hlinkClick r:id="rId2" tooltip="Printed circuit board"/>
              </a:rPr>
              <a:t>printed circuit boards</a:t>
            </a:r>
            <a:r>
              <a:rPr lang="en-IN" dirty="0">
                <a:solidFill>
                  <a:srgbClr val="222222"/>
                </a:solidFill>
                <a:latin typeface="Arial" panose="020B0604020202020204" pitchFamily="34" charset="0"/>
              </a:rPr>
              <a:t> after manufacture</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JTAG implements standards for on-chip instrumentation in </a:t>
            </a:r>
            <a:r>
              <a:rPr lang="en-IN" dirty="0">
                <a:solidFill>
                  <a:srgbClr val="0B0080"/>
                </a:solidFill>
                <a:latin typeface="Arial" panose="020B0604020202020204" pitchFamily="34" charset="0"/>
                <a:hlinkClick r:id="rId3" tooltip="Electronic design automation"/>
              </a:rPr>
              <a:t>electronic design automation</a:t>
            </a:r>
            <a:r>
              <a:rPr lang="en-IN" dirty="0">
                <a:solidFill>
                  <a:srgbClr val="222222"/>
                </a:solidFill>
                <a:latin typeface="Arial" panose="020B0604020202020204" pitchFamily="34" charset="0"/>
              </a:rPr>
              <a:t> (EDA) as a complementary tool to </a:t>
            </a:r>
            <a:r>
              <a:rPr lang="en-IN" dirty="0">
                <a:solidFill>
                  <a:srgbClr val="0B0080"/>
                </a:solidFill>
                <a:latin typeface="Arial" panose="020B0604020202020204" pitchFamily="34" charset="0"/>
                <a:hlinkClick r:id="rId4" tooltip="Logic simulation"/>
              </a:rPr>
              <a:t>digital simulation</a:t>
            </a:r>
            <a:r>
              <a:rPr lang="en-IN" dirty="0">
                <a:solidFill>
                  <a:srgbClr val="222222"/>
                </a:solidFill>
                <a:latin typeface="Arial" panose="020B0604020202020204" pitchFamily="34" charset="0"/>
              </a:rPr>
              <a:t>.</a:t>
            </a:r>
            <a:r>
              <a:rPr lang="en-IN" baseline="30000" dirty="0">
                <a:solidFill>
                  <a:srgbClr val="0B0080"/>
                </a:solidFill>
                <a:latin typeface="Arial" panose="020B0604020202020204" pitchFamily="34" charset="0"/>
                <a:hlinkClick r:id="rId5"/>
              </a:rPr>
              <a:t>[1]</a:t>
            </a:r>
            <a:endParaRPr lang="en-IN" dirty="0">
              <a:solidFill>
                <a:srgbClr val="222222"/>
              </a:solidFill>
              <a:latin typeface="Arial" panose="020B0604020202020204" pitchFamily="34" charset="0"/>
            </a:endParaRP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It specifies the use of a dedicated debug port implementing a </a:t>
            </a:r>
            <a:r>
              <a:rPr lang="en-IN" dirty="0">
                <a:solidFill>
                  <a:srgbClr val="0B0080"/>
                </a:solidFill>
                <a:latin typeface="Arial" panose="020B0604020202020204" pitchFamily="34" charset="0"/>
                <a:hlinkClick r:id="rId6" tooltip="Serial communication"/>
              </a:rPr>
              <a:t>serial communications</a:t>
            </a:r>
            <a:r>
              <a:rPr lang="en-IN" dirty="0">
                <a:solidFill>
                  <a:srgbClr val="222222"/>
                </a:solidFill>
                <a:latin typeface="Arial" panose="020B0604020202020204" pitchFamily="34" charset="0"/>
              </a:rPr>
              <a:t> interface for low-overhead access without requiring direct external access to the system address and data buses. </a:t>
            </a:r>
          </a:p>
          <a:p>
            <a:pPr algn="just"/>
            <a:endParaRPr lang="en-IN" dirty="0">
              <a:solidFill>
                <a:srgbClr val="222222"/>
              </a:solidFill>
              <a:latin typeface="Arial" panose="020B0604020202020204" pitchFamily="34" charset="0"/>
            </a:endParaRPr>
          </a:p>
          <a:p>
            <a:pPr algn="just"/>
            <a:r>
              <a:rPr lang="en-IN" dirty="0">
                <a:solidFill>
                  <a:srgbClr val="222222"/>
                </a:solidFill>
                <a:latin typeface="Arial" panose="020B0604020202020204" pitchFamily="34" charset="0"/>
              </a:rPr>
              <a:t>The interface connects to an on-chip test access port (TAP) that implements a </a:t>
            </a:r>
            <a:r>
              <a:rPr lang="en-IN" dirty="0" err="1">
                <a:solidFill>
                  <a:srgbClr val="0B0080"/>
                </a:solidFill>
                <a:latin typeface="Arial" panose="020B0604020202020204" pitchFamily="34" charset="0"/>
                <a:hlinkClick r:id="rId7" tooltip="State (computer science)"/>
              </a:rPr>
              <a:t>stateful</a:t>
            </a:r>
            <a:r>
              <a:rPr lang="en-IN" dirty="0">
                <a:solidFill>
                  <a:srgbClr val="222222"/>
                </a:solidFill>
                <a:latin typeface="Arial" panose="020B0604020202020204" pitchFamily="34" charset="0"/>
              </a:rPr>
              <a:t> protocol to access a set of test registers that present chip logic levels and device capabilities of various parts.</a:t>
            </a:r>
            <a:endParaRPr lang="en-IN"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7854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09600"/>
            <a:ext cx="7772400" cy="5262979"/>
          </a:xfrm>
          <a:prstGeom prst="rect">
            <a:avLst/>
          </a:prstGeom>
        </p:spPr>
        <p:txBody>
          <a:bodyPr wrap="square">
            <a:spAutoFit/>
          </a:bodyPr>
          <a:lstStyle/>
          <a:p>
            <a:r>
              <a:rPr lang="en-US" sz="2400" dirty="0"/>
              <a:t>Due to the different requirements of embedded systems, ARM had  split the processor cores into three distinct families, </a:t>
            </a:r>
          </a:p>
          <a:p>
            <a:endParaRPr lang="en-US" sz="2400" dirty="0"/>
          </a:p>
          <a:p>
            <a:r>
              <a:rPr lang="en-US" sz="2400" dirty="0"/>
              <a:t>where the end application now determines both the nature and the design of the processors, but all of them go by</a:t>
            </a:r>
          </a:p>
          <a:p>
            <a:r>
              <a:rPr lang="en-US" sz="2400" dirty="0"/>
              <a:t>the trade name of Cortex. </a:t>
            </a:r>
          </a:p>
          <a:p>
            <a:endParaRPr lang="en-US" sz="2400" dirty="0"/>
          </a:p>
          <a:p>
            <a:r>
              <a:rPr lang="en-US" sz="2400" dirty="0"/>
              <a:t>The Cortex-A, Cortex-R, and Cortex-M families continue to add new processors each year, generally based on performance requirements as well as the type of  end application the cores are likely to execute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M_evolve.jpg"/>
          <p:cNvPicPr>
            <a:picLocks noGrp="1" noChangeAspect="1"/>
          </p:cNvPicPr>
          <p:nvPr isPhoto="1"/>
        </p:nvPicPr>
        <p:blipFill>
          <a:blip r:embed="rId2" cstate="print">
            <a:lum/>
          </a:blip>
          <a:stretch>
            <a:fillRect/>
          </a:stretch>
        </p:blipFill>
        <p:spPr>
          <a:xfrm>
            <a:off x="0" y="0"/>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814" y="609600"/>
            <a:ext cx="5867312"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ARM  Cortex Portfolio Today</a:t>
            </a:r>
          </a:p>
        </p:txBody>
      </p:sp>
      <p:sp>
        <p:nvSpPr>
          <p:cNvPr id="4" name="Rounded Rectangle 3"/>
          <p:cNvSpPr/>
          <p:nvPr/>
        </p:nvSpPr>
        <p:spPr>
          <a:xfrm>
            <a:off x="381000" y="2133600"/>
            <a:ext cx="26670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Cortex-A73</a:t>
            </a:r>
          </a:p>
          <a:p>
            <a:pPr algn="ctr"/>
            <a:r>
              <a:rPr lang="pt-BR" dirty="0"/>
              <a:t>Cortex-A72</a:t>
            </a:r>
          </a:p>
          <a:p>
            <a:pPr algn="ctr"/>
            <a:r>
              <a:rPr lang="pt-BR" dirty="0"/>
              <a:t>Cortex-A57</a:t>
            </a:r>
          </a:p>
          <a:p>
            <a:pPr algn="ctr"/>
            <a:r>
              <a:rPr lang="pt-BR" dirty="0"/>
              <a:t>Cortex-A53</a:t>
            </a:r>
          </a:p>
          <a:p>
            <a:pPr algn="ctr"/>
            <a:r>
              <a:rPr lang="pt-BR" dirty="0"/>
              <a:t>Cortex-A35</a:t>
            </a:r>
          </a:p>
          <a:p>
            <a:pPr algn="ctr"/>
            <a:r>
              <a:rPr lang="pt-BR" dirty="0"/>
              <a:t>Cortex-A17</a:t>
            </a:r>
          </a:p>
          <a:p>
            <a:pPr algn="ctr"/>
            <a:r>
              <a:rPr lang="pt-BR" dirty="0"/>
              <a:t>Cortex-A15</a:t>
            </a:r>
          </a:p>
          <a:p>
            <a:pPr algn="ctr"/>
            <a:r>
              <a:rPr lang="pt-BR" dirty="0"/>
              <a:t>Cortex-A9</a:t>
            </a:r>
          </a:p>
          <a:p>
            <a:pPr algn="ctr"/>
            <a:r>
              <a:rPr lang="pt-BR" dirty="0"/>
              <a:t>Cortex-A8</a:t>
            </a:r>
          </a:p>
          <a:p>
            <a:pPr algn="ctr"/>
            <a:r>
              <a:rPr lang="pt-BR" dirty="0"/>
              <a:t>Cortex-A7</a:t>
            </a:r>
          </a:p>
          <a:p>
            <a:pPr algn="ctr"/>
            <a:r>
              <a:rPr lang="pt-BR" dirty="0"/>
              <a:t>Cortex-A5</a:t>
            </a:r>
          </a:p>
          <a:p>
            <a:pPr algn="ctr"/>
            <a:r>
              <a:rPr lang="pt-BR" dirty="0"/>
              <a:t>Cortex-A5</a:t>
            </a:r>
          </a:p>
        </p:txBody>
      </p:sp>
      <p:sp>
        <p:nvSpPr>
          <p:cNvPr id="5" name="Rounded Rectangle 4"/>
          <p:cNvSpPr/>
          <p:nvPr/>
        </p:nvSpPr>
        <p:spPr>
          <a:xfrm>
            <a:off x="3276600" y="2133600"/>
            <a:ext cx="26670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Cortex-R8</a:t>
            </a:r>
          </a:p>
          <a:p>
            <a:pPr algn="ctr"/>
            <a:r>
              <a:rPr lang="en-US" dirty="0"/>
              <a:t>Cortex-R7</a:t>
            </a:r>
          </a:p>
          <a:p>
            <a:pPr algn="ctr"/>
            <a:r>
              <a:rPr lang="en-US" dirty="0"/>
              <a:t>Cortex-R5</a:t>
            </a:r>
          </a:p>
          <a:p>
            <a:pPr algn="ctr"/>
            <a:r>
              <a:rPr lang="en-US" dirty="0"/>
              <a:t>Cortex-R4</a:t>
            </a:r>
          </a:p>
        </p:txBody>
      </p:sp>
      <p:sp>
        <p:nvSpPr>
          <p:cNvPr id="6" name="Rounded Rectangle 5"/>
          <p:cNvSpPr/>
          <p:nvPr/>
        </p:nvSpPr>
        <p:spPr>
          <a:xfrm>
            <a:off x="6096000" y="2133600"/>
            <a:ext cx="26670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Cortex-M0</a:t>
            </a:r>
          </a:p>
          <a:p>
            <a:pPr algn="ctr"/>
            <a:r>
              <a:rPr lang="en-US" dirty="0"/>
              <a:t>  Cortex-M0+</a:t>
            </a:r>
          </a:p>
          <a:p>
            <a:pPr algn="ctr"/>
            <a:r>
              <a:rPr lang="en-US" dirty="0"/>
              <a:t>Cortex-M3</a:t>
            </a:r>
          </a:p>
          <a:p>
            <a:pPr algn="ctr"/>
            <a:r>
              <a:rPr lang="en-US" dirty="0"/>
              <a:t>Cortex-M4</a:t>
            </a:r>
          </a:p>
          <a:p>
            <a:pPr algn="ctr"/>
            <a:r>
              <a:rPr lang="en-US" dirty="0"/>
              <a:t>Cortex-M7</a:t>
            </a:r>
          </a:p>
          <a:p>
            <a:pPr algn="ctr"/>
            <a:endParaRPr lang="en-US" dirty="0"/>
          </a:p>
          <a:p>
            <a:pPr algn="ctr"/>
            <a:endParaRPr lang="en-US" dirty="0"/>
          </a:p>
        </p:txBody>
      </p:sp>
      <p:sp>
        <p:nvSpPr>
          <p:cNvPr id="7" name="Rounded Rectangle 6"/>
          <p:cNvSpPr/>
          <p:nvPr/>
        </p:nvSpPr>
        <p:spPr>
          <a:xfrm>
            <a:off x="457200" y="15240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CORTEX-A</a:t>
            </a:r>
          </a:p>
        </p:txBody>
      </p:sp>
      <p:sp>
        <p:nvSpPr>
          <p:cNvPr id="8" name="Rounded Rectangle 7"/>
          <p:cNvSpPr/>
          <p:nvPr/>
        </p:nvSpPr>
        <p:spPr>
          <a:xfrm>
            <a:off x="3276600" y="15240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CORTEX-R</a:t>
            </a:r>
            <a:endParaRPr lang="en-US" dirty="0"/>
          </a:p>
        </p:txBody>
      </p:sp>
      <p:sp>
        <p:nvSpPr>
          <p:cNvPr id="9" name="Rounded Rectangle 8"/>
          <p:cNvSpPr/>
          <p:nvPr/>
        </p:nvSpPr>
        <p:spPr>
          <a:xfrm>
            <a:off x="6172200" y="15240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CORTEX-M</a:t>
            </a:r>
          </a:p>
        </p:txBody>
      </p:sp>
      <p:sp>
        <p:nvSpPr>
          <p:cNvPr id="10" name="Rounded Rectangle 9"/>
          <p:cNvSpPr/>
          <p:nvPr/>
        </p:nvSpPr>
        <p:spPr>
          <a:xfrm>
            <a:off x="533400" y="5715000"/>
            <a:ext cx="2514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Highest performance</a:t>
            </a:r>
            <a:br>
              <a:rPr lang="en-US" sz="1400" dirty="0"/>
            </a:br>
            <a:r>
              <a:rPr lang="en-US" sz="1400" dirty="0"/>
              <a:t>Optimized for rich </a:t>
            </a:r>
            <a:r>
              <a:rPr lang="en-US" dirty="0"/>
              <a:t>operating systems</a:t>
            </a:r>
          </a:p>
        </p:txBody>
      </p:sp>
      <p:sp>
        <p:nvSpPr>
          <p:cNvPr id="11" name="Rounded Rectangle 10"/>
          <p:cNvSpPr/>
          <p:nvPr/>
        </p:nvSpPr>
        <p:spPr>
          <a:xfrm>
            <a:off x="3429000" y="5410200"/>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Fast response</a:t>
            </a:r>
            <a:br>
              <a:rPr lang="en-US" sz="1400" dirty="0"/>
            </a:br>
            <a:r>
              <a:rPr lang="en-US" sz="1400" dirty="0"/>
              <a:t>Optimized for high-performance, hard real-time applications</a:t>
            </a:r>
            <a:endParaRPr lang="en-US" dirty="0"/>
          </a:p>
        </p:txBody>
      </p:sp>
      <p:sp>
        <p:nvSpPr>
          <p:cNvPr id="12" name="Rounded Rectangle 11"/>
          <p:cNvSpPr/>
          <p:nvPr/>
        </p:nvSpPr>
        <p:spPr>
          <a:xfrm>
            <a:off x="6172200" y="5181600"/>
            <a:ext cx="2514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smallest/lowest power</a:t>
            </a:r>
            <a:br>
              <a:rPr lang="en-US" sz="1400" dirty="0"/>
            </a:br>
            <a:r>
              <a:rPr lang="en-US" sz="1400" dirty="0"/>
              <a:t>Optimized for discrete processing and microcontroller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cfile9.uf.tistory.com/image/1154BB504F3BC1EE21F273">
            <a:extLst>
              <a:ext uri="{FF2B5EF4-FFF2-40B4-BE49-F238E27FC236}">
                <a16:creationId xmlns:a16="http://schemas.microsoft.com/office/drawing/2014/main" id="{0F3B270A-347F-4BCE-882E-64483014F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71" y="609600"/>
            <a:ext cx="7916674"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87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077200" cy="3785652"/>
          </a:xfrm>
          <a:prstGeom prst="rect">
            <a:avLst/>
          </a:prstGeom>
        </p:spPr>
        <p:txBody>
          <a:bodyPr wrap="square">
            <a:spAutoFit/>
          </a:bodyPr>
          <a:lstStyle/>
          <a:p>
            <a:pPr algn="just"/>
            <a:r>
              <a:rPr lang="en-US" sz="2400" dirty="0"/>
              <a:t>A </a:t>
            </a:r>
            <a:r>
              <a:rPr lang="en-US" sz="2400" b="1" dirty="0"/>
              <a:t>system on a chip</a:t>
            </a:r>
            <a:r>
              <a:rPr lang="en-US" sz="2400" dirty="0"/>
              <a:t> or </a:t>
            </a:r>
            <a:r>
              <a:rPr lang="en-US" sz="2400" b="1" dirty="0"/>
              <a:t>system on chip</a:t>
            </a:r>
            <a:r>
              <a:rPr lang="en-US" sz="2400" dirty="0"/>
              <a:t> (</a:t>
            </a:r>
            <a:r>
              <a:rPr lang="en-US" sz="2400" b="1" dirty="0" err="1"/>
              <a:t>SoC</a:t>
            </a:r>
            <a:r>
              <a:rPr lang="en-US" sz="2400" dirty="0"/>
              <a:t> or </a:t>
            </a:r>
            <a:r>
              <a:rPr lang="en-US" sz="2400" b="1" dirty="0"/>
              <a:t>SOC</a:t>
            </a:r>
            <a:r>
              <a:rPr lang="en-US" sz="2400" dirty="0"/>
              <a:t>) is an </a:t>
            </a:r>
            <a:r>
              <a:rPr lang="en-US" sz="2400" dirty="0">
                <a:hlinkClick r:id="rId2" tooltip="Integrated circuit"/>
              </a:rPr>
              <a:t>integrated circuit</a:t>
            </a:r>
            <a:r>
              <a:rPr lang="en-US" sz="2400" dirty="0"/>
              <a:t> (</a:t>
            </a:r>
            <a:r>
              <a:rPr lang="en-US" sz="2400" b="1" dirty="0"/>
              <a:t>IC</a:t>
            </a:r>
            <a:r>
              <a:rPr lang="en-US" sz="2400" dirty="0"/>
              <a:t>) that integrates all components of a </a:t>
            </a:r>
            <a:r>
              <a:rPr lang="en-US" sz="2400" dirty="0">
                <a:hlinkClick r:id="rId3" tooltip="Computer"/>
              </a:rPr>
              <a:t>computer</a:t>
            </a:r>
            <a:r>
              <a:rPr lang="en-US" sz="2400" dirty="0"/>
              <a:t> or other </a:t>
            </a:r>
            <a:r>
              <a:rPr lang="en-US" sz="2400" dirty="0">
                <a:hlinkClick r:id="rId4" tooltip="Electronics"/>
              </a:rPr>
              <a:t>electronic</a:t>
            </a:r>
            <a:r>
              <a:rPr lang="en-US" sz="2400" dirty="0"/>
              <a:t> system into a single chip. It may contain </a:t>
            </a:r>
            <a:r>
              <a:rPr lang="en-US" sz="2400" dirty="0">
                <a:hlinkClick r:id="rId5" tooltip="Digital signal (electronics)"/>
              </a:rPr>
              <a:t>digital</a:t>
            </a:r>
            <a:r>
              <a:rPr lang="en-US" sz="2400" dirty="0"/>
              <a:t>, </a:t>
            </a:r>
            <a:r>
              <a:rPr lang="en-US" sz="2400" dirty="0">
                <a:hlinkClick r:id="rId6" tooltip="Analog signal"/>
              </a:rPr>
              <a:t>analog</a:t>
            </a:r>
            <a:r>
              <a:rPr lang="en-US" sz="2400" dirty="0"/>
              <a:t>, </a:t>
            </a:r>
            <a:r>
              <a:rPr lang="en-US" sz="2400" dirty="0">
                <a:hlinkClick r:id="rId7" tooltip="Mixed-signal integrated circuit"/>
              </a:rPr>
              <a:t>mixed-signal</a:t>
            </a:r>
            <a:r>
              <a:rPr lang="en-US" sz="2400" dirty="0"/>
              <a:t>, and often </a:t>
            </a:r>
            <a:r>
              <a:rPr lang="en-US" sz="2400" dirty="0">
                <a:hlinkClick r:id="rId8" tooltip="Radio-frequency"/>
              </a:rPr>
              <a:t>radio-frequency</a:t>
            </a:r>
            <a:r>
              <a:rPr lang="en-US" sz="2400" dirty="0"/>
              <a:t> functions—all on a single chip </a:t>
            </a:r>
            <a:r>
              <a:rPr lang="en-US" sz="2400" dirty="0">
                <a:hlinkClick r:id="rId9" tooltip="Substrate (electronics)"/>
              </a:rPr>
              <a:t>substrate</a:t>
            </a:r>
            <a:r>
              <a:rPr lang="en-US" sz="2400" dirty="0"/>
              <a:t>. </a:t>
            </a:r>
            <a:r>
              <a:rPr lang="en-US" sz="2400" dirty="0" err="1"/>
              <a:t>SoCs</a:t>
            </a:r>
            <a:r>
              <a:rPr lang="en-US" sz="2400" dirty="0"/>
              <a:t> are very common in the </a:t>
            </a:r>
            <a:r>
              <a:rPr lang="en-US" sz="2400" dirty="0">
                <a:hlinkClick r:id="rId10" tooltip="Mobile computing"/>
              </a:rPr>
              <a:t>mobile computing</a:t>
            </a:r>
            <a:r>
              <a:rPr lang="en-US" sz="2400" dirty="0"/>
              <a:t> market because of their low power-consumption. A typical application is in the area of </a:t>
            </a:r>
            <a:r>
              <a:rPr lang="en-US" sz="2400" dirty="0">
                <a:hlinkClick r:id="rId11" tooltip="Embedded systems"/>
              </a:rPr>
              <a:t>embedded systems</a:t>
            </a:r>
            <a:r>
              <a:rPr lang="en-US" sz="24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153400" cy="5632311"/>
          </a:xfrm>
          <a:prstGeom prst="rect">
            <a:avLst/>
          </a:prstGeom>
        </p:spPr>
        <p:txBody>
          <a:bodyPr wrap="square">
            <a:spAutoFit/>
          </a:bodyPr>
          <a:lstStyle/>
          <a:p>
            <a:r>
              <a:rPr lang="en-US" sz="2400" b="1" u="sng" dirty="0"/>
              <a:t>A typical </a:t>
            </a:r>
            <a:r>
              <a:rPr lang="en-US" sz="2400" b="1" u="sng" dirty="0" err="1"/>
              <a:t>SoC</a:t>
            </a:r>
            <a:r>
              <a:rPr lang="en-US" sz="2400" b="1" u="sng" dirty="0"/>
              <a:t> consists of:</a:t>
            </a:r>
          </a:p>
          <a:p>
            <a:br>
              <a:rPr lang="en-US" sz="2400" dirty="0"/>
            </a:br>
            <a:endParaRPr lang="en-US" sz="2400" dirty="0"/>
          </a:p>
          <a:p>
            <a:pPr algn="just"/>
            <a:r>
              <a:rPr lang="en-US" sz="2400" dirty="0"/>
              <a:t>A </a:t>
            </a:r>
            <a:r>
              <a:rPr lang="en-US" sz="2400" dirty="0">
                <a:hlinkClick r:id="rId2" tooltip="Microcontroller"/>
              </a:rPr>
              <a:t>microcontroller</a:t>
            </a:r>
            <a:r>
              <a:rPr lang="en-US" sz="2400" dirty="0"/>
              <a:t>, </a:t>
            </a:r>
            <a:r>
              <a:rPr lang="en-US" sz="2400" dirty="0">
                <a:hlinkClick r:id="rId3" tooltip="Microprocessor"/>
              </a:rPr>
              <a:t>microprocessor</a:t>
            </a:r>
            <a:r>
              <a:rPr lang="en-US" sz="2400" dirty="0"/>
              <a:t> or </a:t>
            </a:r>
            <a:r>
              <a:rPr lang="en-US" sz="2400" dirty="0">
                <a:hlinkClick r:id="rId4" tooltip="Digital signal processor"/>
              </a:rPr>
              <a:t>digital signal processor</a:t>
            </a:r>
            <a:r>
              <a:rPr lang="en-US" sz="2400" dirty="0"/>
              <a:t> (DSP) core – multiprocessor </a:t>
            </a:r>
            <a:r>
              <a:rPr lang="en-US" sz="2400" dirty="0" err="1"/>
              <a:t>SoCs</a:t>
            </a:r>
            <a:r>
              <a:rPr lang="en-US" sz="2400" dirty="0"/>
              <a:t> (</a:t>
            </a:r>
            <a:r>
              <a:rPr lang="en-US" sz="2400" dirty="0" err="1">
                <a:hlinkClick r:id="rId5" tooltip="MPSoC"/>
              </a:rPr>
              <a:t>MPSoC</a:t>
            </a:r>
            <a:r>
              <a:rPr lang="en-US" sz="2400" dirty="0"/>
              <a:t>) having more than one processor core</a:t>
            </a:r>
          </a:p>
          <a:p>
            <a:pPr algn="just"/>
            <a:r>
              <a:rPr lang="en-US" sz="2400" dirty="0">
                <a:hlinkClick r:id="rId6" tooltip="Memory"/>
              </a:rPr>
              <a:t>memory</a:t>
            </a:r>
            <a:r>
              <a:rPr lang="en-US" sz="2400" dirty="0"/>
              <a:t> blocks including a selection of </a:t>
            </a:r>
            <a:r>
              <a:rPr lang="en-US" sz="2400" dirty="0">
                <a:hlinkClick r:id="rId7" tooltip="Read-only memory"/>
              </a:rPr>
              <a:t>ROM</a:t>
            </a:r>
            <a:r>
              <a:rPr lang="en-US" sz="2400" dirty="0"/>
              <a:t>, </a:t>
            </a:r>
            <a:r>
              <a:rPr lang="en-US" sz="2400" dirty="0">
                <a:hlinkClick r:id="rId8" tooltip="Random access memory"/>
              </a:rPr>
              <a:t>RAM</a:t>
            </a:r>
            <a:r>
              <a:rPr lang="en-US" sz="2400" dirty="0"/>
              <a:t>, </a:t>
            </a:r>
            <a:r>
              <a:rPr lang="en-US" sz="2400" dirty="0">
                <a:hlinkClick r:id="rId9" tooltip="EEPROM"/>
              </a:rPr>
              <a:t>EEPROM</a:t>
            </a:r>
            <a:r>
              <a:rPr lang="en-US" sz="2400" dirty="0"/>
              <a:t> and </a:t>
            </a:r>
            <a:r>
              <a:rPr lang="en-US" sz="2400" dirty="0">
                <a:hlinkClick r:id="rId10" tooltip="Flash memory"/>
              </a:rPr>
              <a:t>flash memory</a:t>
            </a:r>
            <a:r>
              <a:rPr lang="en-US" sz="2400" dirty="0"/>
              <a:t> timing sources including </a:t>
            </a:r>
            <a:r>
              <a:rPr lang="en-US" sz="2400" dirty="0">
                <a:hlinkClick r:id="rId11" tooltip="Oscillator"/>
              </a:rPr>
              <a:t>oscillators</a:t>
            </a:r>
            <a:r>
              <a:rPr lang="en-US" sz="2400" dirty="0"/>
              <a:t> and </a:t>
            </a:r>
            <a:r>
              <a:rPr lang="en-US" sz="2400" dirty="0">
                <a:hlinkClick r:id="rId12" tooltip="Phase-locked loop"/>
              </a:rPr>
              <a:t>phase-locked loops</a:t>
            </a:r>
            <a:r>
              <a:rPr lang="en-US" sz="2400" dirty="0"/>
              <a:t> peripherals including </a:t>
            </a:r>
            <a:r>
              <a:rPr lang="en-US" sz="2400" dirty="0">
                <a:hlinkClick r:id="rId13" tooltip="Counter (digital)"/>
              </a:rPr>
              <a:t>counter</a:t>
            </a:r>
            <a:r>
              <a:rPr lang="en-US" sz="2400" dirty="0"/>
              <a:t>-timers, real-time </a:t>
            </a:r>
            <a:r>
              <a:rPr lang="en-US" sz="2400" dirty="0">
                <a:hlinkClick r:id="rId14" tooltip="Timer"/>
              </a:rPr>
              <a:t>timers</a:t>
            </a:r>
            <a:r>
              <a:rPr lang="en-US" sz="2400" dirty="0"/>
              <a:t> and </a:t>
            </a:r>
            <a:r>
              <a:rPr lang="en-US" sz="2400" dirty="0">
                <a:hlinkClick r:id="rId15" tooltip="Power-on reset"/>
              </a:rPr>
              <a:t>power-on reset</a:t>
            </a:r>
            <a:r>
              <a:rPr lang="en-US" sz="2400" dirty="0"/>
              <a:t> generators  external </a:t>
            </a:r>
            <a:r>
              <a:rPr lang="en-US" sz="2400" dirty="0">
                <a:hlinkClick r:id="rId16" tooltip="Electrical connector"/>
              </a:rPr>
              <a:t>interfaces</a:t>
            </a:r>
            <a:r>
              <a:rPr lang="en-US" sz="2400" dirty="0"/>
              <a:t>, including industry standards such as </a:t>
            </a:r>
            <a:r>
              <a:rPr lang="en-US" sz="2400" dirty="0">
                <a:hlinkClick r:id="rId17" tooltip="Universal Serial Bus"/>
              </a:rPr>
              <a:t>USB</a:t>
            </a:r>
            <a:r>
              <a:rPr lang="en-US" sz="2400" dirty="0"/>
              <a:t>, </a:t>
            </a:r>
            <a:r>
              <a:rPr lang="en-US" sz="2400" dirty="0">
                <a:hlinkClick r:id="rId18" tooltip="FireWire"/>
              </a:rPr>
              <a:t>FireWire</a:t>
            </a:r>
            <a:r>
              <a:rPr lang="en-US" sz="2400" dirty="0"/>
              <a:t>, </a:t>
            </a:r>
            <a:r>
              <a:rPr lang="en-US" sz="2400" dirty="0">
                <a:hlinkClick r:id="rId19" tooltip="Ethernet"/>
              </a:rPr>
              <a:t>Ethernet</a:t>
            </a:r>
            <a:r>
              <a:rPr lang="en-US" sz="2400" dirty="0"/>
              <a:t>, </a:t>
            </a:r>
            <a:r>
              <a:rPr lang="en-US" sz="2400" dirty="0">
                <a:hlinkClick r:id="rId20" tooltip="USART"/>
              </a:rPr>
              <a:t>USART</a:t>
            </a:r>
            <a:r>
              <a:rPr lang="en-US" sz="2400" dirty="0"/>
              <a:t>, </a:t>
            </a:r>
            <a:r>
              <a:rPr lang="en-US" sz="2400" dirty="0">
                <a:hlinkClick r:id="rId21" tooltip="Serial Peripheral Interface Bus"/>
              </a:rPr>
              <a:t>SPI</a:t>
            </a:r>
            <a:endParaRPr lang="en-US" sz="2400" dirty="0"/>
          </a:p>
          <a:p>
            <a:pPr algn="just"/>
            <a:r>
              <a:rPr lang="en-US" sz="2400" dirty="0">
                <a:hlinkClick r:id="rId22" tooltip="Analog signal"/>
              </a:rPr>
              <a:t>analog</a:t>
            </a:r>
            <a:r>
              <a:rPr lang="en-US" sz="2400" dirty="0"/>
              <a:t> interfaces including </a:t>
            </a:r>
            <a:r>
              <a:rPr lang="en-US" sz="2400" dirty="0">
                <a:hlinkClick r:id="rId23" tooltip="Analog to digital converter"/>
              </a:rPr>
              <a:t>ADCs</a:t>
            </a:r>
            <a:r>
              <a:rPr lang="en-US" sz="2400" dirty="0"/>
              <a:t> and </a:t>
            </a:r>
            <a:r>
              <a:rPr lang="en-US" sz="2400" dirty="0">
                <a:hlinkClick r:id="rId24" tooltip="Digital to analog converter"/>
              </a:rPr>
              <a:t>DACs</a:t>
            </a:r>
            <a:endParaRPr lang="en-US" sz="2400" dirty="0"/>
          </a:p>
          <a:p>
            <a:pPr algn="just"/>
            <a:r>
              <a:rPr lang="en-US" sz="2400" dirty="0">
                <a:hlinkClick r:id="rId25" tooltip="Voltage regulator"/>
              </a:rPr>
              <a:t>voltage regulators</a:t>
            </a:r>
            <a:r>
              <a:rPr lang="en-US" sz="2400" dirty="0"/>
              <a:t> and </a:t>
            </a:r>
            <a:r>
              <a:rPr lang="en-US" sz="2400" dirty="0">
                <a:hlinkClick r:id="rId26" tooltip="Power management"/>
              </a:rPr>
              <a:t>power management</a:t>
            </a:r>
            <a:r>
              <a:rPr lang="en-US" sz="2400" dirty="0"/>
              <a:t> circuits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fontScale="90000"/>
          </a:bodyPr>
          <a:lstStyle/>
          <a:p>
            <a:pPr algn="just"/>
            <a:r>
              <a:rPr lang="en-US" dirty="0"/>
              <a:t>ARM  </a:t>
            </a:r>
            <a:r>
              <a:rPr lang="en-US" dirty="0" err="1"/>
              <a:t>SoC</a:t>
            </a:r>
            <a:r>
              <a:rPr lang="en-US" dirty="0"/>
              <a:t> build by ST Microelectronics </a:t>
            </a:r>
          </a:p>
        </p:txBody>
      </p:sp>
      <p:pic>
        <p:nvPicPr>
          <p:cNvPr id="58370" name="Picture 2" descr="Image result for stm32f407"/>
          <p:cNvPicPr>
            <a:picLocks noChangeAspect="1" noChangeArrowheads="1"/>
          </p:cNvPicPr>
          <p:nvPr/>
        </p:nvPicPr>
        <p:blipFill>
          <a:blip r:embed="rId2" cstate="print"/>
          <a:srcRect/>
          <a:stretch>
            <a:fillRect/>
          </a:stretch>
        </p:blipFill>
        <p:spPr bwMode="auto">
          <a:xfrm>
            <a:off x="2590800" y="1694009"/>
            <a:ext cx="3962400" cy="394479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83880" cy="762000"/>
          </a:xfrm>
        </p:spPr>
        <p:txBody>
          <a:bodyPr>
            <a:normAutofit/>
          </a:bodyPr>
          <a:lstStyle/>
          <a:p>
            <a:pPr algn="ctr"/>
            <a:r>
              <a:rPr lang="en-US" sz="2800" dirty="0">
                <a:solidFill>
                  <a:schemeClr val="tx1">
                    <a:lumMod val="85000"/>
                    <a:lumOff val="15000"/>
                  </a:schemeClr>
                </a:solidFill>
              </a:rPr>
              <a:t>Two Popular Computer Architecture</a:t>
            </a:r>
          </a:p>
        </p:txBody>
      </p:sp>
      <p:sp>
        <p:nvSpPr>
          <p:cNvPr id="5" name="Content Placeholder 4"/>
          <p:cNvSpPr>
            <a:spLocks noGrp="1"/>
          </p:cNvSpPr>
          <p:nvPr>
            <p:ph sz="quarter" idx="2"/>
          </p:nvPr>
        </p:nvSpPr>
        <p:spPr>
          <a:xfrm>
            <a:off x="609600" y="2209800"/>
            <a:ext cx="3931920" cy="3489960"/>
          </a:xfrm>
          <a:ln w="38100">
            <a:solidFill>
              <a:schemeClr val="tx1"/>
            </a:solidFill>
          </a:ln>
        </p:spPr>
        <p:txBody>
          <a:bodyPr/>
          <a:lstStyle/>
          <a:p>
            <a:r>
              <a:rPr lang="en-US" b="1" u="sng" dirty="0"/>
              <a:t>Von Neumann Architecture</a:t>
            </a:r>
          </a:p>
          <a:p>
            <a:endParaRPr lang="en-US" dirty="0"/>
          </a:p>
          <a:p>
            <a:r>
              <a:rPr lang="en-US" b="1" dirty="0"/>
              <a:t>Data</a:t>
            </a:r>
            <a:r>
              <a:rPr lang="en-US" dirty="0"/>
              <a:t> and </a:t>
            </a:r>
            <a:r>
              <a:rPr lang="en-US" b="1" dirty="0"/>
              <a:t>Instructions</a:t>
            </a:r>
            <a:r>
              <a:rPr lang="en-US" dirty="0"/>
              <a:t> are accessed by processor through the </a:t>
            </a:r>
            <a:r>
              <a:rPr lang="en-US" b="1" dirty="0"/>
              <a:t>SAME</a:t>
            </a:r>
            <a:r>
              <a:rPr lang="en-US" dirty="0"/>
              <a:t> </a:t>
            </a:r>
            <a:r>
              <a:rPr lang="en-US" b="1" dirty="0"/>
              <a:t>BUS</a:t>
            </a:r>
          </a:p>
        </p:txBody>
      </p:sp>
      <p:sp>
        <p:nvSpPr>
          <p:cNvPr id="6" name="Content Placeholder 5"/>
          <p:cNvSpPr>
            <a:spLocks noGrp="1"/>
          </p:cNvSpPr>
          <p:nvPr>
            <p:ph sz="quarter" idx="4"/>
          </p:nvPr>
        </p:nvSpPr>
        <p:spPr>
          <a:xfrm>
            <a:off x="4724400" y="2209800"/>
            <a:ext cx="3931920" cy="3489960"/>
          </a:xfrm>
          <a:ln w="38100">
            <a:solidFill>
              <a:schemeClr val="tx1"/>
            </a:solidFill>
          </a:ln>
        </p:spPr>
        <p:txBody>
          <a:bodyPr/>
          <a:lstStyle/>
          <a:p>
            <a:r>
              <a:rPr lang="en-US" sz="2000" b="1" u="sng" dirty="0"/>
              <a:t>Harvard Architecture</a:t>
            </a:r>
          </a:p>
          <a:p>
            <a:endParaRPr lang="en-US" dirty="0"/>
          </a:p>
          <a:p>
            <a:endParaRPr lang="en-US" dirty="0"/>
          </a:p>
          <a:p>
            <a:r>
              <a:rPr lang="en-US" b="1" dirty="0"/>
              <a:t>Data</a:t>
            </a:r>
            <a:r>
              <a:rPr lang="en-US" dirty="0"/>
              <a:t> and </a:t>
            </a:r>
            <a:r>
              <a:rPr lang="en-US" b="1" dirty="0"/>
              <a:t>Instructions</a:t>
            </a:r>
            <a:r>
              <a:rPr lang="en-US" dirty="0"/>
              <a:t> are accessed by processor through </a:t>
            </a:r>
            <a:r>
              <a:rPr lang="en-US" b="1" dirty="0"/>
              <a:t>Separate</a:t>
            </a:r>
            <a:r>
              <a:rPr lang="en-US" dirty="0"/>
              <a:t> </a:t>
            </a:r>
            <a:r>
              <a:rPr lang="en-US" b="1" dirty="0"/>
              <a:t>Buses</a:t>
            </a:r>
          </a:p>
        </p:txBody>
      </p:sp>
      <p:cxnSp>
        <p:nvCxnSpPr>
          <p:cNvPr id="9" name="Straight Arrow Connector 8"/>
          <p:cNvCxnSpPr/>
          <p:nvPr/>
        </p:nvCxnSpPr>
        <p:spPr>
          <a:xfrm flipH="1">
            <a:off x="2743200" y="1143000"/>
            <a:ext cx="1219200" cy="838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5638800" y="1143000"/>
            <a:ext cx="1371600" cy="762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83880" cy="1051560"/>
          </a:xfrm>
        </p:spPr>
        <p:txBody>
          <a:bodyPr>
            <a:normAutofit fontScale="90000"/>
          </a:bodyPr>
          <a:lstStyle/>
          <a:p>
            <a:pPr algn="ctr"/>
            <a:r>
              <a:rPr lang="en-US" dirty="0"/>
              <a:t>A computer build using STMF32VG704 </a:t>
            </a:r>
          </a:p>
        </p:txBody>
      </p:sp>
      <p:sp>
        <p:nvSpPr>
          <p:cNvPr id="63492" name="AutoShape 4" descr="Image result for stm32f40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4" name="Picture 6" descr="Image result for stm32f407"/>
          <p:cNvPicPr>
            <a:picLocks noChangeAspect="1" noChangeArrowheads="1"/>
          </p:cNvPicPr>
          <p:nvPr/>
        </p:nvPicPr>
        <p:blipFill>
          <a:blip r:embed="rId2" cstate="print"/>
          <a:srcRect/>
          <a:stretch>
            <a:fillRect/>
          </a:stretch>
        </p:blipFill>
        <p:spPr bwMode="auto">
          <a:xfrm>
            <a:off x="914400" y="1600200"/>
            <a:ext cx="7130142" cy="453736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3rd party world32"/>
          <p:cNvPicPr>
            <a:picLocks noChangeAspect="1" noChangeArrowheads="1"/>
          </p:cNvPicPr>
          <p:nvPr/>
        </p:nvPicPr>
        <p:blipFill>
          <a:blip r:embed="rId2" cstate="print"/>
          <a:srcRect/>
          <a:stretch>
            <a:fillRect/>
          </a:stretch>
        </p:blipFill>
        <p:spPr>
          <a:xfrm>
            <a:off x="533399" y="685800"/>
            <a:ext cx="8210197" cy="5562600"/>
          </a:xfrm>
          <a:prstGeom prst="rect">
            <a:avLst/>
          </a:prstGeom>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50938" y="617538"/>
            <a:ext cx="7793037"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ARM Powered Products</a:t>
            </a:r>
          </a:p>
        </p:txBody>
      </p:sp>
      <p:pic>
        <p:nvPicPr>
          <p:cNvPr id="3" name="Picture 22"/>
          <p:cNvPicPr>
            <a:picLocks noChangeAspect="1" noChangeArrowheads="1"/>
          </p:cNvPicPr>
          <p:nvPr/>
        </p:nvPicPr>
        <p:blipFill>
          <a:blip r:embed="rId3" cstate="print"/>
          <a:srcRect/>
          <a:stretch>
            <a:fillRect/>
          </a:stretch>
        </p:blipFill>
        <p:spPr bwMode="auto">
          <a:xfrm>
            <a:off x="0" y="3505200"/>
            <a:ext cx="2030413" cy="957263"/>
          </a:xfrm>
          <a:prstGeom prst="rect">
            <a:avLst/>
          </a:prstGeom>
          <a:noFill/>
          <a:ln w="9525">
            <a:noFill/>
            <a:miter lim="800000"/>
            <a:headEnd/>
            <a:tailEnd/>
          </a:ln>
          <a:effectLst/>
        </p:spPr>
      </p:pic>
      <p:pic>
        <p:nvPicPr>
          <p:cNvPr id="4" name="Picture 23" descr="6110Nokia"/>
          <p:cNvPicPr>
            <a:picLocks noChangeAspect="1" noChangeArrowheads="1"/>
          </p:cNvPicPr>
          <p:nvPr/>
        </p:nvPicPr>
        <p:blipFill>
          <a:blip r:embed="rId4" cstate="print"/>
          <a:srcRect/>
          <a:stretch>
            <a:fillRect/>
          </a:stretch>
        </p:blipFill>
        <p:spPr bwMode="auto">
          <a:xfrm>
            <a:off x="8153400" y="228600"/>
            <a:ext cx="755650" cy="2170113"/>
          </a:xfrm>
          <a:prstGeom prst="rect">
            <a:avLst/>
          </a:prstGeom>
          <a:noFill/>
          <a:ln w="9525">
            <a:noFill/>
            <a:miter lim="800000"/>
            <a:headEnd/>
            <a:tailEnd/>
          </a:ln>
        </p:spPr>
      </p:pic>
      <p:pic>
        <p:nvPicPr>
          <p:cNvPr id="5" name="Picture 24" descr="NuvoRocket3book"/>
          <p:cNvPicPr>
            <a:picLocks noChangeAspect="1" noChangeArrowheads="1"/>
          </p:cNvPicPr>
          <p:nvPr/>
        </p:nvPicPr>
        <p:blipFill>
          <a:blip r:embed="rId5" cstate="print"/>
          <a:srcRect/>
          <a:stretch>
            <a:fillRect/>
          </a:stretch>
        </p:blipFill>
        <p:spPr bwMode="auto">
          <a:xfrm>
            <a:off x="304800" y="4953000"/>
            <a:ext cx="1244600" cy="1600200"/>
          </a:xfrm>
          <a:prstGeom prst="rect">
            <a:avLst/>
          </a:prstGeom>
          <a:noFill/>
          <a:ln w="9525">
            <a:noFill/>
            <a:miter lim="800000"/>
            <a:headEnd/>
            <a:tailEnd/>
          </a:ln>
        </p:spPr>
      </p:pic>
      <p:pic>
        <p:nvPicPr>
          <p:cNvPr id="6" name="Picture 25" descr="Eric"/>
          <p:cNvPicPr>
            <a:picLocks noChangeAspect="1" noChangeArrowheads="1"/>
          </p:cNvPicPr>
          <p:nvPr/>
        </p:nvPicPr>
        <p:blipFill>
          <a:blip r:embed="rId6" cstate="print"/>
          <a:srcRect/>
          <a:stretch>
            <a:fillRect/>
          </a:stretch>
        </p:blipFill>
        <p:spPr bwMode="auto">
          <a:xfrm>
            <a:off x="5334000" y="1981200"/>
            <a:ext cx="1687513" cy="1125538"/>
          </a:xfrm>
          <a:prstGeom prst="rect">
            <a:avLst/>
          </a:prstGeom>
          <a:noFill/>
          <a:ln w="9525">
            <a:noFill/>
            <a:miter lim="800000"/>
            <a:headEnd/>
            <a:tailEnd/>
          </a:ln>
        </p:spPr>
      </p:pic>
      <p:pic>
        <p:nvPicPr>
          <p:cNvPr id="7" name="Picture 26" descr="Eric"/>
          <p:cNvPicPr>
            <a:picLocks noChangeAspect="1" noChangeArrowheads="1"/>
          </p:cNvPicPr>
          <p:nvPr/>
        </p:nvPicPr>
        <p:blipFill>
          <a:blip r:embed="rId7" cstate="print"/>
          <a:srcRect r="50597"/>
          <a:stretch>
            <a:fillRect/>
          </a:stretch>
        </p:blipFill>
        <p:spPr bwMode="auto">
          <a:xfrm>
            <a:off x="228600" y="1371600"/>
            <a:ext cx="960438" cy="2343150"/>
          </a:xfrm>
          <a:prstGeom prst="rect">
            <a:avLst/>
          </a:prstGeom>
          <a:noFill/>
          <a:ln w="9525">
            <a:noFill/>
            <a:miter lim="800000"/>
            <a:headEnd/>
            <a:tailEnd/>
          </a:ln>
        </p:spPr>
      </p:pic>
      <p:pic>
        <p:nvPicPr>
          <p:cNvPr id="8" name="Picture 27" descr="Sega_Dreamcast lo-res"/>
          <p:cNvPicPr>
            <a:picLocks noChangeAspect="1" noChangeArrowheads="1"/>
          </p:cNvPicPr>
          <p:nvPr/>
        </p:nvPicPr>
        <p:blipFill>
          <a:blip r:embed="rId8" cstate="print"/>
          <a:srcRect/>
          <a:stretch>
            <a:fillRect/>
          </a:stretch>
        </p:blipFill>
        <p:spPr bwMode="auto">
          <a:xfrm>
            <a:off x="3810000" y="5486400"/>
            <a:ext cx="1255713" cy="925513"/>
          </a:xfrm>
          <a:prstGeom prst="rect">
            <a:avLst/>
          </a:prstGeom>
          <a:noFill/>
          <a:ln w="9525">
            <a:noFill/>
            <a:miter lim="800000"/>
            <a:headEnd/>
            <a:tailEnd/>
          </a:ln>
        </p:spPr>
      </p:pic>
      <p:pic>
        <p:nvPicPr>
          <p:cNvPr id="9" name="Picture 28" descr="PS lo-res"/>
          <p:cNvPicPr>
            <a:picLocks noChangeAspect="1" noChangeArrowheads="1"/>
          </p:cNvPicPr>
          <p:nvPr/>
        </p:nvPicPr>
        <p:blipFill>
          <a:blip r:embed="rId9" cstate="print"/>
          <a:srcRect/>
          <a:stretch>
            <a:fillRect/>
          </a:stretch>
        </p:blipFill>
        <p:spPr bwMode="auto">
          <a:xfrm>
            <a:off x="4038600" y="4114800"/>
            <a:ext cx="1082675" cy="927100"/>
          </a:xfrm>
          <a:prstGeom prst="rect">
            <a:avLst/>
          </a:prstGeom>
          <a:noFill/>
          <a:ln w="9525">
            <a:noFill/>
            <a:miter lim="800000"/>
            <a:headEnd/>
            <a:tailEnd/>
          </a:ln>
        </p:spPr>
      </p:pic>
      <p:pic>
        <p:nvPicPr>
          <p:cNvPr id="10" name="Picture 29" descr="hpjoran_lo-res_JC"/>
          <p:cNvPicPr>
            <a:picLocks noChangeAspect="1" noChangeArrowheads="1"/>
          </p:cNvPicPr>
          <p:nvPr/>
        </p:nvPicPr>
        <p:blipFill>
          <a:blip r:embed="rId10" cstate="print"/>
          <a:srcRect/>
          <a:stretch>
            <a:fillRect/>
          </a:stretch>
        </p:blipFill>
        <p:spPr bwMode="auto">
          <a:xfrm>
            <a:off x="2438400" y="3505200"/>
            <a:ext cx="1400175" cy="1287463"/>
          </a:xfrm>
          <a:prstGeom prst="rect">
            <a:avLst/>
          </a:prstGeom>
          <a:noFill/>
          <a:ln w="9525">
            <a:noFill/>
            <a:miter lim="800000"/>
            <a:headEnd/>
            <a:tailEnd/>
          </a:ln>
        </p:spPr>
      </p:pic>
      <p:pic>
        <p:nvPicPr>
          <p:cNvPr id="11" name="Picture 30" descr="NetWinder lo-res"/>
          <p:cNvPicPr>
            <a:picLocks noChangeAspect="1" noChangeArrowheads="1"/>
          </p:cNvPicPr>
          <p:nvPr/>
        </p:nvPicPr>
        <p:blipFill>
          <a:blip r:embed="rId11" cstate="print"/>
          <a:srcRect/>
          <a:stretch>
            <a:fillRect/>
          </a:stretch>
        </p:blipFill>
        <p:spPr bwMode="auto">
          <a:xfrm>
            <a:off x="8077200" y="4343400"/>
            <a:ext cx="795338" cy="1389063"/>
          </a:xfrm>
          <a:prstGeom prst="rect">
            <a:avLst/>
          </a:prstGeom>
          <a:noFill/>
          <a:ln w="9525">
            <a:noFill/>
            <a:miter lim="800000"/>
            <a:headEnd/>
            <a:tailEnd/>
          </a:ln>
        </p:spPr>
      </p:pic>
      <p:pic>
        <p:nvPicPr>
          <p:cNvPr id="12" name="Picture 31" descr="capshr lo-res"/>
          <p:cNvPicPr>
            <a:picLocks noChangeAspect="1" noChangeArrowheads="1"/>
          </p:cNvPicPr>
          <p:nvPr/>
        </p:nvPicPr>
        <p:blipFill>
          <a:blip r:embed="rId12" cstate="print"/>
          <a:srcRect/>
          <a:stretch>
            <a:fillRect/>
          </a:stretch>
        </p:blipFill>
        <p:spPr bwMode="auto">
          <a:xfrm>
            <a:off x="1828800" y="1828800"/>
            <a:ext cx="1263650" cy="963613"/>
          </a:xfrm>
          <a:prstGeom prst="rect">
            <a:avLst/>
          </a:prstGeom>
          <a:noFill/>
          <a:ln w="9525">
            <a:noFill/>
            <a:miter lim="800000"/>
            <a:headEnd/>
            <a:tailEnd/>
          </a:ln>
        </p:spPr>
      </p:pic>
      <p:pic>
        <p:nvPicPr>
          <p:cNvPr id="13" name="Picture 32" descr="Tosh"/>
          <p:cNvPicPr>
            <a:picLocks noChangeAspect="1" noChangeArrowheads="1"/>
          </p:cNvPicPr>
          <p:nvPr/>
        </p:nvPicPr>
        <p:blipFill>
          <a:blip r:embed="rId13" cstate="print"/>
          <a:srcRect/>
          <a:stretch>
            <a:fillRect/>
          </a:stretch>
        </p:blipFill>
        <p:spPr bwMode="auto">
          <a:xfrm>
            <a:off x="1828800" y="5257800"/>
            <a:ext cx="1614488" cy="892175"/>
          </a:xfrm>
          <a:prstGeom prst="rect">
            <a:avLst/>
          </a:prstGeom>
          <a:noFill/>
        </p:spPr>
      </p:pic>
      <p:graphicFrame>
        <p:nvGraphicFramePr>
          <p:cNvPr id="14" name="Object 33"/>
          <p:cNvGraphicFramePr>
            <a:graphicFrameLocks noChangeAspect="1"/>
          </p:cNvGraphicFramePr>
          <p:nvPr/>
        </p:nvGraphicFramePr>
        <p:xfrm>
          <a:off x="4648200" y="3429000"/>
          <a:ext cx="2317750" cy="742950"/>
        </p:xfrm>
        <a:graphic>
          <a:graphicData uri="http://schemas.openxmlformats.org/presentationml/2006/ole">
            <mc:AlternateContent xmlns:mc="http://schemas.openxmlformats.org/markup-compatibility/2006">
              <mc:Choice xmlns:v="urn:schemas-microsoft-com:vml" Requires="v">
                <p:oleObj spid="_x0000_s25617" name="Image" r:id="rId14" imgW="4155312" imgH="1334275" progId="">
                  <p:embed/>
                </p:oleObj>
              </mc:Choice>
              <mc:Fallback>
                <p:oleObj name="Image" r:id="rId14" imgW="4155312" imgH="1334275"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3429000"/>
                        <a:ext cx="23177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34" descr="WSPSamsung"/>
          <p:cNvPicPr>
            <a:picLocks noChangeAspect="1" noChangeArrowheads="1"/>
          </p:cNvPicPr>
          <p:nvPr/>
        </p:nvPicPr>
        <p:blipFill>
          <a:blip r:embed="rId16" cstate="print"/>
          <a:srcRect l="3954" t="10419" r="9599"/>
          <a:stretch>
            <a:fillRect/>
          </a:stretch>
        </p:blipFill>
        <p:spPr bwMode="auto">
          <a:xfrm>
            <a:off x="5181600" y="4495800"/>
            <a:ext cx="1455738" cy="1239838"/>
          </a:xfrm>
          <a:prstGeom prst="rect">
            <a:avLst/>
          </a:prstGeom>
          <a:solidFill>
            <a:srgbClr val="66CCFF"/>
          </a:solidFill>
          <a:ln w="9525">
            <a:noFill/>
            <a:miter lim="800000"/>
            <a:headEnd/>
            <a:tailEnd/>
          </a:ln>
        </p:spPr>
      </p:pic>
      <p:pic>
        <p:nvPicPr>
          <p:cNvPr id="16" name="Picture 35" descr="3CR990"/>
          <p:cNvPicPr>
            <a:picLocks noChangeAspect="1" noChangeArrowheads="1"/>
          </p:cNvPicPr>
          <p:nvPr/>
        </p:nvPicPr>
        <p:blipFill>
          <a:blip r:embed="rId17" cstate="print"/>
          <a:srcRect/>
          <a:stretch>
            <a:fillRect/>
          </a:stretch>
        </p:blipFill>
        <p:spPr bwMode="auto">
          <a:xfrm>
            <a:off x="3505200" y="1828800"/>
            <a:ext cx="1604963" cy="1641475"/>
          </a:xfrm>
          <a:prstGeom prst="rect">
            <a:avLst/>
          </a:prstGeom>
          <a:noFill/>
          <a:ln w="9525">
            <a:noFill/>
            <a:miter lim="800000"/>
            <a:headEnd/>
            <a:tailEnd/>
          </a:ln>
        </p:spPr>
      </p:pic>
      <p:pic>
        <p:nvPicPr>
          <p:cNvPr id="17" name="Picture 36" descr="ill_radar_index"/>
          <p:cNvPicPr>
            <a:picLocks noChangeAspect="1" noChangeArrowheads="1"/>
          </p:cNvPicPr>
          <p:nvPr/>
        </p:nvPicPr>
        <p:blipFill>
          <a:blip r:embed="rId18" cstate="print"/>
          <a:srcRect/>
          <a:stretch>
            <a:fillRect/>
          </a:stretch>
        </p:blipFill>
        <p:spPr bwMode="auto">
          <a:xfrm>
            <a:off x="7010400" y="2362200"/>
            <a:ext cx="1854200" cy="1673225"/>
          </a:xfrm>
          <a:prstGeom prst="rect">
            <a:avLst/>
          </a:prstGeom>
          <a:noFill/>
        </p:spPr>
      </p:pic>
      <p:pic>
        <p:nvPicPr>
          <p:cNvPr id="18" name="Picture 37" descr="SonyMD"/>
          <p:cNvPicPr>
            <a:picLocks noChangeAspect="1" noChangeArrowheads="1"/>
          </p:cNvPicPr>
          <p:nvPr/>
        </p:nvPicPr>
        <p:blipFill>
          <a:blip r:embed="rId19" cstate="print"/>
          <a:srcRect/>
          <a:stretch>
            <a:fillRect/>
          </a:stretch>
        </p:blipFill>
        <p:spPr bwMode="auto">
          <a:xfrm>
            <a:off x="6629400" y="5105400"/>
            <a:ext cx="1152525" cy="131445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33400" y="1295400"/>
            <a:ext cx="80010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Raspberry PI- ARM </a:t>
            </a:r>
            <a:r>
              <a:rPr lang="en-US"/>
              <a:t>Cortex-A53 </a:t>
            </a:r>
            <a:endParaRPr lang="en-US" dirty="0"/>
          </a:p>
          <a:p>
            <a:r>
              <a:rPr lang="en-US" dirty="0"/>
              <a:t>Samsung Galaxy Grand - 1.2 GHz  dual core Cortex-A9 processor  </a:t>
            </a:r>
          </a:p>
          <a:p>
            <a:r>
              <a:rPr lang="en-US" dirty="0"/>
              <a:t>Galaxy S4   1.6 GHz quad-core Cortex-A15 cluster and a 1.2 GHz quad-core Cortex-A7 cluster. </a:t>
            </a:r>
          </a:p>
          <a:p>
            <a:r>
              <a:rPr lang="en-US" dirty="0"/>
              <a:t>Galaxy duos  1.2 GHz dual core Cortex-A9</a:t>
            </a:r>
          </a:p>
          <a:p>
            <a:r>
              <a:rPr lang="en-US" dirty="0"/>
              <a:t>Nokia 3230  123 MHz 32-bit RISC CPU ARM-9</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597721-6431-4CB4-B770-C77EE3CAEDFF}"/>
              </a:ext>
            </a:extLst>
          </p:cNvPr>
          <p:cNvSpPr/>
          <p:nvPr/>
        </p:nvSpPr>
        <p:spPr>
          <a:xfrm>
            <a:off x="2460565" y="609600"/>
            <a:ext cx="4217821"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US" sz="2800" b="1" dirty="0">
                <a:ln/>
                <a:solidFill>
                  <a:srgbClr val="6BB1C9"/>
                </a:solidFill>
              </a:rPr>
              <a:t>Focus of this course</a:t>
            </a:r>
          </a:p>
        </p:txBody>
      </p:sp>
      <p:sp>
        <p:nvSpPr>
          <p:cNvPr id="3" name="Rectangle: Rounded Corners 2">
            <a:extLst>
              <a:ext uri="{FF2B5EF4-FFF2-40B4-BE49-F238E27FC236}">
                <a16:creationId xmlns:a16="http://schemas.microsoft.com/office/drawing/2014/main" id="{8724917C-AA8F-4C93-8E79-5BF3BD81718F}"/>
              </a:ext>
            </a:extLst>
          </p:cNvPr>
          <p:cNvSpPr/>
          <p:nvPr/>
        </p:nvSpPr>
        <p:spPr>
          <a:xfrm>
            <a:off x="1295400" y="1447800"/>
            <a:ext cx="3200400" cy="68580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Applications/OS</a:t>
            </a:r>
          </a:p>
        </p:txBody>
      </p:sp>
      <p:sp>
        <p:nvSpPr>
          <p:cNvPr id="9" name="Rectangle: Rounded Corners 8">
            <a:extLst>
              <a:ext uri="{FF2B5EF4-FFF2-40B4-BE49-F238E27FC236}">
                <a16:creationId xmlns:a16="http://schemas.microsoft.com/office/drawing/2014/main" id="{31291D4E-9FD6-4E7E-B69A-B94DA406B9DC}"/>
              </a:ext>
            </a:extLst>
          </p:cNvPr>
          <p:cNvSpPr/>
          <p:nvPr/>
        </p:nvSpPr>
        <p:spPr>
          <a:xfrm>
            <a:off x="1295400" y="2209800"/>
            <a:ext cx="3200400" cy="68580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 Level </a:t>
            </a:r>
            <a:r>
              <a:rPr lang="en-IN" dirty="0" err="1"/>
              <a:t>Languaged</a:t>
            </a:r>
            <a:r>
              <a:rPr lang="en-IN" dirty="0"/>
              <a:t> JAVA/C++</a:t>
            </a:r>
          </a:p>
        </p:txBody>
      </p:sp>
      <p:sp>
        <p:nvSpPr>
          <p:cNvPr id="10" name="Rectangle: Rounded Corners 9">
            <a:extLst>
              <a:ext uri="{FF2B5EF4-FFF2-40B4-BE49-F238E27FC236}">
                <a16:creationId xmlns:a16="http://schemas.microsoft.com/office/drawing/2014/main" id="{D58A1223-4C2C-4AE5-89C1-F88EB71A8E8E}"/>
              </a:ext>
            </a:extLst>
          </p:cNvPr>
          <p:cNvSpPr/>
          <p:nvPr/>
        </p:nvSpPr>
        <p:spPr>
          <a:xfrm>
            <a:off x="1295400" y="2971800"/>
            <a:ext cx="3200400" cy="685800"/>
          </a:xfrm>
          <a:prstGeom prst="round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Instruction Set Architecture</a:t>
            </a:r>
          </a:p>
        </p:txBody>
      </p:sp>
      <p:sp>
        <p:nvSpPr>
          <p:cNvPr id="11" name="Rectangle: Rounded Corners 10">
            <a:extLst>
              <a:ext uri="{FF2B5EF4-FFF2-40B4-BE49-F238E27FC236}">
                <a16:creationId xmlns:a16="http://schemas.microsoft.com/office/drawing/2014/main" id="{3CD3486C-17C3-4996-B604-44B598D4ED67}"/>
              </a:ext>
            </a:extLst>
          </p:cNvPr>
          <p:cNvSpPr/>
          <p:nvPr/>
        </p:nvSpPr>
        <p:spPr>
          <a:xfrm>
            <a:off x="1322363" y="3733800"/>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Micro Architecture</a:t>
            </a:r>
          </a:p>
        </p:txBody>
      </p:sp>
      <p:sp>
        <p:nvSpPr>
          <p:cNvPr id="12" name="Rectangle: Rounded Corners 11">
            <a:extLst>
              <a:ext uri="{FF2B5EF4-FFF2-40B4-BE49-F238E27FC236}">
                <a16:creationId xmlns:a16="http://schemas.microsoft.com/office/drawing/2014/main" id="{F947B4A6-4E8B-42B7-8204-D34356994BDB}"/>
              </a:ext>
            </a:extLst>
          </p:cNvPr>
          <p:cNvSpPr/>
          <p:nvPr/>
        </p:nvSpPr>
        <p:spPr>
          <a:xfrm>
            <a:off x="1295400" y="4495800"/>
            <a:ext cx="3200400" cy="68580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Gate Level</a:t>
            </a:r>
          </a:p>
        </p:txBody>
      </p:sp>
      <p:sp>
        <p:nvSpPr>
          <p:cNvPr id="13" name="Rectangle: Rounded Corners 12">
            <a:extLst>
              <a:ext uri="{FF2B5EF4-FFF2-40B4-BE49-F238E27FC236}">
                <a16:creationId xmlns:a16="http://schemas.microsoft.com/office/drawing/2014/main" id="{32AFFE65-C86E-4CC2-81D6-596A1EA97180}"/>
              </a:ext>
            </a:extLst>
          </p:cNvPr>
          <p:cNvSpPr/>
          <p:nvPr/>
        </p:nvSpPr>
        <p:spPr>
          <a:xfrm>
            <a:off x="1295400" y="5257800"/>
            <a:ext cx="3200400" cy="68580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Transistor Level </a:t>
            </a:r>
          </a:p>
        </p:txBody>
      </p:sp>
      <p:sp>
        <p:nvSpPr>
          <p:cNvPr id="16" name="Flowchart: Manual Operation 15">
            <a:extLst>
              <a:ext uri="{FF2B5EF4-FFF2-40B4-BE49-F238E27FC236}">
                <a16:creationId xmlns:a16="http://schemas.microsoft.com/office/drawing/2014/main" id="{0C2A855A-2552-44E9-96AA-36BB6C71884D}"/>
              </a:ext>
            </a:extLst>
          </p:cNvPr>
          <p:cNvSpPr/>
          <p:nvPr/>
        </p:nvSpPr>
        <p:spPr>
          <a:xfrm rot="16200000">
            <a:off x="6019800" y="3962400"/>
            <a:ext cx="762000" cy="15240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nual Operation 16">
            <a:extLst>
              <a:ext uri="{FF2B5EF4-FFF2-40B4-BE49-F238E27FC236}">
                <a16:creationId xmlns:a16="http://schemas.microsoft.com/office/drawing/2014/main" id="{1FF84E04-7493-4A8F-932E-2B2BFD645323}"/>
              </a:ext>
            </a:extLst>
          </p:cNvPr>
          <p:cNvSpPr/>
          <p:nvPr/>
        </p:nvSpPr>
        <p:spPr>
          <a:xfrm rot="16200000">
            <a:off x="5105400" y="3733801"/>
            <a:ext cx="762000" cy="15240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0F9365DB-A597-4103-8BE7-C708941FE1A7}"/>
              </a:ext>
            </a:extLst>
          </p:cNvPr>
          <p:cNvCxnSpPr>
            <a:stCxn id="17" idx="2"/>
          </p:cNvCxnSpPr>
          <p:nvPr/>
        </p:nvCxnSpPr>
        <p:spPr>
          <a:xfrm flipV="1">
            <a:off x="5562600" y="3810000"/>
            <a:ext cx="762000"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EC215AE-FCEA-4FEC-8621-92505CE559B8}"/>
              </a:ext>
            </a:extLst>
          </p:cNvPr>
          <p:cNvCxnSpPr/>
          <p:nvPr/>
        </p:nvCxnSpPr>
        <p:spPr>
          <a:xfrm>
            <a:off x="5867400" y="4191001"/>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A4F8FDB-D32C-44B1-BE72-D65E52E8BB02}"/>
              </a:ext>
            </a:extLst>
          </p:cNvPr>
          <p:cNvCxnSpPr>
            <a:cxnSpLocks/>
          </p:cNvCxnSpPr>
          <p:nvPr/>
        </p:nvCxnSpPr>
        <p:spPr>
          <a:xfrm>
            <a:off x="5867400" y="4191001"/>
            <a:ext cx="0" cy="304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4AF68A-82B0-4970-A45D-40DBBFEF50C3}"/>
              </a:ext>
            </a:extLst>
          </p:cNvPr>
          <p:cNvCxnSpPr/>
          <p:nvPr/>
        </p:nvCxnSpPr>
        <p:spPr>
          <a:xfrm>
            <a:off x="4953000" y="3505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5FE1F9-03D9-45CE-8DD6-590112BD48E0}"/>
              </a:ext>
            </a:extLst>
          </p:cNvPr>
          <p:cNvCxnSpPr/>
          <p:nvPr/>
        </p:nvCxnSpPr>
        <p:spPr>
          <a:xfrm>
            <a:off x="4953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A93280-3471-41C5-B4CD-E77F58EC74A8}"/>
              </a:ext>
            </a:extLst>
          </p:cNvPr>
          <p:cNvCxnSpPr/>
          <p:nvPr/>
        </p:nvCxnSpPr>
        <p:spPr>
          <a:xfrm>
            <a:off x="6477000" y="40386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Flowchart: Delay 29">
            <a:extLst>
              <a:ext uri="{FF2B5EF4-FFF2-40B4-BE49-F238E27FC236}">
                <a16:creationId xmlns:a16="http://schemas.microsoft.com/office/drawing/2014/main" id="{F084E55D-43D3-4529-B5A7-80F6F8202F7A}"/>
              </a:ext>
            </a:extLst>
          </p:cNvPr>
          <p:cNvSpPr/>
          <p:nvPr/>
        </p:nvSpPr>
        <p:spPr>
          <a:xfrm>
            <a:off x="4800600" y="4724400"/>
            <a:ext cx="152400" cy="304800"/>
          </a:xfrm>
          <a:prstGeom prst="flowChartDelay">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Delay 30">
            <a:extLst>
              <a:ext uri="{FF2B5EF4-FFF2-40B4-BE49-F238E27FC236}">
                <a16:creationId xmlns:a16="http://schemas.microsoft.com/office/drawing/2014/main" id="{198243F0-4038-4BA3-95FC-AA4069F7FC64}"/>
              </a:ext>
            </a:extLst>
          </p:cNvPr>
          <p:cNvSpPr/>
          <p:nvPr/>
        </p:nvSpPr>
        <p:spPr>
          <a:xfrm>
            <a:off x="5444196" y="4806460"/>
            <a:ext cx="152400" cy="304800"/>
          </a:xfrm>
          <a:prstGeom prst="flowChartDelay">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2307485D-974A-40DD-83C1-E73A6B6D5B71}"/>
              </a:ext>
            </a:extLst>
          </p:cNvPr>
          <p:cNvCxnSpPr>
            <a:cxnSpLocks/>
            <a:stCxn id="30" idx="3"/>
          </p:cNvCxnSpPr>
          <p:nvPr/>
        </p:nvCxnSpPr>
        <p:spPr>
          <a:xfrm>
            <a:off x="4953000" y="4876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05CFCC-1C03-4B59-B536-F0B837343BD8}"/>
              </a:ext>
            </a:extLst>
          </p:cNvPr>
          <p:cNvCxnSpPr>
            <a:cxnSpLocks/>
          </p:cNvCxnSpPr>
          <p:nvPr/>
        </p:nvCxnSpPr>
        <p:spPr>
          <a:xfrm>
            <a:off x="4995204" y="5029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0E39E6-473E-4D21-B1C9-AEC04922A243}"/>
              </a:ext>
            </a:extLst>
          </p:cNvPr>
          <p:cNvCxnSpPr>
            <a:cxnSpLocks/>
          </p:cNvCxnSpPr>
          <p:nvPr/>
        </p:nvCxnSpPr>
        <p:spPr>
          <a:xfrm>
            <a:off x="5618872" y="49530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Extract 36">
            <a:extLst>
              <a:ext uri="{FF2B5EF4-FFF2-40B4-BE49-F238E27FC236}">
                <a16:creationId xmlns:a16="http://schemas.microsoft.com/office/drawing/2014/main" id="{0F241C5B-5E1C-42ED-9C99-B0675FEED1C0}"/>
              </a:ext>
            </a:extLst>
          </p:cNvPr>
          <p:cNvSpPr/>
          <p:nvPr/>
        </p:nvSpPr>
        <p:spPr>
          <a:xfrm rot="5400000">
            <a:off x="5938157" y="4853185"/>
            <a:ext cx="353786" cy="190500"/>
          </a:xfrm>
          <a:prstGeom prst="flowChartExtra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C43C44E3-4EEE-496E-94CB-76BD5324A28E}"/>
              </a:ext>
            </a:extLst>
          </p:cNvPr>
          <p:cNvSpPr/>
          <p:nvPr/>
        </p:nvSpPr>
        <p:spPr>
          <a:xfrm>
            <a:off x="6226124" y="4919004"/>
            <a:ext cx="76200" cy="820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a:extLst>
              <a:ext uri="{FF2B5EF4-FFF2-40B4-BE49-F238E27FC236}">
                <a16:creationId xmlns:a16="http://schemas.microsoft.com/office/drawing/2014/main" id="{7923CEDB-7AE8-456F-9C46-23B12CF2FEEB}"/>
              </a:ext>
            </a:extLst>
          </p:cNvPr>
          <p:cNvCxnSpPr>
            <a:cxnSpLocks/>
          </p:cNvCxnSpPr>
          <p:nvPr/>
        </p:nvCxnSpPr>
        <p:spPr>
          <a:xfrm>
            <a:off x="6248400" y="49530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032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41C38C-D57B-4D4F-98CC-8A7715299AEA}"/>
              </a:ext>
            </a:extLst>
          </p:cNvPr>
          <p:cNvGraphicFramePr>
            <a:graphicFrameLocks noGrp="1"/>
          </p:cNvGraphicFramePr>
          <p:nvPr>
            <p:extLst>
              <p:ext uri="{D42A27DB-BD31-4B8C-83A1-F6EECF244321}">
                <p14:modId xmlns:p14="http://schemas.microsoft.com/office/powerpoint/2010/main" val="918042597"/>
              </p:ext>
            </p:extLst>
          </p:nvPr>
        </p:nvGraphicFramePr>
        <p:xfrm>
          <a:off x="457200" y="762000"/>
          <a:ext cx="7924800" cy="5212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713521072"/>
                    </a:ext>
                  </a:extLst>
                </a:gridCol>
                <a:gridCol w="2362200">
                  <a:extLst>
                    <a:ext uri="{9D8B030D-6E8A-4147-A177-3AD203B41FA5}">
                      <a16:colId xmlns:a16="http://schemas.microsoft.com/office/drawing/2014/main" val="3236559555"/>
                    </a:ext>
                  </a:extLst>
                </a:gridCol>
                <a:gridCol w="2286000">
                  <a:extLst>
                    <a:ext uri="{9D8B030D-6E8A-4147-A177-3AD203B41FA5}">
                      <a16:colId xmlns:a16="http://schemas.microsoft.com/office/drawing/2014/main" val="1199078239"/>
                    </a:ext>
                  </a:extLst>
                </a:gridCol>
                <a:gridCol w="1676400">
                  <a:extLst>
                    <a:ext uri="{9D8B030D-6E8A-4147-A177-3AD203B41FA5}">
                      <a16:colId xmlns:a16="http://schemas.microsoft.com/office/drawing/2014/main" val="1697854013"/>
                    </a:ext>
                  </a:extLst>
                </a:gridCol>
              </a:tblGrid>
              <a:tr h="49974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5">
                  <a:txBody>
                    <a:bodyPr/>
                    <a:lstStyle/>
                    <a:p>
                      <a:r>
                        <a:rPr lang="en-IN" sz="5400" b="1" dirty="0">
                          <a:solidFill>
                            <a:srgbClr val="FF0000"/>
                          </a:solidFill>
                        </a:rPr>
                        <a:t>Cortex –A </a:t>
                      </a:r>
                    </a:p>
                  </a:txBody>
                  <a:tcPr vert="vert270" anchor="ctr" anchorCtr="1"/>
                </a:tc>
                <a:tc>
                  <a:txBody>
                    <a:bodyPr/>
                    <a:lstStyle/>
                    <a:p>
                      <a:r>
                        <a:rPr lang="en-IN" dirty="0"/>
                        <a:t>Feature phone (non smart phone)</a:t>
                      </a:r>
                    </a:p>
                  </a:txBody>
                  <a:tcPr/>
                </a:tc>
                <a:tc>
                  <a:txBody>
                    <a:bodyPr/>
                    <a:lstStyle/>
                    <a:p>
                      <a:r>
                        <a:rPr lang="en-IN" dirty="0"/>
                        <a:t>CortexA5</a:t>
                      </a:r>
                    </a:p>
                  </a:txBody>
                  <a:tcPr/>
                </a:tc>
                <a:tc>
                  <a:txBody>
                    <a:bodyPr/>
                    <a:lstStyle/>
                    <a:p>
                      <a:r>
                        <a:rPr lang="en-IN" dirty="0"/>
                        <a:t>ARMv7A</a:t>
                      </a:r>
                    </a:p>
                  </a:txBody>
                  <a:tcPr/>
                </a:tc>
                <a:extLst>
                  <a:ext uri="{0D108BD9-81ED-4DB2-BD59-A6C34878D82A}">
                    <a16:rowId xmlns:a16="http://schemas.microsoft.com/office/drawing/2014/main" val="191580539"/>
                  </a:ext>
                </a:extLst>
              </a:tr>
              <a:tr h="575945">
                <a:tc vMerge="1">
                  <a:txBody>
                    <a:bodyPr/>
                    <a:lstStyle/>
                    <a:p>
                      <a:endParaRPr lang="en-IN"/>
                    </a:p>
                  </a:txBody>
                  <a:tcPr/>
                </a:tc>
                <a:tc>
                  <a:txBody>
                    <a:bodyPr/>
                    <a:lstStyle/>
                    <a:p>
                      <a:r>
                        <a:rPr lang="en-IN" dirty="0"/>
                        <a:t>Entertainment in a car (Video player + music)</a:t>
                      </a:r>
                    </a:p>
                  </a:txBody>
                  <a:tcPr/>
                </a:tc>
                <a:tc>
                  <a:txBody>
                    <a:bodyPr/>
                    <a:lstStyle/>
                    <a:p>
                      <a:r>
                        <a:rPr lang="en-IN" dirty="0"/>
                        <a:t>Cortex A15</a:t>
                      </a:r>
                    </a:p>
                    <a:p>
                      <a:r>
                        <a:rPr lang="en-IN" dirty="0"/>
                        <a:t>(TI OMAP)</a:t>
                      </a:r>
                    </a:p>
                  </a:txBody>
                  <a:tcPr/>
                </a:tc>
                <a:tc>
                  <a:txBody>
                    <a:bodyPr/>
                    <a:lstStyle/>
                    <a:p>
                      <a:r>
                        <a:rPr lang="en-IN" dirty="0"/>
                        <a:t>ARMv7A</a:t>
                      </a:r>
                    </a:p>
                  </a:txBody>
                  <a:tcPr/>
                </a:tc>
                <a:extLst>
                  <a:ext uri="{0D108BD9-81ED-4DB2-BD59-A6C34878D82A}">
                    <a16:rowId xmlns:a16="http://schemas.microsoft.com/office/drawing/2014/main" val="2561839553"/>
                  </a:ext>
                </a:extLst>
              </a:tr>
              <a:tr h="45402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Raspberry Pi-1</a:t>
                      </a:r>
                      <a:endParaRPr kumimoji="0" lang="en-IN" b="0" i="0" kern="1200" dirty="0">
                        <a:solidFill>
                          <a:schemeClr val="dk1"/>
                        </a:solidFill>
                        <a:effectLst/>
                        <a:latin typeface="+mn-lt"/>
                        <a:ea typeface="+mn-ea"/>
                        <a:cs typeface="+mn-cs"/>
                      </a:endParaRPr>
                    </a:p>
                  </a:txBody>
                  <a:tcPr/>
                </a:tc>
                <a:tc>
                  <a:txBody>
                    <a:bodyPr/>
                    <a:lstStyle/>
                    <a:p>
                      <a:r>
                        <a:rPr kumimoji="0" lang="en-IN" b="0" i="0" kern="1200" dirty="0">
                          <a:solidFill>
                            <a:schemeClr val="dk1"/>
                          </a:solidFill>
                          <a:effectLst/>
                          <a:latin typeface="+mn-lt"/>
                          <a:ea typeface="+mn-ea"/>
                          <a:cs typeface="+mn-cs"/>
                        </a:rPr>
                        <a:t>ARM1176JZF-S</a:t>
                      </a:r>
                    </a:p>
                    <a:p>
                      <a:r>
                        <a:rPr kumimoji="0" lang="en-IN" b="0" i="0" kern="1200" dirty="0">
                          <a:solidFill>
                            <a:schemeClr val="dk1"/>
                          </a:solidFill>
                          <a:effectLst/>
                          <a:latin typeface="+mn-lt"/>
                          <a:ea typeface="+mn-ea"/>
                          <a:cs typeface="+mn-cs"/>
                        </a:rPr>
                        <a:t>BCM 2835 (32 bit)</a:t>
                      </a:r>
                      <a:endParaRPr lang="en-IN" dirty="0"/>
                    </a:p>
                  </a:txBody>
                  <a:tcPr/>
                </a:tc>
                <a:tc>
                  <a:txBody>
                    <a:bodyPr/>
                    <a:lstStyle/>
                    <a:p>
                      <a:r>
                        <a:rPr kumimoji="0" lang="en-IN" b="0" i="0" kern="1200" dirty="0">
                          <a:solidFill>
                            <a:schemeClr val="dk1"/>
                          </a:solidFill>
                          <a:effectLst/>
                          <a:latin typeface="+mn-lt"/>
                          <a:ea typeface="+mn-ea"/>
                          <a:cs typeface="+mn-cs"/>
                        </a:rPr>
                        <a:t>ARMv6A</a:t>
                      </a:r>
                      <a:endParaRPr lang="en-IN" dirty="0"/>
                    </a:p>
                  </a:txBody>
                  <a:tcPr/>
                </a:tc>
                <a:extLst>
                  <a:ext uri="{0D108BD9-81ED-4DB2-BD59-A6C34878D82A}">
                    <a16:rowId xmlns:a16="http://schemas.microsoft.com/office/drawing/2014/main" val="887725089"/>
                  </a:ext>
                </a:extLst>
              </a:tr>
              <a:tr h="45402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Raspberry Pi-2</a:t>
                      </a:r>
                      <a:endParaRPr kumimoji="0" lang="en-IN"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Cortex-A7 cluster.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Quad-core</a:t>
                      </a:r>
                      <a:endParaRPr kumimoji="0" lang="en-IN" b="0" i="0" kern="1200" cap="all"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cap="all" dirty="0">
                          <a:solidFill>
                            <a:schemeClr val="dk1"/>
                          </a:solidFill>
                          <a:effectLst/>
                          <a:latin typeface="+mn-lt"/>
                          <a:ea typeface="+mn-ea"/>
                          <a:cs typeface="+mn-cs"/>
                        </a:rPr>
                        <a:t>BCM 2836 (32 bit)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u="none" strike="noStrike" kern="1200" dirty="0">
                          <a:solidFill>
                            <a:schemeClr val="dk1"/>
                          </a:solidFill>
                          <a:effectLst/>
                          <a:latin typeface="+mn-lt"/>
                          <a:ea typeface="+mn-ea"/>
                          <a:cs typeface="+mn-cs"/>
                        </a:rPr>
                        <a:t>ARMv7A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cap="all" dirty="0">
                        <a:solidFill>
                          <a:schemeClr val="dk1"/>
                        </a:solidFill>
                        <a:effectLst/>
                        <a:latin typeface="+mn-lt"/>
                        <a:ea typeface="+mn-ea"/>
                        <a:cs typeface="+mn-cs"/>
                      </a:endParaRPr>
                    </a:p>
                  </a:txBody>
                  <a:tcPr/>
                </a:tc>
                <a:extLst>
                  <a:ext uri="{0D108BD9-81ED-4DB2-BD59-A6C34878D82A}">
                    <a16:rowId xmlns:a16="http://schemas.microsoft.com/office/drawing/2014/main" val="3929221394"/>
                  </a:ext>
                </a:extLst>
              </a:tr>
              <a:tr h="454025">
                <a:tc vMerge="1">
                  <a:txBody>
                    <a:bodyPr/>
                    <a:lstStyle/>
                    <a:p>
                      <a:endParaRPr lang="en-IN" dirty="0"/>
                    </a:p>
                  </a:txBody>
                  <a:tcPr/>
                </a:tc>
                <a:tc>
                  <a:txBody>
                    <a:bodyPr/>
                    <a:lstStyle/>
                    <a:p>
                      <a:r>
                        <a:rPr lang="en-IN" dirty="0"/>
                        <a:t>Raspberry Pi-3</a:t>
                      </a:r>
                      <a:endParaRPr kumimoji="0" lang="en-IN" b="0" i="0" kern="1200" dirty="0">
                        <a:solidFill>
                          <a:schemeClr val="dk1"/>
                        </a:solidFill>
                        <a:effectLst/>
                        <a:latin typeface="+mn-lt"/>
                        <a:ea typeface="+mn-ea"/>
                        <a:cs typeface="+mn-cs"/>
                      </a:endParaRPr>
                    </a:p>
                    <a:p>
                      <a:endParaRPr lang="en-IN" dirty="0"/>
                    </a:p>
                    <a:p>
                      <a:endParaRPr lang="en-IN" dirty="0"/>
                    </a:p>
                  </a:txBody>
                  <a:tcPr/>
                </a:tc>
                <a:tc>
                  <a:txBody>
                    <a:bodyPr/>
                    <a:lstStyle/>
                    <a:p>
                      <a:r>
                        <a:rPr kumimoji="0" lang="en-IN" b="0" i="0" kern="1200" dirty="0">
                          <a:solidFill>
                            <a:schemeClr val="dk1"/>
                          </a:solidFill>
                          <a:effectLst/>
                          <a:latin typeface="+mn-lt"/>
                          <a:ea typeface="+mn-ea"/>
                          <a:cs typeface="+mn-cs"/>
                        </a:rPr>
                        <a:t>Cortex A53 </a:t>
                      </a:r>
                    </a:p>
                    <a:p>
                      <a:r>
                        <a:rPr kumimoji="0" lang="en-IN" b="0" i="0" kern="1200" dirty="0">
                          <a:solidFill>
                            <a:schemeClr val="dk1"/>
                          </a:solidFill>
                          <a:effectLst/>
                          <a:latin typeface="+mn-lt"/>
                          <a:ea typeface="+mn-ea"/>
                          <a:cs typeface="+mn-cs"/>
                        </a:rPr>
                        <a:t>Quad Core</a:t>
                      </a:r>
                    </a:p>
                    <a:p>
                      <a:r>
                        <a:rPr kumimoji="0" lang="en-IN" b="0" i="0" kern="1200" dirty="0">
                          <a:solidFill>
                            <a:schemeClr val="dk1"/>
                          </a:solidFill>
                          <a:effectLst/>
                          <a:latin typeface="+mn-lt"/>
                          <a:ea typeface="+mn-ea"/>
                          <a:cs typeface="+mn-cs"/>
                        </a:rPr>
                        <a:t>BCM2837 (64 bit)</a:t>
                      </a:r>
                    </a:p>
                  </a:txBody>
                  <a:tcPr/>
                </a:tc>
                <a:tc>
                  <a:txBody>
                    <a:bodyPr/>
                    <a:lstStyle/>
                    <a:p>
                      <a:r>
                        <a:rPr kumimoji="0" lang="en-IN" b="0" i="0" kern="1200" dirty="0">
                          <a:solidFill>
                            <a:schemeClr val="dk1"/>
                          </a:solidFill>
                          <a:effectLst/>
                          <a:latin typeface="+mn-lt"/>
                          <a:ea typeface="+mn-ea"/>
                          <a:cs typeface="+mn-cs"/>
                        </a:rPr>
                        <a:t>ARMv8A</a:t>
                      </a:r>
                      <a:endParaRPr lang="en-IN" dirty="0"/>
                    </a:p>
                  </a:txBody>
                  <a:tcPr/>
                </a:tc>
                <a:extLst>
                  <a:ext uri="{0D108BD9-81ED-4DB2-BD59-A6C34878D82A}">
                    <a16:rowId xmlns:a16="http://schemas.microsoft.com/office/drawing/2014/main" val="2543871917"/>
                  </a:ext>
                </a:extLst>
              </a:tr>
            </a:tbl>
          </a:graphicData>
        </a:graphic>
      </p:graphicFrame>
    </p:spTree>
    <p:extLst>
      <p:ext uri="{BB962C8B-B14F-4D97-AF65-F5344CB8AC3E}">
        <p14:creationId xmlns:p14="http://schemas.microsoft.com/office/powerpoint/2010/main" val="246490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040BFA-D772-4709-BB08-A97CC86A2406}"/>
              </a:ext>
            </a:extLst>
          </p:cNvPr>
          <p:cNvGraphicFramePr>
            <a:graphicFrameLocks noGrp="1"/>
          </p:cNvGraphicFramePr>
          <p:nvPr>
            <p:extLst>
              <p:ext uri="{D42A27DB-BD31-4B8C-83A1-F6EECF244321}">
                <p14:modId xmlns:p14="http://schemas.microsoft.com/office/powerpoint/2010/main" val="3365719670"/>
              </p:ext>
            </p:extLst>
          </p:nvPr>
        </p:nvGraphicFramePr>
        <p:xfrm>
          <a:off x="533400" y="621000"/>
          <a:ext cx="7848600" cy="5181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713521072"/>
                    </a:ext>
                  </a:extLst>
                </a:gridCol>
                <a:gridCol w="3581400">
                  <a:extLst>
                    <a:ext uri="{9D8B030D-6E8A-4147-A177-3AD203B41FA5}">
                      <a16:colId xmlns:a16="http://schemas.microsoft.com/office/drawing/2014/main" val="3236559555"/>
                    </a:ext>
                  </a:extLst>
                </a:gridCol>
                <a:gridCol w="1752600">
                  <a:extLst>
                    <a:ext uri="{9D8B030D-6E8A-4147-A177-3AD203B41FA5}">
                      <a16:colId xmlns:a16="http://schemas.microsoft.com/office/drawing/2014/main" val="1199078239"/>
                    </a:ext>
                  </a:extLst>
                </a:gridCol>
                <a:gridCol w="1524000">
                  <a:extLst>
                    <a:ext uri="{9D8B030D-6E8A-4147-A177-3AD203B41FA5}">
                      <a16:colId xmlns:a16="http://schemas.microsoft.com/office/drawing/2014/main" val="1697854013"/>
                    </a:ext>
                  </a:extLst>
                </a:gridCol>
              </a:tblGrid>
              <a:tr h="45402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5">
                  <a:txBody>
                    <a:bodyPr/>
                    <a:lstStyle/>
                    <a:p>
                      <a:r>
                        <a:rPr lang="en-IN" sz="4400" b="1" dirty="0">
                          <a:solidFill>
                            <a:srgbClr val="FF0000"/>
                          </a:solidFill>
                        </a:rPr>
                        <a:t>Cortex –R </a:t>
                      </a:r>
                    </a:p>
                  </a:txBody>
                  <a:tcPr vert="vert270" anchor="ctr" anchorCtr="1"/>
                </a:tc>
                <a:tc>
                  <a:txBody>
                    <a:bodyPr/>
                    <a:lstStyle/>
                    <a:p>
                      <a:r>
                        <a:rPr kumimoji="0" lang="en-IN" sz="1100" b="0" i="0" kern="1200" dirty="0">
                          <a:solidFill>
                            <a:schemeClr val="dk1"/>
                          </a:solidFill>
                          <a:effectLst/>
                          <a:latin typeface="+mn-lt"/>
                          <a:ea typeface="+mn-ea"/>
                          <a:cs typeface="+mn-cs"/>
                        </a:rPr>
                        <a:t>Smallest Cortex-R processor  </a:t>
                      </a:r>
                      <a:r>
                        <a:rPr kumimoji="0" lang="en-IN" sz="1100" b="1" i="0" kern="1200" dirty="0">
                          <a:solidFill>
                            <a:schemeClr val="dk1"/>
                          </a:solidFill>
                          <a:effectLst/>
                          <a:latin typeface="+mn-lt"/>
                          <a:ea typeface="+mn-ea"/>
                          <a:cs typeface="+mn-cs"/>
                        </a:rPr>
                        <a:t>Digi cams, Hard disk controllers wireless base band</a:t>
                      </a:r>
                      <a:endParaRPr lang="en-IN" sz="1100" b="1" dirty="0"/>
                    </a:p>
                  </a:txBody>
                  <a:tcPr/>
                </a:tc>
                <a:tc>
                  <a:txBody>
                    <a:bodyPr/>
                    <a:lstStyle/>
                    <a:p>
                      <a:r>
                        <a:rPr kumimoji="0" lang="en-IN" sz="1400" b="0" i="0" kern="1200" dirty="0">
                          <a:solidFill>
                            <a:schemeClr val="dk1"/>
                          </a:solidFill>
                          <a:effectLst/>
                          <a:latin typeface="+mn-lt"/>
                          <a:ea typeface="+mn-ea"/>
                          <a:cs typeface="+mn-cs"/>
                        </a:rPr>
                        <a:t>Cortex-R4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kern="1200" dirty="0">
                          <a:solidFill>
                            <a:schemeClr val="dk1"/>
                          </a:solidFill>
                          <a:effectLst/>
                          <a:latin typeface="+mn-lt"/>
                          <a:ea typeface="+mn-ea"/>
                          <a:cs typeface="+mn-cs"/>
                        </a:rPr>
                        <a:t>TI (RM4, TMS570)</a:t>
                      </a:r>
                    </a:p>
                  </a:txBody>
                  <a:tcPr/>
                </a:tc>
                <a:tc>
                  <a:txBody>
                    <a:bodyPr/>
                    <a:lstStyle/>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191580539"/>
                  </a:ext>
                </a:extLst>
              </a:tr>
              <a:tr h="201295">
                <a:tc vMerge="1">
                  <a:txBody>
                    <a:bodyPr/>
                    <a:lstStyle/>
                    <a:p>
                      <a:endParaRPr lang="en-IN"/>
                    </a:p>
                  </a:txBody>
                  <a:tcPr/>
                </a:tc>
                <a:tc>
                  <a:txBody>
                    <a:bodyPr/>
                    <a:lstStyle/>
                    <a:p>
                      <a:r>
                        <a:rPr lang="en-IN" sz="1050" dirty="0"/>
                        <a:t>Cloud storage, Industrial and automotive (Used in </a:t>
                      </a:r>
                      <a:r>
                        <a:rPr kumimoji="0" lang="en-IN" sz="1050" b="0" i="0" kern="1200" dirty="0">
                          <a:solidFill>
                            <a:schemeClr val="dk1"/>
                          </a:solidFill>
                          <a:effectLst/>
                          <a:latin typeface="+mn-lt"/>
                          <a:ea typeface="+mn-ea"/>
                          <a:cs typeface="+mn-cs"/>
                        </a:rPr>
                        <a:t> is commonly used in high-volume, deeply embedded SoC applications, such as</a:t>
                      </a:r>
                      <a:r>
                        <a:rPr kumimoji="0" lang="en-IN" sz="1050" b="0" i="0" kern="1200" dirty="0">
                          <a:solidFill>
                            <a:schemeClr val="dk1"/>
                          </a:solidFill>
                          <a:effectLst/>
                          <a:latin typeface="+mn-lt"/>
                          <a:ea typeface="+mn-ea"/>
                          <a:cs typeface="+mn-cs"/>
                          <a:sym typeface="Wingdings" panose="05000000000000000000" pitchFamily="2" charset="2"/>
                        </a:rPr>
                        <a:t> </a:t>
                      </a:r>
                      <a:r>
                        <a:rPr kumimoji="0" lang="en-IN" sz="1050" b="1" i="0" kern="1200" dirty="0">
                          <a:solidFill>
                            <a:schemeClr val="dk1"/>
                          </a:solidFill>
                          <a:effectLst/>
                          <a:latin typeface="+mn-lt"/>
                          <a:ea typeface="+mn-ea"/>
                          <a:cs typeface="+mn-cs"/>
                          <a:sym typeface="Wingdings" panose="05000000000000000000" pitchFamily="2" charset="2"/>
                        </a:rPr>
                        <a:t>Industrial, automotive, Mass Storage</a:t>
                      </a:r>
                      <a:endParaRPr lang="en-IN" sz="1050" b="1" dirty="0"/>
                    </a:p>
                  </a:txBody>
                  <a:tcPr/>
                </a:tc>
                <a:tc>
                  <a:txBody>
                    <a:bodyPr/>
                    <a:lstStyle/>
                    <a:p>
                      <a:r>
                        <a:rPr kumimoji="0" lang="en-IN" sz="1400" b="0" i="0" kern="1200" dirty="0">
                          <a:solidFill>
                            <a:schemeClr val="dk1"/>
                          </a:solidFill>
                          <a:effectLst/>
                          <a:latin typeface="+mn-lt"/>
                          <a:ea typeface="+mn-ea"/>
                          <a:cs typeface="+mn-cs"/>
                        </a:rPr>
                        <a:t>Cortex-R5</a:t>
                      </a:r>
                    </a:p>
                    <a:p>
                      <a:r>
                        <a:rPr kumimoji="0" lang="en-IN" sz="1050" b="0" i="0" kern="1200" dirty="0" err="1">
                          <a:solidFill>
                            <a:schemeClr val="dk1"/>
                          </a:solidFill>
                          <a:effectLst/>
                          <a:latin typeface="+mn-lt"/>
                          <a:ea typeface="+mn-ea"/>
                          <a:cs typeface="+mn-cs"/>
                        </a:rPr>
                        <a:t>Scaleo</a:t>
                      </a:r>
                      <a:r>
                        <a:rPr kumimoji="0" lang="en-IN" sz="1050" b="0" i="0" kern="1200" dirty="0">
                          <a:solidFill>
                            <a:schemeClr val="dk1"/>
                          </a:solidFill>
                          <a:effectLst/>
                          <a:latin typeface="+mn-lt"/>
                          <a:ea typeface="+mn-ea"/>
                          <a:cs typeface="+mn-cs"/>
                        </a:rPr>
                        <a:t> OLEA</a:t>
                      </a:r>
                    </a:p>
                    <a:p>
                      <a:r>
                        <a:rPr kumimoji="0" lang="en-IN" sz="1050" b="0" i="0" kern="1200" dirty="0">
                          <a:solidFill>
                            <a:schemeClr val="dk1"/>
                          </a:solidFill>
                          <a:effectLst/>
                          <a:latin typeface="+mn-lt"/>
                          <a:ea typeface="+mn-ea"/>
                          <a:cs typeface="+mn-cs"/>
                        </a:rPr>
                        <a:t>Texas Instruments RM57</a:t>
                      </a:r>
                    </a:p>
                    <a:p>
                      <a:r>
                        <a:rPr kumimoji="0" lang="en-IN" sz="1050" b="0" i="0" kern="1200" dirty="0">
                          <a:solidFill>
                            <a:schemeClr val="dk1"/>
                          </a:solidFill>
                          <a:effectLst/>
                          <a:latin typeface="+mn-lt"/>
                          <a:ea typeface="+mn-ea"/>
                          <a:cs typeface="+mn-cs"/>
                        </a:rPr>
                        <a:t>Xilinx </a:t>
                      </a:r>
                      <a:r>
                        <a:rPr kumimoji="0" lang="en-IN" sz="1050" b="0" i="0" u="none" strike="noStrike" kern="1200" dirty="0" err="1">
                          <a:solidFill>
                            <a:schemeClr val="dk1"/>
                          </a:solidFill>
                          <a:effectLst/>
                          <a:latin typeface="+mn-lt"/>
                          <a:ea typeface="+mn-ea"/>
                          <a:cs typeface="+mn-cs"/>
                          <a:hlinkClick r:id="rId3" tooltip="Xilinx"/>
                        </a:rPr>
                        <a:t>ZynqMP</a:t>
                      </a:r>
                      <a:endParaRPr kumimoji="0" lang="en-IN" sz="1050" b="0" i="0" kern="1200" dirty="0">
                        <a:solidFill>
                          <a:schemeClr val="dk1"/>
                        </a:solidFill>
                        <a:effectLst/>
                        <a:latin typeface="+mn-lt"/>
                        <a:ea typeface="+mn-ea"/>
                        <a:cs typeface="+mn-cs"/>
                      </a:endParaRPr>
                    </a:p>
                    <a:p>
                      <a:endParaRPr lang="en-IN" sz="1400" dirty="0"/>
                    </a:p>
                  </a:txBody>
                  <a:tcPr/>
                </a:tc>
                <a:tc>
                  <a:txBody>
                    <a:bodyPr/>
                    <a:lstStyle/>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2561839553"/>
                  </a:ext>
                </a:extLst>
              </a:tr>
              <a:tr h="454025">
                <a:tc vMerge="1">
                  <a:txBody>
                    <a:bodyPr/>
                    <a:lstStyle/>
                    <a:p>
                      <a:endParaRPr lang="en-IN"/>
                    </a:p>
                  </a:txBody>
                  <a:tcPr/>
                </a:tc>
                <a:tc>
                  <a:txBody>
                    <a:bodyPr/>
                    <a:lstStyle/>
                    <a:p>
                      <a:r>
                        <a:rPr kumimoji="0" lang="en-IN" sz="1100" b="0" i="0" kern="1200" dirty="0">
                          <a:solidFill>
                            <a:schemeClr val="dk1"/>
                          </a:solidFill>
                          <a:effectLst/>
                          <a:latin typeface="+mn-lt"/>
                          <a:ea typeface="+mn-ea"/>
                          <a:cs typeface="+mn-cs"/>
                        </a:rPr>
                        <a:t>High performance, high energy efficiency, real-time responsiveness, advanced features </a:t>
                      </a:r>
                      <a:r>
                        <a:rPr kumimoji="0" lang="en-IN" sz="1100" b="1" i="0" kern="1200" dirty="0">
                          <a:solidFill>
                            <a:schemeClr val="dk1"/>
                          </a:solidFill>
                          <a:effectLst/>
                          <a:latin typeface="+mn-lt"/>
                          <a:ea typeface="+mn-ea"/>
                          <a:cs typeface="+mn-cs"/>
                        </a:rPr>
                        <a:t>Wireless Modem, Network Routers</a:t>
                      </a:r>
                      <a:r>
                        <a:rPr kumimoji="0" lang="en-IN" sz="1100" b="0" i="0" kern="1200" dirty="0">
                          <a:solidFill>
                            <a:schemeClr val="dk1"/>
                          </a:solidFill>
                          <a:effectLst/>
                          <a:latin typeface="+mn-lt"/>
                          <a:ea typeface="+mn-ea"/>
                          <a:cs typeface="+mn-cs"/>
                        </a:rPr>
                        <a:t>, Industrial, </a:t>
                      </a:r>
                      <a:r>
                        <a:rPr kumimoji="0" lang="en-IN" sz="1100" b="0" i="0" kern="1200" dirty="0" err="1">
                          <a:solidFill>
                            <a:schemeClr val="dk1"/>
                          </a:solidFill>
                          <a:effectLst/>
                          <a:latin typeface="+mn-lt"/>
                          <a:ea typeface="+mn-ea"/>
                          <a:cs typeface="+mn-cs"/>
                        </a:rPr>
                        <a:t>Automative</a:t>
                      </a:r>
                      <a:r>
                        <a:rPr kumimoji="0" lang="en-IN" sz="1100" b="0" i="0" kern="1200" dirty="0">
                          <a:solidFill>
                            <a:schemeClr val="dk1"/>
                          </a:solidFill>
                          <a:effectLst/>
                          <a:latin typeface="+mn-lt"/>
                          <a:ea typeface="+mn-ea"/>
                          <a:cs typeface="+mn-cs"/>
                        </a:rPr>
                        <a:t> Storage</a:t>
                      </a:r>
                      <a:endParaRPr lang="en-IN" sz="1100" dirty="0"/>
                    </a:p>
                  </a:txBody>
                  <a:tcPr/>
                </a:tc>
                <a:tc>
                  <a:txBody>
                    <a:bodyPr/>
                    <a:lstStyle/>
                    <a:p>
                      <a:r>
                        <a:rPr kumimoji="0" lang="en-IN" sz="1400" b="0" i="0" kern="1200" dirty="0">
                          <a:solidFill>
                            <a:schemeClr val="dk1"/>
                          </a:solidFill>
                          <a:effectLst/>
                          <a:latin typeface="+mn-lt"/>
                          <a:ea typeface="+mn-ea"/>
                          <a:cs typeface="+mn-cs"/>
                        </a:rPr>
                        <a:t>Cortex-R7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p>
                      <a:r>
                        <a:rPr kumimoji="0" lang="en-IN" sz="1400" b="0" i="0" kern="1200" dirty="0">
                          <a:solidFill>
                            <a:schemeClr val="dk1"/>
                          </a:solidFill>
                          <a:effectLst/>
                          <a:latin typeface="+mn-lt"/>
                          <a:ea typeface="+mn-ea"/>
                          <a:cs typeface="+mn-cs"/>
                        </a:rPr>
                        <a:t>Armv7-R</a:t>
                      </a:r>
                      <a:endParaRPr lang="en-IN" sz="1400" dirty="0"/>
                    </a:p>
                  </a:txBody>
                  <a:tcPr/>
                </a:tc>
                <a:extLst>
                  <a:ext uri="{0D108BD9-81ED-4DB2-BD59-A6C34878D82A}">
                    <a16:rowId xmlns:a16="http://schemas.microsoft.com/office/drawing/2014/main" val="887725089"/>
                  </a:ext>
                </a:extLst>
              </a:tr>
              <a:tr h="274320">
                <a:tc vMerge="1">
                  <a:txBody>
                    <a:bodyPr/>
                    <a:lstStyle/>
                    <a:p>
                      <a:endParaRPr lang="en-IN"/>
                    </a:p>
                  </a:txBody>
                  <a:tcPr/>
                </a:tc>
                <a:tc>
                  <a:txBody>
                    <a:bodyPr/>
                    <a:lstStyle/>
                    <a:p>
                      <a:r>
                        <a:rPr kumimoji="0" lang="en-IN" sz="1100" b="0" i="0" kern="1200" dirty="0">
                          <a:solidFill>
                            <a:schemeClr val="dk1"/>
                          </a:solidFill>
                          <a:effectLst/>
                          <a:latin typeface="+mn-lt"/>
                          <a:ea typeface="+mn-ea"/>
                          <a:cs typeface="+mn-cs"/>
                        </a:rPr>
                        <a:t>The Cortex-R8 processor has the highest performance in its class of real-time processors.</a:t>
                      </a:r>
                    </a:p>
                    <a:p>
                      <a:r>
                        <a:rPr lang="en-IN" sz="1100" dirty="0">
                          <a:effectLst/>
                        </a:rPr>
                        <a:t>All the </a:t>
                      </a:r>
                      <a:r>
                        <a:rPr lang="en-IN" sz="1100" dirty="0" err="1">
                          <a:effectLst/>
                        </a:rPr>
                        <a:t>the</a:t>
                      </a:r>
                      <a:r>
                        <a:rPr lang="en-IN" sz="1100" dirty="0">
                          <a:effectLst/>
                        </a:rPr>
                        <a:t> above uses with better performance</a:t>
                      </a:r>
                      <a:br>
                        <a:rPr lang="en-IN" sz="1100" dirty="0">
                          <a:effectLst/>
                        </a:rPr>
                      </a:br>
                      <a:endParaRPr kumimoji="0" lang="en-IN" sz="1100"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Cortex-R8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Armv7-R</a:t>
                      </a:r>
                      <a:endParaRPr kumimoji="0" lang="en-IN" sz="1400" b="0" i="0" kern="1200" cap="all" dirty="0">
                        <a:solidFill>
                          <a:schemeClr val="dk1"/>
                        </a:solidFill>
                        <a:effectLst/>
                        <a:latin typeface="+mn-lt"/>
                        <a:ea typeface="+mn-ea"/>
                        <a:cs typeface="+mn-cs"/>
                      </a:endParaRPr>
                    </a:p>
                  </a:txBody>
                  <a:tcPr/>
                </a:tc>
                <a:extLst>
                  <a:ext uri="{0D108BD9-81ED-4DB2-BD59-A6C34878D82A}">
                    <a16:rowId xmlns:a16="http://schemas.microsoft.com/office/drawing/2014/main" val="3929221394"/>
                  </a:ext>
                </a:extLst>
              </a:tr>
              <a:tr h="454025">
                <a:tc vMerge="1">
                  <a:txBody>
                    <a:bodyPr/>
                    <a:lstStyle/>
                    <a:p>
                      <a:endParaRPr lang="en-IN" dirty="0"/>
                    </a:p>
                  </a:txBody>
                  <a:tcPr/>
                </a:tc>
                <a:tc>
                  <a:txBody>
                    <a:bodyPr/>
                    <a:lstStyle/>
                    <a:p>
                      <a:r>
                        <a:rPr kumimoji="0" lang="en-IN" sz="1400" b="0" i="0" kern="1200" dirty="0">
                          <a:solidFill>
                            <a:schemeClr val="dk1"/>
                          </a:solidFill>
                          <a:effectLst/>
                          <a:latin typeface="+mn-lt"/>
                          <a:ea typeface="+mn-ea"/>
                          <a:cs typeface="+mn-cs"/>
                        </a:rPr>
                        <a:t>Extended safety features, high performance, and hard real-time determinism. Used for </a:t>
                      </a:r>
                      <a:r>
                        <a:rPr kumimoji="0" lang="en-IN" sz="1400" b="1" i="0" kern="1200" dirty="0">
                          <a:solidFill>
                            <a:schemeClr val="dk1"/>
                          </a:solidFill>
                          <a:effectLst/>
                          <a:latin typeface="+mn-lt"/>
                          <a:ea typeface="+mn-ea"/>
                          <a:cs typeface="+mn-cs"/>
                        </a:rPr>
                        <a:t>Robotics, health care, building automation</a:t>
                      </a:r>
                      <a:r>
                        <a:rPr kumimoji="0" lang="en-IN" sz="1400" b="0" i="0" kern="1200" dirty="0">
                          <a:solidFill>
                            <a:schemeClr val="dk1"/>
                          </a:solidFill>
                          <a:effectLst/>
                          <a:latin typeface="+mn-lt"/>
                          <a:ea typeface="+mn-ea"/>
                          <a:cs typeface="+mn-cs"/>
                        </a:rPr>
                        <a:t>, Industrial and automotive</a:t>
                      </a:r>
                      <a:endParaRPr lang="en-IN" sz="1400" dirty="0"/>
                    </a:p>
                    <a:p>
                      <a:endParaRPr lang="en-IN" sz="1400" dirty="0"/>
                    </a:p>
                  </a:txBody>
                  <a:tcPr/>
                </a:tc>
                <a:tc>
                  <a:txBody>
                    <a:bodyPr/>
                    <a:lstStyle/>
                    <a:p>
                      <a:r>
                        <a:rPr kumimoji="0" lang="en-IN" sz="1400" b="0" i="0" kern="1200" dirty="0">
                          <a:solidFill>
                            <a:schemeClr val="dk1"/>
                          </a:solidFill>
                          <a:effectLst/>
                          <a:latin typeface="+mn-lt"/>
                          <a:ea typeface="+mn-ea"/>
                          <a:cs typeface="+mn-cs"/>
                        </a:rPr>
                        <a:t>Cortex-R52</a:t>
                      </a:r>
                    </a:p>
                  </a:txBody>
                  <a:tcPr/>
                </a:tc>
                <a:tc>
                  <a:txBody>
                    <a:bodyPr/>
                    <a:lstStyle/>
                    <a:p>
                      <a:r>
                        <a:rPr kumimoji="0" lang="en-IN" sz="1400" b="0" i="0" kern="1200" dirty="0">
                          <a:solidFill>
                            <a:schemeClr val="dk1"/>
                          </a:solidFill>
                          <a:effectLst/>
                          <a:latin typeface="+mn-lt"/>
                          <a:ea typeface="+mn-ea"/>
                          <a:cs typeface="+mn-cs"/>
                        </a:rPr>
                        <a:t>Armv8-R</a:t>
                      </a:r>
                      <a:endParaRPr lang="en-IN" sz="1400" dirty="0"/>
                    </a:p>
                  </a:txBody>
                  <a:tcPr/>
                </a:tc>
                <a:extLst>
                  <a:ext uri="{0D108BD9-81ED-4DB2-BD59-A6C34878D82A}">
                    <a16:rowId xmlns:a16="http://schemas.microsoft.com/office/drawing/2014/main" val="2543871917"/>
                  </a:ext>
                </a:extLst>
              </a:tr>
            </a:tbl>
          </a:graphicData>
        </a:graphic>
      </p:graphicFrame>
      <p:sp>
        <p:nvSpPr>
          <p:cNvPr id="3" name="TextBox 2">
            <a:extLst>
              <a:ext uri="{FF2B5EF4-FFF2-40B4-BE49-F238E27FC236}">
                <a16:creationId xmlns:a16="http://schemas.microsoft.com/office/drawing/2014/main" id="{88415415-A552-4B2D-A1E6-B8FB50332B85}"/>
              </a:ext>
            </a:extLst>
          </p:cNvPr>
          <p:cNvSpPr txBox="1"/>
          <p:nvPr/>
        </p:nvSpPr>
        <p:spPr>
          <a:xfrm>
            <a:off x="609600" y="5867400"/>
            <a:ext cx="7772400" cy="523220"/>
          </a:xfrm>
          <a:prstGeom prst="rect">
            <a:avLst/>
          </a:prstGeom>
          <a:noFill/>
        </p:spPr>
        <p:txBody>
          <a:bodyPr wrap="square" rtlCol="0">
            <a:spAutoFit/>
          </a:bodyPr>
          <a:lstStyle/>
          <a:p>
            <a:pPr algn="ctr"/>
            <a:r>
              <a:rPr lang="en-IN" sz="1400" b="1" dirty="0"/>
              <a:t>Designed for high performance hard real-time and safety critical applications.</a:t>
            </a:r>
          </a:p>
        </p:txBody>
      </p:sp>
    </p:spTree>
    <p:extLst>
      <p:ext uri="{BB962C8B-B14F-4D97-AF65-F5344CB8AC3E}">
        <p14:creationId xmlns:p14="http://schemas.microsoft.com/office/powerpoint/2010/main" val="512209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3C721A7-4DB6-4FFF-8BDF-834DE57E3E92}"/>
              </a:ext>
            </a:extLst>
          </p:cNvPr>
          <p:cNvGraphicFramePr>
            <a:graphicFrameLocks noGrp="1"/>
          </p:cNvGraphicFramePr>
          <p:nvPr>
            <p:extLst>
              <p:ext uri="{D42A27DB-BD31-4B8C-83A1-F6EECF244321}">
                <p14:modId xmlns:p14="http://schemas.microsoft.com/office/powerpoint/2010/main" val="3709335857"/>
              </p:ext>
            </p:extLst>
          </p:nvPr>
        </p:nvGraphicFramePr>
        <p:xfrm>
          <a:off x="533400" y="807528"/>
          <a:ext cx="8153400" cy="5593272"/>
        </p:xfrm>
        <a:graphic>
          <a:graphicData uri="http://schemas.openxmlformats.org/drawingml/2006/table">
            <a:tbl>
              <a:tblPr firstRow="1" bandRow="1">
                <a:tableStyleId>{5C22544A-7EE6-4342-B048-85BDC9FD1C3A}</a:tableStyleId>
              </a:tblPr>
              <a:tblGrid>
                <a:gridCol w="411788">
                  <a:extLst>
                    <a:ext uri="{9D8B030D-6E8A-4147-A177-3AD203B41FA5}">
                      <a16:colId xmlns:a16="http://schemas.microsoft.com/office/drawing/2014/main" val="191117670"/>
                    </a:ext>
                  </a:extLst>
                </a:gridCol>
                <a:gridCol w="2964872">
                  <a:extLst>
                    <a:ext uri="{9D8B030D-6E8A-4147-A177-3AD203B41FA5}">
                      <a16:colId xmlns:a16="http://schemas.microsoft.com/office/drawing/2014/main" val="744515833"/>
                    </a:ext>
                  </a:extLst>
                </a:gridCol>
                <a:gridCol w="4776740">
                  <a:extLst>
                    <a:ext uri="{9D8B030D-6E8A-4147-A177-3AD203B41FA5}">
                      <a16:colId xmlns:a16="http://schemas.microsoft.com/office/drawing/2014/main" val="294652313"/>
                    </a:ext>
                  </a:extLst>
                </a:gridCol>
              </a:tblGrid>
              <a:tr h="381000">
                <a:tc>
                  <a:txBody>
                    <a:bodyPr/>
                    <a:lstStyle/>
                    <a:p>
                      <a:r>
                        <a:rPr lang="en-IN" sz="1100" dirty="0"/>
                        <a:t>No</a:t>
                      </a:r>
                    </a:p>
                  </a:txBody>
                  <a:tcPr/>
                </a:tc>
                <a:tc>
                  <a:txBody>
                    <a:bodyPr/>
                    <a:lstStyle/>
                    <a:p>
                      <a:r>
                        <a:rPr lang="en-IN" sz="1200" dirty="0">
                          <a:solidFill>
                            <a:srgbClr val="FF0000"/>
                          </a:solidFill>
                        </a:rPr>
                        <a:t>Features common to all R series</a:t>
                      </a:r>
                    </a:p>
                  </a:txBody>
                  <a:tcPr/>
                </a:tc>
                <a:tc>
                  <a:txBody>
                    <a:bodyPr/>
                    <a:lstStyle/>
                    <a:p>
                      <a:pPr algn="ctr"/>
                      <a:r>
                        <a:rPr lang="en-IN" sz="1100" dirty="0"/>
                        <a:t>Description</a:t>
                      </a:r>
                    </a:p>
                  </a:txBody>
                  <a:tcPr/>
                </a:tc>
                <a:extLst>
                  <a:ext uri="{0D108BD9-81ED-4DB2-BD59-A6C34878D82A}">
                    <a16:rowId xmlns:a16="http://schemas.microsoft.com/office/drawing/2014/main" val="808649010"/>
                  </a:ext>
                </a:extLst>
              </a:tr>
              <a:tr h="365952">
                <a:tc>
                  <a:txBody>
                    <a:bodyPr/>
                    <a:lstStyle/>
                    <a:p>
                      <a:r>
                        <a:rPr lang="en-IN"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kern="1200" dirty="0">
                          <a:solidFill>
                            <a:schemeClr val="dk1"/>
                          </a:solidFill>
                          <a:effectLst/>
                          <a:latin typeface="+mn-lt"/>
                          <a:ea typeface="+mn-ea"/>
                          <a:cs typeface="+mn-cs"/>
                        </a:rPr>
                        <a:t>Non overlapping memory regions</a:t>
                      </a:r>
                    </a:p>
                    <a:p>
                      <a:endParaRPr lang="en-IN" sz="1100" dirty="0"/>
                    </a:p>
                  </a:txBody>
                  <a:tcPr/>
                </a:tc>
                <a:tc>
                  <a:txBody>
                    <a:bodyPr/>
                    <a:lstStyle/>
                    <a:p>
                      <a:endParaRPr lang="en-IN" sz="1400" dirty="0"/>
                    </a:p>
                  </a:txBody>
                  <a:tcPr/>
                </a:tc>
                <a:extLst>
                  <a:ext uri="{0D108BD9-81ED-4DB2-BD59-A6C34878D82A}">
                    <a16:rowId xmlns:a16="http://schemas.microsoft.com/office/drawing/2014/main" val="195052914"/>
                  </a:ext>
                </a:extLst>
              </a:tr>
              <a:tr h="0">
                <a:tc>
                  <a:txBody>
                    <a:bodyPr/>
                    <a:lstStyle/>
                    <a:p>
                      <a:r>
                        <a:rPr lang="en-IN" sz="1400" dirty="0"/>
                        <a:t>2</a:t>
                      </a:r>
                    </a:p>
                  </a:txBody>
                  <a:tcPr/>
                </a:tc>
                <a:tc>
                  <a:txBody>
                    <a:bodyPr/>
                    <a:lstStyle/>
                    <a:p>
                      <a:r>
                        <a:rPr lang="en-IN" sz="1100" dirty="0"/>
                        <a:t>Tightly coupled memory</a:t>
                      </a:r>
                    </a:p>
                  </a:txBody>
                  <a:tcPr/>
                </a:tc>
                <a:tc>
                  <a:txBody>
                    <a:bodyPr/>
                    <a:lstStyle/>
                    <a:p>
                      <a:pPr algn="just"/>
                      <a:r>
                        <a:rPr kumimoji="0" lang="en-IN" sz="1000" b="0" i="0" kern="1200" dirty="0">
                          <a:solidFill>
                            <a:schemeClr val="dk1"/>
                          </a:solidFill>
                          <a:effectLst/>
                          <a:latin typeface="+mn-lt"/>
                          <a:ea typeface="+mn-ea"/>
                          <a:cs typeface="+mn-cs"/>
                        </a:rPr>
                        <a:t>is to provide low-latency memory that the processor can use without the unpredictability that is a feature of caches.</a:t>
                      </a:r>
                    </a:p>
                    <a:p>
                      <a:pPr algn="just"/>
                      <a:r>
                        <a:rPr kumimoji="0" lang="en-IN" sz="1000" b="0" i="0" kern="1200" dirty="0">
                          <a:solidFill>
                            <a:schemeClr val="dk1"/>
                          </a:solidFill>
                          <a:effectLst/>
                          <a:latin typeface="+mn-lt"/>
                          <a:ea typeface="+mn-ea"/>
                          <a:cs typeface="+mn-cs"/>
                        </a:rPr>
                        <a:t>You can use TCM to hold critical routines, such as interrupt handling routines or real-time tasks where the indeterminacy of a cache is highly undesirable. </a:t>
                      </a:r>
                    </a:p>
                  </a:txBody>
                  <a:tcPr/>
                </a:tc>
                <a:extLst>
                  <a:ext uri="{0D108BD9-81ED-4DB2-BD59-A6C34878D82A}">
                    <a16:rowId xmlns:a16="http://schemas.microsoft.com/office/drawing/2014/main" val="3651156969"/>
                  </a:ext>
                </a:extLst>
              </a:tr>
              <a:tr h="381192">
                <a:tc>
                  <a:txBody>
                    <a:bodyPr/>
                    <a:lstStyle/>
                    <a:p>
                      <a:r>
                        <a:rPr lang="en-IN" sz="1400" dirty="0"/>
                        <a:t>3</a:t>
                      </a:r>
                    </a:p>
                  </a:txBody>
                  <a:tcPr/>
                </a:tc>
                <a:tc>
                  <a:txBody>
                    <a:bodyPr/>
                    <a:lstStyle/>
                    <a:p>
                      <a:r>
                        <a:rPr lang="en-IN" sz="1100" dirty="0"/>
                        <a:t>Increased exception handling in hardware</a:t>
                      </a:r>
                    </a:p>
                  </a:txBody>
                  <a:tcPr/>
                </a:tc>
                <a:tc>
                  <a:txBody>
                    <a:bodyPr/>
                    <a:lstStyle/>
                    <a:p>
                      <a:endParaRPr lang="en-IN" sz="1050" dirty="0"/>
                    </a:p>
                  </a:txBody>
                  <a:tcPr/>
                </a:tc>
                <a:extLst>
                  <a:ext uri="{0D108BD9-81ED-4DB2-BD59-A6C34878D82A}">
                    <a16:rowId xmlns:a16="http://schemas.microsoft.com/office/drawing/2014/main" val="974516142"/>
                  </a:ext>
                </a:extLst>
              </a:tr>
              <a:tr h="259272">
                <a:tc>
                  <a:txBody>
                    <a:bodyPr/>
                    <a:lstStyle/>
                    <a:p>
                      <a:r>
                        <a:rPr lang="en-IN" sz="1400" dirty="0"/>
                        <a:t>4</a:t>
                      </a:r>
                    </a:p>
                  </a:txBody>
                  <a:tcPr/>
                </a:tc>
                <a:tc>
                  <a:txBody>
                    <a:bodyPr/>
                    <a:lstStyle/>
                    <a:p>
                      <a:r>
                        <a:rPr kumimoji="0" lang="en-IN" sz="1100" b="0" i="0" kern="1200" dirty="0">
                          <a:solidFill>
                            <a:schemeClr val="dk1"/>
                          </a:solidFill>
                          <a:effectLst/>
                          <a:latin typeface="+mn-lt"/>
                          <a:ea typeface="+mn-ea"/>
                          <a:cs typeface="+mn-cs"/>
                        </a:rPr>
                        <a:t>Hardware division instructions</a:t>
                      </a:r>
                    </a:p>
                  </a:txBody>
                  <a:tcPr/>
                </a:tc>
                <a:tc>
                  <a:txBody>
                    <a:bodyPr/>
                    <a:lstStyle/>
                    <a:p>
                      <a:endParaRPr lang="en-IN" sz="1400"/>
                    </a:p>
                  </a:txBody>
                  <a:tcPr/>
                </a:tc>
                <a:extLst>
                  <a:ext uri="{0D108BD9-81ED-4DB2-BD59-A6C34878D82A}">
                    <a16:rowId xmlns:a16="http://schemas.microsoft.com/office/drawing/2014/main" val="313802796"/>
                  </a:ext>
                </a:extLst>
              </a:tr>
              <a:tr h="411672">
                <a:tc>
                  <a:txBody>
                    <a:bodyPr/>
                    <a:lstStyle/>
                    <a:p>
                      <a:r>
                        <a:rPr lang="en-IN" sz="1400" dirty="0"/>
                        <a:t>5</a:t>
                      </a:r>
                    </a:p>
                  </a:txBody>
                  <a:tcPr/>
                </a:tc>
                <a:tc>
                  <a:txBody>
                    <a:bodyPr/>
                    <a:lstStyle/>
                    <a:p>
                      <a:r>
                        <a:rPr lang="en-IN" sz="1100" dirty="0"/>
                        <a:t>Memory protection unit (MPU)</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050" b="0" i="0" kern="1200" dirty="0">
                          <a:solidFill>
                            <a:schemeClr val="dk1"/>
                          </a:solidFill>
                          <a:effectLst/>
                          <a:latin typeface="+mn-lt"/>
                          <a:ea typeface="+mn-ea"/>
                          <a:cs typeface="+mn-cs"/>
                        </a:rPr>
                        <a:t>The main purpose of memory protection is to prevent a </a:t>
                      </a:r>
                      <a:r>
                        <a:rPr kumimoji="0" lang="en-IN" sz="1050" b="0" i="0" u="none" strike="noStrike" kern="1200" dirty="0">
                          <a:solidFill>
                            <a:schemeClr val="dk1"/>
                          </a:solidFill>
                          <a:effectLst/>
                          <a:latin typeface="+mn-lt"/>
                          <a:ea typeface="+mn-ea"/>
                          <a:cs typeface="+mn-cs"/>
                          <a:hlinkClick r:id="rId2" tooltip="Process (computing)"/>
                        </a:rPr>
                        <a:t>process</a:t>
                      </a:r>
                      <a:r>
                        <a:rPr kumimoji="0" lang="en-IN" sz="1050" b="0" i="0" kern="1200" dirty="0">
                          <a:solidFill>
                            <a:schemeClr val="dk1"/>
                          </a:solidFill>
                          <a:effectLst/>
                          <a:latin typeface="+mn-lt"/>
                          <a:ea typeface="+mn-ea"/>
                          <a:cs typeface="+mn-cs"/>
                        </a:rPr>
                        <a:t> from accessing memory that has not been allocated to it. </a:t>
                      </a:r>
                      <a:endParaRPr lang="en-IN" sz="1050" dirty="0"/>
                    </a:p>
                  </a:txBody>
                  <a:tcPr/>
                </a:tc>
                <a:extLst>
                  <a:ext uri="{0D108BD9-81ED-4DB2-BD59-A6C34878D82A}">
                    <a16:rowId xmlns:a16="http://schemas.microsoft.com/office/drawing/2014/main" val="4259454225"/>
                  </a:ext>
                </a:extLst>
              </a:tr>
              <a:tr h="381000">
                <a:tc>
                  <a:txBody>
                    <a:bodyPr/>
                    <a:lstStyle/>
                    <a:p>
                      <a:r>
                        <a:rPr lang="en-IN" sz="1400" dirty="0"/>
                        <a:t>6</a:t>
                      </a:r>
                    </a:p>
                  </a:txBody>
                  <a:tcPr/>
                </a:tc>
                <a:tc>
                  <a:txBody>
                    <a:bodyPr/>
                    <a:lstStyle/>
                    <a:p>
                      <a:r>
                        <a:rPr lang="en-IN" sz="1100" dirty="0"/>
                        <a:t>Deterministic interrupt handling as well as fast non-maskable interrupts</a:t>
                      </a:r>
                    </a:p>
                  </a:txBody>
                  <a:tcPr/>
                </a:tc>
                <a:tc>
                  <a:txBody>
                    <a:bodyPr/>
                    <a:lstStyle/>
                    <a:p>
                      <a:endParaRPr lang="en-IN" sz="1400" dirty="0"/>
                    </a:p>
                  </a:txBody>
                  <a:tcPr/>
                </a:tc>
                <a:extLst>
                  <a:ext uri="{0D108BD9-81ED-4DB2-BD59-A6C34878D82A}">
                    <a16:rowId xmlns:a16="http://schemas.microsoft.com/office/drawing/2014/main" val="935528775"/>
                  </a:ext>
                </a:extLst>
              </a:tr>
              <a:tr h="381000">
                <a:tc>
                  <a:txBody>
                    <a:bodyPr/>
                    <a:lstStyle/>
                    <a:p>
                      <a:r>
                        <a:rPr lang="en-IN" sz="1400" dirty="0"/>
                        <a:t>7</a:t>
                      </a:r>
                    </a:p>
                  </a:txBody>
                  <a:tcPr/>
                </a:tc>
                <a:tc>
                  <a:txBody>
                    <a:bodyPr/>
                    <a:lstStyle/>
                    <a:p>
                      <a:r>
                        <a:rPr kumimoji="0" lang="en-IN" sz="1100" b="0" i="0" kern="1200" dirty="0">
                          <a:solidFill>
                            <a:schemeClr val="dk1"/>
                          </a:solidFill>
                          <a:effectLst/>
                          <a:latin typeface="+mn-lt"/>
                          <a:ea typeface="+mn-ea"/>
                          <a:cs typeface="+mn-cs"/>
                        </a:rPr>
                        <a:t> </a:t>
                      </a:r>
                      <a:r>
                        <a:rPr kumimoji="0" lang="en-IN" sz="1100" b="0" i="0" u="none" strike="noStrike" kern="1200" dirty="0">
                          <a:solidFill>
                            <a:schemeClr val="dk1"/>
                          </a:solidFill>
                          <a:effectLst/>
                          <a:latin typeface="+mn-lt"/>
                          <a:ea typeface="+mn-ea"/>
                          <a:cs typeface="+mn-cs"/>
                          <a:hlinkClick r:id="rId3" tooltip="L1 cache"/>
                        </a:rPr>
                        <a:t>L1 cache</a:t>
                      </a:r>
                      <a:r>
                        <a:rPr kumimoji="0" lang="en-IN" sz="1100" b="0" i="0" kern="1200" dirty="0">
                          <a:solidFill>
                            <a:schemeClr val="dk1"/>
                          </a:solidFill>
                          <a:effectLst/>
                          <a:latin typeface="+mn-lt"/>
                          <a:ea typeface="+mn-ea"/>
                          <a:cs typeface="+mn-cs"/>
                        </a:rPr>
                        <a:t> and buses</a:t>
                      </a:r>
                      <a:endParaRPr lang="en-IN" sz="1100" dirty="0"/>
                    </a:p>
                  </a:txBody>
                  <a:tcPr/>
                </a:tc>
                <a:tc>
                  <a:txBody>
                    <a:bodyPr/>
                    <a:lstStyle/>
                    <a:p>
                      <a:pPr algn="just"/>
                      <a:r>
                        <a:rPr kumimoji="0" lang="en-IN" sz="1100" b="0" i="0" kern="1200" dirty="0">
                          <a:solidFill>
                            <a:schemeClr val="dk1"/>
                          </a:solidFill>
                          <a:effectLst/>
                          <a:latin typeface="+mn-lt"/>
                          <a:ea typeface="+mn-ea"/>
                          <a:cs typeface="+mn-cs"/>
                        </a:rPr>
                        <a:t>Larger caches have better hit rates but longer latency. To address this </a:t>
                      </a:r>
                      <a:r>
                        <a:rPr kumimoji="0" lang="en-IN" sz="1100" b="0" i="0" kern="1200" dirty="0" err="1">
                          <a:solidFill>
                            <a:schemeClr val="dk1"/>
                          </a:solidFill>
                          <a:effectLst/>
                          <a:latin typeface="+mn-lt"/>
                          <a:ea typeface="+mn-ea"/>
                          <a:cs typeface="+mn-cs"/>
                        </a:rPr>
                        <a:t>tradeoff</a:t>
                      </a:r>
                      <a:r>
                        <a:rPr kumimoji="0" lang="en-IN" sz="1100" b="0" i="0" kern="1200" dirty="0">
                          <a:solidFill>
                            <a:schemeClr val="dk1"/>
                          </a:solidFill>
                          <a:effectLst/>
                          <a:latin typeface="+mn-lt"/>
                          <a:ea typeface="+mn-ea"/>
                          <a:cs typeface="+mn-cs"/>
                        </a:rPr>
                        <a:t>, many computers use multiple levels of cache, with small fast caches backed up by larger, slower caches. Multi-level caches generally operate by checking the fastest, </a:t>
                      </a:r>
                      <a:r>
                        <a:rPr kumimoji="0" lang="en-IN" sz="1100" b="0" i="1" kern="1200" dirty="0">
                          <a:solidFill>
                            <a:schemeClr val="dk1"/>
                          </a:solidFill>
                          <a:effectLst/>
                          <a:latin typeface="+mn-lt"/>
                          <a:ea typeface="+mn-ea"/>
                          <a:cs typeface="+mn-cs"/>
                        </a:rPr>
                        <a:t>level 1</a:t>
                      </a:r>
                      <a:r>
                        <a:rPr kumimoji="0" lang="en-IN" sz="1100" b="0" i="0" kern="1200" dirty="0">
                          <a:solidFill>
                            <a:schemeClr val="dk1"/>
                          </a:solidFill>
                          <a:effectLst/>
                          <a:latin typeface="+mn-lt"/>
                          <a:ea typeface="+mn-ea"/>
                          <a:cs typeface="+mn-cs"/>
                        </a:rPr>
                        <a:t> (</a:t>
                      </a:r>
                      <a:r>
                        <a:rPr kumimoji="0" lang="en-IN" sz="1100" b="1" i="0" kern="1200" dirty="0">
                          <a:solidFill>
                            <a:schemeClr val="dk1"/>
                          </a:solidFill>
                          <a:effectLst/>
                          <a:latin typeface="+mn-lt"/>
                          <a:ea typeface="+mn-ea"/>
                          <a:cs typeface="+mn-cs"/>
                        </a:rPr>
                        <a:t>L1</a:t>
                      </a:r>
                      <a:r>
                        <a:rPr kumimoji="0" lang="en-IN" sz="1100" b="0" i="0" kern="1200" dirty="0">
                          <a:solidFill>
                            <a:schemeClr val="dk1"/>
                          </a:solidFill>
                          <a:effectLst/>
                          <a:latin typeface="+mn-lt"/>
                          <a:ea typeface="+mn-ea"/>
                          <a:cs typeface="+mn-cs"/>
                        </a:rPr>
                        <a:t>) cache first; if it hits, the processor proceeds at high speed</a:t>
                      </a:r>
                      <a:endParaRPr lang="en-IN" sz="1100" dirty="0"/>
                    </a:p>
                  </a:txBody>
                  <a:tcPr/>
                </a:tc>
                <a:extLst>
                  <a:ext uri="{0D108BD9-81ED-4DB2-BD59-A6C34878D82A}">
                    <a16:rowId xmlns:a16="http://schemas.microsoft.com/office/drawing/2014/main" val="1599406754"/>
                  </a:ext>
                </a:extLst>
              </a:tr>
              <a:tr h="624648">
                <a:tc>
                  <a:txBody>
                    <a:bodyPr/>
                    <a:lstStyle/>
                    <a:p>
                      <a:r>
                        <a:rPr lang="en-IN" sz="1400" dirty="0"/>
                        <a:t>8</a:t>
                      </a:r>
                    </a:p>
                  </a:txBody>
                  <a:tcPr/>
                </a:tc>
                <a:tc>
                  <a:txBody>
                    <a:bodyPr/>
                    <a:lstStyle/>
                    <a:p>
                      <a:r>
                        <a:rPr lang="en-IN" sz="1100" dirty="0"/>
                        <a:t>Dual-core lockstep for CPU fault tolerance</a:t>
                      </a:r>
                    </a:p>
                  </a:txBody>
                  <a:tcPr/>
                </a:tc>
                <a:tc>
                  <a:txBody>
                    <a:bodyPr/>
                    <a:lstStyle/>
                    <a:p>
                      <a:pPr algn="just"/>
                      <a:r>
                        <a:rPr kumimoji="0" lang="en-IN" sz="1100" b="1" i="0" kern="1200" dirty="0">
                          <a:solidFill>
                            <a:schemeClr val="dk1"/>
                          </a:solidFill>
                          <a:effectLst/>
                          <a:latin typeface="+mn-lt"/>
                          <a:ea typeface="+mn-ea"/>
                          <a:cs typeface="+mn-cs"/>
                        </a:rPr>
                        <a:t>Lockstep</a:t>
                      </a:r>
                      <a:r>
                        <a:rPr kumimoji="0" lang="en-IN" sz="1100" b="0" i="0" kern="1200" dirty="0">
                          <a:solidFill>
                            <a:schemeClr val="dk1"/>
                          </a:solidFill>
                          <a:effectLst/>
                          <a:latin typeface="+mn-lt"/>
                          <a:ea typeface="+mn-ea"/>
                          <a:cs typeface="+mn-cs"/>
                        </a:rPr>
                        <a:t> systems are </a:t>
                      </a:r>
                      <a:r>
                        <a:rPr kumimoji="0" lang="en-IN" sz="1100" b="0" i="0" u="none" strike="noStrike" kern="1200" dirty="0">
                          <a:solidFill>
                            <a:schemeClr val="dk1"/>
                          </a:solidFill>
                          <a:effectLst/>
                          <a:latin typeface="+mn-lt"/>
                          <a:ea typeface="+mn-ea"/>
                          <a:cs typeface="+mn-cs"/>
                          <a:hlinkClick r:id="rId4" tooltip="Fault-tolerant computer system"/>
                        </a:rPr>
                        <a:t>fault-tolerant computer systems</a:t>
                      </a:r>
                      <a:r>
                        <a:rPr kumimoji="0" lang="en-IN" sz="1100" b="0" i="0" kern="1200" dirty="0">
                          <a:solidFill>
                            <a:schemeClr val="dk1"/>
                          </a:solidFill>
                          <a:effectLst/>
                          <a:latin typeface="+mn-lt"/>
                          <a:ea typeface="+mn-ea"/>
                          <a:cs typeface="+mn-cs"/>
                        </a:rPr>
                        <a:t> that run the same set of operations at the same time in </a:t>
                      </a:r>
                      <a:r>
                        <a:rPr kumimoji="0" lang="en-IN" sz="1100" b="0" i="0" u="none" strike="noStrike" kern="1200" dirty="0">
                          <a:solidFill>
                            <a:schemeClr val="dk1"/>
                          </a:solidFill>
                          <a:effectLst/>
                          <a:latin typeface="+mn-lt"/>
                          <a:ea typeface="+mn-ea"/>
                          <a:cs typeface="+mn-cs"/>
                          <a:hlinkClick r:id="rId5" tooltip="Parallel computing"/>
                        </a:rPr>
                        <a:t>parallel</a:t>
                      </a:r>
                      <a:r>
                        <a:rPr kumimoji="0" lang="en-IN" sz="1100" b="0" i="0" kern="1200" dirty="0">
                          <a:solidFill>
                            <a:schemeClr val="dk1"/>
                          </a:solidFill>
                          <a:effectLst/>
                          <a:latin typeface="+mn-lt"/>
                          <a:ea typeface="+mn-ea"/>
                          <a:cs typeface="+mn-cs"/>
                        </a:rPr>
                        <a:t>.</a:t>
                      </a:r>
                      <a:r>
                        <a:rPr kumimoji="0" lang="en-IN" sz="1100" b="0" i="0" u="none" strike="noStrike" kern="1200" baseline="30000" dirty="0">
                          <a:solidFill>
                            <a:schemeClr val="dk1"/>
                          </a:solidFill>
                          <a:effectLst/>
                          <a:latin typeface="+mn-lt"/>
                          <a:ea typeface="+mn-ea"/>
                          <a:cs typeface="+mn-cs"/>
                          <a:hlinkClick r:id="rId6"/>
                        </a:rPr>
                        <a:t>[1]</a:t>
                      </a:r>
                      <a:r>
                        <a:rPr kumimoji="0" lang="en-IN" sz="1100" b="0" i="0" kern="1200" dirty="0">
                          <a:solidFill>
                            <a:schemeClr val="dk1"/>
                          </a:solidFill>
                          <a:effectLst/>
                          <a:latin typeface="+mn-lt"/>
                          <a:ea typeface="+mn-ea"/>
                          <a:cs typeface="+mn-cs"/>
                        </a:rPr>
                        <a:t> The </a:t>
                      </a:r>
                      <a:r>
                        <a:rPr kumimoji="0" lang="en-IN" sz="1100" b="0" i="0" u="none" strike="noStrike" kern="1200" dirty="0">
                          <a:solidFill>
                            <a:schemeClr val="dk1"/>
                          </a:solidFill>
                          <a:effectLst/>
                          <a:latin typeface="+mn-lt"/>
                          <a:ea typeface="+mn-ea"/>
                          <a:cs typeface="+mn-cs"/>
                          <a:hlinkClick r:id="rId7" tooltip="Redundancy (engineering)"/>
                        </a:rPr>
                        <a:t>redundancy</a:t>
                      </a:r>
                      <a:r>
                        <a:rPr kumimoji="0" lang="en-IN" sz="1100" b="0" i="0" kern="1200" dirty="0">
                          <a:solidFill>
                            <a:schemeClr val="dk1"/>
                          </a:solidFill>
                          <a:effectLst/>
                          <a:latin typeface="+mn-lt"/>
                          <a:ea typeface="+mn-ea"/>
                          <a:cs typeface="+mn-cs"/>
                        </a:rPr>
                        <a:t> allows error detection and error correction: the output from lockstep operations can be compared to determine if there has been a fault if there are at least two systems (</a:t>
                      </a:r>
                      <a:r>
                        <a:rPr kumimoji="0" lang="en-IN" sz="1100" b="0" i="0" u="none" strike="noStrike" kern="1200" dirty="0">
                          <a:solidFill>
                            <a:schemeClr val="dk1"/>
                          </a:solidFill>
                          <a:effectLst/>
                          <a:latin typeface="+mn-lt"/>
                          <a:ea typeface="+mn-ea"/>
                          <a:cs typeface="+mn-cs"/>
                          <a:hlinkClick r:id="rId8" tooltip="Dual modular redundancy"/>
                        </a:rPr>
                        <a:t>dual modular redundancy</a:t>
                      </a:r>
                      <a:r>
                        <a:rPr kumimoji="0" lang="en-IN" sz="1100" b="0" i="0" kern="1200" dirty="0">
                          <a:solidFill>
                            <a:schemeClr val="dk1"/>
                          </a:solidFill>
                          <a:effectLst/>
                          <a:latin typeface="+mn-lt"/>
                          <a:ea typeface="+mn-ea"/>
                          <a:cs typeface="+mn-cs"/>
                        </a:rPr>
                        <a:t>), and the error can be automatically corrected</a:t>
                      </a:r>
                      <a:endParaRPr lang="en-IN" sz="1100" dirty="0"/>
                    </a:p>
                  </a:txBody>
                  <a:tcPr/>
                </a:tc>
                <a:extLst>
                  <a:ext uri="{0D108BD9-81ED-4DB2-BD59-A6C34878D82A}">
                    <a16:rowId xmlns:a16="http://schemas.microsoft.com/office/drawing/2014/main" val="2380283193"/>
                  </a:ext>
                </a:extLst>
              </a:tr>
            </a:tbl>
          </a:graphicData>
        </a:graphic>
      </p:graphicFrame>
    </p:spTree>
    <p:extLst>
      <p:ext uri="{BB962C8B-B14F-4D97-AF65-F5344CB8AC3E}">
        <p14:creationId xmlns:p14="http://schemas.microsoft.com/office/powerpoint/2010/main" val="1193214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18A0BC-E6A5-4F4C-9376-87CB247C9966}"/>
              </a:ext>
            </a:extLst>
          </p:cNvPr>
          <p:cNvGraphicFramePr>
            <a:graphicFrameLocks noGrp="1"/>
          </p:cNvGraphicFramePr>
          <p:nvPr>
            <p:extLst>
              <p:ext uri="{D42A27DB-BD31-4B8C-83A1-F6EECF244321}">
                <p14:modId xmlns:p14="http://schemas.microsoft.com/office/powerpoint/2010/main" val="4107348504"/>
              </p:ext>
            </p:extLst>
          </p:nvPr>
        </p:nvGraphicFramePr>
        <p:xfrm>
          <a:off x="609600" y="1295400"/>
          <a:ext cx="7924800" cy="4394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713521072"/>
                    </a:ext>
                  </a:extLst>
                </a:gridCol>
                <a:gridCol w="1143000">
                  <a:extLst>
                    <a:ext uri="{9D8B030D-6E8A-4147-A177-3AD203B41FA5}">
                      <a16:colId xmlns:a16="http://schemas.microsoft.com/office/drawing/2014/main" val="3236559555"/>
                    </a:ext>
                  </a:extLst>
                </a:gridCol>
                <a:gridCol w="1600200">
                  <a:extLst>
                    <a:ext uri="{9D8B030D-6E8A-4147-A177-3AD203B41FA5}">
                      <a16:colId xmlns:a16="http://schemas.microsoft.com/office/drawing/2014/main" val="1199078239"/>
                    </a:ext>
                  </a:extLst>
                </a:gridCol>
                <a:gridCol w="3581400">
                  <a:extLst>
                    <a:ext uri="{9D8B030D-6E8A-4147-A177-3AD203B41FA5}">
                      <a16:colId xmlns:a16="http://schemas.microsoft.com/office/drawing/2014/main" val="1697854013"/>
                    </a:ext>
                  </a:extLst>
                </a:gridCol>
              </a:tblGrid>
              <a:tr h="454025">
                <a:tc>
                  <a:txBody>
                    <a:bodyPr/>
                    <a:lstStyle/>
                    <a:p>
                      <a:r>
                        <a:rPr lang="en-IN" dirty="0"/>
                        <a:t>Series</a:t>
                      </a:r>
                    </a:p>
                  </a:txBody>
                  <a:tcPr/>
                </a:tc>
                <a:tc>
                  <a:txBody>
                    <a:bodyPr/>
                    <a:lstStyle/>
                    <a:p>
                      <a:r>
                        <a:rPr lang="en-IN" dirty="0"/>
                        <a:t>Uses </a:t>
                      </a:r>
                    </a:p>
                  </a:txBody>
                  <a:tcPr/>
                </a:tc>
                <a:tc>
                  <a:txBody>
                    <a:bodyPr/>
                    <a:lstStyle/>
                    <a:p>
                      <a:r>
                        <a:rPr lang="en-IN" dirty="0"/>
                        <a:t>Processor</a:t>
                      </a:r>
                    </a:p>
                  </a:txBody>
                  <a:tcPr/>
                </a:tc>
                <a:tc>
                  <a:txBody>
                    <a:bodyPr/>
                    <a:lstStyle/>
                    <a:p>
                      <a:r>
                        <a:rPr lang="en-IN" dirty="0"/>
                        <a:t>Instruction Set Arch</a:t>
                      </a:r>
                    </a:p>
                  </a:txBody>
                  <a:tcPr/>
                </a:tc>
                <a:extLst>
                  <a:ext uri="{0D108BD9-81ED-4DB2-BD59-A6C34878D82A}">
                    <a16:rowId xmlns:a16="http://schemas.microsoft.com/office/drawing/2014/main" val="2781687729"/>
                  </a:ext>
                </a:extLst>
              </a:tr>
              <a:tr h="454025">
                <a:tc rowSpan="8">
                  <a:txBody>
                    <a:bodyPr/>
                    <a:lstStyle/>
                    <a:p>
                      <a:r>
                        <a:rPr lang="en-IN" sz="4800" b="1" dirty="0">
                          <a:solidFill>
                            <a:srgbClr val="FF0000"/>
                          </a:solidFill>
                        </a:rPr>
                        <a:t>Cortex –M</a:t>
                      </a:r>
                    </a:p>
                  </a:txBody>
                  <a:tcPr vert="vert270" anchor="ctr" anchorCtr="1"/>
                </a:tc>
                <a:tc rowSpan="8">
                  <a:txBody>
                    <a:bodyPr/>
                    <a:lstStyle/>
                    <a:p>
                      <a:r>
                        <a:rPr lang="en-IN" sz="1400" dirty="0"/>
                        <a:t>All small embedded system controllers starting with home appliances to industrial control</a:t>
                      </a:r>
                    </a:p>
                  </a:txBody>
                  <a:tcPr anchor="ctr" anchorCtr="1"/>
                </a:tc>
                <a:tc>
                  <a:txBody>
                    <a:bodyPr/>
                    <a:lstStyle/>
                    <a:p>
                      <a:r>
                        <a:rPr kumimoji="0" lang="en-IN" b="0" i="0" u="none" strike="noStrike" kern="1200" dirty="0">
                          <a:solidFill>
                            <a:schemeClr val="dk1"/>
                          </a:solidFill>
                          <a:effectLst/>
                          <a:latin typeface="+mn-lt"/>
                          <a:ea typeface="+mn-ea"/>
                          <a:cs typeface="+mn-cs"/>
                          <a:hlinkClick r:id="rId2"/>
                        </a:rPr>
                        <a:t>Cortex-M0</a:t>
                      </a:r>
                      <a:endParaRPr lang="en-IN" dirty="0"/>
                    </a:p>
                  </a:txBody>
                  <a:tcPr/>
                </a:tc>
                <a:tc rowSpan="3">
                  <a:txBody>
                    <a:bodyPr/>
                    <a:lstStyle/>
                    <a:p>
                      <a:r>
                        <a:rPr lang="en-IN" dirty="0"/>
                        <a:t>ARMv6-M</a:t>
                      </a:r>
                    </a:p>
                  </a:txBody>
                  <a:tcPr anchor="ctr" anchorCtr="1"/>
                </a:tc>
                <a:extLst>
                  <a:ext uri="{0D108BD9-81ED-4DB2-BD59-A6C34878D82A}">
                    <a16:rowId xmlns:a16="http://schemas.microsoft.com/office/drawing/2014/main" val="191580539"/>
                  </a:ext>
                </a:extLst>
              </a:tr>
              <a:tr h="575945">
                <a:tc vMerge="1">
                  <a:txBody>
                    <a:bodyPr/>
                    <a:lstStyle/>
                    <a:p>
                      <a:endParaRPr lang="en-IN"/>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2"/>
                        </a:rPr>
                        <a:t>Cortex-M0</a:t>
                      </a:r>
                      <a:r>
                        <a:rPr kumimoji="0" lang="en-IN" b="0" i="0" u="none" strike="noStrike" kern="1200" dirty="0">
                          <a:solidFill>
                            <a:schemeClr val="dk1"/>
                          </a:solidFill>
                          <a:effectLst/>
                          <a:latin typeface="+mn-lt"/>
                          <a:ea typeface="+mn-ea"/>
                          <a:cs typeface="+mn-cs"/>
                        </a:rPr>
                        <a:t>+</a:t>
                      </a:r>
                      <a:endParaRPr lang="en-IN"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561839553"/>
                  </a:ext>
                </a:extLst>
              </a:tr>
              <a:tr h="454025">
                <a:tc vMerge="1">
                  <a:txBody>
                    <a:bodyPr/>
                    <a:lstStyle/>
                    <a:p>
                      <a:endParaRPr lang="en-IN"/>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dirty="0">
                        <a:solidFill>
                          <a:schemeClr val="dk1"/>
                        </a:solidFill>
                        <a:effectLst/>
                        <a:latin typeface="+mn-lt"/>
                        <a:ea typeface="+mn-ea"/>
                        <a:cs typeface="+mn-cs"/>
                      </a:endParaRPr>
                    </a:p>
                  </a:txBody>
                  <a:tcPr/>
                </a:tc>
                <a:tc>
                  <a:txBody>
                    <a:bodyPr/>
                    <a:lstStyle/>
                    <a:p>
                      <a:r>
                        <a:rPr kumimoji="0" lang="en-IN" b="0" i="0" u="none" strike="noStrike" kern="1200" dirty="0">
                          <a:solidFill>
                            <a:schemeClr val="dk1"/>
                          </a:solidFill>
                          <a:effectLst/>
                          <a:latin typeface="+mn-lt"/>
                          <a:ea typeface="+mn-ea"/>
                          <a:cs typeface="+mn-cs"/>
                        </a:rPr>
                        <a:t>Cortex-M1</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887725089"/>
                  </a:ext>
                </a:extLst>
              </a:tr>
              <a:tr h="204470">
                <a:tc vMerge="1">
                  <a:txBody>
                    <a:bodyPr/>
                    <a:lstStyle/>
                    <a:p>
                      <a:endParaRPr lang="en-IN"/>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kern="1200" cap="all"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u="none" strike="noStrike" kern="1200" dirty="0">
                          <a:solidFill>
                            <a:schemeClr val="dk1"/>
                          </a:solidFill>
                          <a:effectLst/>
                          <a:latin typeface="+mn-lt"/>
                          <a:ea typeface="+mn-ea"/>
                          <a:cs typeface="+mn-cs"/>
                          <a:hlinkClick r:id="rId3"/>
                        </a:rPr>
                        <a:t>Cortex-M3</a:t>
                      </a:r>
                      <a:endParaRPr kumimoji="0" lang="en-IN"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ARMv7-M</a:t>
                      </a:r>
                      <a:endParaRPr kumimoji="0" lang="en-IN" b="0" i="0" kern="1200" cap="all" dirty="0">
                        <a:solidFill>
                          <a:schemeClr val="dk1"/>
                        </a:solidFill>
                        <a:effectLst/>
                        <a:latin typeface="+mn-lt"/>
                        <a:ea typeface="+mn-ea"/>
                        <a:cs typeface="+mn-cs"/>
                      </a:endParaRPr>
                    </a:p>
                  </a:txBody>
                  <a:tcPr anchor="ctr" anchorCtr="1"/>
                </a:tc>
                <a:extLst>
                  <a:ext uri="{0D108BD9-81ED-4DB2-BD59-A6C34878D82A}">
                    <a16:rowId xmlns:a16="http://schemas.microsoft.com/office/drawing/2014/main" val="3929221394"/>
                  </a:ext>
                </a:extLst>
              </a:tr>
              <a:tr h="454025">
                <a:tc vMerge="1">
                  <a:txBody>
                    <a:bodyPr/>
                    <a:lstStyle/>
                    <a:p>
                      <a:endParaRPr lang="en-IN" dirty="0"/>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rPr>
                        <a:t>Cortex-M4</a:t>
                      </a:r>
                      <a:endParaRPr kumimoji="0" lang="en-IN" b="0" i="0" kern="1200" dirty="0">
                        <a:solidFill>
                          <a:schemeClr val="dk1"/>
                        </a:solidFill>
                        <a:effectLst/>
                        <a:latin typeface="+mn-lt"/>
                        <a:ea typeface="+mn-ea"/>
                        <a:cs typeface="+mn-cs"/>
                      </a:endParaRPr>
                    </a:p>
                  </a:txBody>
                  <a:tcPr/>
                </a:tc>
                <a:tc rowSpan="2">
                  <a:txBody>
                    <a:bodyPr/>
                    <a:lstStyle/>
                    <a:p>
                      <a:r>
                        <a:rPr kumimoji="0" lang="en-IN" b="0" i="0" kern="1200" dirty="0">
                          <a:solidFill>
                            <a:schemeClr val="dk1"/>
                          </a:solidFill>
                          <a:effectLst/>
                          <a:latin typeface="+mn-lt"/>
                          <a:ea typeface="+mn-ea"/>
                          <a:cs typeface="+mn-cs"/>
                        </a:rPr>
                        <a:t>ARMv7E-M</a:t>
                      </a:r>
                      <a:endParaRPr lang="en-IN" dirty="0"/>
                    </a:p>
                  </a:txBody>
                  <a:tcPr anchor="ctr" anchorCtr="1"/>
                </a:tc>
                <a:extLst>
                  <a:ext uri="{0D108BD9-81ED-4DB2-BD59-A6C34878D82A}">
                    <a16:rowId xmlns:a16="http://schemas.microsoft.com/office/drawing/2014/main" val="2543871917"/>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4"/>
                        </a:rPr>
                        <a:t>Cortex-M7</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596611098"/>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5"/>
                        </a:rPr>
                        <a:t>Cortex-M23</a:t>
                      </a:r>
                      <a:endParaRPr kumimoji="0" lang="en-IN" b="0" i="0" kern="1200" dirty="0">
                        <a:solidFill>
                          <a:schemeClr val="dk1"/>
                        </a:solidFill>
                        <a:effectLst/>
                        <a:latin typeface="+mn-lt"/>
                        <a:ea typeface="+mn-ea"/>
                        <a:cs typeface="+mn-cs"/>
                      </a:endParaRPr>
                    </a:p>
                  </a:txBody>
                  <a:tcPr/>
                </a:tc>
                <a:tc rowSpan="2">
                  <a:txBody>
                    <a:bodyPr/>
                    <a:lstStyle/>
                    <a:p>
                      <a:r>
                        <a:rPr kumimoji="0" lang="en-IN" b="0" i="0" kern="1200" dirty="0">
                          <a:solidFill>
                            <a:schemeClr val="dk1"/>
                          </a:solidFill>
                          <a:effectLst/>
                          <a:latin typeface="+mn-lt"/>
                          <a:ea typeface="+mn-ea"/>
                          <a:cs typeface="+mn-cs"/>
                        </a:rPr>
                        <a:t>ARMv8-M</a:t>
                      </a:r>
                      <a:endParaRPr lang="en-IN" dirty="0"/>
                    </a:p>
                  </a:txBody>
                  <a:tcPr anchor="ctr" anchorCtr="1"/>
                </a:tc>
                <a:extLst>
                  <a:ext uri="{0D108BD9-81ED-4DB2-BD59-A6C34878D82A}">
                    <a16:rowId xmlns:a16="http://schemas.microsoft.com/office/drawing/2014/main" val="1033696368"/>
                  </a:ext>
                </a:extLst>
              </a:tr>
              <a:tr h="454025">
                <a:tc vMerge="1">
                  <a:txBody>
                    <a:bodyPr/>
                    <a:lstStyle/>
                    <a:p>
                      <a:endParaRPr lang="en-IN" sz="2800" b="1" dirty="0">
                        <a:solidFill>
                          <a:srgbClr val="FF0000"/>
                        </a:solidFill>
                      </a:endParaRPr>
                    </a:p>
                  </a:txBody>
                  <a:tcPr/>
                </a:tc>
                <a:tc vMerge="1">
                  <a:txBody>
                    <a:bodyPr/>
                    <a:lstStyle/>
                    <a:p>
                      <a:endParaRPr lang="en-IN" dirty="0"/>
                    </a:p>
                  </a:txBody>
                  <a:tcPr/>
                </a:tc>
                <a:tc>
                  <a:txBody>
                    <a:bodyPr/>
                    <a:lstStyle/>
                    <a:p>
                      <a:r>
                        <a:rPr kumimoji="0" lang="en-IN" b="0" i="0" u="none" strike="noStrike" kern="1200" dirty="0">
                          <a:solidFill>
                            <a:schemeClr val="dk1"/>
                          </a:solidFill>
                          <a:effectLst/>
                          <a:latin typeface="+mn-lt"/>
                          <a:ea typeface="+mn-ea"/>
                          <a:cs typeface="+mn-cs"/>
                          <a:hlinkClick r:id="rId6"/>
                        </a:rPr>
                        <a:t>Cortex-M33</a:t>
                      </a:r>
                      <a:endParaRPr kumimoji="0" lang="en-IN" b="0" i="0" kern="1200" dirty="0">
                        <a:solidFill>
                          <a:schemeClr val="dk1"/>
                        </a:solidFill>
                        <a:effectLst/>
                        <a:latin typeface="+mn-lt"/>
                        <a:ea typeface="+mn-ea"/>
                        <a:cs typeface="+mn-cs"/>
                      </a:endParaRPr>
                    </a:p>
                  </a:txBody>
                  <a:tcPr/>
                </a:tc>
                <a:tc vMerge="1">
                  <a:txBody>
                    <a:bodyPr/>
                    <a:lstStyle/>
                    <a:p>
                      <a:endParaRPr lang="en-IN" dirty="0"/>
                    </a:p>
                  </a:txBody>
                  <a:tcPr/>
                </a:tc>
                <a:extLst>
                  <a:ext uri="{0D108BD9-81ED-4DB2-BD59-A6C34878D82A}">
                    <a16:rowId xmlns:a16="http://schemas.microsoft.com/office/drawing/2014/main" val="3713494022"/>
                  </a:ext>
                </a:extLst>
              </a:tr>
            </a:tbl>
          </a:graphicData>
        </a:graphic>
      </p:graphicFrame>
    </p:spTree>
    <p:extLst>
      <p:ext uri="{BB962C8B-B14F-4D97-AF65-F5344CB8AC3E}">
        <p14:creationId xmlns:p14="http://schemas.microsoft.com/office/powerpoint/2010/main" val="2305960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AD9594-2EEC-4175-907D-B45EDE63D6CD}"/>
              </a:ext>
            </a:extLst>
          </p:cNvPr>
          <p:cNvGraphicFramePr>
            <a:graphicFrameLocks noGrp="1"/>
          </p:cNvGraphicFramePr>
          <p:nvPr>
            <p:extLst>
              <p:ext uri="{D42A27DB-BD31-4B8C-83A1-F6EECF244321}">
                <p14:modId xmlns:p14="http://schemas.microsoft.com/office/powerpoint/2010/main" val="1854255717"/>
              </p:ext>
            </p:extLst>
          </p:nvPr>
        </p:nvGraphicFramePr>
        <p:xfrm>
          <a:off x="533400" y="457200"/>
          <a:ext cx="8000999" cy="5790207"/>
        </p:xfrm>
        <a:graphic>
          <a:graphicData uri="http://schemas.openxmlformats.org/drawingml/2006/table">
            <a:tbl>
              <a:tblPr/>
              <a:tblGrid>
                <a:gridCol w="762000">
                  <a:extLst>
                    <a:ext uri="{9D8B030D-6E8A-4147-A177-3AD203B41FA5}">
                      <a16:colId xmlns:a16="http://schemas.microsoft.com/office/drawing/2014/main" val="2034283830"/>
                    </a:ext>
                  </a:extLst>
                </a:gridCol>
                <a:gridCol w="381000">
                  <a:extLst>
                    <a:ext uri="{9D8B030D-6E8A-4147-A177-3AD203B41FA5}">
                      <a16:colId xmlns:a16="http://schemas.microsoft.com/office/drawing/2014/main" val="837490111"/>
                    </a:ext>
                  </a:extLst>
                </a:gridCol>
                <a:gridCol w="5486400">
                  <a:extLst>
                    <a:ext uri="{9D8B030D-6E8A-4147-A177-3AD203B41FA5}">
                      <a16:colId xmlns:a16="http://schemas.microsoft.com/office/drawing/2014/main" val="3072929635"/>
                    </a:ext>
                  </a:extLst>
                </a:gridCol>
                <a:gridCol w="1371599">
                  <a:extLst>
                    <a:ext uri="{9D8B030D-6E8A-4147-A177-3AD203B41FA5}">
                      <a16:colId xmlns:a16="http://schemas.microsoft.com/office/drawing/2014/main" val="2814902648"/>
                    </a:ext>
                  </a:extLst>
                </a:gridCol>
              </a:tblGrid>
              <a:tr h="451841">
                <a:tc>
                  <a:txBody>
                    <a:bodyPr/>
                    <a:lstStyle/>
                    <a:p>
                      <a:pPr algn="ctr"/>
                      <a:r>
                        <a:rPr lang="en-IN" sz="1600" dirty="0">
                          <a:effectLst/>
                        </a:rPr>
                        <a:t>ISA</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1600" dirty="0">
                          <a:effectLst/>
                        </a:rPr>
                        <a:t>Width</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1600" dirty="0">
                          <a:effectLst/>
                        </a:rPr>
                        <a:t>Processor Architecture</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1600" dirty="0">
                          <a:effectLst/>
                        </a:rPr>
                        <a:t>Date</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0902622"/>
                  </a:ext>
                </a:extLst>
              </a:tr>
              <a:tr h="163238">
                <a:tc>
                  <a:txBody>
                    <a:bodyPr/>
                    <a:lstStyle/>
                    <a:p>
                      <a:r>
                        <a:rPr lang="en-IN" sz="1100" dirty="0">
                          <a:effectLst/>
                        </a:rPr>
                        <a:t>ARMv1</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2" tooltip="32-bit"/>
                        </a:rPr>
                        <a:t>32</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3" tooltip="ARM1"/>
                        </a:rPr>
                        <a:t>ARM1</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kumimoji="0" lang="en-IN" sz="1100" b="0" i="0" kern="1200" dirty="0">
                          <a:solidFill>
                            <a:schemeClr val="tx1"/>
                          </a:solidFill>
                          <a:effectLst/>
                          <a:latin typeface="+mn-lt"/>
                          <a:ea typeface="+mn-ea"/>
                          <a:cs typeface="+mn-cs"/>
                        </a:rPr>
                        <a:t>1983</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3640366"/>
                  </a:ext>
                </a:extLst>
              </a:tr>
              <a:tr h="166424">
                <a:tc>
                  <a:txBody>
                    <a:bodyPr/>
                    <a:lstStyle/>
                    <a:p>
                      <a:r>
                        <a:rPr lang="en-IN" sz="1100">
                          <a:effectLst/>
                        </a:rPr>
                        <a:t>ARMv2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dirty="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4" tooltip="ARM2"/>
                        </a:rPr>
                        <a:t>ARM2</a:t>
                      </a:r>
                      <a:r>
                        <a:rPr lang="en-IN" sz="1100" dirty="0">
                          <a:effectLst/>
                        </a:rPr>
                        <a:t>, ARM250, </a:t>
                      </a:r>
                      <a:r>
                        <a:rPr lang="en-IN" sz="1100" u="none" strike="noStrike" dirty="0">
                          <a:solidFill>
                            <a:srgbClr val="0B0080"/>
                          </a:solidFill>
                          <a:effectLst/>
                          <a:hlinkClick r:id="rId5" tooltip="ARM3"/>
                        </a:rPr>
                        <a:t>ARM3</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kumimoji="0" lang="en-IN" sz="1100" b="0" i="0" kern="1200" dirty="0">
                          <a:solidFill>
                            <a:schemeClr val="tx1"/>
                          </a:solidFill>
                          <a:effectLst/>
                          <a:latin typeface="+mn-lt"/>
                          <a:ea typeface="+mn-ea"/>
                          <a:cs typeface="+mn-cs"/>
                        </a:rPr>
                        <a:t>1987 </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97573452"/>
                  </a:ext>
                </a:extLst>
              </a:tr>
              <a:tr h="163238">
                <a:tc>
                  <a:txBody>
                    <a:bodyPr/>
                    <a:lstStyle/>
                    <a:p>
                      <a:r>
                        <a:rPr lang="en-IN" sz="1100">
                          <a:effectLst/>
                        </a:rPr>
                        <a:t>ARMv3</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dirty="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6" tooltip="ARM6"/>
                        </a:rPr>
                        <a:t>ARM6</a:t>
                      </a:r>
                      <a:r>
                        <a:rPr lang="en-IN" sz="1100" dirty="0">
                          <a:effectLst/>
                        </a:rPr>
                        <a:t>, </a:t>
                      </a:r>
                      <a:r>
                        <a:rPr lang="en-IN" sz="1100" u="none" strike="noStrike" dirty="0">
                          <a:solidFill>
                            <a:srgbClr val="0B0080"/>
                          </a:solidFill>
                          <a:effectLst/>
                          <a:hlinkClick r:id="rId7" tooltip="ARM7"/>
                        </a:rPr>
                        <a:t>ARM7</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3162763"/>
                  </a:ext>
                </a:extLst>
              </a:tr>
              <a:tr h="243235">
                <a:tc>
                  <a:txBody>
                    <a:bodyPr/>
                    <a:lstStyle/>
                    <a:p>
                      <a:r>
                        <a:rPr lang="en-IN" sz="1100">
                          <a:effectLst/>
                        </a:rPr>
                        <a:t>ARMv4</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dirty="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8" tooltip="List of ARM microprocessor cores"/>
                        </a:rPr>
                        <a:t>ARM8</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23285312"/>
                  </a:ext>
                </a:extLst>
              </a:tr>
              <a:tr h="314411">
                <a:tc>
                  <a:txBody>
                    <a:bodyPr/>
                    <a:lstStyle/>
                    <a:p>
                      <a:r>
                        <a:rPr lang="en-IN" sz="1100">
                          <a:effectLst/>
                        </a:rPr>
                        <a:t>ARMv4T</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dirty="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9" tooltip="ARM7TDMI"/>
                        </a:rPr>
                        <a:t>ARM7TDMI</a:t>
                      </a:r>
                      <a:r>
                        <a:rPr lang="en-IN" sz="1100" dirty="0">
                          <a:effectLst/>
                        </a:rPr>
                        <a:t>, </a:t>
                      </a:r>
                      <a:r>
                        <a:rPr lang="en-IN" sz="1100" u="none" strike="noStrike" dirty="0">
                          <a:solidFill>
                            <a:srgbClr val="0B0080"/>
                          </a:solidFill>
                          <a:effectLst/>
                          <a:hlinkClick r:id="rId10" tooltip="ARM9TDMI"/>
                        </a:rPr>
                        <a:t>ARM9TDMI</a:t>
                      </a:r>
                      <a:r>
                        <a:rPr lang="en-IN" sz="1100" dirty="0">
                          <a:effectLst/>
                        </a:rPr>
                        <a:t>, </a:t>
                      </a:r>
                      <a:r>
                        <a:rPr lang="en-IN" sz="1100" u="none" strike="noStrike" dirty="0" err="1">
                          <a:solidFill>
                            <a:srgbClr val="0B0080"/>
                          </a:solidFill>
                          <a:effectLst/>
                          <a:hlinkClick r:id="rId11" tooltip="ARM SecurCore"/>
                        </a:rPr>
                        <a:t>SecurCore</a:t>
                      </a:r>
                      <a:r>
                        <a:rPr lang="en-IN" sz="1100" dirty="0">
                          <a:effectLst/>
                        </a:rPr>
                        <a:t> SC100</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07361950"/>
                  </a:ext>
                </a:extLst>
              </a:tr>
              <a:tr h="314411">
                <a:tc>
                  <a:txBody>
                    <a:bodyPr/>
                    <a:lstStyle/>
                    <a:p>
                      <a:r>
                        <a:rPr lang="en-IN" sz="1100">
                          <a:effectLst/>
                        </a:rPr>
                        <a:t>ARMv5TE</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12" tooltip="ARM7EJ"/>
                        </a:rPr>
                        <a:t>ARM7EJ</a:t>
                      </a:r>
                      <a:r>
                        <a:rPr lang="en-IN" sz="1100" dirty="0">
                          <a:effectLst/>
                        </a:rPr>
                        <a:t>, </a:t>
                      </a:r>
                      <a:r>
                        <a:rPr lang="en-IN" sz="1100" u="none" strike="noStrike" dirty="0">
                          <a:solidFill>
                            <a:srgbClr val="0B0080"/>
                          </a:solidFill>
                          <a:effectLst/>
                          <a:hlinkClick r:id="rId13" tooltip="ARM9E"/>
                        </a:rPr>
                        <a:t>ARM9E</a:t>
                      </a:r>
                      <a:r>
                        <a:rPr lang="en-IN" sz="1100" dirty="0">
                          <a:effectLst/>
                        </a:rPr>
                        <a:t>, </a:t>
                      </a:r>
                      <a:r>
                        <a:rPr lang="en-IN" sz="1100" u="none" strike="noStrike" dirty="0">
                          <a:solidFill>
                            <a:srgbClr val="0B0080"/>
                          </a:solidFill>
                          <a:effectLst/>
                          <a:hlinkClick r:id="rId14" tooltip="ARM10E"/>
                        </a:rPr>
                        <a:t>ARM10E</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31737188"/>
                  </a:ext>
                </a:extLst>
              </a:tr>
              <a:tr h="163238">
                <a:tc>
                  <a:txBody>
                    <a:bodyPr/>
                    <a:lstStyle/>
                    <a:p>
                      <a:r>
                        <a:rPr lang="en-IN" sz="1100">
                          <a:effectLst/>
                        </a:rPr>
                        <a:t>ARMv6</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15" tooltip="ARM11"/>
                        </a:rPr>
                        <a:t>ARM11</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kumimoji="0" lang="en-IN" sz="1100" b="0" i="0" kern="1200" dirty="0">
                          <a:solidFill>
                            <a:schemeClr val="tx1"/>
                          </a:solidFill>
                          <a:effectLst/>
                          <a:latin typeface="+mn-lt"/>
                          <a:ea typeface="+mn-ea"/>
                          <a:cs typeface="+mn-cs"/>
                        </a:rPr>
                        <a:t>1990</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17413077"/>
                  </a:ext>
                </a:extLst>
              </a:tr>
              <a:tr h="358453">
                <a:tc>
                  <a:txBody>
                    <a:bodyPr/>
                    <a:lstStyle/>
                    <a:p>
                      <a:r>
                        <a:rPr lang="en-IN" sz="1100">
                          <a:effectLst/>
                        </a:rPr>
                        <a:t>ARMv6-M</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16" tooltip="ARM Cortex-M0"/>
                        </a:rPr>
                        <a:t>ARM Cortex-M0</a:t>
                      </a:r>
                      <a:r>
                        <a:rPr lang="en-IN" sz="1100" dirty="0">
                          <a:effectLst/>
                        </a:rPr>
                        <a:t>, </a:t>
                      </a:r>
                      <a:r>
                        <a:rPr lang="en-IN" sz="1100" u="none" strike="noStrike" dirty="0">
                          <a:solidFill>
                            <a:srgbClr val="0B0080"/>
                          </a:solidFill>
                          <a:effectLst/>
                          <a:hlinkClick r:id="rId17" tooltip="ARM Cortex-M0+"/>
                        </a:rPr>
                        <a:t>ARM Cortex-M0+</a:t>
                      </a:r>
                      <a:r>
                        <a:rPr lang="en-IN" sz="1100" dirty="0">
                          <a:effectLst/>
                        </a:rPr>
                        <a:t>,</a:t>
                      </a:r>
                      <a:r>
                        <a:rPr lang="en-IN" sz="1100" u="none" strike="noStrike" dirty="0">
                          <a:solidFill>
                            <a:srgbClr val="0B0080"/>
                          </a:solidFill>
                          <a:effectLst/>
                          <a:hlinkClick r:id="rId18" tooltip="ARM Cortex-M1"/>
                        </a:rPr>
                        <a:t>ARM Cortex-M1</a:t>
                      </a:r>
                      <a:r>
                        <a:rPr lang="en-IN" sz="1100" dirty="0">
                          <a:effectLst/>
                        </a:rPr>
                        <a:t>, </a:t>
                      </a:r>
                      <a:r>
                        <a:rPr lang="en-IN" sz="1100" u="none" strike="noStrike" dirty="0" err="1">
                          <a:solidFill>
                            <a:srgbClr val="0B0080"/>
                          </a:solidFill>
                          <a:effectLst/>
                          <a:hlinkClick r:id="rId11" tooltip="ARM SecurCore"/>
                        </a:rPr>
                        <a:t>SecurCore</a:t>
                      </a:r>
                      <a:r>
                        <a:rPr lang="en-IN" sz="1100" dirty="0">
                          <a:effectLst/>
                        </a:rPr>
                        <a:t> SC000</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41713660"/>
                  </a:ext>
                </a:extLst>
              </a:tr>
              <a:tr h="314411">
                <a:tc>
                  <a:txBody>
                    <a:bodyPr/>
                    <a:lstStyle/>
                    <a:p>
                      <a:r>
                        <a:rPr lang="en-IN" sz="1100">
                          <a:effectLst/>
                        </a:rPr>
                        <a:t>ARMv7-M</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19" tooltip="ARM Cortex-M3"/>
                        </a:rPr>
                        <a:t>ARM Cortex-M3</a:t>
                      </a:r>
                      <a:r>
                        <a:rPr lang="en-IN" sz="1100" dirty="0">
                          <a:effectLst/>
                        </a:rPr>
                        <a:t>, </a:t>
                      </a:r>
                      <a:r>
                        <a:rPr lang="en-IN" sz="1100" u="none" strike="noStrike" dirty="0" err="1">
                          <a:solidFill>
                            <a:srgbClr val="0B0080"/>
                          </a:solidFill>
                          <a:effectLst/>
                          <a:hlinkClick r:id="rId11" tooltip="ARM SecurCore"/>
                        </a:rPr>
                        <a:t>SecurCore</a:t>
                      </a:r>
                      <a:r>
                        <a:rPr lang="en-IN" sz="1100" dirty="0">
                          <a:effectLst/>
                        </a:rPr>
                        <a:t> SC300</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92261670"/>
                  </a:ext>
                </a:extLst>
              </a:tr>
              <a:tr h="314411">
                <a:tc>
                  <a:txBody>
                    <a:bodyPr/>
                    <a:lstStyle/>
                    <a:p>
                      <a:r>
                        <a:rPr lang="en-IN" sz="1100">
                          <a:effectLst/>
                        </a:rPr>
                        <a:t>ARMv7E-M</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20" tooltip="ARM Cortex-M4"/>
                        </a:rPr>
                        <a:t>ARM Cortex-M4</a:t>
                      </a:r>
                      <a:r>
                        <a:rPr lang="en-IN" sz="1100" dirty="0">
                          <a:effectLst/>
                        </a:rPr>
                        <a:t>, </a:t>
                      </a:r>
                      <a:r>
                        <a:rPr lang="en-IN" sz="1100" u="none" strike="noStrike" dirty="0">
                          <a:solidFill>
                            <a:srgbClr val="0B0080"/>
                          </a:solidFill>
                          <a:effectLst/>
                          <a:hlinkClick r:id="rId21" tooltip="ARM Cortex-M7"/>
                        </a:rPr>
                        <a:t>ARM Cortex-M7</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40485722"/>
                  </a:ext>
                </a:extLst>
              </a:tr>
              <a:tr h="314411">
                <a:tc>
                  <a:txBody>
                    <a:bodyPr/>
                    <a:lstStyle/>
                    <a:p>
                      <a:r>
                        <a:rPr lang="en-IN" sz="1100">
                          <a:effectLst/>
                        </a:rPr>
                        <a:t>ARMv8-M</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dirty="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1100" u="none" strike="noStrike" dirty="0">
                          <a:solidFill>
                            <a:srgbClr val="0B0080"/>
                          </a:solidFill>
                          <a:effectLst/>
                          <a:hlinkClick r:id="rId22" tooltip="ARM Cortex-M23"/>
                        </a:rPr>
                        <a:t>ARM Cortex-M23</a:t>
                      </a:r>
                      <a:r>
                        <a:rPr lang="pt-BR" sz="1100" dirty="0">
                          <a:effectLst/>
                        </a:rPr>
                        <a:t>,</a:t>
                      </a:r>
                      <a:r>
                        <a:rPr lang="pt-BR" sz="1100" b="0" i="0" u="none" strike="noStrike" baseline="30000" dirty="0">
                          <a:solidFill>
                            <a:srgbClr val="0B0080"/>
                          </a:solidFill>
                          <a:effectLst/>
                          <a:hlinkClick r:id="rId23"/>
                        </a:rPr>
                        <a:t>[39]</a:t>
                      </a:r>
                      <a:r>
                        <a:rPr lang="pt-BR" sz="1100" dirty="0">
                          <a:effectLst/>
                        </a:rPr>
                        <a:t> </a:t>
                      </a:r>
                      <a:r>
                        <a:rPr lang="pt-BR" sz="1100" u="none" strike="noStrike" dirty="0">
                          <a:solidFill>
                            <a:srgbClr val="0B0080"/>
                          </a:solidFill>
                          <a:effectLst/>
                          <a:hlinkClick r:id="rId24" tooltip="ARM Cortex-M33"/>
                        </a:rPr>
                        <a:t>ARM Cortex-M33</a:t>
                      </a:r>
                      <a:r>
                        <a:rPr lang="pt-BR" sz="1100" b="0" i="0" u="none" strike="noStrike" baseline="30000" dirty="0">
                          <a:solidFill>
                            <a:srgbClr val="0B0080"/>
                          </a:solidFill>
                          <a:effectLst/>
                          <a:hlinkClick r:id="rId25"/>
                        </a:rPr>
                        <a:t>[40]</a:t>
                      </a:r>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48332753"/>
                  </a:ext>
                </a:extLst>
              </a:tr>
              <a:tr h="320046">
                <a:tc>
                  <a:txBody>
                    <a:bodyPr/>
                    <a:lstStyle/>
                    <a:p>
                      <a:r>
                        <a:rPr lang="en-IN" sz="1100">
                          <a:effectLst/>
                        </a:rPr>
                        <a:t>ARMv7-R</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1100" u="none" strike="noStrike" dirty="0">
                          <a:solidFill>
                            <a:srgbClr val="0B0080"/>
                          </a:solidFill>
                          <a:effectLst/>
                          <a:hlinkClick r:id="rId26" tooltip="ARM Cortex-R4"/>
                        </a:rPr>
                        <a:t>ARM Cortex-R4</a:t>
                      </a:r>
                      <a:r>
                        <a:rPr lang="pt-BR" sz="1100" dirty="0">
                          <a:effectLst/>
                        </a:rPr>
                        <a:t>, </a:t>
                      </a:r>
                      <a:r>
                        <a:rPr lang="pt-BR" sz="1100" u="none" strike="noStrike" dirty="0">
                          <a:solidFill>
                            <a:srgbClr val="0B0080"/>
                          </a:solidFill>
                          <a:effectLst/>
                          <a:hlinkClick r:id="rId27" tooltip="ARM Cortex-R5"/>
                        </a:rPr>
                        <a:t>ARM Cortex-R5</a:t>
                      </a:r>
                      <a:r>
                        <a:rPr lang="pt-BR" sz="1100" dirty="0">
                          <a:effectLst/>
                        </a:rPr>
                        <a:t>,</a:t>
                      </a:r>
                      <a:r>
                        <a:rPr lang="pt-BR" sz="1100" u="none" strike="noStrike" dirty="0">
                          <a:solidFill>
                            <a:srgbClr val="0B0080"/>
                          </a:solidFill>
                          <a:effectLst/>
                          <a:hlinkClick r:id="rId28" tooltip="ARM Cortex-R7"/>
                        </a:rPr>
                        <a:t>ARM Cortex-R7</a:t>
                      </a:r>
                      <a:r>
                        <a:rPr lang="pt-BR" sz="1100" dirty="0">
                          <a:effectLst/>
                        </a:rPr>
                        <a:t>, </a:t>
                      </a:r>
                      <a:r>
                        <a:rPr lang="pt-BR" sz="1100" u="none" strike="noStrike" dirty="0">
                          <a:solidFill>
                            <a:srgbClr val="0B0080"/>
                          </a:solidFill>
                          <a:effectLst/>
                          <a:hlinkClick r:id="rId29" tooltip="ARM Cortex-R8"/>
                        </a:rPr>
                        <a:t>ARM Cortex-R8</a:t>
                      </a:r>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8696937"/>
                  </a:ext>
                </a:extLst>
              </a:tr>
              <a:tr h="314411">
                <a:tc>
                  <a:txBody>
                    <a:bodyPr/>
                    <a:lstStyle/>
                    <a:p>
                      <a:r>
                        <a:rPr lang="en-IN" sz="1100">
                          <a:effectLst/>
                        </a:rPr>
                        <a:t>ARMv8-R</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a:solidFill>
                            <a:srgbClr val="0B0080"/>
                          </a:solidFill>
                          <a:effectLst/>
                          <a:hlinkClick r:id="rId30" tooltip="ARM Cortex-R52"/>
                        </a:rPr>
                        <a:t>ARM Cortex-R52</a:t>
                      </a:r>
                      <a:endParaRPr lang="en-IN" sz="110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82427743"/>
                  </a:ext>
                </a:extLst>
              </a:tr>
              <a:tr h="588887">
                <a:tc>
                  <a:txBody>
                    <a:bodyPr/>
                    <a:lstStyle/>
                    <a:p>
                      <a:r>
                        <a:rPr lang="en-IN" sz="1100">
                          <a:effectLst/>
                        </a:rPr>
                        <a:t>ARMv7-A</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1100" u="none" strike="noStrike" dirty="0">
                          <a:solidFill>
                            <a:srgbClr val="0B0080"/>
                          </a:solidFill>
                          <a:effectLst/>
                          <a:hlinkClick r:id="rId31" tooltip="ARM Cortex-A5"/>
                        </a:rPr>
                        <a:t>ARM Cortex-A5</a:t>
                      </a:r>
                      <a:r>
                        <a:rPr lang="pt-BR" sz="1100" dirty="0">
                          <a:effectLst/>
                        </a:rPr>
                        <a:t>, </a:t>
                      </a:r>
                      <a:r>
                        <a:rPr lang="pt-BR" sz="1100" u="none" strike="noStrike" dirty="0">
                          <a:solidFill>
                            <a:srgbClr val="0B0080"/>
                          </a:solidFill>
                          <a:effectLst/>
                          <a:hlinkClick r:id="rId32" tooltip="ARM Cortex-A7"/>
                        </a:rPr>
                        <a:t>ARM Cortex-A7</a:t>
                      </a:r>
                      <a:r>
                        <a:rPr lang="pt-BR" sz="1100" dirty="0">
                          <a:effectLst/>
                        </a:rPr>
                        <a:t>,</a:t>
                      </a:r>
                      <a:r>
                        <a:rPr lang="pt-BR" sz="1100" u="none" strike="noStrike" dirty="0">
                          <a:solidFill>
                            <a:srgbClr val="0B0080"/>
                          </a:solidFill>
                          <a:effectLst/>
                          <a:hlinkClick r:id="rId33" tooltip="ARM Cortex-A8"/>
                        </a:rPr>
                        <a:t>ARM Cortex-A8</a:t>
                      </a:r>
                      <a:r>
                        <a:rPr lang="pt-BR" sz="1100" dirty="0">
                          <a:effectLst/>
                        </a:rPr>
                        <a:t>, </a:t>
                      </a:r>
                      <a:r>
                        <a:rPr lang="pt-BR" sz="1100" u="none" strike="noStrike" dirty="0">
                          <a:solidFill>
                            <a:srgbClr val="0B0080"/>
                          </a:solidFill>
                          <a:effectLst/>
                          <a:hlinkClick r:id="rId34" tooltip="ARM Cortex-A9"/>
                        </a:rPr>
                        <a:t>ARM Cortex-A9</a:t>
                      </a:r>
                      <a:r>
                        <a:rPr lang="pt-BR" sz="1100" dirty="0">
                          <a:effectLst/>
                        </a:rPr>
                        <a:t>,</a:t>
                      </a:r>
                      <a:r>
                        <a:rPr lang="pt-BR" sz="1100" u="none" strike="noStrike" dirty="0">
                          <a:solidFill>
                            <a:srgbClr val="0B0080"/>
                          </a:solidFill>
                          <a:effectLst/>
                          <a:hlinkClick r:id="rId35" tooltip="ARM Cortex-A12"/>
                        </a:rPr>
                        <a:t>ARM Cortex-A12</a:t>
                      </a:r>
                      <a:r>
                        <a:rPr lang="pt-BR" sz="1100" dirty="0">
                          <a:effectLst/>
                        </a:rPr>
                        <a:t>, </a:t>
                      </a:r>
                      <a:r>
                        <a:rPr lang="pt-BR" sz="1100" u="none" strike="noStrike" dirty="0">
                          <a:solidFill>
                            <a:srgbClr val="0B0080"/>
                          </a:solidFill>
                          <a:effectLst/>
                          <a:hlinkClick r:id="rId36" tooltip="ARM Cortex-A15"/>
                        </a:rPr>
                        <a:t>ARM Cortex-A15</a:t>
                      </a:r>
                      <a:r>
                        <a:rPr lang="pt-BR" sz="1100" dirty="0">
                          <a:effectLst/>
                        </a:rPr>
                        <a:t>,</a:t>
                      </a:r>
                      <a:r>
                        <a:rPr lang="pt-BR" sz="1100" u="none" strike="noStrike" dirty="0">
                          <a:solidFill>
                            <a:srgbClr val="0B0080"/>
                          </a:solidFill>
                          <a:effectLst/>
                          <a:hlinkClick r:id="rId37" tooltip="ARM Cortex-A17"/>
                        </a:rPr>
                        <a:t>ARM Cortex-A17</a:t>
                      </a:r>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38365349"/>
                  </a:ext>
                </a:extLst>
              </a:tr>
              <a:tr h="314411">
                <a:tc>
                  <a:txBody>
                    <a:bodyPr/>
                    <a:lstStyle/>
                    <a:p>
                      <a:r>
                        <a:rPr lang="en-IN" sz="1100">
                          <a:effectLst/>
                        </a:rPr>
                        <a:t>ARMv8-A</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dirty="0">
                          <a:solidFill>
                            <a:srgbClr val="0B0080"/>
                          </a:solidFill>
                          <a:effectLst/>
                          <a:hlinkClick r:id="rId38" tooltip="ARM Cortex-A32"/>
                        </a:rPr>
                        <a:t>ARM Cortex-A32</a:t>
                      </a:r>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32937713"/>
                  </a:ext>
                </a:extLst>
              </a:tr>
              <a:tr h="819320">
                <a:tc>
                  <a:txBody>
                    <a:bodyPr/>
                    <a:lstStyle/>
                    <a:p>
                      <a:r>
                        <a:rPr lang="en-IN" sz="1100">
                          <a:effectLst/>
                        </a:rPr>
                        <a:t>ARMv8-A</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sz="1100" u="none" strike="noStrike">
                          <a:solidFill>
                            <a:srgbClr val="0B0080"/>
                          </a:solidFill>
                          <a:effectLst/>
                          <a:hlinkClick r:id="rId39" tooltip="64-bit computing"/>
                        </a:rPr>
                        <a:t>64</a:t>
                      </a:r>
                      <a:r>
                        <a:rPr lang="en-IN" sz="1100">
                          <a:effectLst/>
                        </a:rPr>
                        <a:t>/32</a:t>
                      </a: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1100" u="none" strike="noStrike" dirty="0">
                          <a:solidFill>
                            <a:srgbClr val="0B0080"/>
                          </a:solidFill>
                          <a:effectLst/>
                          <a:hlinkClick r:id="rId40" tooltip="ARM Cortex-A35"/>
                        </a:rPr>
                        <a:t>ARM Cortex-A35</a:t>
                      </a:r>
                      <a:r>
                        <a:rPr lang="pt-BR" sz="1100" dirty="0">
                          <a:effectLst/>
                        </a:rPr>
                        <a:t>,</a:t>
                      </a:r>
                      <a:r>
                        <a:rPr lang="pt-BR" sz="1100" b="0" i="0" u="none" strike="noStrike" baseline="30000" dirty="0">
                          <a:solidFill>
                            <a:srgbClr val="0B0080"/>
                          </a:solidFill>
                          <a:effectLst/>
                          <a:hlinkClick r:id="rId41"/>
                        </a:rPr>
                        <a:t>[45]</a:t>
                      </a:r>
                      <a:r>
                        <a:rPr lang="pt-BR" sz="1100" dirty="0">
                          <a:effectLst/>
                        </a:rPr>
                        <a:t> </a:t>
                      </a:r>
                      <a:r>
                        <a:rPr lang="pt-BR" sz="1100" u="none" strike="noStrike" dirty="0">
                          <a:solidFill>
                            <a:srgbClr val="0B0080"/>
                          </a:solidFill>
                          <a:effectLst/>
                          <a:hlinkClick r:id="rId42" tooltip="ARM Cortex-A53"/>
                        </a:rPr>
                        <a:t>ARM Cortex-A53</a:t>
                      </a:r>
                      <a:r>
                        <a:rPr lang="pt-BR" sz="1100" dirty="0">
                          <a:effectLst/>
                        </a:rPr>
                        <a:t>, </a:t>
                      </a:r>
                      <a:r>
                        <a:rPr lang="pt-BR" sz="1100" u="none" strike="noStrike" dirty="0">
                          <a:solidFill>
                            <a:srgbClr val="0B0080"/>
                          </a:solidFill>
                          <a:effectLst/>
                          <a:hlinkClick r:id="rId43" tooltip="ARM Cortex-A57"/>
                        </a:rPr>
                        <a:t>ARM Cortex-A57</a:t>
                      </a:r>
                      <a:r>
                        <a:rPr lang="pt-BR" sz="1100" dirty="0">
                          <a:effectLst/>
                        </a:rPr>
                        <a:t>,</a:t>
                      </a:r>
                      <a:r>
                        <a:rPr lang="pt-BR" sz="1100" b="0" i="0" u="none" strike="noStrike" baseline="30000" dirty="0">
                          <a:solidFill>
                            <a:srgbClr val="0B0080"/>
                          </a:solidFill>
                          <a:effectLst/>
                          <a:hlinkClick r:id="rId44"/>
                        </a:rPr>
                        <a:t>[46]</a:t>
                      </a:r>
                      <a:r>
                        <a:rPr lang="pt-BR" sz="1100" dirty="0">
                          <a:effectLst/>
                        </a:rPr>
                        <a:t> </a:t>
                      </a:r>
                      <a:r>
                        <a:rPr lang="pt-BR" sz="1100" u="none" strike="noStrike" dirty="0">
                          <a:solidFill>
                            <a:srgbClr val="0B0080"/>
                          </a:solidFill>
                          <a:effectLst/>
                          <a:hlinkClick r:id="rId45" tooltip="ARM Cortex-A72"/>
                        </a:rPr>
                        <a:t>ARM Cortex-A72</a:t>
                      </a:r>
                      <a:r>
                        <a:rPr lang="pt-BR" sz="1100" dirty="0">
                          <a:effectLst/>
                        </a:rPr>
                        <a:t>,</a:t>
                      </a:r>
                      <a:r>
                        <a:rPr lang="pt-BR" sz="1100" b="0" i="0" u="none" strike="noStrike" baseline="30000" dirty="0">
                          <a:solidFill>
                            <a:srgbClr val="0B0080"/>
                          </a:solidFill>
                          <a:effectLst/>
                          <a:hlinkClick r:id="rId46"/>
                        </a:rPr>
                        <a:t>[47]</a:t>
                      </a:r>
                      <a:r>
                        <a:rPr lang="pt-BR" sz="1100" u="none" strike="noStrike" dirty="0">
                          <a:solidFill>
                            <a:srgbClr val="0B0080"/>
                          </a:solidFill>
                          <a:effectLst/>
                          <a:hlinkClick r:id="rId47" tooltip="ARM Cortex-A73"/>
                        </a:rPr>
                        <a:t>ARM Cortex-A73</a:t>
                      </a:r>
                      <a:r>
                        <a:rPr lang="pt-BR" sz="1100" b="0" i="0" u="none" strike="noStrike" baseline="30000" dirty="0">
                          <a:solidFill>
                            <a:srgbClr val="0B0080"/>
                          </a:solidFill>
                          <a:effectLst/>
                          <a:hlinkClick r:id="rId48"/>
                        </a:rPr>
                        <a:t>[48]</a:t>
                      </a:r>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pt-BR" sz="1100" dirty="0">
                        <a:effectLst/>
                      </a:endParaRPr>
                    </a:p>
                  </a:txBody>
                  <a:tcPr marL="13380" marR="13380" marT="6690" marB="669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76668128"/>
                  </a:ext>
                </a:extLst>
              </a:tr>
            </a:tbl>
          </a:graphicData>
        </a:graphic>
      </p:graphicFrame>
    </p:spTree>
    <p:extLst>
      <p:ext uri="{BB962C8B-B14F-4D97-AF65-F5344CB8AC3E}">
        <p14:creationId xmlns:p14="http://schemas.microsoft.com/office/powerpoint/2010/main" val="343201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66800"/>
            <a:ext cx="184731" cy="369332"/>
          </a:xfrm>
          <a:prstGeom prst="rect">
            <a:avLst/>
          </a:prstGeom>
          <a:noFill/>
        </p:spPr>
        <p:txBody>
          <a:bodyPr wrap="none" rtlCol="0">
            <a:spAutoFit/>
          </a:bodyPr>
          <a:lstStyle/>
          <a:p>
            <a:endParaRPr lang="en-US" dirty="0"/>
          </a:p>
        </p:txBody>
      </p:sp>
      <p:sp>
        <p:nvSpPr>
          <p:cNvPr id="3" name="Rectangle 2"/>
          <p:cNvSpPr/>
          <p:nvPr/>
        </p:nvSpPr>
        <p:spPr>
          <a:xfrm>
            <a:off x="904609" y="609600"/>
            <a:ext cx="733726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Von Neumann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4" name="Rounded Rectangle 3"/>
          <p:cNvSpPr/>
          <p:nvPr/>
        </p:nvSpPr>
        <p:spPr>
          <a:xfrm>
            <a:off x="685800" y="1524000"/>
            <a:ext cx="7315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Von </a:t>
            </a:r>
            <a:r>
              <a:rPr lang="en-US" dirty="0" err="1"/>
              <a:t>Neuman</a:t>
            </a:r>
            <a:r>
              <a:rPr lang="en-US" dirty="0"/>
              <a:t> architecture is also called Princeton Architecture  was published in 1945 by Mathematician , physicist &amp; Computer Scientist   </a:t>
            </a:r>
            <a:r>
              <a:rPr lang="en-US" b="1" dirty="0"/>
              <a:t>John von Neumann </a:t>
            </a:r>
          </a:p>
        </p:txBody>
      </p:sp>
      <p:pic>
        <p:nvPicPr>
          <p:cNvPr id="1026" name="Picture 2" descr="JohnvonNeumann-LosAlamos.gif"/>
          <p:cNvPicPr>
            <a:picLocks noChangeAspect="1" noChangeArrowheads="1"/>
          </p:cNvPicPr>
          <p:nvPr/>
        </p:nvPicPr>
        <p:blipFill>
          <a:blip r:embed="rId2" cstate="print"/>
          <a:srcRect/>
          <a:stretch>
            <a:fillRect/>
          </a:stretch>
        </p:blipFill>
        <p:spPr bwMode="auto">
          <a:xfrm>
            <a:off x="6400800" y="3429000"/>
            <a:ext cx="2095500" cy="2733676"/>
          </a:xfrm>
          <a:prstGeom prst="rect">
            <a:avLst/>
          </a:prstGeom>
          <a:noFill/>
        </p:spPr>
      </p:pic>
      <p:sp>
        <p:nvSpPr>
          <p:cNvPr id="6" name="Rectangle 5"/>
          <p:cNvSpPr/>
          <p:nvPr/>
        </p:nvSpPr>
        <p:spPr>
          <a:xfrm>
            <a:off x="1828800" y="4648200"/>
            <a:ext cx="1981200" cy="8382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7" name="Rectangle 6"/>
          <p:cNvSpPr/>
          <p:nvPr/>
        </p:nvSpPr>
        <p:spPr>
          <a:xfrm>
            <a:off x="1676400" y="3200400"/>
            <a:ext cx="2232248" cy="576064"/>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&amp; Instructions memory</a:t>
            </a:r>
          </a:p>
        </p:txBody>
      </p:sp>
      <p:pic>
        <p:nvPicPr>
          <p:cNvPr id="9"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flipH="1">
            <a:off x="533400" y="4648200"/>
            <a:ext cx="838200" cy="677533"/>
          </a:xfrm>
          <a:prstGeom prst="rect">
            <a:avLst/>
          </a:prstGeom>
          <a:noFill/>
        </p:spPr>
      </p:pic>
      <p:pic>
        <p:nvPicPr>
          <p:cNvPr id="10"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flipH="1">
            <a:off x="4343400" y="4724400"/>
            <a:ext cx="687288" cy="783288"/>
          </a:xfrm>
          <a:prstGeom prst="rect">
            <a:avLst/>
          </a:prstGeom>
          <a:noFill/>
        </p:spPr>
      </p:pic>
      <p:cxnSp>
        <p:nvCxnSpPr>
          <p:cNvPr id="12" name="Straight Arrow Connector 11"/>
          <p:cNvCxnSpPr>
            <a:endCxn id="10" idx="3"/>
          </p:cNvCxnSpPr>
          <p:nvPr/>
        </p:nvCxnSpPr>
        <p:spPr>
          <a:xfrm>
            <a:off x="3886200" y="5105400"/>
            <a:ext cx="457200" cy="10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6" idx="1"/>
          </p:cNvCxnSpPr>
          <p:nvPr/>
        </p:nvCxnSpPr>
        <p:spPr>
          <a:xfrm>
            <a:off x="1371600" y="4986967"/>
            <a:ext cx="457200" cy="80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2743200" y="3810000"/>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24200" y="4114800"/>
            <a:ext cx="1691489" cy="276999"/>
          </a:xfrm>
          <a:prstGeom prst="rect">
            <a:avLst/>
          </a:prstGeom>
          <a:noFill/>
        </p:spPr>
        <p:txBody>
          <a:bodyPr wrap="none" rtlCol="0">
            <a:spAutoFit/>
          </a:bodyPr>
          <a:lstStyle/>
          <a:p>
            <a:r>
              <a:rPr lang="en-US" sz="1200" dirty="0"/>
              <a:t>Data &amp; Instructions</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73AFA53-B456-487F-A8DC-03B5536D10A3}"/>
              </a:ext>
            </a:extLst>
          </p:cNvPr>
          <p:cNvSpPr/>
          <p:nvPr/>
        </p:nvSpPr>
        <p:spPr>
          <a:xfrm>
            <a:off x="533400" y="1371600"/>
            <a:ext cx="4572000" cy="4770537"/>
          </a:xfrm>
          <a:prstGeom prst="rect">
            <a:avLst/>
          </a:prstGeom>
        </p:spPr>
        <p:txBody>
          <a:bodyPr>
            <a:spAutoFit/>
          </a:bodyPr>
          <a:lstStyle/>
          <a:p>
            <a:r>
              <a:rPr lang="en-GB" sz="1600" b="1" dirty="0"/>
              <a:t>Cortex-A series (Application)</a:t>
            </a:r>
          </a:p>
          <a:p>
            <a:pPr lvl="1"/>
            <a:r>
              <a:rPr lang="en-GB" sz="1400" dirty="0"/>
              <a:t>High performance processors capable of full Operating System (OS) support;</a:t>
            </a:r>
          </a:p>
          <a:p>
            <a:pPr lvl="1"/>
            <a:r>
              <a:rPr lang="en-GB" sz="1400" dirty="0"/>
              <a:t>Applications include smartphones, digital TV, smart books, home gateways etc.</a:t>
            </a:r>
          </a:p>
          <a:p>
            <a:r>
              <a:rPr lang="en-GB" sz="1600" b="1" dirty="0"/>
              <a:t>Cortex-R series (Real-time)</a:t>
            </a:r>
          </a:p>
          <a:p>
            <a:pPr lvl="1"/>
            <a:r>
              <a:rPr lang="en-GB" sz="1400" dirty="0"/>
              <a:t>High performance for real-time applications;</a:t>
            </a:r>
          </a:p>
          <a:p>
            <a:pPr lvl="1"/>
            <a:r>
              <a:rPr lang="en-GB" sz="1400" dirty="0"/>
              <a:t>High reliability</a:t>
            </a:r>
          </a:p>
          <a:p>
            <a:pPr lvl="1"/>
            <a:r>
              <a:rPr lang="en-GB" sz="1400" dirty="0"/>
              <a:t>Applications include automotive braking system, powertrains etc.</a:t>
            </a:r>
          </a:p>
          <a:p>
            <a:r>
              <a:rPr lang="en-GB" sz="1600" b="1" dirty="0"/>
              <a:t>Cortex-M series (Microcontroller)</a:t>
            </a:r>
          </a:p>
          <a:p>
            <a:pPr lvl="1"/>
            <a:r>
              <a:rPr lang="en-GB" sz="1400" dirty="0"/>
              <a:t>Cost-sensitive solutions for deterministic microcontroller applications;</a:t>
            </a:r>
          </a:p>
          <a:p>
            <a:pPr lvl="1"/>
            <a:r>
              <a:rPr lang="en-GB" sz="1400" dirty="0"/>
              <a:t>Applications include microcontrollers, mixed signal devices, smart sensors, automotive body electronics and airbags;</a:t>
            </a:r>
          </a:p>
          <a:p>
            <a:r>
              <a:rPr lang="en-GB" sz="1600" b="1" dirty="0" err="1"/>
              <a:t>SecurCore</a:t>
            </a:r>
            <a:r>
              <a:rPr lang="en-GB" sz="1600" b="1" dirty="0"/>
              <a:t> series</a:t>
            </a:r>
          </a:p>
          <a:p>
            <a:pPr lvl="1"/>
            <a:r>
              <a:rPr lang="en-GB" sz="1400" dirty="0"/>
              <a:t>High security applications.</a:t>
            </a:r>
          </a:p>
          <a:p>
            <a:r>
              <a:rPr lang="en-GB" sz="1600" b="1" dirty="0"/>
              <a:t>Previous classic processors </a:t>
            </a:r>
          </a:p>
          <a:p>
            <a:pPr lvl="1"/>
            <a:r>
              <a:rPr lang="en-GB" sz="1400" dirty="0"/>
              <a:t>Include ARM7, ARM9, ARM11 families</a:t>
            </a:r>
          </a:p>
        </p:txBody>
      </p:sp>
      <p:sp>
        <p:nvSpPr>
          <p:cNvPr id="77" name="Rectangle 76">
            <a:extLst>
              <a:ext uri="{FF2B5EF4-FFF2-40B4-BE49-F238E27FC236}">
                <a16:creationId xmlns:a16="http://schemas.microsoft.com/office/drawing/2014/main" id="{3FE5D2F9-5E7F-4CDE-985C-0913E857F102}"/>
              </a:ext>
            </a:extLst>
          </p:cNvPr>
          <p:cNvSpPr/>
          <p:nvPr/>
        </p:nvSpPr>
        <p:spPr>
          <a:xfrm>
            <a:off x="2358710" y="609600"/>
            <a:ext cx="4421531"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GB" sz="2800" dirty="0"/>
              <a:t>ARM Processor Families</a:t>
            </a:r>
            <a:endParaRPr lang="en-US" sz="2800" b="1" dirty="0">
              <a:ln/>
              <a:solidFill>
                <a:srgbClr val="6BB1C9"/>
              </a:solidFill>
            </a:endParaRPr>
          </a:p>
        </p:txBody>
      </p:sp>
      <p:sp>
        <p:nvSpPr>
          <p:cNvPr id="78" name="Rectangle 77">
            <a:extLst>
              <a:ext uri="{FF2B5EF4-FFF2-40B4-BE49-F238E27FC236}">
                <a16:creationId xmlns:a16="http://schemas.microsoft.com/office/drawing/2014/main" id="{67B91648-ABC3-4906-BCA0-831E2623773B}"/>
              </a:ext>
            </a:extLst>
          </p:cNvPr>
          <p:cNvSpPr>
            <a:spLocks noChangeArrowheads="1"/>
          </p:cNvSpPr>
          <p:nvPr/>
        </p:nvSpPr>
        <p:spPr bwMode="auto">
          <a:xfrm>
            <a:off x="5029200" y="4760913"/>
            <a:ext cx="3742920"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Rectangle 78">
            <a:extLst>
              <a:ext uri="{FF2B5EF4-FFF2-40B4-BE49-F238E27FC236}">
                <a16:creationId xmlns:a16="http://schemas.microsoft.com/office/drawing/2014/main" id="{B2C4A115-6CE4-4577-A1DD-032952453EA7}"/>
              </a:ext>
            </a:extLst>
          </p:cNvPr>
          <p:cNvSpPr>
            <a:spLocks noChangeArrowheads="1"/>
          </p:cNvSpPr>
          <p:nvPr/>
        </p:nvSpPr>
        <p:spPr bwMode="auto">
          <a:xfrm>
            <a:off x="5029200" y="3633789"/>
            <a:ext cx="3742920" cy="1127125"/>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Rectangle 79">
            <a:extLst>
              <a:ext uri="{FF2B5EF4-FFF2-40B4-BE49-F238E27FC236}">
                <a16:creationId xmlns:a16="http://schemas.microsoft.com/office/drawing/2014/main" id="{14B6C2DE-CF64-4C67-AB6F-705D0201952B}"/>
              </a:ext>
            </a:extLst>
          </p:cNvPr>
          <p:cNvSpPr>
            <a:spLocks noChangeArrowheads="1"/>
          </p:cNvSpPr>
          <p:nvPr/>
        </p:nvSpPr>
        <p:spPr bwMode="auto">
          <a:xfrm>
            <a:off x="5029200" y="2981326"/>
            <a:ext cx="3742920" cy="652463"/>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Rectangle 80">
            <a:extLst>
              <a:ext uri="{FF2B5EF4-FFF2-40B4-BE49-F238E27FC236}">
                <a16:creationId xmlns:a16="http://schemas.microsoft.com/office/drawing/2014/main" id="{FDAF592D-4E5B-443A-B737-BC44A713521C}"/>
              </a:ext>
            </a:extLst>
          </p:cNvPr>
          <p:cNvSpPr>
            <a:spLocks noChangeArrowheads="1"/>
          </p:cNvSpPr>
          <p:nvPr/>
        </p:nvSpPr>
        <p:spPr bwMode="auto">
          <a:xfrm>
            <a:off x="5029200" y="1862139"/>
            <a:ext cx="3742920" cy="1119187"/>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91A1D99F-F9F5-4F95-A28B-29F8C40FE3FD}"/>
              </a:ext>
            </a:extLst>
          </p:cNvPr>
          <p:cNvSpPr/>
          <p:nvPr/>
        </p:nvSpPr>
        <p:spPr bwMode="auto">
          <a:xfrm>
            <a:off x="5029200" y="5438776"/>
            <a:ext cx="3742920"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3" name="TextBox 5">
            <a:extLst>
              <a:ext uri="{FF2B5EF4-FFF2-40B4-BE49-F238E27FC236}">
                <a16:creationId xmlns:a16="http://schemas.microsoft.com/office/drawing/2014/main" id="{55DC07F1-D85A-47D4-BC9E-26E268A0167C}"/>
              </a:ext>
            </a:extLst>
          </p:cNvPr>
          <p:cNvSpPr txBox="1">
            <a:spLocks noChangeArrowheads="1"/>
          </p:cNvSpPr>
          <p:nvPr/>
        </p:nvSpPr>
        <p:spPr bwMode="auto">
          <a:xfrm>
            <a:off x="6520865" y="190341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2400">
                <a:solidFill>
                  <a:schemeClr val="bg1"/>
                </a:solidFill>
              </a:rPr>
              <a:t>Cortex-A</a:t>
            </a:r>
          </a:p>
        </p:txBody>
      </p:sp>
      <p:sp>
        <p:nvSpPr>
          <p:cNvPr id="84" name="Rectangle 83">
            <a:extLst>
              <a:ext uri="{FF2B5EF4-FFF2-40B4-BE49-F238E27FC236}">
                <a16:creationId xmlns:a16="http://schemas.microsoft.com/office/drawing/2014/main" id="{F0551B55-FDA1-4088-98A4-D2455E9748C6}"/>
              </a:ext>
            </a:extLst>
          </p:cNvPr>
          <p:cNvSpPr>
            <a:spLocks noChangeArrowheads="1"/>
          </p:cNvSpPr>
          <p:nvPr/>
        </p:nvSpPr>
        <p:spPr bwMode="auto">
          <a:xfrm>
            <a:off x="5029200" y="1389063"/>
            <a:ext cx="3742920" cy="473075"/>
          </a:xfrm>
          <a:prstGeom prst="rect">
            <a:avLst/>
          </a:prstGeom>
          <a:solidFill>
            <a:srgbClr val="F56F92"/>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5" name="TextBox 3">
            <a:extLst>
              <a:ext uri="{FF2B5EF4-FFF2-40B4-BE49-F238E27FC236}">
                <a16:creationId xmlns:a16="http://schemas.microsoft.com/office/drawing/2014/main" id="{C0739B1B-AB7C-44F9-BA39-3DAA14875121}"/>
              </a:ext>
            </a:extLst>
          </p:cNvPr>
          <p:cNvSpPr txBox="1">
            <a:spLocks noChangeArrowheads="1"/>
          </p:cNvSpPr>
          <p:nvPr/>
        </p:nvSpPr>
        <p:spPr bwMode="auto">
          <a:xfrm>
            <a:off x="5291564" y="1371600"/>
            <a:ext cx="1804811"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ts val="300"/>
              </a:spcBef>
            </a:pPr>
            <a:r>
              <a:rPr lang="en-GB" sz="1100" b="0" dirty="0"/>
              <a:t>Cortex-A57</a:t>
            </a:r>
          </a:p>
          <a:p>
            <a:pPr eaLnBrk="1" hangingPunct="1">
              <a:spcBef>
                <a:spcPts val="300"/>
              </a:spcBef>
              <a:spcAft>
                <a:spcPts val="600"/>
              </a:spcAft>
            </a:pPr>
            <a:r>
              <a:rPr lang="en-GB" sz="1100" b="0" dirty="0"/>
              <a:t>Cortex-A53</a:t>
            </a:r>
          </a:p>
          <a:p>
            <a:pPr eaLnBrk="1" hangingPunct="1">
              <a:spcBef>
                <a:spcPts val="300"/>
              </a:spcBef>
            </a:pPr>
            <a:r>
              <a:rPr lang="en-GB" sz="1100" b="0" dirty="0"/>
              <a:t>Cortex-A15</a:t>
            </a:r>
          </a:p>
          <a:p>
            <a:pPr eaLnBrk="1" hangingPunct="1">
              <a:spcBef>
                <a:spcPts val="300"/>
              </a:spcBef>
            </a:pPr>
            <a:r>
              <a:rPr lang="en-GB" sz="1100" b="0" dirty="0"/>
              <a:t>Cortex-A9</a:t>
            </a:r>
          </a:p>
          <a:p>
            <a:pPr eaLnBrk="1" hangingPunct="1">
              <a:spcBef>
                <a:spcPts val="300"/>
              </a:spcBef>
            </a:pPr>
            <a:r>
              <a:rPr lang="en-GB" sz="1100" b="0" dirty="0"/>
              <a:t>Cortex-A8</a:t>
            </a:r>
          </a:p>
          <a:p>
            <a:pPr eaLnBrk="1" hangingPunct="1">
              <a:spcBef>
                <a:spcPts val="300"/>
              </a:spcBef>
            </a:pPr>
            <a:r>
              <a:rPr lang="en-GB" sz="1100" b="0" dirty="0"/>
              <a:t>Cortex-A7</a:t>
            </a:r>
          </a:p>
          <a:p>
            <a:pPr eaLnBrk="1" hangingPunct="1">
              <a:spcBef>
                <a:spcPts val="300"/>
              </a:spcBef>
              <a:spcAft>
                <a:spcPts val="600"/>
              </a:spcAft>
            </a:pPr>
            <a:r>
              <a:rPr lang="en-GB" sz="1100" b="0" dirty="0"/>
              <a:t>Cortex-A5</a:t>
            </a:r>
          </a:p>
          <a:p>
            <a:pPr eaLnBrk="1" hangingPunct="1">
              <a:spcBef>
                <a:spcPts val="300"/>
              </a:spcBef>
            </a:pPr>
            <a:r>
              <a:rPr lang="en-GB" sz="1100" b="0" dirty="0"/>
              <a:t>Cortex-R7</a:t>
            </a:r>
          </a:p>
          <a:p>
            <a:pPr eaLnBrk="1" hangingPunct="1">
              <a:spcBef>
                <a:spcPts val="300"/>
              </a:spcBef>
            </a:pPr>
            <a:r>
              <a:rPr lang="en-GB" sz="1100" b="0" dirty="0"/>
              <a:t>Cortex-R5</a:t>
            </a:r>
          </a:p>
          <a:p>
            <a:pPr eaLnBrk="1" hangingPunct="1">
              <a:spcBef>
                <a:spcPts val="300"/>
              </a:spcBef>
              <a:spcAft>
                <a:spcPts val="600"/>
              </a:spcAft>
            </a:pPr>
            <a:r>
              <a:rPr lang="en-GB" sz="1100" b="0" dirty="0"/>
              <a:t>Cortex-R4</a:t>
            </a:r>
          </a:p>
          <a:p>
            <a:pPr eaLnBrk="1" hangingPunct="1">
              <a:spcBef>
                <a:spcPts val="300"/>
              </a:spcBef>
            </a:pPr>
            <a:r>
              <a:rPr lang="en-GB" sz="1100" b="0" dirty="0"/>
              <a:t>Cortex-M4</a:t>
            </a:r>
          </a:p>
          <a:p>
            <a:pPr eaLnBrk="1" hangingPunct="1">
              <a:spcBef>
                <a:spcPts val="300"/>
              </a:spcBef>
            </a:pPr>
            <a:r>
              <a:rPr lang="en-GB" sz="1100" b="0" dirty="0"/>
              <a:t>Cortex-M3</a:t>
            </a:r>
          </a:p>
          <a:p>
            <a:pPr eaLnBrk="1" hangingPunct="1">
              <a:spcBef>
                <a:spcPts val="300"/>
              </a:spcBef>
            </a:pPr>
            <a:r>
              <a:rPr lang="en-GB" sz="1100" b="0" dirty="0"/>
              <a:t>Cortex-M1</a:t>
            </a:r>
          </a:p>
          <a:p>
            <a:pPr eaLnBrk="1" hangingPunct="1">
              <a:spcBef>
                <a:spcPts val="300"/>
              </a:spcBef>
            </a:pPr>
            <a:r>
              <a:rPr lang="en-GB" sz="1100" b="0" dirty="0"/>
              <a:t>Cortex-M0+</a:t>
            </a:r>
          </a:p>
          <a:p>
            <a:pPr eaLnBrk="1" hangingPunct="1">
              <a:spcBef>
                <a:spcPts val="300"/>
              </a:spcBef>
              <a:spcAft>
                <a:spcPts val="600"/>
              </a:spcAft>
            </a:pPr>
            <a:r>
              <a:rPr lang="en-GB" sz="1100" b="0" dirty="0"/>
              <a:t>Cortex-M0</a:t>
            </a:r>
          </a:p>
          <a:p>
            <a:pPr eaLnBrk="1" hangingPunct="1">
              <a:spcBef>
                <a:spcPts val="300"/>
              </a:spcBef>
            </a:pPr>
            <a:r>
              <a:rPr lang="en-GB" sz="1100" b="0" dirty="0"/>
              <a:t>SC000</a:t>
            </a:r>
          </a:p>
          <a:p>
            <a:pPr eaLnBrk="1" hangingPunct="1">
              <a:spcBef>
                <a:spcPts val="300"/>
              </a:spcBef>
            </a:pPr>
            <a:r>
              <a:rPr lang="en-GB" sz="1100" b="0" dirty="0"/>
              <a:t>SC100</a:t>
            </a:r>
          </a:p>
          <a:p>
            <a:pPr eaLnBrk="1" hangingPunct="1">
              <a:spcBef>
                <a:spcPts val="300"/>
              </a:spcBef>
              <a:spcAft>
                <a:spcPts val="600"/>
              </a:spcAft>
            </a:pPr>
            <a:r>
              <a:rPr lang="en-GB" sz="1100" b="0" dirty="0"/>
              <a:t>SC300</a:t>
            </a:r>
          </a:p>
          <a:p>
            <a:pPr eaLnBrk="1" hangingPunct="1">
              <a:spcBef>
                <a:spcPts val="300"/>
              </a:spcBef>
            </a:pPr>
            <a:r>
              <a:rPr lang="en-GB" sz="1100" b="0" dirty="0"/>
              <a:t>ARM11</a:t>
            </a:r>
          </a:p>
          <a:p>
            <a:pPr eaLnBrk="1" hangingPunct="1">
              <a:spcBef>
                <a:spcPts val="300"/>
              </a:spcBef>
            </a:pPr>
            <a:r>
              <a:rPr lang="en-GB" sz="1100" b="0" dirty="0"/>
              <a:t>ARM9</a:t>
            </a:r>
          </a:p>
          <a:p>
            <a:pPr eaLnBrk="1" hangingPunct="1">
              <a:spcBef>
                <a:spcPts val="300"/>
              </a:spcBef>
            </a:pPr>
            <a:r>
              <a:rPr lang="en-GB" sz="1100" b="0" dirty="0"/>
              <a:t>ARM7</a:t>
            </a:r>
          </a:p>
        </p:txBody>
      </p:sp>
      <p:sp>
        <p:nvSpPr>
          <p:cNvPr id="86" name="TextBox 33">
            <a:extLst>
              <a:ext uri="{FF2B5EF4-FFF2-40B4-BE49-F238E27FC236}">
                <a16:creationId xmlns:a16="http://schemas.microsoft.com/office/drawing/2014/main" id="{D4DC726D-FD4D-4CDE-9CE0-A1DCB304B67D}"/>
              </a:ext>
            </a:extLst>
          </p:cNvPr>
          <p:cNvSpPr txBox="1">
            <a:spLocks noChangeArrowheads="1"/>
          </p:cNvSpPr>
          <p:nvPr/>
        </p:nvSpPr>
        <p:spPr bwMode="auto">
          <a:xfrm>
            <a:off x="6520865" y="3076576"/>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2400">
                <a:solidFill>
                  <a:schemeClr val="bg1"/>
                </a:solidFill>
              </a:rPr>
              <a:t>Cortex-R</a:t>
            </a:r>
          </a:p>
        </p:txBody>
      </p:sp>
      <p:sp>
        <p:nvSpPr>
          <p:cNvPr id="87" name="TextBox 34">
            <a:extLst>
              <a:ext uri="{FF2B5EF4-FFF2-40B4-BE49-F238E27FC236}">
                <a16:creationId xmlns:a16="http://schemas.microsoft.com/office/drawing/2014/main" id="{064E4DE0-77E7-40A5-868F-C982F908DA1F}"/>
              </a:ext>
            </a:extLst>
          </p:cNvPr>
          <p:cNvSpPr txBox="1">
            <a:spLocks noChangeArrowheads="1"/>
          </p:cNvSpPr>
          <p:nvPr/>
        </p:nvSpPr>
        <p:spPr bwMode="auto">
          <a:xfrm>
            <a:off x="6520865" y="396716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2400">
                <a:solidFill>
                  <a:schemeClr val="bg1"/>
                </a:solidFill>
              </a:rPr>
              <a:t>Cortex-M</a:t>
            </a:r>
          </a:p>
        </p:txBody>
      </p:sp>
      <p:sp>
        <p:nvSpPr>
          <p:cNvPr id="88" name="TextBox 35">
            <a:extLst>
              <a:ext uri="{FF2B5EF4-FFF2-40B4-BE49-F238E27FC236}">
                <a16:creationId xmlns:a16="http://schemas.microsoft.com/office/drawing/2014/main" id="{F1F29889-A96F-4E7F-B7F0-A145BF681C27}"/>
              </a:ext>
            </a:extLst>
          </p:cNvPr>
          <p:cNvSpPr txBox="1">
            <a:spLocks noChangeArrowheads="1"/>
          </p:cNvSpPr>
          <p:nvPr/>
        </p:nvSpPr>
        <p:spPr bwMode="auto">
          <a:xfrm>
            <a:off x="6444696" y="4873626"/>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2400">
                <a:solidFill>
                  <a:schemeClr val="bg1"/>
                </a:solidFill>
              </a:rPr>
              <a:t>SecurCore</a:t>
            </a:r>
          </a:p>
        </p:txBody>
      </p:sp>
      <p:sp>
        <p:nvSpPr>
          <p:cNvPr id="89" name="TextBox 36">
            <a:extLst>
              <a:ext uri="{FF2B5EF4-FFF2-40B4-BE49-F238E27FC236}">
                <a16:creationId xmlns:a16="http://schemas.microsoft.com/office/drawing/2014/main" id="{EDE9039A-6017-4221-83E4-0B3B87FC0B3A}"/>
              </a:ext>
            </a:extLst>
          </p:cNvPr>
          <p:cNvSpPr txBox="1">
            <a:spLocks noChangeArrowheads="1"/>
          </p:cNvSpPr>
          <p:nvPr/>
        </p:nvSpPr>
        <p:spPr bwMode="auto">
          <a:xfrm>
            <a:off x="6715523" y="5568951"/>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2400">
                <a:solidFill>
                  <a:schemeClr val="bg1"/>
                </a:solidFill>
              </a:rPr>
              <a:t>Classic</a:t>
            </a:r>
          </a:p>
        </p:txBody>
      </p:sp>
      <p:sp>
        <p:nvSpPr>
          <p:cNvPr id="90" name="Rectangle 89">
            <a:extLst>
              <a:ext uri="{FF2B5EF4-FFF2-40B4-BE49-F238E27FC236}">
                <a16:creationId xmlns:a16="http://schemas.microsoft.com/office/drawing/2014/main" id="{F70D5B02-963D-4B1E-A97C-ED3B60016D39}"/>
              </a:ext>
            </a:extLst>
          </p:cNvPr>
          <p:cNvSpPr>
            <a:spLocks noChangeArrowheads="1"/>
          </p:cNvSpPr>
          <p:nvPr/>
        </p:nvSpPr>
        <p:spPr bwMode="auto">
          <a:xfrm>
            <a:off x="5141339" y="1450976"/>
            <a:ext cx="150225" cy="112713"/>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1" name="Rectangle 90">
            <a:extLst>
              <a:ext uri="{FF2B5EF4-FFF2-40B4-BE49-F238E27FC236}">
                <a16:creationId xmlns:a16="http://schemas.microsoft.com/office/drawing/2014/main" id="{EFD5A3CB-8476-4CD4-9588-E156C2E57D11}"/>
              </a:ext>
            </a:extLst>
          </p:cNvPr>
          <p:cNvSpPr>
            <a:spLocks noChangeArrowheads="1"/>
          </p:cNvSpPr>
          <p:nvPr/>
        </p:nvSpPr>
        <p:spPr bwMode="auto">
          <a:xfrm>
            <a:off x="5141339" y="1658938"/>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2" name="Rectangle 91">
            <a:extLst>
              <a:ext uri="{FF2B5EF4-FFF2-40B4-BE49-F238E27FC236}">
                <a16:creationId xmlns:a16="http://schemas.microsoft.com/office/drawing/2014/main" id="{2FE3DD6F-8A7F-42EF-86B1-B6A9369724E0}"/>
              </a:ext>
            </a:extLst>
          </p:cNvPr>
          <p:cNvSpPr>
            <a:spLocks noChangeArrowheads="1"/>
          </p:cNvSpPr>
          <p:nvPr/>
        </p:nvSpPr>
        <p:spPr bwMode="auto">
          <a:xfrm>
            <a:off x="5141339" y="1928813"/>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3" name="Rectangle 92">
            <a:extLst>
              <a:ext uri="{FF2B5EF4-FFF2-40B4-BE49-F238E27FC236}">
                <a16:creationId xmlns:a16="http://schemas.microsoft.com/office/drawing/2014/main" id="{54E8BD29-B243-404D-8B63-5CAA96F09E24}"/>
              </a:ext>
            </a:extLst>
          </p:cNvPr>
          <p:cNvSpPr>
            <a:spLocks noChangeArrowheads="1"/>
          </p:cNvSpPr>
          <p:nvPr/>
        </p:nvSpPr>
        <p:spPr bwMode="auto">
          <a:xfrm>
            <a:off x="5141339" y="2144713"/>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4" name="Rectangle 93">
            <a:extLst>
              <a:ext uri="{FF2B5EF4-FFF2-40B4-BE49-F238E27FC236}">
                <a16:creationId xmlns:a16="http://schemas.microsoft.com/office/drawing/2014/main" id="{81EBF19A-193E-47B1-9D47-356DA722B1C2}"/>
              </a:ext>
            </a:extLst>
          </p:cNvPr>
          <p:cNvSpPr>
            <a:spLocks noChangeArrowheads="1"/>
          </p:cNvSpPr>
          <p:nvPr/>
        </p:nvSpPr>
        <p:spPr bwMode="auto">
          <a:xfrm>
            <a:off x="5141339" y="2347913"/>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5" name="Rectangle 94">
            <a:extLst>
              <a:ext uri="{FF2B5EF4-FFF2-40B4-BE49-F238E27FC236}">
                <a16:creationId xmlns:a16="http://schemas.microsoft.com/office/drawing/2014/main" id="{82071308-00DA-4569-A562-468DF037838D}"/>
              </a:ext>
            </a:extLst>
          </p:cNvPr>
          <p:cNvSpPr>
            <a:spLocks noChangeArrowheads="1"/>
          </p:cNvSpPr>
          <p:nvPr/>
        </p:nvSpPr>
        <p:spPr bwMode="auto">
          <a:xfrm>
            <a:off x="5141339" y="2560638"/>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6" name="Rectangle 95">
            <a:extLst>
              <a:ext uri="{FF2B5EF4-FFF2-40B4-BE49-F238E27FC236}">
                <a16:creationId xmlns:a16="http://schemas.microsoft.com/office/drawing/2014/main" id="{23D7630C-AD92-44B1-BEB9-50E1B80C7425}"/>
              </a:ext>
            </a:extLst>
          </p:cNvPr>
          <p:cNvSpPr>
            <a:spLocks noChangeArrowheads="1"/>
          </p:cNvSpPr>
          <p:nvPr/>
        </p:nvSpPr>
        <p:spPr bwMode="auto">
          <a:xfrm>
            <a:off x="5141339" y="2763838"/>
            <a:ext cx="150225" cy="112712"/>
          </a:xfrm>
          <a:prstGeom prst="rect">
            <a:avLst/>
          </a:prstGeom>
          <a:solidFill>
            <a:srgbClr val="FF0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7" name="Rectangle 96">
            <a:extLst>
              <a:ext uri="{FF2B5EF4-FFF2-40B4-BE49-F238E27FC236}">
                <a16:creationId xmlns:a16="http://schemas.microsoft.com/office/drawing/2014/main" id="{4D002C52-4A3A-47EF-B501-38A50038A7FE}"/>
              </a:ext>
            </a:extLst>
          </p:cNvPr>
          <p:cNvSpPr>
            <a:spLocks noChangeArrowheads="1"/>
          </p:cNvSpPr>
          <p:nvPr/>
        </p:nvSpPr>
        <p:spPr bwMode="auto">
          <a:xfrm>
            <a:off x="5141339" y="3727451"/>
            <a:ext cx="150225" cy="112713"/>
          </a:xfrm>
          <a:prstGeom prst="rect">
            <a:avLst/>
          </a:prstGeom>
          <a:solidFill>
            <a:srgbClr val="92D05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8" name="Rectangle 97">
            <a:extLst>
              <a:ext uri="{FF2B5EF4-FFF2-40B4-BE49-F238E27FC236}">
                <a16:creationId xmlns:a16="http://schemas.microsoft.com/office/drawing/2014/main" id="{6B6A4F34-D033-411D-9B72-2B7081FAC58C}"/>
              </a:ext>
            </a:extLst>
          </p:cNvPr>
          <p:cNvSpPr>
            <a:spLocks noChangeArrowheads="1"/>
          </p:cNvSpPr>
          <p:nvPr/>
        </p:nvSpPr>
        <p:spPr bwMode="auto">
          <a:xfrm>
            <a:off x="5141339" y="3943351"/>
            <a:ext cx="150225" cy="112713"/>
          </a:xfrm>
          <a:prstGeom prst="rect">
            <a:avLst/>
          </a:prstGeom>
          <a:solidFill>
            <a:srgbClr val="92D05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9" name="Rectangle 98">
            <a:extLst>
              <a:ext uri="{FF2B5EF4-FFF2-40B4-BE49-F238E27FC236}">
                <a16:creationId xmlns:a16="http://schemas.microsoft.com/office/drawing/2014/main" id="{8109970D-1838-4849-91FB-C865813321A7}"/>
              </a:ext>
            </a:extLst>
          </p:cNvPr>
          <p:cNvSpPr>
            <a:spLocks noChangeArrowheads="1"/>
          </p:cNvSpPr>
          <p:nvPr/>
        </p:nvSpPr>
        <p:spPr bwMode="auto">
          <a:xfrm>
            <a:off x="5141339" y="4146551"/>
            <a:ext cx="150225" cy="112713"/>
          </a:xfrm>
          <a:prstGeom prst="rect">
            <a:avLst/>
          </a:prstGeom>
          <a:solidFill>
            <a:srgbClr val="92D05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0" name="Rectangle 99">
            <a:extLst>
              <a:ext uri="{FF2B5EF4-FFF2-40B4-BE49-F238E27FC236}">
                <a16:creationId xmlns:a16="http://schemas.microsoft.com/office/drawing/2014/main" id="{56F6D68F-106F-404B-8581-85E09B8632D8}"/>
              </a:ext>
            </a:extLst>
          </p:cNvPr>
          <p:cNvSpPr>
            <a:spLocks noChangeArrowheads="1"/>
          </p:cNvSpPr>
          <p:nvPr/>
        </p:nvSpPr>
        <p:spPr bwMode="auto">
          <a:xfrm>
            <a:off x="5141339" y="4359275"/>
            <a:ext cx="150225" cy="112713"/>
          </a:xfrm>
          <a:prstGeom prst="rect">
            <a:avLst/>
          </a:prstGeom>
          <a:solidFill>
            <a:srgbClr val="92D05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1" name="Rectangle 100">
            <a:extLst>
              <a:ext uri="{FF2B5EF4-FFF2-40B4-BE49-F238E27FC236}">
                <a16:creationId xmlns:a16="http://schemas.microsoft.com/office/drawing/2014/main" id="{A64D1339-FD6F-4A78-B4B6-3B0C6CD5999D}"/>
              </a:ext>
            </a:extLst>
          </p:cNvPr>
          <p:cNvSpPr>
            <a:spLocks noChangeArrowheads="1"/>
          </p:cNvSpPr>
          <p:nvPr/>
        </p:nvSpPr>
        <p:spPr bwMode="auto">
          <a:xfrm>
            <a:off x="5141339" y="4562476"/>
            <a:ext cx="150225" cy="112713"/>
          </a:xfrm>
          <a:prstGeom prst="rect">
            <a:avLst/>
          </a:prstGeom>
          <a:solidFill>
            <a:srgbClr val="92D05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2" name="Rectangle 101">
            <a:extLst>
              <a:ext uri="{FF2B5EF4-FFF2-40B4-BE49-F238E27FC236}">
                <a16:creationId xmlns:a16="http://schemas.microsoft.com/office/drawing/2014/main" id="{356509A9-0203-44FC-9AD5-9A91E0755AEC}"/>
              </a:ext>
            </a:extLst>
          </p:cNvPr>
          <p:cNvSpPr>
            <a:spLocks noChangeArrowheads="1"/>
          </p:cNvSpPr>
          <p:nvPr/>
        </p:nvSpPr>
        <p:spPr bwMode="auto">
          <a:xfrm>
            <a:off x="5141339" y="4838701"/>
            <a:ext cx="150225" cy="112713"/>
          </a:xfrm>
          <a:prstGeom prst="rect">
            <a:avLst/>
          </a:prstGeom>
          <a:solidFill>
            <a:srgbClr val="00B0F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3" name="Rectangle 102">
            <a:extLst>
              <a:ext uri="{FF2B5EF4-FFF2-40B4-BE49-F238E27FC236}">
                <a16:creationId xmlns:a16="http://schemas.microsoft.com/office/drawing/2014/main" id="{9D3D9753-C5A9-4551-8840-D6F573B51E9D}"/>
              </a:ext>
            </a:extLst>
          </p:cNvPr>
          <p:cNvSpPr>
            <a:spLocks noChangeArrowheads="1"/>
          </p:cNvSpPr>
          <p:nvPr/>
        </p:nvSpPr>
        <p:spPr bwMode="auto">
          <a:xfrm>
            <a:off x="5141339" y="5054601"/>
            <a:ext cx="150225" cy="112713"/>
          </a:xfrm>
          <a:prstGeom prst="rect">
            <a:avLst/>
          </a:prstGeom>
          <a:solidFill>
            <a:srgbClr val="00B0F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4" name="Rectangle 103">
            <a:extLst>
              <a:ext uri="{FF2B5EF4-FFF2-40B4-BE49-F238E27FC236}">
                <a16:creationId xmlns:a16="http://schemas.microsoft.com/office/drawing/2014/main" id="{F48C69A4-C811-4DE2-B04B-CC751A93043E}"/>
              </a:ext>
            </a:extLst>
          </p:cNvPr>
          <p:cNvSpPr>
            <a:spLocks noChangeArrowheads="1"/>
          </p:cNvSpPr>
          <p:nvPr/>
        </p:nvSpPr>
        <p:spPr bwMode="auto">
          <a:xfrm>
            <a:off x="5141339" y="5257801"/>
            <a:ext cx="150225" cy="112713"/>
          </a:xfrm>
          <a:prstGeom prst="rect">
            <a:avLst/>
          </a:prstGeom>
          <a:solidFill>
            <a:srgbClr val="00B0F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5" name="Rectangle 104">
            <a:extLst>
              <a:ext uri="{FF2B5EF4-FFF2-40B4-BE49-F238E27FC236}">
                <a16:creationId xmlns:a16="http://schemas.microsoft.com/office/drawing/2014/main" id="{E8E3C8A9-9630-461F-AC9B-494A5171A5B3}"/>
              </a:ext>
            </a:extLst>
          </p:cNvPr>
          <p:cNvSpPr/>
          <p:nvPr/>
        </p:nvSpPr>
        <p:spPr bwMode="auto">
          <a:xfrm>
            <a:off x="5141339" y="5535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6" name="Rectangle 105">
            <a:extLst>
              <a:ext uri="{FF2B5EF4-FFF2-40B4-BE49-F238E27FC236}">
                <a16:creationId xmlns:a16="http://schemas.microsoft.com/office/drawing/2014/main" id="{78E55AAB-18D9-4EE0-8976-9573A69A462F}"/>
              </a:ext>
            </a:extLst>
          </p:cNvPr>
          <p:cNvSpPr/>
          <p:nvPr/>
        </p:nvSpPr>
        <p:spPr bwMode="auto">
          <a:xfrm>
            <a:off x="5141339" y="57388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7" name="Rectangle 106">
            <a:extLst>
              <a:ext uri="{FF2B5EF4-FFF2-40B4-BE49-F238E27FC236}">
                <a16:creationId xmlns:a16="http://schemas.microsoft.com/office/drawing/2014/main" id="{F6F2AABA-CE6F-4A89-BCDB-4EB49A1DAA77}"/>
              </a:ext>
            </a:extLst>
          </p:cNvPr>
          <p:cNvSpPr/>
          <p:nvPr/>
        </p:nvSpPr>
        <p:spPr bwMode="auto">
          <a:xfrm>
            <a:off x="5141339" y="59420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8" name="Rectangle 107">
            <a:extLst>
              <a:ext uri="{FF2B5EF4-FFF2-40B4-BE49-F238E27FC236}">
                <a16:creationId xmlns:a16="http://schemas.microsoft.com/office/drawing/2014/main" id="{4F7D4706-F0B4-492E-A29C-B3516AC38C88}"/>
              </a:ext>
            </a:extLst>
          </p:cNvPr>
          <p:cNvSpPr>
            <a:spLocks noChangeArrowheads="1"/>
          </p:cNvSpPr>
          <p:nvPr/>
        </p:nvSpPr>
        <p:spPr bwMode="auto">
          <a:xfrm>
            <a:off x="5141339" y="3035301"/>
            <a:ext cx="150225" cy="112713"/>
          </a:xfrm>
          <a:prstGeom prst="rect">
            <a:avLst/>
          </a:prstGeom>
          <a:solidFill>
            <a:srgbClr val="FFC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9" name="Rectangle 108">
            <a:extLst>
              <a:ext uri="{FF2B5EF4-FFF2-40B4-BE49-F238E27FC236}">
                <a16:creationId xmlns:a16="http://schemas.microsoft.com/office/drawing/2014/main" id="{87D90083-E50A-4C15-8375-737F7AA46A1F}"/>
              </a:ext>
            </a:extLst>
          </p:cNvPr>
          <p:cNvSpPr>
            <a:spLocks noChangeArrowheads="1"/>
          </p:cNvSpPr>
          <p:nvPr/>
        </p:nvSpPr>
        <p:spPr bwMode="auto">
          <a:xfrm>
            <a:off x="5141339" y="3248026"/>
            <a:ext cx="150225" cy="112713"/>
          </a:xfrm>
          <a:prstGeom prst="rect">
            <a:avLst/>
          </a:prstGeom>
          <a:solidFill>
            <a:srgbClr val="FFC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0" name="Rectangle 109">
            <a:extLst>
              <a:ext uri="{FF2B5EF4-FFF2-40B4-BE49-F238E27FC236}">
                <a16:creationId xmlns:a16="http://schemas.microsoft.com/office/drawing/2014/main" id="{910013ED-F09E-4313-8065-A8FF9CE195DC}"/>
              </a:ext>
            </a:extLst>
          </p:cNvPr>
          <p:cNvSpPr>
            <a:spLocks noChangeArrowheads="1"/>
          </p:cNvSpPr>
          <p:nvPr/>
        </p:nvSpPr>
        <p:spPr bwMode="auto">
          <a:xfrm>
            <a:off x="5141339" y="3451226"/>
            <a:ext cx="150225" cy="112713"/>
          </a:xfrm>
          <a:prstGeom prst="rect">
            <a:avLst/>
          </a:prstGeom>
          <a:solidFill>
            <a:srgbClr val="FFC000"/>
          </a:solidFill>
          <a:ln w="12700" algn="ctr">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310127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57242-D0BB-43C7-B0B7-F670C149CA1E}"/>
              </a:ext>
            </a:extLst>
          </p:cNvPr>
          <p:cNvSpPr/>
          <p:nvPr/>
        </p:nvSpPr>
        <p:spPr>
          <a:xfrm>
            <a:off x="2080652" y="609600"/>
            <a:ext cx="4977646" cy="5232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lvl="0" algn="ctr"/>
            <a:r>
              <a:rPr lang="en-GB" sz="2800" dirty="0"/>
              <a:t>Design an ARM-based SoC</a:t>
            </a:r>
            <a:endParaRPr lang="en-US" sz="2800" b="1" dirty="0">
              <a:ln/>
              <a:solidFill>
                <a:srgbClr val="6BB1C9"/>
              </a:solidFill>
            </a:endParaRPr>
          </a:p>
        </p:txBody>
      </p:sp>
      <p:sp>
        <p:nvSpPr>
          <p:cNvPr id="4" name="TextBox 3">
            <a:extLst>
              <a:ext uri="{FF2B5EF4-FFF2-40B4-BE49-F238E27FC236}">
                <a16:creationId xmlns:a16="http://schemas.microsoft.com/office/drawing/2014/main" id="{0E05D37F-759B-466A-BE3B-82CEACD085A8}"/>
              </a:ext>
            </a:extLst>
          </p:cNvPr>
          <p:cNvSpPr txBox="1"/>
          <p:nvPr/>
        </p:nvSpPr>
        <p:spPr>
          <a:xfrm>
            <a:off x="762000" y="1752600"/>
            <a:ext cx="7696200" cy="1524000"/>
          </a:xfrm>
          <a:prstGeom prst="rect">
            <a:avLst/>
          </a:prstGeom>
          <a:noFill/>
        </p:spPr>
        <p:txBody>
          <a:bodyPr wrap="square" rtlCol="0">
            <a:spAutoFit/>
          </a:bodyPr>
          <a:lstStyle/>
          <a:p>
            <a:pPr marL="285750" indent="-285750">
              <a:buFont typeface="Arial" panose="020B0604020202020204" pitchFamily="34" charset="0"/>
              <a:buChar char="•"/>
            </a:pPr>
            <a:r>
              <a:rPr lang="en-GB" dirty="0"/>
              <a:t>Select a set of IP cores from ARM and/or other third-party IP vendors</a:t>
            </a:r>
          </a:p>
          <a:p>
            <a:pPr marL="285750" indent="-285750">
              <a:buFont typeface="Arial" panose="020B0604020202020204" pitchFamily="34" charset="0"/>
              <a:buChar char="•"/>
            </a:pPr>
            <a:r>
              <a:rPr lang="en-GB" dirty="0"/>
              <a:t>Integrate IP cores into a single chip design</a:t>
            </a:r>
          </a:p>
          <a:p>
            <a:pPr marL="285750" indent="-285750">
              <a:buFont typeface="Arial" panose="020B0604020202020204" pitchFamily="34" charset="0"/>
              <a:buChar char="•"/>
            </a:pPr>
            <a:r>
              <a:rPr lang="en-GB" dirty="0"/>
              <a:t>Give design to semiconductor foundries for chip fabrication</a:t>
            </a:r>
          </a:p>
          <a:p>
            <a:endParaRPr lang="en-IN" dirty="0"/>
          </a:p>
        </p:txBody>
      </p:sp>
      <p:grpSp>
        <p:nvGrpSpPr>
          <p:cNvPr id="114" name="Group 113">
            <a:extLst>
              <a:ext uri="{FF2B5EF4-FFF2-40B4-BE49-F238E27FC236}">
                <a16:creationId xmlns:a16="http://schemas.microsoft.com/office/drawing/2014/main" id="{25712FE3-2206-4A99-9B3A-C54EF5A08FEB}"/>
              </a:ext>
            </a:extLst>
          </p:cNvPr>
          <p:cNvGrpSpPr/>
          <p:nvPr/>
        </p:nvGrpSpPr>
        <p:grpSpPr>
          <a:xfrm>
            <a:off x="452791" y="3373436"/>
            <a:ext cx="8157810" cy="2798764"/>
            <a:chOff x="452790" y="3303589"/>
            <a:chExt cx="10653255" cy="2881312"/>
          </a:xfrm>
        </p:grpSpPr>
        <p:sp>
          <p:nvSpPr>
            <p:cNvPr id="115" name="Rectangle 114">
              <a:extLst>
                <a:ext uri="{FF2B5EF4-FFF2-40B4-BE49-F238E27FC236}">
                  <a16:creationId xmlns:a16="http://schemas.microsoft.com/office/drawing/2014/main" id="{BDDC311B-FF1A-499E-91CF-22213D6FF46F}"/>
                </a:ext>
              </a:extLst>
            </p:cNvPr>
            <p:cNvSpPr/>
            <p:nvPr/>
          </p:nvSpPr>
          <p:spPr bwMode="auto">
            <a:xfrm>
              <a:off x="4889707"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grpSp>
          <p:nvGrpSpPr>
            <p:cNvPr id="116" name="Group 6">
              <a:extLst>
                <a:ext uri="{FF2B5EF4-FFF2-40B4-BE49-F238E27FC236}">
                  <a16:creationId xmlns:a16="http://schemas.microsoft.com/office/drawing/2014/main" id="{6D60A3C7-D6C8-4ACE-91A7-8484A2385EE4}"/>
                </a:ext>
              </a:extLst>
            </p:cNvPr>
            <p:cNvGrpSpPr>
              <a:grpSpLocks/>
            </p:cNvGrpSpPr>
            <p:nvPr/>
          </p:nvGrpSpPr>
          <p:grpSpPr bwMode="auto">
            <a:xfrm>
              <a:off x="9468385" y="3852864"/>
              <a:ext cx="1637660" cy="1227137"/>
              <a:chOff x="6790786" y="4391025"/>
              <a:chExt cx="1227904" cy="1227904"/>
            </a:xfrm>
          </p:grpSpPr>
          <p:grpSp>
            <p:nvGrpSpPr>
              <p:cNvPr id="150" name="Group 7">
                <a:extLst>
                  <a:ext uri="{FF2B5EF4-FFF2-40B4-BE49-F238E27FC236}">
                    <a16:creationId xmlns:a16="http://schemas.microsoft.com/office/drawing/2014/main" id="{91B6028E-7028-48FA-87C7-0549C26B2DDE}"/>
                  </a:ext>
                </a:extLst>
              </p:cNvPr>
              <p:cNvGrpSpPr>
                <a:grpSpLocks/>
              </p:cNvGrpSpPr>
              <p:nvPr/>
            </p:nvGrpSpPr>
            <p:grpSpPr bwMode="auto">
              <a:xfrm>
                <a:off x="6996116" y="4391025"/>
                <a:ext cx="817243" cy="1227904"/>
                <a:chOff x="6767513" y="4391025"/>
                <a:chExt cx="817243" cy="1227904"/>
              </a:xfrm>
            </p:grpSpPr>
            <p:sp>
              <p:nvSpPr>
                <p:cNvPr id="161" name="Rectangle 160">
                  <a:extLst>
                    <a:ext uri="{FF2B5EF4-FFF2-40B4-BE49-F238E27FC236}">
                      <a16:creationId xmlns:a16="http://schemas.microsoft.com/office/drawing/2014/main" id="{7E9A3EAC-02E5-4656-AD46-BAEF9EE27123}"/>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2" name="Rectangle 161">
                  <a:extLst>
                    <a:ext uri="{FF2B5EF4-FFF2-40B4-BE49-F238E27FC236}">
                      <a16:creationId xmlns:a16="http://schemas.microsoft.com/office/drawing/2014/main" id="{C9137CF3-6605-4199-8D0F-C1C5F283E91E}"/>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3" name="Rectangle 162">
                  <a:extLst>
                    <a:ext uri="{FF2B5EF4-FFF2-40B4-BE49-F238E27FC236}">
                      <a16:creationId xmlns:a16="http://schemas.microsoft.com/office/drawing/2014/main" id="{1EA3FA50-2A7A-4E4D-B702-B9FBAA652A6E}"/>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4" name="Rectangle 163">
                  <a:extLst>
                    <a:ext uri="{FF2B5EF4-FFF2-40B4-BE49-F238E27FC236}">
                      <a16:creationId xmlns:a16="http://schemas.microsoft.com/office/drawing/2014/main" id="{DFBD1001-E571-4F51-8A9E-03C68DEBEB50}"/>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5" name="Rectangle 164">
                  <a:extLst>
                    <a:ext uri="{FF2B5EF4-FFF2-40B4-BE49-F238E27FC236}">
                      <a16:creationId xmlns:a16="http://schemas.microsoft.com/office/drawing/2014/main" id="{3E8B5EEA-AFBB-43AE-ABCB-F837D31CA5B8}"/>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6" name="Rectangle 165">
                  <a:extLst>
                    <a:ext uri="{FF2B5EF4-FFF2-40B4-BE49-F238E27FC236}">
                      <a16:creationId xmlns:a16="http://schemas.microsoft.com/office/drawing/2014/main" id="{23F2C05D-6FE6-4A2C-BD6E-ADF6541E3571}"/>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7" name="Rectangle 166">
                  <a:extLst>
                    <a:ext uri="{FF2B5EF4-FFF2-40B4-BE49-F238E27FC236}">
                      <a16:creationId xmlns:a16="http://schemas.microsoft.com/office/drawing/2014/main" id="{D808E02C-8CB0-4D84-8E6B-B48DBAD5B18C}"/>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8" name="Rectangle 167">
                  <a:extLst>
                    <a:ext uri="{FF2B5EF4-FFF2-40B4-BE49-F238E27FC236}">
                      <a16:creationId xmlns:a16="http://schemas.microsoft.com/office/drawing/2014/main" id="{9E352657-9807-4A98-807F-29D468C214AF}"/>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grpSp>
          <p:grpSp>
            <p:nvGrpSpPr>
              <p:cNvPr id="151" name="Group 8">
                <a:extLst>
                  <a:ext uri="{FF2B5EF4-FFF2-40B4-BE49-F238E27FC236}">
                    <a16:creationId xmlns:a16="http://schemas.microsoft.com/office/drawing/2014/main" id="{1FEE1A31-7ADD-4FDA-B5E5-659391408EED}"/>
                  </a:ext>
                </a:extLst>
              </p:cNvPr>
              <p:cNvGrpSpPr>
                <a:grpSpLocks/>
              </p:cNvGrpSpPr>
              <p:nvPr/>
            </p:nvGrpSpPr>
            <p:grpSpPr bwMode="auto">
              <a:xfrm rot="5400000">
                <a:off x="6996116" y="4386262"/>
                <a:ext cx="817243" cy="1227904"/>
                <a:chOff x="6767513" y="4391025"/>
                <a:chExt cx="817243" cy="1227904"/>
              </a:xfrm>
            </p:grpSpPr>
            <p:sp>
              <p:nvSpPr>
                <p:cNvPr id="153" name="Rectangle 152">
                  <a:extLst>
                    <a:ext uri="{FF2B5EF4-FFF2-40B4-BE49-F238E27FC236}">
                      <a16:creationId xmlns:a16="http://schemas.microsoft.com/office/drawing/2014/main" id="{77708218-9CD2-4DE5-9F42-DD4DE179A7D7}"/>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4" name="Rectangle 153">
                  <a:extLst>
                    <a:ext uri="{FF2B5EF4-FFF2-40B4-BE49-F238E27FC236}">
                      <a16:creationId xmlns:a16="http://schemas.microsoft.com/office/drawing/2014/main" id="{01325F29-E680-4818-BBB6-DD1420D5D7A0}"/>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5" name="Rectangle 154">
                  <a:extLst>
                    <a:ext uri="{FF2B5EF4-FFF2-40B4-BE49-F238E27FC236}">
                      <a16:creationId xmlns:a16="http://schemas.microsoft.com/office/drawing/2014/main" id="{55E77B01-BFB4-43B7-A8C9-F180255187AF}"/>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6" name="Rectangle 155">
                  <a:extLst>
                    <a:ext uri="{FF2B5EF4-FFF2-40B4-BE49-F238E27FC236}">
                      <a16:creationId xmlns:a16="http://schemas.microsoft.com/office/drawing/2014/main" id="{EEC4E01B-9D8D-4014-8C7F-CB6B9A1DAB61}"/>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7" name="Rectangle 156">
                  <a:extLst>
                    <a:ext uri="{FF2B5EF4-FFF2-40B4-BE49-F238E27FC236}">
                      <a16:creationId xmlns:a16="http://schemas.microsoft.com/office/drawing/2014/main" id="{A7A1DF8F-31B5-4519-9087-CE0A7BC84341}"/>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8" name="Rectangle 157">
                  <a:extLst>
                    <a:ext uri="{FF2B5EF4-FFF2-40B4-BE49-F238E27FC236}">
                      <a16:creationId xmlns:a16="http://schemas.microsoft.com/office/drawing/2014/main" id="{32013B1B-3226-40F4-A9F1-4312D912D67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9" name="Rectangle 158">
                  <a:extLst>
                    <a:ext uri="{FF2B5EF4-FFF2-40B4-BE49-F238E27FC236}">
                      <a16:creationId xmlns:a16="http://schemas.microsoft.com/office/drawing/2014/main" id="{22ECA6E7-D6F4-4422-82A9-5C09D3C2260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0" name="Rectangle 159">
                  <a:extLst>
                    <a:ext uri="{FF2B5EF4-FFF2-40B4-BE49-F238E27FC236}">
                      <a16:creationId xmlns:a16="http://schemas.microsoft.com/office/drawing/2014/main" id="{59EB1F3C-4EB1-4DF1-B655-E0B216A94CF5}"/>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grpSp>
          <p:sp>
            <p:nvSpPr>
              <p:cNvPr id="152" name="Rectangle 151">
                <a:extLst>
                  <a:ext uri="{FF2B5EF4-FFF2-40B4-BE49-F238E27FC236}">
                    <a16:creationId xmlns:a16="http://schemas.microsoft.com/office/drawing/2014/main" id="{BEB7C381-2D1E-4F1A-8621-37FE00CCAAC0}"/>
                  </a:ext>
                </a:extLst>
              </p:cNvPr>
              <p:cNvSpPr/>
              <p:nvPr/>
            </p:nvSpPr>
            <p:spPr bwMode="auto">
              <a:xfrm>
                <a:off x="6881213" y="4472038"/>
                <a:ext cx="1058155" cy="105634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dirty="0">
                    <a:cs typeface="Arial" charset="0"/>
                  </a:rPr>
                  <a:t>ARM-based</a:t>
                </a:r>
              </a:p>
              <a:p>
                <a:pPr algn="ctr">
                  <a:defRPr/>
                </a:pPr>
                <a:r>
                  <a:rPr lang="en-GB" sz="1100" dirty="0" err="1">
                    <a:cs typeface="Arial" charset="0"/>
                  </a:rPr>
                  <a:t>SoC</a:t>
                </a:r>
                <a:endParaRPr lang="en-GB" sz="1100" dirty="0">
                  <a:cs typeface="Arial" charset="0"/>
                </a:endParaRPr>
              </a:p>
            </p:txBody>
          </p:sp>
        </p:grpSp>
        <p:sp>
          <p:nvSpPr>
            <p:cNvPr id="117" name="Rectangle 116">
              <a:extLst>
                <a:ext uri="{FF2B5EF4-FFF2-40B4-BE49-F238E27FC236}">
                  <a16:creationId xmlns:a16="http://schemas.microsoft.com/office/drawing/2014/main" id="{D4EF9EF2-6ABA-4EC0-9811-36CAA00B393D}"/>
                </a:ext>
              </a:extLst>
            </p:cNvPr>
            <p:cNvSpPr/>
            <p:nvPr/>
          </p:nvSpPr>
          <p:spPr bwMode="auto">
            <a:xfrm>
              <a:off x="5023005" y="3652839"/>
              <a:ext cx="782861"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ROM</a:t>
              </a:r>
            </a:p>
          </p:txBody>
        </p:sp>
        <p:sp>
          <p:nvSpPr>
            <p:cNvPr id="118" name="Rectangle 117">
              <a:extLst>
                <a:ext uri="{FF2B5EF4-FFF2-40B4-BE49-F238E27FC236}">
                  <a16:creationId xmlns:a16="http://schemas.microsoft.com/office/drawing/2014/main" id="{2E0CAA50-BCFC-4D9C-B4A0-11F83C024D35}"/>
                </a:ext>
              </a:extLst>
            </p:cNvPr>
            <p:cNvSpPr/>
            <p:nvPr/>
          </p:nvSpPr>
          <p:spPr bwMode="auto">
            <a:xfrm>
              <a:off x="5879921" y="3652839"/>
              <a:ext cx="1070615"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ARM</a:t>
              </a:r>
            </a:p>
            <a:p>
              <a:pPr algn="ctr">
                <a:defRPr/>
              </a:pPr>
              <a:r>
                <a:rPr lang="en-GB" sz="1100" b="0" dirty="0">
                  <a:cs typeface="Arial" charset="0"/>
                </a:rPr>
                <a:t>processor</a:t>
              </a:r>
            </a:p>
          </p:txBody>
        </p:sp>
        <p:sp>
          <p:nvSpPr>
            <p:cNvPr id="119" name="Rectangle 118">
              <a:extLst>
                <a:ext uri="{FF2B5EF4-FFF2-40B4-BE49-F238E27FC236}">
                  <a16:creationId xmlns:a16="http://schemas.microsoft.com/office/drawing/2014/main" id="{9D41F9DE-E75B-42DC-8036-BC6B356A316C}"/>
                </a:ext>
              </a:extLst>
            </p:cNvPr>
            <p:cNvSpPr/>
            <p:nvPr/>
          </p:nvSpPr>
          <p:spPr bwMode="auto">
            <a:xfrm>
              <a:off x="7075369" y="3652839"/>
              <a:ext cx="780746"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RAM</a:t>
              </a:r>
            </a:p>
          </p:txBody>
        </p:sp>
        <p:sp>
          <p:nvSpPr>
            <p:cNvPr id="120" name="Rectangle 119">
              <a:extLst>
                <a:ext uri="{FF2B5EF4-FFF2-40B4-BE49-F238E27FC236}">
                  <a16:creationId xmlns:a16="http://schemas.microsoft.com/office/drawing/2014/main" id="{C21060CD-4CBB-4906-9EF3-AB14B3CC5D2E}"/>
                </a:ext>
              </a:extLst>
            </p:cNvPr>
            <p:cNvSpPr/>
            <p:nvPr/>
          </p:nvSpPr>
          <p:spPr bwMode="auto">
            <a:xfrm>
              <a:off x="5023005" y="4198939"/>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System bus</a:t>
              </a:r>
            </a:p>
          </p:txBody>
        </p:sp>
        <p:sp>
          <p:nvSpPr>
            <p:cNvPr id="121" name="Rectangle 120">
              <a:extLst>
                <a:ext uri="{FF2B5EF4-FFF2-40B4-BE49-F238E27FC236}">
                  <a16:creationId xmlns:a16="http://schemas.microsoft.com/office/drawing/2014/main" id="{0C7D6586-56AB-46B1-BE6A-6253FF535F9F}"/>
                </a:ext>
              </a:extLst>
            </p:cNvPr>
            <p:cNvSpPr/>
            <p:nvPr/>
          </p:nvSpPr>
          <p:spPr bwMode="auto">
            <a:xfrm>
              <a:off x="5023005" y="4614864"/>
              <a:ext cx="2833110"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Peripherals</a:t>
              </a:r>
            </a:p>
          </p:txBody>
        </p:sp>
        <p:sp>
          <p:nvSpPr>
            <p:cNvPr id="122" name="Rectangle 121">
              <a:extLst>
                <a:ext uri="{FF2B5EF4-FFF2-40B4-BE49-F238E27FC236}">
                  <a16:creationId xmlns:a16="http://schemas.microsoft.com/office/drawing/2014/main" id="{4C25A0C9-87A9-4407-8C29-C75D3E0C6014}"/>
                </a:ext>
              </a:extLst>
            </p:cNvPr>
            <p:cNvSpPr/>
            <p:nvPr/>
          </p:nvSpPr>
          <p:spPr bwMode="auto">
            <a:xfrm>
              <a:off x="5023005" y="5154614"/>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External Interface</a:t>
              </a:r>
            </a:p>
          </p:txBody>
        </p:sp>
        <p:sp>
          <p:nvSpPr>
            <p:cNvPr id="123" name="TextBox 62">
              <a:extLst>
                <a:ext uri="{FF2B5EF4-FFF2-40B4-BE49-F238E27FC236}">
                  <a16:creationId xmlns:a16="http://schemas.microsoft.com/office/drawing/2014/main" id="{7514F25D-2519-4BF9-8F28-FBD842664D54}"/>
                </a:ext>
              </a:extLst>
            </p:cNvPr>
            <p:cNvSpPr txBox="1">
              <a:spLocks noChangeArrowheads="1"/>
            </p:cNvSpPr>
            <p:nvPr/>
          </p:nvSpPr>
          <p:spPr bwMode="auto">
            <a:xfrm>
              <a:off x="5410204" y="3317876"/>
              <a:ext cx="205024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a:t>SoC</a:t>
              </a:r>
            </a:p>
          </p:txBody>
        </p:sp>
        <p:sp>
          <p:nvSpPr>
            <p:cNvPr id="124" name="TextBox 63">
              <a:extLst>
                <a:ext uri="{FF2B5EF4-FFF2-40B4-BE49-F238E27FC236}">
                  <a16:creationId xmlns:a16="http://schemas.microsoft.com/office/drawing/2014/main" id="{5DAA2A00-2018-43CD-9CF4-40679EB60F6C}"/>
                </a:ext>
              </a:extLst>
            </p:cNvPr>
            <p:cNvSpPr txBox="1">
              <a:spLocks noChangeArrowheads="1"/>
            </p:cNvSpPr>
            <p:nvPr/>
          </p:nvSpPr>
          <p:spPr bwMode="auto">
            <a:xfrm>
              <a:off x="5410204" y="5922964"/>
              <a:ext cx="205024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a:t>SoC Design</a:t>
              </a:r>
            </a:p>
          </p:txBody>
        </p:sp>
        <p:sp>
          <p:nvSpPr>
            <p:cNvPr id="125" name="TextBox 65">
              <a:extLst>
                <a:ext uri="{FF2B5EF4-FFF2-40B4-BE49-F238E27FC236}">
                  <a16:creationId xmlns:a16="http://schemas.microsoft.com/office/drawing/2014/main" id="{4E9CC2FE-B6C1-40D4-A27E-427277880C1D}"/>
                </a:ext>
              </a:extLst>
            </p:cNvPr>
            <p:cNvSpPr txBox="1">
              <a:spLocks noChangeArrowheads="1"/>
            </p:cNvSpPr>
            <p:nvPr/>
          </p:nvSpPr>
          <p:spPr bwMode="auto">
            <a:xfrm>
              <a:off x="452790" y="5922964"/>
              <a:ext cx="397566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a:t>Licensable IPs</a:t>
              </a:r>
            </a:p>
          </p:txBody>
        </p:sp>
        <p:sp>
          <p:nvSpPr>
            <p:cNvPr id="126" name="Right Arrow 120">
              <a:extLst>
                <a:ext uri="{FF2B5EF4-FFF2-40B4-BE49-F238E27FC236}">
                  <a16:creationId xmlns:a16="http://schemas.microsoft.com/office/drawing/2014/main" id="{B32A4AA0-7E86-432A-B676-358F37EAE895}"/>
                </a:ext>
              </a:extLst>
            </p:cNvPr>
            <p:cNvSpPr/>
            <p:nvPr/>
          </p:nvSpPr>
          <p:spPr bwMode="auto">
            <a:xfrm>
              <a:off x="8429507" y="4308476"/>
              <a:ext cx="571277" cy="195263"/>
            </a:xfrm>
            <a:prstGeom prst="rightArrow">
              <a:avLst/>
            </a:prstGeom>
            <a:solidFill>
              <a:schemeClr val="accent6">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7" name="Rectangle 126">
              <a:extLst>
                <a:ext uri="{FF2B5EF4-FFF2-40B4-BE49-F238E27FC236}">
                  <a16:creationId xmlns:a16="http://schemas.microsoft.com/office/drawing/2014/main" id="{A0B87E48-4DC6-4E4C-B1B4-4702917316D5}"/>
                </a:ext>
              </a:extLst>
            </p:cNvPr>
            <p:cNvSpPr/>
            <p:nvPr/>
          </p:nvSpPr>
          <p:spPr bwMode="auto">
            <a:xfrm>
              <a:off x="926738"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8" name="TextBox 60">
              <a:extLst>
                <a:ext uri="{FF2B5EF4-FFF2-40B4-BE49-F238E27FC236}">
                  <a16:creationId xmlns:a16="http://schemas.microsoft.com/office/drawing/2014/main" id="{825F1369-94D7-4388-9E74-2271AA677F1D}"/>
                </a:ext>
              </a:extLst>
            </p:cNvPr>
            <p:cNvSpPr txBox="1">
              <a:spLocks noChangeArrowheads="1"/>
            </p:cNvSpPr>
            <p:nvPr/>
          </p:nvSpPr>
          <p:spPr bwMode="auto">
            <a:xfrm>
              <a:off x="1756147" y="3303589"/>
              <a:ext cx="15403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a:t>IP libraries</a:t>
              </a:r>
            </a:p>
          </p:txBody>
        </p:sp>
        <p:sp>
          <p:nvSpPr>
            <p:cNvPr id="129" name="Rectangle 128">
              <a:extLst>
                <a:ext uri="{FF2B5EF4-FFF2-40B4-BE49-F238E27FC236}">
                  <a16:creationId xmlns:a16="http://schemas.microsoft.com/office/drawing/2014/main" id="{04E0E554-D926-4A43-B440-184F1DAB6175}"/>
                </a:ext>
              </a:extLst>
            </p:cNvPr>
            <p:cNvSpPr/>
            <p:nvPr/>
          </p:nvSpPr>
          <p:spPr bwMode="auto">
            <a:xfrm>
              <a:off x="1034647" y="36068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Cortex-A9</a:t>
              </a:r>
            </a:p>
          </p:txBody>
        </p:sp>
        <p:sp>
          <p:nvSpPr>
            <p:cNvPr id="130" name="Rectangle 129">
              <a:extLst>
                <a:ext uri="{FF2B5EF4-FFF2-40B4-BE49-F238E27FC236}">
                  <a16:creationId xmlns:a16="http://schemas.microsoft.com/office/drawing/2014/main" id="{290C0D3E-E0DD-420A-801F-56A5858FD851}"/>
                </a:ext>
              </a:extLst>
            </p:cNvPr>
            <p:cNvSpPr/>
            <p:nvPr/>
          </p:nvSpPr>
          <p:spPr bwMode="auto">
            <a:xfrm>
              <a:off x="2001584"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Cortex-R5</a:t>
              </a:r>
            </a:p>
          </p:txBody>
        </p:sp>
        <p:sp>
          <p:nvSpPr>
            <p:cNvPr id="131" name="Rectangle 130">
              <a:extLst>
                <a:ext uri="{FF2B5EF4-FFF2-40B4-BE49-F238E27FC236}">
                  <a16:creationId xmlns:a16="http://schemas.microsoft.com/office/drawing/2014/main" id="{AF01BE13-AB3E-4E7D-9A69-0FEE582F88E5}"/>
                </a:ext>
              </a:extLst>
            </p:cNvPr>
            <p:cNvSpPr/>
            <p:nvPr/>
          </p:nvSpPr>
          <p:spPr bwMode="auto">
            <a:xfrm>
              <a:off x="3012956"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Cortex-M4</a:t>
              </a:r>
            </a:p>
          </p:txBody>
        </p:sp>
        <p:sp>
          <p:nvSpPr>
            <p:cNvPr id="132" name="Rectangle 131">
              <a:extLst>
                <a:ext uri="{FF2B5EF4-FFF2-40B4-BE49-F238E27FC236}">
                  <a16:creationId xmlns:a16="http://schemas.microsoft.com/office/drawing/2014/main" id="{430C205C-D7A0-4936-B6E1-35B0BB68E08E}"/>
                </a:ext>
              </a:extLst>
            </p:cNvPr>
            <p:cNvSpPr/>
            <p:nvPr/>
          </p:nvSpPr>
          <p:spPr bwMode="auto">
            <a:xfrm>
              <a:off x="1034647" y="40132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ARM7</a:t>
              </a:r>
            </a:p>
          </p:txBody>
        </p:sp>
        <p:sp>
          <p:nvSpPr>
            <p:cNvPr id="133" name="Rectangle 132">
              <a:extLst>
                <a:ext uri="{FF2B5EF4-FFF2-40B4-BE49-F238E27FC236}">
                  <a16:creationId xmlns:a16="http://schemas.microsoft.com/office/drawing/2014/main" id="{09552802-C0E5-43BC-AA38-CE1C9C7E4954}"/>
                </a:ext>
              </a:extLst>
            </p:cNvPr>
            <p:cNvSpPr/>
            <p:nvPr/>
          </p:nvSpPr>
          <p:spPr bwMode="auto">
            <a:xfrm>
              <a:off x="2001584"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ARM9</a:t>
              </a:r>
            </a:p>
          </p:txBody>
        </p:sp>
        <p:sp>
          <p:nvSpPr>
            <p:cNvPr id="134" name="Rectangle 133">
              <a:extLst>
                <a:ext uri="{FF2B5EF4-FFF2-40B4-BE49-F238E27FC236}">
                  <a16:creationId xmlns:a16="http://schemas.microsoft.com/office/drawing/2014/main" id="{47A01168-0829-4A2C-8D70-E4B025863A89}"/>
                </a:ext>
              </a:extLst>
            </p:cNvPr>
            <p:cNvSpPr/>
            <p:nvPr/>
          </p:nvSpPr>
          <p:spPr bwMode="auto">
            <a:xfrm>
              <a:off x="3012956"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ARM11</a:t>
              </a:r>
            </a:p>
          </p:txBody>
        </p:sp>
        <p:sp>
          <p:nvSpPr>
            <p:cNvPr id="135" name="Rectangle 134">
              <a:extLst>
                <a:ext uri="{FF2B5EF4-FFF2-40B4-BE49-F238E27FC236}">
                  <a16:creationId xmlns:a16="http://schemas.microsoft.com/office/drawing/2014/main" id="{311D4479-1413-4B15-9B99-85CABFBB43CC}"/>
                </a:ext>
              </a:extLst>
            </p:cNvPr>
            <p:cNvSpPr/>
            <p:nvPr/>
          </p:nvSpPr>
          <p:spPr bwMode="auto">
            <a:xfrm>
              <a:off x="1034647" y="478948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AXI bus</a:t>
              </a:r>
            </a:p>
          </p:txBody>
        </p:sp>
        <p:sp>
          <p:nvSpPr>
            <p:cNvPr id="136" name="Rectangle 135">
              <a:extLst>
                <a:ext uri="{FF2B5EF4-FFF2-40B4-BE49-F238E27FC236}">
                  <a16:creationId xmlns:a16="http://schemas.microsoft.com/office/drawing/2014/main" id="{3CDBD8E2-B281-414A-8A45-B7E2FAB8DA3A}"/>
                </a:ext>
              </a:extLst>
            </p:cNvPr>
            <p:cNvSpPr/>
            <p:nvPr/>
          </p:nvSpPr>
          <p:spPr bwMode="auto">
            <a:xfrm>
              <a:off x="2001584"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AHB bus</a:t>
              </a:r>
            </a:p>
          </p:txBody>
        </p:sp>
        <p:sp>
          <p:nvSpPr>
            <p:cNvPr id="137" name="Rectangle 136">
              <a:extLst>
                <a:ext uri="{FF2B5EF4-FFF2-40B4-BE49-F238E27FC236}">
                  <a16:creationId xmlns:a16="http://schemas.microsoft.com/office/drawing/2014/main" id="{3D8ABC6B-26D2-4D60-9AD0-210C1B70C4B8}"/>
                </a:ext>
              </a:extLst>
            </p:cNvPr>
            <p:cNvSpPr/>
            <p:nvPr/>
          </p:nvSpPr>
          <p:spPr bwMode="auto">
            <a:xfrm>
              <a:off x="3012956"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APB bus</a:t>
              </a:r>
            </a:p>
          </p:txBody>
        </p:sp>
        <p:sp>
          <p:nvSpPr>
            <p:cNvPr id="138" name="Rectangle 137">
              <a:extLst>
                <a:ext uri="{FF2B5EF4-FFF2-40B4-BE49-F238E27FC236}">
                  <a16:creationId xmlns:a16="http://schemas.microsoft.com/office/drawing/2014/main" id="{26B874C8-ED58-4B40-945A-59F9266E3B8C}"/>
                </a:ext>
              </a:extLst>
            </p:cNvPr>
            <p:cNvSpPr/>
            <p:nvPr/>
          </p:nvSpPr>
          <p:spPr bwMode="auto">
            <a:xfrm>
              <a:off x="1034647" y="518953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GPIO</a:t>
              </a:r>
            </a:p>
          </p:txBody>
        </p:sp>
        <p:sp>
          <p:nvSpPr>
            <p:cNvPr id="139" name="Rectangle 138">
              <a:extLst>
                <a:ext uri="{FF2B5EF4-FFF2-40B4-BE49-F238E27FC236}">
                  <a16:creationId xmlns:a16="http://schemas.microsoft.com/office/drawing/2014/main" id="{89B20AB7-CE9C-4209-89A9-BED76A248371}"/>
                </a:ext>
              </a:extLst>
            </p:cNvPr>
            <p:cNvSpPr/>
            <p:nvPr/>
          </p:nvSpPr>
          <p:spPr bwMode="auto">
            <a:xfrm>
              <a:off x="2001584"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I/O blocks</a:t>
              </a:r>
            </a:p>
          </p:txBody>
        </p:sp>
        <p:sp>
          <p:nvSpPr>
            <p:cNvPr id="140" name="Rectangle 139">
              <a:extLst>
                <a:ext uri="{FF2B5EF4-FFF2-40B4-BE49-F238E27FC236}">
                  <a16:creationId xmlns:a16="http://schemas.microsoft.com/office/drawing/2014/main" id="{83F49332-0077-4EB2-9662-4B31FD98BD21}"/>
                </a:ext>
              </a:extLst>
            </p:cNvPr>
            <p:cNvSpPr/>
            <p:nvPr/>
          </p:nvSpPr>
          <p:spPr bwMode="auto">
            <a:xfrm>
              <a:off x="3012956"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Timer</a:t>
              </a:r>
            </a:p>
          </p:txBody>
        </p:sp>
        <p:sp>
          <p:nvSpPr>
            <p:cNvPr id="141" name="Rectangle 140">
              <a:extLst>
                <a:ext uri="{FF2B5EF4-FFF2-40B4-BE49-F238E27FC236}">
                  <a16:creationId xmlns:a16="http://schemas.microsoft.com/office/drawing/2014/main" id="{F6243683-3C87-47ED-AA0F-81D38A9D7F96}"/>
                </a:ext>
              </a:extLst>
            </p:cNvPr>
            <p:cNvSpPr/>
            <p:nvPr/>
          </p:nvSpPr>
          <p:spPr bwMode="auto">
            <a:xfrm>
              <a:off x="1034647" y="4405313"/>
              <a:ext cx="899231"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DRAM ctrl</a:t>
              </a:r>
            </a:p>
          </p:txBody>
        </p:sp>
        <p:sp>
          <p:nvSpPr>
            <p:cNvPr id="142" name="Rectangle 141">
              <a:extLst>
                <a:ext uri="{FF2B5EF4-FFF2-40B4-BE49-F238E27FC236}">
                  <a16:creationId xmlns:a16="http://schemas.microsoft.com/office/drawing/2014/main" id="{D7DC2C6E-A8FF-4ED8-AA14-A6B920B500BA}"/>
                </a:ext>
              </a:extLst>
            </p:cNvPr>
            <p:cNvSpPr/>
            <p:nvPr/>
          </p:nvSpPr>
          <p:spPr bwMode="auto">
            <a:xfrm>
              <a:off x="2001584"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FLASH ctrl</a:t>
              </a:r>
            </a:p>
          </p:txBody>
        </p:sp>
        <p:sp>
          <p:nvSpPr>
            <p:cNvPr id="143" name="Rectangle 142">
              <a:extLst>
                <a:ext uri="{FF2B5EF4-FFF2-40B4-BE49-F238E27FC236}">
                  <a16:creationId xmlns:a16="http://schemas.microsoft.com/office/drawing/2014/main" id="{C3BF4F99-EC6B-4314-BFCE-82F76F0DDD61}"/>
                </a:ext>
              </a:extLst>
            </p:cNvPr>
            <p:cNvSpPr/>
            <p:nvPr/>
          </p:nvSpPr>
          <p:spPr bwMode="auto">
            <a:xfrm>
              <a:off x="3012956"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SRAM ctrl</a:t>
              </a:r>
            </a:p>
          </p:txBody>
        </p:sp>
        <p:cxnSp>
          <p:nvCxnSpPr>
            <p:cNvPr id="144" name="Curved Connector 72">
              <a:extLst>
                <a:ext uri="{FF2B5EF4-FFF2-40B4-BE49-F238E27FC236}">
                  <a16:creationId xmlns:a16="http://schemas.microsoft.com/office/drawing/2014/main" id="{B671E300-BBC1-4A41-A4AE-0CC5CB448C31}"/>
                </a:ext>
              </a:extLst>
            </p:cNvPr>
            <p:cNvCxnSpPr>
              <a:stCxn id="131" idx="0"/>
              <a:endCxn id="118" idx="0"/>
            </p:cNvCxnSpPr>
            <p:nvPr/>
          </p:nvCxnSpPr>
          <p:spPr bwMode="auto">
            <a:xfrm rot="16200000" flipH="1">
              <a:off x="4916410" y="2154021"/>
              <a:ext cx="46038" cy="2951596"/>
            </a:xfrm>
            <a:prstGeom prst="curvedConnector3">
              <a:avLst>
                <a:gd name="adj1" fmla="val -502771"/>
              </a:avLst>
            </a:prstGeom>
            <a:noFill/>
            <a:ln w="19050" cap="flat" cmpd="sng" algn="ctr">
              <a:solidFill>
                <a:schemeClr val="accent2">
                  <a:lumMod val="75000"/>
                </a:schemeClr>
              </a:solidFill>
              <a:prstDash val="solid"/>
              <a:round/>
              <a:headEnd type="none" w="med" len="med"/>
              <a:tailEnd type="triangle" w="med" len="lg"/>
            </a:ln>
            <a:effectLst/>
          </p:spPr>
        </p:cxnSp>
        <p:cxnSp>
          <p:nvCxnSpPr>
            <p:cNvPr id="145" name="Curved Connector 80">
              <a:extLst>
                <a:ext uri="{FF2B5EF4-FFF2-40B4-BE49-F238E27FC236}">
                  <a16:creationId xmlns:a16="http://schemas.microsoft.com/office/drawing/2014/main" id="{BBD82EC7-642D-41A8-ABAF-38CBAA8BA362}"/>
                </a:ext>
              </a:extLst>
            </p:cNvPr>
            <p:cNvCxnSpPr>
              <a:stCxn id="142" idx="0"/>
              <a:endCxn id="117" idx="2"/>
            </p:cNvCxnSpPr>
            <p:nvPr/>
          </p:nvCxnSpPr>
          <p:spPr bwMode="auto">
            <a:xfrm rot="5400000" flipH="1" flipV="1">
              <a:off x="3728295" y="2720761"/>
              <a:ext cx="407987" cy="2964292"/>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146" name="Curved Connector 91">
              <a:extLst>
                <a:ext uri="{FF2B5EF4-FFF2-40B4-BE49-F238E27FC236}">
                  <a16:creationId xmlns:a16="http://schemas.microsoft.com/office/drawing/2014/main" id="{406DDBFA-F3D0-4433-BDD1-AAF5B9A54A81}"/>
                </a:ext>
              </a:extLst>
            </p:cNvPr>
            <p:cNvCxnSpPr>
              <a:stCxn id="136" idx="0"/>
              <a:endCxn id="120" idx="1"/>
            </p:cNvCxnSpPr>
            <p:nvPr/>
          </p:nvCxnSpPr>
          <p:spPr bwMode="auto">
            <a:xfrm rot="5400000" flipH="1" flipV="1">
              <a:off x="3496067" y="3262552"/>
              <a:ext cx="481013" cy="2572861"/>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cxnSp>
          <p:nvCxnSpPr>
            <p:cNvPr id="147" name="Curved Connector 94">
              <a:extLst>
                <a:ext uri="{FF2B5EF4-FFF2-40B4-BE49-F238E27FC236}">
                  <a16:creationId xmlns:a16="http://schemas.microsoft.com/office/drawing/2014/main" id="{1B9BFC15-1C6F-40B6-BC81-68C891BF21EE}"/>
                </a:ext>
              </a:extLst>
            </p:cNvPr>
            <p:cNvCxnSpPr>
              <a:stCxn id="140" idx="0"/>
              <a:endCxn id="121" idx="2"/>
            </p:cNvCxnSpPr>
            <p:nvPr/>
          </p:nvCxnSpPr>
          <p:spPr bwMode="auto">
            <a:xfrm rot="5400000" flipH="1" flipV="1">
              <a:off x="4837824" y="3586745"/>
              <a:ext cx="228600" cy="2976986"/>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148" name="Curved Connector 97">
              <a:extLst>
                <a:ext uri="{FF2B5EF4-FFF2-40B4-BE49-F238E27FC236}">
                  <a16:creationId xmlns:a16="http://schemas.microsoft.com/office/drawing/2014/main" id="{ABB48582-2946-44D7-8F2E-BA61F50AD363}"/>
                </a:ext>
              </a:extLst>
            </p:cNvPr>
            <p:cNvCxnSpPr>
              <a:stCxn id="139" idx="2"/>
              <a:endCxn id="122" idx="2"/>
            </p:cNvCxnSpPr>
            <p:nvPr/>
          </p:nvCxnSpPr>
          <p:spPr bwMode="auto">
            <a:xfrm rot="5400000" flipH="1" flipV="1">
              <a:off x="4391141" y="3432689"/>
              <a:ext cx="106362" cy="3988359"/>
            </a:xfrm>
            <a:prstGeom prst="curvedConnector3">
              <a:avLst>
                <a:gd name="adj1" fmla="val -216307"/>
              </a:avLst>
            </a:prstGeom>
            <a:noFill/>
            <a:ln w="19050" cap="flat" cmpd="sng" algn="ctr">
              <a:solidFill>
                <a:schemeClr val="accent2">
                  <a:lumMod val="75000"/>
                </a:schemeClr>
              </a:solidFill>
              <a:prstDash val="solid"/>
              <a:round/>
              <a:headEnd type="none" w="med" len="med"/>
              <a:tailEnd type="triangle" w="med" len="lg"/>
            </a:ln>
            <a:effectLst/>
          </p:spPr>
        </p:cxnSp>
        <p:cxnSp>
          <p:nvCxnSpPr>
            <p:cNvPr id="149" name="Curved Connector 106">
              <a:extLst>
                <a:ext uri="{FF2B5EF4-FFF2-40B4-BE49-F238E27FC236}">
                  <a16:creationId xmlns:a16="http://schemas.microsoft.com/office/drawing/2014/main" id="{DF6ECAFF-D8ED-47F1-B52F-AAEFD4BFB0B8}"/>
                </a:ext>
              </a:extLst>
            </p:cNvPr>
            <p:cNvCxnSpPr>
              <a:stCxn id="143" idx="3"/>
              <a:endCxn id="119" idx="2"/>
            </p:cNvCxnSpPr>
            <p:nvPr/>
          </p:nvCxnSpPr>
          <p:spPr bwMode="auto">
            <a:xfrm flipV="1">
              <a:off x="3912189" y="3998913"/>
              <a:ext cx="3554611" cy="552450"/>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grpSp>
    </p:spTree>
    <p:extLst>
      <p:ext uri="{BB962C8B-B14F-4D97-AF65-F5344CB8AC3E}">
        <p14:creationId xmlns:p14="http://schemas.microsoft.com/office/powerpoint/2010/main" val="565570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3C1C-79A5-47C0-844C-0677809A13E2}"/>
              </a:ext>
            </a:extLst>
          </p:cNvPr>
          <p:cNvSpPr txBox="1">
            <a:spLocks/>
          </p:cNvSpPr>
          <p:nvPr/>
        </p:nvSpPr>
        <p:spPr>
          <a:xfrm>
            <a:off x="479811" y="336000"/>
            <a:ext cx="8283189" cy="959400"/>
          </a:xfrm>
          <a:prstGeom prst="rect">
            <a:avLst/>
          </a:prstGeom>
        </p:spPr>
        <p:txBody>
          <a:bodyPr>
            <a:normAutofit fontScale="90000" lnSpcReduction="200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GB" dirty="0"/>
              <a:t>ARM Processors vs. ARM Architectures  </a:t>
            </a:r>
          </a:p>
        </p:txBody>
      </p:sp>
      <p:sp>
        <p:nvSpPr>
          <p:cNvPr id="3" name="Content Placeholder 2">
            <a:extLst>
              <a:ext uri="{FF2B5EF4-FFF2-40B4-BE49-F238E27FC236}">
                <a16:creationId xmlns:a16="http://schemas.microsoft.com/office/drawing/2014/main" id="{DE24EA38-5D51-43AD-832A-8843544A0F69}"/>
              </a:ext>
            </a:extLst>
          </p:cNvPr>
          <p:cNvSpPr txBox="1">
            <a:spLocks/>
          </p:cNvSpPr>
          <p:nvPr/>
        </p:nvSpPr>
        <p:spPr>
          <a:xfrm>
            <a:off x="479813" y="1295401"/>
            <a:ext cx="8283187" cy="2743200"/>
          </a:xfrm>
          <a:prstGeom prst="rect">
            <a:avLst/>
          </a:prstGeom>
        </p:spPr>
        <p:txBody>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r>
              <a:rPr lang="en-GB" sz="2000" b="1" dirty="0"/>
              <a:t>ARM architecture </a:t>
            </a:r>
          </a:p>
          <a:p>
            <a:pPr lvl="1"/>
            <a:r>
              <a:rPr lang="en-GB" sz="1800" dirty="0"/>
              <a:t>Describes the details of instruction set, programmer’s model, exception model, and memory map</a:t>
            </a:r>
          </a:p>
          <a:p>
            <a:pPr lvl="1"/>
            <a:r>
              <a:rPr lang="en-GB" sz="1800" dirty="0"/>
              <a:t>Documented in the Architecture Reference Manual</a:t>
            </a:r>
          </a:p>
          <a:p>
            <a:r>
              <a:rPr lang="en-GB" sz="2000" b="1" dirty="0"/>
              <a:t>ARM processor</a:t>
            </a:r>
          </a:p>
          <a:p>
            <a:pPr lvl="1"/>
            <a:r>
              <a:rPr lang="en-GB" sz="1800" dirty="0"/>
              <a:t>Developed using one of the ARM architectures</a:t>
            </a:r>
          </a:p>
          <a:p>
            <a:pPr lvl="1"/>
            <a:r>
              <a:rPr lang="en-GB" sz="1800" dirty="0"/>
              <a:t>More implementation details, such as timing information</a:t>
            </a:r>
          </a:p>
          <a:p>
            <a:pPr lvl="1"/>
            <a:r>
              <a:rPr lang="en-GB" sz="1800" dirty="0"/>
              <a:t>Documented in processor’s Technical Reference Manual</a:t>
            </a:r>
          </a:p>
        </p:txBody>
      </p:sp>
      <p:sp>
        <p:nvSpPr>
          <p:cNvPr id="36" name="Rectangle 32">
            <a:extLst>
              <a:ext uri="{FF2B5EF4-FFF2-40B4-BE49-F238E27FC236}">
                <a16:creationId xmlns:a16="http://schemas.microsoft.com/office/drawing/2014/main" id="{066B1DD5-16C8-426B-8F24-BBFF2077A4C0}"/>
              </a:ext>
            </a:extLst>
          </p:cNvPr>
          <p:cNvSpPr>
            <a:spLocks noChangeArrowheads="1"/>
          </p:cNvSpPr>
          <p:nvPr/>
        </p:nvSpPr>
        <p:spPr bwMode="auto">
          <a:xfrm>
            <a:off x="4433937" y="4038601"/>
            <a:ext cx="2124874" cy="2009765"/>
          </a:xfrm>
          <a:prstGeom prst="rect">
            <a:avLst/>
          </a:prstGeom>
          <a:solidFill>
            <a:srgbClr val="B8CFDA"/>
          </a:solidFill>
          <a:ln>
            <a:noFill/>
          </a:ln>
          <a:extLst>
            <a:ext uri="{91240B29-F687-4F45-9708-019B960494DF}">
              <a14:hiddenLine xmlns:a14="http://schemas.microsoft.com/office/drawing/2010/main" w="19050" algn="ctr">
                <a:solidFill>
                  <a:srgbClr val="000000"/>
                </a:solidFill>
                <a:prstDash val="sysDot"/>
                <a:round/>
                <a:headEnd/>
                <a:tailEnd/>
              </a14:hiddenLine>
            </a:ext>
          </a:extLst>
        </p:spPr>
        <p:txBody>
          <a:bodyPr wrap="none" anchor="ctr"/>
          <a:lstStyle/>
          <a:p>
            <a:pPr algn="ctr" fontAlgn="base">
              <a:spcBef>
                <a:spcPct val="0"/>
              </a:spcBef>
              <a:spcAft>
                <a:spcPct val="0"/>
              </a:spcAft>
            </a:pPr>
            <a:endParaRPr lang="en-US" sz="1400" b="1">
              <a:solidFill>
                <a:srgbClr val="000000"/>
              </a:solidFill>
              <a:latin typeface="Arial" charset="0"/>
              <a:ea typeface="MS PGothic" pitchFamily="34" charset="-128"/>
            </a:endParaRPr>
          </a:p>
        </p:txBody>
      </p:sp>
      <p:sp>
        <p:nvSpPr>
          <p:cNvPr id="37" name="Rectangle 49">
            <a:extLst>
              <a:ext uri="{FF2B5EF4-FFF2-40B4-BE49-F238E27FC236}">
                <a16:creationId xmlns:a16="http://schemas.microsoft.com/office/drawing/2014/main" id="{695DDA7E-514A-48F1-A707-0367B491E24F}"/>
              </a:ext>
            </a:extLst>
          </p:cNvPr>
          <p:cNvSpPr>
            <a:spLocks noChangeArrowheads="1"/>
          </p:cNvSpPr>
          <p:nvPr/>
        </p:nvSpPr>
        <p:spPr bwMode="auto">
          <a:xfrm>
            <a:off x="6558812" y="4038601"/>
            <a:ext cx="2109615" cy="2009765"/>
          </a:xfrm>
          <a:prstGeom prst="rect">
            <a:avLst/>
          </a:prstGeom>
          <a:solidFill>
            <a:srgbClr val="A2C0CE"/>
          </a:solidFill>
          <a:ln>
            <a:noFill/>
          </a:ln>
          <a:extLst>
            <a:ext uri="{91240B29-F687-4F45-9708-019B960494DF}">
              <a14:hiddenLine xmlns:a14="http://schemas.microsoft.com/office/drawing/2010/main" w="19050" algn="ctr">
                <a:solidFill>
                  <a:srgbClr val="000000"/>
                </a:solidFill>
                <a:prstDash val="sysDot"/>
                <a:round/>
                <a:headEnd/>
                <a:tailEnd/>
              </a14:hiddenLine>
            </a:ext>
          </a:extLst>
        </p:spPr>
        <p:txBody>
          <a:bodyPr wrap="none" anchor="ctr"/>
          <a:lstStyle/>
          <a:p>
            <a:pPr algn="ctr" fontAlgn="base">
              <a:spcBef>
                <a:spcPct val="0"/>
              </a:spcBef>
              <a:spcAft>
                <a:spcPct val="0"/>
              </a:spcAft>
            </a:pPr>
            <a:endParaRPr lang="en-US" sz="1400" b="1">
              <a:solidFill>
                <a:srgbClr val="000000"/>
              </a:solidFill>
              <a:latin typeface="Arial" charset="0"/>
              <a:ea typeface="MS PGothic" pitchFamily="34" charset="-128"/>
            </a:endParaRPr>
          </a:p>
        </p:txBody>
      </p:sp>
      <p:sp>
        <p:nvSpPr>
          <p:cNvPr id="38" name="Rectangle 37">
            <a:extLst>
              <a:ext uri="{FF2B5EF4-FFF2-40B4-BE49-F238E27FC236}">
                <a16:creationId xmlns:a16="http://schemas.microsoft.com/office/drawing/2014/main" id="{A18290B3-4928-4439-BD5A-77C835EB3426}"/>
              </a:ext>
            </a:extLst>
          </p:cNvPr>
          <p:cNvSpPr/>
          <p:nvPr/>
        </p:nvSpPr>
        <p:spPr bwMode="auto">
          <a:xfrm>
            <a:off x="3131402" y="4038601"/>
            <a:ext cx="1302536" cy="2009765"/>
          </a:xfrm>
          <a:prstGeom prst="rect">
            <a:avLst/>
          </a:prstGeom>
          <a:solidFill>
            <a:srgbClr val="AAC5D2">
              <a:lumMod val="60000"/>
              <a:lumOff val="40000"/>
            </a:srgbClr>
          </a:solidFill>
          <a:ln w="19050" cap="flat" cmpd="sng" algn="ctr">
            <a:noFill/>
            <a:prstDash val="sysDot"/>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39" name="Rounded Rectangle 45">
            <a:extLst>
              <a:ext uri="{FF2B5EF4-FFF2-40B4-BE49-F238E27FC236}">
                <a16:creationId xmlns:a16="http://schemas.microsoft.com/office/drawing/2014/main" id="{6A0AC46A-18D8-439D-93BB-347F592E0F29}"/>
              </a:ext>
            </a:extLst>
          </p:cNvPr>
          <p:cNvSpPr/>
          <p:nvPr/>
        </p:nvSpPr>
        <p:spPr bwMode="auto">
          <a:xfrm>
            <a:off x="5527907" y="5290071"/>
            <a:ext cx="1051932" cy="380186"/>
          </a:xfrm>
          <a:prstGeom prst="roundRect">
            <a:avLst/>
          </a:prstGeom>
          <a:solidFill>
            <a:srgbClr val="911B1D">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100" b="1" i="0" u="none" strike="noStrike" kern="0" cap="none" spc="0" normalizeH="0" baseline="0" noProof="0">
              <a:ln>
                <a:noFill/>
              </a:ln>
              <a:solidFill>
                <a:srgbClr val="000000"/>
              </a:solidFill>
              <a:effectLst/>
              <a:uLnTx/>
              <a:uFillTx/>
              <a:latin typeface="Arial" charset="0"/>
              <a:ea typeface="MS PGothic" pitchFamily="34" charset="-128"/>
              <a:cs typeface="Arial" charset="0"/>
            </a:endParaRPr>
          </a:p>
        </p:txBody>
      </p:sp>
      <p:sp>
        <p:nvSpPr>
          <p:cNvPr id="40" name="Rectangle 39">
            <a:extLst>
              <a:ext uri="{FF2B5EF4-FFF2-40B4-BE49-F238E27FC236}">
                <a16:creationId xmlns:a16="http://schemas.microsoft.com/office/drawing/2014/main" id="{5F8B3306-6620-4C65-992C-B368A35CDBB8}"/>
              </a:ext>
            </a:extLst>
          </p:cNvPr>
          <p:cNvSpPr/>
          <p:nvPr/>
        </p:nvSpPr>
        <p:spPr bwMode="auto">
          <a:xfrm>
            <a:off x="532332" y="4038601"/>
            <a:ext cx="1302536" cy="2009765"/>
          </a:xfrm>
          <a:prstGeom prst="rect">
            <a:avLst/>
          </a:prstGeom>
          <a:solidFill>
            <a:srgbClr val="AAC5D2">
              <a:lumMod val="20000"/>
              <a:lumOff val="80000"/>
            </a:srgbClr>
          </a:solidFill>
          <a:ln w="19050" cap="flat" cmpd="sng" algn="ctr">
            <a:noFill/>
            <a:prstDash val="sysDot"/>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41" name="Rectangle 40">
            <a:extLst>
              <a:ext uri="{FF2B5EF4-FFF2-40B4-BE49-F238E27FC236}">
                <a16:creationId xmlns:a16="http://schemas.microsoft.com/office/drawing/2014/main" id="{14244127-9AE1-44CD-98F0-F3B11C1C2EC8}"/>
              </a:ext>
            </a:extLst>
          </p:cNvPr>
          <p:cNvSpPr/>
          <p:nvPr/>
        </p:nvSpPr>
        <p:spPr bwMode="auto">
          <a:xfrm>
            <a:off x="1834868" y="4038601"/>
            <a:ext cx="1302536" cy="2009765"/>
          </a:xfrm>
          <a:prstGeom prst="rect">
            <a:avLst/>
          </a:prstGeom>
          <a:solidFill>
            <a:srgbClr val="AAC5D2">
              <a:lumMod val="40000"/>
              <a:lumOff val="60000"/>
            </a:srgbClr>
          </a:solidFill>
          <a:ln w="19050" cap="flat" cmpd="sng" algn="ctr">
            <a:noFill/>
            <a:prstDash val="sysDot"/>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42" name="TextBox 3">
            <a:extLst>
              <a:ext uri="{FF2B5EF4-FFF2-40B4-BE49-F238E27FC236}">
                <a16:creationId xmlns:a16="http://schemas.microsoft.com/office/drawing/2014/main" id="{45AB9F91-9E18-434E-89E0-349CC35BB743}"/>
              </a:ext>
            </a:extLst>
          </p:cNvPr>
          <p:cNvSpPr txBox="1">
            <a:spLocks noChangeArrowheads="1"/>
          </p:cNvSpPr>
          <p:nvPr/>
        </p:nvSpPr>
        <p:spPr bwMode="auto">
          <a:xfrm>
            <a:off x="533833" y="4072893"/>
            <a:ext cx="1332548"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ARMv4/v4T Architecture</a:t>
            </a:r>
          </a:p>
        </p:txBody>
      </p:sp>
      <p:sp>
        <p:nvSpPr>
          <p:cNvPr id="43" name="TextBox 4">
            <a:extLst>
              <a:ext uri="{FF2B5EF4-FFF2-40B4-BE49-F238E27FC236}">
                <a16:creationId xmlns:a16="http://schemas.microsoft.com/office/drawing/2014/main" id="{AFA6156A-0060-437B-84A8-25AEDBCCD261}"/>
              </a:ext>
            </a:extLst>
          </p:cNvPr>
          <p:cNvSpPr txBox="1">
            <a:spLocks noChangeArrowheads="1"/>
          </p:cNvSpPr>
          <p:nvPr/>
        </p:nvSpPr>
        <p:spPr bwMode="auto">
          <a:xfrm>
            <a:off x="1855877" y="4072893"/>
            <a:ext cx="1341552"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ARMv5/ v4E Architecture</a:t>
            </a:r>
          </a:p>
        </p:txBody>
      </p:sp>
      <p:sp>
        <p:nvSpPr>
          <p:cNvPr id="44" name="TextBox 5">
            <a:extLst>
              <a:ext uri="{FF2B5EF4-FFF2-40B4-BE49-F238E27FC236}">
                <a16:creationId xmlns:a16="http://schemas.microsoft.com/office/drawing/2014/main" id="{FC920223-071D-4884-B92A-88DF8383CCEE}"/>
              </a:ext>
            </a:extLst>
          </p:cNvPr>
          <p:cNvSpPr txBox="1">
            <a:spLocks noChangeArrowheads="1"/>
          </p:cNvSpPr>
          <p:nvPr/>
        </p:nvSpPr>
        <p:spPr bwMode="auto">
          <a:xfrm>
            <a:off x="3158413" y="4072893"/>
            <a:ext cx="1207998"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ARMv6 Architecture</a:t>
            </a:r>
          </a:p>
        </p:txBody>
      </p:sp>
      <p:sp>
        <p:nvSpPr>
          <p:cNvPr id="45" name="TextBox 6">
            <a:extLst>
              <a:ext uri="{FF2B5EF4-FFF2-40B4-BE49-F238E27FC236}">
                <a16:creationId xmlns:a16="http://schemas.microsoft.com/office/drawing/2014/main" id="{1592A1B0-7A05-4F84-8D36-0AA2CB83B985}"/>
              </a:ext>
            </a:extLst>
          </p:cNvPr>
          <p:cNvSpPr txBox="1">
            <a:spLocks noChangeArrowheads="1"/>
          </p:cNvSpPr>
          <p:nvPr/>
        </p:nvSpPr>
        <p:spPr bwMode="auto">
          <a:xfrm>
            <a:off x="4576497" y="4072893"/>
            <a:ext cx="1066939"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ARMv7</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Architecture</a:t>
            </a:r>
          </a:p>
        </p:txBody>
      </p:sp>
      <p:sp>
        <p:nvSpPr>
          <p:cNvPr id="46" name="TextBox 37">
            <a:extLst>
              <a:ext uri="{FF2B5EF4-FFF2-40B4-BE49-F238E27FC236}">
                <a16:creationId xmlns:a16="http://schemas.microsoft.com/office/drawing/2014/main" id="{73104B92-1F14-4B04-B115-9AD04ED7871D}"/>
              </a:ext>
            </a:extLst>
          </p:cNvPr>
          <p:cNvSpPr txBox="1">
            <a:spLocks noChangeArrowheads="1"/>
          </p:cNvSpPr>
          <p:nvPr/>
        </p:nvSpPr>
        <p:spPr bwMode="auto">
          <a:xfrm>
            <a:off x="3045867" y="5308869"/>
            <a:ext cx="1388071" cy="40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 v6-M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e.g. Cortex-M0, M1</a:t>
            </a:r>
          </a:p>
        </p:txBody>
      </p:sp>
      <p:sp>
        <p:nvSpPr>
          <p:cNvPr id="47" name="TextBox 3">
            <a:extLst>
              <a:ext uri="{FF2B5EF4-FFF2-40B4-BE49-F238E27FC236}">
                <a16:creationId xmlns:a16="http://schemas.microsoft.com/office/drawing/2014/main" id="{D2CD82B1-E52F-48E4-AB56-F46609196BEC}"/>
              </a:ext>
            </a:extLst>
          </p:cNvPr>
          <p:cNvSpPr txBox="1">
            <a:spLocks noChangeArrowheads="1"/>
          </p:cNvSpPr>
          <p:nvPr/>
        </p:nvSpPr>
        <p:spPr bwMode="auto">
          <a:xfrm>
            <a:off x="479811" y="5820255"/>
            <a:ext cx="1332548" cy="24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e.g. ARM7TDMI</a:t>
            </a:r>
          </a:p>
        </p:txBody>
      </p:sp>
      <p:sp>
        <p:nvSpPr>
          <p:cNvPr id="48" name="TextBox 4">
            <a:extLst>
              <a:ext uri="{FF2B5EF4-FFF2-40B4-BE49-F238E27FC236}">
                <a16:creationId xmlns:a16="http://schemas.microsoft.com/office/drawing/2014/main" id="{6F08AAD4-BCDD-4E21-8651-23821966158D}"/>
              </a:ext>
            </a:extLst>
          </p:cNvPr>
          <p:cNvSpPr txBox="1">
            <a:spLocks noChangeArrowheads="1"/>
          </p:cNvSpPr>
          <p:nvPr/>
        </p:nvSpPr>
        <p:spPr bwMode="auto">
          <a:xfrm>
            <a:off x="1828866" y="5802364"/>
            <a:ext cx="1341552" cy="24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e.g. ARM9926EJ-S</a:t>
            </a:r>
          </a:p>
        </p:txBody>
      </p:sp>
      <p:sp>
        <p:nvSpPr>
          <p:cNvPr id="49" name="TextBox 5">
            <a:extLst>
              <a:ext uri="{FF2B5EF4-FFF2-40B4-BE49-F238E27FC236}">
                <a16:creationId xmlns:a16="http://schemas.microsoft.com/office/drawing/2014/main" id="{28AEC245-8115-4D26-A25B-81FC3668EAB8}"/>
              </a:ext>
            </a:extLst>
          </p:cNvPr>
          <p:cNvSpPr txBox="1">
            <a:spLocks noChangeArrowheads="1"/>
          </p:cNvSpPr>
          <p:nvPr/>
        </p:nvSpPr>
        <p:spPr bwMode="auto">
          <a:xfrm>
            <a:off x="3149409" y="5793418"/>
            <a:ext cx="1207998" cy="24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e.g. ARM1136</a:t>
            </a:r>
          </a:p>
        </p:txBody>
      </p:sp>
      <p:cxnSp>
        <p:nvCxnSpPr>
          <p:cNvPr id="50" name="Straight Arrow Connector 49">
            <a:extLst>
              <a:ext uri="{FF2B5EF4-FFF2-40B4-BE49-F238E27FC236}">
                <a16:creationId xmlns:a16="http://schemas.microsoft.com/office/drawing/2014/main" id="{4837CF71-140D-436C-8389-5E662F2D1577}"/>
              </a:ext>
            </a:extLst>
          </p:cNvPr>
          <p:cNvCxnSpPr/>
          <p:nvPr/>
        </p:nvCxnSpPr>
        <p:spPr bwMode="auto">
          <a:xfrm>
            <a:off x="715407" y="4942100"/>
            <a:ext cx="936385"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1" name="Straight Arrow Connector 50">
            <a:extLst>
              <a:ext uri="{FF2B5EF4-FFF2-40B4-BE49-F238E27FC236}">
                <a16:creationId xmlns:a16="http://schemas.microsoft.com/office/drawing/2014/main" id="{BE6E5D2F-9D79-4850-9151-D127ED828067}"/>
              </a:ext>
            </a:extLst>
          </p:cNvPr>
          <p:cNvCxnSpPr/>
          <p:nvPr/>
        </p:nvCxnSpPr>
        <p:spPr bwMode="auto">
          <a:xfrm>
            <a:off x="2017943" y="4942100"/>
            <a:ext cx="936385"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2" name="Straight Arrow Connector 51">
            <a:extLst>
              <a:ext uri="{FF2B5EF4-FFF2-40B4-BE49-F238E27FC236}">
                <a16:creationId xmlns:a16="http://schemas.microsoft.com/office/drawing/2014/main" id="{9A8DE643-9EA4-4314-98B9-FE2C1C8949CB}"/>
              </a:ext>
            </a:extLst>
          </p:cNvPr>
          <p:cNvCxnSpPr/>
          <p:nvPr/>
        </p:nvCxnSpPr>
        <p:spPr bwMode="auto">
          <a:xfrm>
            <a:off x="3293468" y="4942100"/>
            <a:ext cx="936385"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3" name="Straight Arrow Connector 52">
            <a:extLst>
              <a:ext uri="{FF2B5EF4-FFF2-40B4-BE49-F238E27FC236}">
                <a16:creationId xmlns:a16="http://schemas.microsoft.com/office/drawing/2014/main" id="{91639B37-E405-4CD9-9418-D5F792AD0F57}"/>
              </a:ext>
            </a:extLst>
          </p:cNvPr>
          <p:cNvCxnSpPr/>
          <p:nvPr/>
        </p:nvCxnSpPr>
        <p:spPr bwMode="auto">
          <a:xfrm>
            <a:off x="4579498" y="4942100"/>
            <a:ext cx="936385"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4" name="Straight Arrow Connector 53">
            <a:extLst>
              <a:ext uri="{FF2B5EF4-FFF2-40B4-BE49-F238E27FC236}">
                <a16:creationId xmlns:a16="http://schemas.microsoft.com/office/drawing/2014/main" id="{DBCBBDDB-92CD-459F-9EA5-DF79138096A3}"/>
              </a:ext>
            </a:extLst>
          </p:cNvPr>
          <p:cNvCxnSpPr/>
          <p:nvPr/>
        </p:nvCxnSpPr>
        <p:spPr bwMode="auto">
          <a:xfrm flipV="1">
            <a:off x="4579498" y="4524642"/>
            <a:ext cx="933384" cy="280294"/>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5" name="Straight Arrow Connector 54">
            <a:extLst>
              <a:ext uri="{FF2B5EF4-FFF2-40B4-BE49-F238E27FC236}">
                <a16:creationId xmlns:a16="http://schemas.microsoft.com/office/drawing/2014/main" id="{A4E3A26C-EC6B-4778-BA1D-214D5B852AFC}"/>
              </a:ext>
            </a:extLst>
          </p:cNvPr>
          <p:cNvCxnSpPr/>
          <p:nvPr/>
        </p:nvCxnSpPr>
        <p:spPr bwMode="auto">
          <a:xfrm>
            <a:off x="4579498" y="5052429"/>
            <a:ext cx="933384" cy="319058"/>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6" name="Straight Arrow Connector 55">
            <a:extLst>
              <a:ext uri="{FF2B5EF4-FFF2-40B4-BE49-F238E27FC236}">
                <a16:creationId xmlns:a16="http://schemas.microsoft.com/office/drawing/2014/main" id="{8508552D-CEC5-4EF6-A278-CB7AB0C277BF}"/>
              </a:ext>
            </a:extLst>
          </p:cNvPr>
          <p:cNvCxnSpPr/>
          <p:nvPr/>
        </p:nvCxnSpPr>
        <p:spPr bwMode="auto">
          <a:xfrm>
            <a:off x="3595093" y="4983846"/>
            <a:ext cx="166568" cy="299676"/>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sp>
        <p:nvSpPr>
          <p:cNvPr id="57" name="TextBox 3">
            <a:extLst>
              <a:ext uri="{FF2B5EF4-FFF2-40B4-BE49-F238E27FC236}">
                <a16:creationId xmlns:a16="http://schemas.microsoft.com/office/drawing/2014/main" id="{C53F5B02-258F-4756-929B-72D2B33B1B52}"/>
              </a:ext>
            </a:extLst>
          </p:cNvPr>
          <p:cNvSpPr txBox="1">
            <a:spLocks noChangeArrowheads="1"/>
          </p:cNvSpPr>
          <p:nvPr/>
        </p:nvSpPr>
        <p:spPr bwMode="auto">
          <a:xfrm>
            <a:off x="6469407" y="4072893"/>
            <a:ext cx="1332548"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ARMv8 Architecture</a:t>
            </a:r>
          </a:p>
        </p:txBody>
      </p:sp>
      <p:sp>
        <p:nvSpPr>
          <p:cNvPr id="58" name="TextBox 33">
            <a:extLst>
              <a:ext uri="{FF2B5EF4-FFF2-40B4-BE49-F238E27FC236}">
                <a16:creationId xmlns:a16="http://schemas.microsoft.com/office/drawing/2014/main" id="{5D22212A-A8F2-491C-81DF-06656F898B45}"/>
              </a:ext>
            </a:extLst>
          </p:cNvPr>
          <p:cNvSpPr txBox="1">
            <a:spLocks noChangeArrowheads="1"/>
          </p:cNvSpPr>
          <p:nvPr/>
        </p:nvSpPr>
        <p:spPr bwMode="auto">
          <a:xfrm>
            <a:off x="5458860" y="4242858"/>
            <a:ext cx="1105955"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ARMv7-A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e.g. Cortex-A9</a:t>
            </a:r>
          </a:p>
        </p:txBody>
      </p:sp>
      <p:sp>
        <p:nvSpPr>
          <p:cNvPr id="59" name="TextBox 34">
            <a:extLst>
              <a:ext uri="{FF2B5EF4-FFF2-40B4-BE49-F238E27FC236}">
                <a16:creationId xmlns:a16="http://schemas.microsoft.com/office/drawing/2014/main" id="{3EA56EA5-1DB8-4A2B-9964-8859709FBEE5}"/>
              </a:ext>
            </a:extLst>
          </p:cNvPr>
          <p:cNvSpPr txBox="1">
            <a:spLocks noChangeArrowheads="1"/>
          </p:cNvSpPr>
          <p:nvPr/>
        </p:nvSpPr>
        <p:spPr bwMode="auto">
          <a:xfrm>
            <a:off x="5458860" y="4728899"/>
            <a:ext cx="1105955"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ARMv7-R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e.g. Cortex-R4</a:t>
            </a:r>
          </a:p>
        </p:txBody>
      </p:sp>
      <p:sp>
        <p:nvSpPr>
          <p:cNvPr id="60" name="TextBox 35">
            <a:extLst>
              <a:ext uri="{FF2B5EF4-FFF2-40B4-BE49-F238E27FC236}">
                <a16:creationId xmlns:a16="http://schemas.microsoft.com/office/drawing/2014/main" id="{31696C3D-27D4-4DB7-A51E-33B72E864A09}"/>
              </a:ext>
            </a:extLst>
          </p:cNvPr>
          <p:cNvSpPr txBox="1">
            <a:spLocks noChangeArrowheads="1"/>
          </p:cNvSpPr>
          <p:nvPr/>
        </p:nvSpPr>
        <p:spPr bwMode="auto">
          <a:xfrm>
            <a:off x="5458860" y="5280541"/>
            <a:ext cx="1105955" cy="4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ARMv7-M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e.g. Cortex-M4</a:t>
            </a:r>
          </a:p>
        </p:txBody>
      </p:sp>
      <p:cxnSp>
        <p:nvCxnSpPr>
          <p:cNvPr id="61" name="Straight Arrow Connector 60">
            <a:extLst>
              <a:ext uri="{FF2B5EF4-FFF2-40B4-BE49-F238E27FC236}">
                <a16:creationId xmlns:a16="http://schemas.microsoft.com/office/drawing/2014/main" id="{86024F26-4ACE-47BB-BEEB-660C953A4EEF}"/>
              </a:ext>
            </a:extLst>
          </p:cNvPr>
          <p:cNvCxnSpPr/>
          <p:nvPr/>
        </p:nvCxnSpPr>
        <p:spPr bwMode="auto">
          <a:xfrm>
            <a:off x="6703938" y="4942100"/>
            <a:ext cx="936385"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2" name="Straight Arrow Connector 61">
            <a:extLst>
              <a:ext uri="{FF2B5EF4-FFF2-40B4-BE49-F238E27FC236}">
                <a16:creationId xmlns:a16="http://schemas.microsoft.com/office/drawing/2014/main" id="{D21B6DE7-E07E-42DA-8ED4-BF362865387E}"/>
              </a:ext>
            </a:extLst>
          </p:cNvPr>
          <p:cNvCxnSpPr/>
          <p:nvPr/>
        </p:nvCxnSpPr>
        <p:spPr bwMode="auto">
          <a:xfrm flipV="1">
            <a:off x="6703938" y="4524642"/>
            <a:ext cx="933384" cy="280294"/>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sp>
        <p:nvSpPr>
          <p:cNvPr id="63" name="TextBox 33">
            <a:extLst>
              <a:ext uri="{FF2B5EF4-FFF2-40B4-BE49-F238E27FC236}">
                <a16:creationId xmlns:a16="http://schemas.microsoft.com/office/drawing/2014/main" id="{D487C1DB-D5DC-492E-A7DD-771113D5C0B6}"/>
              </a:ext>
            </a:extLst>
          </p:cNvPr>
          <p:cNvSpPr txBox="1">
            <a:spLocks noChangeArrowheads="1"/>
          </p:cNvSpPr>
          <p:nvPr/>
        </p:nvSpPr>
        <p:spPr bwMode="auto">
          <a:xfrm>
            <a:off x="7572886" y="4242858"/>
            <a:ext cx="1105955" cy="56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ARMv8-A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e.g. Cortex-A53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Cortex-A57</a:t>
            </a:r>
          </a:p>
        </p:txBody>
      </p:sp>
      <p:sp>
        <p:nvSpPr>
          <p:cNvPr id="64" name="TextBox 34">
            <a:extLst>
              <a:ext uri="{FF2B5EF4-FFF2-40B4-BE49-F238E27FC236}">
                <a16:creationId xmlns:a16="http://schemas.microsoft.com/office/drawing/2014/main" id="{E38911D7-53B5-4952-BB69-8E6C469471B6}"/>
              </a:ext>
            </a:extLst>
          </p:cNvPr>
          <p:cNvSpPr txBox="1">
            <a:spLocks noChangeArrowheads="1"/>
          </p:cNvSpPr>
          <p:nvPr/>
        </p:nvSpPr>
        <p:spPr bwMode="auto">
          <a:xfrm>
            <a:off x="7613619" y="5029662"/>
            <a:ext cx="1105955" cy="24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ARMv8-R</a:t>
            </a:r>
          </a:p>
        </p:txBody>
      </p:sp>
      <p:sp>
        <p:nvSpPr>
          <p:cNvPr id="65" name="TextBox 64">
            <a:extLst>
              <a:ext uri="{FF2B5EF4-FFF2-40B4-BE49-F238E27FC236}">
                <a16:creationId xmlns:a16="http://schemas.microsoft.com/office/drawing/2014/main" id="{C4CDA8B3-5B40-4066-82DF-8D32E9FCF15E}"/>
              </a:ext>
            </a:extLst>
          </p:cNvPr>
          <p:cNvSpPr txBox="1"/>
          <p:nvPr/>
        </p:nvSpPr>
        <p:spPr>
          <a:xfrm>
            <a:off x="7551134" y="6078905"/>
            <a:ext cx="1211866" cy="245695"/>
          </a:xfrm>
          <a:prstGeom prst="rect">
            <a:avLst/>
          </a:prstGeom>
          <a:noFill/>
        </p:spPr>
        <p:txBody>
          <a:bodyPr wrap="square" rtlCol="0">
            <a:spAutoFit/>
          </a:bodyPr>
          <a:lstStyle/>
          <a:p>
            <a:pPr fontAlgn="base">
              <a:spcBef>
                <a:spcPct val="0"/>
              </a:spcBef>
              <a:spcAft>
                <a:spcPct val="0"/>
              </a:spcAft>
            </a:pPr>
            <a:r>
              <a:rPr lang="en-GB" sz="1100" dirty="0">
                <a:solidFill>
                  <a:srgbClr val="000000"/>
                </a:solidFill>
                <a:latin typeface="Arial" charset="0"/>
                <a:ea typeface="MS PGothic" pitchFamily="34" charset="-128"/>
              </a:rPr>
              <a:t>As of Dec 2013</a:t>
            </a:r>
          </a:p>
        </p:txBody>
      </p:sp>
    </p:spTree>
    <p:extLst>
      <p:ext uri="{BB962C8B-B14F-4D97-AF65-F5344CB8AC3E}">
        <p14:creationId xmlns:p14="http://schemas.microsoft.com/office/powerpoint/2010/main" val="1944756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835A1116-36B3-46B5-B69D-1BC04D93218E}"/>
              </a:ext>
            </a:extLst>
          </p:cNvPr>
          <p:cNvGraphicFramePr>
            <a:graphicFrameLocks/>
          </p:cNvGraphicFramePr>
          <p:nvPr>
            <p:extLst>
              <p:ext uri="{D42A27DB-BD31-4B8C-83A1-F6EECF244321}">
                <p14:modId xmlns:p14="http://schemas.microsoft.com/office/powerpoint/2010/main" val="892789950"/>
              </p:ext>
            </p:extLst>
          </p:nvPr>
        </p:nvGraphicFramePr>
        <p:xfrm>
          <a:off x="457200" y="1524000"/>
          <a:ext cx="8231981" cy="4648198"/>
        </p:xfrm>
        <a:graphic>
          <a:graphicData uri="http://schemas.openxmlformats.org/drawingml/2006/table">
            <a:tbl>
              <a:tblPr firstRow="1" bandRow="1">
                <a:tableStyleId>{5C22544A-7EE6-4342-B048-85BDC9FD1C3A}</a:tableStyleId>
              </a:tblPr>
              <a:tblGrid>
                <a:gridCol w="923773">
                  <a:extLst>
                    <a:ext uri="{9D8B030D-6E8A-4147-A177-3AD203B41FA5}">
                      <a16:colId xmlns:a16="http://schemas.microsoft.com/office/drawing/2014/main" val="20000"/>
                    </a:ext>
                  </a:extLst>
                </a:gridCol>
                <a:gridCol w="901814">
                  <a:extLst>
                    <a:ext uri="{9D8B030D-6E8A-4147-A177-3AD203B41FA5}">
                      <a16:colId xmlns:a16="http://schemas.microsoft.com/office/drawing/2014/main" val="20001"/>
                    </a:ext>
                  </a:extLst>
                </a:gridCol>
                <a:gridCol w="925238">
                  <a:extLst>
                    <a:ext uri="{9D8B030D-6E8A-4147-A177-3AD203B41FA5}">
                      <a16:colId xmlns:a16="http://schemas.microsoft.com/office/drawing/2014/main" val="20002"/>
                    </a:ext>
                  </a:extLst>
                </a:gridCol>
                <a:gridCol w="663263">
                  <a:extLst>
                    <a:ext uri="{9D8B030D-6E8A-4147-A177-3AD203B41FA5}">
                      <a16:colId xmlns:a16="http://schemas.microsoft.com/office/drawing/2014/main" val="20003"/>
                    </a:ext>
                  </a:extLst>
                </a:gridCol>
                <a:gridCol w="791672">
                  <a:extLst>
                    <a:ext uri="{9D8B030D-6E8A-4147-A177-3AD203B41FA5}">
                      <a16:colId xmlns:a16="http://schemas.microsoft.com/office/drawing/2014/main" val="20004"/>
                    </a:ext>
                  </a:extLst>
                </a:gridCol>
                <a:gridCol w="802983">
                  <a:extLst>
                    <a:ext uri="{9D8B030D-6E8A-4147-A177-3AD203B41FA5}">
                      <a16:colId xmlns:a16="http://schemas.microsoft.com/office/drawing/2014/main" val="20005"/>
                    </a:ext>
                  </a:extLst>
                </a:gridCol>
                <a:gridCol w="769053">
                  <a:extLst>
                    <a:ext uri="{9D8B030D-6E8A-4147-A177-3AD203B41FA5}">
                      <a16:colId xmlns:a16="http://schemas.microsoft.com/office/drawing/2014/main" val="20006"/>
                    </a:ext>
                  </a:extLst>
                </a:gridCol>
                <a:gridCol w="746434">
                  <a:extLst>
                    <a:ext uri="{9D8B030D-6E8A-4147-A177-3AD203B41FA5}">
                      <a16:colId xmlns:a16="http://schemas.microsoft.com/office/drawing/2014/main" val="20007"/>
                    </a:ext>
                  </a:extLst>
                </a:gridCol>
                <a:gridCol w="870841">
                  <a:extLst>
                    <a:ext uri="{9D8B030D-6E8A-4147-A177-3AD203B41FA5}">
                      <a16:colId xmlns:a16="http://schemas.microsoft.com/office/drawing/2014/main" val="20008"/>
                    </a:ext>
                  </a:extLst>
                </a:gridCol>
                <a:gridCol w="836910">
                  <a:extLst>
                    <a:ext uri="{9D8B030D-6E8A-4147-A177-3AD203B41FA5}">
                      <a16:colId xmlns:a16="http://schemas.microsoft.com/office/drawing/2014/main" val="20009"/>
                    </a:ext>
                  </a:extLst>
                </a:gridCol>
              </a:tblGrid>
              <a:tr h="856248">
                <a:tc>
                  <a:txBody>
                    <a:bodyPr/>
                    <a:lstStyle/>
                    <a:p>
                      <a:pPr algn="ctr"/>
                      <a:r>
                        <a:rPr lang="en-GB" sz="600" dirty="0">
                          <a:effectLst/>
                        </a:rPr>
                        <a:t>Processor </a:t>
                      </a:r>
                    </a:p>
                  </a:txBody>
                  <a:tcPr marL="121872" marR="121872" anchor="ctr"/>
                </a:tc>
                <a:tc>
                  <a:txBody>
                    <a:bodyPr/>
                    <a:lstStyle/>
                    <a:p>
                      <a:pPr algn="ctr"/>
                      <a:r>
                        <a:rPr lang="en-GB" sz="600" dirty="0">
                          <a:effectLst/>
                        </a:rPr>
                        <a:t>ARM</a:t>
                      </a:r>
                      <a:br>
                        <a:rPr lang="en-GB" sz="600" dirty="0">
                          <a:effectLst/>
                        </a:rPr>
                      </a:br>
                      <a:r>
                        <a:rPr lang="en-GB" sz="600" dirty="0">
                          <a:effectLst/>
                        </a:rPr>
                        <a:t>Architecture</a:t>
                      </a:r>
                    </a:p>
                  </a:txBody>
                  <a:tcPr marL="121872" marR="121872" anchor="ctr"/>
                </a:tc>
                <a:tc>
                  <a:txBody>
                    <a:bodyPr/>
                    <a:lstStyle/>
                    <a:p>
                      <a:pPr algn="ctr"/>
                      <a:r>
                        <a:rPr lang="en-GB" sz="600" dirty="0">
                          <a:effectLst/>
                        </a:rPr>
                        <a:t>Core</a:t>
                      </a:r>
                      <a:br>
                        <a:rPr lang="en-GB" sz="600" dirty="0">
                          <a:effectLst/>
                        </a:rPr>
                      </a:br>
                      <a:r>
                        <a:rPr lang="en-GB" sz="600" dirty="0">
                          <a:effectLst/>
                        </a:rPr>
                        <a:t>Architecture</a:t>
                      </a:r>
                    </a:p>
                  </a:txBody>
                  <a:tcPr marL="121872" marR="121872" anchor="ctr"/>
                </a:tc>
                <a:tc>
                  <a:txBody>
                    <a:bodyPr/>
                    <a:lstStyle/>
                    <a:p>
                      <a:pPr algn="ctr"/>
                      <a:r>
                        <a:rPr lang="en-GB" sz="600" dirty="0">
                          <a:effectLst/>
                        </a:rPr>
                        <a:t>Thumb</a:t>
                      </a:r>
                      <a:r>
                        <a:rPr lang="en-GB" sz="600" baseline="30000" dirty="0">
                          <a:effectLst/>
                        </a:rPr>
                        <a:t>®</a:t>
                      </a:r>
                    </a:p>
                  </a:txBody>
                  <a:tcPr marL="121872" marR="12187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dirty="0">
                          <a:effectLst/>
                        </a:rPr>
                        <a:t>Thumb</a:t>
                      </a:r>
                      <a:r>
                        <a:rPr lang="en-GB" sz="600" baseline="30000" dirty="0">
                          <a:effectLst/>
                        </a:rPr>
                        <a:t>®</a:t>
                      </a:r>
                      <a:r>
                        <a:rPr lang="en-GB" sz="600" dirty="0">
                          <a:effectLst/>
                        </a:rPr>
                        <a:t>-2</a:t>
                      </a:r>
                    </a:p>
                  </a:txBody>
                  <a:tcPr marL="121872" marR="121872" anchor="ctr"/>
                </a:tc>
                <a:tc>
                  <a:txBody>
                    <a:bodyPr/>
                    <a:lstStyle/>
                    <a:p>
                      <a:pPr algn="ctr"/>
                      <a:r>
                        <a:rPr lang="en-GB" sz="600" dirty="0">
                          <a:effectLst/>
                        </a:rPr>
                        <a:t>Hardware</a:t>
                      </a:r>
                      <a:br>
                        <a:rPr lang="en-GB" sz="600" dirty="0">
                          <a:effectLst/>
                        </a:rPr>
                      </a:br>
                      <a:r>
                        <a:rPr lang="en-GB" sz="600" dirty="0">
                          <a:effectLst/>
                        </a:rPr>
                        <a:t>Multiply</a:t>
                      </a:r>
                    </a:p>
                  </a:txBody>
                  <a:tcPr marL="121872" marR="121872" anchor="ctr"/>
                </a:tc>
                <a:tc>
                  <a:txBody>
                    <a:bodyPr/>
                    <a:lstStyle/>
                    <a:p>
                      <a:pPr algn="ctr"/>
                      <a:r>
                        <a:rPr lang="en-GB" sz="600" dirty="0">
                          <a:effectLst/>
                        </a:rPr>
                        <a:t>Hardware</a:t>
                      </a:r>
                      <a:br>
                        <a:rPr lang="en-GB" sz="600" dirty="0">
                          <a:effectLst/>
                        </a:rPr>
                      </a:br>
                      <a:r>
                        <a:rPr lang="en-GB" sz="600" dirty="0">
                          <a:effectLst/>
                        </a:rPr>
                        <a:t>Divide</a:t>
                      </a:r>
                    </a:p>
                  </a:txBody>
                  <a:tcPr marL="121872" marR="121872" anchor="ctr"/>
                </a:tc>
                <a:tc>
                  <a:txBody>
                    <a:bodyPr/>
                    <a:lstStyle/>
                    <a:p>
                      <a:pPr algn="ctr"/>
                      <a:r>
                        <a:rPr lang="en-GB" sz="600" dirty="0">
                          <a:effectLst/>
                        </a:rPr>
                        <a:t>Saturated</a:t>
                      </a:r>
                      <a:br>
                        <a:rPr lang="en-GB" sz="600" dirty="0">
                          <a:effectLst/>
                        </a:rPr>
                      </a:br>
                      <a:r>
                        <a:rPr lang="en-GB" sz="600" dirty="0">
                          <a:effectLst/>
                        </a:rPr>
                        <a:t>Math</a:t>
                      </a:r>
                    </a:p>
                  </a:txBody>
                  <a:tcPr marL="121872" marR="121872" anchor="ctr"/>
                </a:tc>
                <a:tc>
                  <a:txBody>
                    <a:bodyPr/>
                    <a:lstStyle/>
                    <a:p>
                      <a:pPr algn="ctr"/>
                      <a:r>
                        <a:rPr lang="en-GB" sz="600" dirty="0">
                          <a:effectLst/>
                        </a:rPr>
                        <a:t>DSP</a:t>
                      </a:r>
                      <a:br>
                        <a:rPr lang="en-GB" sz="600" dirty="0">
                          <a:effectLst/>
                        </a:rPr>
                      </a:br>
                      <a:r>
                        <a:rPr lang="en-GB" sz="600" dirty="0">
                          <a:effectLst/>
                        </a:rPr>
                        <a:t>Extensions</a:t>
                      </a:r>
                    </a:p>
                  </a:txBody>
                  <a:tcPr marL="121872" marR="121872" anchor="ctr"/>
                </a:tc>
                <a:tc>
                  <a:txBody>
                    <a:bodyPr/>
                    <a:lstStyle/>
                    <a:p>
                      <a:pPr algn="ctr"/>
                      <a:r>
                        <a:rPr lang="en-GB" sz="600" dirty="0">
                          <a:effectLst/>
                        </a:rPr>
                        <a:t>Floating</a:t>
                      </a:r>
                      <a:br>
                        <a:rPr lang="en-GB" sz="600" dirty="0">
                          <a:effectLst/>
                        </a:rPr>
                      </a:br>
                      <a:r>
                        <a:rPr lang="en-GB" sz="600" dirty="0">
                          <a:effectLst/>
                        </a:rPr>
                        <a:t>Point</a:t>
                      </a:r>
                    </a:p>
                  </a:txBody>
                  <a:tcPr marL="121872" marR="121872" anchor="ctr"/>
                </a:tc>
                <a:extLst>
                  <a:ext uri="{0D108BD9-81ED-4DB2-BD59-A6C34878D82A}">
                    <a16:rowId xmlns:a16="http://schemas.microsoft.com/office/drawing/2014/main" val="10000"/>
                  </a:ext>
                </a:extLst>
              </a:tr>
              <a:tr h="758390">
                <a:tc>
                  <a:txBody>
                    <a:bodyPr/>
                    <a:lstStyle/>
                    <a:p>
                      <a:pPr algn="ctr"/>
                      <a:r>
                        <a:rPr lang="en-GB" sz="1100" dirty="0">
                          <a:solidFill>
                            <a:schemeClr val="tx1"/>
                          </a:solidFill>
                          <a:effectLst/>
                        </a:rPr>
                        <a:t>Cortex-M0</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endParaRPr lang="en-GB" sz="1100" dirty="0">
                        <a:solidFill>
                          <a:schemeClr val="tx1"/>
                        </a:solidFill>
                        <a:effectLst/>
                      </a:endParaRPr>
                    </a:p>
                  </a:txBody>
                  <a:tcPr marL="121872" marR="121872" anchor="ctr"/>
                </a:tc>
                <a:tc>
                  <a:txBody>
                    <a:bodyPr/>
                    <a:lstStyle/>
                    <a:p>
                      <a:pPr algn="ctr"/>
                      <a:r>
                        <a:rPr lang="en-GB" sz="1100">
                          <a:solidFill>
                            <a:schemeClr val="tx1"/>
                          </a:solidFill>
                          <a:effectLst/>
                        </a:rPr>
                        <a:t>Subset</a:t>
                      </a:r>
                    </a:p>
                  </a:txBody>
                  <a:tcPr marL="121872" marR="121872" anchor="ctr"/>
                </a:tc>
                <a:tc>
                  <a:txBody>
                    <a:bodyPr/>
                    <a:lstStyle/>
                    <a:p>
                      <a:pPr algn="ctr"/>
                      <a:r>
                        <a:rPr lang="en-GB" sz="1100">
                          <a:solidFill>
                            <a:schemeClr val="tx1"/>
                          </a:solidFill>
                          <a:effectLst/>
                        </a:rPr>
                        <a:t>1 or 32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1"/>
                  </a:ext>
                </a:extLst>
              </a:tr>
              <a:tr h="758390">
                <a:tc>
                  <a:txBody>
                    <a:bodyPr/>
                    <a:lstStyle/>
                    <a:p>
                      <a:pPr algn="ctr"/>
                      <a:r>
                        <a:rPr lang="en-GB" sz="1100" dirty="0">
                          <a:solidFill>
                            <a:schemeClr val="tx1"/>
                          </a:solidFill>
                          <a:effectLst/>
                        </a:rPr>
                        <a:t>Cortex-M0+</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r>
                        <a:rPr lang="en-GB" sz="1100" dirty="0">
                          <a:solidFill>
                            <a:schemeClr val="tx1"/>
                          </a:solidFill>
                          <a:effectLst/>
                        </a:rPr>
                        <a:t>Most</a:t>
                      </a:r>
                    </a:p>
                  </a:txBody>
                  <a:tcPr marL="121872" marR="121872" anchor="ctr"/>
                </a:tc>
                <a:tc>
                  <a:txBody>
                    <a:bodyPr/>
                    <a:lstStyle/>
                    <a:p>
                      <a:pPr algn="ctr"/>
                      <a:r>
                        <a:rPr lang="en-GB" sz="1100">
                          <a:solidFill>
                            <a:schemeClr val="tx1"/>
                          </a:solidFill>
                          <a:effectLst/>
                        </a:rPr>
                        <a:t>Subset</a:t>
                      </a:r>
                    </a:p>
                  </a:txBody>
                  <a:tcPr marL="121872" marR="121872" anchor="ctr"/>
                </a:tc>
                <a:tc>
                  <a:txBody>
                    <a:bodyPr/>
                    <a:lstStyle/>
                    <a:p>
                      <a:pPr algn="ctr"/>
                      <a:r>
                        <a:rPr lang="en-GB" sz="1100">
                          <a:solidFill>
                            <a:schemeClr val="tx1"/>
                          </a:solidFill>
                          <a:effectLst/>
                        </a:rPr>
                        <a:t>1 or 32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dirty="0">
                          <a:solidFill>
                            <a:schemeClr val="tx1"/>
                          </a:solidFill>
                          <a:effectLst/>
                        </a:rPr>
                        <a:t>No</a:t>
                      </a:r>
                    </a:p>
                  </a:txBody>
                  <a:tcPr marL="121872" marR="121872" anchor="ctr"/>
                </a:tc>
                <a:extLst>
                  <a:ext uri="{0D108BD9-81ED-4DB2-BD59-A6C34878D82A}">
                    <a16:rowId xmlns:a16="http://schemas.microsoft.com/office/drawing/2014/main" val="10002"/>
                  </a:ext>
                </a:extLst>
              </a:tr>
              <a:tr h="758390">
                <a:tc>
                  <a:txBody>
                    <a:bodyPr/>
                    <a:lstStyle/>
                    <a:p>
                      <a:pPr algn="ctr"/>
                      <a:r>
                        <a:rPr lang="en-GB" sz="1100" dirty="0">
                          <a:solidFill>
                            <a:schemeClr val="tx1"/>
                          </a:solidFill>
                          <a:effectLst/>
                        </a:rPr>
                        <a:t>Cortex-M1</a:t>
                      </a:r>
                    </a:p>
                  </a:txBody>
                  <a:tcPr marL="121872" marR="121872" anchor="ctr"/>
                </a:tc>
                <a:tc>
                  <a:txBody>
                    <a:bodyPr/>
                    <a:lstStyle/>
                    <a:p>
                      <a:pPr algn="ctr"/>
                      <a:r>
                        <a:rPr lang="en-GB" sz="1100" dirty="0">
                          <a:solidFill>
                            <a:schemeClr val="tx1"/>
                          </a:solidFill>
                          <a:effectLst/>
                        </a:rPr>
                        <a:t>ARMv6-M</a:t>
                      </a:r>
                    </a:p>
                  </a:txBody>
                  <a:tcPr marL="121872" marR="121872"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21872" marR="121872" anchor="ctr"/>
                </a:tc>
                <a:tc>
                  <a:txBody>
                    <a:bodyPr/>
                    <a:lstStyle/>
                    <a:p>
                      <a:pPr algn="ctr"/>
                      <a:r>
                        <a:rPr lang="en-GB" sz="1100" dirty="0">
                          <a:solidFill>
                            <a:schemeClr val="tx1"/>
                          </a:solidFill>
                          <a:effectLst/>
                        </a:rPr>
                        <a:t>Most</a:t>
                      </a:r>
                    </a:p>
                  </a:txBody>
                  <a:tcPr marL="121872" marR="121872" anchor="ctr"/>
                </a:tc>
                <a:tc>
                  <a:txBody>
                    <a:bodyPr/>
                    <a:lstStyle/>
                    <a:p>
                      <a:pPr algn="ctr"/>
                      <a:r>
                        <a:rPr lang="en-GB" sz="1100" dirty="0">
                          <a:solidFill>
                            <a:schemeClr val="tx1"/>
                          </a:solidFill>
                          <a:effectLst/>
                        </a:rPr>
                        <a:t>Subset</a:t>
                      </a:r>
                    </a:p>
                  </a:txBody>
                  <a:tcPr marL="121872" marR="121872" anchor="ctr"/>
                </a:tc>
                <a:tc>
                  <a:txBody>
                    <a:bodyPr/>
                    <a:lstStyle/>
                    <a:p>
                      <a:pPr algn="ctr"/>
                      <a:r>
                        <a:rPr lang="en-GB" sz="1100">
                          <a:solidFill>
                            <a:schemeClr val="tx1"/>
                          </a:solidFill>
                          <a:effectLst/>
                        </a:rPr>
                        <a:t>3 or 33 cycle</a:t>
                      </a:r>
                    </a:p>
                  </a:txBody>
                  <a:tcPr marL="121872" marR="121872" anchor="ctr"/>
                </a:tc>
                <a:tc>
                  <a:txBody>
                    <a:bodyPr/>
                    <a:lstStyle/>
                    <a:p>
                      <a:pPr algn="ctr" fontAlgn="ctr"/>
                      <a:r>
                        <a:rPr lang="en-GB" sz="1100">
                          <a:solidFill>
                            <a:schemeClr val="tx1"/>
                          </a:solidFill>
                          <a:effectLst/>
                        </a:rPr>
                        <a:t>No</a:t>
                      </a:r>
                    </a:p>
                  </a:txBody>
                  <a:tcPr marL="121872" marR="121872" anchor="ctr"/>
                </a:tc>
                <a:tc>
                  <a:txBody>
                    <a:bodyPr/>
                    <a:lstStyle/>
                    <a:p>
                      <a:pPr algn="ctr" fontAlgn="ctr"/>
                      <a:r>
                        <a:rPr lang="en-GB" sz="1100" dirty="0">
                          <a:solidFill>
                            <a:schemeClr val="tx1"/>
                          </a:solidFill>
                          <a:effectLst/>
                        </a:rPr>
                        <a:t>No</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3"/>
                  </a:ext>
                </a:extLst>
              </a:tr>
              <a:tr h="758390">
                <a:tc>
                  <a:txBody>
                    <a:bodyPr/>
                    <a:lstStyle/>
                    <a:p>
                      <a:pPr algn="ctr"/>
                      <a:r>
                        <a:rPr lang="en-GB" sz="1100" dirty="0">
                          <a:solidFill>
                            <a:schemeClr val="tx1"/>
                          </a:solidFill>
                          <a:effectLst/>
                        </a:rPr>
                        <a:t>Cortex-M3</a:t>
                      </a:r>
                    </a:p>
                  </a:txBody>
                  <a:tcPr marL="121872" marR="121872" anchor="ctr"/>
                </a:tc>
                <a:tc>
                  <a:txBody>
                    <a:bodyPr/>
                    <a:lstStyle/>
                    <a:p>
                      <a:pPr algn="ctr"/>
                      <a:r>
                        <a:rPr lang="en-GB" sz="1100" dirty="0">
                          <a:solidFill>
                            <a:schemeClr val="tx1"/>
                          </a:solidFill>
                          <a:effectLst/>
                        </a:rPr>
                        <a:t>ARMv7-M</a:t>
                      </a:r>
                    </a:p>
                  </a:txBody>
                  <a:tcPr marL="121872" marR="121872"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21872" marR="121872" anchor="ctr"/>
                </a:tc>
                <a:tc>
                  <a:txBody>
                    <a:bodyPr/>
                    <a:lstStyle/>
                    <a:p>
                      <a:pPr algn="ctr" fontAlgn="ctr"/>
                      <a:r>
                        <a:rPr lang="en-GB" sz="1100" dirty="0">
                          <a:solidFill>
                            <a:schemeClr val="tx1"/>
                          </a:solidFill>
                          <a:effectLst/>
                        </a:rPr>
                        <a:t>Entire</a:t>
                      </a:r>
                    </a:p>
                  </a:txBody>
                  <a:tcPr marL="121872" marR="121872" anchor="ctr"/>
                </a:tc>
                <a:tc>
                  <a:txBody>
                    <a:bodyPr/>
                    <a:lstStyle/>
                    <a:p>
                      <a:pPr algn="ctr" fontAlgn="ctr"/>
                      <a:r>
                        <a:rPr lang="en-GB" sz="1100" dirty="0">
                          <a:solidFill>
                            <a:schemeClr val="tx1"/>
                          </a:solidFill>
                          <a:effectLst/>
                        </a:rPr>
                        <a:t>Entire</a:t>
                      </a:r>
                    </a:p>
                  </a:txBody>
                  <a:tcPr marL="121872" marR="121872" anchor="ctr"/>
                </a:tc>
                <a:tc>
                  <a:txBody>
                    <a:bodyPr/>
                    <a:lstStyle/>
                    <a:p>
                      <a:pPr algn="ctr" fontAlgn="ctr"/>
                      <a:r>
                        <a:rPr lang="en-GB" sz="1100" dirty="0">
                          <a:solidFill>
                            <a:schemeClr val="tx1"/>
                          </a:solidFill>
                          <a:effectLst/>
                        </a:rPr>
                        <a:t>1 cycle</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Software</a:t>
                      </a:r>
                    </a:p>
                  </a:txBody>
                  <a:tcPr marL="121872" marR="121872" anchor="ctr"/>
                </a:tc>
                <a:tc>
                  <a:txBody>
                    <a:bodyPr/>
                    <a:lstStyle/>
                    <a:p>
                      <a:pPr algn="ctr" fontAlgn="ctr"/>
                      <a:r>
                        <a:rPr lang="en-GB" sz="1100">
                          <a:solidFill>
                            <a:schemeClr val="tx1"/>
                          </a:solidFill>
                          <a:effectLst/>
                        </a:rPr>
                        <a:t>No</a:t>
                      </a:r>
                    </a:p>
                  </a:txBody>
                  <a:tcPr marL="121872" marR="121872" anchor="ctr"/>
                </a:tc>
                <a:extLst>
                  <a:ext uri="{0D108BD9-81ED-4DB2-BD59-A6C34878D82A}">
                    <a16:rowId xmlns:a16="http://schemas.microsoft.com/office/drawing/2014/main" val="10004"/>
                  </a:ext>
                </a:extLst>
              </a:tr>
              <a:tr h="758390">
                <a:tc>
                  <a:txBody>
                    <a:bodyPr/>
                    <a:lstStyle/>
                    <a:p>
                      <a:pPr algn="ctr"/>
                      <a:r>
                        <a:rPr lang="en-GB" sz="1100" dirty="0">
                          <a:solidFill>
                            <a:schemeClr val="tx1"/>
                          </a:solidFill>
                          <a:effectLst/>
                        </a:rPr>
                        <a:t>Cortex-M4</a:t>
                      </a:r>
                    </a:p>
                  </a:txBody>
                  <a:tcPr marL="121872" marR="121872" anchor="ctr"/>
                </a:tc>
                <a:tc>
                  <a:txBody>
                    <a:bodyPr/>
                    <a:lstStyle/>
                    <a:p>
                      <a:pPr algn="ctr"/>
                      <a:r>
                        <a:rPr lang="en-GB" sz="1100" dirty="0">
                          <a:solidFill>
                            <a:schemeClr val="tx1"/>
                          </a:solidFill>
                          <a:effectLst/>
                        </a:rPr>
                        <a:t>ARMv7E-M</a:t>
                      </a:r>
                    </a:p>
                  </a:txBody>
                  <a:tcPr marL="121872" marR="121872"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21872" marR="121872" anchor="ctr"/>
                </a:tc>
                <a:tc>
                  <a:txBody>
                    <a:bodyPr/>
                    <a:lstStyle/>
                    <a:p>
                      <a:pPr algn="ctr" fontAlgn="ctr"/>
                      <a:r>
                        <a:rPr lang="en-GB" sz="1100">
                          <a:solidFill>
                            <a:schemeClr val="tx1"/>
                          </a:solidFill>
                          <a:effectLst/>
                        </a:rPr>
                        <a:t>Entire</a:t>
                      </a:r>
                    </a:p>
                  </a:txBody>
                  <a:tcPr marL="121872" marR="121872" anchor="ctr"/>
                </a:tc>
                <a:tc>
                  <a:txBody>
                    <a:bodyPr/>
                    <a:lstStyle/>
                    <a:p>
                      <a:pPr algn="ctr" fontAlgn="ctr"/>
                      <a:r>
                        <a:rPr lang="en-GB" sz="1100">
                          <a:solidFill>
                            <a:schemeClr val="tx1"/>
                          </a:solidFill>
                          <a:effectLst/>
                        </a:rPr>
                        <a:t>Entire</a:t>
                      </a:r>
                    </a:p>
                  </a:txBody>
                  <a:tcPr marL="121872" marR="121872" anchor="ctr"/>
                </a:tc>
                <a:tc>
                  <a:txBody>
                    <a:bodyPr/>
                    <a:lstStyle/>
                    <a:p>
                      <a:pPr algn="ctr" fontAlgn="ctr"/>
                      <a:r>
                        <a:rPr lang="en-GB" sz="1100" dirty="0">
                          <a:solidFill>
                            <a:schemeClr val="tx1"/>
                          </a:solidFill>
                          <a:effectLst/>
                        </a:rPr>
                        <a:t>1 cycle</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Yes</a:t>
                      </a:r>
                    </a:p>
                  </a:txBody>
                  <a:tcPr marL="121872" marR="121872" anchor="ctr"/>
                </a:tc>
                <a:tc>
                  <a:txBody>
                    <a:bodyPr/>
                    <a:lstStyle/>
                    <a:p>
                      <a:pPr algn="ctr" fontAlgn="ctr"/>
                      <a:r>
                        <a:rPr lang="en-GB" sz="1100" dirty="0">
                          <a:solidFill>
                            <a:schemeClr val="tx1"/>
                          </a:solidFill>
                          <a:effectLst/>
                        </a:rPr>
                        <a:t>Hardware</a:t>
                      </a:r>
                    </a:p>
                  </a:txBody>
                  <a:tcPr marL="121872" marR="121872" anchor="ctr"/>
                </a:tc>
                <a:tc>
                  <a:txBody>
                    <a:bodyPr/>
                    <a:lstStyle/>
                    <a:p>
                      <a:pPr algn="ctr"/>
                      <a:r>
                        <a:rPr lang="en-GB" sz="1100" dirty="0">
                          <a:solidFill>
                            <a:schemeClr val="tx1"/>
                          </a:solidFill>
                          <a:effectLst/>
                        </a:rPr>
                        <a:t>Optional</a:t>
                      </a:r>
                    </a:p>
                  </a:txBody>
                  <a:tcPr marL="121872" marR="121872" anchor="ctr"/>
                </a:tc>
                <a:extLst>
                  <a:ext uri="{0D108BD9-81ED-4DB2-BD59-A6C34878D82A}">
                    <a16:rowId xmlns:a16="http://schemas.microsoft.com/office/drawing/2014/main" val="10005"/>
                  </a:ext>
                </a:extLst>
              </a:tr>
            </a:tbl>
          </a:graphicData>
        </a:graphic>
      </p:graphicFrame>
      <p:sp>
        <p:nvSpPr>
          <p:cNvPr id="4" name="Title 1">
            <a:extLst>
              <a:ext uri="{FF2B5EF4-FFF2-40B4-BE49-F238E27FC236}">
                <a16:creationId xmlns:a16="http://schemas.microsoft.com/office/drawing/2014/main" id="{AB7AA25E-94FC-43C0-8C1D-FE126C64249C}"/>
              </a:ext>
            </a:extLst>
          </p:cNvPr>
          <p:cNvSpPr txBox="1">
            <a:spLocks/>
          </p:cNvSpPr>
          <p:nvPr/>
        </p:nvSpPr>
        <p:spPr>
          <a:xfrm>
            <a:off x="479811" y="336000"/>
            <a:ext cx="6911589" cy="883200"/>
          </a:xfrm>
          <a:prstGeom prst="rect">
            <a:avLst/>
          </a:prstGeom>
        </p:spPr>
        <p:txBody>
          <a:bodyPr>
            <a:normAutofit fontScale="900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GB"/>
              <a:t>ARM Cortex-M Series Family</a:t>
            </a:r>
            <a:endParaRPr lang="en-GB" dirty="0"/>
          </a:p>
        </p:txBody>
      </p:sp>
    </p:spTree>
    <p:extLst>
      <p:ext uri="{BB962C8B-B14F-4D97-AF65-F5344CB8AC3E}">
        <p14:creationId xmlns:p14="http://schemas.microsoft.com/office/powerpoint/2010/main" val="234127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4090" y="609600"/>
            <a:ext cx="575830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Harvard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Rectangle 2"/>
          <p:cNvSpPr/>
          <p:nvPr/>
        </p:nvSpPr>
        <p:spPr>
          <a:xfrm>
            <a:off x="3579912" y="5388912"/>
            <a:ext cx="1981200" cy="8382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4" name="Rectangle 3"/>
          <p:cNvSpPr/>
          <p:nvPr/>
        </p:nvSpPr>
        <p:spPr>
          <a:xfrm>
            <a:off x="3046512" y="3941112"/>
            <a:ext cx="1447800" cy="6096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p>
          <a:p>
            <a:pPr algn="ctr"/>
            <a:r>
              <a:rPr lang="en-US" dirty="0"/>
              <a:t>Memory</a:t>
            </a:r>
          </a:p>
        </p:txBody>
      </p:sp>
      <p:pic>
        <p:nvPicPr>
          <p:cNvPr id="5"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flipH="1">
            <a:off x="2284512" y="5388912"/>
            <a:ext cx="838200" cy="677533"/>
          </a:xfrm>
          <a:prstGeom prst="rect">
            <a:avLst/>
          </a:prstGeom>
          <a:noFill/>
        </p:spPr>
      </p:pic>
      <p:pic>
        <p:nvPicPr>
          <p:cNvPr id="6"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flipH="1">
            <a:off x="6094512" y="5465112"/>
            <a:ext cx="687288" cy="783288"/>
          </a:xfrm>
          <a:prstGeom prst="rect">
            <a:avLst/>
          </a:prstGeom>
          <a:noFill/>
        </p:spPr>
      </p:pic>
      <p:sp>
        <p:nvSpPr>
          <p:cNvPr id="7" name="Up-Down Arrow 6"/>
          <p:cNvSpPr/>
          <p:nvPr/>
        </p:nvSpPr>
        <p:spPr>
          <a:xfrm>
            <a:off x="3732312" y="4550712"/>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Down Arrow 7"/>
          <p:cNvSpPr/>
          <p:nvPr/>
        </p:nvSpPr>
        <p:spPr>
          <a:xfrm>
            <a:off x="5027712" y="4550712"/>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98912" y="4703112"/>
            <a:ext cx="550151" cy="461665"/>
          </a:xfrm>
          <a:prstGeom prst="rect">
            <a:avLst/>
          </a:prstGeom>
          <a:noFill/>
        </p:spPr>
        <p:txBody>
          <a:bodyPr wrap="none" rtlCol="0">
            <a:spAutoFit/>
          </a:bodyPr>
          <a:lstStyle/>
          <a:p>
            <a:r>
              <a:rPr lang="en-US" sz="1200" dirty="0"/>
              <a:t>Data</a:t>
            </a:r>
          </a:p>
          <a:p>
            <a:endParaRPr lang="en-US" sz="1200" dirty="0"/>
          </a:p>
        </p:txBody>
      </p:sp>
      <p:sp>
        <p:nvSpPr>
          <p:cNvPr id="10" name="TextBox 9"/>
          <p:cNvSpPr txBox="1"/>
          <p:nvPr/>
        </p:nvSpPr>
        <p:spPr>
          <a:xfrm>
            <a:off x="5332512" y="4855512"/>
            <a:ext cx="1104790" cy="276999"/>
          </a:xfrm>
          <a:prstGeom prst="rect">
            <a:avLst/>
          </a:prstGeom>
          <a:noFill/>
        </p:spPr>
        <p:txBody>
          <a:bodyPr wrap="none" rtlCol="0">
            <a:spAutoFit/>
          </a:bodyPr>
          <a:lstStyle/>
          <a:p>
            <a:r>
              <a:rPr lang="en-US" sz="1200" dirty="0"/>
              <a:t>Instructions</a:t>
            </a:r>
          </a:p>
        </p:txBody>
      </p:sp>
      <p:cxnSp>
        <p:nvCxnSpPr>
          <p:cNvPr id="12" name="Straight Arrow Connector 11"/>
          <p:cNvCxnSpPr>
            <a:stCxn id="5" idx="1"/>
            <a:endCxn id="3" idx="1"/>
          </p:cNvCxnSpPr>
          <p:nvPr/>
        </p:nvCxnSpPr>
        <p:spPr>
          <a:xfrm>
            <a:off x="3122712" y="5727679"/>
            <a:ext cx="457200" cy="80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3"/>
          </p:cNvCxnSpPr>
          <p:nvPr/>
        </p:nvCxnSpPr>
        <p:spPr>
          <a:xfrm>
            <a:off x="5561112" y="5769912"/>
            <a:ext cx="533400" cy="86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46712" y="3941112"/>
            <a:ext cx="1447800" cy="609600"/>
          </a:xfrm>
          <a:prstGeom prst="rect">
            <a:avLst/>
          </a:prstGeom>
          <a:solidFill>
            <a:schemeClr val="accent4">
              <a:lumMod val="75000"/>
            </a:schemeClr>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a:t>
            </a:r>
          </a:p>
          <a:p>
            <a:pPr algn="ctr"/>
            <a:r>
              <a:rPr lang="en-US" dirty="0"/>
              <a:t>Memory</a:t>
            </a:r>
          </a:p>
        </p:txBody>
      </p:sp>
      <p:sp>
        <p:nvSpPr>
          <p:cNvPr id="16" name="Rounded Rectangle 15"/>
          <p:cNvSpPr/>
          <p:nvPr/>
        </p:nvSpPr>
        <p:spPr>
          <a:xfrm>
            <a:off x="762000" y="1447800"/>
            <a:ext cx="7772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Harvard architecture is a computer architecture with physically separate storage and signal pathways for instructions and data. The term originated from the Harvard Mark I relay-based computer, which stored instructions on punched tape (24 bits wide) and data in electro-mechanical counters.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rk I at Harvard"/>
          <p:cNvPicPr>
            <a:picLocks noChangeAspect="1" noChangeArrowheads="1"/>
          </p:cNvPicPr>
          <p:nvPr/>
        </p:nvPicPr>
        <p:blipFill>
          <a:blip r:embed="rId2" cstate="print"/>
          <a:srcRect/>
          <a:stretch>
            <a:fillRect/>
          </a:stretch>
        </p:blipFill>
        <p:spPr bwMode="auto">
          <a:xfrm>
            <a:off x="3581883" y="3806675"/>
            <a:ext cx="4647717" cy="2670325"/>
          </a:xfrm>
          <a:prstGeom prst="rect">
            <a:avLst/>
          </a:prstGeom>
          <a:noFill/>
        </p:spPr>
      </p:pic>
      <p:pic>
        <p:nvPicPr>
          <p:cNvPr id="18434" name="Picture 2" descr="Konrad Zuse, the creator of the first relay computer"/>
          <p:cNvPicPr>
            <a:picLocks noChangeAspect="1" noChangeArrowheads="1"/>
          </p:cNvPicPr>
          <p:nvPr/>
        </p:nvPicPr>
        <p:blipFill>
          <a:blip r:embed="rId3" cstate="print"/>
          <a:srcRect/>
          <a:stretch>
            <a:fillRect/>
          </a:stretch>
        </p:blipFill>
        <p:spPr bwMode="auto">
          <a:xfrm>
            <a:off x="1524483" y="3810000"/>
            <a:ext cx="2095500" cy="2619375"/>
          </a:xfrm>
          <a:prstGeom prst="rect">
            <a:avLst/>
          </a:prstGeom>
          <a:noFill/>
        </p:spPr>
      </p:pic>
      <p:sp>
        <p:nvSpPr>
          <p:cNvPr id="5" name="Rounded Rectangle 4"/>
          <p:cNvSpPr/>
          <p:nvPr/>
        </p:nvSpPr>
        <p:spPr>
          <a:xfrm>
            <a:off x="838200" y="762000"/>
            <a:ext cx="77724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time in 1936 or possibly in early 1937, the Harvard physician Howard Aiken started to make plans about an automatic calculation machine.  IBM agreed to construct for Harvard an automatic computing plant comprising machines for automatically carrying out a series of mathematical computations adaptable for the solution of problems in scientific fields, the machine was called </a:t>
            </a:r>
            <a:r>
              <a:rPr lang="en-US" i="1" dirty="0"/>
              <a:t>ASCC</a:t>
            </a:r>
            <a:r>
              <a:rPr lang="en-US" dirty="0"/>
              <a:t> (Automatic Sequence Controlled Calculator), but later on it became also known as </a:t>
            </a:r>
            <a:r>
              <a:rPr lang="en-US" i="1" dirty="0"/>
              <a:t>Harvard Mark I</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Instruction Set Architecture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4" name="Rounded Rectangle 3"/>
          <p:cNvSpPr/>
          <p:nvPr/>
        </p:nvSpPr>
        <p:spPr>
          <a:xfrm>
            <a:off x="609600" y="1600200"/>
            <a:ext cx="8001000" cy="12954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Instruction set architecture (ISA), is the part of the computer architecture related to programming, including the native data types, instructions, registers, addressing modes, memory architecture, interrupt and exception handling, and external I/O. </a:t>
            </a:r>
          </a:p>
        </p:txBody>
      </p:sp>
      <p:sp>
        <p:nvSpPr>
          <p:cNvPr id="5" name="Rounded Rectangle 4"/>
          <p:cNvSpPr/>
          <p:nvPr/>
        </p:nvSpPr>
        <p:spPr>
          <a:xfrm>
            <a:off x="457200" y="3647772"/>
            <a:ext cx="3733800" cy="2743200"/>
          </a:xfrm>
          <a:prstGeom prst="roundRect">
            <a:avLst/>
          </a:prstGeom>
          <a:solidFill>
            <a:schemeClr val="accent3">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CISC</a:t>
            </a:r>
          </a:p>
          <a:p>
            <a:pPr algn="ctr"/>
            <a:endParaRPr lang="en-US" sz="1600" b="1" dirty="0"/>
          </a:p>
          <a:p>
            <a:pPr algn="ctr"/>
            <a:r>
              <a:rPr lang="en-US" sz="1400" dirty="0"/>
              <a:t>Where single instructions can execute several low-level operations (such as a load from memory, an arithmetic operation, and a memory store) or are capable of multi-step operations or addressing modes within single instructions.</a:t>
            </a:r>
          </a:p>
          <a:p>
            <a:pPr algn="ctr"/>
            <a:r>
              <a:rPr lang="en-US" dirty="0"/>
              <a:t>Intel x86 Motorola 68K</a:t>
            </a:r>
          </a:p>
          <a:p>
            <a:pPr algn="ctr"/>
            <a:endParaRPr lang="en-US" dirty="0"/>
          </a:p>
        </p:txBody>
      </p:sp>
      <p:sp>
        <p:nvSpPr>
          <p:cNvPr id="6" name="Rounded Rectangle 5"/>
          <p:cNvSpPr/>
          <p:nvPr/>
        </p:nvSpPr>
        <p:spPr>
          <a:xfrm>
            <a:off x="4724400" y="3657600"/>
            <a:ext cx="3962400" cy="2743200"/>
          </a:xfrm>
          <a:prstGeom prst="roundRect">
            <a:avLst/>
          </a:prstGeom>
          <a:solidFill>
            <a:schemeClr val="accent3">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RISC</a:t>
            </a:r>
          </a:p>
          <a:p>
            <a:pPr algn="ctr"/>
            <a:r>
              <a:rPr lang="en-US" dirty="0"/>
              <a:t>A simplified instruction set provides higher performance  also uses fewer cycles per instruction. Has specific instructions for data processing and moving data to and from memory</a:t>
            </a:r>
          </a:p>
          <a:p>
            <a:pPr algn="ctr"/>
            <a:r>
              <a:rPr lang="en-US" dirty="0"/>
              <a:t>All ARM Series</a:t>
            </a:r>
          </a:p>
        </p:txBody>
      </p:sp>
      <p:cxnSp>
        <p:nvCxnSpPr>
          <p:cNvPr id="8" name="Straight Arrow Connector 7"/>
          <p:cNvCxnSpPr/>
          <p:nvPr/>
        </p:nvCxnSpPr>
        <p:spPr>
          <a:xfrm flipH="1">
            <a:off x="2362200" y="2895600"/>
            <a:ext cx="2209800" cy="6858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2895600"/>
            <a:ext cx="2133600" cy="6858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HOW did ARM Series Evolved from early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dirty="0"/>
              <a:t>Acorn Computers Ltd.</a:t>
            </a:r>
            <a:r>
              <a:rPr lang="en-US" sz="3600" dirty="0"/>
              <a:t> </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sp>
        <p:nvSpPr>
          <p:cNvPr id="3" name="Rounded Rectangle 2"/>
          <p:cNvSpPr/>
          <p:nvPr/>
        </p:nvSpPr>
        <p:spPr>
          <a:xfrm>
            <a:off x="457200" y="1447800"/>
            <a:ext cx="8077200" cy="1676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Originally  ARM Comes from Acorn Risk Machine</a:t>
            </a:r>
          </a:p>
          <a:p>
            <a:pPr algn="ctr"/>
            <a:endParaRPr lang="en-US" dirty="0"/>
          </a:p>
          <a:p>
            <a:pPr algn="ctr"/>
            <a:r>
              <a:rPr lang="en-US" dirty="0"/>
              <a:t>Acorn was Computer design company based out of UK who build one of the early personal computer called BBC Microcomputer based on a 8-Bit processor (1982)</a:t>
            </a:r>
          </a:p>
        </p:txBody>
      </p:sp>
      <p:pic>
        <p:nvPicPr>
          <p:cNvPr id="19458" name="Picture 2" descr="https://upload.wikimedia.org/wikipedia/commons/thumb/3/32/BBC_Micro_Front_Restored.jpg/220px-BBC_Micro_Front_Restored.jpg"/>
          <p:cNvPicPr>
            <a:picLocks noChangeAspect="1" noChangeArrowheads="1"/>
          </p:cNvPicPr>
          <p:nvPr/>
        </p:nvPicPr>
        <p:blipFill>
          <a:blip r:embed="rId2" cstate="print"/>
          <a:srcRect/>
          <a:stretch>
            <a:fillRect/>
          </a:stretch>
        </p:blipFill>
        <p:spPr bwMode="auto">
          <a:xfrm>
            <a:off x="838200" y="3276600"/>
            <a:ext cx="1494878" cy="1066800"/>
          </a:xfrm>
          <a:prstGeom prst="rect">
            <a:avLst/>
          </a:prstGeom>
          <a:noFill/>
        </p:spPr>
      </p:pic>
      <p:pic>
        <p:nvPicPr>
          <p:cNvPr id="19460" name="Picture 4" descr="https://upload.wikimedia.org/wikipedia/commons/thumb/e/e1/BBC_Micro_people_in_2008.jpg/220px-BBC_Micro_people_in_2008.jpg"/>
          <p:cNvPicPr>
            <a:picLocks noChangeAspect="1" noChangeArrowheads="1"/>
          </p:cNvPicPr>
          <p:nvPr/>
        </p:nvPicPr>
        <p:blipFill>
          <a:blip r:embed="rId3" cstate="print"/>
          <a:srcRect/>
          <a:stretch>
            <a:fillRect/>
          </a:stretch>
        </p:blipFill>
        <p:spPr bwMode="auto">
          <a:xfrm>
            <a:off x="609600" y="4724400"/>
            <a:ext cx="2095500" cy="1581151"/>
          </a:xfrm>
          <a:prstGeom prst="rect">
            <a:avLst/>
          </a:prstGeom>
          <a:noFill/>
        </p:spPr>
      </p:pic>
      <p:sp>
        <p:nvSpPr>
          <p:cNvPr id="7" name="Cloud Callout 6"/>
          <p:cNvSpPr/>
          <p:nvPr/>
        </p:nvSpPr>
        <p:spPr>
          <a:xfrm>
            <a:off x="2819400" y="3352800"/>
            <a:ext cx="6019800" cy="2819400"/>
          </a:xfrm>
          <a:prstGeom prst="cloud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By 1983, Engineers who build BBC Micro begin to think of next steps to build  a successor to take their </a:t>
            </a:r>
            <a:r>
              <a:rPr lang="en-US" b="1" u="sng" dirty="0"/>
              <a:t>product to next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881</TotalTime>
  <Words>2117</Words>
  <Application>Microsoft Office PowerPoint</Application>
  <PresentationFormat>On-screen Show (4:3)</PresentationFormat>
  <Paragraphs>560</Paragraphs>
  <Slides>43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MS PGothic</vt:lpstr>
      <vt:lpstr>Arial</vt:lpstr>
      <vt:lpstr>Arial Unicode MS</vt:lpstr>
      <vt:lpstr>Bookman Old Style</vt:lpstr>
      <vt:lpstr>Calibri</vt:lpstr>
      <vt:lpstr>Verdana</vt:lpstr>
      <vt:lpstr>Wingdings</vt:lpstr>
      <vt:lpstr>Wingdings 2</vt:lpstr>
      <vt:lpstr>Aspect</vt:lpstr>
      <vt:lpstr>Image</vt:lpstr>
      <vt:lpstr>PowerPoint Presentation</vt:lpstr>
      <vt:lpstr>PowerPoint Presentation</vt:lpstr>
      <vt:lpstr>Two Popular Computer Architecture</vt:lpstr>
      <vt:lpstr>PowerPoint Presentation</vt:lpstr>
      <vt:lpstr>PowerPoint Presentation</vt:lpstr>
      <vt:lpstr>PowerPoint Presentation</vt:lpstr>
      <vt:lpstr>PowerPoint Presentation</vt:lpstr>
      <vt:lpstr>HOW did ARM Series Evolved from early days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SoC build by ST Microelectronics </vt:lpstr>
      <vt:lpstr>A computer build using STMF32VG704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Girish Kumar</cp:lastModifiedBy>
  <cp:revision>69</cp:revision>
  <dcterms:created xsi:type="dcterms:W3CDTF">2006-08-16T00:00:00Z</dcterms:created>
  <dcterms:modified xsi:type="dcterms:W3CDTF">2018-08-06T10:53:11Z</dcterms:modified>
</cp:coreProperties>
</file>