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4" r:id="rId2"/>
  </p:sldMasterIdLst>
  <p:notesMasterIdLst>
    <p:notesMasterId r:id="rId29"/>
  </p:notesMasterIdLst>
  <p:sldIdLst>
    <p:sldId id="256" r:id="rId3"/>
    <p:sldId id="271" r:id="rId4"/>
    <p:sldId id="270" r:id="rId5"/>
    <p:sldId id="272" r:id="rId6"/>
    <p:sldId id="296" r:id="rId7"/>
    <p:sldId id="273" r:id="rId8"/>
    <p:sldId id="274" r:id="rId9"/>
    <p:sldId id="294" r:id="rId10"/>
    <p:sldId id="287" r:id="rId11"/>
    <p:sldId id="295" r:id="rId12"/>
    <p:sldId id="282" r:id="rId13"/>
    <p:sldId id="297" r:id="rId14"/>
    <p:sldId id="277" r:id="rId15"/>
    <p:sldId id="288" r:id="rId16"/>
    <p:sldId id="289" r:id="rId17"/>
    <p:sldId id="290" r:id="rId18"/>
    <p:sldId id="300" r:id="rId19"/>
    <p:sldId id="298" r:id="rId20"/>
    <p:sldId id="299" r:id="rId21"/>
    <p:sldId id="292" r:id="rId22"/>
    <p:sldId id="291" r:id="rId23"/>
    <p:sldId id="293" r:id="rId24"/>
    <p:sldId id="281" r:id="rId25"/>
    <p:sldId id="283" r:id="rId26"/>
    <p:sldId id="286" r:id="rId27"/>
    <p:sldId id="265" r:id="rId28"/>
  </p:sldIdLst>
  <p:sldSz cx="9144000" cy="6858000" type="screen4x3"/>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63" autoAdjust="0"/>
    <p:restoredTop sz="94660"/>
  </p:normalViewPr>
  <p:slideViewPr>
    <p:cSldViewPr>
      <p:cViewPr varScale="1">
        <p:scale>
          <a:sx n="68" d="100"/>
          <a:sy n="68" d="100"/>
        </p:scale>
        <p:origin x="1452"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commentAuthors" Target="commentAuthors.xml"/><Relationship Id="rId35" Type="http://schemas.microsoft.com/office/2015/10/relationships/revisionInfo" Target="revisionInfo.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7-08-27T18:34:29.342" idx="1">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2447E72A-D913-4DC2-9E0A-E520CE8FCC86}" type="datetimeFigureOut">
              <a:rPr lang="en-US" smtClean="0"/>
              <a:pPr/>
              <a:t>11/26/2017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A5D78FC6-CE17-4259-A63C-DDFC12E048F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Presentation</a:t>
            </a:r>
            <a:r>
              <a:rPr lang="en-US" baseline="0" dirty="0"/>
              <a:t> slide for courses, classes, lectures et al. </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An</a:t>
            </a:r>
            <a:r>
              <a:rPr lang="en-US" baseline="0" dirty="0"/>
              <a:t> opportunity for q</a:t>
            </a:r>
            <a:r>
              <a:rPr lang="en-US" dirty="0"/>
              <a:t>uestions and discussions.</a:t>
            </a:r>
          </a:p>
        </p:txBody>
      </p:sp>
      <p:sp>
        <p:nvSpPr>
          <p:cNvPr id="4" name="Slide Number Placeholder 3"/>
          <p:cNvSpPr>
            <a:spLocks noGrp="1"/>
          </p:cNvSpPr>
          <p:nvPr>
            <p:ph type="sldNum" sz="quarter" idx="10"/>
          </p:nvPr>
        </p:nvSpPr>
        <p:spPr/>
        <p:txBody>
          <a:bodyPr/>
          <a:lstStyle/>
          <a:p>
            <a:fld id="{A5D78FC6-CE17-4259-A63C-DDFC12E048FC}" type="slidenum">
              <a:rPr lang="en-US" smtClean="0"/>
              <a:pPr/>
              <a:t>26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cstate="print">
            <a:duotone>
              <a:schemeClr val="accent2">
                <a:shade val="45000"/>
                <a:satMod val="135000"/>
              </a:schemeClr>
              <a:prstClr val="white"/>
            </a:duotone>
          </a:blip>
          <a:srcRect/>
          <a:stretch>
            <a:fillRect l="-9000" r="-5000" b="1000"/>
          </a:stretch>
        </a:blipFill>
        <a:effectLst/>
      </p:bgPr>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a:t>Click to edit Master title style</a:t>
            </a:r>
            <a:endParaRPr lang="en-US" dirty="0"/>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lgn="ctr"/>
            <a:fld id="{743653DA-8BF4-4869-96FE-9BCF43372D46}" type="datetime8">
              <a:rPr lang="en-US" smtClean="0"/>
              <a:pPr algn="ctr"/>
              <a:t>11/26/2017 11:28 AM</a:t>
            </a:fld>
            <a:endParaRPr lang="en-US" sz="2000" dirty="0">
              <a:solidFill>
                <a:srgbClr val="FFFFFF"/>
              </a:solidFill>
            </a:endParaRP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lgn="r"/>
            <a:endParaRPr lang="en-US" dirty="0">
              <a:solidFill>
                <a:schemeClr val="tx2"/>
              </a:solidFill>
            </a:endParaRP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72AC53DF-4216-466D-99A7-94400E6C2A25}" type="slidenum">
              <a:rPr lang="en-US" smtClean="0"/>
              <a:pPr/>
              <a:t>‹#›</a:t>
            </a:fld>
            <a:endParaRPr lang="en-US" dirty="0">
              <a:solidFill>
                <a:schemeClr val="tx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D3816DF-213E-421B-92D3-C068DBB023D6}" type="datetime8">
              <a:rPr lang="en-US" smtClean="0">
                <a:solidFill>
                  <a:schemeClr val="tx2"/>
                </a:solidFill>
              </a:rPr>
              <a:pPr/>
              <a:t>11/26/2017 11:28 AM</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AC53DF-4216-466D-99A7-94400E6C2A25}" type="slidenum">
              <a:rPr lang="en-US" sz="1200" smtClean="0">
                <a:solidFill>
                  <a:schemeClr val="tx2"/>
                </a:solidFill>
              </a: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553200" y="6248402"/>
            <a:ext cx="2209800" cy="365125"/>
          </a:xfrm>
        </p:spPr>
        <p:txBody>
          <a:bodyPr/>
          <a:lstStyle/>
          <a:p>
            <a:fld id="{8D3816DF-213E-421B-92D3-C068DBB023D6}" type="datetime8">
              <a:rPr lang="en-US" smtClean="0">
                <a:solidFill>
                  <a:schemeClr val="tx2"/>
                </a:solidFill>
              </a:rPr>
              <a:pPr/>
              <a:t>11/26/2017 11:28 AM</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endParaRPr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72AC53DF-4216-466D-99A7-94400E6C2A25}" type="slidenum">
              <a:rPr lang="en-US" sz="1200" smtClean="0">
                <a:solidFill>
                  <a:schemeClr val="tx2"/>
                </a:solidFill>
              </a: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B7129108-AC8D-4212-9283-60D9E99BF07A}" type="datetime8">
              <a:rPr lang="en-US" smtClean="0"/>
              <a:pPr/>
              <a:t>11/26/2017 11:28 AM</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8" name="Content Placeholder 7"/>
          <p:cNvSpPr>
            <a:spLocks noGrp="1"/>
          </p:cNvSpPr>
          <p:nvPr>
            <p:ph sz="quarter" idx="1"/>
          </p:nvPr>
        </p:nvSpPr>
        <p:spPr>
          <a:xfrm>
            <a:off x="612648" y="1600200"/>
            <a:ext cx="81534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a:t>Click to edit Master title style</a:t>
            </a:r>
            <a:endParaRPr lang="en-US" dirty="0"/>
          </a:p>
        </p:txBody>
      </p:sp>
      <p:sp>
        <p:nvSpPr>
          <p:cNvPr id="12" name="Date Placeholder 11"/>
          <p:cNvSpPr>
            <a:spLocks noGrp="1"/>
          </p:cNvSpPr>
          <p:nvPr>
            <p:ph type="dt" sz="half" idx="10"/>
          </p:nvPr>
        </p:nvSpPr>
        <p:spPr/>
        <p:txBody>
          <a:bodyPr/>
          <a:lstStyle/>
          <a:p>
            <a:fld id="{B6DED3D3-6235-4F4C-B439-DF277FB555A7}" type="datetime8">
              <a:rPr lang="en-US" smtClean="0"/>
              <a:pPr/>
              <a:t>11/26/2017 11:28 AM</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lgn="ctr"/>
            <a:fld id="{1AD93096-5B34-4342-9326-69289CEAE4C2}" type="slidenum">
              <a:rPr lang="en-US" smtClean="0"/>
              <a:pPr algn="ctr"/>
              <a:t>‹#›</a:t>
            </a:fld>
            <a:endParaRPr lang="en-US" sz="2400" dirty="0">
              <a:solidFill>
                <a:srgbClr val="FFFFFF"/>
              </a:solidFill>
            </a:endParaRPr>
          </a:p>
        </p:txBody>
      </p:sp>
      <p:sp>
        <p:nvSpPr>
          <p:cNvPr id="14" name="Footer Placeholder 13"/>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
          </p:nvPr>
        </p:nvSpPr>
        <p:spPr>
          <a:xfrm>
            <a:off x="4844901"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5"/>
          </p:nvPr>
        </p:nvSpPr>
        <p:spPr/>
        <p:txBody>
          <a:bodyPr rtlCol="0"/>
          <a:lstStyle/>
          <a:p>
            <a:fld id="{3B5F1E3E-4B2F-4895-B65E-28B2E64F39F6}" type="datetime8">
              <a:rPr lang="en-US" smtClean="0"/>
              <a:pPr/>
              <a:t>11/26/2017 11:28 AM</a:t>
            </a:fld>
            <a:endParaRPr lang="en-US"/>
          </a:p>
        </p:txBody>
      </p:sp>
      <p:sp>
        <p:nvSpPr>
          <p:cNvPr id="10" name="Slide Number Placeholder 9"/>
          <p:cNvSpPr>
            <a:spLocks noGrp="1"/>
          </p:cNvSpPr>
          <p:nvPr>
            <p:ph type="sldNum" sz="quarter" idx="16"/>
          </p:nvPr>
        </p:nvSpPr>
        <p:spPr/>
        <p:txBody>
          <a:bodyPr rtlCol="0"/>
          <a:lstStyle/>
          <a:p>
            <a:pPr algn="ctr"/>
            <a:fld id="{1AD93096-5B34-4342-9326-69289CEAE4C2}" type="slidenum">
              <a:rPr lang="en-US" smtClean="0"/>
              <a:pPr algn="ct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lang="en-US"/>
              <a:t>Click to edit Master title style</a:t>
            </a:r>
            <a:endParaRPr lang="en-US" dirty="0"/>
          </a:p>
        </p:txBody>
      </p:sp>
      <p:sp>
        <p:nvSpPr>
          <p:cNvPr id="11" name="Content Placeholder 10"/>
          <p:cNvSpPr>
            <a:spLocks noGrp="1"/>
          </p:cNvSpPr>
          <p:nvPr>
            <p:ph sz="quarter" idx="2"/>
          </p:nvPr>
        </p:nvSpPr>
        <p:spPr>
          <a:xfrm>
            <a:off x="609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4"/>
          </p:nvPr>
        </p:nvSpPr>
        <p:spPr>
          <a:xfrm>
            <a:off x="4800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p:cNvSpPr>
            <a:spLocks noGrp="1"/>
          </p:cNvSpPr>
          <p:nvPr>
            <p:ph type="dt" sz="half" idx="15"/>
          </p:nvPr>
        </p:nvSpPr>
        <p:spPr/>
        <p:txBody>
          <a:bodyPr rtlCol="0"/>
          <a:lstStyle/>
          <a:p>
            <a:fld id="{63085435-8225-4333-BFFA-0096413F0D76}" type="datetime8">
              <a:rPr lang="en-US" smtClean="0"/>
              <a:pPr/>
              <a:t>11/26/2017 11:28 AM</a:t>
            </a:fld>
            <a:endParaRPr lang="en-US"/>
          </a:p>
        </p:txBody>
      </p:sp>
      <p:sp>
        <p:nvSpPr>
          <p:cNvPr id="12" name="Slide Number Placeholder 11"/>
          <p:cNvSpPr>
            <a:spLocks noGrp="1"/>
          </p:cNvSpPr>
          <p:nvPr>
            <p:ph type="sldNum" sz="quarter" idx="16"/>
          </p:nvPr>
        </p:nvSpPr>
        <p:spPr/>
        <p:txBody>
          <a:bodyPr rtlCol="0"/>
          <a:lstStyle/>
          <a:p>
            <a:pPr algn="ctr"/>
            <a:fld id="{1AD93096-5B34-4342-9326-69289CEAE4C2}" type="slidenum">
              <a:rPr lang="en-US" smtClean="0"/>
              <a:pPr algn="ct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783C494-2A87-468C-A21B-CB14FB9ABB00}" type="datetime8">
              <a:rPr lang="en-US" smtClean="0"/>
              <a:pPr/>
              <a:t>11/26/2017 11:28 AM</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180FA0-5B31-4864-A2BB-719EA5A679C6}" type="datetime8">
              <a:rPr lang="en-US" smtClean="0"/>
              <a:pPr/>
              <a:t>11/26/2017 11:28 AM</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1AD93096-5B34-4342-9326-69289CEAE4C2}" type="slidenum">
              <a:rPr lang="en-US" smtClean="0"/>
              <a:p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4BECC0C8-36B8-442A-833D-B6AACE86BB77}" type="datetime8">
              <a:rPr lang="en-US" smtClean="0"/>
              <a:pPr/>
              <a:t>11/26/2017 11:28 AM</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9" name="Content Placeholder 8"/>
          <p:cNvSpPr>
            <a:spLocks noGrp="1"/>
          </p:cNvSpPr>
          <p:nvPr>
            <p:ph sz="quarter" idx="1"/>
          </p:nvPr>
        </p:nvSpPr>
        <p:spPr>
          <a:xfrm>
            <a:off x="2362200" y="1752600"/>
            <a:ext cx="64008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0" name="Picture 9" descr="sm_globe.png"/>
          <p:cNvPicPr>
            <a:picLocks noChangeAspect="1"/>
          </p:cNvPicPr>
          <p:nvPr userDrawn="1"/>
        </p:nvPicPr>
        <p:blipFill>
          <a:blip r:embed="rId2" cstate="print"/>
          <a:stretch>
            <a:fillRect/>
          </a:stretch>
        </p:blipFill>
        <p:spPr>
          <a:xfrm>
            <a:off x="612648" y="1755648"/>
            <a:ext cx="1615307" cy="1688453"/>
          </a:xfrm>
          <a:prstGeom prst="rect">
            <a:avLst/>
          </a:prstGeom>
          <a:ln w="50800" cap="sq" cmpd="dbl">
            <a:solidFill>
              <a:schemeClr val="accent2"/>
            </a:solidFill>
            <a:miter lim="800000"/>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lang="en-US"/>
              <a:t>Click to edit Master title style</a:t>
            </a:r>
            <a:endParaRPr lang="en-US" dirty="0"/>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2" name="Date Placeholder 11"/>
          <p:cNvSpPr>
            <a:spLocks noGrp="1"/>
          </p:cNvSpPr>
          <p:nvPr>
            <p:ph type="dt" sz="half" idx="10"/>
          </p:nvPr>
        </p:nvSpPr>
        <p:spPr>
          <a:xfrm>
            <a:off x="6248400" y="6248400"/>
            <a:ext cx="2667000" cy="365125"/>
          </a:xfrm>
        </p:spPr>
        <p:txBody>
          <a:bodyPr rtlCol="0"/>
          <a:lstStyle/>
          <a:p>
            <a:fld id="{51E20EC5-AC53-4169-941E-EDF10CD23748}" type="datetime8">
              <a:rPr lang="en-US" smtClean="0"/>
              <a:pPr/>
              <a:t>11/26/2017 11:28 AM</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pPr algn="ctr"/>
            <a:fld id="{1AD93096-5B34-4342-9326-69289CEAE4C2}" type="slidenum">
              <a:rPr lang="en-US" smtClean="0"/>
              <a:pPr algn="ctr"/>
              <a:t>‹#›</a:t>
            </a:fld>
            <a:endParaRPr lang="en-US" sz="2800" dirty="0"/>
          </a:p>
        </p:txBody>
      </p:sp>
      <p:sp>
        <p:nvSpPr>
          <p:cNvPr id="14" name="Footer Placeholder 13"/>
          <p:cNvSpPr>
            <a:spLocks noGrp="1"/>
          </p:cNvSpPr>
          <p:nvPr>
            <p:ph type="ftr" sz="quarter" idx="12"/>
          </p:nvPr>
        </p:nvSpPr>
        <p:spPr>
          <a:xfrm>
            <a:off x="1600200" y="6248206"/>
            <a:ext cx="4572000" cy="365125"/>
          </a:xfrm>
        </p:spPr>
        <p:txBody>
          <a:bodyPr rtlCol="0"/>
          <a:lstStyle/>
          <a:p>
            <a:endParaRPr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lang="en-US"/>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lang="en-US"/>
              <a:t>Click to edit Master title style</a:t>
            </a:r>
            <a:endParaRPr lang="en-US" dirty="0"/>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a:defRPr sz="1400">
                <a:solidFill>
                  <a:schemeClr val="tx2"/>
                </a:solidFill>
              </a:defRPr>
            </a:lvl1pPr>
          </a:lstStyle>
          <a:p>
            <a:fld id="{8D3816DF-213E-421B-92D3-C068DBB023D6}" type="datetime8">
              <a:rPr lang="en-US" smtClean="0">
                <a:solidFill>
                  <a:schemeClr val="tx2"/>
                </a:solidFill>
              </a:rPr>
              <a:pPr/>
              <a:t>11/26/2017 11:28 AM</a:t>
            </a:fld>
            <a:endParaRPr lang="en-US" sz="1400" dirty="0">
              <a:solidFill>
                <a:schemeClr val="tx2"/>
              </a:solidFill>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a:defRPr sz="1400">
                <a:solidFill>
                  <a:schemeClr val="tx2"/>
                </a:solidFill>
              </a:defRPr>
            </a:lvl1pPr>
          </a:lstStyle>
          <a:p>
            <a:pPr algn="r"/>
            <a:endParaRPr lang="en-US" sz="1400" dirty="0">
              <a:solidFill>
                <a:schemeClr val="tx2"/>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a:defRPr sz="1400" b="1">
                <a:solidFill>
                  <a:srgbClr val="FFFFFF"/>
                </a:solidFill>
              </a:defRPr>
            </a:lvl1pPr>
          </a:lstStyle>
          <a:p>
            <a:pPr algn="ctr"/>
            <a:fld id="{72AC53DF-4216-466D-99A7-94400E6C2A25}" type="slidenum">
              <a:rPr lang="en-US" sz="1200" smtClean="0">
                <a:solidFill>
                  <a:schemeClr val="tx2"/>
                </a:solidFill>
              </a:rPr>
              <a:pPr algn="ctr"/>
              <a:t>‹#›</a:t>
            </a:fld>
            <a:endParaRPr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xStyles>
    <p:titleStyle>
      <a:lvl1pPr algn="l" rtl="0" eaLnBrk="1" latinLnBrk="0" hangingPunct="1">
        <a:spcBef>
          <a:spcPct val="0"/>
        </a:spcBef>
        <a:buNone/>
        <a:defRPr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en.wikipedia.org/wiki/Popek_and_Goldberg_virtualization_requirements"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jpeg"/><Relationship Id="rId4" Type="http://schemas.openxmlformats.org/officeDocument/2006/relationships/image" Target="../media/image7.jpeg"/><Relationship Id="rId9" Type="http://schemas.openxmlformats.org/officeDocument/2006/relationships/image" Target="../media/image12.gif"/></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www.differencebetween.net/category/language/"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2286000" y="3962400"/>
            <a:ext cx="6477000" cy="1828800"/>
          </a:xfrm>
        </p:spPr>
        <p:txBody>
          <a:bodyPr>
            <a:normAutofit/>
          </a:bodyPr>
          <a:lstStyle/>
          <a:p>
            <a:pPr algn="r"/>
            <a:r>
              <a:rPr lang="en-US" dirty="0">
                <a:solidFill>
                  <a:schemeClr val="accent1">
                    <a:lumMod val="75000"/>
                  </a:schemeClr>
                </a:solidFill>
              </a:rPr>
              <a:t>ARM Architecture concepts</a:t>
            </a:r>
          </a:p>
        </p:txBody>
      </p:sp>
      <p:sp>
        <p:nvSpPr>
          <p:cNvPr id="3" name="Rectangle 2"/>
          <p:cNvSpPr>
            <a:spLocks noGrp="1"/>
          </p:cNvSpPr>
          <p:nvPr>
            <p:ph type="subTitle" idx="1"/>
          </p:nvPr>
        </p:nvSpPr>
        <p:spPr>
          <a:xfrm>
            <a:off x="2362200" y="6096000"/>
            <a:ext cx="6324600" cy="685800"/>
          </a:xfrm>
        </p:spPr>
        <p:txBody>
          <a:bodyPr>
            <a:normAutofit fontScale="77500" lnSpcReduction="20000"/>
          </a:bodyPr>
          <a:lstStyle/>
          <a:p>
            <a:pPr algn="r"/>
            <a:r>
              <a:rPr lang="en-US" dirty="0" err="1"/>
              <a:t>Girish</a:t>
            </a:r>
            <a:r>
              <a:rPr lang="en-US" dirty="0"/>
              <a:t> S Kumar</a:t>
            </a:r>
          </a:p>
          <a:p>
            <a:pPr algn="r"/>
            <a:r>
              <a:rPr lang="en-US" dirty="0"/>
              <a:t>ARM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7EC01BE-2551-40D4-849F-8E2FD9C53547}"/>
              </a:ext>
            </a:extLst>
          </p:cNvPr>
          <p:cNvGraphicFramePr>
            <a:graphicFrameLocks noGrp="1"/>
          </p:cNvGraphicFramePr>
          <p:nvPr>
            <p:extLst>
              <p:ext uri="{D42A27DB-BD31-4B8C-83A1-F6EECF244321}">
                <p14:modId xmlns:p14="http://schemas.microsoft.com/office/powerpoint/2010/main" val="1709190351"/>
              </p:ext>
            </p:extLst>
          </p:nvPr>
        </p:nvGraphicFramePr>
        <p:xfrm>
          <a:off x="533400" y="533400"/>
          <a:ext cx="8458199" cy="6285234"/>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176322831"/>
                    </a:ext>
                  </a:extLst>
                </a:gridCol>
                <a:gridCol w="1058520">
                  <a:extLst>
                    <a:ext uri="{9D8B030D-6E8A-4147-A177-3AD203B41FA5}">
                      <a16:colId xmlns:a16="http://schemas.microsoft.com/office/drawing/2014/main" val="2289882808"/>
                    </a:ext>
                  </a:extLst>
                </a:gridCol>
                <a:gridCol w="4885080">
                  <a:extLst>
                    <a:ext uri="{9D8B030D-6E8A-4147-A177-3AD203B41FA5}">
                      <a16:colId xmlns:a16="http://schemas.microsoft.com/office/drawing/2014/main" val="3401033070"/>
                    </a:ext>
                  </a:extLst>
                </a:gridCol>
                <a:gridCol w="1981199">
                  <a:extLst>
                    <a:ext uri="{9D8B030D-6E8A-4147-A177-3AD203B41FA5}">
                      <a16:colId xmlns:a16="http://schemas.microsoft.com/office/drawing/2014/main" val="686063211"/>
                    </a:ext>
                  </a:extLst>
                </a:gridCol>
              </a:tblGrid>
              <a:tr h="656991">
                <a:tc>
                  <a:txBody>
                    <a:bodyPr/>
                    <a:lstStyle/>
                    <a:p>
                      <a:r>
                        <a:rPr lang="en-IN" sz="1600" dirty="0"/>
                        <a:t>No</a:t>
                      </a:r>
                    </a:p>
                  </a:txBody>
                  <a:tcPr/>
                </a:tc>
                <a:tc>
                  <a:txBody>
                    <a:bodyPr/>
                    <a:lstStyle/>
                    <a:p>
                      <a:r>
                        <a:rPr lang="en-IN" sz="1400" dirty="0"/>
                        <a:t>1CPU Mode</a:t>
                      </a:r>
                    </a:p>
                  </a:txBody>
                  <a:tcPr/>
                </a:tc>
                <a:tc>
                  <a:txBody>
                    <a:bodyPr/>
                    <a:lstStyle/>
                    <a:p>
                      <a:r>
                        <a:rPr lang="en-IN" sz="1600" dirty="0"/>
                        <a:t>Description</a:t>
                      </a:r>
                    </a:p>
                  </a:txBody>
                  <a:tcPr/>
                </a:tc>
                <a:tc>
                  <a:txBody>
                    <a:bodyPr/>
                    <a:lstStyle/>
                    <a:p>
                      <a:r>
                        <a:rPr lang="en-IN" sz="1600" dirty="0"/>
                        <a:t>Instruction Set Arch supported</a:t>
                      </a:r>
                    </a:p>
                  </a:txBody>
                  <a:tcPr/>
                </a:tc>
                <a:extLst>
                  <a:ext uri="{0D108BD9-81ED-4DB2-BD59-A6C34878D82A}">
                    <a16:rowId xmlns:a16="http://schemas.microsoft.com/office/drawing/2014/main" val="3588815022"/>
                  </a:ext>
                </a:extLst>
              </a:tr>
              <a:tr h="360991">
                <a:tc>
                  <a:txBody>
                    <a:bodyPr/>
                    <a:lstStyle/>
                    <a:p>
                      <a:r>
                        <a:rPr lang="en-IN" sz="1200" dirty="0"/>
                        <a:t>1</a:t>
                      </a:r>
                    </a:p>
                  </a:txBody>
                  <a:tcPr/>
                </a:tc>
                <a:tc>
                  <a:txBody>
                    <a:bodyPr/>
                    <a:lstStyle/>
                    <a:p>
                      <a:r>
                        <a:rPr lang="en-IN" sz="1200" b="0" i="1" kern="1200" dirty="0">
                          <a:solidFill>
                            <a:schemeClr val="dk1"/>
                          </a:solidFill>
                          <a:effectLst/>
                          <a:latin typeface="+mn-lt"/>
                          <a:ea typeface="+mn-ea"/>
                          <a:cs typeface="+mn-cs"/>
                        </a:rPr>
                        <a:t>User mod</a:t>
                      </a:r>
                      <a:endParaRPr lang="en-IN" sz="1200" dirty="0"/>
                    </a:p>
                  </a:txBody>
                  <a:tcPr/>
                </a:tc>
                <a:tc>
                  <a:txBody>
                    <a:bodyPr/>
                    <a:lstStyle/>
                    <a:p>
                      <a:r>
                        <a:rPr lang="en-IN" sz="1200" dirty="0"/>
                        <a:t>The only non-privileged mode.</a:t>
                      </a:r>
                    </a:p>
                  </a:txBody>
                  <a:tcPr/>
                </a:tc>
                <a:tc>
                  <a:txBody>
                    <a:bodyPr/>
                    <a:lstStyle/>
                    <a:p>
                      <a:r>
                        <a:rPr lang="en-IN" sz="1200" dirty="0"/>
                        <a:t>All</a:t>
                      </a:r>
                    </a:p>
                  </a:txBody>
                  <a:tcPr/>
                </a:tc>
                <a:extLst>
                  <a:ext uri="{0D108BD9-81ED-4DB2-BD59-A6C34878D82A}">
                    <a16:rowId xmlns:a16="http://schemas.microsoft.com/office/drawing/2014/main" val="4254010711"/>
                  </a:ext>
                </a:extLst>
              </a:tr>
              <a:tr h="531860">
                <a:tc>
                  <a:txBody>
                    <a:bodyPr/>
                    <a:lstStyle/>
                    <a:p>
                      <a:r>
                        <a:rPr lang="en-IN" sz="1200" dirty="0"/>
                        <a:t>2</a:t>
                      </a:r>
                    </a:p>
                  </a:txBody>
                  <a:tcPr/>
                </a:tc>
                <a:tc>
                  <a:txBody>
                    <a:bodyPr/>
                    <a:lstStyle/>
                    <a:p>
                      <a:r>
                        <a:rPr lang="en-IN" sz="1200" dirty="0"/>
                        <a:t>FIQ mode</a:t>
                      </a:r>
                    </a:p>
                  </a:txBody>
                  <a:tcPr/>
                </a:tc>
                <a:tc>
                  <a:txBody>
                    <a:bodyPr/>
                    <a:lstStyle/>
                    <a:p>
                      <a:r>
                        <a:rPr lang="en-IN" sz="1200" dirty="0"/>
                        <a:t>A privileged mode that is entered whenever the processor accepts a Fast interrupt request.</a:t>
                      </a:r>
                    </a:p>
                  </a:txBody>
                  <a:tcPr/>
                </a:tc>
                <a:tc>
                  <a:txBody>
                    <a:bodyPr/>
                    <a:lstStyle/>
                    <a:p>
                      <a:r>
                        <a:rPr lang="en-IN" sz="1200" dirty="0"/>
                        <a:t>All</a:t>
                      </a:r>
                    </a:p>
                  </a:txBody>
                  <a:tcPr/>
                </a:tc>
                <a:extLst>
                  <a:ext uri="{0D108BD9-81ED-4DB2-BD59-A6C34878D82A}">
                    <a16:rowId xmlns:a16="http://schemas.microsoft.com/office/drawing/2014/main" val="3699002386"/>
                  </a:ext>
                </a:extLst>
              </a:tr>
              <a:tr h="531860">
                <a:tc>
                  <a:txBody>
                    <a:bodyPr/>
                    <a:lstStyle/>
                    <a:p>
                      <a:r>
                        <a:rPr lang="en-IN" sz="1200" dirty="0"/>
                        <a:t>3</a:t>
                      </a:r>
                    </a:p>
                  </a:txBody>
                  <a:tcPr/>
                </a:tc>
                <a:tc>
                  <a:txBody>
                    <a:bodyPr/>
                    <a:lstStyle/>
                    <a:p>
                      <a:r>
                        <a:rPr lang="en-IN" sz="1200" dirty="0"/>
                        <a:t>IRQ mode</a:t>
                      </a:r>
                    </a:p>
                  </a:txBody>
                  <a:tcPr/>
                </a:tc>
                <a:tc>
                  <a:txBody>
                    <a:bodyPr/>
                    <a:lstStyle/>
                    <a:p>
                      <a:r>
                        <a:rPr lang="en-IN" sz="1200" dirty="0"/>
                        <a:t>A privileged mode that is entered whenever the processor accepts an interrupt.</a:t>
                      </a:r>
                    </a:p>
                  </a:txBody>
                  <a:tcPr/>
                </a:tc>
                <a:tc>
                  <a:txBody>
                    <a:bodyPr/>
                    <a:lstStyle/>
                    <a:p>
                      <a:r>
                        <a:rPr lang="en-IN" sz="1200" dirty="0"/>
                        <a:t>All</a:t>
                      </a:r>
                    </a:p>
                  </a:txBody>
                  <a:tcPr/>
                </a:tc>
                <a:extLst>
                  <a:ext uri="{0D108BD9-81ED-4DB2-BD59-A6C34878D82A}">
                    <a16:rowId xmlns:a16="http://schemas.microsoft.com/office/drawing/2014/main" val="389911075"/>
                  </a:ext>
                </a:extLst>
              </a:tr>
              <a:tr h="531860">
                <a:tc>
                  <a:txBody>
                    <a:bodyPr/>
                    <a:lstStyle/>
                    <a:p>
                      <a:r>
                        <a:rPr lang="en-IN" sz="1200" dirty="0"/>
                        <a:t>4</a:t>
                      </a:r>
                    </a:p>
                  </a:txBody>
                  <a:tcPr/>
                </a:tc>
                <a:tc>
                  <a:txBody>
                    <a:bodyPr/>
                    <a:lstStyle/>
                    <a:p>
                      <a:r>
                        <a:rPr lang="en-IN" sz="1200" dirty="0"/>
                        <a:t>Supervisor (svc) mode</a:t>
                      </a:r>
                    </a:p>
                  </a:txBody>
                  <a:tcPr/>
                </a:tc>
                <a:tc>
                  <a:txBody>
                    <a:bodyPr/>
                    <a:lstStyle/>
                    <a:p>
                      <a:r>
                        <a:rPr lang="en-IN" sz="1200" dirty="0"/>
                        <a:t> privileged mode entered whenever the CPU is reset or when an SVC instruction is executed.</a:t>
                      </a:r>
                    </a:p>
                  </a:txBody>
                  <a:tcPr/>
                </a:tc>
                <a:tc>
                  <a:txBody>
                    <a:bodyPr/>
                    <a:lstStyle/>
                    <a:p>
                      <a:r>
                        <a:rPr lang="en-IN" sz="1200" dirty="0"/>
                        <a:t>All</a:t>
                      </a:r>
                    </a:p>
                  </a:txBody>
                  <a:tcPr/>
                </a:tc>
                <a:extLst>
                  <a:ext uri="{0D108BD9-81ED-4DB2-BD59-A6C34878D82A}">
                    <a16:rowId xmlns:a16="http://schemas.microsoft.com/office/drawing/2014/main" val="1975739506"/>
                  </a:ext>
                </a:extLst>
              </a:tr>
              <a:tr h="531860">
                <a:tc>
                  <a:txBody>
                    <a:bodyPr/>
                    <a:lstStyle/>
                    <a:p>
                      <a:r>
                        <a:rPr lang="en-IN" sz="1200" dirty="0"/>
                        <a:t>5</a:t>
                      </a:r>
                    </a:p>
                  </a:txBody>
                  <a:tcPr/>
                </a:tc>
                <a:tc>
                  <a:txBody>
                    <a:bodyPr/>
                    <a:lstStyle/>
                    <a:p>
                      <a:r>
                        <a:rPr lang="en-IN" sz="1200" dirty="0"/>
                        <a:t>Abort mode</a:t>
                      </a:r>
                    </a:p>
                  </a:txBody>
                  <a:tcPr/>
                </a:tc>
                <a:tc>
                  <a:txBody>
                    <a:bodyPr/>
                    <a:lstStyle/>
                    <a:p>
                      <a:r>
                        <a:rPr lang="en-IN" sz="1200" dirty="0"/>
                        <a:t>A privileged mode that is entered whenever a prefetch abort or data abort exception occurs.</a:t>
                      </a:r>
                    </a:p>
                  </a:txBody>
                  <a:tcPr/>
                </a:tc>
                <a:tc>
                  <a:txBody>
                    <a:bodyPr/>
                    <a:lstStyle/>
                    <a:p>
                      <a:r>
                        <a:rPr lang="en-IN" sz="1200" dirty="0"/>
                        <a:t>All</a:t>
                      </a:r>
                    </a:p>
                  </a:txBody>
                  <a:tcPr/>
                </a:tc>
                <a:extLst>
                  <a:ext uri="{0D108BD9-81ED-4DB2-BD59-A6C34878D82A}">
                    <a16:rowId xmlns:a16="http://schemas.microsoft.com/office/drawing/2014/main" val="3122785129"/>
                  </a:ext>
                </a:extLst>
              </a:tr>
              <a:tr h="531860">
                <a:tc>
                  <a:txBody>
                    <a:bodyPr/>
                    <a:lstStyle/>
                    <a:p>
                      <a:r>
                        <a:rPr lang="en-IN" sz="1200" dirty="0"/>
                        <a:t>6</a:t>
                      </a:r>
                    </a:p>
                  </a:txBody>
                  <a:tcPr/>
                </a:tc>
                <a:tc>
                  <a:txBody>
                    <a:bodyPr/>
                    <a:lstStyle/>
                    <a:p>
                      <a:r>
                        <a:rPr lang="en-IN" sz="1200" dirty="0"/>
                        <a:t>Undefined mode</a:t>
                      </a:r>
                    </a:p>
                  </a:txBody>
                  <a:tcPr/>
                </a:tc>
                <a:tc>
                  <a:txBody>
                    <a:bodyPr/>
                    <a:lstStyle/>
                    <a:p>
                      <a:r>
                        <a:rPr lang="en-IN" sz="1200" b="0" i="0" kern="1200" dirty="0">
                          <a:solidFill>
                            <a:schemeClr val="dk1"/>
                          </a:solidFill>
                          <a:effectLst/>
                          <a:latin typeface="+mn-lt"/>
                          <a:ea typeface="+mn-ea"/>
                          <a:cs typeface="+mn-cs"/>
                        </a:rPr>
                        <a:t>A privileged mode that is entered whenever an undefined instruction exception occurs.</a:t>
                      </a:r>
                      <a:endParaRPr lang="en-IN" sz="1200" dirty="0"/>
                    </a:p>
                  </a:txBody>
                  <a:tcPr/>
                </a:tc>
                <a:tc>
                  <a:txBody>
                    <a:bodyPr/>
                    <a:lstStyle/>
                    <a:p>
                      <a:r>
                        <a:rPr lang="en-IN" sz="1200" dirty="0"/>
                        <a:t>All</a:t>
                      </a:r>
                    </a:p>
                  </a:txBody>
                  <a:tcPr/>
                </a:tc>
                <a:extLst>
                  <a:ext uri="{0D108BD9-81ED-4DB2-BD59-A6C34878D82A}">
                    <a16:rowId xmlns:a16="http://schemas.microsoft.com/office/drawing/2014/main" val="3058668132"/>
                  </a:ext>
                </a:extLst>
              </a:tr>
              <a:tr h="361318">
                <a:tc>
                  <a:txBody>
                    <a:bodyPr/>
                    <a:lstStyle/>
                    <a:p>
                      <a:r>
                        <a:rPr lang="en-IN" sz="1200" dirty="0"/>
                        <a:t>7</a:t>
                      </a:r>
                    </a:p>
                  </a:txBody>
                  <a:tcPr/>
                </a:tc>
                <a:tc>
                  <a:txBody>
                    <a:bodyPr/>
                    <a:lstStyle/>
                    <a:p>
                      <a:r>
                        <a:rPr lang="en-IN" sz="1200" b="0" i="1" kern="1200" dirty="0">
                          <a:solidFill>
                            <a:schemeClr val="dk1"/>
                          </a:solidFill>
                          <a:effectLst/>
                          <a:latin typeface="+mn-lt"/>
                          <a:ea typeface="+mn-ea"/>
                          <a:cs typeface="+mn-cs"/>
                        </a:rPr>
                        <a:t>System mode </a:t>
                      </a:r>
                      <a:endParaRPr lang="en-IN" sz="1200" dirty="0"/>
                    </a:p>
                  </a:txBody>
                  <a:tcPr/>
                </a:tc>
                <a:tc>
                  <a:txBody>
                    <a:bodyPr/>
                    <a:lstStyle/>
                    <a:p>
                      <a:r>
                        <a:rPr lang="en-IN" sz="1200" b="0" i="0" kern="1200" dirty="0">
                          <a:solidFill>
                            <a:schemeClr val="dk1"/>
                          </a:solidFill>
                          <a:effectLst/>
                          <a:latin typeface="+mn-lt"/>
                          <a:ea typeface="+mn-ea"/>
                          <a:cs typeface="+mn-cs"/>
                        </a:rPr>
                        <a:t>The only privileged mode that is not entered by an exception</a:t>
                      </a:r>
                      <a:endParaRPr lang="en-IN" sz="1200" dirty="0"/>
                    </a:p>
                  </a:txBody>
                  <a:tcPr/>
                </a:tc>
                <a:tc>
                  <a:txBody>
                    <a:bodyPr/>
                    <a:lstStyle/>
                    <a:p>
                      <a:r>
                        <a:rPr lang="en-IN" sz="1200" b="0" i="1" kern="1200" dirty="0">
                          <a:solidFill>
                            <a:schemeClr val="dk1"/>
                          </a:solidFill>
                          <a:effectLst/>
                          <a:latin typeface="+mn-lt"/>
                          <a:ea typeface="+mn-ea"/>
                          <a:cs typeface="+mn-cs"/>
                        </a:rPr>
                        <a:t>ARMv4 and above</a:t>
                      </a:r>
                      <a:endParaRPr lang="en-IN" sz="1200" dirty="0"/>
                    </a:p>
                  </a:txBody>
                  <a:tcPr/>
                </a:tc>
                <a:extLst>
                  <a:ext uri="{0D108BD9-81ED-4DB2-BD59-A6C34878D82A}">
                    <a16:rowId xmlns:a16="http://schemas.microsoft.com/office/drawing/2014/main" val="409113932"/>
                  </a:ext>
                </a:extLst>
              </a:tr>
              <a:tr h="304800">
                <a:tc>
                  <a:txBody>
                    <a:bodyPr/>
                    <a:lstStyle/>
                    <a:p>
                      <a:r>
                        <a:rPr lang="en-IN" sz="1200" dirty="0"/>
                        <a:t>8</a:t>
                      </a:r>
                    </a:p>
                  </a:txBody>
                  <a:tcPr/>
                </a:tc>
                <a:tc>
                  <a:txBody>
                    <a:bodyPr/>
                    <a:lstStyle/>
                    <a:p>
                      <a:r>
                        <a:rPr lang="en-IN" sz="1200" b="0" i="1" kern="1200" dirty="0">
                          <a:solidFill>
                            <a:schemeClr val="dk1"/>
                          </a:solidFill>
                          <a:effectLst/>
                          <a:latin typeface="+mn-lt"/>
                          <a:ea typeface="+mn-ea"/>
                          <a:cs typeface="+mn-cs"/>
                        </a:rPr>
                        <a:t>Monitor mode</a:t>
                      </a:r>
                      <a:endParaRPr lang="en-IN" sz="1200" dirty="0"/>
                    </a:p>
                  </a:txBody>
                  <a:tcPr/>
                </a:tc>
                <a:tc>
                  <a:txBody>
                    <a:bodyPr/>
                    <a:lstStyle/>
                    <a:p>
                      <a:r>
                        <a:rPr lang="en-IN" sz="1200" b="0" i="0" kern="1200" dirty="0">
                          <a:solidFill>
                            <a:schemeClr val="dk1"/>
                          </a:solidFill>
                          <a:effectLst/>
                          <a:latin typeface="+mn-lt"/>
                          <a:ea typeface="+mn-ea"/>
                          <a:cs typeface="+mn-cs"/>
                        </a:rPr>
                        <a:t>A monitor mode is introduced to support </a:t>
                      </a:r>
                      <a:r>
                        <a:rPr lang="en-IN" sz="1200" b="0" i="0" kern="1200" dirty="0" err="1">
                          <a:solidFill>
                            <a:schemeClr val="dk1"/>
                          </a:solidFill>
                          <a:effectLst/>
                          <a:latin typeface="+mn-lt"/>
                          <a:ea typeface="+mn-ea"/>
                          <a:cs typeface="+mn-cs"/>
                        </a:rPr>
                        <a:t>TrustZone</a:t>
                      </a:r>
                      <a:r>
                        <a:rPr lang="en-IN" sz="1200" b="0" i="0" kern="1200" dirty="0">
                          <a:solidFill>
                            <a:schemeClr val="dk1"/>
                          </a:solidFill>
                          <a:effectLst/>
                          <a:latin typeface="+mn-lt"/>
                          <a:ea typeface="+mn-ea"/>
                          <a:cs typeface="+mn-cs"/>
                        </a:rPr>
                        <a:t> extension in ARM cores.</a:t>
                      </a:r>
                      <a:endParaRPr lang="en-IN" sz="1200" dirty="0"/>
                    </a:p>
                  </a:txBody>
                  <a:tcPr/>
                </a:tc>
                <a:tc>
                  <a:txBody>
                    <a:bodyPr/>
                    <a:lstStyle/>
                    <a:p>
                      <a:r>
                        <a:rPr lang="en-IN" sz="1200" b="0" i="1" kern="1200" dirty="0">
                          <a:solidFill>
                            <a:schemeClr val="dk1"/>
                          </a:solidFill>
                          <a:effectLst/>
                          <a:latin typeface="+mn-lt"/>
                          <a:ea typeface="+mn-ea"/>
                          <a:cs typeface="+mn-cs"/>
                        </a:rPr>
                        <a:t>ARMv6 and ARMv7 Security Extensions, ARMv8 EL3)</a:t>
                      </a:r>
                      <a:endParaRPr lang="en-IN" sz="1200" dirty="0"/>
                    </a:p>
                  </a:txBody>
                  <a:tcPr/>
                </a:tc>
                <a:extLst>
                  <a:ext uri="{0D108BD9-81ED-4DB2-BD59-A6C34878D82A}">
                    <a16:rowId xmlns:a16="http://schemas.microsoft.com/office/drawing/2014/main" val="414492450"/>
                  </a:ext>
                </a:extLst>
              </a:tr>
              <a:tr h="304800">
                <a:tc>
                  <a:txBody>
                    <a:bodyPr/>
                    <a:lstStyle/>
                    <a:p>
                      <a:r>
                        <a:rPr lang="en-IN" sz="1200" dirty="0"/>
                        <a:t>9</a:t>
                      </a:r>
                    </a:p>
                  </a:txBody>
                  <a:tcPr/>
                </a:tc>
                <a:tc>
                  <a:txBody>
                    <a:bodyPr/>
                    <a:lstStyle/>
                    <a:p>
                      <a:r>
                        <a:rPr lang="en-IN" sz="1200" b="0" i="1" kern="1200" dirty="0" err="1">
                          <a:solidFill>
                            <a:schemeClr val="dk1"/>
                          </a:solidFill>
                          <a:effectLst/>
                          <a:latin typeface="+mn-lt"/>
                          <a:ea typeface="+mn-ea"/>
                          <a:cs typeface="+mn-cs"/>
                        </a:rPr>
                        <a:t>Hyp</a:t>
                      </a:r>
                      <a:r>
                        <a:rPr lang="en-IN" sz="1200" b="0" i="1" kern="1200" dirty="0">
                          <a:solidFill>
                            <a:schemeClr val="dk1"/>
                          </a:solidFill>
                          <a:effectLst/>
                          <a:latin typeface="+mn-lt"/>
                          <a:ea typeface="+mn-ea"/>
                          <a:cs typeface="+mn-cs"/>
                        </a:rPr>
                        <a:t> mode</a:t>
                      </a:r>
                      <a:endParaRPr lang="en-IN" sz="1200" dirty="0"/>
                    </a:p>
                  </a:txBody>
                  <a:tcPr/>
                </a:tc>
                <a:tc>
                  <a:txBody>
                    <a:bodyPr/>
                    <a:lstStyle/>
                    <a:p>
                      <a:r>
                        <a:rPr lang="en-IN" sz="1200" b="0" i="0" kern="1200" dirty="0">
                          <a:solidFill>
                            <a:schemeClr val="dk1"/>
                          </a:solidFill>
                          <a:effectLst/>
                          <a:latin typeface="+mn-lt"/>
                          <a:ea typeface="+mn-ea"/>
                          <a:cs typeface="+mn-cs"/>
                        </a:rPr>
                        <a:t>A hypervisor mode that supports </a:t>
                      </a:r>
                      <a:r>
                        <a:rPr lang="en-IN" sz="1200" b="0" i="0" u="none" strike="noStrike" kern="1200" dirty="0" err="1">
                          <a:solidFill>
                            <a:schemeClr val="dk1"/>
                          </a:solidFill>
                          <a:effectLst/>
                          <a:latin typeface="+mn-lt"/>
                          <a:ea typeface="+mn-ea"/>
                          <a:cs typeface="+mn-cs"/>
                          <a:hlinkClick r:id="rId2" tooltip="Popek and Goldberg virtualization requirements"/>
                        </a:rPr>
                        <a:t>Popek</a:t>
                      </a:r>
                      <a:r>
                        <a:rPr lang="en-IN" sz="1200" b="0" i="0" u="none" strike="noStrike" kern="1200" dirty="0">
                          <a:solidFill>
                            <a:schemeClr val="dk1"/>
                          </a:solidFill>
                          <a:effectLst/>
                          <a:latin typeface="+mn-lt"/>
                          <a:ea typeface="+mn-ea"/>
                          <a:cs typeface="+mn-cs"/>
                          <a:hlinkClick r:id="rId2" tooltip="Popek and Goldberg virtualization requirements"/>
                        </a:rPr>
                        <a:t> and Goldberg virtualization requirements</a:t>
                      </a:r>
                      <a:r>
                        <a:rPr lang="en-IN" sz="1200" b="0" i="0" kern="1200" dirty="0">
                          <a:solidFill>
                            <a:schemeClr val="dk1"/>
                          </a:solidFill>
                          <a:effectLst/>
                          <a:latin typeface="+mn-lt"/>
                          <a:ea typeface="+mn-ea"/>
                          <a:cs typeface="+mn-cs"/>
                        </a:rPr>
                        <a:t> for the non-secure operation of the CPU</a:t>
                      </a:r>
                      <a:endParaRPr lang="en-IN" sz="1200" dirty="0"/>
                    </a:p>
                  </a:txBody>
                  <a:tcPr/>
                </a:tc>
                <a:tc>
                  <a:txBody>
                    <a:bodyPr/>
                    <a:lstStyle/>
                    <a:p>
                      <a:r>
                        <a:rPr lang="en-IN" sz="1200" b="0" i="1" kern="1200" dirty="0">
                          <a:solidFill>
                            <a:schemeClr val="dk1"/>
                          </a:solidFill>
                          <a:effectLst/>
                          <a:latin typeface="+mn-lt"/>
                          <a:ea typeface="+mn-ea"/>
                          <a:cs typeface="+mn-cs"/>
                        </a:rPr>
                        <a:t>ARMv7 Virtualization Extensions, ARMv8 EL2</a:t>
                      </a:r>
                      <a:endParaRPr lang="en-IN" sz="1200" dirty="0"/>
                    </a:p>
                  </a:txBody>
                  <a:tcPr/>
                </a:tc>
                <a:extLst>
                  <a:ext uri="{0D108BD9-81ED-4DB2-BD59-A6C34878D82A}">
                    <a16:rowId xmlns:a16="http://schemas.microsoft.com/office/drawing/2014/main" val="2918235966"/>
                  </a:ext>
                </a:extLst>
              </a:tr>
              <a:tr h="666117">
                <a:tc>
                  <a:txBody>
                    <a:bodyPr/>
                    <a:lstStyle/>
                    <a:p>
                      <a:r>
                        <a:rPr lang="en-IN" sz="1200" dirty="0"/>
                        <a:t>10</a:t>
                      </a:r>
                    </a:p>
                  </a:txBody>
                  <a:tcPr/>
                </a:tc>
                <a:tc>
                  <a:txBody>
                    <a:bodyPr/>
                    <a:lstStyle/>
                    <a:p>
                      <a:r>
                        <a:rPr lang="en-IN" sz="1200" b="0" i="1" kern="1200" dirty="0">
                          <a:solidFill>
                            <a:schemeClr val="dk1"/>
                          </a:solidFill>
                          <a:effectLst/>
                          <a:latin typeface="+mn-lt"/>
                          <a:ea typeface="+mn-ea"/>
                          <a:cs typeface="+mn-cs"/>
                        </a:rPr>
                        <a:t>Thread mode </a:t>
                      </a:r>
                      <a:endParaRPr lang="en-IN" sz="1200" dirty="0"/>
                    </a:p>
                  </a:txBody>
                  <a:tcPr/>
                </a:tc>
                <a:tc>
                  <a:txBody>
                    <a:bodyPr/>
                    <a:lstStyle/>
                    <a:p>
                      <a:r>
                        <a:rPr lang="en-IN" sz="1200" b="0" i="0" kern="1200" dirty="0">
                          <a:solidFill>
                            <a:schemeClr val="dk1"/>
                          </a:solidFill>
                          <a:effectLst/>
                          <a:latin typeface="+mn-lt"/>
                          <a:ea typeface="+mn-ea"/>
                          <a:cs typeface="+mn-cs"/>
                        </a:rPr>
                        <a:t>A mode which can be specified as either privileged or unprivileged, his mode is designed for user tasks in RTOS environment but it's typically used in bare-metal for super-loop.</a:t>
                      </a:r>
                      <a:endParaRPr lang="en-IN" sz="1200" dirty="0"/>
                    </a:p>
                  </a:txBody>
                  <a:tcPr/>
                </a:tc>
                <a:tc>
                  <a:txBody>
                    <a:bodyPr/>
                    <a:lstStyle/>
                    <a:p>
                      <a:r>
                        <a:rPr lang="en-IN" sz="1200" b="0" i="1" kern="1200" dirty="0">
                          <a:solidFill>
                            <a:schemeClr val="dk1"/>
                          </a:solidFill>
                          <a:effectLst/>
                          <a:latin typeface="+mn-lt"/>
                          <a:ea typeface="+mn-ea"/>
                          <a:cs typeface="+mn-cs"/>
                        </a:rPr>
                        <a:t>ARMv6-M, ARMv7-M, ARMv8-M</a:t>
                      </a:r>
                      <a:endParaRPr lang="en-IN" sz="1200" dirty="0"/>
                    </a:p>
                  </a:txBody>
                  <a:tcPr/>
                </a:tc>
                <a:extLst>
                  <a:ext uri="{0D108BD9-81ED-4DB2-BD59-A6C34878D82A}">
                    <a16:rowId xmlns:a16="http://schemas.microsoft.com/office/drawing/2014/main" val="19510300"/>
                  </a:ext>
                </a:extLst>
              </a:tr>
              <a:tr h="666117">
                <a:tc>
                  <a:txBody>
                    <a:bodyPr/>
                    <a:lstStyle/>
                    <a:p>
                      <a:r>
                        <a:rPr lang="en-IN" sz="1200" dirty="0"/>
                        <a:t>11</a:t>
                      </a:r>
                    </a:p>
                  </a:txBody>
                  <a:tcPr/>
                </a:tc>
                <a:tc>
                  <a:txBody>
                    <a:bodyPr/>
                    <a:lstStyle/>
                    <a:p>
                      <a:r>
                        <a:rPr lang="en-IN" sz="1200" b="0" i="1" kern="1200" dirty="0">
                          <a:solidFill>
                            <a:schemeClr val="dk1"/>
                          </a:solidFill>
                          <a:effectLst/>
                          <a:latin typeface="+mn-lt"/>
                          <a:ea typeface="+mn-ea"/>
                          <a:cs typeface="+mn-cs"/>
                        </a:rPr>
                        <a:t>Handler mode</a:t>
                      </a:r>
                      <a:endParaRPr lang="en-IN" sz="1200" dirty="0"/>
                    </a:p>
                  </a:txBody>
                  <a:tcPr/>
                </a:tc>
                <a:tc>
                  <a:txBody>
                    <a:bodyPr/>
                    <a:lstStyle/>
                    <a:p>
                      <a:r>
                        <a:rPr lang="en-IN" sz="1200" b="0" i="0" kern="1200" dirty="0">
                          <a:solidFill>
                            <a:schemeClr val="dk1"/>
                          </a:solidFill>
                          <a:effectLst/>
                          <a:latin typeface="+mn-lt"/>
                          <a:ea typeface="+mn-ea"/>
                          <a:cs typeface="+mn-cs"/>
                        </a:rPr>
                        <a:t>A mode dedicated for exception handling (except the RESET which are handled in Thread mode). </a:t>
                      </a:r>
                      <a:endParaRPr lang="en-IN" sz="1200" dirty="0"/>
                    </a:p>
                  </a:txBody>
                  <a:tcPr/>
                </a:tc>
                <a:tc>
                  <a:txBody>
                    <a:bodyPr/>
                    <a:lstStyle/>
                    <a:p>
                      <a:r>
                        <a:rPr lang="en-IN" sz="1200" b="0" i="1" kern="1200" dirty="0">
                          <a:solidFill>
                            <a:schemeClr val="dk1"/>
                          </a:solidFill>
                          <a:effectLst/>
                          <a:latin typeface="+mn-lt"/>
                          <a:ea typeface="+mn-ea"/>
                          <a:cs typeface="+mn-cs"/>
                        </a:rPr>
                        <a:t>(ARMv6-M, ARMv7-M, ARMv8-M</a:t>
                      </a:r>
                      <a:endParaRPr lang="en-IN" sz="1200" dirty="0"/>
                    </a:p>
                  </a:txBody>
                  <a:tcPr/>
                </a:tc>
                <a:extLst>
                  <a:ext uri="{0D108BD9-81ED-4DB2-BD59-A6C34878D82A}">
                    <a16:rowId xmlns:a16="http://schemas.microsoft.com/office/drawing/2014/main" val="3046719844"/>
                  </a:ext>
                </a:extLst>
              </a:tr>
            </a:tbl>
          </a:graphicData>
        </a:graphic>
      </p:graphicFrame>
      <p:sp>
        <p:nvSpPr>
          <p:cNvPr id="3" name="Title 1">
            <a:extLst>
              <a:ext uri="{FF2B5EF4-FFF2-40B4-BE49-F238E27FC236}">
                <a16:creationId xmlns:a16="http://schemas.microsoft.com/office/drawing/2014/main" id="{FADDD3C6-D8C4-4A13-9DFA-F6DD7F947CAA}"/>
              </a:ext>
            </a:extLst>
          </p:cNvPr>
          <p:cNvSpPr txBox="1">
            <a:spLocks/>
          </p:cNvSpPr>
          <p:nvPr/>
        </p:nvSpPr>
        <p:spPr>
          <a:xfrm>
            <a:off x="609600" y="76200"/>
            <a:ext cx="8153400" cy="533400"/>
          </a:xfrm>
          <a:prstGeom prst="rect">
            <a:avLst/>
          </a:prstGeom>
        </p:spPr>
        <p:txBody>
          <a:bodyPr/>
          <a:lstStyle>
            <a:lvl1pPr algn="l" rtl="0" eaLnBrk="1" latinLnBrk="0" hangingPunct="1">
              <a:spcBef>
                <a:spcPct val="0"/>
              </a:spcBef>
              <a:buNone/>
              <a:defRPr sz="4400" kern="1200">
                <a:solidFill>
                  <a:schemeClr val="tx2"/>
                </a:solidFill>
                <a:latin typeface="+mj-lt"/>
                <a:ea typeface="+mj-ea"/>
                <a:cs typeface="+mj-cs"/>
              </a:defRPr>
            </a:lvl1pPr>
          </a:lstStyle>
          <a:p>
            <a:pPr algn="ctr"/>
            <a:r>
              <a:rPr lang="en-US" sz="3200" dirty="0"/>
              <a:t>CPU Modes</a:t>
            </a:r>
          </a:p>
        </p:txBody>
      </p:sp>
    </p:spTree>
    <p:extLst>
      <p:ext uri="{BB962C8B-B14F-4D97-AF65-F5344CB8AC3E}">
        <p14:creationId xmlns:p14="http://schemas.microsoft.com/office/powerpoint/2010/main" val="1674985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ARM Programmers Mode ARM7TDMI</a:t>
            </a:r>
            <a:endParaRPr lang="en-US" dirty="0"/>
          </a:p>
        </p:txBody>
      </p:sp>
      <p:sp>
        <p:nvSpPr>
          <p:cNvPr id="3" name="TextBox 2"/>
          <p:cNvSpPr txBox="1"/>
          <p:nvPr/>
        </p:nvSpPr>
        <p:spPr>
          <a:xfrm>
            <a:off x="152400" y="1600200"/>
            <a:ext cx="8516434" cy="3816429"/>
          </a:xfrm>
          <a:prstGeom prst="rect">
            <a:avLst/>
          </a:prstGeom>
          <a:noFill/>
        </p:spPr>
        <p:txBody>
          <a:bodyPr wrap="none" rtlCol="0">
            <a:spAutoFit/>
          </a:bodyPr>
          <a:lstStyle/>
          <a:p>
            <a:r>
              <a:rPr lang="en-US" sz="3200" dirty="0"/>
              <a:t>CPU Registers the basic storage area on  processor</a:t>
            </a:r>
          </a:p>
          <a:p>
            <a:r>
              <a:rPr lang="en-US" sz="3200" dirty="0"/>
              <a:t>ARM7TDMI comes with  (32 bit wide) </a:t>
            </a:r>
          </a:p>
          <a:p>
            <a:endParaRPr lang="en-US" sz="3200" dirty="0"/>
          </a:p>
          <a:p>
            <a:pPr>
              <a:buFont typeface="Arial" pitchFamily="34" charset="0"/>
              <a:buChar char="•"/>
            </a:pPr>
            <a:r>
              <a:rPr lang="en-US" sz="3200" dirty="0"/>
              <a:t>30 General Purpose registers</a:t>
            </a:r>
          </a:p>
          <a:p>
            <a:pPr>
              <a:buFont typeface="Arial" pitchFamily="34" charset="0"/>
              <a:buChar char="•"/>
            </a:pPr>
            <a:r>
              <a:rPr lang="en-US" sz="3200" dirty="0"/>
              <a:t>6 Status Registers</a:t>
            </a:r>
          </a:p>
          <a:p>
            <a:pPr>
              <a:buFont typeface="Arial" pitchFamily="34" charset="0"/>
              <a:buChar char="•"/>
            </a:pPr>
            <a:r>
              <a:rPr lang="en-US" sz="3200" dirty="0"/>
              <a:t>One Program Counter</a:t>
            </a:r>
          </a:p>
          <a:p>
            <a:endParaRPr lang="en-US" sz="3200" dirty="0"/>
          </a:p>
          <a:p>
            <a:endParaRPr lang="en-US" dirty="0"/>
          </a:p>
        </p:txBody>
      </p:sp>
      <p:sp>
        <p:nvSpPr>
          <p:cNvPr id="4" name="Rectangle 3"/>
          <p:cNvSpPr/>
          <p:nvPr/>
        </p:nvSpPr>
        <p:spPr>
          <a:xfrm>
            <a:off x="304800" y="5486400"/>
            <a:ext cx="4267200" cy="923330"/>
          </a:xfrm>
          <a:prstGeom prst="rect">
            <a:avLst/>
          </a:prstGeom>
          <a:ln>
            <a:solidFill>
              <a:schemeClr val="accent1"/>
            </a:solidFill>
          </a:ln>
        </p:spPr>
        <p:txBody>
          <a:bodyPr wrap="square">
            <a:spAutoFit/>
          </a:bodyPr>
          <a:lstStyle/>
          <a:p>
            <a:r>
              <a:rPr lang="en-US" dirty="0"/>
              <a:t>Byte, or 8 bits</a:t>
            </a:r>
          </a:p>
          <a:p>
            <a:r>
              <a:rPr lang="en-US" dirty="0" err="1"/>
              <a:t>Halfword</a:t>
            </a:r>
            <a:r>
              <a:rPr lang="en-US" dirty="0"/>
              <a:t>, or 16 bits</a:t>
            </a:r>
          </a:p>
          <a:p>
            <a:r>
              <a:rPr lang="en-US" dirty="0"/>
              <a:t>Word, or 32 bits</a:t>
            </a:r>
          </a:p>
        </p:txBody>
      </p:sp>
      <p:sp>
        <p:nvSpPr>
          <p:cNvPr id="5" name="TextBox 4"/>
          <p:cNvSpPr txBox="1"/>
          <p:nvPr/>
        </p:nvSpPr>
        <p:spPr>
          <a:xfrm>
            <a:off x="4572000" y="5638800"/>
            <a:ext cx="1230209" cy="369332"/>
          </a:xfrm>
          <a:prstGeom prst="rect">
            <a:avLst/>
          </a:prstGeom>
          <a:noFill/>
        </p:spPr>
        <p:txBody>
          <a:bodyPr wrap="none" rtlCol="0">
            <a:spAutoFit/>
          </a:bodyPr>
          <a:lstStyle/>
          <a:p>
            <a:r>
              <a:rPr lang="en-US" dirty="0"/>
              <a:t>Data Types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0320C22-4DDE-47FF-AEA7-1E0E1C68D2B7}"/>
              </a:ext>
            </a:extLst>
          </p:cNvPr>
          <p:cNvGraphicFramePr>
            <a:graphicFrameLocks noGrp="1"/>
          </p:cNvGraphicFramePr>
          <p:nvPr>
            <p:extLst>
              <p:ext uri="{D42A27DB-BD31-4B8C-83A1-F6EECF244321}">
                <p14:modId xmlns:p14="http://schemas.microsoft.com/office/powerpoint/2010/main" val="803615228"/>
              </p:ext>
            </p:extLst>
          </p:nvPr>
        </p:nvGraphicFramePr>
        <p:xfrm>
          <a:off x="685800" y="533400"/>
          <a:ext cx="7848600" cy="5770880"/>
        </p:xfrm>
        <a:graphic>
          <a:graphicData uri="http://schemas.openxmlformats.org/drawingml/2006/table">
            <a:tbl>
              <a:tblPr firstRow="1" bandRow="1">
                <a:tableStyleId>{5C22544A-7EE6-4342-B048-85BDC9FD1C3A}</a:tableStyleId>
              </a:tblPr>
              <a:tblGrid>
                <a:gridCol w="1177290">
                  <a:extLst>
                    <a:ext uri="{9D8B030D-6E8A-4147-A177-3AD203B41FA5}">
                      <a16:colId xmlns:a16="http://schemas.microsoft.com/office/drawing/2014/main" val="1716317645"/>
                    </a:ext>
                  </a:extLst>
                </a:gridCol>
                <a:gridCol w="6671310">
                  <a:extLst>
                    <a:ext uri="{9D8B030D-6E8A-4147-A177-3AD203B41FA5}">
                      <a16:colId xmlns:a16="http://schemas.microsoft.com/office/drawing/2014/main" val="2809388550"/>
                    </a:ext>
                  </a:extLst>
                </a:gridCol>
              </a:tblGrid>
              <a:tr h="370840">
                <a:tc>
                  <a:txBody>
                    <a:bodyPr/>
                    <a:lstStyle/>
                    <a:p>
                      <a:r>
                        <a:rPr lang="en-IN" dirty="0"/>
                        <a:t>Letter </a:t>
                      </a:r>
                    </a:p>
                  </a:txBody>
                  <a:tcPr/>
                </a:tc>
                <a:tc>
                  <a:txBody>
                    <a:bodyPr/>
                    <a:lstStyle/>
                    <a:p>
                      <a:r>
                        <a:rPr lang="en-IN" dirty="0"/>
                        <a:t>Meaning</a:t>
                      </a:r>
                    </a:p>
                  </a:txBody>
                  <a:tcPr/>
                </a:tc>
                <a:extLst>
                  <a:ext uri="{0D108BD9-81ED-4DB2-BD59-A6C34878D82A}">
                    <a16:rowId xmlns:a16="http://schemas.microsoft.com/office/drawing/2014/main" val="2951336847"/>
                  </a:ext>
                </a:extLst>
              </a:tr>
              <a:tr h="370840">
                <a:tc>
                  <a:txBody>
                    <a:bodyPr/>
                    <a:lstStyle/>
                    <a:p>
                      <a:r>
                        <a:rPr lang="en-IN" dirty="0"/>
                        <a:t>T</a:t>
                      </a:r>
                    </a:p>
                  </a:txBody>
                  <a:tcPr/>
                </a:tc>
                <a:tc>
                  <a:txBody>
                    <a:bodyPr/>
                    <a:lstStyle/>
                    <a:p>
                      <a:r>
                        <a:rPr lang="en-IN" b="0" i="0" kern="1200" dirty="0">
                          <a:solidFill>
                            <a:schemeClr val="dk1"/>
                          </a:solidFill>
                          <a:effectLst/>
                          <a:latin typeface="+mn-lt"/>
                          <a:ea typeface="+mn-ea"/>
                          <a:cs typeface="+mn-cs"/>
                        </a:rPr>
                        <a:t>supports both ARM (32-bit) and Thumb (16-bit) instruction sets</a:t>
                      </a:r>
                      <a:endParaRPr lang="en-IN" dirty="0"/>
                    </a:p>
                  </a:txBody>
                  <a:tcPr/>
                </a:tc>
                <a:extLst>
                  <a:ext uri="{0D108BD9-81ED-4DB2-BD59-A6C34878D82A}">
                    <a16:rowId xmlns:a16="http://schemas.microsoft.com/office/drawing/2014/main" val="2118905305"/>
                  </a:ext>
                </a:extLst>
              </a:tr>
              <a:tr h="370840">
                <a:tc>
                  <a:txBody>
                    <a:bodyPr/>
                    <a:lstStyle/>
                    <a:p>
                      <a:r>
                        <a:rPr lang="en-IN" dirty="0"/>
                        <a:t>D</a:t>
                      </a:r>
                    </a:p>
                  </a:txBody>
                  <a:tcPr/>
                </a:tc>
                <a:tc>
                  <a:txBody>
                    <a:bodyPr/>
                    <a:lstStyle/>
                    <a:p>
                      <a:r>
                        <a:rPr lang="en-IN" b="0" i="0" kern="1200" dirty="0">
                          <a:solidFill>
                            <a:schemeClr val="dk1"/>
                          </a:solidFill>
                          <a:effectLst/>
                          <a:latin typeface="+mn-lt"/>
                          <a:ea typeface="+mn-ea"/>
                          <a:cs typeface="+mn-cs"/>
                        </a:rPr>
                        <a:t>Contains Debug extensions. The debug extensions provide the mechanism by which normal operation of the processor can be suspended for debug,</a:t>
                      </a:r>
                      <a:endParaRPr lang="en-IN" dirty="0"/>
                    </a:p>
                  </a:txBody>
                  <a:tcPr/>
                </a:tc>
                <a:extLst>
                  <a:ext uri="{0D108BD9-81ED-4DB2-BD59-A6C34878D82A}">
                    <a16:rowId xmlns:a16="http://schemas.microsoft.com/office/drawing/2014/main" val="770600256"/>
                  </a:ext>
                </a:extLst>
              </a:tr>
              <a:tr h="370840">
                <a:tc>
                  <a:txBody>
                    <a:bodyPr/>
                    <a:lstStyle/>
                    <a:p>
                      <a:r>
                        <a:rPr lang="en-IN" dirty="0"/>
                        <a:t>M</a:t>
                      </a:r>
                    </a:p>
                  </a:txBody>
                  <a:tcPr/>
                </a:tc>
                <a:tc>
                  <a:txBody>
                    <a:bodyPr/>
                    <a:lstStyle/>
                    <a:p>
                      <a:r>
                        <a:rPr lang="en-IN" b="0" i="0" kern="1200" dirty="0">
                          <a:solidFill>
                            <a:schemeClr val="dk1"/>
                          </a:solidFill>
                          <a:effectLst/>
                          <a:latin typeface="+mn-lt"/>
                          <a:ea typeface="+mn-ea"/>
                          <a:cs typeface="+mn-cs"/>
                        </a:rPr>
                        <a:t>Enhanced (relative to earlier ARM cores) 32x8 Multiplier block. Earlier ARM processors (prior to ARM7TDMI) used a smaller, simpler multiplier block which required more clock cycles to complete a multiplication</a:t>
                      </a:r>
                      <a:endParaRPr lang="en-IN" dirty="0"/>
                    </a:p>
                  </a:txBody>
                  <a:tcPr/>
                </a:tc>
                <a:extLst>
                  <a:ext uri="{0D108BD9-81ED-4DB2-BD59-A6C34878D82A}">
                    <a16:rowId xmlns:a16="http://schemas.microsoft.com/office/drawing/2014/main" val="2859342899"/>
                  </a:ext>
                </a:extLst>
              </a:tr>
              <a:tr h="370840">
                <a:tc>
                  <a:txBody>
                    <a:bodyPr/>
                    <a:lstStyle/>
                    <a:p>
                      <a:r>
                        <a:rPr lang="en-IN" dirty="0"/>
                        <a:t>I</a:t>
                      </a:r>
                    </a:p>
                  </a:txBody>
                  <a:tcPr/>
                </a:tc>
                <a:tc>
                  <a:txBody>
                    <a:bodyPr/>
                    <a:lstStyle/>
                    <a:p>
                      <a:r>
                        <a:rPr lang="en-IN" b="0" i="0" kern="1200" dirty="0">
                          <a:solidFill>
                            <a:schemeClr val="dk1"/>
                          </a:solidFill>
                          <a:effectLst/>
                          <a:latin typeface="+mn-lt"/>
                          <a:ea typeface="+mn-ea"/>
                          <a:cs typeface="+mn-cs"/>
                        </a:rPr>
                        <a:t>I : </a:t>
                      </a:r>
                      <a:r>
                        <a:rPr lang="en-IN" b="0" i="0" kern="1200" dirty="0" err="1">
                          <a:solidFill>
                            <a:schemeClr val="dk1"/>
                          </a:solidFill>
                          <a:effectLst/>
                          <a:latin typeface="+mn-lt"/>
                          <a:ea typeface="+mn-ea"/>
                          <a:cs typeface="+mn-cs"/>
                        </a:rPr>
                        <a:t>EmbeddedICE</a:t>
                      </a:r>
                      <a:r>
                        <a:rPr lang="en-IN" b="0" i="0" kern="1200" dirty="0">
                          <a:solidFill>
                            <a:schemeClr val="dk1"/>
                          </a:solidFill>
                          <a:effectLst/>
                          <a:latin typeface="+mn-lt"/>
                          <a:ea typeface="+mn-ea"/>
                          <a:cs typeface="+mn-cs"/>
                        </a:rPr>
                        <a:t> microcell. The </a:t>
                      </a:r>
                      <a:r>
                        <a:rPr lang="en-IN" b="0" i="0" kern="1200" dirty="0" err="1">
                          <a:solidFill>
                            <a:schemeClr val="dk1"/>
                          </a:solidFill>
                          <a:effectLst/>
                          <a:latin typeface="+mn-lt"/>
                          <a:ea typeface="+mn-ea"/>
                          <a:cs typeface="+mn-cs"/>
                        </a:rPr>
                        <a:t>EmbeddedICE</a:t>
                      </a:r>
                      <a:r>
                        <a:rPr lang="en-IN" b="0" i="0" kern="1200" dirty="0">
                          <a:solidFill>
                            <a:schemeClr val="dk1"/>
                          </a:solidFill>
                          <a:effectLst/>
                          <a:latin typeface="+mn-lt"/>
                          <a:ea typeface="+mn-ea"/>
                          <a:cs typeface="+mn-cs"/>
                        </a:rPr>
                        <a:t> </a:t>
                      </a:r>
                      <a:r>
                        <a:rPr lang="en-IN" b="0" i="0" kern="1200" dirty="0" err="1">
                          <a:solidFill>
                            <a:schemeClr val="dk1"/>
                          </a:solidFill>
                          <a:effectLst/>
                          <a:latin typeface="+mn-lt"/>
                          <a:ea typeface="+mn-ea"/>
                          <a:cs typeface="+mn-cs"/>
                        </a:rPr>
                        <a:t>macrocell</a:t>
                      </a:r>
                      <a:r>
                        <a:rPr lang="en-IN" b="0" i="0" kern="1200" dirty="0">
                          <a:solidFill>
                            <a:schemeClr val="dk1"/>
                          </a:solidFill>
                          <a:effectLst/>
                          <a:latin typeface="+mn-lt"/>
                          <a:ea typeface="+mn-ea"/>
                          <a:cs typeface="+mn-cs"/>
                        </a:rPr>
                        <a:t> consists of on-chip logic to support debug operations.</a:t>
                      </a:r>
                      <a:endParaRPr lang="en-IN" dirty="0"/>
                    </a:p>
                  </a:txBody>
                  <a:tcPr/>
                </a:tc>
                <a:extLst>
                  <a:ext uri="{0D108BD9-81ED-4DB2-BD59-A6C34878D82A}">
                    <a16:rowId xmlns:a16="http://schemas.microsoft.com/office/drawing/2014/main" val="4248812266"/>
                  </a:ext>
                </a:extLst>
              </a:tr>
              <a:tr h="370840">
                <a:tc>
                  <a:txBody>
                    <a:bodyPr/>
                    <a:lstStyle/>
                    <a:p>
                      <a:r>
                        <a:rPr lang="en-IN" dirty="0"/>
                        <a:t>S</a:t>
                      </a:r>
                    </a:p>
                  </a:txBody>
                  <a:tcPr/>
                </a:tc>
                <a:tc>
                  <a:txBody>
                    <a:bodyPr/>
                    <a:lstStyle/>
                    <a:p>
                      <a:r>
                        <a:rPr lang="en-IN" b="0" i="0" kern="1200" dirty="0">
                          <a:solidFill>
                            <a:schemeClr val="dk1"/>
                          </a:solidFill>
                          <a:effectLst/>
                          <a:latin typeface="+mn-lt"/>
                          <a:ea typeface="+mn-ea"/>
                          <a:cs typeface="+mn-cs"/>
                        </a:rPr>
                        <a:t>synthesizableARM7TDMI (without the "-S" extension) was initially designed as a hard macro, meaning that the physical design at the transistor layout level was done by ARM, and licensees took this fixed physical block and placed it into their chip designs. This was the prevalent design methodology at the time. Subsequently, demand increased for a more flexible and configurable solution, so ARM moved towards delivering processor designs as a behavioural description at the "register transfer level" (RTL) written in a hardware description language (HDL), typically Verilog HDL. </a:t>
                      </a:r>
                      <a:endParaRPr lang="en-IN" dirty="0"/>
                    </a:p>
                  </a:txBody>
                  <a:tcPr/>
                </a:tc>
                <a:extLst>
                  <a:ext uri="{0D108BD9-81ED-4DB2-BD59-A6C34878D82A}">
                    <a16:rowId xmlns:a16="http://schemas.microsoft.com/office/drawing/2014/main" val="1626840296"/>
                  </a:ext>
                </a:extLst>
              </a:tr>
            </a:tbl>
          </a:graphicData>
        </a:graphic>
      </p:graphicFrame>
    </p:spTree>
    <p:extLst>
      <p:ext uri="{BB962C8B-B14F-4D97-AF65-F5344CB8AC3E}">
        <p14:creationId xmlns:p14="http://schemas.microsoft.com/office/powerpoint/2010/main" val="3063382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81000" y="213352"/>
          <a:ext cx="7772400" cy="5897888"/>
        </p:xfrm>
        <a:graphic>
          <a:graphicData uri="http://schemas.openxmlformats.org/drawingml/2006/table">
            <a:tbl>
              <a:tblPr firstRow="1" bandRow="1">
                <a:tableStyleId>{5C22544A-7EE6-4342-B048-85BDC9FD1C3A}</a:tableStyleId>
              </a:tblPr>
              <a:tblGrid>
                <a:gridCol w="12954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095080">
                  <a:extLst>
                    <a:ext uri="{9D8B030D-6E8A-4147-A177-3AD203B41FA5}">
                      <a16:colId xmlns:a16="http://schemas.microsoft.com/office/drawing/2014/main" val="20002"/>
                    </a:ext>
                  </a:extLst>
                </a:gridCol>
                <a:gridCol w="1201918">
                  <a:extLst>
                    <a:ext uri="{9D8B030D-6E8A-4147-A177-3AD203B41FA5}">
                      <a16:colId xmlns:a16="http://schemas.microsoft.com/office/drawing/2014/main" val="20003"/>
                    </a:ext>
                  </a:extLst>
                </a:gridCol>
                <a:gridCol w="1362173">
                  <a:extLst>
                    <a:ext uri="{9D8B030D-6E8A-4147-A177-3AD203B41FA5}">
                      <a16:colId xmlns:a16="http://schemas.microsoft.com/office/drawing/2014/main" val="20004"/>
                    </a:ext>
                  </a:extLst>
                </a:gridCol>
                <a:gridCol w="1522429">
                  <a:extLst>
                    <a:ext uri="{9D8B030D-6E8A-4147-A177-3AD203B41FA5}">
                      <a16:colId xmlns:a16="http://schemas.microsoft.com/office/drawing/2014/main" val="20005"/>
                    </a:ext>
                  </a:extLst>
                </a:gridCol>
              </a:tblGrid>
              <a:tr h="243848">
                <a:tc gridSpan="6">
                  <a:txBody>
                    <a:bodyPr/>
                    <a:lstStyle/>
                    <a:p>
                      <a:pPr algn="ctr"/>
                      <a:r>
                        <a:rPr lang="en-US" dirty="0">
                          <a:solidFill>
                            <a:schemeClr val="tx1">
                              <a:lumMod val="65000"/>
                              <a:lumOff val="35000"/>
                            </a:schemeClr>
                          </a:solidFill>
                        </a:rPr>
                        <a:t>Modes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259088">
                <a:tc>
                  <a:txBody>
                    <a:bodyPr/>
                    <a:lstStyle/>
                    <a:p>
                      <a:r>
                        <a:rPr lang="en-US" sz="1400" dirty="0"/>
                        <a:t>User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t>Supervisor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t>Abort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t>Undefined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t>Interrupt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t>Fast</a:t>
                      </a:r>
                      <a:r>
                        <a:rPr lang="en-US" sz="1400" baseline="0" dirty="0"/>
                        <a:t> </a:t>
                      </a:r>
                      <a:r>
                        <a:rPr lang="en-US" sz="1400" dirty="0"/>
                        <a:t>Interrupt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28608">
                <a:tc>
                  <a:txBody>
                    <a:bodyPr/>
                    <a:lstStyle/>
                    <a:p>
                      <a:pPr algn="ctr"/>
                      <a:r>
                        <a:rPr lang="en-US" sz="1200" dirty="0"/>
                        <a:t>R0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t>R0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t>R0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t>R0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t>R0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t>R0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21928">
                <a:tc>
                  <a:txBody>
                    <a:bodyPr/>
                    <a:lstStyle/>
                    <a:p>
                      <a:pPr algn="ctr"/>
                      <a:r>
                        <a:rPr lang="en-US" sz="1200" dirty="0"/>
                        <a:t>R1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t>R1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t>R1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t>R1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t>R1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t>R1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0">
                <a:tc>
                  <a:txBody>
                    <a:bodyPr/>
                    <a:lstStyle/>
                    <a:p>
                      <a:pPr algn="ctr"/>
                      <a:r>
                        <a:rPr lang="en-US" sz="1200" dirty="0"/>
                        <a:t>R2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t>R2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t>R2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t>R2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t>R2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t>R2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183254">
                <a:tc>
                  <a:txBody>
                    <a:bodyPr/>
                    <a:lstStyle/>
                    <a:p>
                      <a:pPr algn="ctr"/>
                      <a:r>
                        <a:rPr lang="en-US" sz="1200" dirty="0"/>
                        <a:t>R3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t>R3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t>R3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t>R3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t>R3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t>R3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198860">
                <a:tc>
                  <a:txBody>
                    <a:bodyPr/>
                    <a:lstStyle/>
                    <a:p>
                      <a:pPr algn="ctr"/>
                      <a:r>
                        <a:rPr lang="en-US" sz="1200" dirty="0"/>
                        <a:t>R4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t>R4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t>R4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t>R4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t>R4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t>R4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90666">
                <a:tc>
                  <a:txBody>
                    <a:bodyPr/>
                    <a:lstStyle/>
                    <a:p>
                      <a:pPr algn="ctr"/>
                      <a:r>
                        <a:rPr lang="en-US" sz="1200" dirty="0"/>
                        <a:t>R5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t>R5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t>R5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t>R5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t>R5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t>R5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30072">
                <a:tc>
                  <a:txBody>
                    <a:bodyPr/>
                    <a:lstStyle/>
                    <a:p>
                      <a:pPr algn="ctr"/>
                      <a:r>
                        <a:rPr lang="en-US" sz="1200" dirty="0"/>
                        <a:t>R6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t>R6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t>R6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t>R6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t>R6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t>R6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169478">
                <a:tc>
                  <a:txBody>
                    <a:bodyPr/>
                    <a:lstStyle/>
                    <a:p>
                      <a:pPr algn="ctr"/>
                      <a:r>
                        <a:rPr lang="en-US" sz="1200" dirty="0"/>
                        <a:t>R7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t>R7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t>R7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t>R7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t>R7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t>R7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185084">
                <a:tc>
                  <a:txBody>
                    <a:bodyPr/>
                    <a:lstStyle/>
                    <a:p>
                      <a:pPr algn="ctr"/>
                      <a:r>
                        <a:rPr lang="en-US" sz="1200" dirty="0"/>
                        <a:t>R8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t>R8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t>R8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t>R8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t>R8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t>R8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10010"/>
                  </a:ext>
                </a:extLst>
              </a:tr>
              <a:tr h="365394">
                <a:tc>
                  <a:txBody>
                    <a:bodyPr/>
                    <a:lstStyle/>
                    <a:p>
                      <a:pPr algn="ctr"/>
                      <a:r>
                        <a:rPr lang="en-US" sz="1200" dirty="0"/>
                        <a:t>R9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t>R9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t>R9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t>R9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t>R9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t>R9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10011"/>
                  </a:ext>
                </a:extLst>
              </a:tr>
              <a:tr h="216296">
                <a:tc>
                  <a:txBody>
                    <a:bodyPr/>
                    <a:lstStyle/>
                    <a:p>
                      <a:pPr algn="ctr"/>
                      <a:r>
                        <a:rPr lang="en-US" sz="1200" dirty="0"/>
                        <a:t>R10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t>R10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t>R10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t>R10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t>R10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t>R10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10012"/>
                  </a:ext>
                </a:extLst>
              </a:tr>
              <a:tr h="185816">
                <a:tc>
                  <a:txBody>
                    <a:bodyPr/>
                    <a:lstStyle/>
                    <a:p>
                      <a:pPr algn="ctr"/>
                      <a:r>
                        <a:rPr lang="en-US" sz="1200" dirty="0"/>
                        <a:t>R11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t>R11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t>R11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t>R11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t>R11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t>R11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10013"/>
                  </a:ext>
                </a:extLst>
              </a:tr>
              <a:tr h="23153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R12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R12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R12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R12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R12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R12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10014"/>
                  </a:ext>
                </a:extLst>
              </a:tr>
              <a:tr h="201056">
                <a:tc>
                  <a:txBody>
                    <a:bodyPr/>
                    <a:lstStyle/>
                    <a:p>
                      <a:pPr algn="ctr"/>
                      <a:r>
                        <a:rPr lang="en-US" sz="1200" dirty="0"/>
                        <a:t>R13 (SP)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t>R13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dirty="0"/>
                        <a:t>R13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dirty="0"/>
                        <a:t>R13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dirty="0"/>
                        <a:t>R13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dirty="0"/>
                        <a:t>R13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10015"/>
                  </a:ext>
                </a:extLst>
              </a:tr>
              <a:tr h="24677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R14(LR)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R14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R14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R14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R14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R14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10016"/>
                  </a:ext>
                </a:extLst>
              </a:tr>
              <a:tr h="140096">
                <a:tc>
                  <a:txBody>
                    <a:bodyPr/>
                    <a:lstStyle/>
                    <a:p>
                      <a:pPr algn="ctr"/>
                      <a:r>
                        <a:rPr lang="en-US" sz="1200" dirty="0"/>
                        <a:t>PC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t>PC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t>PC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t>PC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t>PC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t>PC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7"/>
                  </a:ext>
                </a:extLst>
              </a:tr>
              <a:tr h="365394">
                <a:tc>
                  <a:txBody>
                    <a:bodyPr/>
                    <a:lstStyle/>
                    <a:p>
                      <a:pPr algn="ctr"/>
                      <a:r>
                        <a:rPr lang="en-US" sz="1200" dirty="0"/>
                        <a:t>CSPR</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t>CSPR</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t>CSPR</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t>CSPR</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t>CSPR</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t>CSPR</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8"/>
                  </a:ext>
                </a:extLst>
              </a:tr>
              <a:tr h="365394">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t>SVSR_SVC</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dirty="0"/>
                        <a:t>SPSR_ABORT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dirty="0"/>
                        <a:t>SPSR_UNDEF</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dirty="0"/>
                        <a:t>SPSR_IRQ</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dirty="0"/>
                        <a:t>SPSR_FIQ</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10019"/>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8" name="Table 147"/>
          <p:cNvGraphicFramePr>
            <a:graphicFrameLocks noGrp="1"/>
          </p:cNvGraphicFramePr>
          <p:nvPr/>
        </p:nvGraphicFramePr>
        <p:xfrm>
          <a:off x="777240" y="228600"/>
          <a:ext cx="7543801" cy="6400800"/>
        </p:xfrm>
        <a:graphic>
          <a:graphicData uri="http://schemas.openxmlformats.org/drawingml/2006/table">
            <a:tbl>
              <a:tblPr firstRow="1" bandRow="1">
                <a:tableStyleId>{5C22544A-7EE6-4342-B048-85BDC9FD1C3A}</a:tableStyleId>
              </a:tblPr>
              <a:tblGrid>
                <a:gridCol w="530424">
                  <a:extLst>
                    <a:ext uri="{9D8B030D-6E8A-4147-A177-3AD203B41FA5}">
                      <a16:colId xmlns:a16="http://schemas.microsoft.com/office/drawing/2014/main" val="20000"/>
                    </a:ext>
                  </a:extLst>
                </a:gridCol>
                <a:gridCol w="1355527">
                  <a:extLst>
                    <a:ext uri="{9D8B030D-6E8A-4147-A177-3AD203B41FA5}">
                      <a16:colId xmlns:a16="http://schemas.microsoft.com/office/drawing/2014/main" val="20001"/>
                    </a:ext>
                  </a:extLst>
                </a:gridCol>
                <a:gridCol w="3981449">
                  <a:extLst>
                    <a:ext uri="{9D8B030D-6E8A-4147-A177-3AD203B41FA5}">
                      <a16:colId xmlns:a16="http://schemas.microsoft.com/office/drawing/2014/main" val="20002"/>
                    </a:ext>
                  </a:extLst>
                </a:gridCol>
                <a:gridCol w="1676401">
                  <a:extLst>
                    <a:ext uri="{9D8B030D-6E8A-4147-A177-3AD203B41FA5}">
                      <a16:colId xmlns:a16="http://schemas.microsoft.com/office/drawing/2014/main" val="20003"/>
                    </a:ext>
                  </a:extLst>
                </a:gridCol>
              </a:tblGrid>
              <a:tr h="134978">
                <a:tc>
                  <a:txBody>
                    <a:bodyPr/>
                    <a:lstStyle/>
                    <a:p>
                      <a:r>
                        <a:rPr lang="en-US" dirty="0"/>
                        <a:t>No</a:t>
                      </a:r>
                    </a:p>
                  </a:txBody>
                  <a:tcPr/>
                </a:tc>
                <a:tc>
                  <a:txBody>
                    <a:bodyPr/>
                    <a:lstStyle/>
                    <a:p>
                      <a:r>
                        <a:rPr lang="en-US" dirty="0"/>
                        <a:t> Processor</a:t>
                      </a:r>
                      <a:r>
                        <a:rPr lang="en-US" baseline="0" dirty="0"/>
                        <a:t> Mode</a:t>
                      </a:r>
                      <a:endParaRPr lang="en-US" dirty="0"/>
                    </a:p>
                  </a:txBody>
                  <a:tcPr/>
                </a:tc>
                <a:tc>
                  <a:txBody>
                    <a:bodyPr/>
                    <a:lstStyle/>
                    <a:p>
                      <a:r>
                        <a:rPr lang="en-US" dirty="0"/>
                        <a:t>Description</a:t>
                      </a:r>
                    </a:p>
                  </a:txBody>
                  <a:tcPr/>
                </a:tc>
                <a:tc>
                  <a:txBody>
                    <a:bodyPr/>
                    <a:lstStyle/>
                    <a:p>
                      <a:r>
                        <a:rPr lang="en-US" dirty="0"/>
                        <a:t>Comment</a:t>
                      </a:r>
                    </a:p>
                  </a:txBody>
                  <a:tcPr/>
                </a:tc>
                <a:extLst>
                  <a:ext uri="{0D108BD9-81ED-4DB2-BD59-A6C34878D82A}">
                    <a16:rowId xmlns:a16="http://schemas.microsoft.com/office/drawing/2014/main" val="10000"/>
                  </a:ext>
                </a:extLst>
              </a:tr>
              <a:tr h="370840">
                <a:tc>
                  <a:txBody>
                    <a:bodyPr/>
                    <a:lstStyle/>
                    <a:p>
                      <a:r>
                        <a:rPr lang="en-US" sz="1600" dirty="0"/>
                        <a:t>1</a:t>
                      </a:r>
                    </a:p>
                  </a:txBody>
                  <a:tcPr/>
                </a:tc>
                <a:tc>
                  <a:txBody>
                    <a:bodyPr/>
                    <a:lstStyle/>
                    <a:p>
                      <a:r>
                        <a:rPr lang="en-US" sz="1600" dirty="0"/>
                        <a:t>User</a:t>
                      </a:r>
                    </a:p>
                  </a:txBody>
                  <a:tcPr/>
                </a:tc>
                <a:tc>
                  <a:txBody>
                    <a:bodyPr/>
                    <a:lstStyle/>
                    <a:p>
                      <a:r>
                        <a:rPr lang="en-US" sz="1600" dirty="0"/>
                        <a:t>Almost all apps runs in thi</a:t>
                      </a:r>
                      <a:r>
                        <a:rPr lang="en-US" sz="1600" baseline="0" dirty="0"/>
                        <a:t>s mode, OS task run in this  mode – Read Access to Control field, RW to condition flags)</a:t>
                      </a:r>
                      <a:endParaRPr lang="en-US" sz="1600" dirty="0"/>
                    </a:p>
                  </a:txBody>
                  <a:tcPr/>
                </a:tc>
                <a:tc>
                  <a:txBody>
                    <a:bodyPr/>
                    <a:lstStyle/>
                    <a:p>
                      <a:r>
                        <a:rPr lang="en-US" sz="1600" dirty="0">
                          <a:solidFill>
                            <a:srgbClr val="FF0000"/>
                          </a:solidFill>
                        </a:rPr>
                        <a:t>Non Privileged</a:t>
                      </a:r>
                      <a:r>
                        <a:rPr lang="en-US" sz="1600" baseline="0" dirty="0">
                          <a:solidFill>
                            <a:srgbClr val="FF0000"/>
                          </a:solidFill>
                        </a:rPr>
                        <a:t> mode</a:t>
                      </a:r>
                      <a:endParaRPr lang="en-US" sz="1600" dirty="0">
                        <a:solidFill>
                          <a:srgbClr val="FF0000"/>
                        </a:solidFill>
                      </a:endParaRPr>
                    </a:p>
                  </a:txBody>
                  <a:tcPr/>
                </a:tc>
                <a:extLst>
                  <a:ext uri="{0D108BD9-81ED-4DB2-BD59-A6C34878D82A}">
                    <a16:rowId xmlns:a16="http://schemas.microsoft.com/office/drawing/2014/main" val="10001"/>
                  </a:ext>
                </a:extLst>
              </a:tr>
              <a:tr h="370840">
                <a:tc>
                  <a:txBody>
                    <a:bodyPr/>
                    <a:lstStyle/>
                    <a:p>
                      <a:r>
                        <a:rPr lang="en-US" sz="1600" dirty="0"/>
                        <a:t>2</a:t>
                      </a:r>
                    </a:p>
                  </a:txBody>
                  <a:tcPr/>
                </a:tc>
                <a:tc>
                  <a:txBody>
                    <a:bodyPr/>
                    <a:lstStyle/>
                    <a:p>
                      <a:r>
                        <a:rPr lang="en-US" sz="1600" dirty="0"/>
                        <a:t>Supervisor</a:t>
                      </a:r>
                    </a:p>
                  </a:txBody>
                  <a:tcPr/>
                </a:tc>
                <a:tc>
                  <a:txBody>
                    <a:bodyPr/>
                    <a:lstStyle/>
                    <a:p>
                      <a:r>
                        <a:rPr lang="en-US" sz="1600" b="0" i="0" kern="1200" dirty="0">
                          <a:solidFill>
                            <a:schemeClr val="dk1"/>
                          </a:solidFill>
                          <a:latin typeface="+mn-lt"/>
                          <a:ea typeface="+mn-ea"/>
                          <a:cs typeface="+mn-cs"/>
                        </a:rPr>
                        <a:t> A privileged mode entered whenever the CPU is reset or when an SVC instruction is executed.</a:t>
                      </a:r>
                      <a:endParaRPr lang="en-US" sz="1600" dirty="0"/>
                    </a:p>
                  </a:txBody>
                  <a:tcPr/>
                </a:tc>
                <a:tc>
                  <a:txBody>
                    <a:bodyPr/>
                    <a:lstStyle/>
                    <a:p>
                      <a:r>
                        <a:rPr lang="en-US" sz="1600" dirty="0"/>
                        <a:t>R3, R14</a:t>
                      </a:r>
                      <a:r>
                        <a:rPr lang="en-US" sz="1600" baseline="0" dirty="0"/>
                        <a:t> are banked </a:t>
                      </a:r>
                      <a:endParaRPr lang="en-US" sz="1600" dirty="0"/>
                    </a:p>
                  </a:txBody>
                  <a:tcPr/>
                </a:tc>
                <a:extLst>
                  <a:ext uri="{0D108BD9-81ED-4DB2-BD59-A6C34878D82A}">
                    <a16:rowId xmlns:a16="http://schemas.microsoft.com/office/drawing/2014/main" val="10002"/>
                  </a:ext>
                </a:extLst>
              </a:tr>
              <a:tr h="370840">
                <a:tc>
                  <a:txBody>
                    <a:bodyPr/>
                    <a:lstStyle/>
                    <a:p>
                      <a:r>
                        <a:rPr lang="en-US" sz="1600" dirty="0"/>
                        <a:t>3</a:t>
                      </a:r>
                    </a:p>
                  </a:txBody>
                  <a:tcPr/>
                </a:tc>
                <a:tc>
                  <a:txBody>
                    <a:bodyPr/>
                    <a:lstStyle/>
                    <a:p>
                      <a:r>
                        <a:rPr lang="en-US" sz="1600" dirty="0"/>
                        <a:t>System </a:t>
                      </a:r>
                    </a:p>
                  </a:txBody>
                  <a:tcPr/>
                </a:tc>
                <a:tc>
                  <a:txBody>
                    <a:bodyPr/>
                    <a:lstStyle/>
                    <a:p>
                      <a:r>
                        <a:rPr lang="en-US" sz="1600" b="0" i="0" kern="1200" dirty="0">
                          <a:solidFill>
                            <a:schemeClr val="dk1"/>
                          </a:solidFill>
                          <a:latin typeface="+mn-lt"/>
                          <a:ea typeface="+mn-ea"/>
                          <a:cs typeface="+mn-cs"/>
                        </a:rPr>
                        <a:t>System mode is the only privileged mode that is not entered by an exception. It can only be entered by executing an instruction that explicitly writes to the mode bits of the </a:t>
                      </a:r>
                      <a:r>
                        <a:rPr lang="en-US" sz="1600" b="0" i="1" kern="1200" dirty="0">
                          <a:solidFill>
                            <a:schemeClr val="dk1"/>
                          </a:solidFill>
                          <a:latin typeface="+mn-lt"/>
                          <a:ea typeface="+mn-ea"/>
                          <a:cs typeface="+mn-cs"/>
                        </a:rPr>
                        <a:t>Current Program Status Register</a:t>
                      </a:r>
                      <a:r>
                        <a:rPr lang="en-US" sz="1600" b="0" i="0" kern="1200" dirty="0">
                          <a:solidFill>
                            <a:schemeClr val="dk1"/>
                          </a:solidFill>
                          <a:latin typeface="+mn-lt"/>
                          <a:ea typeface="+mn-ea"/>
                          <a:cs typeface="+mn-cs"/>
                        </a:rPr>
                        <a:t> (CPSR). So ,the exception handlers modify the CPSR to enter System mode.</a:t>
                      </a:r>
                      <a:endParaRPr lang="en-US" sz="1600" dirty="0"/>
                    </a:p>
                  </a:txBody>
                  <a:tcPr/>
                </a:tc>
                <a:tc>
                  <a:txBody>
                    <a:bodyPr/>
                    <a:lstStyle/>
                    <a:p>
                      <a:r>
                        <a:rPr lang="en-US" sz="1600" dirty="0"/>
                        <a:t>Uses the same register as in User mode</a:t>
                      </a:r>
                    </a:p>
                  </a:txBody>
                  <a:tcPr/>
                </a:tc>
                <a:extLst>
                  <a:ext uri="{0D108BD9-81ED-4DB2-BD59-A6C34878D82A}">
                    <a16:rowId xmlns:a16="http://schemas.microsoft.com/office/drawing/2014/main" val="10003"/>
                  </a:ext>
                </a:extLst>
              </a:tr>
              <a:tr h="370840">
                <a:tc>
                  <a:txBody>
                    <a:bodyPr/>
                    <a:lstStyle/>
                    <a:p>
                      <a:r>
                        <a:rPr lang="en-US" sz="1600" dirty="0"/>
                        <a:t>4</a:t>
                      </a:r>
                    </a:p>
                  </a:txBody>
                  <a:tcPr/>
                </a:tc>
                <a:tc>
                  <a:txBody>
                    <a:bodyPr/>
                    <a:lstStyle/>
                    <a:p>
                      <a:r>
                        <a:rPr lang="en-US" sz="1600" dirty="0"/>
                        <a:t>FIQ</a:t>
                      </a:r>
                    </a:p>
                  </a:txBody>
                  <a:tcPr/>
                </a:tc>
                <a:tc>
                  <a:txBody>
                    <a:bodyPr/>
                    <a:lstStyle/>
                    <a:p>
                      <a:r>
                        <a:rPr lang="en-US" sz="1600" dirty="0"/>
                        <a:t>Fast interrupt high</a:t>
                      </a:r>
                      <a:r>
                        <a:rPr lang="en-US" sz="1600" baseline="0" dirty="0"/>
                        <a:t> priority</a:t>
                      </a:r>
                      <a:endParaRPr lang="en-US" sz="1600" dirty="0"/>
                    </a:p>
                  </a:txBody>
                  <a:tcPr/>
                </a:tc>
                <a:tc>
                  <a:txBody>
                    <a:bodyPr/>
                    <a:lstStyle/>
                    <a:p>
                      <a:r>
                        <a:rPr lang="en-US" sz="1600" dirty="0" err="1"/>
                        <a:t>Eg</a:t>
                      </a:r>
                      <a:r>
                        <a:rPr lang="en-US" sz="1600" dirty="0"/>
                        <a:t>: Battery</a:t>
                      </a:r>
                      <a:r>
                        <a:rPr lang="en-US" sz="1600" baseline="0" dirty="0"/>
                        <a:t> low R8-R14 is banked</a:t>
                      </a:r>
                      <a:endParaRPr lang="en-US" sz="1600" dirty="0"/>
                    </a:p>
                  </a:txBody>
                  <a:tcPr/>
                </a:tc>
                <a:extLst>
                  <a:ext uri="{0D108BD9-81ED-4DB2-BD59-A6C34878D82A}">
                    <a16:rowId xmlns:a16="http://schemas.microsoft.com/office/drawing/2014/main" val="10004"/>
                  </a:ext>
                </a:extLst>
              </a:tr>
              <a:tr h="370840">
                <a:tc>
                  <a:txBody>
                    <a:bodyPr/>
                    <a:lstStyle/>
                    <a:p>
                      <a:r>
                        <a:rPr lang="en-US" sz="1600" dirty="0"/>
                        <a:t>5</a:t>
                      </a:r>
                    </a:p>
                  </a:txBody>
                  <a:tcPr/>
                </a:tc>
                <a:tc>
                  <a:txBody>
                    <a:bodyPr/>
                    <a:lstStyle/>
                    <a:p>
                      <a:r>
                        <a:rPr lang="en-US" sz="1600" dirty="0"/>
                        <a:t>IRQ</a:t>
                      </a:r>
                    </a:p>
                  </a:txBody>
                  <a:tcPr/>
                </a:tc>
                <a:tc>
                  <a:txBody>
                    <a:bodyPr/>
                    <a:lstStyle/>
                    <a:p>
                      <a:r>
                        <a:rPr lang="en-US" sz="1600" dirty="0"/>
                        <a:t>Normal</a:t>
                      </a:r>
                      <a:r>
                        <a:rPr lang="en-US" sz="1600" baseline="0" dirty="0"/>
                        <a:t> Interrupt mode</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a:t>Eg</a:t>
                      </a:r>
                      <a:r>
                        <a:rPr lang="en-US" sz="1600" dirty="0"/>
                        <a:t>: Keyboard ,</a:t>
                      </a:r>
                      <a:r>
                        <a:rPr lang="en-US" sz="1600" baseline="0" dirty="0"/>
                        <a:t> </a:t>
                      </a:r>
                      <a:r>
                        <a:rPr lang="en-US" sz="1600" dirty="0"/>
                        <a:t>R3, R14</a:t>
                      </a:r>
                      <a:r>
                        <a:rPr lang="en-US" sz="1600" baseline="0" dirty="0"/>
                        <a:t> are banked </a:t>
                      </a:r>
                      <a:endParaRPr lang="en-US" sz="1600" dirty="0"/>
                    </a:p>
                  </a:txBody>
                  <a:tcPr/>
                </a:tc>
                <a:extLst>
                  <a:ext uri="{0D108BD9-81ED-4DB2-BD59-A6C34878D82A}">
                    <a16:rowId xmlns:a16="http://schemas.microsoft.com/office/drawing/2014/main" val="10005"/>
                  </a:ext>
                </a:extLst>
              </a:tr>
              <a:tr h="370840">
                <a:tc>
                  <a:txBody>
                    <a:bodyPr/>
                    <a:lstStyle/>
                    <a:p>
                      <a:r>
                        <a:rPr lang="en-US" sz="1600" dirty="0"/>
                        <a:t>6</a:t>
                      </a:r>
                    </a:p>
                  </a:txBody>
                  <a:tcPr/>
                </a:tc>
                <a:tc>
                  <a:txBody>
                    <a:bodyPr/>
                    <a:lstStyle/>
                    <a:p>
                      <a:r>
                        <a:rPr lang="en-US" sz="1600" dirty="0"/>
                        <a:t>Abort</a:t>
                      </a:r>
                    </a:p>
                  </a:txBody>
                  <a:tcPr/>
                </a:tc>
                <a:tc>
                  <a:txBody>
                    <a:bodyPr/>
                    <a:lstStyle/>
                    <a:p>
                      <a:r>
                        <a:rPr lang="en-US" sz="1600" baseline="0" dirty="0"/>
                        <a:t>When a non existing </a:t>
                      </a:r>
                      <a:r>
                        <a:rPr lang="en-US" sz="1600" baseline="0" dirty="0" err="1"/>
                        <a:t>mem</a:t>
                      </a:r>
                      <a:r>
                        <a:rPr lang="en-US" sz="1600" baseline="0" dirty="0"/>
                        <a:t> loc is accessed</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R3, R14</a:t>
                      </a:r>
                      <a:r>
                        <a:rPr lang="en-US" sz="1600" baseline="0" dirty="0"/>
                        <a:t> are banked </a:t>
                      </a:r>
                      <a:endParaRPr lang="en-US" sz="1600" dirty="0"/>
                    </a:p>
                  </a:txBody>
                  <a:tcPr/>
                </a:tc>
                <a:extLst>
                  <a:ext uri="{0D108BD9-81ED-4DB2-BD59-A6C34878D82A}">
                    <a16:rowId xmlns:a16="http://schemas.microsoft.com/office/drawing/2014/main" val="10006"/>
                  </a:ext>
                </a:extLst>
              </a:tr>
              <a:tr h="370840">
                <a:tc>
                  <a:txBody>
                    <a:bodyPr/>
                    <a:lstStyle/>
                    <a:p>
                      <a:r>
                        <a:rPr lang="en-US" sz="1600" dirty="0"/>
                        <a:t>7</a:t>
                      </a:r>
                    </a:p>
                  </a:txBody>
                  <a:tcPr/>
                </a:tc>
                <a:tc>
                  <a:txBody>
                    <a:bodyPr/>
                    <a:lstStyle/>
                    <a:p>
                      <a:r>
                        <a:rPr lang="en-US" sz="1600" dirty="0" err="1"/>
                        <a:t>Undef</a:t>
                      </a:r>
                      <a:endParaRPr lang="en-US" sz="1600" dirty="0"/>
                    </a:p>
                  </a:txBody>
                  <a:tcPr/>
                </a:tc>
                <a:tc>
                  <a:txBody>
                    <a:bodyPr/>
                    <a:lstStyle/>
                    <a:p>
                      <a:r>
                        <a:rPr lang="en-US" sz="1600" dirty="0"/>
                        <a:t>When</a:t>
                      </a:r>
                      <a:r>
                        <a:rPr lang="en-US" sz="1600" baseline="0" dirty="0"/>
                        <a:t> and unknown instruction is executed</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R3, R14</a:t>
                      </a:r>
                      <a:r>
                        <a:rPr lang="en-US" sz="1600" baseline="0" dirty="0"/>
                        <a:t> are banked </a:t>
                      </a:r>
                      <a:endParaRPr lang="en-US" sz="1600" dirty="0"/>
                    </a:p>
                  </a:txBody>
                  <a:tcPr/>
                </a:tc>
                <a:extLst>
                  <a:ext uri="{0D108BD9-81ED-4DB2-BD59-A6C34878D82A}">
                    <a16:rowId xmlns:a16="http://schemas.microsoft.com/office/drawing/2014/main" val="10007"/>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066800"/>
            <a:ext cx="8153400" cy="2585323"/>
          </a:xfrm>
          <a:prstGeom prst="rect">
            <a:avLst/>
          </a:prstGeom>
          <a:ln>
            <a:solidFill>
              <a:schemeClr val="accent1"/>
            </a:solidFill>
          </a:ln>
        </p:spPr>
        <p:txBody>
          <a:bodyPr wrap="square">
            <a:spAutoFit/>
          </a:bodyPr>
          <a:lstStyle/>
          <a:p>
            <a:r>
              <a:rPr lang="en-US" dirty="0"/>
              <a:t>The Current Program Status Register (CPSR) can be seen as the state of the</a:t>
            </a:r>
          </a:p>
          <a:p>
            <a:r>
              <a:rPr lang="en-US" dirty="0"/>
              <a:t>machine,  It contains</a:t>
            </a:r>
          </a:p>
          <a:p>
            <a:pPr lvl="2">
              <a:buFont typeface="Arial" pitchFamily="34" charset="0"/>
              <a:buChar char="•"/>
            </a:pPr>
            <a:r>
              <a:rPr lang="en-US" dirty="0"/>
              <a:t>Condition Code Flags</a:t>
            </a:r>
          </a:p>
          <a:p>
            <a:pPr lvl="2">
              <a:buFont typeface="Arial" pitchFamily="34" charset="0"/>
              <a:buChar char="•"/>
            </a:pPr>
            <a:r>
              <a:rPr lang="en-US" dirty="0"/>
              <a:t>Interrupt Enable Flags </a:t>
            </a:r>
          </a:p>
          <a:p>
            <a:pPr lvl="2">
              <a:buFont typeface="Arial" pitchFamily="34" charset="0"/>
              <a:buChar char="•"/>
            </a:pPr>
            <a:r>
              <a:rPr lang="en-US" dirty="0"/>
              <a:t>Current processor mode</a:t>
            </a:r>
          </a:p>
          <a:p>
            <a:pPr lvl="2">
              <a:buFont typeface="Arial" pitchFamily="34" charset="0"/>
              <a:buChar char="•"/>
            </a:pPr>
            <a:r>
              <a:rPr lang="en-US" dirty="0"/>
              <a:t>Current State </a:t>
            </a:r>
          </a:p>
          <a:p>
            <a:r>
              <a:rPr lang="en-US" dirty="0"/>
              <a:t>All modes except User/System mode CPSR is saved </a:t>
            </a:r>
          </a:p>
          <a:p>
            <a:endParaRPr lang="en-US" dirty="0"/>
          </a:p>
          <a:p>
            <a:r>
              <a:rPr lang="en-US" dirty="0"/>
              <a:t>Question :Why is CPSR not save  when User mode and System mode are  entered ?</a:t>
            </a:r>
          </a:p>
        </p:txBody>
      </p:sp>
      <p:sp>
        <p:nvSpPr>
          <p:cNvPr id="4" name="Title 1"/>
          <p:cNvSpPr txBox="1">
            <a:spLocks/>
          </p:cNvSpPr>
          <p:nvPr/>
        </p:nvSpPr>
        <p:spPr>
          <a:xfrm>
            <a:off x="609600" y="228600"/>
            <a:ext cx="8153400" cy="990600"/>
          </a:xfrm>
          <a:prstGeom prst="rect">
            <a:avLst/>
          </a:prstGeom>
        </p:spPr>
        <p:txBody>
          <a:bodyPr>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mj-lt"/>
                <a:ea typeface="+mj-ea"/>
                <a:cs typeface="+mj-cs"/>
              </a:rPr>
              <a:t>Current Program Status Register</a:t>
            </a:r>
            <a:endParaRPr kumimoji="0" lang="en-US" sz="4400" b="0" i="0" u="none" strike="noStrike" kern="1200" cap="none" spc="0" normalizeH="0" baseline="0" noProof="0" dirty="0">
              <a:ln>
                <a:noFill/>
              </a:ln>
              <a:solidFill>
                <a:schemeClr val="tx2"/>
              </a:solidFill>
              <a:effectLst/>
              <a:uLnTx/>
              <a:uFillTx/>
              <a:latin typeface="+mj-lt"/>
              <a:ea typeface="+mj-ea"/>
              <a:cs typeface="+mj-cs"/>
            </a:endParaRPr>
          </a:p>
        </p:txBody>
      </p:sp>
      <p:graphicFrame>
        <p:nvGraphicFramePr>
          <p:cNvPr id="5" name="Table 4"/>
          <p:cNvGraphicFramePr>
            <a:graphicFrameLocks noGrp="1"/>
          </p:cNvGraphicFramePr>
          <p:nvPr/>
        </p:nvGraphicFramePr>
        <p:xfrm>
          <a:off x="304800" y="4114800"/>
          <a:ext cx="8305799" cy="741680"/>
        </p:xfrm>
        <a:graphic>
          <a:graphicData uri="http://schemas.openxmlformats.org/drawingml/2006/table">
            <a:tbl>
              <a:tblPr firstRow="1" bandRow="1">
                <a:tableStyleId>{5C22544A-7EE6-4342-B048-85BDC9FD1C3A}</a:tableStyleId>
              </a:tblPr>
              <a:tblGrid>
                <a:gridCol w="534086">
                  <a:extLst>
                    <a:ext uri="{9D8B030D-6E8A-4147-A177-3AD203B41FA5}">
                      <a16:colId xmlns:a16="http://schemas.microsoft.com/office/drawing/2014/main" val="20000"/>
                    </a:ext>
                  </a:extLst>
                </a:gridCol>
                <a:gridCol w="534086">
                  <a:extLst>
                    <a:ext uri="{9D8B030D-6E8A-4147-A177-3AD203B41FA5}">
                      <a16:colId xmlns:a16="http://schemas.microsoft.com/office/drawing/2014/main" val="20001"/>
                    </a:ext>
                  </a:extLst>
                </a:gridCol>
                <a:gridCol w="534086">
                  <a:extLst>
                    <a:ext uri="{9D8B030D-6E8A-4147-A177-3AD203B41FA5}">
                      <a16:colId xmlns:a16="http://schemas.microsoft.com/office/drawing/2014/main" val="20002"/>
                    </a:ext>
                  </a:extLst>
                </a:gridCol>
                <a:gridCol w="534086">
                  <a:extLst>
                    <a:ext uri="{9D8B030D-6E8A-4147-A177-3AD203B41FA5}">
                      <a16:colId xmlns:a16="http://schemas.microsoft.com/office/drawing/2014/main" val="20003"/>
                    </a:ext>
                  </a:extLst>
                </a:gridCol>
                <a:gridCol w="534086">
                  <a:extLst>
                    <a:ext uri="{9D8B030D-6E8A-4147-A177-3AD203B41FA5}">
                      <a16:colId xmlns:a16="http://schemas.microsoft.com/office/drawing/2014/main" val="20004"/>
                    </a:ext>
                  </a:extLst>
                </a:gridCol>
                <a:gridCol w="763697">
                  <a:extLst>
                    <a:ext uri="{9D8B030D-6E8A-4147-A177-3AD203B41FA5}">
                      <a16:colId xmlns:a16="http://schemas.microsoft.com/office/drawing/2014/main" val="20005"/>
                    </a:ext>
                  </a:extLst>
                </a:gridCol>
                <a:gridCol w="559044">
                  <a:extLst>
                    <a:ext uri="{9D8B030D-6E8A-4147-A177-3AD203B41FA5}">
                      <a16:colId xmlns:a16="http://schemas.microsoft.com/office/drawing/2014/main" val="20006"/>
                    </a:ext>
                  </a:extLst>
                </a:gridCol>
                <a:gridCol w="399317">
                  <a:extLst>
                    <a:ext uri="{9D8B030D-6E8A-4147-A177-3AD203B41FA5}">
                      <a16:colId xmlns:a16="http://schemas.microsoft.com/office/drawing/2014/main" val="20007"/>
                    </a:ext>
                  </a:extLst>
                </a:gridCol>
                <a:gridCol w="958362">
                  <a:extLst>
                    <a:ext uri="{9D8B030D-6E8A-4147-A177-3AD203B41FA5}">
                      <a16:colId xmlns:a16="http://schemas.microsoft.com/office/drawing/2014/main" val="20008"/>
                    </a:ext>
                  </a:extLst>
                </a:gridCol>
                <a:gridCol w="479181">
                  <a:extLst>
                    <a:ext uri="{9D8B030D-6E8A-4147-A177-3AD203B41FA5}">
                      <a16:colId xmlns:a16="http://schemas.microsoft.com/office/drawing/2014/main" val="20009"/>
                    </a:ext>
                  </a:extLst>
                </a:gridCol>
                <a:gridCol w="479181">
                  <a:extLst>
                    <a:ext uri="{9D8B030D-6E8A-4147-A177-3AD203B41FA5}">
                      <a16:colId xmlns:a16="http://schemas.microsoft.com/office/drawing/2014/main" val="20010"/>
                    </a:ext>
                  </a:extLst>
                </a:gridCol>
                <a:gridCol w="319454">
                  <a:extLst>
                    <a:ext uri="{9D8B030D-6E8A-4147-A177-3AD203B41FA5}">
                      <a16:colId xmlns:a16="http://schemas.microsoft.com/office/drawing/2014/main" val="20011"/>
                    </a:ext>
                  </a:extLst>
                </a:gridCol>
                <a:gridCol w="479181">
                  <a:extLst>
                    <a:ext uri="{9D8B030D-6E8A-4147-A177-3AD203B41FA5}">
                      <a16:colId xmlns:a16="http://schemas.microsoft.com/office/drawing/2014/main" val="20012"/>
                    </a:ext>
                  </a:extLst>
                </a:gridCol>
                <a:gridCol w="369361">
                  <a:extLst>
                    <a:ext uri="{9D8B030D-6E8A-4147-A177-3AD203B41FA5}">
                      <a16:colId xmlns:a16="http://schemas.microsoft.com/office/drawing/2014/main" val="20013"/>
                    </a:ext>
                  </a:extLst>
                </a:gridCol>
                <a:gridCol w="828591">
                  <a:extLst>
                    <a:ext uri="{9D8B030D-6E8A-4147-A177-3AD203B41FA5}">
                      <a16:colId xmlns:a16="http://schemas.microsoft.com/office/drawing/2014/main" val="20014"/>
                    </a:ext>
                  </a:extLst>
                </a:gridCol>
              </a:tblGrid>
              <a:tr h="370840">
                <a:tc>
                  <a:txBody>
                    <a:bodyPr/>
                    <a:lstStyle/>
                    <a:p>
                      <a:r>
                        <a:rPr lang="en-US" dirty="0"/>
                        <a:t>31</a:t>
                      </a:r>
                    </a:p>
                  </a:txBody>
                  <a:tcPr/>
                </a:tc>
                <a:tc>
                  <a:txBody>
                    <a:bodyPr/>
                    <a:lstStyle/>
                    <a:p>
                      <a:r>
                        <a:rPr lang="en-US" dirty="0"/>
                        <a:t>30</a:t>
                      </a:r>
                    </a:p>
                  </a:txBody>
                  <a:tcPr/>
                </a:tc>
                <a:tc>
                  <a:txBody>
                    <a:bodyPr/>
                    <a:lstStyle/>
                    <a:p>
                      <a:r>
                        <a:rPr lang="en-US" dirty="0"/>
                        <a:t>29</a:t>
                      </a:r>
                    </a:p>
                  </a:txBody>
                  <a:tcPr/>
                </a:tc>
                <a:tc>
                  <a:txBody>
                    <a:bodyPr/>
                    <a:lstStyle/>
                    <a:p>
                      <a:r>
                        <a:rPr lang="en-US" dirty="0"/>
                        <a:t>28</a:t>
                      </a:r>
                    </a:p>
                  </a:txBody>
                  <a:tcPr/>
                </a:tc>
                <a:tc>
                  <a:txBody>
                    <a:bodyPr/>
                    <a:lstStyle/>
                    <a:p>
                      <a:r>
                        <a:rPr lang="en-US" dirty="0"/>
                        <a:t>27</a:t>
                      </a:r>
                    </a:p>
                  </a:txBody>
                  <a:tcPr/>
                </a:tc>
                <a:tc>
                  <a:txBody>
                    <a:bodyPr/>
                    <a:lstStyle/>
                    <a:p>
                      <a:r>
                        <a:rPr lang="en-US" dirty="0"/>
                        <a:t>…….</a:t>
                      </a:r>
                    </a:p>
                  </a:txBody>
                  <a:tcPr/>
                </a:tc>
                <a:tc>
                  <a:txBody>
                    <a:bodyPr/>
                    <a:lstStyle/>
                    <a:p>
                      <a:r>
                        <a:rPr lang="en-US" dirty="0"/>
                        <a:t>24</a:t>
                      </a:r>
                    </a:p>
                  </a:txBody>
                  <a:tcPr/>
                </a:tc>
                <a:tc>
                  <a:txBody>
                    <a:bodyPr/>
                    <a:lstStyle/>
                    <a:p>
                      <a:r>
                        <a:rPr lang="en-US" dirty="0"/>
                        <a:t>..</a:t>
                      </a:r>
                    </a:p>
                  </a:txBody>
                  <a:tcPr/>
                </a:tc>
                <a:tc>
                  <a:txBody>
                    <a:bodyPr/>
                    <a:lstStyle/>
                    <a:p>
                      <a:r>
                        <a:rPr lang="en-US" dirty="0"/>
                        <a:t>19..16</a:t>
                      </a:r>
                    </a:p>
                  </a:txBody>
                  <a:tcPr/>
                </a:tc>
                <a:tc>
                  <a:txBody>
                    <a:bodyPr/>
                    <a:lstStyle/>
                    <a:p>
                      <a:r>
                        <a:rPr lang="en-US" dirty="0"/>
                        <a:t>9</a:t>
                      </a:r>
                    </a:p>
                  </a:txBody>
                  <a:tcPr/>
                </a:tc>
                <a:tc>
                  <a:txBody>
                    <a:bodyPr/>
                    <a:lstStyle/>
                    <a:p>
                      <a:r>
                        <a:rPr lang="en-US" dirty="0"/>
                        <a:t>8</a:t>
                      </a:r>
                    </a:p>
                  </a:txBody>
                  <a:tcPr/>
                </a:tc>
                <a:tc>
                  <a:txBody>
                    <a:bodyPr/>
                    <a:lstStyle/>
                    <a:p>
                      <a:r>
                        <a:rPr lang="en-US" dirty="0"/>
                        <a:t>7</a:t>
                      </a:r>
                    </a:p>
                  </a:txBody>
                  <a:tcPr/>
                </a:tc>
                <a:tc>
                  <a:txBody>
                    <a:bodyPr/>
                    <a:lstStyle/>
                    <a:p>
                      <a:r>
                        <a:rPr lang="en-US" dirty="0"/>
                        <a:t>6</a:t>
                      </a:r>
                    </a:p>
                  </a:txBody>
                  <a:tcPr/>
                </a:tc>
                <a:tc>
                  <a:txBody>
                    <a:bodyPr/>
                    <a:lstStyle/>
                    <a:p>
                      <a:r>
                        <a:rPr lang="en-US" dirty="0"/>
                        <a:t>5</a:t>
                      </a:r>
                    </a:p>
                  </a:txBody>
                  <a:tcPr/>
                </a:tc>
                <a:tc>
                  <a:txBody>
                    <a:bodyPr/>
                    <a:lstStyle/>
                    <a:p>
                      <a:r>
                        <a:rPr lang="en-US" dirty="0"/>
                        <a:t>4….0</a:t>
                      </a:r>
                    </a:p>
                  </a:txBody>
                  <a:tcPr/>
                </a:tc>
                <a:extLst>
                  <a:ext uri="{0D108BD9-81ED-4DB2-BD59-A6C34878D82A}">
                    <a16:rowId xmlns:a16="http://schemas.microsoft.com/office/drawing/2014/main" val="10000"/>
                  </a:ext>
                </a:extLst>
              </a:tr>
              <a:tr h="370840">
                <a:tc>
                  <a:txBody>
                    <a:bodyPr/>
                    <a:lstStyle/>
                    <a:p>
                      <a:r>
                        <a:rPr lang="en-US" dirty="0"/>
                        <a:t>N</a:t>
                      </a:r>
                    </a:p>
                  </a:txBody>
                  <a:tcPr/>
                </a:tc>
                <a:tc>
                  <a:txBody>
                    <a:bodyPr/>
                    <a:lstStyle/>
                    <a:p>
                      <a:r>
                        <a:rPr lang="en-US" dirty="0"/>
                        <a:t>Z</a:t>
                      </a:r>
                    </a:p>
                  </a:txBody>
                  <a:tcPr/>
                </a:tc>
                <a:tc>
                  <a:txBody>
                    <a:bodyPr/>
                    <a:lstStyle/>
                    <a:p>
                      <a:r>
                        <a:rPr lang="en-US" dirty="0"/>
                        <a:t>C</a:t>
                      </a:r>
                    </a:p>
                  </a:txBody>
                  <a:tcPr/>
                </a:tc>
                <a:tc>
                  <a:txBody>
                    <a:bodyPr/>
                    <a:lstStyle/>
                    <a:p>
                      <a:r>
                        <a:rPr lang="en-US" dirty="0"/>
                        <a:t>V</a:t>
                      </a:r>
                    </a:p>
                  </a:txBody>
                  <a:tcPr/>
                </a:tc>
                <a:tc>
                  <a:txBody>
                    <a:bodyPr/>
                    <a:lstStyle/>
                    <a:p>
                      <a:endParaRPr lang="en-US" dirty="0"/>
                    </a:p>
                  </a:txBody>
                  <a:tcPr/>
                </a:tc>
                <a:tc>
                  <a:txBody>
                    <a:bodyPr/>
                    <a:lstStyle/>
                    <a:p>
                      <a:endParaRPr lang="en-US"/>
                    </a:p>
                  </a:txBody>
                  <a:tcPr/>
                </a:tc>
                <a:tc>
                  <a:txBody>
                    <a:bodyPr/>
                    <a:lstStyle/>
                    <a:p>
                      <a:r>
                        <a:rPr lang="en-US" dirty="0"/>
                        <a:t>J</a:t>
                      </a:r>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r>
                        <a:rPr lang="en-US" dirty="0"/>
                        <a:t>A </a:t>
                      </a:r>
                    </a:p>
                  </a:txBody>
                  <a:tcPr/>
                </a:tc>
                <a:tc>
                  <a:txBody>
                    <a:bodyPr/>
                    <a:lstStyle/>
                    <a:p>
                      <a:r>
                        <a:rPr lang="en-US" dirty="0"/>
                        <a:t>I</a:t>
                      </a:r>
                    </a:p>
                  </a:txBody>
                  <a:tcPr/>
                </a:tc>
                <a:tc>
                  <a:txBody>
                    <a:bodyPr/>
                    <a:lstStyle/>
                    <a:p>
                      <a:r>
                        <a:rPr lang="en-US" dirty="0"/>
                        <a:t>F </a:t>
                      </a:r>
                    </a:p>
                  </a:txBody>
                  <a:tcPr/>
                </a:tc>
                <a:tc>
                  <a:txBody>
                    <a:bodyPr/>
                    <a:lstStyle/>
                    <a:p>
                      <a:r>
                        <a:rPr lang="en-US" dirty="0"/>
                        <a:t>T</a:t>
                      </a:r>
                    </a:p>
                  </a:txBody>
                  <a:tcPr/>
                </a:tc>
                <a:tc>
                  <a:txBody>
                    <a:bodyPr/>
                    <a:lstStyle/>
                    <a:p>
                      <a:r>
                        <a:rPr lang="en-US" dirty="0"/>
                        <a:t>M[4:0]</a:t>
                      </a:r>
                    </a:p>
                  </a:txBody>
                  <a:tcPr/>
                </a:tc>
                <a:extLst>
                  <a:ext uri="{0D108BD9-81ED-4DB2-BD59-A6C34878D82A}">
                    <a16:rowId xmlns:a16="http://schemas.microsoft.com/office/drawing/2014/main" val="10001"/>
                  </a:ext>
                </a:extLst>
              </a:tr>
            </a:tbl>
          </a:graphicData>
        </a:graphic>
      </p:graphicFrame>
      <p:cxnSp>
        <p:nvCxnSpPr>
          <p:cNvPr id="7" name="Straight Connector 6"/>
          <p:cNvCxnSpPr/>
          <p:nvPr/>
        </p:nvCxnSpPr>
        <p:spPr>
          <a:xfrm>
            <a:off x="304800" y="4876800"/>
            <a:ext cx="0" cy="5334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438400" y="4876800"/>
            <a:ext cx="0" cy="5334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156960" y="4876800"/>
            <a:ext cx="15240" cy="9144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7391400" y="4861560"/>
            <a:ext cx="15240" cy="9296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09600" y="5029200"/>
            <a:ext cx="1595309" cy="369332"/>
          </a:xfrm>
          <a:prstGeom prst="rect">
            <a:avLst/>
          </a:prstGeom>
          <a:noFill/>
        </p:spPr>
        <p:txBody>
          <a:bodyPr wrap="none" rtlCol="0">
            <a:spAutoFit/>
          </a:bodyPr>
          <a:lstStyle/>
          <a:p>
            <a:r>
              <a:rPr lang="en-US" dirty="0"/>
              <a:t>Condition Flags</a:t>
            </a:r>
          </a:p>
        </p:txBody>
      </p:sp>
      <p:sp>
        <p:nvSpPr>
          <p:cNvPr id="14" name="TextBox 13"/>
          <p:cNvSpPr txBox="1"/>
          <p:nvPr/>
        </p:nvSpPr>
        <p:spPr>
          <a:xfrm>
            <a:off x="6324600" y="5181600"/>
            <a:ext cx="1066800" cy="646331"/>
          </a:xfrm>
          <a:prstGeom prst="rect">
            <a:avLst/>
          </a:prstGeom>
          <a:noFill/>
        </p:spPr>
        <p:txBody>
          <a:bodyPr wrap="square" rtlCol="0">
            <a:spAutoFit/>
          </a:bodyPr>
          <a:lstStyle/>
          <a:p>
            <a:r>
              <a:rPr lang="en-US" dirty="0"/>
              <a:t>Interrupt Flags</a:t>
            </a:r>
          </a:p>
        </p:txBody>
      </p:sp>
      <p:sp>
        <p:nvSpPr>
          <p:cNvPr id="15" name="TextBox 14"/>
          <p:cNvSpPr txBox="1"/>
          <p:nvPr/>
        </p:nvSpPr>
        <p:spPr>
          <a:xfrm>
            <a:off x="8153400" y="5257800"/>
            <a:ext cx="1037656" cy="646331"/>
          </a:xfrm>
          <a:prstGeom prst="rect">
            <a:avLst/>
          </a:prstGeom>
          <a:noFill/>
        </p:spPr>
        <p:txBody>
          <a:bodyPr wrap="none" rtlCol="0">
            <a:spAutoFit/>
          </a:bodyPr>
          <a:lstStyle/>
          <a:p>
            <a:r>
              <a:rPr lang="en-US" dirty="0"/>
              <a:t>Processor</a:t>
            </a:r>
          </a:p>
          <a:p>
            <a:r>
              <a:rPr lang="en-US" dirty="0"/>
              <a:t>Mode</a:t>
            </a:r>
          </a:p>
        </p:txBody>
      </p:sp>
      <p:cxnSp>
        <p:nvCxnSpPr>
          <p:cNvPr id="17" name="Straight Arrow Connector 16"/>
          <p:cNvCxnSpPr>
            <a:stCxn id="15" idx="0"/>
          </p:cNvCxnSpPr>
          <p:nvPr/>
        </p:nvCxnSpPr>
        <p:spPr>
          <a:xfrm flipH="1" flipV="1">
            <a:off x="8229600" y="4876800"/>
            <a:ext cx="442628" cy="3810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457200" y="457200"/>
          <a:ext cx="8305799" cy="741680"/>
        </p:xfrm>
        <a:graphic>
          <a:graphicData uri="http://schemas.openxmlformats.org/drawingml/2006/table">
            <a:tbl>
              <a:tblPr firstRow="1" bandRow="1">
                <a:tableStyleId>{5C22544A-7EE6-4342-B048-85BDC9FD1C3A}</a:tableStyleId>
              </a:tblPr>
              <a:tblGrid>
                <a:gridCol w="534086">
                  <a:extLst>
                    <a:ext uri="{9D8B030D-6E8A-4147-A177-3AD203B41FA5}">
                      <a16:colId xmlns:a16="http://schemas.microsoft.com/office/drawing/2014/main" val="20000"/>
                    </a:ext>
                  </a:extLst>
                </a:gridCol>
                <a:gridCol w="534086">
                  <a:extLst>
                    <a:ext uri="{9D8B030D-6E8A-4147-A177-3AD203B41FA5}">
                      <a16:colId xmlns:a16="http://schemas.microsoft.com/office/drawing/2014/main" val="20001"/>
                    </a:ext>
                  </a:extLst>
                </a:gridCol>
                <a:gridCol w="534086">
                  <a:extLst>
                    <a:ext uri="{9D8B030D-6E8A-4147-A177-3AD203B41FA5}">
                      <a16:colId xmlns:a16="http://schemas.microsoft.com/office/drawing/2014/main" val="20002"/>
                    </a:ext>
                  </a:extLst>
                </a:gridCol>
                <a:gridCol w="534086">
                  <a:extLst>
                    <a:ext uri="{9D8B030D-6E8A-4147-A177-3AD203B41FA5}">
                      <a16:colId xmlns:a16="http://schemas.microsoft.com/office/drawing/2014/main" val="20003"/>
                    </a:ext>
                  </a:extLst>
                </a:gridCol>
                <a:gridCol w="534086">
                  <a:extLst>
                    <a:ext uri="{9D8B030D-6E8A-4147-A177-3AD203B41FA5}">
                      <a16:colId xmlns:a16="http://schemas.microsoft.com/office/drawing/2014/main" val="20004"/>
                    </a:ext>
                  </a:extLst>
                </a:gridCol>
                <a:gridCol w="763697">
                  <a:extLst>
                    <a:ext uri="{9D8B030D-6E8A-4147-A177-3AD203B41FA5}">
                      <a16:colId xmlns:a16="http://schemas.microsoft.com/office/drawing/2014/main" val="20005"/>
                    </a:ext>
                  </a:extLst>
                </a:gridCol>
                <a:gridCol w="559044">
                  <a:extLst>
                    <a:ext uri="{9D8B030D-6E8A-4147-A177-3AD203B41FA5}">
                      <a16:colId xmlns:a16="http://schemas.microsoft.com/office/drawing/2014/main" val="20006"/>
                    </a:ext>
                  </a:extLst>
                </a:gridCol>
                <a:gridCol w="399317">
                  <a:extLst>
                    <a:ext uri="{9D8B030D-6E8A-4147-A177-3AD203B41FA5}">
                      <a16:colId xmlns:a16="http://schemas.microsoft.com/office/drawing/2014/main" val="20007"/>
                    </a:ext>
                  </a:extLst>
                </a:gridCol>
                <a:gridCol w="958362">
                  <a:extLst>
                    <a:ext uri="{9D8B030D-6E8A-4147-A177-3AD203B41FA5}">
                      <a16:colId xmlns:a16="http://schemas.microsoft.com/office/drawing/2014/main" val="20008"/>
                    </a:ext>
                  </a:extLst>
                </a:gridCol>
                <a:gridCol w="479181">
                  <a:extLst>
                    <a:ext uri="{9D8B030D-6E8A-4147-A177-3AD203B41FA5}">
                      <a16:colId xmlns:a16="http://schemas.microsoft.com/office/drawing/2014/main" val="20009"/>
                    </a:ext>
                  </a:extLst>
                </a:gridCol>
                <a:gridCol w="479181">
                  <a:extLst>
                    <a:ext uri="{9D8B030D-6E8A-4147-A177-3AD203B41FA5}">
                      <a16:colId xmlns:a16="http://schemas.microsoft.com/office/drawing/2014/main" val="20010"/>
                    </a:ext>
                  </a:extLst>
                </a:gridCol>
                <a:gridCol w="319454">
                  <a:extLst>
                    <a:ext uri="{9D8B030D-6E8A-4147-A177-3AD203B41FA5}">
                      <a16:colId xmlns:a16="http://schemas.microsoft.com/office/drawing/2014/main" val="20011"/>
                    </a:ext>
                  </a:extLst>
                </a:gridCol>
                <a:gridCol w="479181">
                  <a:extLst>
                    <a:ext uri="{9D8B030D-6E8A-4147-A177-3AD203B41FA5}">
                      <a16:colId xmlns:a16="http://schemas.microsoft.com/office/drawing/2014/main" val="20012"/>
                    </a:ext>
                  </a:extLst>
                </a:gridCol>
                <a:gridCol w="369361">
                  <a:extLst>
                    <a:ext uri="{9D8B030D-6E8A-4147-A177-3AD203B41FA5}">
                      <a16:colId xmlns:a16="http://schemas.microsoft.com/office/drawing/2014/main" val="20013"/>
                    </a:ext>
                  </a:extLst>
                </a:gridCol>
                <a:gridCol w="828591">
                  <a:extLst>
                    <a:ext uri="{9D8B030D-6E8A-4147-A177-3AD203B41FA5}">
                      <a16:colId xmlns:a16="http://schemas.microsoft.com/office/drawing/2014/main" val="20014"/>
                    </a:ext>
                  </a:extLst>
                </a:gridCol>
              </a:tblGrid>
              <a:tr h="370840">
                <a:tc>
                  <a:txBody>
                    <a:bodyPr/>
                    <a:lstStyle/>
                    <a:p>
                      <a:r>
                        <a:rPr lang="en-US" dirty="0"/>
                        <a:t>31</a:t>
                      </a:r>
                    </a:p>
                  </a:txBody>
                  <a:tcPr/>
                </a:tc>
                <a:tc>
                  <a:txBody>
                    <a:bodyPr/>
                    <a:lstStyle/>
                    <a:p>
                      <a:r>
                        <a:rPr lang="en-US" dirty="0"/>
                        <a:t>30</a:t>
                      </a:r>
                    </a:p>
                  </a:txBody>
                  <a:tcPr/>
                </a:tc>
                <a:tc>
                  <a:txBody>
                    <a:bodyPr/>
                    <a:lstStyle/>
                    <a:p>
                      <a:r>
                        <a:rPr lang="en-US" dirty="0"/>
                        <a:t>29</a:t>
                      </a:r>
                    </a:p>
                  </a:txBody>
                  <a:tcPr/>
                </a:tc>
                <a:tc>
                  <a:txBody>
                    <a:bodyPr/>
                    <a:lstStyle/>
                    <a:p>
                      <a:r>
                        <a:rPr lang="en-US" dirty="0"/>
                        <a:t>28</a:t>
                      </a:r>
                    </a:p>
                  </a:txBody>
                  <a:tcPr/>
                </a:tc>
                <a:tc>
                  <a:txBody>
                    <a:bodyPr/>
                    <a:lstStyle/>
                    <a:p>
                      <a:r>
                        <a:rPr lang="en-US" dirty="0"/>
                        <a:t>27</a:t>
                      </a:r>
                    </a:p>
                  </a:txBody>
                  <a:tcPr/>
                </a:tc>
                <a:tc>
                  <a:txBody>
                    <a:bodyPr/>
                    <a:lstStyle/>
                    <a:p>
                      <a:r>
                        <a:rPr lang="en-US" dirty="0"/>
                        <a:t>…….</a:t>
                      </a:r>
                    </a:p>
                  </a:txBody>
                  <a:tcPr/>
                </a:tc>
                <a:tc>
                  <a:txBody>
                    <a:bodyPr/>
                    <a:lstStyle/>
                    <a:p>
                      <a:r>
                        <a:rPr lang="en-US" dirty="0"/>
                        <a:t>24</a:t>
                      </a:r>
                    </a:p>
                  </a:txBody>
                  <a:tcPr/>
                </a:tc>
                <a:tc>
                  <a:txBody>
                    <a:bodyPr/>
                    <a:lstStyle/>
                    <a:p>
                      <a:r>
                        <a:rPr lang="en-US" dirty="0"/>
                        <a:t>..</a:t>
                      </a:r>
                    </a:p>
                  </a:txBody>
                  <a:tcPr/>
                </a:tc>
                <a:tc>
                  <a:txBody>
                    <a:bodyPr/>
                    <a:lstStyle/>
                    <a:p>
                      <a:r>
                        <a:rPr lang="en-US" dirty="0"/>
                        <a:t>19..16</a:t>
                      </a:r>
                    </a:p>
                  </a:txBody>
                  <a:tcPr/>
                </a:tc>
                <a:tc>
                  <a:txBody>
                    <a:bodyPr/>
                    <a:lstStyle/>
                    <a:p>
                      <a:r>
                        <a:rPr lang="en-US" dirty="0"/>
                        <a:t>9</a:t>
                      </a:r>
                    </a:p>
                  </a:txBody>
                  <a:tcPr/>
                </a:tc>
                <a:tc>
                  <a:txBody>
                    <a:bodyPr/>
                    <a:lstStyle/>
                    <a:p>
                      <a:r>
                        <a:rPr lang="en-US" dirty="0"/>
                        <a:t>8</a:t>
                      </a:r>
                    </a:p>
                  </a:txBody>
                  <a:tcPr/>
                </a:tc>
                <a:tc>
                  <a:txBody>
                    <a:bodyPr/>
                    <a:lstStyle/>
                    <a:p>
                      <a:r>
                        <a:rPr lang="en-US" dirty="0"/>
                        <a:t>7</a:t>
                      </a:r>
                    </a:p>
                  </a:txBody>
                  <a:tcPr/>
                </a:tc>
                <a:tc>
                  <a:txBody>
                    <a:bodyPr/>
                    <a:lstStyle/>
                    <a:p>
                      <a:r>
                        <a:rPr lang="en-US" dirty="0"/>
                        <a:t>6</a:t>
                      </a:r>
                    </a:p>
                  </a:txBody>
                  <a:tcPr/>
                </a:tc>
                <a:tc>
                  <a:txBody>
                    <a:bodyPr/>
                    <a:lstStyle/>
                    <a:p>
                      <a:r>
                        <a:rPr lang="en-US" dirty="0"/>
                        <a:t>5</a:t>
                      </a:r>
                    </a:p>
                  </a:txBody>
                  <a:tcPr/>
                </a:tc>
                <a:tc>
                  <a:txBody>
                    <a:bodyPr/>
                    <a:lstStyle/>
                    <a:p>
                      <a:r>
                        <a:rPr lang="en-US" dirty="0"/>
                        <a:t>4….0</a:t>
                      </a:r>
                    </a:p>
                  </a:txBody>
                  <a:tcPr/>
                </a:tc>
                <a:extLst>
                  <a:ext uri="{0D108BD9-81ED-4DB2-BD59-A6C34878D82A}">
                    <a16:rowId xmlns:a16="http://schemas.microsoft.com/office/drawing/2014/main" val="10000"/>
                  </a:ext>
                </a:extLst>
              </a:tr>
              <a:tr h="370840">
                <a:tc>
                  <a:txBody>
                    <a:bodyPr/>
                    <a:lstStyle/>
                    <a:p>
                      <a:r>
                        <a:rPr lang="en-US" dirty="0"/>
                        <a:t>N</a:t>
                      </a:r>
                    </a:p>
                  </a:txBody>
                  <a:tcPr/>
                </a:tc>
                <a:tc>
                  <a:txBody>
                    <a:bodyPr/>
                    <a:lstStyle/>
                    <a:p>
                      <a:r>
                        <a:rPr lang="en-US" dirty="0"/>
                        <a:t>Z</a:t>
                      </a:r>
                    </a:p>
                  </a:txBody>
                  <a:tcPr/>
                </a:tc>
                <a:tc>
                  <a:txBody>
                    <a:bodyPr/>
                    <a:lstStyle/>
                    <a:p>
                      <a:r>
                        <a:rPr lang="en-US" dirty="0"/>
                        <a:t>C</a:t>
                      </a:r>
                    </a:p>
                  </a:txBody>
                  <a:tcPr/>
                </a:tc>
                <a:tc>
                  <a:txBody>
                    <a:bodyPr/>
                    <a:lstStyle/>
                    <a:p>
                      <a:r>
                        <a:rPr lang="en-US" dirty="0"/>
                        <a:t>V</a:t>
                      </a:r>
                    </a:p>
                  </a:txBody>
                  <a:tcPr/>
                </a:tc>
                <a:tc>
                  <a:txBody>
                    <a:bodyPr/>
                    <a:lstStyle/>
                    <a:p>
                      <a:endParaRPr lang="en-US" dirty="0"/>
                    </a:p>
                  </a:txBody>
                  <a:tcPr/>
                </a:tc>
                <a:tc>
                  <a:txBody>
                    <a:bodyPr/>
                    <a:lstStyle/>
                    <a:p>
                      <a:endParaRPr lang="en-US"/>
                    </a:p>
                  </a:txBody>
                  <a:tcPr/>
                </a:tc>
                <a:tc>
                  <a:txBody>
                    <a:bodyPr/>
                    <a:lstStyle/>
                    <a:p>
                      <a:r>
                        <a:rPr lang="en-US" dirty="0"/>
                        <a:t>J</a:t>
                      </a:r>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r>
                        <a:rPr lang="en-US" dirty="0"/>
                        <a:t> </a:t>
                      </a:r>
                    </a:p>
                  </a:txBody>
                  <a:tcPr/>
                </a:tc>
                <a:tc>
                  <a:txBody>
                    <a:bodyPr/>
                    <a:lstStyle/>
                    <a:p>
                      <a:r>
                        <a:rPr lang="en-US" dirty="0"/>
                        <a:t>I</a:t>
                      </a:r>
                    </a:p>
                  </a:txBody>
                  <a:tcPr/>
                </a:tc>
                <a:tc>
                  <a:txBody>
                    <a:bodyPr/>
                    <a:lstStyle/>
                    <a:p>
                      <a:r>
                        <a:rPr lang="en-US" dirty="0"/>
                        <a:t>F </a:t>
                      </a:r>
                    </a:p>
                  </a:txBody>
                  <a:tcPr/>
                </a:tc>
                <a:tc>
                  <a:txBody>
                    <a:bodyPr/>
                    <a:lstStyle/>
                    <a:p>
                      <a:r>
                        <a:rPr lang="en-US" dirty="0"/>
                        <a:t>T</a:t>
                      </a:r>
                    </a:p>
                  </a:txBody>
                  <a:tcPr/>
                </a:tc>
                <a:tc>
                  <a:txBody>
                    <a:bodyPr/>
                    <a:lstStyle/>
                    <a:p>
                      <a:r>
                        <a:rPr lang="en-US" dirty="0"/>
                        <a:t>M[4:0]</a:t>
                      </a:r>
                    </a:p>
                  </a:txBody>
                  <a:tcPr/>
                </a:tc>
                <a:extLst>
                  <a:ext uri="{0D108BD9-81ED-4DB2-BD59-A6C34878D82A}">
                    <a16:rowId xmlns:a16="http://schemas.microsoft.com/office/drawing/2014/main" val="10001"/>
                  </a:ext>
                </a:extLst>
              </a:tr>
            </a:tbl>
          </a:graphicData>
        </a:graphic>
      </p:graphicFrame>
      <p:cxnSp>
        <p:nvCxnSpPr>
          <p:cNvPr id="8" name="Straight Connector 7"/>
          <p:cNvCxnSpPr/>
          <p:nvPr/>
        </p:nvCxnSpPr>
        <p:spPr>
          <a:xfrm>
            <a:off x="685800" y="1234440"/>
            <a:ext cx="0" cy="3413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219200" y="1219200"/>
            <a:ext cx="0" cy="2895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828800" y="1219200"/>
            <a:ext cx="0" cy="2133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286000" y="1219200"/>
            <a:ext cx="0" cy="1752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685800" y="4663440"/>
            <a:ext cx="1219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1234440" y="4114800"/>
            <a:ext cx="1219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1828800" y="3352800"/>
            <a:ext cx="1219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2301240" y="2956560"/>
            <a:ext cx="1219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3505200" y="2660749"/>
            <a:ext cx="1219200" cy="646331"/>
          </a:xfrm>
          <a:prstGeom prst="rect">
            <a:avLst/>
          </a:prstGeom>
        </p:spPr>
        <p:txBody>
          <a:bodyPr wrap="square">
            <a:spAutoFit/>
          </a:bodyPr>
          <a:lstStyle/>
          <a:p>
            <a:r>
              <a:rPr lang="en-US" dirty="0">
                <a:solidFill>
                  <a:srgbClr val="FF0000"/>
                </a:solidFill>
              </a:rPr>
              <a:t>Signed Over flow</a:t>
            </a:r>
          </a:p>
        </p:txBody>
      </p:sp>
      <p:sp>
        <p:nvSpPr>
          <p:cNvPr id="22" name="Rectangle 21"/>
          <p:cNvSpPr/>
          <p:nvPr/>
        </p:nvSpPr>
        <p:spPr>
          <a:xfrm>
            <a:off x="3048000" y="3200400"/>
            <a:ext cx="2895600" cy="646331"/>
          </a:xfrm>
          <a:prstGeom prst="rect">
            <a:avLst/>
          </a:prstGeom>
        </p:spPr>
        <p:txBody>
          <a:bodyPr wrap="square">
            <a:spAutoFit/>
          </a:bodyPr>
          <a:lstStyle/>
          <a:p>
            <a:r>
              <a:rPr lang="en-US" dirty="0">
                <a:solidFill>
                  <a:srgbClr val="FF0000"/>
                </a:solidFill>
              </a:rPr>
              <a:t>Unsigned  with ADD Over flow</a:t>
            </a:r>
          </a:p>
        </p:txBody>
      </p:sp>
      <p:sp>
        <p:nvSpPr>
          <p:cNvPr id="25" name="Rectangle 24"/>
          <p:cNvSpPr/>
          <p:nvPr/>
        </p:nvSpPr>
        <p:spPr>
          <a:xfrm>
            <a:off x="2453640" y="3962400"/>
            <a:ext cx="2667000" cy="369332"/>
          </a:xfrm>
          <a:prstGeom prst="rect">
            <a:avLst/>
          </a:prstGeom>
        </p:spPr>
        <p:txBody>
          <a:bodyPr wrap="square">
            <a:spAutoFit/>
          </a:bodyPr>
          <a:lstStyle/>
          <a:p>
            <a:r>
              <a:rPr lang="en-US" dirty="0">
                <a:solidFill>
                  <a:srgbClr val="FF0000"/>
                </a:solidFill>
              </a:rPr>
              <a:t>Set when result is ZERO</a:t>
            </a:r>
          </a:p>
        </p:txBody>
      </p:sp>
      <p:sp>
        <p:nvSpPr>
          <p:cNvPr id="26" name="Rectangle 25"/>
          <p:cNvSpPr/>
          <p:nvPr/>
        </p:nvSpPr>
        <p:spPr>
          <a:xfrm>
            <a:off x="1905000" y="4495800"/>
            <a:ext cx="2667000" cy="1200329"/>
          </a:xfrm>
          <a:prstGeom prst="rect">
            <a:avLst/>
          </a:prstGeom>
        </p:spPr>
        <p:txBody>
          <a:bodyPr wrap="square">
            <a:spAutoFit/>
          </a:bodyPr>
          <a:lstStyle/>
          <a:p>
            <a:r>
              <a:rPr lang="en-US" dirty="0">
                <a:solidFill>
                  <a:srgbClr val="FF0000"/>
                </a:solidFill>
              </a:rPr>
              <a:t> Is set to bit 31 of the result, so </a:t>
            </a:r>
            <a:r>
              <a:rPr lang="en-US" b="1" dirty="0">
                <a:solidFill>
                  <a:srgbClr val="FF0000"/>
                </a:solidFill>
              </a:rPr>
              <a:t>N</a:t>
            </a:r>
            <a:r>
              <a:rPr lang="en-US" dirty="0">
                <a:solidFill>
                  <a:srgbClr val="FF0000"/>
                </a:solidFill>
              </a:rPr>
              <a:t> is 1 if the </a:t>
            </a:r>
            <a:r>
              <a:rPr lang="en-US" i="1" dirty="0">
                <a:solidFill>
                  <a:srgbClr val="FF0000"/>
                </a:solidFill>
              </a:rPr>
              <a:t>signed</a:t>
            </a:r>
            <a:r>
              <a:rPr lang="en-US" dirty="0">
                <a:solidFill>
                  <a:srgbClr val="FF0000"/>
                </a:solidFill>
              </a:rPr>
              <a:t> value is negative</a:t>
            </a:r>
          </a:p>
        </p:txBody>
      </p:sp>
      <p:cxnSp>
        <p:nvCxnSpPr>
          <p:cNvPr id="27" name="Straight Connector 26"/>
          <p:cNvCxnSpPr/>
          <p:nvPr/>
        </p:nvCxnSpPr>
        <p:spPr>
          <a:xfrm>
            <a:off x="6934200" y="1219200"/>
            <a:ext cx="0" cy="762000"/>
          </a:xfrm>
          <a:prstGeom prst="line">
            <a:avLst/>
          </a:prstGeom>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4800600" y="1828800"/>
            <a:ext cx="1371600" cy="369332"/>
          </a:xfrm>
          <a:prstGeom prst="rect">
            <a:avLst/>
          </a:prstGeom>
        </p:spPr>
        <p:txBody>
          <a:bodyPr wrap="square">
            <a:spAutoFit/>
          </a:bodyPr>
          <a:lstStyle/>
          <a:p>
            <a:r>
              <a:rPr lang="en-US" dirty="0">
                <a:solidFill>
                  <a:srgbClr val="FF0000"/>
                </a:solidFill>
              </a:rPr>
              <a:t>Disables IRQ</a:t>
            </a:r>
          </a:p>
        </p:txBody>
      </p:sp>
      <p:cxnSp>
        <p:nvCxnSpPr>
          <p:cNvPr id="34" name="Straight Arrow Connector 33"/>
          <p:cNvCxnSpPr/>
          <p:nvPr/>
        </p:nvCxnSpPr>
        <p:spPr>
          <a:xfrm flipH="1">
            <a:off x="6172200" y="1981200"/>
            <a:ext cx="762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315200" y="1219200"/>
            <a:ext cx="0" cy="1295400"/>
          </a:xfrm>
          <a:prstGeom prst="line">
            <a:avLst/>
          </a:prstGeom>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5181600" y="2331720"/>
            <a:ext cx="1371600" cy="369332"/>
          </a:xfrm>
          <a:prstGeom prst="rect">
            <a:avLst/>
          </a:prstGeom>
        </p:spPr>
        <p:txBody>
          <a:bodyPr wrap="square">
            <a:spAutoFit/>
          </a:bodyPr>
          <a:lstStyle/>
          <a:p>
            <a:r>
              <a:rPr lang="en-US" dirty="0">
                <a:solidFill>
                  <a:srgbClr val="FF0000"/>
                </a:solidFill>
              </a:rPr>
              <a:t>Disables FIQ</a:t>
            </a:r>
          </a:p>
        </p:txBody>
      </p:sp>
      <p:cxnSp>
        <p:nvCxnSpPr>
          <p:cNvPr id="37" name="Straight Arrow Connector 36"/>
          <p:cNvCxnSpPr/>
          <p:nvPr/>
        </p:nvCxnSpPr>
        <p:spPr>
          <a:xfrm flipH="1">
            <a:off x="6553200" y="2514600"/>
            <a:ext cx="762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7772400" y="1219200"/>
            <a:ext cx="0" cy="2590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a:off x="7239000" y="3810000"/>
            <a:ext cx="533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4846320" y="3611880"/>
            <a:ext cx="2446311" cy="369332"/>
          </a:xfrm>
          <a:prstGeom prst="rect">
            <a:avLst/>
          </a:prstGeom>
        </p:spPr>
        <p:txBody>
          <a:bodyPr wrap="none">
            <a:spAutoFit/>
          </a:bodyPr>
          <a:lstStyle/>
          <a:p>
            <a:r>
              <a:rPr lang="en-US" dirty="0">
                <a:solidFill>
                  <a:srgbClr val="FF0000"/>
                </a:solidFill>
              </a:rPr>
              <a:t>Disables imprecise abort</a:t>
            </a:r>
          </a:p>
        </p:txBody>
      </p:sp>
      <p:cxnSp>
        <p:nvCxnSpPr>
          <p:cNvPr id="48" name="Straight Connector 47"/>
          <p:cNvCxnSpPr/>
          <p:nvPr/>
        </p:nvCxnSpPr>
        <p:spPr>
          <a:xfrm>
            <a:off x="8382000" y="1219200"/>
            <a:ext cx="0" cy="2971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H="1">
            <a:off x="7772400" y="4191000"/>
            <a:ext cx="533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6096000" y="4038600"/>
            <a:ext cx="1752600" cy="369332"/>
          </a:xfrm>
          <a:prstGeom prst="rect">
            <a:avLst/>
          </a:prstGeom>
        </p:spPr>
        <p:txBody>
          <a:bodyPr wrap="square">
            <a:spAutoFit/>
          </a:bodyPr>
          <a:lstStyle/>
          <a:p>
            <a:r>
              <a:rPr lang="en-US" dirty="0">
                <a:solidFill>
                  <a:srgbClr val="FF0000"/>
                </a:solidFill>
              </a:rPr>
              <a:t>Processor mode</a:t>
            </a:r>
          </a:p>
        </p:txBody>
      </p:sp>
      <p:graphicFrame>
        <p:nvGraphicFramePr>
          <p:cNvPr id="52" name="Table 51"/>
          <p:cNvGraphicFramePr>
            <a:graphicFrameLocks noGrp="1"/>
          </p:cNvGraphicFramePr>
          <p:nvPr/>
        </p:nvGraphicFramePr>
        <p:xfrm>
          <a:off x="5638800" y="4495800"/>
          <a:ext cx="2057400" cy="1950720"/>
        </p:xfrm>
        <a:graphic>
          <a:graphicData uri="http://schemas.openxmlformats.org/drawingml/2006/table">
            <a:tbl>
              <a:tblPr firstRow="1" bandRow="1">
                <a:tableStyleId>{5C22544A-7EE6-4342-B048-85BDC9FD1C3A}</a:tableStyleId>
              </a:tblPr>
              <a:tblGrid>
                <a:gridCol w="1028700">
                  <a:extLst>
                    <a:ext uri="{9D8B030D-6E8A-4147-A177-3AD203B41FA5}">
                      <a16:colId xmlns:a16="http://schemas.microsoft.com/office/drawing/2014/main" val="20000"/>
                    </a:ext>
                  </a:extLst>
                </a:gridCol>
                <a:gridCol w="1028700">
                  <a:extLst>
                    <a:ext uri="{9D8B030D-6E8A-4147-A177-3AD203B41FA5}">
                      <a16:colId xmlns:a16="http://schemas.microsoft.com/office/drawing/2014/main" val="20001"/>
                    </a:ext>
                  </a:extLst>
                </a:gridCol>
              </a:tblGrid>
              <a:tr h="205740">
                <a:tc>
                  <a:txBody>
                    <a:bodyPr/>
                    <a:lstStyle/>
                    <a:p>
                      <a:r>
                        <a:rPr lang="en-US" sz="1000" dirty="0"/>
                        <a:t>PSR</a:t>
                      </a:r>
                    </a:p>
                  </a:txBody>
                  <a:tcPr/>
                </a:tc>
                <a:tc>
                  <a:txBody>
                    <a:bodyPr/>
                    <a:lstStyle/>
                    <a:p>
                      <a:r>
                        <a:rPr lang="en-US" sz="1000" dirty="0"/>
                        <a:t>Mode</a:t>
                      </a:r>
                    </a:p>
                  </a:txBody>
                  <a:tcPr/>
                </a:tc>
                <a:extLst>
                  <a:ext uri="{0D108BD9-81ED-4DB2-BD59-A6C34878D82A}">
                    <a16:rowId xmlns:a16="http://schemas.microsoft.com/office/drawing/2014/main" val="10000"/>
                  </a:ext>
                </a:extLst>
              </a:tr>
              <a:tr h="205740">
                <a:tc>
                  <a:txBody>
                    <a:bodyPr/>
                    <a:lstStyle/>
                    <a:p>
                      <a:r>
                        <a:rPr lang="en-US" sz="1000" dirty="0"/>
                        <a:t>10000</a:t>
                      </a:r>
                    </a:p>
                  </a:txBody>
                  <a:tcPr/>
                </a:tc>
                <a:tc>
                  <a:txBody>
                    <a:bodyPr/>
                    <a:lstStyle/>
                    <a:p>
                      <a:r>
                        <a:rPr lang="en-US" sz="1000" dirty="0"/>
                        <a:t>User</a:t>
                      </a:r>
                    </a:p>
                  </a:txBody>
                  <a:tcPr/>
                </a:tc>
                <a:extLst>
                  <a:ext uri="{0D108BD9-81ED-4DB2-BD59-A6C34878D82A}">
                    <a16:rowId xmlns:a16="http://schemas.microsoft.com/office/drawing/2014/main" val="10001"/>
                  </a:ext>
                </a:extLst>
              </a:tr>
              <a:tr h="205740">
                <a:tc>
                  <a:txBody>
                    <a:bodyPr/>
                    <a:lstStyle/>
                    <a:p>
                      <a:r>
                        <a:rPr lang="en-US" sz="1000" dirty="0"/>
                        <a:t>10001</a:t>
                      </a:r>
                    </a:p>
                  </a:txBody>
                  <a:tcPr/>
                </a:tc>
                <a:tc>
                  <a:txBody>
                    <a:bodyPr/>
                    <a:lstStyle/>
                    <a:p>
                      <a:r>
                        <a:rPr lang="en-US" sz="1000" dirty="0"/>
                        <a:t>F!Q Mode</a:t>
                      </a:r>
                    </a:p>
                  </a:txBody>
                  <a:tcPr/>
                </a:tc>
                <a:extLst>
                  <a:ext uri="{0D108BD9-81ED-4DB2-BD59-A6C34878D82A}">
                    <a16:rowId xmlns:a16="http://schemas.microsoft.com/office/drawing/2014/main" val="10002"/>
                  </a:ext>
                </a:extLst>
              </a:tr>
              <a:tr h="205740">
                <a:tc>
                  <a:txBody>
                    <a:bodyPr/>
                    <a:lstStyle/>
                    <a:p>
                      <a:r>
                        <a:rPr lang="en-US" sz="1000" dirty="0"/>
                        <a:t>10010</a:t>
                      </a:r>
                    </a:p>
                  </a:txBody>
                  <a:tcPr/>
                </a:tc>
                <a:tc>
                  <a:txBody>
                    <a:bodyPr/>
                    <a:lstStyle/>
                    <a:p>
                      <a:r>
                        <a:rPr lang="en-US" sz="1000" dirty="0"/>
                        <a:t>IRQ</a:t>
                      </a:r>
                      <a:r>
                        <a:rPr lang="en-US" sz="1000" baseline="0" dirty="0"/>
                        <a:t> Mode</a:t>
                      </a:r>
                      <a:endParaRPr lang="en-US" sz="1000" dirty="0"/>
                    </a:p>
                  </a:txBody>
                  <a:tcPr/>
                </a:tc>
                <a:extLst>
                  <a:ext uri="{0D108BD9-81ED-4DB2-BD59-A6C34878D82A}">
                    <a16:rowId xmlns:a16="http://schemas.microsoft.com/office/drawing/2014/main" val="10003"/>
                  </a:ext>
                </a:extLst>
              </a:tr>
              <a:tr h="205740">
                <a:tc>
                  <a:txBody>
                    <a:bodyPr/>
                    <a:lstStyle/>
                    <a:p>
                      <a:r>
                        <a:rPr lang="en-US" sz="1000" dirty="0"/>
                        <a:t>10011</a:t>
                      </a:r>
                    </a:p>
                  </a:txBody>
                  <a:tcPr/>
                </a:tc>
                <a:tc>
                  <a:txBody>
                    <a:bodyPr/>
                    <a:lstStyle/>
                    <a:p>
                      <a:r>
                        <a:rPr lang="en-US" sz="1000" dirty="0" err="1"/>
                        <a:t>Supv</a:t>
                      </a:r>
                      <a:r>
                        <a:rPr lang="en-US" sz="1000" dirty="0"/>
                        <a:t>. Mode</a:t>
                      </a:r>
                    </a:p>
                  </a:txBody>
                  <a:tcPr/>
                </a:tc>
                <a:extLst>
                  <a:ext uri="{0D108BD9-81ED-4DB2-BD59-A6C34878D82A}">
                    <a16:rowId xmlns:a16="http://schemas.microsoft.com/office/drawing/2014/main" val="10004"/>
                  </a:ext>
                </a:extLst>
              </a:tr>
              <a:tr h="205740">
                <a:tc>
                  <a:txBody>
                    <a:bodyPr/>
                    <a:lstStyle/>
                    <a:p>
                      <a:r>
                        <a:rPr lang="en-US" sz="1000" dirty="0"/>
                        <a:t>10111</a:t>
                      </a:r>
                    </a:p>
                  </a:txBody>
                  <a:tcPr/>
                </a:tc>
                <a:tc>
                  <a:txBody>
                    <a:bodyPr/>
                    <a:lstStyle/>
                    <a:p>
                      <a:r>
                        <a:rPr lang="en-US" sz="1000" dirty="0"/>
                        <a:t>Abort</a:t>
                      </a:r>
                      <a:r>
                        <a:rPr lang="en-US" sz="1000" baseline="0" dirty="0"/>
                        <a:t> Mode</a:t>
                      </a:r>
                      <a:endParaRPr lang="en-US" sz="1000" dirty="0"/>
                    </a:p>
                  </a:txBody>
                  <a:tcPr/>
                </a:tc>
                <a:extLst>
                  <a:ext uri="{0D108BD9-81ED-4DB2-BD59-A6C34878D82A}">
                    <a16:rowId xmlns:a16="http://schemas.microsoft.com/office/drawing/2014/main" val="10005"/>
                  </a:ext>
                </a:extLst>
              </a:tr>
              <a:tr h="205740">
                <a:tc>
                  <a:txBody>
                    <a:bodyPr/>
                    <a:lstStyle/>
                    <a:p>
                      <a:r>
                        <a:rPr lang="en-US" sz="1000" dirty="0"/>
                        <a:t>11011</a:t>
                      </a:r>
                    </a:p>
                  </a:txBody>
                  <a:tcPr/>
                </a:tc>
                <a:tc>
                  <a:txBody>
                    <a:bodyPr/>
                    <a:lstStyle/>
                    <a:p>
                      <a:r>
                        <a:rPr lang="en-US" sz="1000" dirty="0"/>
                        <a:t>Undefined mode</a:t>
                      </a:r>
                    </a:p>
                  </a:txBody>
                  <a:tcPr/>
                </a:tc>
                <a:extLst>
                  <a:ext uri="{0D108BD9-81ED-4DB2-BD59-A6C34878D82A}">
                    <a16:rowId xmlns:a16="http://schemas.microsoft.com/office/drawing/2014/main" val="10006"/>
                  </a:ext>
                </a:extLst>
              </a:tr>
              <a:tr h="205740">
                <a:tc>
                  <a:txBody>
                    <a:bodyPr/>
                    <a:lstStyle/>
                    <a:p>
                      <a:r>
                        <a:rPr lang="en-US" sz="1000" dirty="0"/>
                        <a:t>11111</a:t>
                      </a:r>
                    </a:p>
                  </a:txBody>
                  <a:tcPr/>
                </a:tc>
                <a:tc>
                  <a:txBody>
                    <a:bodyPr/>
                    <a:lstStyle/>
                    <a:p>
                      <a:r>
                        <a:rPr lang="en-US" sz="1000" dirty="0"/>
                        <a:t>System Mode</a:t>
                      </a:r>
                    </a:p>
                  </a:txBody>
                  <a:tcPr/>
                </a:tc>
                <a:extLst>
                  <a:ext uri="{0D108BD9-81ED-4DB2-BD59-A6C34878D82A}">
                    <a16:rowId xmlns:a16="http://schemas.microsoft.com/office/drawing/2014/main" val="10007"/>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EB7EB-7B47-42D8-A047-25BA4AD67EB7}"/>
              </a:ext>
            </a:extLst>
          </p:cNvPr>
          <p:cNvSpPr>
            <a:spLocks noGrp="1"/>
          </p:cNvSpPr>
          <p:nvPr>
            <p:ph type="title"/>
          </p:nvPr>
        </p:nvSpPr>
        <p:spPr/>
        <p:txBody>
          <a:bodyPr/>
          <a:lstStyle/>
          <a:p>
            <a:r>
              <a:rPr lang="en-IN" dirty="0"/>
              <a:t>Processor Mode</a:t>
            </a:r>
          </a:p>
        </p:txBody>
      </p:sp>
      <p:graphicFrame>
        <p:nvGraphicFramePr>
          <p:cNvPr id="3" name="Table 2">
            <a:extLst>
              <a:ext uri="{FF2B5EF4-FFF2-40B4-BE49-F238E27FC236}">
                <a16:creationId xmlns:a16="http://schemas.microsoft.com/office/drawing/2014/main" id="{33ED99E9-42C1-47E5-89A2-EB808D4D3DFD}"/>
              </a:ext>
            </a:extLst>
          </p:cNvPr>
          <p:cNvGraphicFramePr>
            <a:graphicFrameLocks noGrp="1"/>
          </p:cNvGraphicFramePr>
          <p:nvPr>
            <p:extLst>
              <p:ext uri="{D42A27DB-BD31-4B8C-83A1-F6EECF244321}">
                <p14:modId xmlns:p14="http://schemas.microsoft.com/office/powerpoint/2010/main" val="4095956097"/>
              </p:ext>
            </p:extLst>
          </p:nvPr>
        </p:nvGraphicFramePr>
        <p:xfrm>
          <a:off x="381000" y="2362200"/>
          <a:ext cx="3200400" cy="3707130"/>
        </p:xfrm>
        <a:graphic>
          <a:graphicData uri="http://schemas.openxmlformats.org/drawingml/2006/table">
            <a:tbl>
              <a:tblPr firstRow="1" bandRow="1">
                <a:tableStyleId>{5C22544A-7EE6-4342-B048-85BDC9FD1C3A}</a:tableStyleId>
              </a:tblPr>
              <a:tblGrid>
                <a:gridCol w="16002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tblGrid>
              <a:tr h="438150">
                <a:tc>
                  <a:txBody>
                    <a:bodyPr/>
                    <a:lstStyle/>
                    <a:p>
                      <a:r>
                        <a:rPr lang="en-US" sz="1000" dirty="0"/>
                        <a:t>PSR</a:t>
                      </a:r>
                    </a:p>
                  </a:txBody>
                  <a:tcPr/>
                </a:tc>
                <a:tc>
                  <a:txBody>
                    <a:bodyPr/>
                    <a:lstStyle/>
                    <a:p>
                      <a:r>
                        <a:rPr lang="en-US" sz="1000" dirty="0"/>
                        <a:t>Mode</a:t>
                      </a:r>
                    </a:p>
                  </a:txBody>
                  <a:tcPr/>
                </a:tc>
                <a:extLst>
                  <a:ext uri="{0D108BD9-81ED-4DB2-BD59-A6C34878D82A}">
                    <a16:rowId xmlns:a16="http://schemas.microsoft.com/office/drawing/2014/main" val="10000"/>
                  </a:ext>
                </a:extLst>
              </a:tr>
              <a:tr h="438150">
                <a:tc>
                  <a:txBody>
                    <a:bodyPr/>
                    <a:lstStyle/>
                    <a:p>
                      <a:r>
                        <a:rPr lang="en-US" sz="1800" dirty="0"/>
                        <a:t>10000</a:t>
                      </a:r>
                    </a:p>
                  </a:txBody>
                  <a:tcPr/>
                </a:tc>
                <a:tc>
                  <a:txBody>
                    <a:bodyPr/>
                    <a:lstStyle/>
                    <a:p>
                      <a:r>
                        <a:rPr lang="en-US" sz="1800" dirty="0"/>
                        <a:t>User</a:t>
                      </a:r>
                    </a:p>
                  </a:txBody>
                  <a:tcPr/>
                </a:tc>
                <a:extLst>
                  <a:ext uri="{0D108BD9-81ED-4DB2-BD59-A6C34878D82A}">
                    <a16:rowId xmlns:a16="http://schemas.microsoft.com/office/drawing/2014/main" val="10001"/>
                  </a:ext>
                </a:extLst>
              </a:tr>
              <a:tr h="438150">
                <a:tc>
                  <a:txBody>
                    <a:bodyPr/>
                    <a:lstStyle/>
                    <a:p>
                      <a:r>
                        <a:rPr lang="en-US" sz="1800" dirty="0"/>
                        <a:t>10001</a:t>
                      </a:r>
                    </a:p>
                  </a:txBody>
                  <a:tcPr/>
                </a:tc>
                <a:tc>
                  <a:txBody>
                    <a:bodyPr/>
                    <a:lstStyle/>
                    <a:p>
                      <a:r>
                        <a:rPr lang="en-US" sz="1800" dirty="0"/>
                        <a:t>F!Q Mode</a:t>
                      </a:r>
                    </a:p>
                  </a:txBody>
                  <a:tcPr/>
                </a:tc>
                <a:extLst>
                  <a:ext uri="{0D108BD9-81ED-4DB2-BD59-A6C34878D82A}">
                    <a16:rowId xmlns:a16="http://schemas.microsoft.com/office/drawing/2014/main" val="10002"/>
                  </a:ext>
                </a:extLst>
              </a:tr>
              <a:tr h="438150">
                <a:tc>
                  <a:txBody>
                    <a:bodyPr/>
                    <a:lstStyle/>
                    <a:p>
                      <a:r>
                        <a:rPr lang="en-US" sz="1800" dirty="0"/>
                        <a:t>10010</a:t>
                      </a:r>
                    </a:p>
                  </a:txBody>
                  <a:tcPr/>
                </a:tc>
                <a:tc>
                  <a:txBody>
                    <a:bodyPr/>
                    <a:lstStyle/>
                    <a:p>
                      <a:r>
                        <a:rPr lang="en-US" sz="1800" dirty="0"/>
                        <a:t>IRQ</a:t>
                      </a:r>
                      <a:r>
                        <a:rPr lang="en-US" sz="1800" baseline="0" dirty="0"/>
                        <a:t> Mode</a:t>
                      </a:r>
                      <a:endParaRPr lang="en-US" sz="1800" dirty="0"/>
                    </a:p>
                  </a:txBody>
                  <a:tcPr/>
                </a:tc>
                <a:extLst>
                  <a:ext uri="{0D108BD9-81ED-4DB2-BD59-A6C34878D82A}">
                    <a16:rowId xmlns:a16="http://schemas.microsoft.com/office/drawing/2014/main" val="10003"/>
                  </a:ext>
                </a:extLst>
              </a:tr>
              <a:tr h="438150">
                <a:tc>
                  <a:txBody>
                    <a:bodyPr/>
                    <a:lstStyle/>
                    <a:p>
                      <a:r>
                        <a:rPr lang="en-US" sz="1800" dirty="0"/>
                        <a:t>10011</a:t>
                      </a:r>
                    </a:p>
                  </a:txBody>
                  <a:tcPr/>
                </a:tc>
                <a:tc>
                  <a:txBody>
                    <a:bodyPr/>
                    <a:lstStyle/>
                    <a:p>
                      <a:r>
                        <a:rPr lang="en-US" sz="1800" dirty="0" err="1"/>
                        <a:t>Supv</a:t>
                      </a:r>
                      <a:r>
                        <a:rPr lang="en-US" sz="1800" dirty="0"/>
                        <a:t>. Mode</a:t>
                      </a:r>
                    </a:p>
                  </a:txBody>
                  <a:tcPr/>
                </a:tc>
                <a:extLst>
                  <a:ext uri="{0D108BD9-81ED-4DB2-BD59-A6C34878D82A}">
                    <a16:rowId xmlns:a16="http://schemas.microsoft.com/office/drawing/2014/main" val="10004"/>
                  </a:ext>
                </a:extLst>
              </a:tr>
              <a:tr h="438150">
                <a:tc>
                  <a:txBody>
                    <a:bodyPr/>
                    <a:lstStyle/>
                    <a:p>
                      <a:r>
                        <a:rPr lang="en-US" sz="1800" dirty="0"/>
                        <a:t>10111</a:t>
                      </a:r>
                    </a:p>
                  </a:txBody>
                  <a:tcPr/>
                </a:tc>
                <a:tc>
                  <a:txBody>
                    <a:bodyPr/>
                    <a:lstStyle/>
                    <a:p>
                      <a:r>
                        <a:rPr lang="en-US" sz="1800" dirty="0"/>
                        <a:t>Abort</a:t>
                      </a:r>
                      <a:r>
                        <a:rPr lang="en-US" sz="1800" baseline="0" dirty="0"/>
                        <a:t> Mode</a:t>
                      </a:r>
                      <a:endParaRPr lang="en-US" sz="1800" dirty="0"/>
                    </a:p>
                  </a:txBody>
                  <a:tcPr/>
                </a:tc>
                <a:extLst>
                  <a:ext uri="{0D108BD9-81ED-4DB2-BD59-A6C34878D82A}">
                    <a16:rowId xmlns:a16="http://schemas.microsoft.com/office/drawing/2014/main" val="10005"/>
                  </a:ext>
                </a:extLst>
              </a:tr>
              <a:tr h="438150">
                <a:tc>
                  <a:txBody>
                    <a:bodyPr/>
                    <a:lstStyle/>
                    <a:p>
                      <a:r>
                        <a:rPr lang="en-US" sz="1800" dirty="0"/>
                        <a:t>11011</a:t>
                      </a:r>
                    </a:p>
                  </a:txBody>
                  <a:tcPr/>
                </a:tc>
                <a:tc>
                  <a:txBody>
                    <a:bodyPr/>
                    <a:lstStyle/>
                    <a:p>
                      <a:r>
                        <a:rPr lang="en-US" sz="1800" dirty="0"/>
                        <a:t>Undefined mode</a:t>
                      </a:r>
                    </a:p>
                  </a:txBody>
                  <a:tcPr/>
                </a:tc>
                <a:extLst>
                  <a:ext uri="{0D108BD9-81ED-4DB2-BD59-A6C34878D82A}">
                    <a16:rowId xmlns:a16="http://schemas.microsoft.com/office/drawing/2014/main" val="10006"/>
                  </a:ext>
                </a:extLst>
              </a:tr>
              <a:tr h="438150">
                <a:tc>
                  <a:txBody>
                    <a:bodyPr/>
                    <a:lstStyle/>
                    <a:p>
                      <a:r>
                        <a:rPr lang="en-US" sz="1800" dirty="0"/>
                        <a:t>11111</a:t>
                      </a:r>
                    </a:p>
                  </a:txBody>
                  <a:tcPr/>
                </a:tc>
                <a:tc>
                  <a:txBody>
                    <a:bodyPr/>
                    <a:lstStyle/>
                    <a:p>
                      <a:r>
                        <a:rPr lang="en-US" sz="1800" dirty="0"/>
                        <a:t>System Mode</a:t>
                      </a:r>
                    </a:p>
                  </a:txBody>
                  <a:tcPr/>
                </a:tc>
                <a:extLst>
                  <a:ext uri="{0D108BD9-81ED-4DB2-BD59-A6C34878D82A}">
                    <a16:rowId xmlns:a16="http://schemas.microsoft.com/office/drawing/2014/main" val="10007"/>
                  </a:ext>
                </a:extLst>
              </a:tr>
            </a:tbl>
          </a:graphicData>
        </a:graphic>
      </p:graphicFrame>
      <p:sp>
        <p:nvSpPr>
          <p:cNvPr id="4" name="TextBox 3">
            <a:extLst>
              <a:ext uri="{FF2B5EF4-FFF2-40B4-BE49-F238E27FC236}">
                <a16:creationId xmlns:a16="http://schemas.microsoft.com/office/drawing/2014/main" id="{C1D756DC-9496-4B21-88F4-AF0A2D8134AD}"/>
              </a:ext>
            </a:extLst>
          </p:cNvPr>
          <p:cNvSpPr txBox="1"/>
          <p:nvPr/>
        </p:nvSpPr>
        <p:spPr>
          <a:xfrm>
            <a:off x="4267200" y="3015436"/>
            <a:ext cx="4495800" cy="1200329"/>
          </a:xfrm>
          <a:prstGeom prst="rect">
            <a:avLst/>
          </a:prstGeom>
          <a:noFill/>
        </p:spPr>
        <p:txBody>
          <a:bodyPr wrap="square" rtlCol="0">
            <a:spAutoFit/>
          </a:bodyPr>
          <a:lstStyle/>
          <a:p>
            <a:r>
              <a:rPr lang="en-IN" dirty="0"/>
              <a:t>IF the last five bit </a:t>
            </a:r>
            <a:r>
              <a:rPr lang="en-IN" dirty="0" err="1"/>
              <a:t>xPSR</a:t>
            </a:r>
            <a:r>
              <a:rPr lang="en-IN" dirty="0"/>
              <a:t>[4:0] is assigned into any other value other than what is shown in the table results will be unpredictable.  Other values are not valid for historical reasons.</a:t>
            </a:r>
          </a:p>
        </p:txBody>
      </p:sp>
    </p:spTree>
    <p:extLst>
      <p:ext uri="{BB962C8B-B14F-4D97-AF65-F5344CB8AC3E}">
        <p14:creationId xmlns:p14="http://schemas.microsoft.com/office/powerpoint/2010/main" val="2138981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23375-137A-4F88-9667-EB6A0FFA9FFE}"/>
              </a:ext>
            </a:extLst>
          </p:cNvPr>
          <p:cNvSpPr>
            <a:spLocks noGrp="1"/>
          </p:cNvSpPr>
          <p:nvPr>
            <p:ph type="title"/>
          </p:nvPr>
        </p:nvSpPr>
        <p:spPr/>
        <p:txBody>
          <a:bodyPr/>
          <a:lstStyle/>
          <a:p>
            <a:r>
              <a:rPr lang="en-IN" dirty="0"/>
              <a:t>What is Banking of Registers</a:t>
            </a:r>
          </a:p>
        </p:txBody>
      </p:sp>
      <p:pic>
        <p:nvPicPr>
          <p:cNvPr id="5" name="Picture 4">
            <a:extLst>
              <a:ext uri="{FF2B5EF4-FFF2-40B4-BE49-F238E27FC236}">
                <a16:creationId xmlns:a16="http://schemas.microsoft.com/office/drawing/2014/main" id="{24077F85-A6C1-4664-849A-C16845EEC72A}"/>
              </a:ext>
            </a:extLst>
          </p:cNvPr>
          <p:cNvPicPr>
            <a:picLocks noChangeAspect="1"/>
          </p:cNvPicPr>
          <p:nvPr/>
        </p:nvPicPr>
        <p:blipFill>
          <a:blip r:embed="rId2"/>
          <a:stretch>
            <a:fillRect/>
          </a:stretch>
        </p:blipFill>
        <p:spPr>
          <a:xfrm>
            <a:off x="2362200" y="4800600"/>
            <a:ext cx="1566334" cy="1737987"/>
          </a:xfrm>
          <a:prstGeom prst="rect">
            <a:avLst/>
          </a:prstGeom>
        </p:spPr>
      </p:pic>
      <p:sp>
        <p:nvSpPr>
          <p:cNvPr id="6" name="Thought Bubble: Cloud 5">
            <a:extLst>
              <a:ext uri="{FF2B5EF4-FFF2-40B4-BE49-F238E27FC236}">
                <a16:creationId xmlns:a16="http://schemas.microsoft.com/office/drawing/2014/main" id="{A38B2D42-400A-48EA-A729-71242D029BFC}"/>
              </a:ext>
            </a:extLst>
          </p:cNvPr>
          <p:cNvSpPr/>
          <p:nvPr/>
        </p:nvSpPr>
        <p:spPr>
          <a:xfrm>
            <a:off x="2590800" y="1600199"/>
            <a:ext cx="6172200" cy="3015911"/>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At any given time a programmer can see</a:t>
            </a:r>
          </a:p>
          <a:p>
            <a:pPr marL="285750" indent="-285750">
              <a:buFont typeface="Arial" panose="020B0604020202020204" pitchFamily="34" charset="0"/>
              <a:buChar char="•"/>
            </a:pPr>
            <a:r>
              <a:rPr lang="en-IN" dirty="0"/>
              <a:t>15 General purpose registers  R0 to R14 </a:t>
            </a:r>
          </a:p>
          <a:p>
            <a:pPr marL="285750" indent="-285750">
              <a:buFont typeface="Arial" panose="020B0604020202020204" pitchFamily="34" charset="0"/>
              <a:buChar char="•"/>
            </a:pPr>
            <a:r>
              <a:rPr lang="en-IN" dirty="0"/>
              <a:t>One  status register</a:t>
            </a:r>
          </a:p>
          <a:p>
            <a:pPr marL="285750" indent="-285750">
              <a:buFont typeface="Arial" panose="020B0604020202020204" pitchFamily="34" charset="0"/>
              <a:buChar char="•"/>
            </a:pPr>
            <a:r>
              <a:rPr lang="en-IN" dirty="0"/>
              <a:t>Program Counter  </a:t>
            </a:r>
          </a:p>
        </p:txBody>
      </p:sp>
    </p:spTree>
    <p:extLst>
      <p:ext uri="{BB962C8B-B14F-4D97-AF65-F5344CB8AC3E}">
        <p14:creationId xmlns:p14="http://schemas.microsoft.com/office/powerpoint/2010/main" val="2050897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7F4CC-0098-436F-884C-4BCB81C52D2F}"/>
              </a:ext>
            </a:extLst>
          </p:cNvPr>
          <p:cNvSpPr>
            <a:spLocks noGrp="1"/>
          </p:cNvSpPr>
          <p:nvPr>
            <p:ph type="title"/>
          </p:nvPr>
        </p:nvSpPr>
        <p:spPr/>
        <p:txBody>
          <a:bodyPr/>
          <a:lstStyle/>
          <a:p>
            <a:r>
              <a:rPr lang="en-IN" dirty="0"/>
              <a:t>What is banking…</a:t>
            </a:r>
          </a:p>
        </p:txBody>
      </p:sp>
      <p:sp>
        <p:nvSpPr>
          <p:cNvPr id="3" name="TextBox 2">
            <a:extLst>
              <a:ext uri="{FF2B5EF4-FFF2-40B4-BE49-F238E27FC236}">
                <a16:creationId xmlns:a16="http://schemas.microsoft.com/office/drawing/2014/main" id="{730506EA-34F7-4877-90BA-0E2885C16501}"/>
              </a:ext>
            </a:extLst>
          </p:cNvPr>
          <p:cNvSpPr txBox="1"/>
          <p:nvPr/>
        </p:nvSpPr>
        <p:spPr>
          <a:xfrm>
            <a:off x="228600" y="1676400"/>
            <a:ext cx="8763000" cy="4801314"/>
          </a:xfrm>
          <a:prstGeom prst="rect">
            <a:avLst/>
          </a:prstGeom>
          <a:noFill/>
        </p:spPr>
        <p:txBody>
          <a:bodyPr wrap="square" rtlCol="0">
            <a:spAutoFit/>
          </a:bodyPr>
          <a:lstStyle/>
          <a:p>
            <a:r>
              <a:rPr lang="en-IN" dirty="0"/>
              <a:t>The processor can switch into various modes from any other mode.</a:t>
            </a:r>
          </a:p>
          <a:p>
            <a:endParaRPr lang="en-IN" dirty="0"/>
          </a:p>
          <a:p>
            <a:r>
              <a:rPr lang="en-IN" dirty="0"/>
              <a:t>Now let us assume from USER/System mode the processor switches to IRQ mode to service and interrupt to give an indication of an “Alert”.  To serve the interrupt the processor will execute an ISR after which it returns to the program it was earlier executing. The return to the executing program should happen smoothly with out an interruptions. </a:t>
            </a:r>
          </a:p>
          <a:p>
            <a:endParaRPr lang="en-IN" dirty="0"/>
          </a:p>
          <a:p>
            <a:r>
              <a:rPr lang="en-IN" dirty="0"/>
              <a:t>For this to happen it has to save a copy of some of the registers it was using earlier.  For this processor will automatically save the contents of Registers R13(SP) and R14 (LR) into another internal register called “Banked” R13 and R14.   </a:t>
            </a:r>
          </a:p>
          <a:p>
            <a:endParaRPr lang="en-IN" dirty="0"/>
          </a:p>
          <a:p>
            <a:r>
              <a:rPr lang="en-IN" dirty="0"/>
              <a:t>The largest no  of Register swap happens when the processor switches to FIQ</a:t>
            </a:r>
          </a:p>
          <a:p>
            <a:endParaRPr lang="en-IN" dirty="0"/>
          </a:p>
          <a:p>
            <a:r>
              <a:rPr lang="en-IN" sz="1600" i="1" dirty="0"/>
              <a:t>The LR holds the return address from PC when a Branch and Link (BL) or Branch and Link with Exchange (BLX) instruction is executed. The LR is also used for exception return. At all other times, you can treat r14 as a general-purpose register. </a:t>
            </a:r>
          </a:p>
          <a:p>
            <a:endParaRPr lang="en-IN" dirty="0"/>
          </a:p>
        </p:txBody>
      </p:sp>
    </p:spTree>
    <p:extLst>
      <p:ext uri="{BB962C8B-B14F-4D97-AF65-F5344CB8AC3E}">
        <p14:creationId xmlns:p14="http://schemas.microsoft.com/office/powerpoint/2010/main" val="637727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75856" y="2564904"/>
            <a:ext cx="2808312" cy="1584176"/>
          </a:xfrm>
          <a:prstGeom prst="rect">
            <a:avLst/>
          </a:prstGeom>
          <a:scene3d>
            <a:camera prst="orthographicFront"/>
            <a:lightRig rig="harsh" dir="t"/>
          </a:scene3d>
          <a:sp3d extrusionH="76200" contourW="12700" prstMaterial="dkEdge">
            <a:bevelT/>
            <a:bevelB/>
            <a:extrusionClr>
              <a:schemeClr val="tx2">
                <a:lumMod val="60000"/>
                <a:lumOff val="40000"/>
              </a:schemeClr>
            </a:extrusionClr>
            <a:contourClr>
              <a:schemeClr val="tx2">
                <a:lumMod val="40000"/>
                <a:lumOff val="6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CPU</a:t>
            </a:r>
            <a:endParaRPr lang="en-IN" dirty="0"/>
          </a:p>
        </p:txBody>
      </p:sp>
      <p:sp>
        <p:nvSpPr>
          <p:cNvPr id="3" name="Rectangle 2"/>
          <p:cNvSpPr/>
          <p:nvPr/>
        </p:nvSpPr>
        <p:spPr>
          <a:xfrm>
            <a:off x="1835696" y="764704"/>
            <a:ext cx="2232248" cy="576064"/>
          </a:xfrm>
          <a:prstGeom prst="rect">
            <a:avLst/>
          </a:prstGeom>
          <a:scene3d>
            <a:camera prst="orthographicFront"/>
            <a:lightRig rig="harsh" dir="t"/>
          </a:scene3d>
          <a:sp3d extrusionH="76200" contourW="12700" prstMaterial="dkEdge">
            <a:bevelT/>
            <a:bevelB/>
            <a:extrusionClr>
              <a:schemeClr val="tx2">
                <a:lumMod val="60000"/>
                <a:lumOff val="40000"/>
              </a:schemeClr>
            </a:extrusionClr>
            <a:contourClr>
              <a:schemeClr val="tx2">
                <a:lumMod val="40000"/>
                <a:lumOff val="6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Primary Memory</a:t>
            </a:r>
          </a:p>
          <a:p>
            <a:pPr algn="ctr"/>
            <a:r>
              <a:rPr lang="en-US" dirty="0"/>
              <a:t>(RAM)</a:t>
            </a:r>
            <a:endParaRPr lang="en-IN" dirty="0"/>
          </a:p>
        </p:txBody>
      </p:sp>
      <p:pic>
        <p:nvPicPr>
          <p:cNvPr id="4" name="Picture 9" descr="C:\Users\Admin\AppData\Local\Microsoft\Windows\Temporary Internet Files\Content.IE5\D45FKAQH\Bus_Network_Topology[1].png"/>
          <p:cNvPicPr>
            <a:picLocks noChangeAspect="1" noChangeArrowheads="1"/>
          </p:cNvPicPr>
          <p:nvPr/>
        </p:nvPicPr>
        <p:blipFill>
          <a:blip r:embed="rId2" cstate="print"/>
          <a:srcRect/>
          <a:stretch>
            <a:fillRect/>
          </a:stretch>
        </p:blipFill>
        <p:spPr bwMode="auto">
          <a:xfrm>
            <a:off x="107504" y="5229200"/>
            <a:ext cx="1656184" cy="1154666"/>
          </a:xfrm>
          <a:prstGeom prst="rect">
            <a:avLst/>
          </a:prstGeom>
          <a:noFill/>
        </p:spPr>
      </p:pic>
      <p:cxnSp>
        <p:nvCxnSpPr>
          <p:cNvPr id="5" name="Straight Arrow Connector 4"/>
          <p:cNvCxnSpPr/>
          <p:nvPr/>
        </p:nvCxnSpPr>
        <p:spPr>
          <a:xfrm>
            <a:off x="3131840" y="1412776"/>
            <a:ext cx="720080" cy="115212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5364088" y="1844824"/>
            <a:ext cx="576064" cy="648072"/>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6084168" y="3501008"/>
            <a:ext cx="1008112" cy="0"/>
          </a:xfrm>
          <a:prstGeom prst="straightConnector1">
            <a:avLst/>
          </a:prstGeom>
          <a:ln>
            <a:solidFill>
              <a:srgbClr val="FF0000"/>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flipV="1">
            <a:off x="5652120" y="4221088"/>
            <a:ext cx="864096" cy="151216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724128" y="908720"/>
            <a:ext cx="2053767" cy="430887"/>
          </a:xfrm>
          <a:prstGeom prst="rect">
            <a:avLst/>
          </a:prstGeom>
          <a:noFill/>
        </p:spPr>
        <p:txBody>
          <a:bodyPr wrap="none" rtlCol="0">
            <a:spAutoFit/>
          </a:bodyPr>
          <a:lstStyle/>
          <a:p>
            <a:r>
              <a:rPr lang="en-US" sz="1100" dirty="0"/>
              <a:t>Secondary Memory</a:t>
            </a:r>
          </a:p>
          <a:p>
            <a:r>
              <a:rPr lang="en-US" sz="1100" dirty="0"/>
              <a:t>Memory Card (16 GB, 32 GB etc)</a:t>
            </a:r>
            <a:endParaRPr lang="en-IN" sz="1100" dirty="0"/>
          </a:p>
        </p:txBody>
      </p:sp>
      <p:sp>
        <p:nvSpPr>
          <p:cNvPr id="10" name="TextBox 9"/>
          <p:cNvSpPr txBox="1"/>
          <p:nvPr/>
        </p:nvSpPr>
        <p:spPr>
          <a:xfrm>
            <a:off x="6876256" y="5805264"/>
            <a:ext cx="1229824" cy="261610"/>
          </a:xfrm>
          <a:prstGeom prst="rect">
            <a:avLst/>
          </a:prstGeom>
          <a:noFill/>
        </p:spPr>
        <p:txBody>
          <a:bodyPr wrap="none" rtlCol="0">
            <a:spAutoFit/>
          </a:bodyPr>
          <a:lstStyle/>
          <a:p>
            <a:r>
              <a:rPr lang="en-US" sz="1100" dirty="0"/>
              <a:t>Network Interface</a:t>
            </a:r>
            <a:endParaRPr lang="en-IN" sz="1100" dirty="0"/>
          </a:p>
        </p:txBody>
      </p:sp>
      <p:sp>
        <p:nvSpPr>
          <p:cNvPr id="11" name="Left-Right Arrow 10"/>
          <p:cNvSpPr/>
          <p:nvPr/>
        </p:nvSpPr>
        <p:spPr>
          <a:xfrm>
            <a:off x="2051720" y="5589240"/>
            <a:ext cx="4320480" cy="216024"/>
          </a:xfrm>
          <a:prstGeom prst="leftRightArrow">
            <a:avLst/>
          </a:prstGeom>
          <a:gradFill flip="none" rotWithShape="1">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p:cNvSpPr/>
          <p:nvPr/>
        </p:nvSpPr>
        <p:spPr>
          <a:xfrm>
            <a:off x="3059832" y="5733256"/>
            <a:ext cx="2975494" cy="1200329"/>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3600" b="1" spc="50" dirty="0">
                <a:ln w="11430" cap="rnd">
                  <a:solidFill>
                    <a:schemeClr val="accent1">
                      <a:shade val="50000"/>
                    </a:schemeClr>
                  </a:solidFill>
                  <a:bevel/>
                </a:ln>
                <a:gradFill>
                  <a:gsLst>
                    <a:gs pos="25000">
                      <a:schemeClr val="accent2">
                        <a:satMod val="155000"/>
                      </a:schemeClr>
                    </a:gs>
                    <a:gs pos="100000">
                      <a:schemeClr val="accent2">
                        <a:shade val="45000"/>
                        <a:satMod val="165000"/>
                      </a:schemeClr>
                    </a:gs>
                  </a:gsLst>
                  <a:lin ang="5400000"/>
                </a:gradFill>
                <a:effectLst>
                  <a:outerShdw blurRad="60007" dist="310007" dir="7680000" sy="30000" kx="1300200" algn="ctr" rotWithShape="0">
                    <a:prstClr val="black">
                      <a:alpha val="32000"/>
                    </a:prstClr>
                  </a:outerShdw>
                </a:effectLst>
              </a:rPr>
              <a:t>Embedded Systems</a:t>
            </a:r>
            <a:endParaRPr lang="en-US" sz="4800" b="1" cap="none" spc="50" dirty="0">
              <a:ln w="11430" cap="rnd">
                <a:solidFill>
                  <a:schemeClr val="accent1">
                    <a:shade val="50000"/>
                  </a:schemeClr>
                </a:solidFill>
                <a:bevel/>
              </a:ln>
              <a:gradFill>
                <a:gsLst>
                  <a:gs pos="25000">
                    <a:schemeClr val="accent2">
                      <a:satMod val="155000"/>
                    </a:schemeClr>
                  </a:gs>
                  <a:gs pos="100000">
                    <a:schemeClr val="accent2">
                      <a:shade val="45000"/>
                      <a:satMod val="165000"/>
                    </a:schemeClr>
                  </a:gs>
                </a:gsLst>
                <a:lin ang="5400000"/>
              </a:gradFill>
              <a:effectLst>
                <a:outerShdw blurRad="60007" dist="310007" dir="7680000" sy="30000" kx="1300200" algn="ctr" rotWithShape="0">
                  <a:prstClr val="black">
                    <a:alpha val="32000"/>
                  </a:prstClr>
                </a:outerShdw>
              </a:effectLst>
            </a:endParaRPr>
          </a:p>
        </p:txBody>
      </p:sp>
      <p:pic>
        <p:nvPicPr>
          <p:cNvPr id="13" name="Picture 2" descr="C:\Users\Admin\AppData\Local\Microsoft\Windows\Temporary Internet Files\Content.IE5\T7TECUYH\keyboard-silhouette-2813-large[1].png"/>
          <p:cNvPicPr>
            <a:picLocks noChangeAspect="1" noChangeArrowheads="1"/>
          </p:cNvPicPr>
          <p:nvPr/>
        </p:nvPicPr>
        <p:blipFill>
          <a:blip r:embed="rId3" cstate="print"/>
          <a:srcRect/>
          <a:stretch>
            <a:fillRect/>
          </a:stretch>
        </p:blipFill>
        <p:spPr bwMode="auto">
          <a:xfrm>
            <a:off x="1475656" y="2420888"/>
            <a:ext cx="609161" cy="432048"/>
          </a:xfrm>
          <a:prstGeom prst="rect">
            <a:avLst/>
          </a:prstGeom>
          <a:noFill/>
        </p:spPr>
      </p:pic>
      <p:pic>
        <p:nvPicPr>
          <p:cNvPr id="14" name="Picture 2" descr="C:\Users\Admin\AppData\Local\Microsoft\Windows\Temporary Internet Files\Content.IE5\DCACVMC0\large_366_SoilMoisture1-450[1].jpg"/>
          <p:cNvPicPr>
            <a:picLocks noChangeAspect="1" noChangeArrowheads="1"/>
          </p:cNvPicPr>
          <p:nvPr/>
        </p:nvPicPr>
        <p:blipFill>
          <a:blip r:embed="rId4" cstate="print"/>
          <a:srcRect/>
          <a:stretch>
            <a:fillRect/>
          </a:stretch>
        </p:blipFill>
        <p:spPr bwMode="auto">
          <a:xfrm>
            <a:off x="1475656" y="3068960"/>
            <a:ext cx="609369" cy="523503"/>
          </a:xfrm>
          <a:prstGeom prst="rect">
            <a:avLst/>
          </a:prstGeom>
          <a:noFill/>
        </p:spPr>
      </p:pic>
      <p:pic>
        <p:nvPicPr>
          <p:cNvPr id="15" name="Picture 3" descr="C:\Users\Admin\AppData\Local\Microsoft\Windows\Temporary Internet Files\Content.IE5\T7TECUYH\temperature-icon[1].png"/>
          <p:cNvPicPr>
            <a:picLocks noChangeAspect="1" noChangeArrowheads="1"/>
          </p:cNvPicPr>
          <p:nvPr/>
        </p:nvPicPr>
        <p:blipFill>
          <a:blip r:embed="rId5" cstate="print"/>
          <a:srcRect/>
          <a:stretch>
            <a:fillRect/>
          </a:stretch>
        </p:blipFill>
        <p:spPr bwMode="auto">
          <a:xfrm>
            <a:off x="1403648" y="3717032"/>
            <a:ext cx="626665" cy="626665"/>
          </a:xfrm>
          <a:prstGeom prst="rect">
            <a:avLst/>
          </a:prstGeom>
          <a:noFill/>
        </p:spPr>
      </p:pic>
      <p:sp>
        <p:nvSpPr>
          <p:cNvPr id="16" name="Left Brace 15"/>
          <p:cNvSpPr/>
          <p:nvPr/>
        </p:nvSpPr>
        <p:spPr>
          <a:xfrm>
            <a:off x="683568" y="2564904"/>
            <a:ext cx="648072" cy="165618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7" name="Straight Arrow Connector 16"/>
          <p:cNvCxnSpPr/>
          <p:nvPr/>
        </p:nvCxnSpPr>
        <p:spPr>
          <a:xfrm flipH="1">
            <a:off x="2123728" y="3356992"/>
            <a:ext cx="1008112" cy="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flipV="1">
            <a:off x="2123728" y="2708920"/>
            <a:ext cx="1008112" cy="432048"/>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1979712" y="3573016"/>
            <a:ext cx="1152128" cy="504056"/>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0" name="Picture 5" descr="C:\Users\Admin\AppData\Local\Microsoft\Windows\Temporary Internet Files\Content.IE5\CWW9D739\1024px-Multitouch_screen.svg[1].png"/>
          <p:cNvPicPr>
            <a:picLocks noChangeAspect="1" noChangeArrowheads="1"/>
          </p:cNvPicPr>
          <p:nvPr/>
        </p:nvPicPr>
        <p:blipFill>
          <a:blip r:embed="rId6" cstate="print"/>
          <a:srcRect/>
          <a:stretch>
            <a:fillRect/>
          </a:stretch>
        </p:blipFill>
        <p:spPr bwMode="auto">
          <a:xfrm>
            <a:off x="7092280" y="3140968"/>
            <a:ext cx="1080120" cy="783720"/>
          </a:xfrm>
          <a:prstGeom prst="rect">
            <a:avLst/>
          </a:prstGeom>
          <a:noFill/>
        </p:spPr>
      </p:pic>
      <p:pic>
        <p:nvPicPr>
          <p:cNvPr id="21" name="Picture 20" descr="C:\Users\Admin\AppData\Local\Microsoft\Windows\Temporary Internet Files\Content.IE5\BM4YNP21\radio_wireless_tower_cor_.svg_.med_[1].png"/>
          <p:cNvPicPr>
            <a:picLocks noChangeAspect="1" noChangeArrowheads="1"/>
          </p:cNvPicPr>
          <p:nvPr/>
        </p:nvPicPr>
        <p:blipFill>
          <a:blip r:embed="rId7" cstate="print"/>
          <a:srcRect/>
          <a:stretch>
            <a:fillRect/>
          </a:stretch>
        </p:blipFill>
        <p:spPr bwMode="auto">
          <a:xfrm>
            <a:off x="6444208" y="5301208"/>
            <a:ext cx="562173" cy="659175"/>
          </a:xfrm>
          <a:prstGeom prst="rect">
            <a:avLst/>
          </a:prstGeom>
          <a:noFill/>
        </p:spPr>
      </p:pic>
      <p:pic>
        <p:nvPicPr>
          <p:cNvPr id="22" name="Picture 2" descr="C:\Users\Admin\AppData\Local\Microsoft\Windows\Temporary Internet Files\Content.IE5\D45FKAQH\relais_offen[1].png"/>
          <p:cNvPicPr>
            <a:picLocks noChangeAspect="1" noChangeArrowheads="1"/>
          </p:cNvPicPr>
          <p:nvPr/>
        </p:nvPicPr>
        <p:blipFill>
          <a:blip r:embed="rId8" cstate="print"/>
          <a:srcRect/>
          <a:stretch>
            <a:fillRect/>
          </a:stretch>
        </p:blipFill>
        <p:spPr bwMode="auto">
          <a:xfrm>
            <a:off x="6588224" y="2132856"/>
            <a:ext cx="632264" cy="692696"/>
          </a:xfrm>
          <a:prstGeom prst="rect">
            <a:avLst/>
          </a:prstGeom>
          <a:noFill/>
        </p:spPr>
      </p:pic>
      <p:cxnSp>
        <p:nvCxnSpPr>
          <p:cNvPr id="23" name="Straight Arrow Connector 22"/>
          <p:cNvCxnSpPr/>
          <p:nvPr/>
        </p:nvCxnSpPr>
        <p:spPr>
          <a:xfrm flipH="1">
            <a:off x="6084168" y="2708920"/>
            <a:ext cx="432048" cy="216024"/>
          </a:xfrm>
          <a:prstGeom prst="straightConnector1">
            <a:avLst/>
          </a:prstGeom>
          <a:ln>
            <a:solidFill>
              <a:srgbClr val="FF0000"/>
            </a:solidFill>
            <a:headEnd type="stealth"/>
            <a:tailEnd type="none"/>
          </a:ln>
        </p:spPr>
        <p:style>
          <a:lnRef idx="1">
            <a:schemeClr val="accent1"/>
          </a:lnRef>
          <a:fillRef idx="0">
            <a:schemeClr val="accent1"/>
          </a:fillRef>
          <a:effectRef idx="0">
            <a:schemeClr val="accent1"/>
          </a:effectRef>
          <a:fontRef idx="minor">
            <a:schemeClr val="tx1"/>
          </a:fontRef>
        </p:style>
      </p:cxnSp>
      <p:pic>
        <p:nvPicPr>
          <p:cNvPr id="24" name="Picture 5" descr="C:\Users\Admin\AppData\Local\Microsoft\Windows\Temporary Internet Files\Content.IE5\D45FKAQH\stepper-motor[1].gif"/>
          <p:cNvPicPr>
            <a:picLocks noChangeAspect="1" noChangeArrowheads="1" noCrop="1"/>
          </p:cNvPicPr>
          <p:nvPr/>
        </p:nvPicPr>
        <p:blipFill>
          <a:blip r:embed="rId9" cstate="print"/>
          <a:srcRect/>
          <a:stretch>
            <a:fillRect/>
          </a:stretch>
        </p:blipFill>
        <p:spPr bwMode="auto">
          <a:xfrm>
            <a:off x="6804248" y="3933056"/>
            <a:ext cx="720080" cy="720080"/>
          </a:xfrm>
          <a:prstGeom prst="rect">
            <a:avLst/>
          </a:prstGeom>
          <a:noFill/>
        </p:spPr>
      </p:pic>
      <p:cxnSp>
        <p:nvCxnSpPr>
          <p:cNvPr id="25" name="Straight Arrow Connector 24"/>
          <p:cNvCxnSpPr>
            <a:stCxn id="24" idx="1"/>
          </p:cNvCxnSpPr>
          <p:nvPr/>
        </p:nvCxnSpPr>
        <p:spPr>
          <a:xfrm flipH="1" flipV="1">
            <a:off x="6084168" y="3933056"/>
            <a:ext cx="720080" cy="360040"/>
          </a:xfrm>
          <a:prstGeom prst="straightConnector1">
            <a:avLst/>
          </a:prstGeom>
          <a:ln>
            <a:solidFill>
              <a:srgbClr val="FF0000"/>
            </a:solidFill>
            <a:headEnd type="stealth" w="med" len="lg"/>
            <a:tailEnd type="none"/>
          </a:ln>
        </p:spPr>
        <p:style>
          <a:lnRef idx="1">
            <a:schemeClr val="accent1"/>
          </a:lnRef>
          <a:fillRef idx="0">
            <a:schemeClr val="accent1"/>
          </a:fillRef>
          <a:effectRef idx="0">
            <a:schemeClr val="accent1"/>
          </a:effectRef>
          <a:fontRef idx="minor">
            <a:schemeClr val="tx1"/>
          </a:fontRef>
        </p:style>
      </p:cxnSp>
      <p:pic>
        <p:nvPicPr>
          <p:cNvPr id="26" name="Picture 6" descr="C:\Users\Admin\AppData\Local\Microsoft\Windows\Temporary Internet Files\Content.IE5\D45FKAQH\micro-sd-card[1].jpg"/>
          <p:cNvPicPr>
            <a:picLocks noChangeAspect="1" noChangeArrowheads="1"/>
          </p:cNvPicPr>
          <p:nvPr/>
        </p:nvPicPr>
        <p:blipFill>
          <a:blip r:embed="rId10" cstate="print"/>
          <a:srcRect/>
          <a:stretch>
            <a:fillRect/>
          </a:stretch>
        </p:blipFill>
        <p:spPr bwMode="auto">
          <a:xfrm>
            <a:off x="5940152" y="1340768"/>
            <a:ext cx="756084" cy="504056"/>
          </a:xfrm>
          <a:prstGeom prst="rect">
            <a:avLst/>
          </a:prstGeom>
          <a:noFill/>
        </p:spPr>
      </p:pic>
      <p:sp>
        <p:nvSpPr>
          <p:cNvPr id="27" name="Rectangle 26"/>
          <p:cNvSpPr/>
          <p:nvPr/>
        </p:nvSpPr>
        <p:spPr>
          <a:xfrm>
            <a:off x="140024" y="2348880"/>
            <a:ext cx="615553" cy="2160240"/>
          </a:xfrm>
          <a:prstGeom prst="rect">
            <a:avLst/>
          </a:prstGeom>
          <a:noFill/>
        </p:spPr>
        <p:txBody>
          <a:bodyPr vert="vert" wrap="square" lIns="91440" tIns="45720" rIns="91440" bIns="45720">
            <a:spAutoFit/>
          </a:bodyPr>
          <a:lstStyle/>
          <a:p>
            <a:pPr algn="ctr"/>
            <a:r>
              <a:rPr lang="en-US" sz="2800" b="1" dirty="0">
                <a:ln w="18000">
                  <a:solidFill>
                    <a:schemeClr val="accent2">
                      <a:satMod val="140000"/>
                    </a:schemeClr>
                  </a:solidFill>
                  <a:prstDash val="solid"/>
                  <a:miter lim="800000"/>
                </a:ln>
                <a:noFill/>
                <a:effectLst>
                  <a:outerShdw blurRad="25500" dist="23000" dir="7020000" algn="tl">
                    <a:srgbClr val="000000">
                      <a:alpha val="50000"/>
                    </a:srgbClr>
                  </a:outerShdw>
                </a:effectLst>
              </a:rPr>
              <a:t>Input </a:t>
            </a:r>
            <a:endParaRPr lang="en-US" sz="28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28" name="Slide Number Placeholder 41"/>
          <p:cNvSpPr>
            <a:spLocks noGrp="1"/>
          </p:cNvSpPr>
          <p:nvPr>
            <p:ph type="sldNum" sz="quarter" idx="12"/>
          </p:nvPr>
        </p:nvSpPr>
        <p:spPr>
          <a:xfrm>
            <a:off x="6553200" y="6356350"/>
            <a:ext cx="2133600" cy="365125"/>
          </a:xfrm>
        </p:spPr>
        <p:txBody>
          <a:bodyPr/>
          <a:lstStyle/>
          <a:p>
            <a:fld id="{3CC8D4CE-93F6-4BFF-95A0-EE98CBE3B034}" type="slidenum">
              <a:rPr lang="en-IN" smtClean="0"/>
              <a:pPr/>
              <a:t>2</a:t>
            </a:fld>
            <a:endParaRPr lang="en-IN" dirty="0"/>
          </a:p>
        </p:txBody>
      </p:sp>
      <p:sp>
        <p:nvSpPr>
          <p:cNvPr id="30" name="TextBox 29"/>
          <p:cNvSpPr txBox="1"/>
          <p:nvPr/>
        </p:nvSpPr>
        <p:spPr>
          <a:xfrm>
            <a:off x="7164288" y="2060848"/>
            <a:ext cx="1112805" cy="430887"/>
          </a:xfrm>
          <a:prstGeom prst="rect">
            <a:avLst/>
          </a:prstGeom>
          <a:noFill/>
        </p:spPr>
        <p:txBody>
          <a:bodyPr wrap="none" rtlCol="0">
            <a:spAutoFit/>
          </a:bodyPr>
          <a:lstStyle/>
          <a:p>
            <a:pPr algn="ctr"/>
            <a:r>
              <a:rPr lang="en-US" sz="1100" dirty="0"/>
              <a:t>Electromagnetic</a:t>
            </a:r>
          </a:p>
          <a:p>
            <a:pPr algn="ctr"/>
            <a:r>
              <a:rPr lang="en-US" sz="1100" dirty="0"/>
              <a:t>Relay</a:t>
            </a:r>
            <a:endParaRPr lang="en-IN" sz="1100" dirty="0"/>
          </a:p>
        </p:txBody>
      </p:sp>
      <p:sp>
        <p:nvSpPr>
          <p:cNvPr id="31" name="TextBox 30"/>
          <p:cNvSpPr txBox="1"/>
          <p:nvPr/>
        </p:nvSpPr>
        <p:spPr>
          <a:xfrm>
            <a:off x="7524328" y="4221088"/>
            <a:ext cx="635109" cy="430887"/>
          </a:xfrm>
          <a:prstGeom prst="rect">
            <a:avLst/>
          </a:prstGeom>
          <a:noFill/>
        </p:spPr>
        <p:txBody>
          <a:bodyPr wrap="none" rtlCol="0">
            <a:spAutoFit/>
          </a:bodyPr>
          <a:lstStyle/>
          <a:p>
            <a:pPr algn="ctr"/>
            <a:r>
              <a:rPr lang="en-US" sz="1100" dirty="0"/>
              <a:t>Electric </a:t>
            </a:r>
          </a:p>
          <a:p>
            <a:pPr algn="ctr"/>
            <a:r>
              <a:rPr lang="en-US" sz="1100" dirty="0"/>
              <a:t>Motor</a:t>
            </a:r>
          </a:p>
        </p:txBody>
      </p:sp>
      <p:sp>
        <p:nvSpPr>
          <p:cNvPr id="32" name="TextBox 31"/>
          <p:cNvSpPr txBox="1"/>
          <p:nvPr/>
        </p:nvSpPr>
        <p:spPr>
          <a:xfrm>
            <a:off x="8100392" y="3140968"/>
            <a:ext cx="681597" cy="577081"/>
          </a:xfrm>
          <a:prstGeom prst="rect">
            <a:avLst/>
          </a:prstGeom>
          <a:noFill/>
        </p:spPr>
        <p:txBody>
          <a:bodyPr wrap="none" rtlCol="0">
            <a:spAutoFit/>
          </a:bodyPr>
          <a:lstStyle/>
          <a:p>
            <a:r>
              <a:rPr lang="en-US" sz="1050" dirty="0"/>
              <a:t>Touch</a:t>
            </a:r>
          </a:p>
          <a:p>
            <a:r>
              <a:rPr lang="en-US" sz="1050" dirty="0"/>
              <a:t>Screen</a:t>
            </a:r>
          </a:p>
          <a:p>
            <a:r>
              <a:rPr lang="en-US" sz="1050" dirty="0"/>
              <a:t>LCD (I/O)</a:t>
            </a:r>
            <a:endParaRPr lang="en-IN" sz="1050" dirty="0"/>
          </a:p>
        </p:txBody>
      </p:sp>
      <p:pic>
        <p:nvPicPr>
          <p:cNvPr id="33" name="Picture 2" descr="https://camo.githubusercontent.com/1cbab2ee0fc2062201c7e4b7b5ad2fcf16d19570/687474703a2f2f692e696d6775722e636f6d2f4539764e4d6e712e706e67"/>
          <p:cNvPicPr>
            <a:picLocks noChangeAspect="1" noChangeArrowheads="1"/>
          </p:cNvPicPr>
          <p:nvPr/>
        </p:nvPicPr>
        <p:blipFill>
          <a:blip r:embed="rId11" cstate="print"/>
          <a:srcRect/>
          <a:stretch>
            <a:fillRect/>
          </a:stretch>
        </p:blipFill>
        <p:spPr bwMode="auto">
          <a:xfrm>
            <a:off x="3275856" y="4149080"/>
            <a:ext cx="1368152" cy="1034844"/>
          </a:xfrm>
          <a:prstGeom prst="rect">
            <a:avLst/>
          </a:prstGeom>
          <a:noFill/>
        </p:spPr>
      </p:pic>
      <p:sp>
        <p:nvSpPr>
          <p:cNvPr id="34" name="TextBox 33"/>
          <p:cNvSpPr txBox="1"/>
          <p:nvPr/>
        </p:nvSpPr>
        <p:spPr>
          <a:xfrm>
            <a:off x="4427984" y="5157192"/>
            <a:ext cx="513282" cy="261610"/>
          </a:xfrm>
          <a:prstGeom prst="rect">
            <a:avLst/>
          </a:prstGeom>
          <a:noFill/>
        </p:spPr>
        <p:txBody>
          <a:bodyPr wrap="none" rtlCol="0">
            <a:spAutoFit/>
          </a:bodyPr>
          <a:lstStyle/>
          <a:p>
            <a:r>
              <a:rPr lang="en-US" sz="1100" dirty="0"/>
              <a:t>Ports </a:t>
            </a:r>
            <a:endParaRPr lang="en-IN" sz="11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ustudy.in/imagebrowser/view/image/9883/_original"/>
          <p:cNvPicPr>
            <a:picLocks noChangeAspect="1" noChangeArrowheads="1"/>
          </p:cNvPicPr>
          <p:nvPr/>
        </p:nvPicPr>
        <p:blipFill>
          <a:blip r:embed="rId2" cstate="print"/>
          <a:srcRect/>
          <a:stretch>
            <a:fillRect/>
          </a:stretch>
        </p:blipFill>
        <p:spPr bwMode="auto">
          <a:xfrm>
            <a:off x="2209800" y="990600"/>
            <a:ext cx="5600700" cy="5667376"/>
          </a:xfrm>
          <a:prstGeom prst="rect">
            <a:avLst/>
          </a:prstGeom>
          <a:noFill/>
        </p:spPr>
      </p:pic>
      <p:sp>
        <p:nvSpPr>
          <p:cNvPr id="3" name="Title 1"/>
          <p:cNvSpPr txBox="1">
            <a:spLocks/>
          </p:cNvSpPr>
          <p:nvPr/>
        </p:nvSpPr>
        <p:spPr>
          <a:xfrm>
            <a:off x="609600" y="228600"/>
            <a:ext cx="8153400" cy="990600"/>
          </a:xfrm>
          <a:prstGeom prst="rect">
            <a:avLst/>
          </a:prstGeom>
        </p:spPr>
        <p:txBody>
          <a:bodyP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mj-lt"/>
                <a:ea typeface="+mj-ea"/>
                <a:cs typeface="+mj-cs"/>
              </a:rPr>
              <a:t>ARM7TDMI PIN diagram</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a:ln>
                <a:noFill/>
              </a:ln>
              <a:solidFill>
                <a:schemeClr val="tx2"/>
              </a:solidFill>
              <a:effectLst/>
              <a:uLnTx/>
              <a:uFillTx/>
              <a:latin typeface="+mj-lt"/>
              <a:ea typeface="+mj-ea"/>
              <a:cs typeface="+mj-cs"/>
            </a:endParaRPr>
          </a:p>
        </p:txBody>
      </p:sp>
      <p:pic>
        <p:nvPicPr>
          <p:cNvPr id="1028" name="Picture 4" descr="LPC 2148 Pin Diagram"/>
          <p:cNvPicPr>
            <a:picLocks noChangeAspect="1" noChangeArrowheads="1"/>
          </p:cNvPicPr>
          <p:nvPr/>
        </p:nvPicPr>
        <p:blipFill>
          <a:blip r:embed="rId3" cstate="print"/>
          <a:srcRect/>
          <a:stretch>
            <a:fillRect/>
          </a:stretch>
        </p:blipFill>
        <p:spPr bwMode="auto">
          <a:xfrm>
            <a:off x="304800" y="5257800"/>
            <a:ext cx="1371600" cy="1294448"/>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ARM after RESET</a:t>
            </a:r>
          </a:p>
        </p:txBody>
      </p:sp>
      <p:sp>
        <p:nvSpPr>
          <p:cNvPr id="3" name="TextBox 2"/>
          <p:cNvSpPr txBox="1"/>
          <p:nvPr/>
        </p:nvSpPr>
        <p:spPr>
          <a:xfrm>
            <a:off x="228600" y="1828800"/>
            <a:ext cx="8699946" cy="3354765"/>
          </a:xfrm>
          <a:prstGeom prst="rect">
            <a:avLst/>
          </a:prstGeom>
          <a:noFill/>
        </p:spPr>
        <p:txBody>
          <a:bodyPr wrap="none" rtlCol="0">
            <a:spAutoFit/>
          </a:bodyPr>
          <a:lstStyle/>
          <a:p>
            <a:r>
              <a:rPr lang="en-US" sz="2400" dirty="0"/>
              <a:t>After RESET is made low and made high the following steps </a:t>
            </a:r>
          </a:p>
          <a:p>
            <a:r>
              <a:rPr lang="en-US" sz="2400" dirty="0"/>
              <a:t>happens in the Processor</a:t>
            </a:r>
          </a:p>
          <a:p>
            <a:endParaRPr lang="en-US" sz="2400" dirty="0"/>
          </a:p>
          <a:p>
            <a:r>
              <a:rPr lang="en-US" sz="2400" dirty="0"/>
              <a:t>1. Enter Supervisor mode by Writing ----------- into CPSR -------- bits</a:t>
            </a:r>
          </a:p>
          <a:p>
            <a:r>
              <a:rPr lang="en-US" sz="2400" dirty="0"/>
              <a:t>2. Saves the values of R14 and CPSR into SPSR_SVC</a:t>
            </a:r>
          </a:p>
          <a:p>
            <a:r>
              <a:rPr lang="en-US" sz="2400" dirty="0"/>
              <a:t>3. Disables IRQ, FIQ interrupts by Setting I &amp; F flags of CPSR</a:t>
            </a:r>
          </a:p>
          <a:p>
            <a:pPr marL="342900" indent="-342900">
              <a:buAutoNum type="arabicPeriod" startAt="4"/>
            </a:pPr>
            <a:r>
              <a:rPr lang="en-US" sz="2400" dirty="0"/>
              <a:t>Clears the T bit in CPSR to run in ARM mode</a:t>
            </a:r>
          </a:p>
          <a:p>
            <a:pPr marL="342900" indent="-342900">
              <a:buAutoNum type="arabicPeriod" startAt="4"/>
            </a:pPr>
            <a:r>
              <a:rPr lang="en-US" sz="2400" dirty="0"/>
              <a:t>Forces PC  it fetch the next instruction from address 0x000000000</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 Vector Table</a:t>
            </a:r>
          </a:p>
        </p:txBody>
      </p:sp>
      <p:graphicFrame>
        <p:nvGraphicFramePr>
          <p:cNvPr id="3" name="Table 2"/>
          <p:cNvGraphicFramePr>
            <a:graphicFrameLocks noGrp="1"/>
          </p:cNvGraphicFramePr>
          <p:nvPr/>
        </p:nvGraphicFramePr>
        <p:xfrm>
          <a:off x="914400" y="1524000"/>
          <a:ext cx="6096000" cy="3235960"/>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20000"/>
                    </a:ext>
                  </a:extLst>
                </a:gridCol>
                <a:gridCol w="1778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r>
                        <a:rPr lang="en-US" dirty="0"/>
                        <a:t>Exception Type</a:t>
                      </a:r>
                    </a:p>
                  </a:txBody>
                  <a:tcPr/>
                </a:tc>
                <a:tc>
                  <a:txBody>
                    <a:bodyPr/>
                    <a:lstStyle/>
                    <a:p>
                      <a:r>
                        <a:rPr lang="en-US" dirty="0"/>
                        <a:t>Mode</a:t>
                      </a:r>
                    </a:p>
                  </a:txBody>
                  <a:tcPr/>
                </a:tc>
                <a:tc>
                  <a:txBody>
                    <a:bodyPr/>
                    <a:lstStyle/>
                    <a:p>
                      <a:r>
                        <a:rPr lang="en-US" dirty="0"/>
                        <a:t>Vector Address</a:t>
                      </a:r>
                    </a:p>
                  </a:txBody>
                  <a:tcPr/>
                </a:tc>
                <a:extLst>
                  <a:ext uri="{0D108BD9-81ED-4DB2-BD59-A6C34878D82A}">
                    <a16:rowId xmlns:a16="http://schemas.microsoft.com/office/drawing/2014/main" val="10000"/>
                  </a:ext>
                </a:extLst>
              </a:tr>
              <a:tr h="370840">
                <a:tc>
                  <a:txBody>
                    <a:bodyPr/>
                    <a:lstStyle/>
                    <a:p>
                      <a:r>
                        <a:rPr lang="en-US" dirty="0"/>
                        <a:t>Reset</a:t>
                      </a:r>
                    </a:p>
                  </a:txBody>
                  <a:tcPr/>
                </a:tc>
                <a:tc>
                  <a:txBody>
                    <a:bodyPr/>
                    <a:lstStyle/>
                    <a:p>
                      <a:r>
                        <a:rPr lang="en-US" dirty="0"/>
                        <a:t>SVC</a:t>
                      </a:r>
                    </a:p>
                  </a:txBody>
                  <a:tcPr/>
                </a:tc>
                <a:tc>
                  <a:txBody>
                    <a:bodyPr/>
                    <a:lstStyle/>
                    <a:p>
                      <a:r>
                        <a:rPr lang="en-US" dirty="0"/>
                        <a:t>0x00000000</a:t>
                      </a:r>
                    </a:p>
                  </a:txBody>
                  <a:tcPr/>
                </a:tc>
                <a:extLst>
                  <a:ext uri="{0D108BD9-81ED-4DB2-BD59-A6C34878D82A}">
                    <a16:rowId xmlns:a16="http://schemas.microsoft.com/office/drawing/2014/main" val="10001"/>
                  </a:ext>
                </a:extLst>
              </a:tr>
              <a:tr h="370840">
                <a:tc>
                  <a:txBody>
                    <a:bodyPr/>
                    <a:lstStyle/>
                    <a:p>
                      <a:r>
                        <a:rPr lang="en-US" dirty="0"/>
                        <a:t>Undefined instruction</a:t>
                      </a:r>
                    </a:p>
                  </a:txBody>
                  <a:tcPr/>
                </a:tc>
                <a:tc>
                  <a:txBody>
                    <a:bodyPr/>
                    <a:lstStyle/>
                    <a:p>
                      <a:r>
                        <a:rPr lang="en-US" dirty="0"/>
                        <a:t>UNDEF</a:t>
                      </a:r>
                    </a:p>
                  </a:txBody>
                  <a:tcPr/>
                </a:tc>
                <a:tc>
                  <a:txBody>
                    <a:bodyPr/>
                    <a:lstStyle/>
                    <a:p>
                      <a:r>
                        <a:rPr lang="en-US" dirty="0"/>
                        <a:t>0x00000004</a:t>
                      </a:r>
                    </a:p>
                  </a:txBody>
                  <a:tcPr/>
                </a:tc>
                <a:extLst>
                  <a:ext uri="{0D108BD9-81ED-4DB2-BD59-A6C34878D82A}">
                    <a16:rowId xmlns:a16="http://schemas.microsoft.com/office/drawing/2014/main" val="10002"/>
                  </a:ext>
                </a:extLst>
              </a:tr>
              <a:tr h="370840">
                <a:tc>
                  <a:txBody>
                    <a:bodyPr/>
                    <a:lstStyle/>
                    <a:p>
                      <a:r>
                        <a:rPr lang="en-US" dirty="0"/>
                        <a:t>Software</a:t>
                      </a:r>
                      <a:r>
                        <a:rPr lang="en-US" baseline="0" dirty="0"/>
                        <a:t> </a:t>
                      </a:r>
                      <a:r>
                        <a:rPr lang="en-US" baseline="0" dirty="0" err="1"/>
                        <a:t>intrrupt</a:t>
                      </a:r>
                      <a:r>
                        <a:rPr lang="en-US" baseline="0" dirty="0"/>
                        <a:t> (SVC)</a:t>
                      </a:r>
                      <a:endParaRPr lang="en-US" dirty="0"/>
                    </a:p>
                  </a:txBody>
                  <a:tcPr/>
                </a:tc>
                <a:tc>
                  <a:txBody>
                    <a:bodyPr/>
                    <a:lstStyle/>
                    <a:p>
                      <a:r>
                        <a:rPr lang="en-US" dirty="0"/>
                        <a:t>SVC</a:t>
                      </a:r>
                    </a:p>
                  </a:txBody>
                  <a:tcPr/>
                </a:tc>
                <a:tc>
                  <a:txBody>
                    <a:bodyPr/>
                    <a:lstStyle/>
                    <a:p>
                      <a:r>
                        <a:rPr lang="en-US" dirty="0"/>
                        <a:t>0x00000008</a:t>
                      </a:r>
                    </a:p>
                  </a:txBody>
                  <a:tcPr/>
                </a:tc>
                <a:extLst>
                  <a:ext uri="{0D108BD9-81ED-4DB2-BD59-A6C34878D82A}">
                    <a16:rowId xmlns:a16="http://schemas.microsoft.com/office/drawing/2014/main" val="10003"/>
                  </a:ext>
                </a:extLst>
              </a:tr>
              <a:tr h="370840">
                <a:tc>
                  <a:txBody>
                    <a:bodyPr/>
                    <a:lstStyle/>
                    <a:p>
                      <a:r>
                        <a:rPr lang="en-US" dirty="0"/>
                        <a:t>Pre-fetch Abort</a:t>
                      </a:r>
                    </a:p>
                  </a:txBody>
                  <a:tcPr/>
                </a:tc>
                <a:tc>
                  <a:txBody>
                    <a:bodyPr/>
                    <a:lstStyle/>
                    <a:p>
                      <a:r>
                        <a:rPr lang="en-US" dirty="0"/>
                        <a:t>ABORT</a:t>
                      </a:r>
                    </a:p>
                  </a:txBody>
                  <a:tcPr/>
                </a:tc>
                <a:tc>
                  <a:txBody>
                    <a:bodyPr/>
                    <a:lstStyle/>
                    <a:p>
                      <a:r>
                        <a:rPr lang="en-US" dirty="0"/>
                        <a:t>0x0000000C</a:t>
                      </a:r>
                    </a:p>
                  </a:txBody>
                  <a:tcPr/>
                </a:tc>
                <a:extLst>
                  <a:ext uri="{0D108BD9-81ED-4DB2-BD59-A6C34878D82A}">
                    <a16:rowId xmlns:a16="http://schemas.microsoft.com/office/drawing/2014/main" val="10004"/>
                  </a:ext>
                </a:extLst>
              </a:tr>
              <a:tr h="370840">
                <a:tc>
                  <a:txBody>
                    <a:bodyPr/>
                    <a:lstStyle/>
                    <a:p>
                      <a:r>
                        <a:rPr lang="en-US" dirty="0"/>
                        <a:t>Data Abort</a:t>
                      </a:r>
                    </a:p>
                  </a:txBody>
                  <a:tcPr/>
                </a:tc>
                <a:tc>
                  <a:txBody>
                    <a:bodyPr/>
                    <a:lstStyle/>
                    <a:p>
                      <a:r>
                        <a:rPr lang="en-US" dirty="0"/>
                        <a:t>ABORT</a:t>
                      </a:r>
                    </a:p>
                  </a:txBody>
                  <a:tcPr/>
                </a:tc>
                <a:tc>
                  <a:txBody>
                    <a:bodyPr/>
                    <a:lstStyle/>
                    <a:p>
                      <a:r>
                        <a:rPr lang="en-US" dirty="0"/>
                        <a:t>0x00000010</a:t>
                      </a:r>
                    </a:p>
                  </a:txBody>
                  <a:tcPr/>
                </a:tc>
                <a:extLst>
                  <a:ext uri="{0D108BD9-81ED-4DB2-BD59-A6C34878D82A}">
                    <a16:rowId xmlns:a16="http://schemas.microsoft.com/office/drawing/2014/main" val="10005"/>
                  </a:ext>
                </a:extLst>
              </a:tr>
              <a:tr h="370840">
                <a:tc>
                  <a:txBody>
                    <a:bodyPr/>
                    <a:lstStyle/>
                    <a:p>
                      <a:r>
                        <a:rPr lang="en-US" dirty="0"/>
                        <a:t>IRQ</a:t>
                      </a:r>
                    </a:p>
                  </a:txBody>
                  <a:tcPr/>
                </a:tc>
                <a:tc>
                  <a:txBody>
                    <a:bodyPr/>
                    <a:lstStyle/>
                    <a:p>
                      <a:r>
                        <a:rPr lang="en-US" dirty="0"/>
                        <a:t>IRQ</a:t>
                      </a:r>
                    </a:p>
                  </a:txBody>
                  <a:tcPr/>
                </a:tc>
                <a:tc>
                  <a:txBody>
                    <a:bodyPr/>
                    <a:lstStyle/>
                    <a:p>
                      <a:r>
                        <a:rPr lang="en-US" dirty="0"/>
                        <a:t>0x00000018</a:t>
                      </a:r>
                    </a:p>
                  </a:txBody>
                  <a:tcPr/>
                </a:tc>
                <a:extLst>
                  <a:ext uri="{0D108BD9-81ED-4DB2-BD59-A6C34878D82A}">
                    <a16:rowId xmlns:a16="http://schemas.microsoft.com/office/drawing/2014/main" val="10006"/>
                  </a:ext>
                </a:extLst>
              </a:tr>
              <a:tr h="370840">
                <a:tc>
                  <a:txBody>
                    <a:bodyPr/>
                    <a:lstStyle/>
                    <a:p>
                      <a:r>
                        <a:rPr lang="en-US" dirty="0"/>
                        <a:t>FIQ</a:t>
                      </a:r>
                    </a:p>
                  </a:txBody>
                  <a:tcPr/>
                </a:tc>
                <a:tc>
                  <a:txBody>
                    <a:bodyPr/>
                    <a:lstStyle/>
                    <a:p>
                      <a:r>
                        <a:rPr lang="en-US" dirty="0"/>
                        <a:t>FIQ</a:t>
                      </a:r>
                    </a:p>
                  </a:txBody>
                  <a:tcPr/>
                </a:tc>
                <a:tc>
                  <a:txBody>
                    <a:bodyPr/>
                    <a:lstStyle/>
                    <a:p>
                      <a:r>
                        <a:rPr lang="en-US" dirty="0"/>
                        <a:t>0x0000001C</a:t>
                      </a:r>
                    </a:p>
                  </a:txBody>
                  <a:tcPr/>
                </a:tc>
                <a:extLst>
                  <a:ext uri="{0D108BD9-81ED-4DB2-BD59-A6C34878D82A}">
                    <a16:rowId xmlns:a16="http://schemas.microsoft.com/office/drawing/2014/main" val="10007"/>
                  </a:ext>
                </a:extLst>
              </a:tr>
            </a:tbl>
          </a:graphicData>
        </a:graphic>
      </p:graphicFrame>
      <p:sp>
        <p:nvSpPr>
          <p:cNvPr id="4" name="Rectangle 3"/>
          <p:cNvSpPr/>
          <p:nvPr/>
        </p:nvSpPr>
        <p:spPr>
          <a:xfrm>
            <a:off x="762000" y="5380672"/>
            <a:ext cx="7696200" cy="923330"/>
          </a:xfrm>
          <a:prstGeom prst="rect">
            <a:avLst/>
          </a:prstGeom>
        </p:spPr>
        <p:txBody>
          <a:bodyPr wrap="square">
            <a:spAutoFit/>
          </a:bodyPr>
          <a:lstStyle/>
          <a:p>
            <a:r>
              <a:rPr lang="en-US" dirty="0"/>
              <a:t>When an interrupt (IRQ) comes along,  the Program Counter will be set to 0x18 and begin fetching instructions from there. The data at 0x18 will be instruction  to </a:t>
            </a:r>
          </a:p>
          <a:p>
            <a:r>
              <a:rPr lang="en-US" dirty="0"/>
              <a: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Standard ARM 32 bit address space</a:t>
            </a:r>
            <a:endParaRPr lang="en-US" dirty="0"/>
          </a:p>
        </p:txBody>
      </p:sp>
      <p:sp>
        <p:nvSpPr>
          <p:cNvPr id="3" name="Rectangle 2"/>
          <p:cNvSpPr/>
          <p:nvPr/>
        </p:nvSpPr>
        <p:spPr>
          <a:xfrm>
            <a:off x="838200" y="5257800"/>
            <a:ext cx="3124200" cy="1219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838200" y="4038600"/>
            <a:ext cx="3124200" cy="1219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838200" y="2514600"/>
            <a:ext cx="3124200" cy="15240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Unused Space</a:t>
            </a:r>
          </a:p>
        </p:txBody>
      </p:sp>
      <p:sp>
        <p:nvSpPr>
          <p:cNvPr id="10" name="Rectangle 9"/>
          <p:cNvSpPr/>
          <p:nvPr/>
        </p:nvSpPr>
        <p:spPr>
          <a:xfrm>
            <a:off x="838200" y="1600200"/>
            <a:ext cx="3124200"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838200" y="5638800"/>
            <a:ext cx="3124200" cy="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676400" y="5257800"/>
            <a:ext cx="1210588" cy="369332"/>
          </a:xfrm>
          <a:prstGeom prst="rect">
            <a:avLst/>
          </a:prstGeom>
          <a:noFill/>
        </p:spPr>
        <p:txBody>
          <a:bodyPr wrap="none" rtlCol="0">
            <a:spAutoFit/>
          </a:bodyPr>
          <a:lstStyle/>
          <a:p>
            <a:r>
              <a:rPr lang="en-US" dirty="0"/>
              <a:t>Static Data</a:t>
            </a:r>
          </a:p>
        </p:txBody>
      </p:sp>
      <p:sp>
        <p:nvSpPr>
          <p:cNvPr id="14" name="TextBox 13"/>
          <p:cNvSpPr txBox="1"/>
          <p:nvPr/>
        </p:nvSpPr>
        <p:spPr>
          <a:xfrm>
            <a:off x="1447800" y="5867400"/>
            <a:ext cx="1689886" cy="369332"/>
          </a:xfrm>
          <a:prstGeom prst="rect">
            <a:avLst/>
          </a:prstGeom>
          <a:noFill/>
        </p:spPr>
        <p:txBody>
          <a:bodyPr wrap="none" rtlCol="0">
            <a:spAutoFit/>
          </a:bodyPr>
          <a:lstStyle/>
          <a:p>
            <a:r>
              <a:rPr lang="en-US" dirty="0"/>
              <a:t>Compiled Code </a:t>
            </a:r>
          </a:p>
        </p:txBody>
      </p:sp>
      <p:sp>
        <p:nvSpPr>
          <p:cNvPr id="15" name="TextBox 14"/>
          <p:cNvSpPr txBox="1"/>
          <p:nvPr/>
        </p:nvSpPr>
        <p:spPr>
          <a:xfrm>
            <a:off x="2743200" y="4572000"/>
            <a:ext cx="692818" cy="369332"/>
          </a:xfrm>
          <a:prstGeom prst="rect">
            <a:avLst/>
          </a:prstGeom>
          <a:noFill/>
        </p:spPr>
        <p:txBody>
          <a:bodyPr wrap="none" rtlCol="0">
            <a:spAutoFit/>
          </a:bodyPr>
          <a:lstStyle/>
          <a:p>
            <a:r>
              <a:rPr lang="en-US" dirty="0"/>
              <a:t>Heap</a:t>
            </a:r>
          </a:p>
        </p:txBody>
      </p:sp>
      <p:sp>
        <p:nvSpPr>
          <p:cNvPr id="16" name="TextBox 15"/>
          <p:cNvSpPr txBox="1"/>
          <p:nvPr/>
        </p:nvSpPr>
        <p:spPr>
          <a:xfrm>
            <a:off x="1981200" y="1752600"/>
            <a:ext cx="683007" cy="369332"/>
          </a:xfrm>
          <a:prstGeom prst="rect">
            <a:avLst/>
          </a:prstGeom>
          <a:noFill/>
        </p:spPr>
        <p:txBody>
          <a:bodyPr wrap="none" rtlCol="0">
            <a:spAutoFit/>
          </a:bodyPr>
          <a:lstStyle/>
          <a:p>
            <a:r>
              <a:rPr lang="en-US" dirty="0"/>
              <a:t>Stack</a:t>
            </a:r>
          </a:p>
        </p:txBody>
      </p:sp>
      <p:sp>
        <p:nvSpPr>
          <p:cNvPr id="17" name="TextBox 16"/>
          <p:cNvSpPr txBox="1"/>
          <p:nvPr/>
        </p:nvSpPr>
        <p:spPr>
          <a:xfrm>
            <a:off x="4648200" y="1600200"/>
            <a:ext cx="4320222" cy="646331"/>
          </a:xfrm>
          <a:prstGeom prst="rect">
            <a:avLst/>
          </a:prstGeom>
          <a:noFill/>
        </p:spPr>
        <p:txBody>
          <a:bodyPr wrap="none" rtlCol="0">
            <a:spAutoFit/>
          </a:bodyPr>
          <a:lstStyle/>
          <a:p>
            <a:r>
              <a:rPr lang="en-US" dirty="0"/>
              <a:t>A new activation frame is created here</a:t>
            </a:r>
          </a:p>
          <a:p>
            <a:r>
              <a:rPr lang="en-US" dirty="0"/>
              <a:t>Containing a back trace of local variable etc</a:t>
            </a:r>
          </a:p>
        </p:txBody>
      </p:sp>
      <p:cxnSp>
        <p:nvCxnSpPr>
          <p:cNvPr id="19" name="Straight Arrow Connector 18"/>
          <p:cNvCxnSpPr>
            <a:stCxn id="17" idx="1"/>
          </p:cNvCxnSpPr>
          <p:nvPr/>
        </p:nvCxnSpPr>
        <p:spPr>
          <a:xfrm flipH="1">
            <a:off x="3505200" y="1923366"/>
            <a:ext cx="1143000" cy="2102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419600" y="4572000"/>
            <a:ext cx="2853858" cy="369332"/>
          </a:xfrm>
          <a:prstGeom prst="rect">
            <a:avLst/>
          </a:prstGeom>
          <a:noFill/>
        </p:spPr>
        <p:txBody>
          <a:bodyPr wrap="none" rtlCol="0">
            <a:spAutoFit/>
          </a:bodyPr>
          <a:lstStyle/>
          <a:p>
            <a:r>
              <a:rPr lang="en-US" dirty="0"/>
              <a:t>Space allocated for </a:t>
            </a:r>
            <a:r>
              <a:rPr lang="en-US" dirty="0" err="1"/>
              <a:t>malloc</a:t>
            </a:r>
            <a:r>
              <a:rPr lang="en-US" dirty="0"/>
              <a:t>() </a:t>
            </a:r>
          </a:p>
        </p:txBody>
      </p:sp>
      <p:cxnSp>
        <p:nvCxnSpPr>
          <p:cNvPr id="22" name="Straight Arrow Connector 21"/>
          <p:cNvCxnSpPr/>
          <p:nvPr/>
        </p:nvCxnSpPr>
        <p:spPr>
          <a:xfrm flipH="1" flipV="1">
            <a:off x="3352800" y="4419600"/>
            <a:ext cx="13716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Mapping of a C program into Address space</a:t>
            </a:r>
            <a:endParaRPr lang="en-US" dirty="0"/>
          </a:p>
        </p:txBody>
      </p:sp>
      <p:sp>
        <p:nvSpPr>
          <p:cNvPr id="3" name="Rectangle 2"/>
          <p:cNvSpPr/>
          <p:nvPr/>
        </p:nvSpPr>
        <p:spPr>
          <a:xfrm>
            <a:off x="838200" y="5257800"/>
            <a:ext cx="3124200" cy="1219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838200" y="4038600"/>
            <a:ext cx="3124200" cy="1219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838200" y="2514600"/>
            <a:ext cx="3124200" cy="15240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Unused Space</a:t>
            </a:r>
          </a:p>
        </p:txBody>
      </p:sp>
      <p:cxnSp>
        <p:nvCxnSpPr>
          <p:cNvPr id="6" name="Straight Connector 5"/>
          <p:cNvCxnSpPr/>
          <p:nvPr/>
        </p:nvCxnSpPr>
        <p:spPr>
          <a:xfrm>
            <a:off x="838200" y="5638800"/>
            <a:ext cx="3124200" cy="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676400" y="5257800"/>
            <a:ext cx="1210588" cy="369332"/>
          </a:xfrm>
          <a:prstGeom prst="rect">
            <a:avLst/>
          </a:prstGeom>
          <a:noFill/>
        </p:spPr>
        <p:txBody>
          <a:bodyPr wrap="none" rtlCol="0">
            <a:spAutoFit/>
          </a:bodyPr>
          <a:lstStyle/>
          <a:p>
            <a:r>
              <a:rPr lang="en-US" dirty="0"/>
              <a:t>Static Data</a:t>
            </a:r>
          </a:p>
        </p:txBody>
      </p:sp>
      <p:sp>
        <p:nvSpPr>
          <p:cNvPr id="8" name="TextBox 7"/>
          <p:cNvSpPr txBox="1"/>
          <p:nvPr/>
        </p:nvSpPr>
        <p:spPr>
          <a:xfrm>
            <a:off x="1447800" y="5867400"/>
            <a:ext cx="1689886" cy="369332"/>
          </a:xfrm>
          <a:prstGeom prst="rect">
            <a:avLst/>
          </a:prstGeom>
          <a:noFill/>
        </p:spPr>
        <p:txBody>
          <a:bodyPr wrap="none" rtlCol="0">
            <a:spAutoFit/>
          </a:bodyPr>
          <a:lstStyle/>
          <a:p>
            <a:r>
              <a:rPr lang="en-US" dirty="0"/>
              <a:t>Compiled Code </a:t>
            </a:r>
          </a:p>
        </p:txBody>
      </p:sp>
      <p:sp>
        <p:nvSpPr>
          <p:cNvPr id="9" name="TextBox 8"/>
          <p:cNvSpPr txBox="1"/>
          <p:nvPr/>
        </p:nvSpPr>
        <p:spPr>
          <a:xfrm>
            <a:off x="2743200" y="4572000"/>
            <a:ext cx="692818" cy="369332"/>
          </a:xfrm>
          <a:prstGeom prst="rect">
            <a:avLst/>
          </a:prstGeom>
          <a:noFill/>
        </p:spPr>
        <p:txBody>
          <a:bodyPr wrap="none" rtlCol="0">
            <a:spAutoFit/>
          </a:bodyPr>
          <a:lstStyle/>
          <a:p>
            <a:r>
              <a:rPr lang="en-US" dirty="0"/>
              <a:t>Heap</a:t>
            </a:r>
          </a:p>
        </p:txBody>
      </p:sp>
      <p:sp>
        <p:nvSpPr>
          <p:cNvPr id="10" name="TextBox 9"/>
          <p:cNvSpPr txBox="1"/>
          <p:nvPr/>
        </p:nvSpPr>
        <p:spPr>
          <a:xfrm>
            <a:off x="1981200" y="1752600"/>
            <a:ext cx="683007" cy="369332"/>
          </a:xfrm>
          <a:prstGeom prst="rect">
            <a:avLst/>
          </a:prstGeom>
          <a:noFill/>
        </p:spPr>
        <p:txBody>
          <a:bodyPr wrap="none" rtlCol="0">
            <a:spAutoFit/>
          </a:bodyPr>
          <a:lstStyle/>
          <a:p>
            <a:r>
              <a:rPr lang="en-US" dirty="0"/>
              <a:t>Stack</a:t>
            </a:r>
          </a:p>
        </p:txBody>
      </p:sp>
      <p:sp>
        <p:nvSpPr>
          <p:cNvPr id="11" name="Rectangle 10"/>
          <p:cNvSpPr/>
          <p:nvPr/>
        </p:nvSpPr>
        <p:spPr>
          <a:xfrm>
            <a:off x="838200" y="1600200"/>
            <a:ext cx="3124200"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2133600" y="1905000"/>
            <a:ext cx="683007" cy="369332"/>
          </a:xfrm>
          <a:prstGeom prst="rect">
            <a:avLst/>
          </a:prstGeom>
          <a:noFill/>
        </p:spPr>
        <p:txBody>
          <a:bodyPr wrap="none" rtlCol="0">
            <a:spAutoFit/>
          </a:bodyPr>
          <a:lstStyle/>
          <a:p>
            <a:r>
              <a:rPr lang="en-US" dirty="0"/>
              <a:t>Stack</a:t>
            </a:r>
          </a:p>
        </p:txBody>
      </p:sp>
      <p:sp>
        <p:nvSpPr>
          <p:cNvPr id="13" name="TextBox 12"/>
          <p:cNvSpPr txBox="1"/>
          <p:nvPr/>
        </p:nvSpPr>
        <p:spPr>
          <a:xfrm>
            <a:off x="6019800" y="1502688"/>
            <a:ext cx="2815194" cy="5355312"/>
          </a:xfrm>
          <a:prstGeom prst="rect">
            <a:avLst/>
          </a:prstGeom>
          <a:noFill/>
        </p:spPr>
        <p:txBody>
          <a:bodyPr wrap="none" rtlCol="0">
            <a:spAutoFit/>
          </a:bodyPr>
          <a:lstStyle/>
          <a:p>
            <a:r>
              <a:rPr lang="en-US" dirty="0"/>
              <a:t>#include &lt;</a:t>
            </a:r>
            <a:r>
              <a:rPr lang="en-US" dirty="0" err="1"/>
              <a:t>stdio.h</a:t>
            </a:r>
            <a:r>
              <a:rPr lang="en-US" dirty="0"/>
              <a:t>&gt;</a:t>
            </a:r>
          </a:p>
          <a:p>
            <a:r>
              <a:rPr lang="en-US" dirty="0" err="1"/>
              <a:t>int</a:t>
            </a:r>
            <a:r>
              <a:rPr lang="en-US" dirty="0"/>
              <a:t>  length= 2,;</a:t>
            </a:r>
          </a:p>
          <a:p>
            <a:r>
              <a:rPr lang="en-US" dirty="0" err="1"/>
              <a:t>Int</a:t>
            </a:r>
            <a:r>
              <a:rPr lang="en-US" dirty="0"/>
              <a:t> breath  = 5 ;</a:t>
            </a:r>
          </a:p>
          <a:p>
            <a:r>
              <a:rPr lang="en-US" dirty="0" err="1"/>
              <a:t>Int</a:t>
            </a:r>
            <a:r>
              <a:rPr lang="en-US" dirty="0"/>
              <a:t> volume ;</a:t>
            </a:r>
          </a:p>
          <a:p>
            <a:r>
              <a:rPr lang="en-US" dirty="0"/>
              <a:t>Main()</a:t>
            </a:r>
          </a:p>
          <a:p>
            <a:r>
              <a:rPr lang="en-US" dirty="0"/>
              <a:t>{</a:t>
            </a:r>
          </a:p>
          <a:p>
            <a:r>
              <a:rPr lang="en-US" dirty="0"/>
              <a:t>   </a:t>
            </a:r>
            <a:r>
              <a:rPr lang="en-US" dirty="0" err="1"/>
              <a:t>inta,b</a:t>
            </a:r>
            <a:r>
              <a:rPr lang="en-US" dirty="0"/>
              <a:t> ;</a:t>
            </a:r>
          </a:p>
          <a:p>
            <a:r>
              <a:rPr lang="en-US" dirty="0"/>
              <a:t>   a = area(10);</a:t>
            </a:r>
          </a:p>
          <a:p>
            <a:r>
              <a:rPr lang="en-US" dirty="0"/>
              <a:t>   b = volume(5)   ;</a:t>
            </a:r>
          </a:p>
          <a:p>
            <a:r>
              <a:rPr lang="en-US" dirty="0"/>
              <a:t>}</a:t>
            </a:r>
          </a:p>
          <a:p>
            <a:r>
              <a:rPr lang="en-US" dirty="0"/>
              <a:t>Void area(into count)</a:t>
            </a:r>
          </a:p>
          <a:p>
            <a:r>
              <a:rPr lang="en-US" dirty="0"/>
              <a:t>{</a:t>
            </a:r>
          </a:p>
          <a:p>
            <a:r>
              <a:rPr lang="en-US" dirty="0"/>
              <a:t>   count = count +1</a:t>
            </a:r>
          </a:p>
          <a:p>
            <a:r>
              <a:rPr lang="en-US" dirty="0"/>
              <a:t>}</a:t>
            </a:r>
          </a:p>
          <a:p>
            <a:r>
              <a:rPr lang="en-US" dirty="0"/>
              <a:t>Void volume(</a:t>
            </a:r>
            <a:r>
              <a:rPr lang="en-US" dirty="0" err="1"/>
              <a:t>int</a:t>
            </a:r>
            <a:r>
              <a:rPr lang="en-US" dirty="0"/>
              <a:t> height)</a:t>
            </a:r>
          </a:p>
          <a:p>
            <a:r>
              <a:rPr lang="en-US" dirty="0"/>
              <a:t>{</a:t>
            </a:r>
          </a:p>
          <a:p>
            <a:r>
              <a:rPr lang="en-US" dirty="0"/>
              <a:t>    </a:t>
            </a:r>
            <a:r>
              <a:rPr lang="en-US" dirty="0" err="1"/>
              <a:t>int</a:t>
            </a:r>
            <a:r>
              <a:rPr lang="en-US" dirty="0"/>
              <a:t> v ;</a:t>
            </a:r>
          </a:p>
          <a:p>
            <a:r>
              <a:rPr lang="en-US" dirty="0"/>
              <a:t>v = length * breath *height  </a:t>
            </a:r>
          </a:p>
          <a:p>
            <a:r>
              <a:rPr lang="en-US" dirty="0"/>
              <a:t>}</a:t>
            </a:r>
          </a:p>
        </p:txBody>
      </p:sp>
      <p:sp>
        <p:nvSpPr>
          <p:cNvPr id="14" name="TextBox 13"/>
          <p:cNvSpPr txBox="1"/>
          <p:nvPr/>
        </p:nvSpPr>
        <p:spPr>
          <a:xfrm>
            <a:off x="2895600" y="5257800"/>
            <a:ext cx="1885068" cy="307777"/>
          </a:xfrm>
          <a:prstGeom prst="rect">
            <a:avLst/>
          </a:prstGeom>
          <a:noFill/>
        </p:spPr>
        <p:txBody>
          <a:bodyPr wrap="none" rtlCol="0">
            <a:spAutoFit/>
          </a:bodyPr>
          <a:lstStyle/>
          <a:p>
            <a:r>
              <a:rPr lang="en-US" sz="1400" dirty="0">
                <a:solidFill>
                  <a:srgbClr val="FF0000"/>
                </a:solidFill>
              </a:rPr>
              <a:t>Length &amp; breath volume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 </a:t>
            </a:r>
            <a:r>
              <a:rPr lang="en-US" dirty="0" err="1"/>
              <a:t>Endian</a:t>
            </a:r>
            <a:r>
              <a:rPr lang="en-US" dirty="0"/>
              <a:t> – Little </a:t>
            </a:r>
            <a:r>
              <a:rPr lang="en-US" dirty="0" err="1"/>
              <a:t>Endian</a:t>
            </a:r>
            <a:endParaRPr lang="en-US" dirty="0"/>
          </a:p>
        </p:txBody>
      </p:sp>
      <p:graphicFrame>
        <p:nvGraphicFramePr>
          <p:cNvPr id="3" name="Table 2"/>
          <p:cNvGraphicFramePr>
            <a:graphicFrameLocks noGrp="1"/>
          </p:cNvGraphicFramePr>
          <p:nvPr/>
        </p:nvGraphicFramePr>
        <p:xfrm>
          <a:off x="914400" y="2362200"/>
          <a:ext cx="2590800" cy="3124200"/>
        </p:xfrm>
        <a:graphic>
          <a:graphicData uri="http://schemas.openxmlformats.org/drawingml/2006/table">
            <a:tbl>
              <a:tblPr/>
              <a:tblGrid>
                <a:gridCol w="12954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tblGrid>
              <a:tr h="368300">
                <a:tc>
                  <a:txBody>
                    <a:bodyPr/>
                    <a:lstStyle/>
                    <a:p>
                      <a:pPr algn="ctr"/>
                      <a:r>
                        <a:rPr lang="en-US" dirty="0"/>
                        <a:t>Address</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CB"/>
                    </a:solidFill>
                  </a:tcPr>
                </a:tc>
                <a:tc>
                  <a:txBody>
                    <a:bodyPr/>
                    <a:lstStyle/>
                    <a:p>
                      <a:pPr algn="ctr"/>
                      <a:r>
                        <a:rPr lang="en-US"/>
                        <a:t>Value</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FFAA"/>
                    </a:solidFill>
                  </a:tcPr>
                </a:tc>
                <a:extLst>
                  <a:ext uri="{0D108BD9-81ED-4DB2-BD59-A6C34878D82A}">
                    <a16:rowId xmlns:a16="http://schemas.microsoft.com/office/drawing/2014/main" val="10000"/>
                  </a:ext>
                </a:extLst>
              </a:tr>
              <a:tr h="368300">
                <a:tc>
                  <a:txBody>
                    <a:bodyPr/>
                    <a:lstStyle/>
                    <a:p>
                      <a:pPr algn="ctr"/>
                      <a:r>
                        <a:rPr lang="en-US" dirty="0"/>
                        <a:t>1000</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t>90</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68300">
                <a:tc>
                  <a:txBody>
                    <a:bodyPr/>
                    <a:lstStyle/>
                    <a:p>
                      <a:pPr algn="ctr"/>
                      <a:r>
                        <a:rPr lang="en-US" dirty="0"/>
                        <a:t>1001</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dirty="0"/>
                        <a:t>AB</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68300">
                <a:tc>
                  <a:txBody>
                    <a:bodyPr/>
                    <a:lstStyle/>
                    <a:p>
                      <a:pPr algn="ctr"/>
                      <a:r>
                        <a:rPr lang="en-US" dirty="0"/>
                        <a:t>1002</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dirty="0"/>
                        <a:t>12</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68300">
                <a:tc>
                  <a:txBody>
                    <a:bodyPr/>
                    <a:lstStyle/>
                    <a:p>
                      <a:pPr algn="ctr"/>
                      <a:r>
                        <a:rPr lang="en-US" dirty="0"/>
                        <a:t>1003</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dirty="0"/>
                        <a:t>CD</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1282700">
                <a:tc gridSpan="2">
                  <a:txBody>
                    <a:bodyPr/>
                    <a:lstStyle/>
                    <a:p>
                      <a:pPr algn="ctr"/>
                      <a:r>
                        <a:rPr lang="en-US" dirty="0"/>
                        <a:t>In big </a:t>
                      </a:r>
                      <a:r>
                        <a:rPr lang="en-US" dirty="0" err="1"/>
                        <a:t>endian</a:t>
                      </a:r>
                      <a:r>
                        <a:rPr lang="en-US" dirty="0"/>
                        <a:t>, you store the most significant byte in the smallest address. Here's how it would look</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hMerge="1">
                  <a:txBody>
                    <a:bodyPr/>
                    <a:lstStyle/>
                    <a:p>
                      <a:pPr algn="ctr"/>
                      <a:endParaRPr lang="en-US" dirty="0"/>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graphicFrame>
        <p:nvGraphicFramePr>
          <p:cNvPr id="5" name="Table 4"/>
          <p:cNvGraphicFramePr>
            <a:graphicFrameLocks noGrp="1"/>
          </p:cNvGraphicFramePr>
          <p:nvPr/>
        </p:nvGraphicFramePr>
        <p:xfrm>
          <a:off x="5791200" y="2209800"/>
          <a:ext cx="2514600" cy="3086100"/>
        </p:xfrm>
        <a:graphic>
          <a:graphicData uri="http://schemas.openxmlformats.org/drawingml/2006/table">
            <a:tbl>
              <a:tblPr/>
              <a:tblGrid>
                <a:gridCol w="1257300">
                  <a:extLst>
                    <a:ext uri="{9D8B030D-6E8A-4147-A177-3AD203B41FA5}">
                      <a16:colId xmlns:a16="http://schemas.microsoft.com/office/drawing/2014/main" val="20000"/>
                    </a:ext>
                  </a:extLst>
                </a:gridCol>
                <a:gridCol w="1257300">
                  <a:extLst>
                    <a:ext uri="{9D8B030D-6E8A-4147-A177-3AD203B41FA5}">
                      <a16:colId xmlns:a16="http://schemas.microsoft.com/office/drawing/2014/main" val="20001"/>
                    </a:ext>
                  </a:extLst>
                </a:gridCol>
              </a:tblGrid>
              <a:tr h="287655">
                <a:tc>
                  <a:txBody>
                    <a:bodyPr/>
                    <a:lstStyle/>
                    <a:p>
                      <a:pPr algn="ctr"/>
                      <a:r>
                        <a:rPr lang="en-US" dirty="0"/>
                        <a:t>Address</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CB"/>
                    </a:solidFill>
                  </a:tcPr>
                </a:tc>
                <a:tc>
                  <a:txBody>
                    <a:bodyPr/>
                    <a:lstStyle/>
                    <a:p>
                      <a:pPr algn="ctr"/>
                      <a:r>
                        <a:rPr lang="en-US"/>
                        <a:t>Value</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FFAA"/>
                    </a:solidFill>
                  </a:tcPr>
                </a:tc>
                <a:extLst>
                  <a:ext uri="{0D108BD9-81ED-4DB2-BD59-A6C34878D82A}">
                    <a16:rowId xmlns:a16="http://schemas.microsoft.com/office/drawing/2014/main" val="10000"/>
                  </a:ext>
                </a:extLst>
              </a:tr>
              <a:tr h="287655">
                <a:tc>
                  <a:txBody>
                    <a:bodyPr/>
                    <a:lstStyle/>
                    <a:p>
                      <a:pPr algn="ctr"/>
                      <a:r>
                        <a:rPr lang="en-US" dirty="0"/>
                        <a:t>1000</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t>CD</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287655">
                <a:tc>
                  <a:txBody>
                    <a:bodyPr/>
                    <a:lstStyle/>
                    <a:p>
                      <a:pPr algn="ctr"/>
                      <a:r>
                        <a:rPr lang="en-US" dirty="0"/>
                        <a:t>1001</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dirty="0"/>
                        <a:t>12</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287655">
                <a:tc>
                  <a:txBody>
                    <a:bodyPr/>
                    <a:lstStyle/>
                    <a:p>
                      <a:pPr algn="ctr"/>
                      <a:r>
                        <a:rPr lang="en-US"/>
                        <a:t>1002</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dirty="0"/>
                        <a:t>AB</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287655">
                <a:tc>
                  <a:txBody>
                    <a:bodyPr/>
                    <a:lstStyle/>
                    <a:p>
                      <a:pPr algn="ctr"/>
                      <a:r>
                        <a:rPr lang="en-US" dirty="0"/>
                        <a:t>1003</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dirty="0"/>
                        <a:t>90</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287655">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dirty="0">
                          <a:ln>
                            <a:noFill/>
                          </a:ln>
                          <a:solidFill>
                            <a:srgbClr val="000000"/>
                          </a:solidFill>
                          <a:effectLst/>
                          <a:latin typeface="Times New Roman" pitchFamily="18" charset="0"/>
                          <a:cs typeface="Times New Roman" pitchFamily="18" charset="0"/>
                        </a:rPr>
                        <a:t>In little </a:t>
                      </a:r>
                      <a:r>
                        <a:rPr kumimoji="0" lang="en-US" sz="1800" b="0" i="0" u="none" strike="noStrike" cap="none" normalizeH="0" baseline="0" dirty="0" err="1">
                          <a:ln>
                            <a:noFill/>
                          </a:ln>
                          <a:solidFill>
                            <a:srgbClr val="000000"/>
                          </a:solidFill>
                          <a:effectLst/>
                          <a:latin typeface="Times New Roman" pitchFamily="18" charset="0"/>
                          <a:cs typeface="Times New Roman" pitchFamily="18" charset="0"/>
                        </a:rPr>
                        <a:t>endian</a:t>
                      </a:r>
                      <a:r>
                        <a:rPr kumimoji="0" lang="en-US" sz="1800" b="0" i="0" u="none" strike="noStrike" cap="none" normalizeH="0" baseline="0" dirty="0">
                          <a:ln>
                            <a:noFill/>
                          </a:ln>
                          <a:solidFill>
                            <a:srgbClr val="000000"/>
                          </a:solidFill>
                          <a:effectLst/>
                          <a:latin typeface="Times New Roman" pitchFamily="18" charset="0"/>
                          <a:cs typeface="Times New Roman" pitchFamily="18" charset="0"/>
                        </a:rPr>
                        <a:t>, you store the </a:t>
                      </a:r>
                      <a:r>
                        <a:rPr kumimoji="0" lang="en-US" sz="1800" b="0" i="1" u="none" strike="noStrike" cap="none" normalizeH="0" baseline="0" dirty="0">
                          <a:ln>
                            <a:noFill/>
                          </a:ln>
                          <a:solidFill>
                            <a:srgbClr val="000000"/>
                          </a:solidFill>
                          <a:effectLst/>
                          <a:latin typeface="Times New Roman" pitchFamily="18" charset="0"/>
                          <a:cs typeface="Times New Roman" pitchFamily="18" charset="0"/>
                        </a:rPr>
                        <a:t>least</a:t>
                      </a:r>
                      <a:r>
                        <a:rPr kumimoji="0" lang="en-US" sz="1800" b="0" i="0" u="none" strike="noStrike" cap="none" normalizeH="0" baseline="0" dirty="0">
                          <a:ln>
                            <a:noFill/>
                          </a:ln>
                          <a:solidFill>
                            <a:srgbClr val="000000"/>
                          </a:solidFill>
                          <a:effectLst/>
                          <a:latin typeface="Times New Roman" pitchFamily="18" charset="0"/>
                          <a:cs typeface="Times New Roman" pitchFamily="18" charset="0"/>
                        </a:rPr>
                        <a:t> significant byte in the smallest address. Here's how it would look:</a:t>
                      </a:r>
                      <a:endParaRPr kumimoji="0" lang="en-US" sz="1800" b="0" i="0" u="none" strike="noStrike" cap="none" normalizeH="0" baseline="0" dirty="0">
                        <a:ln>
                          <a:noFill/>
                        </a:ln>
                        <a:solidFill>
                          <a:schemeClr val="tx1"/>
                        </a:solidFill>
                        <a:effectLst/>
                        <a:latin typeface="Arial" pitchFamily="34" charset="0"/>
                        <a:cs typeface="Arial" pitchFamily="34" charset="0"/>
                      </a:endParaRPr>
                    </a:p>
                    <a:p>
                      <a:pPr algn="ctr"/>
                      <a:endParaRPr lang="en-US" dirty="0"/>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hMerge="1">
                  <a:txBody>
                    <a:bodyPr/>
                    <a:lstStyle/>
                    <a:p>
                      <a:pPr algn="ctr"/>
                      <a:endParaRPr lang="en-US" dirty="0"/>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sp>
        <p:nvSpPr>
          <p:cNvPr id="6148" name="Rectangle 4"/>
          <p:cNvSpPr>
            <a:spLocks noChangeArrowheads="1"/>
          </p:cNvSpPr>
          <p:nvPr/>
        </p:nvSpPr>
        <p:spPr bwMode="auto">
          <a:xfrm>
            <a:off x="0" y="-323165"/>
            <a:ext cx="184731" cy="64633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sz="1800" b="0" i="0" u="none" strike="noStrike" cap="none" normalizeH="0" baseline="0" dirty="0">
                <a:ln>
                  <a:noFill/>
                </a:ln>
                <a:solidFill>
                  <a:schemeClr val="tx1"/>
                </a:solidFill>
                <a:effectLst/>
                <a:latin typeface="Arial" pitchFamily="34" charset="0"/>
                <a:cs typeface="Arial" pitchFamily="34" charset="0"/>
              </a:rPr>
            </a:b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Questions/Discussions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0693" y="228600"/>
            <a:ext cx="8404866" cy="769441"/>
          </a:xfrm>
          <a:prstGeom prst="rect">
            <a:avLst/>
          </a:prstGeom>
          <a:noFill/>
        </p:spPr>
        <p:txBody>
          <a:bodyPr wrap="none" lIns="91440" tIns="45720" rIns="91440" bIns="45720">
            <a:spAutoFit/>
          </a:bodyPr>
          <a:lstStyle/>
          <a:p>
            <a:pPr algn="ctr"/>
            <a:r>
              <a:rPr lang="en-US" sz="44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Thoughts behind ARMs design</a:t>
            </a:r>
            <a:endParaRPr lang="en-US" sz="44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
        <p:nvSpPr>
          <p:cNvPr id="3" name="TextBox 2"/>
          <p:cNvSpPr txBox="1"/>
          <p:nvPr/>
        </p:nvSpPr>
        <p:spPr>
          <a:xfrm>
            <a:off x="228600" y="1752600"/>
            <a:ext cx="8699241" cy="3785652"/>
          </a:xfrm>
          <a:prstGeom prst="rect">
            <a:avLst/>
          </a:prstGeom>
          <a:noFill/>
        </p:spPr>
        <p:txBody>
          <a:bodyPr wrap="square" rtlCol="0">
            <a:spAutoFit/>
          </a:bodyPr>
          <a:lstStyle/>
          <a:p>
            <a:r>
              <a:rPr lang="en-US" sz="2400" dirty="0"/>
              <a:t>ARM aim was target for CPU small computers and embedded system </a:t>
            </a:r>
          </a:p>
          <a:p>
            <a:r>
              <a:rPr lang="en-US" sz="2400" dirty="0"/>
              <a:t>Main Requirements was</a:t>
            </a:r>
          </a:p>
          <a:p>
            <a:endParaRPr lang="en-US" sz="2400" dirty="0">
              <a:solidFill>
                <a:srgbClr val="002060"/>
              </a:solidFill>
            </a:endParaRPr>
          </a:p>
          <a:p>
            <a:pPr>
              <a:buFont typeface="Arial" pitchFamily="34" charset="0"/>
              <a:buChar char="•"/>
            </a:pPr>
            <a:r>
              <a:rPr lang="en-US" sz="2800" dirty="0">
                <a:solidFill>
                  <a:srgbClr val="002060"/>
                </a:solidFill>
              </a:rPr>
              <a:t>           Low Power</a:t>
            </a:r>
          </a:p>
          <a:p>
            <a:pPr>
              <a:buFont typeface="Arial" pitchFamily="34" charset="0"/>
              <a:buChar char="•"/>
            </a:pPr>
            <a:r>
              <a:rPr lang="en-US" sz="2800" dirty="0">
                <a:solidFill>
                  <a:srgbClr val="002060"/>
                </a:solidFill>
              </a:rPr>
              <a:t>	   Performance for Real Time applications</a:t>
            </a:r>
          </a:p>
          <a:p>
            <a:pPr>
              <a:buFont typeface="Arial" pitchFamily="34" charset="0"/>
              <a:buChar char="•"/>
            </a:pPr>
            <a:r>
              <a:rPr lang="en-US" sz="2800" dirty="0">
                <a:solidFill>
                  <a:srgbClr val="002060"/>
                </a:solidFill>
              </a:rPr>
              <a:t>           High Availability and Reliability ( 99.99% uptime)</a:t>
            </a:r>
          </a:p>
          <a:p>
            <a:pPr>
              <a:buFont typeface="Arial" pitchFamily="34" charset="0"/>
              <a:buChar char="•"/>
            </a:pPr>
            <a:r>
              <a:rPr lang="en-US" sz="2800" dirty="0">
                <a:solidFill>
                  <a:srgbClr val="002060"/>
                </a:solidFill>
              </a:rPr>
              <a:t>           Resilient to Fault Conditions </a:t>
            </a:r>
          </a:p>
          <a:p>
            <a:pPr>
              <a:buFont typeface="Arial" pitchFamily="34" charset="0"/>
              <a:buChar char="•"/>
            </a:pPr>
            <a:r>
              <a:rPr lang="en-US" sz="2800" dirty="0">
                <a:solidFill>
                  <a:srgbClr val="002060"/>
                </a:solidFill>
              </a:rPr>
              <a:t>           Able to handle extreme conditions of weather </a:t>
            </a:r>
          </a:p>
          <a:p>
            <a:r>
              <a:rPr lang="en-US" sz="2800" dirty="0">
                <a:solidFill>
                  <a:srgbClr val="002060"/>
                </a:solidFill>
              </a:rPr>
              <a:t>            conditions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704" y="228600"/>
            <a:ext cx="9297674" cy="769441"/>
          </a:xfrm>
          <a:prstGeom prst="rect">
            <a:avLst/>
          </a:prstGeom>
          <a:noFill/>
        </p:spPr>
        <p:txBody>
          <a:bodyPr wrap="none" lIns="91440" tIns="45720" rIns="91440" bIns="45720">
            <a:spAutoFit/>
          </a:bodyPr>
          <a:lstStyle/>
          <a:p>
            <a:pPr algn="ctr"/>
            <a:r>
              <a:rPr lang="en-US" sz="44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How did ARM deviated from RISC</a:t>
            </a:r>
            <a:endParaRPr lang="en-US" sz="44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
        <p:nvSpPr>
          <p:cNvPr id="3" name="TextBox 2"/>
          <p:cNvSpPr txBox="1"/>
          <p:nvPr/>
        </p:nvSpPr>
        <p:spPr>
          <a:xfrm>
            <a:off x="117789" y="1585079"/>
            <a:ext cx="8985152" cy="4524315"/>
          </a:xfrm>
          <a:prstGeom prst="rect">
            <a:avLst/>
          </a:prstGeom>
          <a:noFill/>
        </p:spPr>
        <p:txBody>
          <a:bodyPr wrap="none" rtlCol="0">
            <a:spAutoFit/>
          </a:bodyPr>
          <a:lstStyle/>
          <a:p>
            <a:pPr>
              <a:buFont typeface="Arial" pitchFamily="34" charset="0"/>
              <a:buChar char="•"/>
            </a:pPr>
            <a:r>
              <a:rPr lang="en-US" dirty="0"/>
              <a:t>Variable cycle execution for certain instructions-Not every ARM instruction executes in a single</a:t>
            </a:r>
          </a:p>
          <a:p>
            <a:r>
              <a:rPr lang="en-US" dirty="0"/>
              <a:t>cycle. For example, load-store-multiple instructions vary in the number of execution cycles </a:t>
            </a:r>
          </a:p>
          <a:p>
            <a:r>
              <a:rPr lang="en-US" dirty="0"/>
              <a:t>depending upon the number of registers being transferred. </a:t>
            </a:r>
          </a:p>
          <a:p>
            <a:pPr>
              <a:buFont typeface="Arial" pitchFamily="34" charset="0"/>
              <a:buChar char="•"/>
            </a:pPr>
            <a:endParaRPr lang="en-US" dirty="0"/>
          </a:p>
          <a:p>
            <a:pPr>
              <a:buFont typeface="Arial" pitchFamily="34" charset="0"/>
              <a:buChar char="•"/>
            </a:pPr>
            <a:r>
              <a:rPr lang="en-US" dirty="0"/>
              <a:t>Inline barrel shifter leading to more complex instructions-</a:t>
            </a:r>
          </a:p>
          <a:p>
            <a:pPr>
              <a:buFont typeface="Arial" pitchFamily="34" charset="0"/>
              <a:buChar char="•"/>
            </a:pPr>
            <a:endParaRPr lang="en-US" dirty="0"/>
          </a:p>
          <a:p>
            <a:pPr>
              <a:buFont typeface="Arial" pitchFamily="34" charset="0"/>
              <a:buChar char="•"/>
            </a:pPr>
            <a:r>
              <a:rPr lang="en-US" dirty="0"/>
              <a:t>Supports 16 Bit Thumb instructions for better code density</a:t>
            </a:r>
          </a:p>
          <a:p>
            <a:pPr>
              <a:buFont typeface="Arial" pitchFamily="34" charset="0"/>
              <a:buChar char="•"/>
            </a:pPr>
            <a:endParaRPr lang="en-US" dirty="0"/>
          </a:p>
          <a:p>
            <a:pPr>
              <a:buFont typeface="Arial" pitchFamily="34" charset="0"/>
              <a:buChar char="•"/>
            </a:pPr>
            <a:r>
              <a:rPr lang="en-US" dirty="0"/>
              <a:t>Conditional execution-An instruction is only executed when a specific condition has been </a:t>
            </a:r>
          </a:p>
          <a:p>
            <a:r>
              <a:rPr lang="en-US" dirty="0"/>
              <a:t>satisfied. This feature improves performance and code density by reducing branch instructions.</a:t>
            </a:r>
          </a:p>
          <a:p>
            <a:pPr>
              <a:buFont typeface="Arial" pitchFamily="34" charset="0"/>
              <a:buChar char="•"/>
            </a:pPr>
            <a:endParaRPr lang="en-US" dirty="0"/>
          </a:p>
          <a:p>
            <a:pPr>
              <a:buFont typeface="Arial" pitchFamily="34" charset="0"/>
              <a:buChar char="•"/>
            </a:pPr>
            <a:r>
              <a:rPr lang="en-US" dirty="0"/>
              <a:t>Enhanced instructions-The enhanced digital signal processor (DSP) instructions were added to the</a:t>
            </a:r>
          </a:p>
          <a:p>
            <a:r>
              <a:rPr lang="en-US" dirty="0"/>
              <a:t>standard ARM instruction set to support fast 16 x 16-bit multiplier operations and saturation. </a:t>
            </a:r>
          </a:p>
          <a:p>
            <a:r>
              <a:rPr lang="en-US" dirty="0"/>
              <a:t>These instructions allow a faster-performing ARM processor in some cases to replace the </a:t>
            </a:r>
          </a:p>
          <a:p>
            <a:r>
              <a:rPr lang="en-US" dirty="0"/>
              <a:t>traditional combinations of a processor plus a DSP.</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999A8-2D0B-47BB-A893-F501C7339419}"/>
              </a:ext>
            </a:extLst>
          </p:cNvPr>
          <p:cNvSpPr>
            <a:spLocks noGrp="1"/>
          </p:cNvSpPr>
          <p:nvPr>
            <p:ph type="title"/>
          </p:nvPr>
        </p:nvSpPr>
        <p:spPr/>
        <p:txBody>
          <a:bodyPr/>
          <a:lstStyle/>
          <a:p>
            <a:r>
              <a:rPr lang="en-IN" dirty="0"/>
              <a:t>Difference between RISC &amp; CISC</a:t>
            </a:r>
          </a:p>
        </p:txBody>
      </p:sp>
      <p:sp>
        <p:nvSpPr>
          <p:cNvPr id="8" name="TextBox 7">
            <a:extLst>
              <a:ext uri="{FF2B5EF4-FFF2-40B4-BE49-F238E27FC236}">
                <a16:creationId xmlns:a16="http://schemas.microsoft.com/office/drawing/2014/main" id="{0682148A-9E0A-4E19-8326-1CC83A28C8D6}"/>
              </a:ext>
            </a:extLst>
          </p:cNvPr>
          <p:cNvSpPr txBox="1"/>
          <p:nvPr/>
        </p:nvSpPr>
        <p:spPr>
          <a:xfrm>
            <a:off x="226585" y="2057400"/>
            <a:ext cx="8122736" cy="4616648"/>
          </a:xfrm>
          <a:prstGeom prst="rect">
            <a:avLst/>
          </a:prstGeom>
          <a:noFill/>
        </p:spPr>
        <p:txBody>
          <a:bodyPr wrap="none" rtlCol="0">
            <a:spAutoFit/>
          </a:bodyPr>
          <a:lstStyle/>
          <a:p>
            <a:pPr lvl="0" eaLnBrk="0" fontAlgn="base" hangingPunct="0">
              <a:spcBef>
                <a:spcPct val="0"/>
              </a:spcBef>
              <a:spcAft>
                <a:spcPct val="0"/>
              </a:spcAft>
              <a:buFontTx/>
              <a:buChar char="•"/>
            </a:pPr>
            <a:r>
              <a:rPr lang="en-IN" sz="2400" dirty="0"/>
              <a:t> CISC, each instruction is similar to a high level </a:t>
            </a:r>
            <a:r>
              <a:rPr lang="en-IN" sz="2400" dirty="0">
                <a:hlinkClick r:id="rId2" tooltip="COMPARISON ARTICLES FILED UNDER THE CATEGORY LANGUAGE"/>
              </a:rPr>
              <a:t>language</a:t>
            </a:r>
            <a:r>
              <a:rPr lang="en-IN" sz="2400" dirty="0"/>
              <a:t> code</a:t>
            </a:r>
            <a:endParaRPr lang="en-US" altLang="en-US" sz="2400" dirty="0">
              <a:solidFill>
                <a:srgbClr val="000000"/>
              </a:solidFill>
              <a:latin typeface="Georgia" panose="02040502050405020303" pitchFamily="18" charset="0"/>
            </a:endParaRPr>
          </a:p>
          <a:p>
            <a:pPr lvl="0" eaLnBrk="0" fontAlgn="base" hangingPunct="0">
              <a:spcBef>
                <a:spcPct val="0"/>
              </a:spcBef>
              <a:spcAft>
                <a:spcPct val="0"/>
              </a:spcAft>
              <a:buFontTx/>
              <a:buChar char="•"/>
            </a:pPr>
            <a:r>
              <a:rPr lang="en-US" altLang="en-US" sz="2400" dirty="0">
                <a:solidFill>
                  <a:srgbClr val="000000"/>
                </a:solidFill>
                <a:latin typeface="Georgia" panose="02040502050405020303" pitchFamily="18" charset="0"/>
              </a:rPr>
              <a:t> CISC instructions utilize more cycles than RISC</a:t>
            </a:r>
          </a:p>
          <a:p>
            <a:pPr lvl="0" eaLnBrk="0" fontAlgn="base" hangingPunct="0">
              <a:spcBef>
                <a:spcPct val="0"/>
              </a:spcBef>
              <a:spcAft>
                <a:spcPct val="0"/>
              </a:spcAft>
              <a:buFontTx/>
              <a:buChar char="•"/>
            </a:pPr>
            <a:r>
              <a:rPr lang="en-US" altLang="en-US" sz="2400" dirty="0">
                <a:solidFill>
                  <a:srgbClr val="000000"/>
                </a:solidFill>
                <a:latin typeface="Georgia" panose="02040502050405020303" pitchFamily="18" charset="0"/>
              </a:rPr>
              <a:t> CISC has way more complex instructions than RISC</a:t>
            </a:r>
          </a:p>
          <a:p>
            <a:pPr lvl="0" eaLnBrk="0" fontAlgn="base" hangingPunct="0">
              <a:spcBef>
                <a:spcPct val="0"/>
              </a:spcBef>
              <a:spcAft>
                <a:spcPct val="0"/>
              </a:spcAft>
              <a:buFontTx/>
              <a:buChar char="•"/>
            </a:pPr>
            <a:r>
              <a:rPr lang="en-US" altLang="en-US" sz="2400" dirty="0">
                <a:solidFill>
                  <a:srgbClr val="000000"/>
                </a:solidFill>
                <a:latin typeface="Georgia" panose="02040502050405020303" pitchFamily="18" charset="0"/>
              </a:rPr>
              <a:t> CISC typically has fewer instructions than RISC</a:t>
            </a:r>
          </a:p>
          <a:p>
            <a:pPr lvl="0" eaLnBrk="0" fontAlgn="base" hangingPunct="0">
              <a:spcBef>
                <a:spcPct val="0"/>
              </a:spcBef>
              <a:spcAft>
                <a:spcPct val="0"/>
              </a:spcAft>
              <a:buFontTx/>
              <a:buChar char="•"/>
            </a:pPr>
            <a:r>
              <a:rPr lang="en-US" altLang="en-US" sz="2400" dirty="0">
                <a:solidFill>
                  <a:srgbClr val="000000"/>
                </a:solidFill>
                <a:latin typeface="Georgia" panose="02040502050405020303" pitchFamily="18" charset="0"/>
              </a:rPr>
              <a:t> CISC implementations tend to be slower than RISC </a:t>
            </a:r>
          </a:p>
          <a:p>
            <a:pPr lvl="0" eaLnBrk="0" fontAlgn="base" hangingPunct="0">
              <a:spcBef>
                <a:spcPct val="0"/>
              </a:spcBef>
              <a:spcAft>
                <a:spcPct val="0"/>
              </a:spcAft>
            </a:pPr>
            <a:r>
              <a:rPr lang="en-US" altLang="en-US" sz="2400" dirty="0">
                <a:solidFill>
                  <a:srgbClr val="000000"/>
                </a:solidFill>
                <a:latin typeface="Georgia" panose="02040502050405020303" pitchFamily="18" charset="0"/>
              </a:rPr>
              <a:t>   implementations</a:t>
            </a:r>
          </a:p>
          <a:p>
            <a:pPr lvl="0" eaLnBrk="0" fontAlgn="base" hangingPunct="0">
              <a:spcBef>
                <a:spcPct val="0"/>
              </a:spcBef>
              <a:spcAft>
                <a:spcPct val="0"/>
              </a:spcAft>
              <a:buFontTx/>
              <a:buChar char="•"/>
            </a:pPr>
            <a:r>
              <a:rPr lang="en-US" altLang="en-US" sz="2400" dirty="0">
                <a:solidFill>
                  <a:srgbClr val="000000"/>
                </a:solidFill>
                <a:latin typeface="Georgia" panose="02040502050405020303" pitchFamily="18" charset="0"/>
              </a:rPr>
              <a:t> Computers typically use CISC while tablets, smartphones</a:t>
            </a:r>
          </a:p>
          <a:p>
            <a:pPr eaLnBrk="0" fontAlgn="base" hangingPunct="0">
              <a:spcBef>
                <a:spcPct val="0"/>
              </a:spcBef>
              <a:spcAft>
                <a:spcPct val="0"/>
              </a:spcAft>
            </a:pPr>
            <a:r>
              <a:rPr lang="en-US" altLang="en-US" sz="2400" dirty="0">
                <a:solidFill>
                  <a:srgbClr val="000000"/>
                </a:solidFill>
                <a:latin typeface="Georgia" panose="02040502050405020303" pitchFamily="18" charset="0"/>
              </a:rPr>
              <a:t> and other devices use RISC</a:t>
            </a:r>
            <a:br>
              <a:rPr lang="en-US" altLang="en-US" sz="2400" dirty="0">
                <a:solidFill>
                  <a:srgbClr val="000000"/>
                </a:solidFill>
                <a:latin typeface="Georgia" panose="02040502050405020303" pitchFamily="18" charset="0"/>
              </a:rPr>
            </a:br>
            <a:r>
              <a:rPr lang="en-IN" dirty="0"/>
              <a:t>Another difference with CISC architectures: when a </a:t>
            </a:r>
            <a:r>
              <a:rPr lang="en-IN" b="1" dirty="0"/>
              <a:t>Branch and Link</a:t>
            </a:r>
            <a:r>
              <a:rPr lang="en-IN" dirty="0"/>
              <a:t> is called</a:t>
            </a:r>
          </a:p>
          <a:p>
            <a:pPr eaLnBrk="0" fontAlgn="base" hangingPunct="0">
              <a:spcBef>
                <a:spcPct val="0"/>
              </a:spcBef>
              <a:spcAft>
                <a:spcPct val="0"/>
              </a:spcAft>
            </a:pPr>
            <a:r>
              <a:rPr lang="en-IN" dirty="0"/>
              <a:t> (in Intel arch. is the “call” operation) the return address is stored in a special register </a:t>
            </a:r>
          </a:p>
          <a:p>
            <a:pPr eaLnBrk="0" fontAlgn="base" hangingPunct="0">
              <a:spcBef>
                <a:spcPct val="0"/>
              </a:spcBef>
              <a:spcAft>
                <a:spcPct val="0"/>
              </a:spcAft>
            </a:pPr>
            <a:r>
              <a:rPr lang="en-IN" dirty="0"/>
              <a:t>and not in the stack.</a:t>
            </a:r>
          </a:p>
          <a:p>
            <a:pPr lvl="0" eaLnBrk="0" fontAlgn="base" hangingPunct="0">
              <a:spcBef>
                <a:spcPct val="0"/>
              </a:spcBef>
              <a:spcAft>
                <a:spcPct val="0"/>
              </a:spcAft>
            </a:pPr>
            <a:br>
              <a:rPr lang="en-US" altLang="en-US" sz="2400" dirty="0">
                <a:solidFill>
                  <a:srgbClr val="000000"/>
                </a:solidFill>
                <a:latin typeface="Georgia" panose="02040502050405020303" pitchFamily="18" charset="0"/>
              </a:rPr>
            </a:br>
            <a:endParaRPr lang="en-IN" sz="2400" dirty="0"/>
          </a:p>
        </p:txBody>
      </p:sp>
    </p:spTree>
    <p:extLst>
      <p:ext uri="{BB962C8B-B14F-4D97-AF65-F5344CB8AC3E}">
        <p14:creationId xmlns:p14="http://schemas.microsoft.com/office/powerpoint/2010/main" val="3827878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25" y="228600"/>
            <a:ext cx="9089219" cy="769441"/>
          </a:xfrm>
          <a:prstGeom prst="rect">
            <a:avLst/>
          </a:prstGeom>
          <a:noFill/>
        </p:spPr>
        <p:txBody>
          <a:bodyPr wrap="none" lIns="91440" tIns="45720" rIns="91440" bIns="45720">
            <a:spAutoFit/>
          </a:bodyPr>
          <a:lstStyle/>
          <a:p>
            <a:pPr algn="ctr"/>
            <a:r>
              <a:rPr lang="en-US" sz="44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How did ARM different from x86</a:t>
            </a:r>
            <a:endParaRPr lang="en-US" sz="44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graphicFrame>
        <p:nvGraphicFramePr>
          <p:cNvPr id="4" name="Table 3"/>
          <p:cNvGraphicFramePr>
            <a:graphicFrameLocks noGrp="1"/>
          </p:cNvGraphicFramePr>
          <p:nvPr/>
        </p:nvGraphicFramePr>
        <p:xfrm>
          <a:off x="228600" y="1143000"/>
          <a:ext cx="8610601" cy="4831080"/>
        </p:xfrm>
        <a:graphic>
          <a:graphicData uri="http://schemas.openxmlformats.org/drawingml/2006/table">
            <a:tbl>
              <a:tblPr firstRow="1" bandRow="1">
                <a:tableStyleId>{5C22544A-7EE6-4342-B048-85BDC9FD1C3A}</a:tableStyleId>
              </a:tblPr>
              <a:tblGrid>
                <a:gridCol w="538163">
                  <a:extLst>
                    <a:ext uri="{9D8B030D-6E8A-4147-A177-3AD203B41FA5}">
                      <a16:colId xmlns:a16="http://schemas.microsoft.com/office/drawing/2014/main" val="20000"/>
                    </a:ext>
                  </a:extLst>
                </a:gridCol>
                <a:gridCol w="3881437">
                  <a:extLst>
                    <a:ext uri="{9D8B030D-6E8A-4147-A177-3AD203B41FA5}">
                      <a16:colId xmlns:a16="http://schemas.microsoft.com/office/drawing/2014/main" val="20001"/>
                    </a:ext>
                  </a:extLst>
                </a:gridCol>
                <a:gridCol w="4191001">
                  <a:extLst>
                    <a:ext uri="{9D8B030D-6E8A-4147-A177-3AD203B41FA5}">
                      <a16:colId xmlns:a16="http://schemas.microsoft.com/office/drawing/2014/main" val="20002"/>
                    </a:ext>
                  </a:extLst>
                </a:gridCol>
              </a:tblGrid>
              <a:tr h="647700">
                <a:tc>
                  <a:txBody>
                    <a:bodyPr/>
                    <a:lstStyle/>
                    <a:p>
                      <a:r>
                        <a:rPr lang="en-US" sz="2000" dirty="0"/>
                        <a:t>No</a:t>
                      </a:r>
                    </a:p>
                  </a:txBody>
                  <a:tcPr/>
                </a:tc>
                <a:tc>
                  <a:txBody>
                    <a:bodyPr/>
                    <a:lstStyle/>
                    <a:p>
                      <a:pPr algn="ctr"/>
                      <a:r>
                        <a:rPr lang="en-US" sz="3200" dirty="0"/>
                        <a:t>ARM</a:t>
                      </a:r>
                    </a:p>
                  </a:txBody>
                  <a:tcPr/>
                </a:tc>
                <a:tc>
                  <a:txBody>
                    <a:bodyPr/>
                    <a:lstStyle/>
                    <a:p>
                      <a:pPr algn="ctr"/>
                      <a:r>
                        <a:rPr lang="en-US" sz="3200" dirty="0"/>
                        <a:t>x86</a:t>
                      </a:r>
                    </a:p>
                  </a:txBody>
                  <a:tcPr/>
                </a:tc>
                <a:extLst>
                  <a:ext uri="{0D108BD9-81ED-4DB2-BD59-A6C34878D82A}">
                    <a16:rowId xmlns:a16="http://schemas.microsoft.com/office/drawing/2014/main" val="10000"/>
                  </a:ext>
                </a:extLst>
              </a:tr>
              <a:tr h="647700">
                <a:tc>
                  <a:txBody>
                    <a:bodyPr/>
                    <a:lstStyle/>
                    <a:p>
                      <a:r>
                        <a:rPr lang="en-US" dirty="0"/>
                        <a:t>1</a:t>
                      </a:r>
                    </a:p>
                  </a:txBody>
                  <a:tcPr/>
                </a:tc>
                <a:tc>
                  <a:txBody>
                    <a:bodyPr/>
                    <a:lstStyle/>
                    <a:p>
                      <a:r>
                        <a:rPr lang="en-US" dirty="0"/>
                        <a:t>All ARM</a:t>
                      </a:r>
                      <a:r>
                        <a:rPr lang="en-US" baseline="0" dirty="0"/>
                        <a:t> instructions works only on CPU Registers except Load and store </a:t>
                      </a:r>
                      <a:endParaRPr lang="en-US" dirty="0"/>
                    </a:p>
                  </a:txBody>
                  <a:tcPr/>
                </a:tc>
                <a:tc>
                  <a:txBody>
                    <a:bodyPr/>
                    <a:lstStyle/>
                    <a:p>
                      <a:r>
                        <a:rPr lang="en-US" dirty="0"/>
                        <a:t>X86 instructions can</a:t>
                      </a:r>
                      <a:r>
                        <a:rPr lang="en-US" baseline="0" dirty="0"/>
                        <a:t> work both on registers and memory</a:t>
                      </a:r>
                      <a:endParaRPr lang="en-US" dirty="0"/>
                    </a:p>
                  </a:txBody>
                  <a:tcPr/>
                </a:tc>
                <a:extLst>
                  <a:ext uri="{0D108BD9-81ED-4DB2-BD59-A6C34878D82A}">
                    <a16:rowId xmlns:a16="http://schemas.microsoft.com/office/drawing/2014/main" val="10001"/>
                  </a:ext>
                </a:extLst>
              </a:tr>
              <a:tr h="647700">
                <a:tc>
                  <a:txBody>
                    <a:bodyPr/>
                    <a:lstStyle/>
                    <a:p>
                      <a:r>
                        <a:rPr lang="en-US" dirty="0"/>
                        <a:t>2</a:t>
                      </a:r>
                    </a:p>
                  </a:txBody>
                  <a:tcPr/>
                </a:tc>
                <a:tc>
                  <a:txBody>
                    <a:bodyPr/>
                    <a:lstStyle/>
                    <a:p>
                      <a:r>
                        <a:rPr lang="en-US" b="0" i="0" kern="1200" dirty="0">
                          <a:solidFill>
                            <a:schemeClr val="dk1"/>
                          </a:solidFill>
                          <a:latin typeface="+mn-lt"/>
                          <a:ea typeface="+mn-ea"/>
                          <a:cs typeface="+mn-cs"/>
                        </a:rPr>
                        <a:t>ARM cores have a large number of general-purpose registers and many instructions execute in a single cycle.</a:t>
                      </a:r>
                      <a:endParaRPr lang="en-US" dirty="0"/>
                    </a:p>
                  </a:txBody>
                  <a:tcPr/>
                </a:tc>
                <a:tc>
                  <a:txBody>
                    <a:bodyPr/>
                    <a:lstStyle/>
                    <a:p>
                      <a:r>
                        <a:rPr lang="en-US" dirty="0"/>
                        <a:t>X86 does not has</a:t>
                      </a:r>
                      <a:r>
                        <a:rPr lang="en-US" baseline="0" dirty="0"/>
                        <a:t> similar numbers of general purpose registers </a:t>
                      </a:r>
                      <a:endParaRPr lang="en-US" dirty="0"/>
                    </a:p>
                  </a:txBody>
                  <a:tcPr/>
                </a:tc>
                <a:extLst>
                  <a:ext uri="{0D108BD9-81ED-4DB2-BD59-A6C34878D82A}">
                    <a16:rowId xmlns:a16="http://schemas.microsoft.com/office/drawing/2014/main" val="10002"/>
                  </a:ext>
                </a:extLst>
              </a:tr>
              <a:tr h="647700">
                <a:tc>
                  <a:txBody>
                    <a:bodyPr/>
                    <a:lstStyle/>
                    <a:p>
                      <a:r>
                        <a:rPr lang="en-US" dirty="0"/>
                        <a:t>3</a:t>
                      </a:r>
                    </a:p>
                  </a:txBody>
                  <a:tcPr/>
                </a:tc>
                <a:tc>
                  <a:txBody>
                    <a:bodyPr/>
                    <a:lstStyle/>
                    <a:p>
                      <a:r>
                        <a:rPr lang="en-US" b="0" i="0" kern="1200" dirty="0">
                          <a:solidFill>
                            <a:schemeClr val="dk1"/>
                          </a:solidFill>
                          <a:latin typeface="+mn-lt"/>
                          <a:ea typeface="+mn-ea"/>
                          <a:cs typeface="+mn-cs"/>
                        </a:rPr>
                        <a:t>Simpler architecture, leading to small silicon area and lots of power save features </a:t>
                      </a:r>
                      <a:endParaRPr lang="en-US" dirty="0"/>
                    </a:p>
                  </a:txBody>
                  <a:tcPr/>
                </a:tc>
                <a:tc>
                  <a:txBody>
                    <a:bodyPr/>
                    <a:lstStyle/>
                    <a:p>
                      <a:r>
                        <a:rPr lang="en-US" dirty="0"/>
                        <a:t>X86 is not designed for low</a:t>
                      </a:r>
                      <a:r>
                        <a:rPr lang="en-US" baseline="0" dirty="0"/>
                        <a:t> power in mind as it targeted only laptop, desktop and server markets</a:t>
                      </a:r>
                      <a:endParaRPr lang="en-US" dirty="0"/>
                    </a:p>
                  </a:txBody>
                  <a:tcPr/>
                </a:tc>
                <a:extLst>
                  <a:ext uri="{0D108BD9-81ED-4DB2-BD59-A6C34878D82A}">
                    <a16:rowId xmlns:a16="http://schemas.microsoft.com/office/drawing/2014/main" val="10003"/>
                  </a:ext>
                </a:extLst>
              </a:tr>
              <a:tr h="647700">
                <a:tc>
                  <a:txBody>
                    <a:bodyPr/>
                    <a:lstStyle/>
                    <a:p>
                      <a:r>
                        <a:rPr lang="en-US" dirty="0"/>
                        <a:t>4</a:t>
                      </a:r>
                    </a:p>
                  </a:txBody>
                  <a:tcPr/>
                </a:tc>
                <a:tc>
                  <a:txBody>
                    <a:bodyPr/>
                    <a:lstStyle/>
                    <a:p>
                      <a:r>
                        <a:rPr lang="en-US" dirty="0"/>
                        <a:t>Instructions</a:t>
                      </a:r>
                    </a:p>
                    <a:p>
                      <a:r>
                        <a:rPr lang="en-US" sz="1400" dirty="0"/>
                        <a:t>top: </a:t>
                      </a:r>
                      <a:r>
                        <a:rPr lang="en-US" sz="1400" dirty="0" err="1"/>
                        <a:t>ldrb</a:t>
                      </a:r>
                      <a:r>
                        <a:rPr lang="en-US" sz="1400" dirty="0"/>
                        <a:t> r2, [r0, #1]! L</a:t>
                      </a:r>
                    </a:p>
                    <a:p>
                      <a:r>
                        <a:rPr lang="en-US" sz="1400" dirty="0"/>
                        <a:t>       </a:t>
                      </a:r>
                      <a:r>
                        <a:rPr lang="en-US" sz="1400" dirty="0" err="1"/>
                        <a:t>drb</a:t>
                      </a:r>
                      <a:r>
                        <a:rPr lang="en-US" sz="1400" dirty="0"/>
                        <a:t> r3, [r1, #1]! </a:t>
                      </a:r>
                    </a:p>
                    <a:p>
                      <a:r>
                        <a:rPr lang="en-US" sz="1400" dirty="0"/>
                        <a:t>       subs     r2, r3, r2 </a:t>
                      </a:r>
                    </a:p>
                    <a:p>
                      <a:r>
                        <a:rPr lang="en-US" sz="1400" dirty="0"/>
                        <a:t>        </a:t>
                      </a:r>
                      <a:r>
                        <a:rPr lang="en-US" sz="1400" dirty="0" err="1"/>
                        <a:t>Beq</a:t>
                      </a:r>
                      <a:r>
                        <a:rPr lang="en-US" sz="1400" dirty="0"/>
                        <a:t>      top /*  branch(/jump) if result is zero */</a:t>
                      </a:r>
                    </a:p>
                    <a:p>
                      <a:endParaRPr lang="en-US" dirty="0"/>
                    </a:p>
                  </a:txBody>
                  <a:tcPr/>
                </a:tc>
                <a:tc>
                  <a:txBody>
                    <a:bodyPr/>
                    <a:lstStyle/>
                    <a:p>
                      <a:r>
                        <a:rPr lang="en-US" dirty="0" err="1"/>
                        <a:t>repe</a:t>
                      </a:r>
                      <a:r>
                        <a:rPr lang="en-US" dirty="0"/>
                        <a:t> </a:t>
                      </a:r>
                      <a:r>
                        <a:rPr lang="en-US" dirty="0" err="1"/>
                        <a:t>cmpsb</a:t>
                      </a:r>
                      <a:endParaRPr lang="en-US" dirty="0"/>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3220" y="228600"/>
            <a:ext cx="8819850" cy="769441"/>
          </a:xfrm>
          <a:prstGeom prst="rect">
            <a:avLst/>
          </a:prstGeom>
          <a:noFill/>
        </p:spPr>
        <p:txBody>
          <a:bodyPr wrap="none" lIns="91440" tIns="45720" rIns="91440" bIns="45720">
            <a:spAutoFit/>
          </a:bodyPr>
          <a:lstStyle/>
          <a:p>
            <a:pPr algn="ctr"/>
            <a:r>
              <a:rPr lang="en-US" sz="44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Key  ARM architectural features</a:t>
            </a:r>
            <a:endParaRPr lang="en-US" sz="44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graphicFrame>
        <p:nvGraphicFramePr>
          <p:cNvPr id="3" name="Table 2"/>
          <p:cNvGraphicFramePr>
            <a:graphicFrameLocks noGrp="1"/>
          </p:cNvGraphicFramePr>
          <p:nvPr/>
        </p:nvGraphicFramePr>
        <p:xfrm>
          <a:off x="533400" y="1066800"/>
          <a:ext cx="7772400" cy="541020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2964180">
                  <a:extLst>
                    <a:ext uri="{9D8B030D-6E8A-4147-A177-3AD203B41FA5}">
                      <a16:colId xmlns:a16="http://schemas.microsoft.com/office/drawing/2014/main" val="20001"/>
                    </a:ext>
                  </a:extLst>
                </a:gridCol>
                <a:gridCol w="4274820">
                  <a:extLst>
                    <a:ext uri="{9D8B030D-6E8A-4147-A177-3AD203B41FA5}">
                      <a16:colId xmlns:a16="http://schemas.microsoft.com/office/drawing/2014/main" val="20002"/>
                    </a:ext>
                  </a:extLst>
                </a:gridCol>
              </a:tblGrid>
              <a:tr h="381000">
                <a:tc>
                  <a:txBody>
                    <a:bodyPr/>
                    <a:lstStyle/>
                    <a:p>
                      <a:endParaRPr lang="en-US" dirty="0"/>
                    </a:p>
                    <a:p>
                      <a:r>
                        <a:rPr lang="en-US" dirty="0"/>
                        <a:t>No</a:t>
                      </a:r>
                    </a:p>
                  </a:txBody>
                  <a:tcPr/>
                </a:tc>
                <a:tc>
                  <a:txBody>
                    <a:bodyPr/>
                    <a:lstStyle/>
                    <a:p>
                      <a:r>
                        <a:rPr lang="en-US" dirty="0"/>
                        <a:t>Feature</a:t>
                      </a:r>
                    </a:p>
                  </a:txBody>
                  <a:tcPr/>
                </a:tc>
                <a:tc>
                  <a:txBody>
                    <a:bodyPr/>
                    <a:lstStyle/>
                    <a:p>
                      <a:r>
                        <a:rPr lang="en-US" dirty="0"/>
                        <a:t>Description</a:t>
                      </a:r>
                    </a:p>
                  </a:txBody>
                  <a:tcPr/>
                </a:tc>
                <a:extLst>
                  <a:ext uri="{0D108BD9-81ED-4DB2-BD59-A6C34878D82A}">
                    <a16:rowId xmlns:a16="http://schemas.microsoft.com/office/drawing/2014/main" val="10000"/>
                  </a:ext>
                </a:extLst>
              </a:tr>
              <a:tr h="822297">
                <a:tc>
                  <a:txBody>
                    <a:bodyPr/>
                    <a:lstStyle/>
                    <a:p>
                      <a:r>
                        <a:rPr lang="en-US" dirty="0"/>
                        <a:t>1</a:t>
                      </a:r>
                    </a:p>
                  </a:txBody>
                  <a:tcPr/>
                </a:tc>
                <a:tc>
                  <a:txBody>
                    <a:bodyPr/>
                    <a:lstStyle/>
                    <a:p>
                      <a:r>
                        <a:rPr lang="en-US" dirty="0"/>
                        <a:t>Load and Store</a:t>
                      </a:r>
                      <a:r>
                        <a:rPr lang="en-US" baseline="0" dirty="0"/>
                        <a:t> Architecture</a:t>
                      </a:r>
                      <a:endParaRPr lang="en-US" dirty="0"/>
                    </a:p>
                  </a:txBody>
                  <a:tcPr/>
                </a:tc>
                <a:tc>
                  <a:txBody>
                    <a:bodyPr/>
                    <a:lstStyle/>
                    <a:p>
                      <a:r>
                        <a:rPr lang="en-US" dirty="0"/>
                        <a:t>Only load and store instructions can access memory</a:t>
                      </a:r>
                    </a:p>
                    <a:p>
                      <a:r>
                        <a:rPr lang="en-US" dirty="0"/>
                        <a:t>– Does not support memory to memory data processing</a:t>
                      </a:r>
                      <a:r>
                        <a:rPr lang="en-US" baseline="0" dirty="0"/>
                        <a:t> </a:t>
                      </a:r>
                      <a:r>
                        <a:rPr lang="en-US" dirty="0"/>
                        <a:t>operations.</a:t>
                      </a:r>
                    </a:p>
                    <a:p>
                      <a:r>
                        <a:rPr lang="en-US" dirty="0"/>
                        <a:t>– Must move data values into registers before using</a:t>
                      </a:r>
                      <a:r>
                        <a:rPr lang="en-US" baseline="0" dirty="0"/>
                        <a:t>  </a:t>
                      </a:r>
                      <a:r>
                        <a:rPr lang="en-US" dirty="0"/>
                        <a:t>them.</a:t>
                      </a:r>
                    </a:p>
                  </a:txBody>
                  <a:tcPr/>
                </a:tc>
                <a:extLst>
                  <a:ext uri="{0D108BD9-81ED-4DB2-BD59-A6C34878D82A}">
                    <a16:rowId xmlns:a16="http://schemas.microsoft.com/office/drawing/2014/main" val="10001"/>
                  </a:ext>
                </a:extLst>
              </a:tr>
              <a:tr h="594360">
                <a:tc>
                  <a:txBody>
                    <a:bodyPr/>
                    <a:lstStyle/>
                    <a:p>
                      <a:r>
                        <a:rPr lang="en-US" dirty="0"/>
                        <a:t>2</a:t>
                      </a:r>
                    </a:p>
                  </a:txBody>
                  <a:tcPr/>
                </a:tc>
                <a:tc>
                  <a:txBody>
                    <a:bodyPr/>
                    <a:lstStyle/>
                    <a:p>
                      <a:r>
                        <a:rPr lang="en-US" dirty="0"/>
                        <a:t>Fixed</a:t>
                      </a:r>
                      <a:r>
                        <a:rPr lang="en-US" baseline="0" dirty="0"/>
                        <a:t> length 32 bit instruction</a:t>
                      </a:r>
                      <a:endParaRPr lang="en-US" dirty="0"/>
                    </a:p>
                  </a:txBody>
                  <a:tcPr/>
                </a:tc>
                <a:tc>
                  <a:txBody>
                    <a:bodyPr/>
                    <a:lstStyle/>
                    <a:p>
                      <a:r>
                        <a:rPr lang="en-US" dirty="0"/>
                        <a:t>All instructions are 32 Bit long,</a:t>
                      </a:r>
                      <a:r>
                        <a:rPr lang="en-US" baseline="0" dirty="0"/>
                        <a:t>  except Thumb, and give high code density</a:t>
                      </a:r>
                      <a:endParaRPr lang="en-US" dirty="0"/>
                    </a:p>
                  </a:txBody>
                  <a:tcPr/>
                </a:tc>
                <a:extLst>
                  <a:ext uri="{0D108BD9-81ED-4DB2-BD59-A6C34878D82A}">
                    <a16:rowId xmlns:a16="http://schemas.microsoft.com/office/drawing/2014/main" val="10002"/>
                  </a:ext>
                </a:extLst>
              </a:tr>
              <a:tr h="640080">
                <a:tc>
                  <a:txBody>
                    <a:bodyPr/>
                    <a:lstStyle/>
                    <a:p>
                      <a:r>
                        <a:rPr lang="en-US" dirty="0"/>
                        <a:t>3</a:t>
                      </a:r>
                    </a:p>
                  </a:txBody>
                  <a:tcPr/>
                </a:tc>
                <a:tc>
                  <a:txBody>
                    <a:bodyPr/>
                    <a:lstStyle/>
                    <a:p>
                      <a:r>
                        <a:rPr lang="en-US" dirty="0"/>
                        <a:t>3 Address</a:t>
                      </a:r>
                      <a:r>
                        <a:rPr lang="en-US" baseline="0" dirty="0"/>
                        <a:t> format instructions</a:t>
                      </a:r>
                      <a:endParaRPr lang="en-US" dirty="0"/>
                    </a:p>
                  </a:txBody>
                  <a:tcPr/>
                </a:tc>
                <a:tc>
                  <a:txBody>
                    <a:bodyPr/>
                    <a:lstStyle/>
                    <a:p>
                      <a:r>
                        <a:rPr lang="en-US" dirty="0"/>
                        <a:t>All  Instruction do have</a:t>
                      </a:r>
                      <a:r>
                        <a:rPr lang="en-US" baseline="0" dirty="0"/>
                        <a:t> three operand expect MOV type</a:t>
                      </a:r>
                      <a:endParaRPr lang="en-US" dirty="0"/>
                    </a:p>
                  </a:txBody>
                  <a:tcPr/>
                </a:tc>
                <a:extLst>
                  <a:ext uri="{0D108BD9-81ED-4DB2-BD59-A6C34878D82A}">
                    <a16:rowId xmlns:a16="http://schemas.microsoft.com/office/drawing/2014/main" val="10003"/>
                  </a:ext>
                </a:extLst>
              </a:tr>
              <a:tr h="381000">
                <a:tc>
                  <a:txBody>
                    <a:bodyPr/>
                    <a:lstStyle/>
                    <a:p>
                      <a:r>
                        <a:rPr lang="en-US" dirty="0"/>
                        <a:t>4</a:t>
                      </a:r>
                    </a:p>
                  </a:txBody>
                  <a:tcPr/>
                </a:tc>
                <a:tc>
                  <a:txBody>
                    <a:bodyPr/>
                    <a:lstStyle/>
                    <a:p>
                      <a:r>
                        <a:rPr lang="en-US" dirty="0"/>
                        <a:t>Registers</a:t>
                      </a:r>
                    </a:p>
                  </a:txBody>
                  <a:tcPr/>
                </a:tc>
                <a:tc>
                  <a:txBody>
                    <a:bodyPr/>
                    <a:lstStyle/>
                    <a:p>
                      <a:r>
                        <a:rPr lang="en-US" dirty="0"/>
                        <a:t>Large</a:t>
                      </a:r>
                      <a:r>
                        <a:rPr lang="en-US" baseline="0" dirty="0"/>
                        <a:t> number of General Purpose registers </a:t>
                      </a:r>
                      <a:endParaRPr lang="en-US" dirty="0"/>
                    </a:p>
                  </a:txBody>
                  <a:tcPr/>
                </a:tc>
                <a:extLst>
                  <a:ext uri="{0D108BD9-81ED-4DB2-BD59-A6C34878D82A}">
                    <a16:rowId xmlns:a16="http://schemas.microsoft.com/office/drawing/2014/main" val="10004"/>
                  </a:ext>
                </a:extLst>
              </a:tr>
              <a:tr h="457200">
                <a:tc>
                  <a:txBody>
                    <a:bodyPr/>
                    <a:lstStyle/>
                    <a:p>
                      <a:r>
                        <a:rPr lang="en-US" dirty="0"/>
                        <a:t>5</a:t>
                      </a:r>
                    </a:p>
                  </a:txBody>
                  <a:tcPr/>
                </a:tc>
                <a:tc>
                  <a:txBody>
                    <a:bodyPr/>
                    <a:lstStyle/>
                    <a:p>
                      <a:r>
                        <a:rPr lang="en-US" dirty="0"/>
                        <a:t>Pipe</a:t>
                      </a:r>
                      <a:r>
                        <a:rPr lang="en-US" baseline="0" dirty="0"/>
                        <a:t> Line </a:t>
                      </a:r>
                      <a:endParaRPr lang="en-US" dirty="0"/>
                    </a:p>
                  </a:txBody>
                  <a:tcPr/>
                </a:tc>
                <a:tc>
                  <a:txBody>
                    <a:bodyPr/>
                    <a:lstStyle/>
                    <a:p>
                      <a:r>
                        <a:rPr lang="en-US" dirty="0"/>
                        <a:t>Decoding</a:t>
                      </a:r>
                      <a:r>
                        <a:rPr lang="en-US" baseline="0" dirty="0"/>
                        <a:t> done in three or more stages</a:t>
                      </a:r>
                      <a:endParaRPr lang="en-US" dirty="0"/>
                    </a:p>
                  </a:txBody>
                  <a:tcPr/>
                </a:tc>
                <a:extLst>
                  <a:ext uri="{0D108BD9-81ED-4DB2-BD59-A6C34878D82A}">
                    <a16:rowId xmlns:a16="http://schemas.microsoft.com/office/drawing/2014/main" val="10005"/>
                  </a:ext>
                </a:extLst>
              </a:tr>
              <a:tr h="822297">
                <a:tc>
                  <a:txBody>
                    <a:bodyPr/>
                    <a:lstStyle/>
                    <a:p>
                      <a:r>
                        <a:rPr lang="en-US" dirty="0"/>
                        <a:t>6</a:t>
                      </a:r>
                    </a:p>
                  </a:txBody>
                  <a:tcPr/>
                </a:tc>
                <a:tc>
                  <a:txBody>
                    <a:bodyPr/>
                    <a:lstStyle/>
                    <a:p>
                      <a:r>
                        <a:rPr lang="en-US" dirty="0"/>
                        <a:t>Reduced</a:t>
                      </a:r>
                      <a:r>
                        <a:rPr lang="en-US" baseline="0" dirty="0"/>
                        <a:t> Die size and smaller processor</a:t>
                      </a:r>
                      <a:endParaRPr lang="en-US" dirty="0"/>
                    </a:p>
                  </a:txBody>
                  <a:tcPr/>
                </a:tc>
                <a:tc>
                  <a:txBody>
                    <a:bodyPr/>
                    <a:lstStyle/>
                    <a:p>
                      <a:r>
                        <a:rPr lang="en-US" dirty="0"/>
                        <a:t>Lower</a:t>
                      </a:r>
                      <a:r>
                        <a:rPr lang="en-US" baseline="0" dirty="0"/>
                        <a:t> power consumption, reduced manufacturing cost, suitable for handheld  devices</a:t>
                      </a:r>
                      <a:endParaRPr lang="en-US" dirty="0"/>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FFA32BF-DDEB-4AC2-B9BD-4B4BDA9E5C92}"/>
              </a:ext>
            </a:extLst>
          </p:cNvPr>
          <p:cNvSpPr txBox="1"/>
          <p:nvPr/>
        </p:nvSpPr>
        <p:spPr>
          <a:xfrm>
            <a:off x="207691" y="1905000"/>
            <a:ext cx="8458200" cy="3600986"/>
          </a:xfrm>
          <a:prstGeom prst="rect">
            <a:avLst/>
          </a:prstGeom>
          <a:noFill/>
        </p:spPr>
        <p:txBody>
          <a:bodyPr wrap="square" rtlCol="0">
            <a:spAutoFit/>
          </a:bodyPr>
          <a:lstStyle/>
          <a:p>
            <a:pPr marL="285750" indent="-285750">
              <a:buFont typeface="Arial" panose="020B0604020202020204" pitchFamily="34" charset="0"/>
              <a:buChar char="•"/>
            </a:pPr>
            <a:r>
              <a:rPr lang="en-IN" sz="2400" dirty="0"/>
              <a:t>Conditional execution of most instructions reduces branch overhead and compensates for the lack of a branch predictor.</a:t>
            </a:r>
          </a:p>
          <a:p>
            <a:pPr marL="285750" indent="-285750">
              <a:buFont typeface="Arial" panose="020B0604020202020204" pitchFamily="34" charset="0"/>
              <a:buChar char="•"/>
            </a:pPr>
            <a:r>
              <a:rPr lang="en-IN" sz="2400" dirty="0"/>
              <a:t>Arithmetic instructions alter condition codes only when desired.</a:t>
            </a:r>
          </a:p>
          <a:p>
            <a:pPr marL="285750" indent="-285750">
              <a:buFont typeface="Arial" panose="020B0604020202020204" pitchFamily="34" charset="0"/>
              <a:buChar char="•"/>
            </a:pPr>
            <a:r>
              <a:rPr lang="en-IN" sz="2400" dirty="0"/>
              <a:t>32-bit barrel shifter can be used without performance penalty with most arithmetic instructions and address calculations.</a:t>
            </a:r>
          </a:p>
          <a:p>
            <a:pPr marL="285750" indent="-285750">
              <a:buFont typeface="Arial" panose="020B0604020202020204" pitchFamily="34" charset="0"/>
              <a:buChar char="•"/>
            </a:pPr>
            <a:r>
              <a:rPr lang="en-IN" sz="2400" dirty="0"/>
              <a:t>Has powerful indexed addressing modes.</a:t>
            </a:r>
          </a:p>
          <a:p>
            <a:pPr marL="285750" indent="-285750">
              <a:buFont typeface="Arial" panose="020B0604020202020204" pitchFamily="34" charset="0"/>
              <a:buChar char="•"/>
            </a:pPr>
            <a:r>
              <a:rPr lang="en-IN" dirty="0"/>
              <a:t>A </a:t>
            </a:r>
            <a:r>
              <a:rPr lang="en-IN" b="1" dirty="0"/>
              <a:t>Branch and Link</a:t>
            </a:r>
            <a:r>
              <a:rPr lang="en-IN"/>
              <a:t> the </a:t>
            </a:r>
            <a:r>
              <a:rPr lang="en-IN" dirty="0"/>
              <a:t>return address is stored in a special register and not in the stack.</a:t>
            </a:r>
            <a:endParaRPr lang="en-IN" sz="2400" dirty="0"/>
          </a:p>
          <a:p>
            <a:pPr marL="285750" indent="-285750">
              <a:buFont typeface="Arial" panose="020B0604020202020204" pitchFamily="34" charset="0"/>
              <a:buChar char="•"/>
            </a:pPr>
            <a:r>
              <a:rPr lang="en-IN" sz="2400" dirty="0"/>
              <a:t>A simple, but fast, 2-priority-level interrupt subsystem has switched register banks.</a:t>
            </a:r>
          </a:p>
        </p:txBody>
      </p:sp>
      <p:sp>
        <p:nvSpPr>
          <p:cNvPr id="4" name="Rectangle 3">
            <a:extLst>
              <a:ext uri="{FF2B5EF4-FFF2-40B4-BE49-F238E27FC236}">
                <a16:creationId xmlns:a16="http://schemas.microsoft.com/office/drawing/2014/main" id="{A06EF48F-F920-45E6-9E0C-161D285D3C02}"/>
              </a:ext>
            </a:extLst>
          </p:cNvPr>
          <p:cNvSpPr/>
          <p:nvPr/>
        </p:nvSpPr>
        <p:spPr>
          <a:xfrm>
            <a:off x="500335" y="228600"/>
            <a:ext cx="8145627" cy="1200329"/>
          </a:xfrm>
          <a:prstGeom prst="rect">
            <a:avLst/>
          </a:prstGeom>
          <a:noFill/>
        </p:spPr>
        <p:txBody>
          <a:bodyPr wrap="none" lIns="91440" tIns="45720" rIns="91440" bIns="45720">
            <a:spAutoFit/>
          </a:bodyPr>
          <a:lstStyle/>
          <a:p>
            <a:pPr algn="ctr"/>
            <a:r>
              <a:rPr lang="en-US" sz="36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Additional Features to compensate</a:t>
            </a:r>
          </a:p>
          <a:p>
            <a:pPr algn="ctr"/>
            <a:r>
              <a:rPr lang="en-US" sz="36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for intel and Motor</a:t>
            </a:r>
            <a:r>
              <a:rPr lang="en-US" sz="36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ola Feature</a:t>
            </a:r>
            <a:endParaRPr lang="en-US" sz="36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Tree>
    <p:extLst>
      <p:ext uri="{BB962C8B-B14F-4D97-AF65-F5344CB8AC3E}">
        <p14:creationId xmlns:p14="http://schemas.microsoft.com/office/powerpoint/2010/main" val="115876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ARM Instruction Types</a:t>
            </a:r>
          </a:p>
        </p:txBody>
      </p:sp>
      <p:graphicFrame>
        <p:nvGraphicFramePr>
          <p:cNvPr id="4" name="Table 3"/>
          <p:cNvGraphicFramePr>
            <a:graphicFrameLocks noGrp="1"/>
          </p:cNvGraphicFramePr>
          <p:nvPr/>
        </p:nvGraphicFramePr>
        <p:xfrm>
          <a:off x="533400" y="2133600"/>
          <a:ext cx="7772400" cy="3667760"/>
        </p:xfrm>
        <a:graphic>
          <a:graphicData uri="http://schemas.openxmlformats.org/drawingml/2006/table">
            <a:tbl>
              <a:tblPr firstRow="1" bandRow="1">
                <a:tableStyleId>{5C22544A-7EE6-4342-B048-85BDC9FD1C3A}</a:tableStyleId>
              </a:tblPr>
              <a:tblGrid>
                <a:gridCol w="1068705">
                  <a:extLst>
                    <a:ext uri="{9D8B030D-6E8A-4147-A177-3AD203B41FA5}">
                      <a16:colId xmlns:a16="http://schemas.microsoft.com/office/drawing/2014/main" val="20000"/>
                    </a:ext>
                  </a:extLst>
                </a:gridCol>
                <a:gridCol w="2741295">
                  <a:extLst>
                    <a:ext uri="{9D8B030D-6E8A-4147-A177-3AD203B41FA5}">
                      <a16:colId xmlns:a16="http://schemas.microsoft.com/office/drawing/2014/main" val="20001"/>
                    </a:ext>
                  </a:extLst>
                </a:gridCol>
                <a:gridCol w="3962400">
                  <a:extLst>
                    <a:ext uri="{9D8B030D-6E8A-4147-A177-3AD203B41FA5}">
                      <a16:colId xmlns:a16="http://schemas.microsoft.com/office/drawing/2014/main" val="20002"/>
                    </a:ext>
                  </a:extLst>
                </a:gridCol>
              </a:tblGrid>
              <a:tr h="370840">
                <a:tc>
                  <a:txBody>
                    <a:bodyPr/>
                    <a:lstStyle/>
                    <a:p>
                      <a:r>
                        <a:rPr lang="en-US" dirty="0"/>
                        <a:t>Non</a:t>
                      </a:r>
                    </a:p>
                  </a:txBody>
                  <a:tcPr/>
                </a:tc>
                <a:tc>
                  <a:txBody>
                    <a:bodyPr/>
                    <a:lstStyle/>
                    <a:p>
                      <a:r>
                        <a:rPr lang="en-US" dirty="0"/>
                        <a:t>Type</a:t>
                      </a:r>
                    </a:p>
                  </a:txBody>
                  <a:tcPr/>
                </a:tc>
                <a:tc>
                  <a:txBody>
                    <a:bodyPr/>
                    <a:lstStyle/>
                    <a:p>
                      <a:r>
                        <a:rPr lang="en-US" dirty="0"/>
                        <a:t>Description</a:t>
                      </a:r>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dirty="0"/>
                        <a:t>Data Processing Instruction</a:t>
                      </a:r>
                    </a:p>
                  </a:txBody>
                  <a:tcPr/>
                </a:tc>
                <a:tc>
                  <a:txBody>
                    <a:bodyPr/>
                    <a:lstStyle/>
                    <a:p>
                      <a:r>
                        <a:rPr lang="en-US" dirty="0"/>
                        <a:t>ADD,</a:t>
                      </a:r>
                      <a:r>
                        <a:rPr lang="en-US" baseline="0" dirty="0"/>
                        <a:t> SUB, AND, EOR ORR etc</a:t>
                      </a:r>
                      <a:endParaRPr lang="en-US" dirty="0"/>
                    </a:p>
                  </a:txBody>
                  <a:tcPr/>
                </a:tc>
                <a:extLst>
                  <a:ext uri="{0D108BD9-81ED-4DB2-BD59-A6C34878D82A}">
                    <a16:rowId xmlns:a16="http://schemas.microsoft.com/office/drawing/2014/main" val="10001"/>
                  </a:ext>
                </a:extLst>
              </a:tr>
              <a:tr h="370840">
                <a:tc>
                  <a:txBody>
                    <a:bodyPr/>
                    <a:lstStyle/>
                    <a:p>
                      <a:r>
                        <a:rPr lang="en-US" dirty="0"/>
                        <a:t>2</a:t>
                      </a:r>
                    </a:p>
                  </a:txBody>
                  <a:tcPr/>
                </a:tc>
                <a:tc>
                  <a:txBody>
                    <a:bodyPr/>
                    <a:lstStyle/>
                    <a:p>
                      <a:r>
                        <a:rPr lang="en-US" dirty="0"/>
                        <a:t>Data Transfer Instructions</a:t>
                      </a:r>
                    </a:p>
                  </a:txBody>
                  <a:tcPr/>
                </a:tc>
                <a:tc>
                  <a:txBody>
                    <a:bodyPr/>
                    <a:lstStyle/>
                    <a:p>
                      <a:r>
                        <a:rPr lang="en-US" dirty="0"/>
                        <a:t>ARM has three sets of instructions which interact with</a:t>
                      </a:r>
                    </a:p>
                    <a:p>
                      <a:r>
                        <a:rPr lang="en-US" dirty="0"/>
                        <a:t>main memory. These are:</a:t>
                      </a:r>
                    </a:p>
                    <a:p>
                      <a:r>
                        <a:rPr lang="en-US" dirty="0"/>
                        <a:t>– Single register data transfer (LDR/STR)</a:t>
                      </a:r>
                    </a:p>
                    <a:p>
                      <a:r>
                        <a:rPr lang="en-US" dirty="0"/>
                        <a:t>– Block data transfer (LDM/STM)</a:t>
                      </a:r>
                    </a:p>
                    <a:p>
                      <a:r>
                        <a:rPr lang="en-US" dirty="0"/>
                        <a:t>– Single Data Swap (SWP)</a:t>
                      </a:r>
                    </a:p>
                  </a:txBody>
                  <a:tcPr/>
                </a:tc>
                <a:extLst>
                  <a:ext uri="{0D108BD9-81ED-4DB2-BD59-A6C34878D82A}">
                    <a16:rowId xmlns:a16="http://schemas.microsoft.com/office/drawing/2014/main" val="10002"/>
                  </a:ext>
                </a:extLst>
              </a:tr>
              <a:tr h="370840">
                <a:tc>
                  <a:txBody>
                    <a:bodyPr/>
                    <a:lstStyle/>
                    <a:p>
                      <a:r>
                        <a:rPr lang="en-US" dirty="0"/>
                        <a:t>3</a:t>
                      </a:r>
                    </a:p>
                  </a:txBody>
                  <a:tcPr/>
                </a:tc>
                <a:tc>
                  <a:txBody>
                    <a:bodyPr/>
                    <a:lstStyle/>
                    <a:p>
                      <a:r>
                        <a:rPr lang="en-US" dirty="0"/>
                        <a:t>Control Instruction</a:t>
                      </a:r>
                    </a:p>
                  </a:txBody>
                  <a:tcPr/>
                </a:tc>
                <a:tc>
                  <a:txBody>
                    <a:bodyPr/>
                    <a:lstStyle/>
                    <a:p>
                      <a:r>
                        <a:rPr lang="en-US" dirty="0"/>
                        <a:t>Branch</a:t>
                      </a:r>
                      <a:r>
                        <a:rPr lang="en-US" baseline="0" dirty="0"/>
                        <a:t> Instructions</a:t>
                      </a:r>
                    </a:p>
                    <a:p>
                      <a:r>
                        <a:rPr lang="en-US" baseline="0" dirty="0"/>
                        <a:t>Conditional  branches</a:t>
                      </a:r>
                    </a:p>
                    <a:p>
                      <a:r>
                        <a:rPr lang="en-US" baseline="0" dirty="0"/>
                        <a:t>Branch and Link Instructions</a:t>
                      </a:r>
                    </a:p>
                    <a:p>
                      <a:r>
                        <a:rPr lang="en-US" baseline="0" dirty="0"/>
                        <a:t>Subroutine return I </a:t>
                      </a:r>
                      <a:r>
                        <a:rPr lang="en-US" baseline="0" dirty="0" err="1"/>
                        <a:t>nstruction</a:t>
                      </a:r>
                      <a:endParaRPr lang="en-US" baseline="0" dirty="0"/>
                    </a:p>
                  </a:txBody>
                  <a:tcPr/>
                </a:tc>
                <a:extLst>
                  <a:ext uri="{0D108BD9-81ED-4DB2-BD59-A6C34878D82A}">
                    <a16:rowId xmlns:a16="http://schemas.microsoft.com/office/drawing/2014/main" val="10003"/>
                  </a:ext>
                </a:extLst>
              </a:tr>
            </a:tbl>
          </a:graphicData>
        </a:graphic>
      </p:graphicFrame>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cademicPresentation3">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6">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C53C142A-AB93-4D48-95F5-FE05B6563C17}">
  <we:reference id="wa104178141" version="3.1.0.23" store="en-US" storeType="OMEX"/>
  <we:alternateReferences>
    <we:reference id="WA104178141" version="3.1.0.23" store="WA104178141"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7DDB1280-0676-4822-8A4D-E954834AE20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AcademicPresentation3</Template>
  <TotalTime>0</TotalTime>
  <Words>2094</Words>
  <Application>Microsoft Office PowerPoint</Application>
  <PresentationFormat>On-screen Show (4:3)</PresentationFormat>
  <Paragraphs>573</Paragraphs>
  <Slides>26</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Calibri</vt:lpstr>
      <vt:lpstr>Georgia</vt:lpstr>
      <vt:lpstr>Times New Roman</vt:lpstr>
      <vt:lpstr>Tw Cen MT</vt:lpstr>
      <vt:lpstr>Wingdings</vt:lpstr>
      <vt:lpstr>Wingdings 2</vt:lpstr>
      <vt:lpstr>AcademicPresentation3</vt:lpstr>
      <vt:lpstr>ARM Architecture concepts</vt:lpstr>
      <vt:lpstr>PowerPoint Presentation</vt:lpstr>
      <vt:lpstr>PowerPoint Presentation</vt:lpstr>
      <vt:lpstr>PowerPoint Presentation</vt:lpstr>
      <vt:lpstr>Difference between RISC &amp; CISC</vt:lpstr>
      <vt:lpstr>PowerPoint Presentation</vt:lpstr>
      <vt:lpstr>PowerPoint Presentation</vt:lpstr>
      <vt:lpstr>PowerPoint Presentation</vt:lpstr>
      <vt:lpstr>ARM Instruction Types</vt:lpstr>
      <vt:lpstr>PowerPoint Presentation</vt:lpstr>
      <vt:lpstr>ARM Programmers Mode ARM7TDMI</vt:lpstr>
      <vt:lpstr>PowerPoint Presentation</vt:lpstr>
      <vt:lpstr>PowerPoint Presentation</vt:lpstr>
      <vt:lpstr>PowerPoint Presentation</vt:lpstr>
      <vt:lpstr>PowerPoint Presentation</vt:lpstr>
      <vt:lpstr>PowerPoint Presentation</vt:lpstr>
      <vt:lpstr>Processor Mode</vt:lpstr>
      <vt:lpstr>What is Banking of Registers</vt:lpstr>
      <vt:lpstr>What is banking…</vt:lpstr>
      <vt:lpstr>PowerPoint Presentation</vt:lpstr>
      <vt:lpstr>ARM after RESET</vt:lpstr>
      <vt:lpstr>Exception Vector Table</vt:lpstr>
      <vt:lpstr>Standard ARM 32 bit address space</vt:lpstr>
      <vt:lpstr>Mapping of a C program into Address space</vt:lpstr>
      <vt:lpstr>Big Endian – Little Endian</vt:lpstr>
      <vt:lpstr>Questions/Discussions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2016-08-06T02:38:10Z</dcterms:created>
  <dcterms:modified xsi:type="dcterms:W3CDTF">2017-11-26T05:59:46Z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TC101671251033</vt:lpwstr>
  </property>
</Properties>
</file>