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7"/>
  </p:notesMasterIdLst>
  <p:sldIdLst>
    <p:sldId id="256" r:id="rId2"/>
    <p:sldId id="257" r:id="rId3"/>
    <p:sldId id="271" r:id="rId4"/>
    <p:sldId id="259" r:id="rId5"/>
    <p:sldId id="270" r:id="rId6"/>
    <p:sldId id="258" r:id="rId7"/>
    <p:sldId id="260" r:id="rId8"/>
    <p:sldId id="272" r:id="rId9"/>
    <p:sldId id="273" r:id="rId10"/>
    <p:sldId id="303" r:id="rId11"/>
    <p:sldId id="304" r:id="rId12"/>
    <p:sldId id="305" r:id="rId13"/>
    <p:sldId id="306" r:id="rId14"/>
    <p:sldId id="307" r:id="rId15"/>
    <p:sldId id="308" r:id="rId16"/>
    <p:sldId id="264" r:id="rId17"/>
    <p:sldId id="274" r:id="rId18"/>
    <p:sldId id="275" r:id="rId19"/>
    <p:sldId id="309" r:id="rId20"/>
    <p:sldId id="312" r:id="rId21"/>
    <p:sldId id="313" r:id="rId22"/>
    <p:sldId id="310" r:id="rId23"/>
    <p:sldId id="311" r:id="rId24"/>
    <p:sldId id="276" r:id="rId25"/>
    <p:sldId id="277" r:id="rId26"/>
    <p:sldId id="268" r:id="rId27"/>
    <p:sldId id="278" r:id="rId28"/>
    <p:sldId id="279" r:id="rId29"/>
    <p:sldId id="280" r:id="rId30"/>
    <p:sldId id="261" r:id="rId31"/>
    <p:sldId id="283" r:id="rId32"/>
    <p:sldId id="281" r:id="rId33"/>
    <p:sldId id="282" r:id="rId34"/>
    <p:sldId id="284" r:id="rId35"/>
    <p:sldId id="265"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262" r:id="rId53"/>
    <p:sldId id="301" r:id="rId54"/>
    <p:sldId id="267" r:id="rId55"/>
    <p:sldId id="302" r:id="rId56"/>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0364" autoAdjust="0"/>
  </p:normalViewPr>
  <p:slideViewPr>
    <p:cSldViewPr>
      <p:cViewPr varScale="1">
        <p:scale>
          <a:sx n="72" d="100"/>
          <a:sy n="72" d="100"/>
        </p:scale>
        <p:origin x="1704"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ata3.xml.rels><?xml version="1.0" encoding="UTF-8" standalone="yes"?>
<Relationships xmlns="http://schemas.openxmlformats.org/package/2006/relationships"><Relationship Id="rId2" Type="http://schemas.openxmlformats.org/officeDocument/2006/relationships/hyperlink" Target="https://en.wikipedia.org/wiki/NOP" TargetMode="External"/><Relationship Id="rId1" Type="http://schemas.openxmlformats.org/officeDocument/2006/relationships/hyperlink" Target="https://en.wikipedia.org/wiki/Assembly_language"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en.wikipedia.org/wiki/NOP" TargetMode="External"/><Relationship Id="rId1" Type="http://schemas.openxmlformats.org/officeDocument/2006/relationships/hyperlink" Target="https://en.wikipedia.org/wiki/Assembly_languag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9B13E-6C2C-4FB7-A36D-2B5F1AACA5D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0335C67-6D58-4E06-8CB0-E53FDD3C5B28}">
      <dgm:prSet phldrT="[Text]"/>
      <dgm:spPr/>
      <dgm:t>
        <a:bodyPr/>
        <a:lstStyle/>
        <a:p>
          <a:r>
            <a:rPr lang="en-US" dirty="0"/>
            <a:t>Fetch</a:t>
          </a:r>
        </a:p>
      </dgm:t>
    </dgm:pt>
    <dgm:pt modelId="{8D7D2EFD-3900-4E90-947E-24E40516EC9D}" type="parTrans" cxnId="{DF7418AF-D89E-4155-9BDD-38B95B8D2EED}">
      <dgm:prSet/>
      <dgm:spPr/>
      <dgm:t>
        <a:bodyPr/>
        <a:lstStyle/>
        <a:p>
          <a:endParaRPr lang="en-US"/>
        </a:p>
      </dgm:t>
    </dgm:pt>
    <dgm:pt modelId="{D47FCEEA-9350-4968-910E-A639159E9D56}" type="sibTrans" cxnId="{DF7418AF-D89E-4155-9BDD-38B95B8D2EED}">
      <dgm:prSet/>
      <dgm:spPr/>
      <dgm:t>
        <a:bodyPr/>
        <a:lstStyle/>
        <a:p>
          <a:endParaRPr lang="en-US"/>
        </a:p>
      </dgm:t>
    </dgm:pt>
    <dgm:pt modelId="{CC0CB8D5-0C9A-4796-99A6-BC50FFDA7C13}">
      <dgm:prSet phldrT="[Text]"/>
      <dgm:spPr/>
      <dgm:t>
        <a:bodyPr/>
        <a:lstStyle/>
        <a:p>
          <a:r>
            <a:rPr lang="en-US" dirty="0"/>
            <a:t>Instruction is fetched from memory (</a:t>
          </a:r>
          <a:r>
            <a:rPr lang="en-US" b="1" dirty="0"/>
            <a:t>Bus</a:t>
          </a:r>
          <a:r>
            <a:rPr lang="en-US" dirty="0"/>
            <a:t>)</a:t>
          </a:r>
        </a:p>
      </dgm:t>
    </dgm:pt>
    <dgm:pt modelId="{4EB44433-235F-4D1E-AC5E-168472F01978}" type="parTrans" cxnId="{9BF9089D-E0C3-4830-87C4-92C02F21EDA0}">
      <dgm:prSet/>
      <dgm:spPr/>
      <dgm:t>
        <a:bodyPr/>
        <a:lstStyle/>
        <a:p>
          <a:endParaRPr lang="en-US"/>
        </a:p>
      </dgm:t>
    </dgm:pt>
    <dgm:pt modelId="{8B6F0FF1-6F6B-4A6F-92B6-12A1539BADCE}" type="sibTrans" cxnId="{9BF9089D-E0C3-4830-87C4-92C02F21EDA0}">
      <dgm:prSet/>
      <dgm:spPr/>
      <dgm:t>
        <a:bodyPr/>
        <a:lstStyle/>
        <a:p>
          <a:endParaRPr lang="en-US"/>
        </a:p>
      </dgm:t>
    </dgm:pt>
    <dgm:pt modelId="{D5FDC4A7-4735-4B6C-9AEE-CE6B15D9AB7D}">
      <dgm:prSet phldrT="[Text]"/>
      <dgm:spPr/>
      <dgm:t>
        <a:bodyPr/>
        <a:lstStyle/>
        <a:p>
          <a:r>
            <a:rPr lang="en-US" dirty="0"/>
            <a:t>Decode</a:t>
          </a:r>
        </a:p>
      </dgm:t>
    </dgm:pt>
    <dgm:pt modelId="{80B41D49-4CA1-49D3-AD61-9D51E66B19DA}" type="parTrans" cxnId="{DA1EB0AB-7D01-437A-BE22-E4425BA27A00}">
      <dgm:prSet/>
      <dgm:spPr/>
      <dgm:t>
        <a:bodyPr/>
        <a:lstStyle/>
        <a:p>
          <a:endParaRPr lang="en-US"/>
        </a:p>
      </dgm:t>
    </dgm:pt>
    <dgm:pt modelId="{6E368D3F-4692-45FA-A7A6-35C39CDCDF3D}" type="sibTrans" cxnId="{DA1EB0AB-7D01-437A-BE22-E4425BA27A00}">
      <dgm:prSet/>
      <dgm:spPr/>
      <dgm:t>
        <a:bodyPr/>
        <a:lstStyle/>
        <a:p>
          <a:endParaRPr lang="en-US"/>
        </a:p>
      </dgm:t>
    </dgm:pt>
    <dgm:pt modelId="{0487CDF8-544B-40D0-AA9E-4A17C64B3CA6}">
      <dgm:prSet phldrT="[Text]"/>
      <dgm:spPr/>
      <dgm:t>
        <a:bodyPr/>
        <a:lstStyle/>
        <a:p>
          <a:r>
            <a:rPr lang="en-US" dirty="0"/>
            <a:t>Instruction is decoded using hard wire </a:t>
          </a:r>
          <a:r>
            <a:rPr lang="en-US" b="1" dirty="0"/>
            <a:t>Decoder</a:t>
          </a:r>
        </a:p>
      </dgm:t>
    </dgm:pt>
    <dgm:pt modelId="{34A6DD1B-AC77-46D7-B486-EE6451F6AF60}" type="parTrans" cxnId="{D8407DEC-2583-40B9-9971-0D9DF6733FB1}">
      <dgm:prSet/>
      <dgm:spPr/>
      <dgm:t>
        <a:bodyPr/>
        <a:lstStyle/>
        <a:p>
          <a:endParaRPr lang="en-US"/>
        </a:p>
      </dgm:t>
    </dgm:pt>
    <dgm:pt modelId="{41BCD039-6896-477A-82AC-D3A501359BB7}" type="sibTrans" cxnId="{D8407DEC-2583-40B9-9971-0D9DF6733FB1}">
      <dgm:prSet/>
      <dgm:spPr/>
      <dgm:t>
        <a:bodyPr/>
        <a:lstStyle/>
        <a:p>
          <a:endParaRPr lang="en-US"/>
        </a:p>
      </dgm:t>
    </dgm:pt>
    <dgm:pt modelId="{8651DBFB-A7C6-4AC2-A614-8F6DE345678A}">
      <dgm:prSet phldrT="[Text]"/>
      <dgm:spPr/>
      <dgm:t>
        <a:bodyPr/>
        <a:lstStyle/>
        <a:p>
          <a:r>
            <a:rPr lang="en-US" dirty="0"/>
            <a:t>Execute</a:t>
          </a:r>
        </a:p>
      </dgm:t>
    </dgm:pt>
    <dgm:pt modelId="{708F58E1-D86C-4AF1-8935-F9F1B20BB621}" type="parTrans" cxnId="{5E8B84D1-6252-4000-8324-ED518CAFF1B1}">
      <dgm:prSet/>
      <dgm:spPr/>
      <dgm:t>
        <a:bodyPr/>
        <a:lstStyle/>
        <a:p>
          <a:endParaRPr lang="en-US"/>
        </a:p>
      </dgm:t>
    </dgm:pt>
    <dgm:pt modelId="{099013CE-2D3F-4E1C-B9C0-7C187162EDC8}" type="sibTrans" cxnId="{5E8B84D1-6252-4000-8324-ED518CAFF1B1}">
      <dgm:prSet/>
      <dgm:spPr/>
      <dgm:t>
        <a:bodyPr/>
        <a:lstStyle/>
        <a:p>
          <a:endParaRPr lang="en-US"/>
        </a:p>
      </dgm:t>
    </dgm:pt>
    <dgm:pt modelId="{5327B11B-297D-41DE-B9CE-D54C09CC91C9}">
      <dgm:prSet phldrT="[Text]"/>
      <dgm:spPr/>
      <dgm:t>
        <a:bodyPr/>
        <a:lstStyle/>
        <a:p>
          <a:r>
            <a:rPr lang="en-US" dirty="0"/>
            <a:t>Instruction is executed – through the data path</a:t>
          </a:r>
        </a:p>
      </dgm:t>
    </dgm:pt>
    <dgm:pt modelId="{AFD90BAF-C0D2-4E8D-B151-983D3F8D5364}" type="parTrans" cxnId="{78AF1889-272F-45D5-A9D3-592842E27818}">
      <dgm:prSet/>
      <dgm:spPr/>
      <dgm:t>
        <a:bodyPr/>
        <a:lstStyle/>
        <a:p>
          <a:endParaRPr lang="en-US"/>
        </a:p>
      </dgm:t>
    </dgm:pt>
    <dgm:pt modelId="{6E020FDE-5AA2-4D46-8693-F6E852E8C540}" type="sibTrans" cxnId="{78AF1889-272F-45D5-A9D3-592842E27818}">
      <dgm:prSet/>
      <dgm:spPr/>
      <dgm:t>
        <a:bodyPr/>
        <a:lstStyle/>
        <a:p>
          <a:endParaRPr lang="en-US"/>
        </a:p>
      </dgm:t>
    </dgm:pt>
    <dgm:pt modelId="{222DE5F5-3A47-40DB-8F6A-1142F48A04C1}" type="pres">
      <dgm:prSet presAssocID="{9819B13E-6C2C-4FB7-A36D-2B5F1AACA5DD}" presName="linearFlow" presStyleCnt="0">
        <dgm:presLayoutVars>
          <dgm:dir/>
          <dgm:animLvl val="lvl"/>
          <dgm:resizeHandles val="exact"/>
        </dgm:presLayoutVars>
      </dgm:prSet>
      <dgm:spPr/>
    </dgm:pt>
    <dgm:pt modelId="{FF47B1C3-F1E0-4B25-B820-F6FB2878D13C}" type="pres">
      <dgm:prSet presAssocID="{50335C67-6D58-4E06-8CB0-E53FDD3C5B28}" presName="composite" presStyleCnt="0"/>
      <dgm:spPr/>
    </dgm:pt>
    <dgm:pt modelId="{4185337D-3ED6-4838-9A40-B997B630CE01}" type="pres">
      <dgm:prSet presAssocID="{50335C67-6D58-4E06-8CB0-E53FDD3C5B28}" presName="parentText" presStyleLbl="alignNode1" presStyleIdx="0" presStyleCnt="3">
        <dgm:presLayoutVars>
          <dgm:chMax val="1"/>
          <dgm:bulletEnabled val="1"/>
        </dgm:presLayoutVars>
      </dgm:prSet>
      <dgm:spPr/>
    </dgm:pt>
    <dgm:pt modelId="{38DE4562-8D68-4850-9273-B8E37F7FDFBF}" type="pres">
      <dgm:prSet presAssocID="{50335C67-6D58-4E06-8CB0-E53FDD3C5B28}" presName="descendantText" presStyleLbl="alignAcc1" presStyleIdx="0" presStyleCnt="3">
        <dgm:presLayoutVars>
          <dgm:bulletEnabled val="1"/>
        </dgm:presLayoutVars>
      </dgm:prSet>
      <dgm:spPr/>
    </dgm:pt>
    <dgm:pt modelId="{72A31BF6-5C57-433E-96FE-7F0F11F7B0C8}" type="pres">
      <dgm:prSet presAssocID="{D47FCEEA-9350-4968-910E-A639159E9D56}" presName="sp" presStyleCnt="0"/>
      <dgm:spPr/>
    </dgm:pt>
    <dgm:pt modelId="{6FD19AF3-5081-4EEF-BC53-3E71E8B1AEC8}" type="pres">
      <dgm:prSet presAssocID="{D5FDC4A7-4735-4B6C-9AEE-CE6B15D9AB7D}" presName="composite" presStyleCnt="0"/>
      <dgm:spPr/>
    </dgm:pt>
    <dgm:pt modelId="{0D295BEF-8064-4DD5-B4A6-6F1191F0C08F}" type="pres">
      <dgm:prSet presAssocID="{D5FDC4A7-4735-4B6C-9AEE-CE6B15D9AB7D}" presName="parentText" presStyleLbl="alignNode1" presStyleIdx="1" presStyleCnt="3">
        <dgm:presLayoutVars>
          <dgm:chMax val="1"/>
          <dgm:bulletEnabled val="1"/>
        </dgm:presLayoutVars>
      </dgm:prSet>
      <dgm:spPr/>
    </dgm:pt>
    <dgm:pt modelId="{8C249FA4-2E4E-4612-892B-2CECCE3AB746}" type="pres">
      <dgm:prSet presAssocID="{D5FDC4A7-4735-4B6C-9AEE-CE6B15D9AB7D}" presName="descendantText" presStyleLbl="alignAcc1" presStyleIdx="1" presStyleCnt="3">
        <dgm:presLayoutVars>
          <dgm:bulletEnabled val="1"/>
        </dgm:presLayoutVars>
      </dgm:prSet>
      <dgm:spPr/>
    </dgm:pt>
    <dgm:pt modelId="{721666B3-3CE4-43C9-A620-4DCEBD87FF8F}" type="pres">
      <dgm:prSet presAssocID="{6E368D3F-4692-45FA-A7A6-35C39CDCDF3D}" presName="sp" presStyleCnt="0"/>
      <dgm:spPr/>
    </dgm:pt>
    <dgm:pt modelId="{AEBE50F4-FE7E-489D-973D-66A90D391542}" type="pres">
      <dgm:prSet presAssocID="{8651DBFB-A7C6-4AC2-A614-8F6DE345678A}" presName="composite" presStyleCnt="0"/>
      <dgm:spPr/>
    </dgm:pt>
    <dgm:pt modelId="{CF6932B0-69C8-4A48-BE27-FB4816E61436}" type="pres">
      <dgm:prSet presAssocID="{8651DBFB-A7C6-4AC2-A614-8F6DE345678A}" presName="parentText" presStyleLbl="alignNode1" presStyleIdx="2" presStyleCnt="3">
        <dgm:presLayoutVars>
          <dgm:chMax val="1"/>
          <dgm:bulletEnabled val="1"/>
        </dgm:presLayoutVars>
      </dgm:prSet>
      <dgm:spPr/>
    </dgm:pt>
    <dgm:pt modelId="{322B983F-CE98-44D9-9248-D41751E7CA7E}" type="pres">
      <dgm:prSet presAssocID="{8651DBFB-A7C6-4AC2-A614-8F6DE345678A}" presName="descendantText" presStyleLbl="alignAcc1" presStyleIdx="2" presStyleCnt="3">
        <dgm:presLayoutVars>
          <dgm:bulletEnabled val="1"/>
        </dgm:presLayoutVars>
      </dgm:prSet>
      <dgm:spPr/>
    </dgm:pt>
  </dgm:ptLst>
  <dgm:cxnLst>
    <dgm:cxn modelId="{78AF1889-272F-45D5-A9D3-592842E27818}" srcId="{8651DBFB-A7C6-4AC2-A614-8F6DE345678A}" destId="{5327B11B-297D-41DE-B9CE-D54C09CC91C9}" srcOrd="0" destOrd="0" parTransId="{AFD90BAF-C0D2-4E8D-B151-983D3F8D5364}" sibTransId="{6E020FDE-5AA2-4D46-8693-F6E852E8C540}"/>
    <dgm:cxn modelId="{CD7EC88C-F652-499D-B597-D9B86C69DE88}" type="presOf" srcId="{5327B11B-297D-41DE-B9CE-D54C09CC91C9}" destId="{322B983F-CE98-44D9-9248-D41751E7CA7E}" srcOrd="0" destOrd="0" presId="urn:microsoft.com/office/officeart/2005/8/layout/chevron2"/>
    <dgm:cxn modelId="{7D40828E-00CA-4F31-B662-AB1FBFA9857C}" type="presOf" srcId="{50335C67-6D58-4E06-8CB0-E53FDD3C5B28}" destId="{4185337D-3ED6-4838-9A40-B997B630CE01}" srcOrd="0" destOrd="0" presId="urn:microsoft.com/office/officeart/2005/8/layout/chevron2"/>
    <dgm:cxn modelId="{158DF794-944D-4D27-BD97-512517C7285B}" type="presOf" srcId="{0487CDF8-544B-40D0-AA9E-4A17C64B3CA6}" destId="{8C249FA4-2E4E-4612-892B-2CECCE3AB746}" srcOrd="0" destOrd="0" presId="urn:microsoft.com/office/officeart/2005/8/layout/chevron2"/>
    <dgm:cxn modelId="{9BF9089D-E0C3-4830-87C4-92C02F21EDA0}" srcId="{50335C67-6D58-4E06-8CB0-E53FDD3C5B28}" destId="{CC0CB8D5-0C9A-4796-99A6-BC50FFDA7C13}" srcOrd="0" destOrd="0" parTransId="{4EB44433-235F-4D1E-AC5E-168472F01978}" sibTransId="{8B6F0FF1-6F6B-4A6F-92B6-12A1539BADCE}"/>
    <dgm:cxn modelId="{DA1EB0AB-7D01-437A-BE22-E4425BA27A00}" srcId="{9819B13E-6C2C-4FB7-A36D-2B5F1AACA5DD}" destId="{D5FDC4A7-4735-4B6C-9AEE-CE6B15D9AB7D}" srcOrd="1" destOrd="0" parTransId="{80B41D49-4CA1-49D3-AD61-9D51E66B19DA}" sibTransId="{6E368D3F-4692-45FA-A7A6-35C39CDCDF3D}"/>
    <dgm:cxn modelId="{DF7418AF-D89E-4155-9BDD-38B95B8D2EED}" srcId="{9819B13E-6C2C-4FB7-A36D-2B5F1AACA5DD}" destId="{50335C67-6D58-4E06-8CB0-E53FDD3C5B28}" srcOrd="0" destOrd="0" parTransId="{8D7D2EFD-3900-4E90-947E-24E40516EC9D}" sibTransId="{D47FCEEA-9350-4968-910E-A639159E9D56}"/>
    <dgm:cxn modelId="{2D4766AF-C13A-41F9-BD39-F28B1779C74E}" type="presOf" srcId="{D5FDC4A7-4735-4B6C-9AEE-CE6B15D9AB7D}" destId="{0D295BEF-8064-4DD5-B4A6-6F1191F0C08F}" srcOrd="0" destOrd="0" presId="urn:microsoft.com/office/officeart/2005/8/layout/chevron2"/>
    <dgm:cxn modelId="{5E8B84D1-6252-4000-8324-ED518CAFF1B1}" srcId="{9819B13E-6C2C-4FB7-A36D-2B5F1AACA5DD}" destId="{8651DBFB-A7C6-4AC2-A614-8F6DE345678A}" srcOrd="2" destOrd="0" parTransId="{708F58E1-D86C-4AF1-8935-F9F1B20BB621}" sibTransId="{099013CE-2D3F-4E1C-B9C0-7C187162EDC8}"/>
    <dgm:cxn modelId="{6F739CD6-B815-445C-B49D-21D7A5B0DB52}" type="presOf" srcId="{CC0CB8D5-0C9A-4796-99A6-BC50FFDA7C13}" destId="{38DE4562-8D68-4850-9273-B8E37F7FDFBF}" srcOrd="0" destOrd="0" presId="urn:microsoft.com/office/officeart/2005/8/layout/chevron2"/>
    <dgm:cxn modelId="{D8407DEC-2583-40B9-9971-0D9DF6733FB1}" srcId="{D5FDC4A7-4735-4B6C-9AEE-CE6B15D9AB7D}" destId="{0487CDF8-544B-40D0-AA9E-4A17C64B3CA6}" srcOrd="0" destOrd="0" parTransId="{34A6DD1B-AC77-46D7-B486-EE6451F6AF60}" sibTransId="{41BCD039-6896-477A-82AC-D3A501359BB7}"/>
    <dgm:cxn modelId="{EBF835FB-BBBC-4E9A-870F-57F15A523697}" type="presOf" srcId="{8651DBFB-A7C6-4AC2-A614-8F6DE345678A}" destId="{CF6932B0-69C8-4A48-BE27-FB4816E61436}" srcOrd="0" destOrd="0" presId="urn:microsoft.com/office/officeart/2005/8/layout/chevron2"/>
    <dgm:cxn modelId="{F6D9D8FE-BB8F-4386-A66A-249D96566987}" type="presOf" srcId="{9819B13E-6C2C-4FB7-A36D-2B5F1AACA5DD}" destId="{222DE5F5-3A47-40DB-8F6A-1142F48A04C1}" srcOrd="0" destOrd="0" presId="urn:microsoft.com/office/officeart/2005/8/layout/chevron2"/>
    <dgm:cxn modelId="{4783B102-3583-4529-B3F9-848F97E59236}" type="presParOf" srcId="{222DE5F5-3A47-40DB-8F6A-1142F48A04C1}" destId="{FF47B1C3-F1E0-4B25-B820-F6FB2878D13C}" srcOrd="0" destOrd="0" presId="urn:microsoft.com/office/officeart/2005/8/layout/chevron2"/>
    <dgm:cxn modelId="{01FEA5D6-4B2D-46DD-ACEF-843DFEAA5C89}" type="presParOf" srcId="{FF47B1C3-F1E0-4B25-B820-F6FB2878D13C}" destId="{4185337D-3ED6-4838-9A40-B997B630CE01}" srcOrd="0" destOrd="0" presId="urn:microsoft.com/office/officeart/2005/8/layout/chevron2"/>
    <dgm:cxn modelId="{018C8DE4-29D9-40D5-ACCB-0BDAFD03DFC8}" type="presParOf" srcId="{FF47B1C3-F1E0-4B25-B820-F6FB2878D13C}" destId="{38DE4562-8D68-4850-9273-B8E37F7FDFBF}" srcOrd="1" destOrd="0" presId="urn:microsoft.com/office/officeart/2005/8/layout/chevron2"/>
    <dgm:cxn modelId="{4375E5B5-02D0-4815-9348-C13F3903D61A}" type="presParOf" srcId="{222DE5F5-3A47-40DB-8F6A-1142F48A04C1}" destId="{72A31BF6-5C57-433E-96FE-7F0F11F7B0C8}" srcOrd="1" destOrd="0" presId="urn:microsoft.com/office/officeart/2005/8/layout/chevron2"/>
    <dgm:cxn modelId="{DB7F9839-7A8A-46F2-A01D-83F5603341B2}" type="presParOf" srcId="{222DE5F5-3A47-40DB-8F6A-1142F48A04C1}" destId="{6FD19AF3-5081-4EEF-BC53-3E71E8B1AEC8}" srcOrd="2" destOrd="0" presId="urn:microsoft.com/office/officeart/2005/8/layout/chevron2"/>
    <dgm:cxn modelId="{22978A73-1F19-4007-B4E2-DF37B5086CBF}" type="presParOf" srcId="{6FD19AF3-5081-4EEF-BC53-3E71E8B1AEC8}" destId="{0D295BEF-8064-4DD5-B4A6-6F1191F0C08F}" srcOrd="0" destOrd="0" presId="urn:microsoft.com/office/officeart/2005/8/layout/chevron2"/>
    <dgm:cxn modelId="{A54D4BD7-FE1C-4309-A5AD-401EB0833588}" type="presParOf" srcId="{6FD19AF3-5081-4EEF-BC53-3E71E8B1AEC8}" destId="{8C249FA4-2E4E-4612-892B-2CECCE3AB746}" srcOrd="1" destOrd="0" presId="urn:microsoft.com/office/officeart/2005/8/layout/chevron2"/>
    <dgm:cxn modelId="{4A8FA1A8-8077-4AE0-83D7-68B12F222117}" type="presParOf" srcId="{222DE5F5-3A47-40DB-8F6A-1142F48A04C1}" destId="{721666B3-3CE4-43C9-A620-4DCEBD87FF8F}" srcOrd="3" destOrd="0" presId="urn:microsoft.com/office/officeart/2005/8/layout/chevron2"/>
    <dgm:cxn modelId="{881A658E-F713-4E73-919C-FF73A14541DA}" type="presParOf" srcId="{222DE5F5-3A47-40DB-8F6A-1142F48A04C1}" destId="{AEBE50F4-FE7E-489D-973D-66A90D391542}" srcOrd="4" destOrd="0" presId="urn:microsoft.com/office/officeart/2005/8/layout/chevron2"/>
    <dgm:cxn modelId="{652CBACB-4A2E-40B0-8A0F-42C7F93E9191}" type="presParOf" srcId="{AEBE50F4-FE7E-489D-973D-66A90D391542}" destId="{CF6932B0-69C8-4A48-BE27-FB4816E61436}" srcOrd="0" destOrd="0" presId="urn:microsoft.com/office/officeart/2005/8/layout/chevron2"/>
    <dgm:cxn modelId="{1D1CF30A-AB7A-4F93-B61A-73FC1FAC1C79}" type="presParOf" srcId="{AEBE50F4-FE7E-489D-973D-66A90D391542}" destId="{322B983F-CE98-44D9-9248-D41751E7CA7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9E155-3D4C-4776-AD33-7D1EF5D9D37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E7B43E7-69C3-4E86-B486-207360C2D362}">
      <dgm:prSet phldrT="[Text]"/>
      <dgm:spPr/>
      <dgm:t>
        <a:bodyPr/>
        <a:lstStyle/>
        <a:p>
          <a:r>
            <a:rPr lang="en-US" dirty="0"/>
            <a:t>Hazards</a:t>
          </a:r>
        </a:p>
      </dgm:t>
    </dgm:pt>
    <dgm:pt modelId="{70B140C9-F73F-4D59-8F66-05DFAA8470A1}" type="parTrans" cxnId="{C83F7475-FD85-4303-B387-EFA6A21EC4C2}">
      <dgm:prSet/>
      <dgm:spPr/>
      <dgm:t>
        <a:bodyPr/>
        <a:lstStyle/>
        <a:p>
          <a:endParaRPr lang="en-US"/>
        </a:p>
      </dgm:t>
    </dgm:pt>
    <dgm:pt modelId="{B3FB15B2-3AEA-44EB-A9AD-B3C8C27E2364}" type="sibTrans" cxnId="{C83F7475-FD85-4303-B387-EFA6A21EC4C2}">
      <dgm:prSet/>
      <dgm:spPr/>
      <dgm:t>
        <a:bodyPr/>
        <a:lstStyle/>
        <a:p>
          <a:endParaRPr lang="en-US"/>
        </a:p>
      </dgm:t>
    </dgm:pt>
    <dgm:pt modelId="{92092959-8837-48A4-8E1C-AEE5FD504C26}">
      <dgm:prSet phldrT="[Text]"/>
      <dgm:spPr/>
      <dgm:t>
        <a:bodyPr/>
        <a:lstStyle/>
        <a:p>
          <a:r>
            <a:rPr lang="en-US" dirty="0"/>
            <a:t>Data  Hazards	</a:t>
          </a:r>
        </a:p>
      </dgm:t>
    </dgm:pt>
    <dgm:pt modelId="{2523010B-6842-4F2A-870B-DE4B480AA326}" type="parTrans" cxnId="{7F319F33-75D4-4D4B-BEB7-64DE41AE40C4}">
      <dgm:prSet/>
      <dgm:spPr/>
      <dgm:t>
        <a:bodyPr/>
        <a:lstStyle/>
        <a:p>
          <a:endParaRPr lang="en-US"/>
        </a:p>
      </dgm:t>
    </dgm:pt>
    <dgm:pt modelId="{2FAD45DD-61B9-48F2-B043-AC8003A3EC33}" type="sibTrans" cxnId="{7F319F33-75D4-4D4B-BEB7-64DE41AE40C4}">
      <dgm:prSet/>
      <dgm:spPr/>
      <dgm:t>
        <a:bodyPr/>
        <a:lstStyle/>
        <a:p>
          <a:endParaRPr lang="en-US"/>
        </a:p>
      </dgm:t>
    </dgm:pt>
    <dgm:pt modelId="{3261805C-4253-4FFF-8DF8-958C69271B95}">
      <dgm:prSet phldrT="[Text]"/>
      <dgm:spPr/>
      <dgm:t>
        <a:bodyPr/>
        <a:lstStyle/>
        <a:p>
          <a:r>
            <a:rPr lang="en-US" dirty="0"/>
            <a:t>Structural</a:t>
          </a:r>
        </a:p>
        <a:p>
          <a:r>
            <a:rPr lang="en-US" dirty="0"/>
            <a:t>Hazards</a:t>
          </a:r>
        </a:p>
      </dgm:t>
    </dgm:pt>
    <dgm:pt modelId="{CCF0DE9C-3B7D-4488-ADF6-2CAA481786F6}" type="parTrans" cxnId="{569CC0CB-34DB-4721-98E7-322433A47651}">
      <dgm:prSet/>
      <dgm:spPr/>
      <dgm:t>
        <a:bodyPr/>
        <a:lstStyle/>
        <a:p>
          <a:endParaRPr lang="en-US"/>
        </a:p>
      </dgm:t>
    </dgm:pt>
    <dgm:pt modelId="{89E2F985-A441-4F4C-A22E-AC4C64A3FBF8}" type="sibTrans" cxnId="{569CC0CB-34DB-4721-98E7-322433A47651}">
      <dgm:prSet/>
      <dgm:spPr/>
      <dgm:t>
        <a:bodyPr/>
        <a:lstStyle/>
        <a:p>
          <a:endParaRPr lang="en-US"/>
        </a:p>
      </dgm:t>
    </dgm:pt>
    <dgm:pt modelId="{09A4F87B-59FF-499D-AF05-A2A06A450BB2}">
      <dgm:prSet phldrT="[Text]"/>
      <dgm:spPr/>
      <dgm:t>
        <a:bodyPr/>
        <a:lstStyle/>
        <a:p>
          <a:r>
            <a:rPr lang="en-US" dirty="0"/>
            <a:t>Control Hazards</a:t>
          </a:r>
        </a:p>
      </dgm:t>
    </dgm:pt>
    <dgm:pt modelId="{FAB15048-4765-4DFD-A9EA-655730811A32}" type="parTrans" cxnId="{7A418FA4-2D35-4A57-8DDC-245377F916B9}">
      <dgm:prSet/>
      <dgm:spPr/>
      <dgm:t>
        <a:bodyPr/>
        <a:lstStyle/>
        <a:p>
          <a:endParaRPr lang="en-US"/>
        </a:p>
      </dgm:t>
    </dgm:pt>
    <dgm:pt modelId="{E07E810D-D055-4C18-9BB0-F0D6F5604ACB}" type="sibTrans" cxnId="{7A418FA4-2D35-4A57-8DDC-245377F916B9}">
      <dgm:prSet/>
      <dgm:spPr/>
      <dgm:t>
        <a:bodyPr/>
        <a:lstStyle/>
        <a:p>
          <a:endParaRPr lang="en-US"/>
        </a:p>
      </dgm:t>
    </dgm:pt>
    <dgm:pt modelId="{4315F67F-2831-4E9E-840B-15915BC7B79A}" type="pres">
      <dgm:prSet presAssocID="{55E9E155-3D4C-4776-AD33-7D1EF5D9D370}" presName="hierChild1" presStyleCnt="0">
        <dgm:presLayoutVars>
          <dgm:orgChart val="1"/>
          <dgm:chPref val="1"/>
          <dgm:dir/>
          <dgm:animOne val="branch"/>
          <dgm:animLvl val="lvl"/>
          <dgm:resizeHandles/>
        </dgm:presLayoutVars>
      </dgm:prSet>
      <dgm:spPr/>
    </dgm:pt>
    <dgm:pt modelId="{ED34243C-5E76-446D-B5F1-F37051B3C30E}" type="pres">
      <dgm:prSet presAssocID="{EE7B43E7-69C3-4E86-B486-207360C2D362}" presName="hierRoot1" presStyleCnt="0">
        <dgm:presLayoutVars>
          <dgm:hierBranch val="init"/>
        </dgm:presLayoutVars>
      </dgm:prSet>
      <dgm:spPr/>
    </dgm:pt>
    <dgm:pt modelId="{B4D8F876-C865-473D-8D01-5A50EC521309}" type="pres">
      <dgm:prSet presAssocID="{EE7B43E7-69C3-4E86-B486-207360C2D362}" presName="rootComposite1" presStyleCnt="0"/>
      <dgm:spPr/>
    </dgm:pt>
    <dgm:pt modelId="{501A7669-A9FD-4384-8F3D-F806F7297567}" type="pres">
      <dgm:prSet presAssocID="{EE7B43E7-69C3-4E86-B486-207360C2D362}" presName="rootText1" presStyleLbl="node0" presStyleIdx="0" presStyleCnt="1">
        <dgm:presLayoutVars>
          <dgm:chPref val="3"/>
        </dgm:presLayoutVars>
      </dgm:prSet>
      <dgm:spPr/>
    </dgm:pt>
    <dgm:pt modelId="{A21A5FC0-3703-4919-8B5F-6775A9DEBB13}" type="pres">
      <dgm:prSet presAssocID="{EE7B43E7-69C3-4E86-B486-207360C2D362}" presName="rootConnector1" presStyleLbl="node1" presStyleIdx="0" presStyleCnt="0"/>
      <dgm:spPr/>
    </dgm:pt>
    <dgm:pt modelId="{99163451-4C06-4300-BD65-B7B5142A4E46}" type="pres">
      <dgm:prSet presAssocID="{EE7B43E7-69C3-4E86-B486-207360C2D362}" presName="hierChild2" presStyleCnt="0"/>
      <dgm:spPr/>
    </dgm:pt>
    <dgm:pt modelId="{6DFC1EC5-2857-47F6-B840-254B86342C0F}" type="pres">
      <dgm:prSet presAssocID="{2523010B-6842-4F2A-870B-DE4B480AA326}" presName="Name37" presStyleLbl="parChTrans1D2" presStyleIdx="0" presStyleCnt="3"/>
      <dgm:spPr/>
    </dgm:pt>
    <dgm:pt modelId="{874F0053-AA8B-4023-8FBB-D304E61C702D}" type="pres">
      <dgm:prSet presAssocID="{92092959-8837-48A4-8E1C-AEE5FD504C26}" presName="hierRoot2" presStyleCnt="0">
        <dgm:presLayoutVars>
          <dgm:hierBranch val="init"/>
        </dgm:presLayoutVars>
      </dgm:prSet>
      <dgm:spPr/>
    </dgm:pt>
    <dgm:pt modelId="{1F8F0A30-5134-45A8-9243-73532B74B758}" type="pres">
      <dgm:prSet presAssocID="{92092959-8837-48A4-8E1C-AEE5FD504C26}" presName="rootComposite" presStyleCnt="0"/>
      <dgm:spPr/>
    </dgm:pt>
    <dgm:pt modelId="{7299D481-0F40-402C-9872-048D056A3B7B}" type="pres">
      <dgm:prSet presAssocID="{92092959-8837-48A4-8E1C-AEE5FD504C26}" presName="rootText" presStyleLbl="node2" presStyleIdx="0" presStyleCnt="3">
        <dgm:presLayoutVars>
          <dgm:chPref val="3"/>
        </dgm:presLayoutVars>
      </dgm:prSet>
      <dgm:spPr/>
    </dgm:pt>
    <dgm:pt modelId="{063AC62E-70D0-4695-B220-3F6EDE814DBD}" type="pres">
      <dgm:prSet presAssocID="{92092959-8837-48A4-8E1C-AEE5FD504C26}" presName="rootConnector" presStyleLbl="node2" presStyleIdx="0" presStyleCnt="3"/>
      <dgm:spPr/>
    </dgm:pt>
    <dgm:pt modelId="{CFF8536D-75DA-4A16-8289-A55D8A983486}" type="pres">
      <dgm:prSet presAssocID="{92092959-8837-48A4-8E1C-AEE5FD504C26}" presName="hierChild4" presStyleCnt="0"/>
      <dgm:spPr/>
    </dgm:pt>
    <dgm:pt modelId="{FBC584D4-0422-4E7E-86F0-392F51EC83A6}" type="pres">
      <dgm:prSet presAssocID="{92092959-8837-48A4-8E1C-AEE5FD504C26}" presName="hierChild5" presStyleCnt="0"/>
      <dgm:spPr/>
    </dgm:pt>
    <dgm:pt modelId="{636D8386-EC04-43CA-AAA9-CD51689E8873}" type="pres">
      <dgm:prSet presAssocID="{CCF0DE9C-3B7D-4488-ADF6-2CAA481786F6}" presName="Name37" presStyleLbl="parChTrans1D2" presStyleIdx="1" presStyleCnt="3"/>
      <dgm:spPr/>
    </dgm:pt>
    <dgm:pt modelId="{71132FCB-F2B2-4DF8-825D-BED96F19AD73}" type="pres">
      <dgm:prSet presAssocID="{3261805C-4253-4FFF-8DF8-958C69271B95}" presName="hierRoot2" presStyleCnt="0">
        <dgm:presLayoutVars>
          <dgm:hierBranch val="init"/>
        </dgm:presLayoutVars>
      </dgm:prSet>
      <dgm:spPr/>
    </dgm:pt>
    <dgm:pt modelId="{9128299D-2E9B-4B64-B061-8B26B1BCB24D}" type="pres">
      <dgm:prSet presAssocID="{3261805C-4253-4FFF-8DF8-958C69271B95}" presName="rootComposite" presStyleCnt="0"/>
      <dgm:spPr/>
    </dgm:pt>
    <dgm:pt modelId="{BA48EEEB-A007-4FD6-91E6-AB4F53C1E649}" type="pres">
      <dgm:prSet presAssocID="{3261805C-4253-4FFF-8DF8-958C69271B95}" presName="rootText" presStyleLbl="node2" presStyleIdx="1" presStyleCnt="3">
        <dgm:presLayoutVars>
          <dgm:chPref val="3"/>
        </dgm:presLayoutVars>
      </dgm:prSet>
      <dgm:spPr/>
    </dgm:pt>
    <dgm:pt modelId="{7EB738FC-6AEC-4A68-B867-96BB18ADCE5B}" type="pres">
      <dgm:prSet presAssocID="{3261805C-4253-4FFF-8DF8-958C69271B95}" presName="rootConnector" presStyleLbl="node2" presStyleIdx="1" presStyleCnt="3"/>
      <dgm:spPr/>
    </dgm:pt>
    <dgm:pt modelId="{51A770BB-E15E-4420-90D5-B3D50232E3B4}" type="pres">
      <dgm:prSet presAssocID="{3261805C-4253-4FFF-8DF8-958C69271B95}" presName="hierChild4" presStyleCnt="0"/>
      <dgm:spPr/>
    </dgm:pt>
    <dgm:pt modelId="{EC616AEE-BB80-49EB-994A-7C1A53536B31}" type="pres">
      <dgm:prSet presAssocID="{3261805C-4253-4FFF-8DF8-958C69271B95}" presName="hierChild5" presStyleCnt="0"/>
      <dgm:spPr/>
    </dgm:pt>
    <dgm:pt modelId="{0E2825C3-1358-403D-9025-47353411C9B9}" type="pres">
      <dgm:prSet presAssocID="{FAB15048-4765-4DFD-A9EA-655730811A32}" presName="Name37" presStyleLbl="parChTrans1D2" presStyleIdx="2" presStyleCnt="3"/>
      <dgm:spPr/>
    </dgm:pt>
    <dgm:pt modelId="{263873E7-3D1D-4D13-B479-229777EE4929}" type="pres">
      <dgm:prSet presAssocID="{09A4F87B-59FF-499D-AF05-A2A06A450BB2}" presName="hierRoot2" presStyleCnt="0">
        <dgm:presLayoutVars>
          <dgm:hierBranch val="init"/>
        </dgm:presLayoutVars>
      </dgm:prSet>
      <dgm:spPr/>
    </dgm:pt>
    <dgm:pt modelId="{6153763A-4F3D-420E-9B19-585ACEAC69AD}" type="pres">
      <dgm:prSet presAssocID="{09A4F87B-59FF-499D-AF05-A2A06A450BB2}" presName="rootComposite" presStyleCnt="0"/>
      <dgm:spPr/>
    </dgm:pt>
    <dgm:pt modelId="{81405D45-DDEA-4827-B64B-4A18E343D05A}" type="pres">
      <dgm:prSet presAssocID="{09A4F87B-59FF-499D-AF05-A2A06A450BB2}" presName="rootText" presStyleLbl="node2" presStyleIdx="2" presStyleCnt="3">
        <dgm:presLayoutVars>
          <dgm:chPref val="3"/>
        </dgm:presLayoutVars>
      </dgm:prSet>
      <dgm:spPr/>
    </dgm:pt>
    <dgm:pt modelId="{DD2ABBCB-26F0-4819-AB4C-785C6B4BEBC9}" type="pres">
      <dgm:prSet presAssocID="{09A4F87B-59FF-499D-AF05-A2A06A450BB2}" presName="rootConnector" presStyleLbl="node2" presStyleIdx="2" presStyleCnt="3"/>
      <dgm:spPr/>
    </dgm:pt>
    <dgm:pt modelId="{A2A3056A-567D-4CAE-8DA5-0AB97A9FAE2D}" type="pres">
      <dgm:prSet presAssocID="{09A4F87B-59FF-499D-AF05-A2A06A450BB2}" presName="hierChild4" presStyleCnt="0"/>
      <dgm:spPr/>
    </dgm:pt>
    <dgm:pt modelId="{3BCB151E-76FF-4DCA-A7D8-3B25295C7CFF}" type="pres">
      <dgm:prSet presAssocID="{09A4F87B-59FF-499D-AF05-A2A06A450BB2}" presName="hierChild5" presStyleCnt="0"/>
      <dgm:spPr/>
    </dgm:pt>
    <dgm:pt modelId="{4764DB2E-8C4B-4B1E-A652-650AAA2FB2D8}" type="pres">
      <dgm:prSet presAssocID="{EE7B43E7-69C3-4E86-B486-207360C2D362}" presName="hierChild3" presStyleCnt="0"/>
      <dgm:spPr/>
    </dgm:pt>
  </dgm:ptLst>
  <dgm:cxnLst>
    <dgm:cxn modelId="{85B47407-F968-4065-9191-270C3F5AB833}" type="presOf" srcId="{CCF0DE9C-3B7D-4488-ADF6-2CAA481786F6}" destId="{636D8386-EC04-43CA-AAA9-CD51689E8873}" srcOrd="0" destOrd="0" presId="urn:microsoft.com/office/officeart/2005/8/layout/orgChart1"/>
    <dgm:cxn modelId="{3EF41A20-B72F-4D28-836D-11650EF53EE7}" type="presOf" srcId="{3261805C-4253-4FFF-8DF8-958C69271B95}" destId="{BA48EEEB-A007-4FD6-91E6-AB4F53C1E649}" srcOrd="0" destOrd="0" presId="urn:microsoft.com/office/officeart/2005/8/layout/orgChart1"/>
    <dgm:cxn modelId="{8DA33D33-DFDC-4827-A894-909C88BE8340}" type="presOf" srcId="{09A4F87B-59FF-499D-AF05-A2A06A450BB2}" destId="{81405D45-DDEA-4827-B64B-4A18E343D05A}" srcOrd="0" destOrd="0" presId="urn:microsoft.com/office/officeart/2005/8/layout/orgChart1"/>
    <dgm:cxn modelId="{7F319F33-75D4-4D4B-BEB7-64DE41AE40C4}" srcId="{EE7B43E7-69C3-4E86-B486-207360C2D362}" destId="{92092959-8837-48A4-8E1C-AEE5FD504C26}" srcOrd="0" destOrd="0" parTransId="{2523010B-6842-4F2A-870B-DE4B480AA326}" sibTransId="{2FAD45DD-61B9-48F2-B043-AC8003A3EC33}"/>
    <dgm:cxn modelId="{03F49963-DA28-4D01-82C6-0090208AE46C}" type="presOf" srcId="{92092959-8837-48A4-8E1C-AEE5FD504C26}" destId="{063AC62E-70D0-4695-B220-3F6EDE814DBD}" srcOrd="1" destOrd="0" presId="urn:microsoft.com/office/officeart/2005/8/layout/orgChart1"/>
    <dgm:cxn modelId="{AC08846D-6B4D-41C9-9212-C9CDC4B15665}" type="presOf" srcId="{EE7B43E7-69C3-4E86-B486-207360C2D362}" destId="{A21A5FC0-3703-4919-8B5F-6775A9DEBB13}" srcOrd="1" destOrd="0" presId="urn:microsoft.com/office/officeart/2005/8/layout/orgChart1"/>
    <dgm:cxn modelId="{33ACD96E-79B6-4009-8D79-7D0C479B72AF}" type="presOf" srcId="{09A4F87B-59FF-499D-AF05-A2A06A450BB2}" destId="{DD2ABBCB-26F0-4819-AB4C-785C6B4BEBC9}" srcOrd="1" destOrd="0" presId="urn:microsoft.com/office/officeart/2005/8/layout/orgChart1"/>
    <dgm:cxn modelId="{BEA8AC53-3619-44E3-BEBB-C43DB41A77EC}" type="presOf" srcId="{2523010B-6842-4F2A-870B-DE4B480AA326}" destId="{6DFC1EC5-2857-47F6-B840-254B86342C0F}" srcOrd="0" destOrd="0" presId="urn:microsoft.com/office/officeart/2005/8/layout/orgChart1"/>
    <dgm:cxn modelId="{C83F7475-FD85-4303-B387-EFA6A21EC4C2}" srcId="{55E9E155-3D4C-4776-AD33-7D1EF5D9D370}" destId="{EE7B43E7-69C3-4E86-B486-207360C2D362}" srcOrd="0" destOrd="0" parTransId="{70B140C9-F73F-4D59-8F66-05DFAA8470A1}" sibTransId="{B3FB15B2-3AEA-44EB-A9AD-B3C8C27E2364}"/>
    <dgm:cxn modelId="{B7E92D8D-B3B8-4C80-B765-CB7634502D61}" type="presOf" srcId="{92092959-8837-48A4-8E1C-AEE5FD504C26}" destId="{7299D481-0F40-402C-9872-048D056A3B7B}" srcOrd="0" destOrd="0" presId="urn:microsoft.com/office/officeart/2005/8/layout/orgChart1"/>
    <dgm:cxn modelId="{7A418FA4-2D35-4A57-8DDC-245377F916B9}" srcId="{EE7B43E7-69C3-4E86-B486-207360C2D362}" destId="{09A4F87B-59FF-499D-AF05-A2A06A450BB2}" srcOrd="2" destOrd="0" parTransId="{FAB15048-4765-4DFD-A9EA-655730811A32}" sibTransId="{E07E810D-D055-4C18-9BB0-F0D6F5604ACB}"/>
    <dgm:cxn modelId="{B1AC13A9-FD51-4843-8B34-ECC1442F4920}" type="presOf" srcId="{FAB15048-4765-4DFD-A9EA-655730811A32}" destId="{0E2825C3-1358-403D-9025-47353411C9B9}" srcOrd="0" destOrd="0" presId="urn:microsoft.com/office/officeart/2005/8/layout/orgChart1"/>
    <dgm:cxn modelId="{A192E0C7-0D85-4FEC-9E5B-BA73F4D13AB2}" type="presOf" srcId="{3261805C-4253-4FFF-8DF8-958C69271B95}" destId="{7EB738FC-6AEC-4A68-B867-96BB18ADCE5B}" srcOrd="1" destOrd="0" presId="urn:microsoft.com/office/officeart/2005/8/layout/orgChart1"/>
    <dgm:cxn modelId="{569CC0CB-34DB-4721-98E7-322433A47651}" srcId="{EE7B43E7-69C3-4E86-B486-207360C2D362}" destId="{3261805C-4253-4FFF-8DF8-958C69271B95}" srcOrd="1" destOrd="0" parTransId="{CCF0DE9C-3B7D-4488-ADF6-2CAA481786F6}" sibTransId="{89E2F985-A441-4F4C-A22E-AC4C64A3FBF8}"/>
    <dgm:cxn modelId="{74667BE0-81DD-4026-9418-5C403E024263}" type="presOf" srcId="{55E9E155-3D4C-4776-AD33-7D1EF5D9D370}" destId="{4315F67F-2831-4E9E-840B-15915BC7B79A}" srcOrd="0" destOrd="0" presId="urn:microsoft.com/office/officeart/2005/8/layout/orgChart1"/>
    <dgm:cxn modelId="{A14F95E4-9E38-4716-8E72-42D9129DCE78}" type="presOf" srcId="{EE7B43E7-69C3-4E86-B486-207360C2D362}" destId="{501A7669-A9FD-4384-8F3D-F806F7297567}" srcOrd="0" destOrd="0" presId="urn:microsoft.com/office/officeart/2005/8/layout/orgChart1"/>
    <dgm:cxn modelId="{8BEEB85E-D10A-45A3-BA6C-1BCF3956A800}" type="presParOf" srcId="{4315F67F-2831-4E9E-840B-15915BC7B79A}" destId="{ED34243C-5E76-446D-B5F1-F37051B3C30E}" srcOrd="0" destOrd="0" presId="urn:microsoft.com/office/officeart/2005/8/layout/orgChart1"/>
    <dgm:cxn modelId="{2C32769F-9509-4D66-8804-21E88A2627E9}" type="presParOf" srcId="{ED34243C-5E76-446D-B5F1-F37051B3C30E}" destId="{B4D8F876-C865-473D-8D01-5A50EC521309}" srcOrd="0" destOrd="0" presId="urn:microsoft.com/office/officeart/2005/8/layout/orgChart1"/>
    <dgm:cxn modelId="{127C962B-33A2-48D2-A374-95D360618652}" type="presParOf" srcId="{B4D8F876-C865-473D-8D01-5A50EC521309}" destId="{501A7669-A9FD-4384-8F3D-F806F7297567}" srcOrd="0" destOrd="0" presId="urn:microsoft.com/office/officeart/2005/8/layout/orgChart1"/>
    <dgm:cxn modelId="{CEBAB4A0-1E80-42DD-A888-6968719972C4}" type="presParOf" srcId="{B4D8F876-C865-473D-8D01-5A50EC521309}" destId="{A21A5FC0-3703-4919-8B5F-6775A9DEBB13}" srcOrd="1" destOrd="0" presId="urn:microsoft.com/office/officeart/2005/8/layout/orgChart1"/>
    <dgm:cxn modelId="{22370F48-5E74-43A5-96D8-64EB69636639}" type="presParOf" srcId="{ED34243C-5E76-446D-B5F1-F37051B3C30E}" destId="{99163451-4C06-4300-BD65-B7B5142A4E46}" srcOrd="1" destOrd="0" presId="urn:microsoft.com/office/officeart/2005/8/layout/orgChart1"/>
    <dgm:cxn modelId="{67E5E3F2-421B-44AB-8C62-F49DC540E338}" type="presParOf" srcId="{99163451-4C06-4300-BD65-B7B5142A4E46}" destId="{6DFC1EC5-2857-47F6-B840-254B86342C0F}" srcOrd="0" destOrd="0" presId="urn:microsoft.com/office/officeart/2005/8/layout/orgChart1"/>
    <dgm:cxn modelId="{5DDB14C1-06E1-422A-B32D-1229B85E8306}" type="presParOf" srcId="{99163451-4C06-4300-BD65-B7B5142A4E46}" destId="{874F0053-AA8B-4023-8FBB-D304E61C702D}" srcOrd="1" destOrd="0" presId="urn:microsoft.com/office/officeart/2005/8/layout/orgChart1"/>
    <dgm:cxn modelId="{0E6330B6-58E4-4E77-A121-D3DBE50C0BEC}" type="presParOf" srcId="{874F0053-AA8B-4023-8FBB-D304E61C702D}" destId="{1F8F0A30-5134-45A8-9243-73532B74B758}" srcOrd="0" destOrd="0" presId="urn:microsoft.com/office/officeart/2005/8/layout/orgChart1"/>
    <dgm:cxn modelId="{48A9DADC-2F49-4554-A067-206E462F06C0}" type="presParOf" srcId="{1F8F0A30-5134-45A8-9243-73532B74B758}" destId="{7299D481-0F40-402C-9872-048D056A3B7B}" srcOrd="0" destOrd="0" presId="urn:microsoft.com/office/officeart/2005/8/layout/orgChart1"/>
    <dgm:cxn modelId="{7754D7BD-A876-4078-A1DE-E02EF38E64F3}" type="presParOf" srcId="{1F8F0A30-5134-45A8-9243-73532B74B758}" destId="{063AC62E-70D0-4695-B220-3F6EDE814DBD}" srcOrd="1" destOrd="0" presId="urn:microsoft.com/office/officeart/2005/8/layout/orgChart1"/>
    <dgm:cxn modelId="{DF4E5F14-F164-456B-9CD2-622CA05C4A4F}" type="presParOf" srcId="{874F0053-AA8B-4023-8FBB-D304E61C702D}" destId="{CFF8536D-75DA-4A16-8289-A55D8A983486}" srcOrd="1" destOrd="0" presId="urn:microsoft.com/office/officeart/2005/8/layout/orgChart1"/>
    <dgm:cxn modelId="{3DC856EA-2C8E-4F94-B47C-F1E646C85B2E}" type="presParOf" srcId="{874F0053-AA8B-4023-8FBB-D304E61C702D}" destId="{FBC584D4-0422-4E7E-86F0-392F51EC83A6}" srcOrd="2" destOrd="0" presId="urn:microsoft.com/office/officeart/2005/8/layout/orgChart1"/>
    <dgm:cxn modelId="{A48CDFCA-BC2C-4A9E-9606-7DCBD4824631}" type="presParOf" srcId="{99163451-4C06-4300-BD65-B7B5142A4E46}" destId="{636D8386-EC04-43CA-AAA9-CD51689E8873}" srcOrd="2" destOrd="0" presId="urn:microsoft.com/office/officeart/2005/8/layout/orgChart1"/>
    <dgm:cxn modelId="{61CAF9DE-CCC8-4DCC-B75E-C02D6A029666}" type="presParOf" srcId="{99163451-4C06-4300-BD65-B7B5142A4E46}" destId="{71132FCB-F2B2-4DF8-825D-BED96F19AD73}" srcOrd="3" destOrd="0" presId="urn:microsoft.com/office/officeart/2005/8/layout/orgChart1"/>
    <dgm:cxn modelId="{4802E321-9B0B-41F5-B057-EF45CF3D1BF2}" type="presParOf" srcId="{71132FCB-F2B2-4DF8-825D-BED96F19AD73}" destId="{9128299D-2E9B-4B64-B061-8B26B1BCB24D}" srcOrd="0" destOrd="0" presId="urn:microsoft.com/office/officeart/2005/8/layout/orgChart1"/>
    <dgm:cxn modelId="{ACC43290-604D-4853-BBD6-90805FE75798}" type="presParOf" srcId="{9128299D-2E9B-4B64-B061-8B26B1BCB24D}" destId="{BA48EEEB-A007-4FD6-91E6-AB4F53C1E649}" srcOrd="0" destOrd="0" presId="urn:microsoft.com/office/officeart/2005/8/layout/orgChart1"/>
    <dgm:cxn modelId="{E59192E0-DF1A-4165-A3DE-35A6D14A864F}" type="presParOf" srcId="{9128299D-2E9B-4B64-B061-8B26B1BCB24D}" destId="{7EB738FC-6AEC-4A68-B867-96BB18ADCE5B}" srcOrd="1" destOrd="0" presId="urn:microsoft.com/office/officeart/2005/8/layout/orgChart1"/>
    <dgm:cxn modelId="{031E6430-DB56-4D61-8DB0-5710FD3FBC45}" type="presParOf" srcId="{71132FCB-F2B2-4DF8-825D-BED96F19AD73}" destId="{51A770BB-E15E-4420-90D5-B3D50232E3B4}" srcOrd="1" destOrd="0" presId="urn:microsoft.com/office/officeart/2005/8/layout/orgChart1"/>
    <dgm:cxn modelId="{7B953E62-3F3E-46D2-A418-14E4722D7800}" type="presParOf" srcId="{71132FCB-F2B2-4DF8-825D-BED96F19AD73}" destId="{EC616AEE-BB80-49EB-994A-7C1A53536B31}" srcOrd="2" destOrd="0" presId="urn:microsoft.com/office/officeart/2005/8/layout/orgChart1"/>
    <dgm:cxn modelId="{044989B4-E2FF-4F10-BB05-09F586F94C5E}" type="presParOf" srcId="{99163451-4C06-4300-BD65-B7B5142A4E46}" destId="{0E2825C3-1358-403D-9025-47353411C9B9}" srcOrd="4" destOrd="0" presId="urn:microsoft.com/office/officeart/2005/8/layout/orgChart1"/>
    <dgm:cxn modelId="{535B439E-D566-446B-B787-6687E04CB2D2}" type="presParOf" srcId="{99163451-4C06-4300-BD65-B7B5142A4E46}" destId="{263873E7-3D1D-4D13-B479-229777EE4929}" srcOrd="5" destOrd="0" presId="urn:microsoft.com/office/officeart/2005/8/layout/orgChart1"/>
    <dgm:cxn modelId="{D9B64F13-E4EF-45C2-97FA-0085D1FA4773}" type="presParOf" srcId="{263873E7-3D1D-4D13-B479-229777EE4929}" destId="{6153763A-4F3D-420E-9B19-585ACEAC69AD}" srcOrd="0" destOrd="0" presId="urn:microsoft.com/office/officeart/2005/8/layout/orgChart1"/>
    <dgm:cxn modelId="{CD7AD0F7-CB8A-4CA3-ABAC-3ABCE92333D5}" type="presParOf" srcId="{6153763A-4F3D-420E-9B19-585ACEAC69AD}" destId="{81405D45-DDEA-4827-B64B-4A18E343D05A}" srcOrd="0" destOrd="0" presId="urn:microsoft.com/office/officeart/2005/8/layout/orgChart1"/>
    <dgm:cxn modelId="{E1E9320A-4ADB-4049-B50C-B8315A6356EF}" type="presParOf" srcId="{6153763A-4F3D-420E-9B19-585ACEAC69AD}" destId="{DD2ABBCB-26F0-4819-AB4C-785C6B4BEBC9}" srcOrd="1" destOrd="0" presId="urn:microsoft.com/office/officeart/2005/8/layout/orgChart1"/>
    <dgm:cxn modelId="{B088E688-32D6-46ED-B4BE-FAE58B3F40F4}" type="presParOf" srcId="{263873E7-3D1D-4D13-B479-229777EE4929}" destId="{A2A3056A-567D-4CAE-8DA5-0AB97A9FAE2D}" srcOrd="1" destOrd="0" presId="urn:microsoft.com/office/officeart/2005/8/layout/orgChart1"/>
    <dgm:cxn modelId="{6DF99239-1DE1-4F6D-9658-CF85A3F12A45}" type="presParOf" srcId="{263873E7-3D1D-4D13-B479-229777EE4929}" destId="{3BCB151E-76FF-4DCA-A7D8-3B25295C7CFF}" srcOrd="2" destOrd="0" presId="urn:microsoft.com/office/officeart/2005/8/layout/orgChart1"/>
    <dgm:cxn modelId="{B779870D-CB7F-4596-BF1C-03FB09A32557}" type="presParOf" srcId="{ED34243C-5E76-446D-B5F1-F37051B3C30E}" destId="{4764DB2E-8C4B-4B1E-A652-650AAA2FB2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371362-0DB1-47D1-8166-34AB49D73B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F7EFA33-F2AA-4F26-8DA0-E432A4E8920D}">
      <dgm:prSet phldrT="[Text]"/>
      <dgm:spPr/>
      <dgm:t>
        <a:bodyPr/>
        <a:lstStyle/>
        <a:p>
          <a:r>
            <a:rPr lang="en-US" dirty="0"/>
            <a:t>Data Forwarding</a:t>
          </a:r>
        </a:p>
      </dgm:t>
    </dgm:pt>
    <dgm:pt modelId="{B9E0A827-68A6-4ECA-A10A-6786A496BAB5}" type="parTrans" cxnId="{B782B652-1F6D-4E34-8E81-2D4FFE173CE6}">
      <dgm:prSet/>
      <dgm:spPr/>
      <dgm:t>
        <a:bodyPr/>
        <a:lstStyle/>
        <a:p>
          <a:endParaRPr lang="en-US"/>
        </a:p>
      </dgm:t>
    </dgm:pt>
    <dgm:pt modelId="{FCB37DD2-E13C-4E03-90EC-CA8447208BEC}" type="sibTrans" cxnId="{B782B652-1F6D-4E34-8E81-2D4FFE173CE6}">
      <dgm:prSet/>
      <dgm:spPr/>
      <dgm:t>
        <a:bodyPr/>
        <a:lstStyle/>
        <a:p>
          <a:endParaRPr lang="en-US"/>
        </a:p>
      </dgm:t>
    </dgm:pt>
    <dgm:pt modelId="{1C8E2727-4F52-4090-819A-8E4842F1B5EB}">
      <dgm:prSet phldrT="[Text]"/>
      <dgm:spPr/>
      <dgm:t>
        <a:bodyPr/>
        <a:lstStyle/>
        <a:p>
          <a:r>
            <a:rPr lang="en-US" b="0" i="0" dirty="0"/>
            <a:t>If these two </a:t>
          </a:r>
          <a:r>
            <a:rPr lang="en-US" b="0" i="0" dirty="0">
              <a:hlinkClick xmlns:r="http://schemas.openxmlformats.org/officeDocument/2006/relationships" r:id="rId1" tooltip="Assembly language"/>
            </a:rPr>
            <a:t>assembly</a:t>
          </a:r>
          <a:r>
            <a:rPr lang="en-US" b="0" i="0" dirty="0"/>
            <a:t> </a:t>
          </a:r>
          <a:r>
            <a:rPr lang="en-US" b="0" i="0" dirty="0" err="1"/>
            <a:t>pseudocode</a:t>
          </a:r>
          <a:r>
            <a:rPr lang="en-US" b="0" i="0" dirty="0"/>
            <a:t> instructions run in a pipeline, after fetching and decoding the second instruction, the pipeline stalls, waiting until the result of the addition is written and read.</a:t>
          </a:r>
          <a:endParaRPr lang="en-US" dirty="0"/>
        </a:p>
      </dgm:t>
    </dgm:pt>
    <dgm:pt modelId="{5A2158F8-7636-4B5D-BEC6-068AAE62E90C}" type="parTrans" cxnId="{232628A5-26FD-4319-A6E7-D4B422720FD0}">
      <dgm:prSet/>
      <dgm:spPr/>
      <dgm:t>
        <a:bodyPr/>
        <a:lstStyle/>
        <a:p>
          <a:endParaRPr lang="en-US"/>
        </a:p>
      </dgm:t>
    </dgm:pt>
    <dgm:pt modelId="{9644812C-CB74-4A18-A325-E4D836828785}" type="sibTrans" cxnId="{232628A5-26FD-4319-A6E7-D4B422720FD0}">
      <dgm:prSet/>
      <dgm:spPr/>
      <dgm:t>
        <a:bodyPr/>
        <a:lstStyle/>
        <a:p>
          <a:endParaRPr lang="en-US"/>
        </a:p>
      </dgm:t>
    </dgm:pt>
    <dgm:pt modelId="{9919BF40-3716-4033-B684-28F69F535367}">
      <dgm:prSet phldrT="[Text]"/>
      <dgm:spPr/>
      <dgm:t>
        <a:bodyPr/>
        <a:lstStyle/>
        <a:p>
          <a:r>
            <a:rPr lang="en-US" dirty="0"/>
            <a:t>Pipe Line bubbling</a:t>
          </a:r>
        </a:p>
      </dgm:t>
    </dgm:pt>
    <dgm:pt modelId="{E09DD31C-24BD-4ADD-A369-4F7F6DD4ADBE}" type="parTrans" cxnId="{24FFA571-F2BC-4DC4-BDD4-64889DD60D81}">
      <dgm:prSet/>
      <dgm:spPr/>
      <dgm:t>
        <a:bodyPr/>
        <a:lstStyle/>
        <a:p>
          <a:endParaRPr lang="en-US"/>
        </a:p>
      </dgm:t>
    </dgm:pt>
    <dgm:pt modelId="{293720F2-24AF-4215-9BA3-154470F44840}" type="sibTrans" cxnId="{24FFA571-F2BC-4DC4-BDD4-64889DD60D81}">
      <dgm:prSet/>
      <dgm:spPr/>
      <dgm:t>
        <a:bodyPr/>
        <a:lstStyle/>
        <a:p>
          <a:endParaRPr lang="en-US"/>
        </a:p>
      </dgm:t>
    </dgm:pt>
    <dgm:pt modelId="{B4B4CDB6-F918-4DC4-AE64-23BF43770B17}">
      <dgm:prSet phldrT="[Text]"/>
      <dgm:spPr/>
      <dgm:t>
        <a:bodyPr/>
        <a:lstStyle/>
        <a:p>
          <a:r>
            <a:rPr lang="en-US" b="0" i="0" dirty="0"/>
            <a:t>Is a method to preclude data, structural, and branch </a:t>
          </a:r>
          <a:r>
            <a:rPr lang="en-US" b="0" i="0" dirty="0" err="1"/>
            <a:t>hazards.As</a:t>
          </a:r>
          <a:r>
            <a:rPr lang="en-US" b="0" i="0" dirty="0"/>
            <a:t> instructions are fetched, control logic determines whether a hazard could/will occur. If this is true, then the control logic inserts s (</a:t>
          </a:r>
          <a:r>
            <a:rPr lang="en-US" dirty="0">
              <a:hlinkClick xmlns:r="http://schemas.openxmlformats.org/officeDocument/2006/relationships" r:id="rId2" tooltip="NOP"/>
            </a:rPr>
            <a:t>NOP</a:t>
          </a:r>
          <a:r>
            <a:rPr lang="en-US" b="0" i="0" dirty="0"/>
            <a:t>s) into the pipeline. Thus, before the next instruction (which would cause the hazard) executes, the prior one will have had sufficient time to finish and prevent the hazard.</a:t>
          </a:r>
          <a:endParaRPr lang="en-US" dirty="0"/>
        </a:p>
      </dgm:t>
    </dgm:pt>
    <dgm:pt modelId="{40DBF8B4-7409-4B60-8210-6B0C9AB839F8}" type="parTrans" cxnId="{942BBF77-D620-404D-A8C5-A069D15BE0C7}">
      <dgm:prSet/>
      <dgm:spPr/>
      <dgm:t>
        <a:bodyPr/>
        <a:lstStyle/>
        <a:p>
          <a:endParaRPr lang="en-US"/>
        </a:p>
      </dgm:t>
    </dgm:pt>
    <dgm:pt modelId="{2F43FDA5-53E1-4CDB-9836-FD78B3E5967E}" type="sibTrans" cxnId="{942BBF77-D620-404D-A8C5-A069D15BE0C7}">
      <dgm:prSet/>
      <dgm:spPr/>
      <dgm:t>
        <a:bodyPr/>
        <a:lstStyle/>
        <a:p>
          <a:endParaRPr lang="en-US"/>
        </a:p>
      </dgm:t>
    </dgm:pt>
    <dgm:pt modelId="{A86A61DC-0961-4A61-9191-E5B9C8C4A8F4}" type="pres">
      <dgm:prSet presAssocID="{17371362-0DB1-47D1-8166-34AB49D73B02}" presName="linearFlow" presStyleCnt="0">
        <dgm:presLayoutVars>
          <dgm:dir/>
          <dgm:animLvl val="lvl"/>
          <dgm:resizeHandles val="exact"/>
        </dgm:presLayoutVars>
      </dgm:prSet>
      <dgm:spPr/>
    </dgm:pt>
    <dgm:pt modelId="{B445CC08-54DF-4BD1-B83B-EEC34E4313D4}" type="pres">
      <dgm:prSet presAssocID="{CF7EFA33-F2AA-4F26-8DA0-E432A4E8920D}" presName="composite" presStyleCnt="0"/>
      <dgm:spPr/>
    </dgm:pt>
    <dgm:pt modelId="{9B505BF4-973C-46CC-8959-1B7633973B88}" type="pres">
      <dgm:prSet presAssocID="{CF7EFA33-F2AA-4F26-8DA0-E432A4E8920D}" presName="parentText" presStyleLbl="alignNode1" presStyleIdx="0" presStyleCnt="2">
        <dgm:presLayoutVars>
          <dgm:chMax val="1"/>
          <dgm:bulletEnabled val="1"/>
        </dgm:presLayoutVars>
      </dgm:prSet>
      <dgm:spPr/>
    </dgm:pt>
    <dgm:pt modelId="{82FBDEAA-ABDC-4D78-816C-79063DA88E1C}" type="pres">
      <dgm:prSet presAssocID="{CF7EFA33-F2AA-4F26-8DA0-E432A4E8920D}" presName="descendantText" presStyleLbl="alignAcc1" presStyleIdx="0" presStyleCnt="2">
        <dgm:presLayoutVars>
          <dgm:bulletEnabled val="1"/>
        </dgm:presLayoutVars>
      </dgm:prSet>
      <dgm:spPr/>
    </dgm:pt>
    <dgm:pt modelId="{D45B1F9E-7922-4923-87BF-1F9A5E53E44F}" type="pres">
      <dgm:prSet presAssocID="{FCB37DD2-E13C-4E03-90EC-CA8447208BEC}" presName="sp" presStyleCnt="0"/>
      <dgm:spPr/>
    </dgm:pt>
    <dgm:pt modelId="{B021542E-85F9-4A81-9461-71B61A8E264C}" type="pres">
      <dgm:prSet presAssocID="{9919BF40-3716-4033-B684-28F69F535367}" presName="composite" presStyleCnt="0"/>
      <dgm:spPr/>
    </dgm:pt>
    <dgm:pt modelId="{F5C97CEC-AA40-4A82-A288-47AB3C8230AE}" type="pres">
      <dgm:prSet presAssocID="{9919BF40-3716-4033-B684-28F69F535367}" presName="parentText" presStyleLbl="alignNode1" presStyleIdx="1" presStyleCnt="2" custLinFactNeighborY="2726">
        <dgm:presLayoutVars>
          <dgm:chMax val="1"/>
          <dgm:bulletEnabled val="1"/>
        </dgm:presLayoutVars>
      </dgm:prSet>
      <dgm:spPr/>
    </dgm:pt>
    <dgm:pt modelId="{F79FECFD-A9D6-4F0A-B697-FED0972B216B}" type="pres">
      <dgm:prSet presAssocID="{9919BF40-3716-4033-B684-28F69F535367}" presName="descendantText" presStyleLbl="alignAcc1" presStyleIdx="1" presStyleCnt="2" custLinFactNeighborY="-626">
        <dgm:presLayoutVars>
          <dgm:bulletEnabled val="1"/>
        </dgm:presLayoutVars>
      </dgm:prSet>
      <dgm:spPr/>
    </dgm:pt>
  </dgm:ptLst>
  <dgm:cxnLst>
    <dgm:cxn modelId="{1E6B3E0F-CA78-4703-A2F2-BB1CD7697B0B}" type="presOf" srcId="{B4B4CDB6-F918-4DC4-AE64-23BF43770B17}" destId="{F79FECFD-A9D6-4F0A-B697-FED0972B216B}" srcOrd="0" destOrd="0" presId="urn:microsoft.com/office/officeart/2005/8/layout/chevron2"/>
    <dgm:cxn modelId="{D043FA10-E6C9-4DA3-9863-9770C49F9F00}" type="presOf" srcId="{1C8E2727-4F52-4090-819A-8E4842F1B5EB}" destId="{82FBDEAA-ABDC-4D78-816C-79063DA88E1C}" srcOrd="0" destOrd="0" presId="urn:microsoft.com/office/officeart/2005/8/layout/chevron2"/>
    <dgm:cxn modelId="{24FFA571-F2BC-4DC4-BDD4-64889DD60D81}" srcId="{17371362-0DB1-47D1-8166-34AB49D73B02}" destId="{9919BF40-3716-4033-B684-28F69F535367}" srcOrd="1" destOrd="0" parTransId="{E09DD31C-24BD-4ADD-A369-4F7F6DD4ADBE}" sibTransId="{293720F2-24AF-4215-9BA3-154470F44840}"/>
    <dgm:cxn modelId="{B782B652-1F6D-4E34-8E81-2D4FFE173CE6}" srcId="{17371362-0DB1-47D1-8166-34AB49D73B02}" destId="{CF7EFA33-F2AA-4F26-8DA0-E432A4E8920D}" srcOrd="0" destOrd="0" parTransId="{B9E0A827-68A6-4ECA-A10A-6786A496BAB5}" sibTransId="{FCB37DD2-E13C-4E03-90EC-CA8447208BEC}"/>
    <dgm:cxn modelId="{942BBF77-D620-404D-A8C5-A069D15BE0C7}" srcId="{9919BF40-3716-4033-B684-28F69F535367}" destId="{B4B4CDB6-F918-4DC4-AE64-23BF43770B17}" srcOrd="0" destOrd="0" parTransId="{40DBF8B4-7409-4B60-8210-6B0C9AB839F8}" sibTransId="{2F43FDA5-53E1-4CDB-9836-FD78B3E5967E}"/>
    <dgm:cxn modelId="{0B9F9659-FCAE-4FEE-88AF-E1C59075ECA9}" type="presOf" srcId="{17371362-0DB1-47D1-8166-34AB49D73B02}" destId="{A86A61DC-0961-4A61-9191-E5B9C8C4A8F4}" srcOrd="0" destOrd="0" presId="urn:microsoft.com/office/officeart/2005/8/layout/chevron2"/>
    <dgm:cxn modelId="{C165FF8D-7BFD-412F-9497-395054258231}" type="presOf" srcId="{CF7EFA33-F2AA-4F26-8DA0-E432A4E8920D}" destId="{9B505BF4-973C-46CC-8959-1B7633973B88}" srcOrd="0" destOrd="0" presId="urn:microsoft.com/office/officeart/2005/8/layout/chevron2"/>
    <dgm:cxn modelId="{232628A5-26FD-4319-A6E7-D4B422720FD0}" srcId="{CF7EFA33-F2AA-4F26-8DA0-E432A4E8920D}" destId="{1C8E2727-4F52-4090-819A-8E4842F1B5EB}" srcOrd="0" destOrd="0" parTransId="{5A2158F8-7636-4B5D-BEC6-068AAE62E90C}" sibTransId="{9644812C-CB74-4A18-A325-E4D836828785}"/>
    <dgm:cxn modelId="{729BE8E6-19BF-409E-BA2C-A86E646891B9}" type="presOf" srcId="{9919BF40-3716-4033-B684-28F69F535367}" destId="{F5C97CEC-AA40-4A82-A288-47AB3C8230AE}" srcOrd="0" destOrd="0" presId="urn:microsoft.com/office/officeart/2005/8/layout/chevron2"/>
    <dgm:cxn modelId="{EB16F2F5-AD8A-4A11-A4B0-8B426446EEC1}" type="presParOf" srcId="{A86A61DC-0961-4A61-9191-E5B9C8C4A8F4}" destId="{B445CC08-54DF-4BD1-B83B-EEC34E4313D4}" srcOrd="0" destOrd="0" presId="urn:microsoft.com/office/officeart/2005/8/layout/chevron2"/>
    <dgm:cxn modelId="{34E750A0-3379-47A3-8CEF-F18FABD4014F}" type="presParOf" srcId="{B445CC08-54DF-4BD1-B83B-EEC34E4313D4}" destId="{9B505BF4-973C-46CC-8959-1B7633973B88}" srcOrd="0" destOrd="0" presId="urn:microsoft.com/office/officeart/2005/8/layout/chevron2"/>
    <dgm:cxn modelId="{837756B6-A2AF-4D5D-A2E1-4A4BDF735AE4}" type="presParOf" srcId="{B445CC08-54DF-4BD1-B83B-EEC34E4313D4}" destId="{82FBDEAA-ABDC-4D78-816C-79063DA88E1C}" srcOrd="1" destOrd="0" presId="urn:microsoft.com/office/officeart/2005/8/layout/chevron2"/>
    <dgm:cxn modelId="{3B7AC18F-B893-4DC1-B00B-6437C75A1CC1}" type="presParOf" srcId="{A86A61DC-0961-4A61-9191-E5B9C8C4A8F4}" destId="{D45B1F9E-7922-4923-87BF-1F9A5E53E44F}" srcOrd="1" destOrd="0" presId="urn:microsoft.com/office/officeart/2005/8/layout/chevron2"/>
    <dgm:cxn modelId="{A4B6AF3F-442F-44AF-8C52-012ADC6D74E0}" type="presParOf" srcId="{A86A61DC-0961-4A61-9191-E5B9C8C4A8F4}" destId="{B021542E-85F9-4A81-9461-71B61A8E264C}" srcOrd="2" destOrd="0" presId="urn:microsoft.com/office/officeart/2005/8/layout/chevron2"/>
    <dgm:cxn modelId="{15AE8E82-ECDC-4953-9C33-3CC3ECFC9E82}" type="presParOf" srcId="{B021542E-85F9-4A81-9461-71B61A8E264C}" destId="{F5C97CEC-AA40-4A82-A288-47AB3C8230AE}" srcOrd="0" destOrd="0" presId="urn:microsoft.com/office/officeart/2005/8/layout/chevron2"/>
    <dgm:cxn modelId="{7766F5DB-2285-4320-8B87-18546DB8D7D4}" type="presParOf" srcId="{B021542E-85F9-4A81-9461-71B61A8E264C}" destId="{F79FECFD-A9D6-4F0A-B697-FED0972B216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5E9DA2-74E2-41DC-B7CC-1A29E30267C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0077EC5-1710-4950-81C2-02F70A7E150B}">
      <dgm:prSet phldrT="[Text]"/>
      <dgm:spPr/>
      <dgm:t>
        <a:bodyPr/>
        <a:lstStyle/>
        <a:p>
          <a:r>
            <a:rPr lang="en-US" dirty="0"/>
            <a:t>Fetch</a:t>
          </a:r>
        </a:p>
      </dgm:t>
    </dgm:pt>
    <dgm:pt modelId="{D2AE0162-3B70-4306-B566-BFA26BC8A955}" type="parTrans" cxnId="{7F4DFD72-AAB4-48CC-98CE-5C390F01FCE8}">
      <dgm:prSet/>
      <dgm:spPr/>
      <dgm:t>
        <a:bodyPr/>
        <a:lstStyle/>
        <a:p>
          <a:endParaRPr lang="en-US"/>
        </a:p>
      </dgm:t>
    </dgm:pt>
    <dgm:pt modelId="{604359D1-B23F-42A4-A137-5830DB34682D}" type="sibTrans" cxnId="{7F4DFD72-AAB4-48CC-98CE-5C390F01FCE8}">
      <dgm:prSet/>
      <dgm:spPr/>
      <dgm:t>
        <a:bodyPr/>
        <a:lstStyle/>
        <a:p>
          <a:endParaRPr lang="en-US"/>
        </a:p>
      </dgm:t>
    </dgm:pt>
    <dgm:pt modelId="{5400EE2D-1C3F-4576-B124-258AF83DEE21}">
      <dgm:prSet phldrT="[Text]" custT="1"/>
      <dgm:spPr/>
      <dgm:t>
        <a:bodyPr/>
        <a:lstStyle/>
        <a:p>
          <a:r>
            <a:rPr lang="en-US" sz="2800" dirty="0"/>
            <a:t>Instruction is fetched from memory (</a:t>
          </a:r>
          <a:r>
            <a:rPr lang="en-US" sz="2800" b="1" dirty="0"/>
            <a:t>Bus</a:t>
          </a:r>
          <a:r>
            <a:rPr lang="en-US" sz="2800" dirty="0"/>
            <a:t>)</a:t>
          </a:r>
        </a:p>
      </dgm:t>
    </dgm:pt>
    <dgm:pt modelId="{F30F621B-C98B-4286-A026-A911EBD6A33D}" type="parTrans" cxnId="{8ADF8C99-0EE0-4650-A7C1-3994567A905A}">
      <dgm:prSet/>
      <dgm:spPr/>
      <dgm:t>
        <a:bodyPr/>
        <a:lstStyle/>
        <a:p>
          <a:endParaRPr lang="en-US"/>
        </a:p>
      </dgm:t>
    </dgm:pt>
    <dgm:pt modelId="{65B86EB9-46CE-4255-9353-D47E50032199}" type="sibTrans" cxnId="{8ADF8C99-0EE0-4650-A7C1-3994567A905A}">
      <dgm:prSet/>
      <dgm:spPr/>
      <dgm:t>
        <a:bodyPr/>
        <a:lstStyle/>
        <a:p>
          <a:endParaRPr lang="en-US"/>
        </a:p>
      </dgm:t>
    </dgm:pt>
    <dgm:pt modelId="{CA66EB0D-A93F-42D4-8450-E13D0A53542B}">
      <dgm:prSet phldrT="[Text]"/>
      <dgm:spPr/>
      <dgm:t>
        <a:bodyPr/>
        <a:lstStyle/>
        <a:p>
          <a:r>
            <a:rPr lang="en-US" dirty="0"/>
            <a:t>Decode</a:t>
          </a:r>
        </a:p>
      </dgm:t>
    </dgm:pt>
    <dgm:pt modelId="{28CFEC3E-8122-402C-930E-4A730B82C5CC}" type="parTrans" cxnId="{1617A9A8-C8C0-4DC7-8B55-14804D033BA4}">
      <dgm:prSet/>
      <dgm:spPr/>
      <dgm:t>
        <a:bodyPr/>
        <a:lstStyle/>
        <a:p>
          <a:endParaRPr lang="en-US"/>
        </a:p>
      </dgm:t>
    </dgm:pt>
    <dgm:pt modelId="{EDD807A5-4C3D-4FB3-99F0-C374C4516338}" type="sibTrans" cxnId="{1617A9A8-C8C0-4DC7-8B55-14804D033BA4}">
      <dgm:prSet/>
      <dgm:spPr/>
      <dgm:t>
        <a:bodyPr/>
        <a:lstStyle/>
        <a:p>
          <a:endParaRPr lang="en-US"/>
        </a:p>
      </dgm:t>
    </dgm:pt>
    <dgm:pt modelId="{AAE28DC4-A22B-4B93-9C95-4F087D08F35C}">
      <dgm:prSet phldrT="[Text]" custT="1"/>
      <dgm:spPr/>
      <dgm:t>
        <a:bodyPr/>
        <a:lstStyle/>
        <a:p>
          <a:r>
            <a:rPr lang="en-US" sz="2400" dirty="0"/>
            <a:t>Instruction is decoded using hard wire </a:t>
          </a:r>
          <a:r>
            <a:rPr lang="en-US" sz="2400" b="1" dirty="0"/>
            <a:t>Decoder</a:t>
          </a:r>
          <a:endParaRPr lang="en-US" sz="2400" dirty="0"/>
        </a:p>
      </dgm:t>
    </dgm:pt>
    <dgm:pt modelId="{4DAA60DC-2DC7-4CFF-A490-464DD364E649}" type="parTrans" cxnId="{E01D6BAD-1F3D-4117-8225-13C0F453A4B9}">
      <dgm:prSet/>
      <dgm:spPr/>
      <dgm:t>
        <a:bodyPr/>
        <a:lstStyle/>
        <a:p>
          <a:endParaRPr lang="en-US"/>
        </a:p>
      </dgm:t>
    </dgm:pt>
    <dgm:pt modelId="{63B0334B-F787-4A1A-A03D-FCF7D1B4A2D7}" type="sibTrans" cxnId="{E01D6BAD-1F3D-4117-8225-13C0F453A4B9}">
      <dgm:prSet/>
      <dgm:spPr/>
      <dgm:t>
        <a:bodyPr/>
        <a:lstStyle/>
        <a:p>
          <a:endParaRPr lang="en-US"/>
        </a:p>
      </dgm:t>
    </dgm:pt>
    <dgm:pt modelId="{FF9A2DC6-DB9A-4923-85EB-9207F8A6BAC0}">
      <dgm:prSet phldrT="[Text]"/>
      <dgm:spPr/>
      <dgm:t>
        <a:bodyPr/>
        <a:lstStyle/>
        <a:p>
          <a:r>
            <a:rPr lang="en-US" dirty="0"/>
            <a:t>Execute</a:t>
          </a:r>
        </a:p>
      </dgm:t>
    </dgm:pt>
    <dgm:pt modelId="{4059CC6E-4C4D-4ED5-A7FD-810626A01078}" type="parTrans" cxnId="{D64B5659-FBBE-4B19-B9AC-89CB578888A5}">
      <dgm:prSet/>
      <dgm:spPr/>
      <dgm:t>
        <a:bodyPr/>
        <a:lstStyle/>
        <a:p>
          <a:endParaRPr lang="en-US"/>
        </a:p>
      </dgm:t>
    </dgm:pt>
    <dgm:pt modelId="{A8B07DAC-038F-4643-A3E5-3FFEC2865305}" type="sibTrans" cxnId="{D64B5659-FBBE-4B19-B9AC-89CB578888A5}">
      <dgm:prSet/>
      <dgm:spPr/>
      <dgm:t>
        <a:bodyPr/>
        <a:lstStyle/>
        <a:p>
          <a:endParaRPr lang="en-US"/>
        </a:p>
      </dgm:t>
    </dgm:pt>
    <dgm:pt modelId="{663B893B-959A-422B-98ED-D31A4F579564}">
      <dgm:prSet phldrT="[Text]"/>
      <dgm:spPr/>
      <dgm:t>
        <a:bodyPr/>
        <a:lstStyle/>
        <a:p>
          <a:endParaRPr lang="en-US" sz="1000" dirty="0"/>
        </a:p>
      </dgm:t>
    </dgm:pt>
    <dgm:pt modelId="{DBEF19E4-901A-49CF-B3E0-8E5D6BC45283}" type="parTrans" cxnId="{4C8147B9-0EE9-47F7-A96C-389EC583D0DA}">
      <dgm:prSet/>
      <dgm:spPr/>
      <dgm:t>
        <a:bodyPr/>
        <a:lstStyle/>
        <a:p>
          <a:endParaRPr lang="en-US"/>
        </a:p>
      </dgm:t>
    </dgm:pt>
    <dgm:pt modelId="{D41A6B47-C02B-4F00-A8BE-82187D46E77E}" type="sibTrans" cxnId="{4C8147B9-0EE9-47F7-A96C-389EC583D0DA}">
      <dgm:prSet/>
      <dgm:spPr/>
      <dgm:t>
        <a:bodyPr/>
        <a:lstStyle/>
        <a:p>
          <a:endParaRPr lang="en-US"/>
        </a:p>
      </dgm:t>
    </dgm:pt>
    <dgm:pt modelId="{17307D99-B5AC-4022-A3A3-1AA7B2122834}">
      <dgm:prSet phldrT="[Text]"/>
      <dgm:spPr/>
      <dgm:t>
        <a:bodyPr/>
        <a:lstStyle/>
        <a:p>
          <a:r>
            <a:rPr lang="en-US" dirty="0"/>
            <a:t>Memory</a:t>
          </a:r>
        </a:p>
      </dgm:t>
    </dgm:pt>
    <dgm:pt modelId="{337411B1-F3C4-44C2-93F3-72AC2C800248}" type="parTrans" cxnId="{8A1169D3-781D-455E-97CB-6EF0365E456A}">
      <dgm:prSet/>
      <dgm:spPr/>
      <dgm:t>
        <a:bodyPr/>
        <a:lstStyle/>
        <a:p>
          <a:endParaRPr lang="en-US"/>
        </a:p>
      </dgm:t>
    </dgm:pt>
    <dgm:pt modelId="{DDCF4D60-54C0-4DE4-A999-9E1BE3D24B91}" type="sibTrans" cxnId="{8A1169D3-781D-455E-97CB-6EF0365E456A}">
      <dgm:prSet/>
      <dgm:spPr/>
      <dgm:t>
        <a:bodyPr/>
        <a:lstStyle/>
        <a:p>
          <a:endParaRPr lang="en-US"/>
        </a:p>
      </dgm:t>
    </dgm:pt>
    <dgm:pt modelId="{6F4E7ADF-1352-4483-A65A-33EA35616EDB}">
      <dgm:prSet/>
      <dgm:spPr/>
      <dgm:t>
        <a:bodyPr/>
        <a:lstStyle/>
        <a:p>
          <a:endParaRPr lang="en-US" sz="1000"/>
        </a:p>
      </dgm:t>
    </dgm:pt>
    <dgm:pt modelId="{48005CC5-5EBB-460E-88BC-9938788C9464}" type="parTrans" cxnId="{E7A20FFF-A31F-4EF6-BAD3-FAE30D83C4EE}">
      <dgm:prSet/>
      <dgm:spPr/>
    </dgm:pt>
    <dgm:pt modelId="{75239D41-609F-4E36-8678-E6D5D498FD16}" type="sibTrans" cxnId="{E7A20FFF-A31F-4EF6-BAD3-FAE30D83C4EE}">
      <dgm:prSet/>
      <dgm:spPr/>
    </dgm:pt>
    <dgm:pt modelId="{27548531-11F6-44EF-8C1A-C8A3F6A12567}">
      <dgm:prSet/>
      <dgm:spPr/>
      <dgm:t>
        <a:bodyPr/>
        <a:lstStyle/>
        <a:p>
          <a:endParaRPr lang="en-US" sz="1000" dirty="0"/>
        </a:p>
      </dgm:t>
    </dgm:pt>
    <dgm:pt modelId="{7BD4A20F-C792-4056-9655-F030BD932FC0}" type="parTrans" cxnId="{7DE65859-EB7A-48EC-907B-5B08006F2C06}">
      <dgm:prSet/>
      <dgm:spPr/>
    </dgm:pt>
    <dgm:pt modelId="{459DD959-100D-4F42-AF1A-9150CF277916}" type="sibTrans" cxnId="{7DE65859-EB7A-48EC-907B-5B08006F2C06}">
      <dgm:prSet/>
      <dgm:spPr/>
    </dgm:pt>
    <dgm:pt modelId="{102C7B61-5223-4200-BE50-690BDA6E0154}">
      <dgm:prSet phldrT="[Text]"/>
      <dgm:spPr/>
      <dgm:t>
        <a:bodyPr/>
        <a:lstStyle/>
        <a:p>
          <a:r>
            <a:rPr lang="en-US" dirty="0"/>
            <a:t>Results written back to memory</a:t>
          </a:r>
        </a:p>
      </dgm:t>
    </dgm:pt>
    <dgm:pt modelId="{DE82F122-EC24-4068-8E70-5C7CFF1A10A9}" type="parTrans" cxnId="{8205E020-E6ED-49C5-A560-39CA7C2BDE4C}">
      <dgm:prSet/>
      <dgm:spPr/>
    </dgm:pt>
    <dgm:pt modelId="{FF8FBEAD-BCC9-47E2-9999-2C44182926A5}" type="sibTrans" cxnId="{8205E020-E6ED-49C5-A560-39CA7C2BDE4C}">
      <dgm:prSet/>
      <dgm:spPr/>
    </dgm:pt>
    <dgm:pt modelId="{4C788146-913B-4EE0-9C32-1A4C898DC69B}">
      <dgm:prSet phldrT="[Text]"/>
      <dgm:spPr/>
      <dgm:t>
        <a:bodyPr/>
        <a:lstStyle/>
        <a:p>
          <a:r>
            <a:rPr lang="en-US" dirty="0"/>
            <a:t>Register write back</a:t>
          </a:r>
        </a:p>
      </dgm:t>
    </dgm:pt>
    <dgm:pt modelId="{FFEBE0D0-31FC-4701-B328-70564C2B739F}" type="parTrans" cxnId="{2C02C571-715C-46F3-BDFF-76321B5D3690}">
      <dgm:prSet/>
      <dgm:spPr/>
    </dgm:pt>
    <dgm:pt modelId="{9C48666B-22A5-403E-A77E-EB8D2A72ECFA}" type="sibTrans" cxnId="{2C02C571-715C-46F3-BDFF-76321B5D3690}">
      <dgm:prSet/>
      <dgm:spPr/>
    </dgm:pt>
    <dgm:pt modelId="{86F89F85-2BE6-4116-B289-A6AAFC2F3046}">
      <dgm:prSet phldrT="[Text]"/>
      <dgm:spPr/>
      <dgm:t>
        <a:bodyPr/>
        <a:lstStyle/>
        <a:p>
          <a:r>
            <a:rPr lang="en-US" dirty="0"/>
            <a:t>Memory Access </a:t>
          </a:r>
        </a:p>
      </dgm:t>
    </dgm:pt>
    <dgm:pt modelId="{98065B09-B666-43B4-BDE2-C4C0330DE780}" type="parTrans" cxnId="{A17ABD73-BE50-4E8D-A21A-E3BCEBDF7DFB}">
      <dgm:prSet/>
      <dgm:spPr/>
    </dgm:pt>
    <dgm:pt modelId="{9AABE545-0464-4067-B66B-F367AF948F0F}" type="sibTrans" cxnId="{A17ABD73-BE50-4E8D-A21A-E3BCEBDF7DFB}">
      <dgm:prSet/>
      <dgm:spPr/>
    </dgm:pt>
    <dgm:pt modelId="{D376163E-51E1-4816-9A12-03863B191403}">
      <dgm:prSet custT="1"/>
      <dgm:spPr/>
      <dgm:t>
        <a:bodyPr/>
        <a:lstStyle/>
        <a:p>
          <a:r>
            <a:rPr lang="en-US" sz="2400" dirty="0"/>
            <a:t>Instruction is executed – through the data path</a:t>
          </a:r>
        </a:p>
      </dgm:t>
    </dgm:pt>
    <dgm:pt modelId="{6DFF3C25-A585-4229-B00B-69244E4063B7}" type="parTrans" cxnId="{5E596065-5AAE-453F-AD1E-77948E4408E4}">
      <dgm:prSet/>
      <dgm:spPr/>
      <dgm:t>
        <a:bodyPr/>
        <a:lstStyle/>
        <a:p>
          <a:endParaRPr lang="en-US"/>
        </a:p>
      </dgm:t>
    </dgm:pt>
    <dgm:pt modelId="{35A41337-D1C4-4776-A499-9A24702AF339}" type="sibTrans" cxnId="{5E596065-5AAE-453F-AD1E-77948E4408E4}">
      <dgm:prSet/>
      <dgm:spPr/>
      <dgm:t>
        <a:bodyPr/>
        <a:lstStyle/>
        <a:p>
          <a:endParaRPr lang="en-US"/>
        </a:p>
      </dgm:t>
    </dgm:pt>
    <dgm:pt modelId="{DD38E141-06A5-4B8E-A069-44B80A20E811}" type="pres">
      <dgm:prSet presAssocID="{235E9DA2-74E2-41DC-B7CC-1A29E30267CF}" presName="linearFlow" presStyleCnt="0">
        <dgm:presLayoutVars>
          <dgm:dir/>
          <dgm:animLvl val="lvl"/>
          <dgm:resizeHandles val="exact"/>
        </dgm:presLayoutVars>
      </dgm:prSet>
      <dgm:spPr/>
    </dgm:pt>
    <dgm:pt modelId="{7D04FB8B-19F7-43A4-A299-55C99F95CEFF}" type="pres">
      <dgm:prSet presAssocID="{C0077EC5-1710-4950-81C2-02F70A7E150B}" presName="composite" presStyleCnt="0"/>
      <dgm:spPr/>
    </dgm:pt>
    <dgm:pt modelId="{DEF18E15-0B8D-436B-93A2-29DF8F3A19EC}" type="pres">
      <dgm:prSet presAssocID="{C0077EC5-1710-4950-81C2-02F70A7E150B}" presName="parentText" presStyleLbl="alignNode1" presStyleIdx="0" presStyleCnt="5">
        <dgm:presLayoutVars>
          <dgm:chMax val="1"/>
          <dgm:bulletEnabled val="1"/>
        </dgm:presLayoutVars>
      </dgm:prSet>
      <dgm:spPr/>
    </dgm:pt>
    <dgm:pt modelId="{6811D898-C111-42C2-A077-2C02A901C7DC}" type="pres">
      <dgm:prSet presAssocID="{C0077EC5-1710-4950-81C2-02F70A7E150B}" presName="descendantText" presStyleLbl="alignAcc1" presStyleIdx="0" presStyleCnt="5">
        <dgm:presLayoutVars>
          <dgm:bulletEnabled val="1"/>
        </dgm:presLayoutVars>
      </dgm:prSet>
      <dgm:spPr/>
    </dgm:pt>
    <dgm:pt modelId="{93C77461-2913-4CD9-AFEB-2AB3D139E5D2}" type="pres">
      <dgm:prSet presAssocID="{604359D1-B23F-42A4-A137-5830DB34682D}" presName="sp" presStyleCnt="0"/>
      <dgm:spPr/>
    </dgm:pt>
    <dgm:pt modelId="{1C08C93E-5285-4AC6-AE98-D316CAAB66D3}" type="pres">
      <dgm:prSet presAssocID="{CA66EB0D-A93F-42D4-8450-E13D0A53542B}" presName="composite" presStyleCnt="0"/>
      <dgm:spPr/>
    </dgm:pt>
    <dgm:pt modelId="{27FF30B0-81E2-4EC1-A91C-70802FF81894}" type="pres">
      <dgm:prSet presAssocID="{CA66EB0D-A93F-42D4-8450-E13D0A53542B}" presName="parentText" presStyleLbl="alignNode1" presStyleIdx="1" presStyleCnt="5">
        <dgm:presLayoutVars>
          <dgm:chMax val="1"/>
          <dgm:bulletEnabled val="1"/>
        </dgm:presLayoutVars>
      </dgm:prSet>
      <dgm:spPr/>
    </dgm:pt>
    <dgm:pt modelId="{FE4DA7BC-7143-4BAE-A82D-455FD9E5B993}" type="pres">
      <dgm:prSet presAssocID="{CA66EB0D-A93F-42D4-8450-E13D0A53542B}" presName="descendantText" presStyleLbl="alignAcc1" presStyleIdx="1" presStyleCnt="5">
        <dgm:presLayoutVars>
          <dgm:bulletEnabled val="1"/>
        </dgm:presLayoutVars>
      </dgm:prSet>
      <dgm:spPr/>
    </dgm:pt>
    <dgm:pt modelId="{7343306D-A210-4913-AFC5-AD3AA6162AAB}" type="pres">
      <dgm:prSet presAssocID="{EDD807A5-4C3D-4FB3-99F0-C374C4516338}" presName="sp" presStyleCnt="0"/>
      <dgm:spPr/>
    </dgm:pt>
    <dgm:pt modelId="{81E18637-5983-43A1-B8A7-F81DE6F9B4CB}" type="pres">
      <dgm:prSet presAssocID="{FF9A2DC6-DB9A-4923-85EB-9207F8A6BAC0}" presName="composite" presStyleCnt="0"/>
      <dgm:spPr/>
    </dgm:pt>
    <dgm:pt modelId="{15A8B3CB-C900-4304-927B-DB9FCD82D700}" type="pres">
      <dgm:prSet presAssocID="{FF9A2DC6-DB9A-4923-85EB-9207F8A6BAC0}" presName="parentText" presStyleLbl="alignNode1" presStyleIdx="2" presStyleCnt="5">
        <dgm:presLayoutVars>
          <dgm:chMax val="1"/>
          <dgm:bulletEnabled val="1"/>
        </dgm:presLayoutVars>
      </dgm:prSet>
      <dgm:spPr/>
    </dgm:pt>
    <dgm:pt modelId="{2EDB870F-62BE-4B55-A844-62E59BB964D3}" type="pres">
      <dgm:prSet presAssocID="{FF9A2DC6-DB9A-4923-85EB-9207F8A6BAC0}" presName="descendantText" presStyleLbl="alignAcc1" presStyleIdx="2" presStyleCnt="5">
        <dgm:presLayoutVars>
          <dgm:bulletEnabled val="1"/>
        </dgm:presLayoutVars>
      </dgm:prSet>
      <dgm:spPr/>
    </dgm:pt>
    <dgm:pt modelId="{267E1824-2A04-4B46-97AA-BDC921CE65D5}" type="pres">
      <dgm:prSet presAssocID="{A8B07DAC-038F-4643-A3E5-3FFEC2865305}" presName="sp" presStyleCnt="0"/>
      <dgm:spPr/>
    </dgm:pt>
    <dgm:pt modelId="{31E4C558-42A1-46DC-A39E-EC84CA587C58}" type="pres">
      <dgm:prSet presAssocID="{17307D99-B5AC-4022-A3A3-1AA7B2122834}" presName="composite" presStyleCnt="0"/>
      <dgm:spPr/>
    </dgm:pt>
    <dgm:pt modelId="{DB40B450-C5E7-4B85-A6B0-4D763583D259}" type="pres">
      <dgm:prSet presAssocID="{17307D99-B5AC-4022-A3A3-1AA7B2122834}" presName="parentText" presStyleLbl="alignNode1" presStyleIdx="3" presStyleCnt="5">
        <dgm:presLayoutVars>
          <dgm:chMax val="1"/>
          <dgm:bulletEnabled val="1"/>
        </dgm:presLayoutVars>
      </dgm:prSet>
      <dgm:spPr/>
    </dgm:pt>
    <dgm:pt modelId="{31DD6389-5B03-417E-B4D0-6FAF4A990FA0}" type="pres">
      <dgm:prSet presAssocID="{17307D99-B5AC-4022-A3A3-1AA7B2122834}" presName="descendantText" presStyleLbl="alignAcc1" presStyleIdx="3" presStyleCnt="5">
        <dgm:presLayoutVars>
          <dgm:bulletEnabled val="1"/>
        </dgm:presLayoutVars>
      </dgm:prSet>
      <dgm:spPr/>
    </dgm:pt>
    <dgm:pt modelId="{75EBCA09-9880-420F-BE56-E302BA736F0E}" type="pres">
      <dgm:prSet presAssocID="{DDCF4D60-54C0-4DE4-A999-9E1BE3D24B91}" presName="sp" presStyleCnt="0"/>
      <dgm:spPr/>
    </dgm:pt>
    <dgm:pt modelId="{0E59FC3B-1FE8-4BC8-9438-7623CEB3B10B}" type="pres">
      <dgm:prSet presAssocID="{4C788146-913B-4EE0-9C32-1A4C898DC69B}" presName="composite" presStyleCnt="0"/>
      <dgm:spPr/>
    </dgm:pt>
    <dgm:pt modelId="{4D96F2C5-7469-48A7-8DC9-0E539BE24082}" type="pres">
      <dgm:prSet presAssocID="{4C788146-913B-4EE0-9C32-1A4C898DC69B}" presName="parentText" presStyleLbl="alignNode1" presStyleIdx="4" presStyleCnt="5">
        <dgm:presLayoutVars>
          <dgm:chMax val="1"/>
          <dgm:bulletEnabled val="1"/>
        </dgm:presLayoutVars>
      </dgm:prSet>
      <dgm:spPr/>
    </dgm:pt>
    <dgm:pt modelId="{B38CB224-B23B-41AB-B772-B5156B5FA090}" type="pres">
      <dgm:prSet presAssocID="{4C788146-913B-4EE0-9C32-1A4C898DC69B}" presName="descendantText" presStyleLbl="alignAcc1" presStyleIdx="4" presStyleCnt="5">
        <dgm:presLayoutVars>
          <dgm:bulletEnabled val="1"/>
        </dgm:presLayoutVars>
      </dgm:prSet>
      <dgm:spPr/>
    </dgm:pt>
  </dgm:ptLst>
  <dgm:cxnLst>
    <dgm:cxn modelId="{4C9DBD17-9D11-498B-9D38-7CA84AEFA574}" type="presOf" srcId="{17307D99-B5AC-4022-A3A3-1AA7B2122834}" destId="{DB40B450-C5E7-4B85-A6B0-4D763583D259}" srcOrd="0" destOrd="0" presId="urn:microsoft.com/office/officeart/2005/8/layout/chevron2"/>
    <dgm:cxn modelId="{8205E020-E6ED-49C5-A560-39CA7C2BDE4C}" srcId="{4C788146-913B-4EE0-9C32-1A4C898DC69B}" destId="{102C7B61-5223-4200-BE50-690BDA6E0154}" srcOrd="0" destOrd="0" parTransId="{DE82F122-EC24-4068-8E70-5C7CFF1A10A9}" sibTransId="{FF8FBEAD-BCC9-47E2-9999-2C44182926A5}"/>
    <dgm:cxn modelId="{E0ECB15D-7521-4A5D-835C-614D53D68CAC}" type="presOf" srcId="{CA66EB0D-A93F-42D4-8450-E13D0A53542B}" destId="{27FF30B0-81E2-4EC1-A91C-70802FF81894}" srcOrd="0" destOrd="0" presId="urn:microsoft.com/office/officeart/2005/8/layout/chevron2"/>
    <dgm:cxn modelId="{F491C05F-FF79-49DE-AAD6-CFC25A776EC3}" type="presOf" srcId="{AAE28DC4-A22B-4B93-9C95-4F087D08F35C}" destId="{FE4DA7BC-7143-4BAE-A82D-455FD9E5B993}" srcOrd="0" destOrd="0" presId="urn:microsoft.com/office/officeart/2005/8/layout/chevron2"/>
    <dgm:cxn modelId="{0518D441-DFB7-48D6-82D7-931D0A036F32}" type="presOf" srcId="{663B893B-959A-422B-98ED-D31A4F579564}" destId="{2EDB870F-62BE-4B55-A844-62E59BB964D3}" srcOrd="0" destOrd="3" presId="urn:microsoft.com/office/officeart/2005/8/layout/chevron2"/>
    <dgm:cxn modelId="{5E596065-5AAE-453F-AD1E-77948E4408E4}" srcId="{FF9A2DC6-DB9A-4923-85EB-9207F8A6BAC0}" destId="{D376163E-51E1-4816-9A12-03863B191403}" srcOrd="1" destOrd="0" parTransId="{6DFF3C25-A585-4229-B00B-69244E4063B7}" sibTransId="{35A41337-D1C4-4776-A499-9A24702AF339}"/>
    <dgm:cxn modelId="{5921E44F-27F3-417A-AE0D-28790A11ABC3}" type="presOf" srcId="{86F89F85-2BE6-4116-B289-A6AAFC2F3046}" destId="{31DD6389-5B03-417E-B4D0-6FAF4A990FA0}" srcOrd="0" destOrd="0" presId="urn:microsoft.com/office/officeart/2005/8/layout/chevron2"/>
    <dgm:cxn modelId="{2C02C571-715C-46F3-BDFF-76321B5D3690}" srcId="{235E9DA2-74E2-41DC-B7CC-1A29E30267CF}" destId="{4C788146-913B-4EE0-9C32-1A4C898DC69B}" srcOrd="4" destOrd="0" parTransId="{FFEBE0D0-31FC-4701-B328-70564C2B739F}" sibTransId="{9C48666B-22A5-403E-A77E-EB8D2A72ECFA}"/>
    <dgm:cxn modelId="{7F4DFD72-AAB4-48CC-98CE-5C390F01FCE8}" srcId="{235E9DA2-74E2-41DC-B7CC-1A29E30267CF}" destId="{C0077EC5-1710-4950-81C2-02F70A7E150B}" srcOrd="0" destOrd="0" parTransId="{D2AE0162-3B70-4306-B566-BFA26BC8A955}" sibTransId="{604359D1-B23F-42A4-A137-5830DB34682D}"/>
    <dgm:cxn modelId="{A17ABD73-BE50-4E8D-A21A-E3BCEBDF7DFB}" srcId="{17307D99-B5AC-4022-A3A3-1AA7B2122834}" destId="{86F89F85-2BE6-4116-B289-A6AAFC2F3046}" srcOrd="0" destOrd="0" parTransId="{98065B09-B666-43B4-BDE2-C4C0330DE780}" sibTransId="{9AABE545-0464-4067-B66B-F367AF948F0F}"/>
    <dgm:cxn modelId="{8333B058-B862-4161-BFB5-7D7DAC45E327}" type="presOf" srcId="{235E9DA2-74E2-41DC-B7CC-1A29E30267CF}" destId="{DD38E141-06A5-4B8E-A069-44B80A20E811}" srcOrd="0" destOrd="0" presId="urn:microsoft.com/office/officeart/2005/8/layout/chevron2"/>
    <dgm:cxn modelId="{D64B5659-FBBE-4B19-B9AC-89CB578888A5}" srcId="{235E9DA2-74E2-41DC-B7CC-1A29E30267CF}" destId="{FF9A2DC6-DB9A-4923-85EB-9207F8A6BAC0}" srcOrd="2" destOrd="0" parTransId="{4059CC6E-4C4D-4ED5-A7FD-810626A01078}" sibTransId="{A8B07DAC-038F-4643-A3E5-3FFEC2865305}"/>
    <dgm:cxn modelId="{7DE65859-EB7A-48EC-907B-5B08006F2C06}" srcId="{FF9A2DC6-DB9A-4923-85EB-9207F8A6BAC0}" destId="{27548531-11F6-44EF-8C1A-C8A3F6A12567}" srcOrd="2" destOrd="0" parTransId="{7BD4A20F-C792-4056-9655-F030BD932FC0}" sibTransId="{459DD959-100D-4F42-AF1A-9150CF277916}"/>
    <dgm:cxn modelId="{97FBA785-D3B1-4E3B-BBF0-63CE2D40AD54}" type="presOf" srcId="{102C7B61-5223-4200-BE50-690BDA6E0154}" destId="{B38CB224-B23B-41AB-B772-B5156B5FA090}" srcOrd="0" destOrd="0" presId="urn:microsoft.com/office/officeart/2005/8/layout/chevron2"/>
    <dgm:cxn modelId="{C9DC0E94-6CB9-4069-B2A8-7F3D62AB6641}" type="presOf" srcId="{D376163E-51E1-4816-9A12-03863B191403}" destId="{2EDB870F-62BE-4B55-A844-62E59BB964D3}" srcOrd="0" destOrd="1" presId="urn:microsoft.com/office/officeart/2005/8/layout/chevron2"/>
    <dgm:cxn modelId="{93383A95-9ABD-4DC6-86BC-39F209A95072}" type="presOf" srcId="{FF9A2DC6-DB9A-4923-85EB-9207F8A6BAC0}" destId="{15A8B3CB-C900-4304-927B-DB9FCD82D700}" srcOrd="0" destOrd="0" presId="urn:microsoft.com/office/officeart/2005/8/layout/chevron2"/>
    <dgm:cxn modelId="{8ADF8C99-0EE0-4650-A7C1-3994567A905A}" srcId="{C0077EC5-1710-4950-81C2-02F70A7E150B}" destId="{5400EE2D-1C3F-4576-B124-258AF83DEE21}" srcOrd="0" destOrd="0" parTransId="{F30F621B-C98B-4286-A026-A911EBD6A33D}" sibTransId="{65B86EB9-46CE-4255-9353-D47E50032199}"/>
    <dgm:cxn modelId="{1617A9A8-C8C0-4DC7-8B55-14804D033BA4}" srcId="{235E9DA2-74E2-41DC-B7CC-1A29E30267CF}" destId="{CA66EB0D-A93F-42D4-8450-E13D0A53542B}" srcOrd="1" destOrd="0" parTransId="{28CFEC3E-8122-402C-930E-4A730B82C5CC}" sibTransId="{EDD807A5-4C3D-4FB3-99F0-C374C4516338}"/>
    <dgm:cxn modelId="{93B0CCAB-76DC-494B-B5D7-5FB295E71DD7}" type="presOf" srcId="{27548531-11F6-44EF-8C1A-C8A3F6A12567}" destId="{2EDB870F-62BE-4B55-A844-62E59BB964D3}" srcOrd="0" destOrd="2" presId="urn:microsoft.com/office/officeart/2005/8/layout/chevron2"/>
    <dgm:cxn modelId="{E01D6BAD-1F3D-4117-8225-13C0F453A4B9}" srcId="{CA66EB0D-A93F-42D4-8450-E13D0A53542B}" destId="{AAE28DC4-A22B-4B93-9C95-4F087D08F35C}" srcOrd="0" destOrd="0" parTransId="{4DAA60DC-2DC7-4CFF-A490-464DD364E649}" sibTransId="{63B0334B-F787-4A1A-A03D-FCF7D1B4A2D7}"/>
    <dgm:cxn modelId="{4C8147B9-0EE9-47F7-A96C-389EC583D0DA}" srcId="{FF9A2DC6-DB9A-4923-85EB-9207F8A6BAC0}" destId="{663B893B-959A-422B-98ED-D31A4F579564}" srcOrd="3" destOrd="0" parTransId="{DBEF19E4-901A-49CF-B3E0-8E5D6BC45283}" sibTransId="{D41A6B47-C02B-4F00-A8BE-82187D46E77E}"/>
    <dgm:cxn modelId="{058078C0-7092-455C-8003-6AAC493E387D}" type="presOf" srcId="{C0077EC5-1710-4950-81C2-02F70A7E150B}" destId="{DEF18E15-0B8D-436B-93A2-29DF8F3A19EC}" srcOrd="0" destOrd="0" presId="urn:microsoft.com/office/officeart/2005/8/layout/chevron2"/>
    <dgm:cxn modelId="{77B0C7CA-C149-4E1E-ACCC-A1755234A63E}" type="presOf" srcId="{6F4E7ADF-1352-4483-A65A-33EA35616EDB}" destId="{2EDB870F-62BE-4B55-A844-62E59BB964D3}" srcOrd="0" destOrd="0" presId="urn:microsoft.com/office/officeart/2005/8/layout/chevron2"/>
    <dgm:cxn modelId="{44C075CD-4EBD-4C11-A871-5E078C89B1EE}" type="presOf" srcId="{5400EE2D-1C3F-4576-B124-258AF83DEE21}" destId="{6811D898-C111-42C2-A077-2C02A901C7DC}" srcOrd="0" destOrd="0" presId="urn:microsoft.com/office/officeart/2005/8/layout/chevron2"/>
    <dgm:cxn modelId="{8A1169D3-781D-455E-97CB-6EF0365E456A}" srcId="{235E9DA2-74E2-41DC-B7CC-1A29E30267CF}" destId="{17307D99-B5AC-4022-A3A3-1AA7B2122834}" srcOrd="3" destOrd="0" parTransId="{337411B1-F3C4-44C2-93F3-72AC2C800248}" sibTransId="{DDCF4D60-54C0-4DE4-A999-9E1BE3D24B91}"/>
    <dgm:cxn modelId="{916D6AE1-D936-4AD2-B419-F8F49200A40A}" type="presOf" srcId="{4C788146-913B-4EE0-9C32-1A4C898DC69B}" destId="{4D96F2C5-7469-48A7-8DC9-0E539BE24082}" srcOrd="0" destOrd="0" presId="urn:microsoft.com/office/officeart/2005/8/layout/chevron2"/>
    <dgm:cxn modelId="{E7A20FFF-A31F-4EF6-BAD3-FAE30D83C4EE}" srcId="{FF9A2DC6-DB9A-4923-85EB-9207F8A6BAC0}" destId="{6F4E7ADF-1352-4483-A65A-33EA35616EDB}" srcOrd="0" destOrd="0" parTransId="{48005CC5-5EBB-460E-88BC-9938788C9464}" sibTransId="{75239D41-609F-4E36-8678-E6D5D498FD16}"/>
    <dgm:cxn modelId="{F426A1EC-F26F-4DAA-8D8F-389D2186F3F4}" type="presParOf" srcId="{DD38E141-06A5-4B8E-A069-44B80A20E811}" destId="{7D04FB8B-19F7-43A4-A299-55C99F95CEFF}" srcOrd="0" destOrd="0" presId="urn:microsoft.com/office/officeart/2005/8/layout/chevron2"/>
    <dgm:cxn modelId="{D16A38C3-5A30-4596-9238-0DCC561FD050}" type="presParOf" srcId="{7D04FB8B-19F7-43A4-A299-55C99F95CEFF}" destId="{DEF18E15-0B8D-436B-93A2-29DF8F3A19EC}" srcOrd="0" destOrd="0" presId="urn:microsoft.com/office/officeart/2005/8/layout/chevron2"/>
    <dgm:cxn modelId="{3AC74975-1A6A-4053-92B6-2B457390AC64}" type="presParOf" srcId="{7D04FB8B-19F7-43A4-A299-55C99F95CEFF}" destId="{6811D898-C111-42C2-A077-2C02A901C7DC}" srcOrd="1" destOrd="0" presId="urn:microsoft.com/office/officeart/2005/8/layout/chevron2"/>
    <dgm:cxn modelId="{5194DB60-5314-4C73-924F-624F9EE56B13}" type="presParOf" srcId="{DD38E141-06A5-4B8E-A069-44B80A20E811}" destId="{93C77461-2913-4CD9-AFEB-2AB3D139E5D2}" srcOrd="1" destOrd="0" presId="urn:microsoft.com/office/officeart/2005/8/layout/chevron2"/>
    <dgm:cxn modelId="{078CA12F-AD44-41D6-8B7C-09397D0A4768}" type="presParOf" srcId="{DD38E141-06A5-4B8E-A069-44B80A20E811}" destId="{1C08C93E-5285-4AC6-AE98-D316CAAB66D3}" srcOrd="2" destOrd="0" presId="urn:microsoft.com/office/officeart/2005/8/layout/chevron2"/>
    <dgm:cxn modelId="{A7B47302-DF4B-4D30-B73F-A9D178BE780B}" type="presParOf" srcId="{1C08C93E-5285-4AC6-AE98-D316CAAB66D3}" destId="{27FF30B0-81E2-4EC1-A91C-70802FF81894}" srcOrd="0" destOrd="0" presId="urn:microsoft.com/office/officeart/2005/8/layout/chevron2"/>
    <dgm:cxn modelId="{1E310A7A-DB59-4CEC-94B2-F3472D104765}" type="presParOf" srcId="{1C08C93E-5285-4AC6-AE98-D316CAAB66D3}" destId="{FE4DA7BC-7143-4BAE-A82D-455FD9E5B993}" srcOrd="1" destOrd="0" presId="urn:microsoft.com/office/officeart/2005/8/layout/chevron2"/>
    <dgm:cxn modelId="{30312295-D39B-4D8F-BBF3-4FAA2F5FFB59}" type="presParOf" srcId="{DD38E141-06A5-4B8E-A069-44B80A20E811}" destId="{7343306D-A210-4913-AFC5-AD3AA6162AAB}" srcOrd="3" destOrd="0" presId="urn:microsoft.com/office/officeart/2005/8/layout/chevron2"/>
    <dgm:cxn modelId="{2145DE46-0BD9-479C-8D9F-8C9704C57FCD}" type="presParOf" srcId="{DD38E141-06A5-4B8E-A069-44B80A20E811}" destId="{81E18637-5983-43A1-B8A7-F81DE6F9B4CB}" srcOrd="4" destOrd="0" presId="urn:microsoft.com/office/officeart/2005/8/layout/chevron2"/>
    <dgm:cxn modelId="{5A73425D-0A1D-4F4F-A635-2E306A1860AE}" type="presParOf" srcId="{81E18637-5983-43A1-B8A7-F81DE6F9B4CB}" destId="{15A8B3CB-C900-4304-927B-DB9FCD82D700}" srcOrd="0" destOrd="0" presId="urn:microsoft.com/office/officeart/2005/8/layout/chevron2"/>
    <dgm:cxn modelId="{EC1D8168-594C-4AE7-A37A-1B111FCAE64F}" type="presParOf" srcId="{81E18637-5983-43A1-B8A7-F81DE6F9B4CB}" destId="{2EDB870F-62BE-4B55-A844-62E59BB964D3}" srcOrd="1" destOrd="0" presId="urn:microsoft.com/office/officeart/2005/8/layout/chevron2"/>
    <dgm:cxn modelId="{43BAA9D1-B7C4-4488-8F52-A3F56FE3051A}" type="presParOf" srcId="{DD38E141-06A5-4B8E-A069-44B80A20E811}" destId="{267E1824-2A04-4B46-97AA-BDC921CE65D5}" srcOrd="5" destOrd="0" presId="urn:microsoft.com/office/officeart/2005/8/layout/chevron2"/>
    <dgm:cxn modelId="{FE22D049-BA77-40CB-8C7B-AF994941375A}" type="presParOf" srcId="{DD38E141-06A5-4B8E-A069-44B80A20E811}" destId="{31E4C558-42A1-46DC-A39E-EC84CA587C58}" srcOrd="6" destOrd="0" presId="urn:microsoft.com/office/officeart/2005/8/layout/chevron2"/>
    <dgm:cxn modelId="{3C400877-BB8E-45E2-9D2A-D4A50816DB35}" type="presParOf" srcId="{31E4C558-42A1-46DC-A39E-EC84CA587C58}" destId="{DB40B450-C5E7-4B85-A6B0-4D763583D259}" srcOrd="0" destOrd="0" presId="urn:microsoft.com/office/officeart/2005/8/layout/chevron2"/>
    <dgm:cxn modelId="{A1153579-BD9D-4E93-A22F-BA7F9A78FE1E}" type="presParOf" srcId="{31E4C558-42A1-46DC-A39E-EC84CA587C58}" destId="{31DD6389-5B03-417E-B4D0-6FAF4A990FA0}" srcOrd="1" destOrd="0" presId="urn:microsoft.com/office/officeart/2005/8/layout/chevron2"/>
    <dgm:cxn modelId="{D05D9BAB-6A10-4CB3-A2F3-53F1B6FDA546}" type="presParOf" srcId="{DD38E141-06A5-4B8E-A069-44B80A20E811}" destId="{75EBCA09-9880-420F-BE56-E302BA736F0E}" srcOrd="7" destOrd="0" presId="urn:microsoft.com/office/officeart/2005/8/layout/chevron2"/>
    <dgm:cxn modelId="{2E7DD7F4-1213-438B-B9C6-49339C0288D4}" type="presParOf" srcId="{DD38E141-06A5-4B8E-A069-44B80A20E811}" destId="{0E59FC3B-1FE8-4BC8-9438-7623CEB3B10B}" srcOrd="8" destOrd="0" presId="urn:microsoft.com/office/officeart/2005/8/layout/chevron2"/>
    <dgm:cxn modelId="{9C3F276F-09AD-40CB-BDBD-DEBF87810C4B}" type="presParOf" srcId="{0E59FC3B-1FE8-4BC8-9438-7623CEB3B10B}" destId="{4D96F2C5-7469-48A7-8DC9-0E539BE24082}" srcOrd="0" destOrd="0" presId="urn:microsoft.com/office/officeart/2005/8/layout/chevron2"/>
    <dgm:cxn modelId="{F8241E0E-0C39-4AD1-AE74-7AE48E4E288A}" type="presParOf" srcId="{0E59FC3B-1FE8-4BC8-9438-7623CEB3B10B}" destId="{B38CB224-B23B-41AB-B772-B5156B5FA09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5337D-3ED6-4838-9A40-B997B630CE01}">
      <dsp:nvSpPr>
        <dsp:cNvPr id="0" name=""/>
        <dsp:cNvSpPr/>
      </dsp:nvSpPr>
      <dsp:spPr>
        <a:xfrm rot="5400000">
          <a:off x="-247798" y="249366"/>
          <a:ext cx="1651992" cy="115639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Fetch</a:t>
          </a:r>
        </a:p>
      </dsp:txBody>
      <dsp:txXfrm rot="-5400000">
        <a:off x="1" y="579764"/>
        <a:ext cx="1156394" cy="495598"/>
      </dsp:txXfrm>
    </dsp:sp>
    <dsp:sp modelId="{38DE4562-8D68-4850-9273-B8E37F7FDFBF}">
      <dsp:nvSpPr>
        <dsp:cNvPr id="0" name=""/>
        <dsp:cNvSpPr/>
      </dsp:nvSpPr>
      <dsp:spPr>
        <a:xfrm rot="5400000">
          <a:off x="3965599" y="-2807637"/>
          <a:ext cx="1073794" cy="66922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Instruction is fetched from memory (</a:t>
          </a:r>
          <a:r>
            <a:rPr lang="en-US" sz="3500" b="1" kern="1200" dirty="0"/>
            <a:t>Bus</a:t>
          </a:r>
          <a:r>
            <a:rPr lang="en-US" sz="3500" kern="1200" dirty="0"/>
            <a:t>)</a:t>
          </a:r>
        </a:p>
      </dsp:txBody>
      <dsp:txXfrm rot="-5400000">
        <a:off x="1156394" y="53986"/>
        <a:ext cx="6639787" cy="968958"/>
      </dsp:txXfrm>
    </dsp:sp>
    <dsp:sp modelId="{0D295BEF-8064-4DD5-B4A6-6F1191F0C08F}">
      <dsp:nvSpPr>
        <dsp:cNvPr id="0" name=""/>
        <dsp:cNvSpPr/>
      </dsp:nvSpPr>
      <dsp:spPr>
        <a:xfrm rot="5400000">
          <a:off x="-247798" y="1707802"/>
          <a:ext cx="1651992" cy="115639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Decode</a:t>
          </a:r>
        </a:p>
      </dsp:txBody>
      <dsp:txXfrm rot="-5400000">
        <a:off x="1" y="2038200"/>
        <a:ext cx="1156394" cy="495598"/>
      </dsp:txXfrm>
    </dsp:sp>
    <dsp:sp modelId="{8C249FA4-2E4E-4612-892B-2CECCE3AB746}">
      <dsp:nvSpPr>
        <dsp:cNvPr id="0" name=""/>
        <dsp:cNvSpPr/>
      </dsp:nvSpPr>
      <dsp:spPr>
        <a:xfrm rot="5400000">
          <a:off x="3965599" y="-1349201"/>
          <a:ext cx="1073794" cy="66922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Instruction is decoded using hard wire </a:t>
          </a:r>
          <a:r>
            <a:rPr lang="en-US" sz="3500" b="1" kern="1200" dirty="0"/>
            <a:t>Decoder</a:t>
          </a:r>
        </a:p>
      </dsp:txBody>
      <dsp:txXfrm rot="-5400000">
        <a:off x="1156394" y="1512422"/>
        <a:ext cx="6639787" cy="968958"/>
      </dsp:txXfrm>
    </dsp:sp>
    <dsp:sp modelId="{CF6932B0-69C8-4A48-BE27-FB4816E61436}">
      <dsp:nvSpPr>
        <dsp:cNvPr id="0" name=""/>
        <dsp:cNvSpPr/>
      </dsp:nvSpPr>
      <dsp:spPr>
        <a:xfrm rot="5400000">
          <a:off x="-247798" y="3166238"/>
          <a:ext cx="1651992" cy="115639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Execute</a:t>
          </a:r>
        </a:p>
      </dsp:txBody>
      <dsp:txXfrm rot="-5400000">
        <a:off x="1" y="3496636"/>
        <a:ext cx="1156394" cy="495598"/>
      </dsp:txXfrm>
    </dsp:sp>
    <dsp:sp modelId="{322B983F-CE98-44D9-9248-D41751E7CA7E}">
      <dsp:nvSpPr>
        <dsp:cNvPr id="0" name=""/>
        <dsp:cNvSpPr/>
      </dsp:nvSpPr>
      <dsp:spPr>
        <a:xfrm rot="5400000">
          <a:off x="3965599" y="109234"/>
          <a:ext cx="1073794" cy="669220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Instruction is executed – through the data path</a:t>
          </a:r>
        </a:p>
      </dsp:txBody>
      <dsp:txXfrm rot="-5400000">
        <a:off x="1156394" y="2970857"/>
        <a:ext cx="6639787" cy="968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825C3-1358-403D-9025-47353411C9B9}">
      <dsp:nvSpPr>
        <dsp:cNvPr id="0" name=""/>
        <dsp:cNvSpPr/>
      </dsp:nvSpPr>
      <dsp:spPr>
        <a:xfrm>
          <a:off x="3924300" y="2222866"/>
          <a:ext cx="2776470" cy="481866"/>
        </a:xfrm>
        <a:custGeom>
          <a:avLst/>
          <a:gdLst/>
          <a:ahLst/>
          <a:cxnLst/>
          <a:rect l="0" t="0" r="0" b="0"/>
          <a:pathLst>
            <a:path>
              <a:moveTo>
                <a:pt x="0" y="0"/>
              </a:moveTo>
              <a:lnTo>
                <a:pt x="0" y="240933"/>
              </a:lnTo>
              <a:lnTo>
                <a:pt x="2776470" y="240933"/>
              </a:lnTo>
              <a:lnTo>
                <a:pt x="2776470" y="4818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D8386-EC04-43CA-AAA9-CD51689E8873}">
      <dsp:nvSpPr>
        <dsp:cNvPr id="0" name=""/>
        <dsp:cNvSpPr/>
      </dsp:nvSpPr>
      <dsp:spPr>
        <a:xfrm>
          <a:off x="3878580" y="2222866"/>
          <a:ext cx="91440" cy="481866"/>
        </a:xfrm>
        <a:custGeom>
          <a:avLst/>
          <a:gdLst/>
          <a:ahLst/>
          <a:cxnLst/>
          <a:rect l="0" t="0" r="0" b="0"/>
          <a:pathLst>
            <a:path>
              <a:moveTo>
                <a:pt x="45720" y="0"/>
              </a:moveTo>
              <a:lnTo>
                <a:pt x="45720" y="4818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FC1EC5-2857-47F6-B840-254B86342C0F}">
      <dsp:nvSpPr>
        <dsp:cNvPr id="0" name=""/>
        <dsp:cNvSpPr/>
      </dsp:nvSpPr>
      <dsp:spPr>
        <a:xfrm>
          <a:off x="1147829" y="2222866"/>
          <a:ext cx="2776470" cy="481866"/>
        </a:xfrm>
        <a:custGeom>
          <a:avLst/>
          <a:gdLst/>
          <a:ahLst/>
          <a:cxnLst/>
          <a:rect l="0" t="0" r="0" b="0"/>
          <a:pathLst>
            <a:path>
              <a:moveTo>
                <a:pt x="2776470" y="0"/>
              </a:moveTo>
              <a:lnTo>
                <a:pt x="2776470" y="240933"/>
              </a:lnTo>
              <a:lnTo>
                <a:pt x="0" y="240933"/>
              </a:lnTo>
              <a:lnTo>
                <a:pt x="0" y="48186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1A7669-A9FD-4384-8F3D-F806F7297567}">
      <dsp:nvSpPr>
        <dsp:cNvPr id="0" name=""/>
        <dsp:cNvSpPr/>
      </dsp:nvSpPr>
      <dsp:spPr>
        <a:xfrm>
          <a:off x="2776997" y="1075564"/>
          <a:ext cx="2294604" cy="11473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Hazards</a:t>
          </a:r>
        </a:p>
      </dsp:txBody>
      <dsp:txXfrm>
        <a:off x="2776997" y="1075564"/>
        <a:ext cx="2294604" cy="1147302"/>
      </dsp:txXfrm>
    </dsp:sp>
    <dsp:sp modelId="{7299D481-0F40-402C-9872-048D056A3B7B}">
      <dsp:nvSpPr>
        <dsp:cNvPr id="0" name=""/>
        <dsp:cNvSpPr/>
      </dsp:nvSpPr>
      <dsp:spPr>
        <a:xfrm>
          <a:off x="526" y="2704733"/>
          <a:ext cx="2294604" cy="11473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Data  Hazards	</a:t>
          </a:r>
        </a:p>
      </dsp:txBody>
      <dsp:txXfrm>
        <a:off x="526" y="2704733"/>
        <a:ext cx="2294604" cy="1147302"/>
      </dsp:txXfrm>
    </dsp:sp>
    <dsp:sp modelId="{BA48EEEB-A007-4FD6-91E6-AB4F53C1E649}">
      <dsp:nvSpPr>
        <dsp:cNvPr id="0" name=""/>
        <dsp:cNvSpPr/>
      </dsp:nvSpPr>
      <dsp:spPr>
        <a:xfrm>
          <a:off x="2776997" y="2704733"/>
          <a:ext cx="2294604" cy="11473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Structural</a:t>
          </a:r>
        </a:p>
        <a:p>
          <a:pPr marL="0" lvl="0" indent="0" algn="ctr" defTabSz="1244600">
            <a:lnSpc>
              <a:spcPct val="90000"/>
            </a:lnSpc>
            <a:spcBef>
              <a:spcPct val="0"/>
            </a:spcBef>
            <a:spcAft>
              <a:spcPct val="35000"/>
            </a:spcAft>
            <a:buNone/>
          </a:pPr>
          <a:r>
            <a:rPr lang="en-US" sz="2800" kern="1200" dirty="0"/>
            <a:t>Hazards</a:t>
          </a:r>
        </a:p>
      </dsp:txBody>
      <dsp:txXfrm>
        <a:off x="2776997" y="2704733"/>
        <a:ext cx="2294604" cy="1147302"/>
      </dsp:txXfrm>
    </dsp:sp>
    <dsp:sp modelId="{81405D45-DDEA-4827-B64B-4A18E343D05A}">
      <dsp:nvSpPr>
        <dsp:cNvPr id="0" name=""/>
        <dsp:cNvSpPr/>
      </dsp:nvSpPr>
      <dsp:spPr>
        <a:xfrm>
          <a:off x="5553468" y="2704733"/>
          <a:ext cx="2294604" cy="11473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Control Hazards</a:t>
          </a:r>
        </a:p>
      </dsp:txBody>
      <dsp:txXfrm>
        <a:off x="5553468" y="2704733"/>
        <a:ext cx="2294604" cy="1147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05BF4-973C-46CC-8959-1B7633973B88}">
      <dsp:nvSpPr>
        <dsp:cNvPr id="0" name=""/>
        <dsp:cNvSpPr/>
      </dsp:nvSpPr>
      <dsp:spPr>
        <a:xfrm rot="5400000">
          <a:off x="-421146" y="421485"/>
          <a:ext cx="2807642" cy="196534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Data Forwarding</a:t>
          </a:r>
        </a:p>
      </dsp:txBody>
      <dsp:txXfrm rot="-5400000">
        <a:off x="1" y="983014"/>
        <a:ext cx="1965349" cy="842293"/>
      </dsp:txXfrm>
    </dsp:sp>
    <dsp:sp modelId="{82FBDEAA-ABDC-4D78-816C-79063DA88E1C}">
      <dsp:nvSpPr>
        <dsp:cNvPr id="0" name=""/>
        <dsp:cNvSpPr/>
      </dsp:nvSpPr>
      <dsp:spPr>
        <a:xfrm rot="5400000">
          <a:off x="4261191" y="-2295501"/>
          <a:ext cx="1824967" cy="64166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t>If these two </a:t>
          </a:r>
          <a:r>
            <a:rPr lang="en-US" sz="1700" b="0" i="0" kern="1200" dirty="0">
              <a:hlinkClick xmlns:r="http://schemas.openxmlformats.org/officeDocument/2006/relationships" r:id="rId1" tooltip="Assembly language"/>
            </a:rPr>
            <a:t>assembly</a:t>
          </a:r>
          <a:r>
            <a:rPr lang="en-US" sz="1700" b="0" i="0" kern="1200" dirty="0"/>
            <a:t> </a:t>
          </a:r>
          <a:r>
            <a:rPr lang="en-US" sz="1700" b="0" i="0" kern="1200" dirty="0" err="1"/>
            <a:t>pseudocode</a:t>
          </a:r>
          <a:r>
            <a:rPr lang="en-US" sz="1700" b="0" i="0" kern="1200" dirty="0"/>
            <a:t> instructions run in a pipeline, after fetching and decoding the second instruction, the pipeline stalls, waiting until the result of the addition is written and read.</a:t>
          </a:r>
          <a:endParaRPr lang="en-US" sz="1700" kern="1200" dirty="0"/>
        </a:p>
      </dsp:txBody>
      <dsp:txXfrm rot="-5400000">
        <a:off x="1965350" y="89428"/>
        <a:ext cx="6327562" cy="1646791"/>
      </dsp:txXfrm>
    </dsp:sp>
    <dsp:sp modelId="{F5C97CEC-AA40-4A82-A288-47AB3C8230AE}">
      <dsp:nvSpPr>
        <dsp:cNvPr id="0" name=""/>
        <dsp:cNvSpPr/>
      </dsp:nvSpPr>
      <dsp:spPr>
        <a:xfrm rot="5400000">
          <a:off x="-421146" y="2947503"/>
          <a:ext cx="2807642" cy="196534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Pipe Line bubbling</a:t>
          </a:r>
        </a:p>
      </dsp:txBody>
      <dsp:txXfrm rot="-5400000">
        <a:off x="1" y="3509032"/>
        <a:ext cx="1965349" cy="842293"/>
      </dsp:txXfrm>
    </dsp:sp>
    <dsp:sp modelId="{F79FECFD-A9D6-4F0A-B697-FED0972B216B}">
      <dsp:nvSpPr>
        <dsp:cNvPr id="0" name=""/>
        <dsp:cNvSpPr/>
      </dsp:nvSpPr>
      <dsp:spPr>
        <a:xfrm rot="5400000">
          <a:off x="4261191" y="218752"/>
          <a:ext cx="1824967" cy="641665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b="0" i="0" kern="1200" dirty="0"/>
            <a:t>Is a method to preclude data, structural, and branch </a:t>
          </a:r>
          <a:r>
            <a:rPr lang="en-US" sz="1700" b="0" i="0" kern="1200" dirty="0" err="1"/>
            <a:t>hazards.As</a:t>
          </a:r>
          <a:r>
            <a:rPr lang="en-US" sz="1700" b="0" i="0" kern="1200" dirty="0"/>
            <a:t> instructions are fetched, control logic determines whether a hazard could/will occur. If this is true, then the control logic inserts s (</a:t>
          </a:r>
          <a:r>
            <a:rPr lang="en-US" sz="1700" kern="1200" dirty="0">
              <a:hlinkClick xmlns:r="http://schemas.openxmlformats.org/officeDocument/2006/relationships" r:id="rId2" tooltip="NOP"/>
            </a:rPr>
            <a:t>NOP</a:t>
          </a:r>
          <a:r>
            <a:rPr lang="en-US" sz="1700" b="0" i="0" kern="1200" dirty="0"/>
            <a:t>s) into the pipeline. Thus, before the next instruction (which would cause the hazard) executes, the prior one will have had sufficient time to finish and prevent the hazard.</a:t>
          </a:r>
          <a:endParaRPr lang="en-US" sz="1700" kern="1200" dirty="0"/>
        </a:p>
      </dsp:txBody>
      <dsp:txXfrm rot="-5400000">
        <a:off x="1965350" y="2603681"/>
        <a:ext cx="6327562" cy="1646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18E15-0B8D-436B-93A2-29DF8F3A19EC}">
      <dsp:nvSpPr>
        <dsp:cNvPr id="0" name=""/>
        <dsp:cNvSpPr/>
      </dsp:nvSpPr>
      <dsp:spPr>
        <a:xfrm rot="5400000">
          <a:off x="-169286" y="171992"/>
          <a:ext cx="1128576" cy="7900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Fetch</a:t>
          </a:r>
        </a:p>
      </dsp:txBody>
      <dsp:txXfrm rot="-5400000">
        <a:off x="1" y="397708"/>
        <a:ext cx="790003" cy="338573"/>
      </dsp:txXfrm>
    </dsp:sp>
    <dsp:sp modelId="{6811D898-C111-42C2-A077-2C02A901C7DC}">
      <dsp:nvSpPr>
        <dsp:cNvPr id="0" name=""/>
        <dsp:cNvSpPr/>
      </dsp:nvSpPr>
      <dsp:spPr>
        <a:xfrm rot="5400000">
          <a:off x="4257314" y="-3464605"/>
          <a:ext cx="733574" cy="766819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Instruction is fetched from memory (</a:t>
          </a:r>
          <a:r>
            <a:rPr lang="en-US" sz="2800" b="1" kern="1200" dirty="0"/>
            <a:t>Bus</a:t>
          </a:r>
          <a:r>
            <a:rPr lang="en-US" sz="2800" kern="1200" dirty="0"/>
            <a:t>)</a:t>
          </a:r>
        </a:p>
      </dsp:txBody>
      <dsp:txXfrm rot="-5400000">
        <a:off x="790003" y="38516"/>
        <a:ext cx="7632386" cy="661954"/>
      </dsp:txXfrm>
    </dsp:sp>
    <dsp:sp modelId="{27FF30B0-81E2-4EC1-A91C-70802FF81894}">
      <dsp:nvSpPr>
        <dsp:cNvPr id="0" name=""/>
        <dsp:cNvSpPr/>
      </dsp:nvSpPr>
      <dsp:spPr>
        <a:xfrm rot="5400000">
          <a:off x="-169286" y="1183895"/>
          <a:ext cx="1128576" cy="7900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Decode</a:t>
          </a:r>
        </a:p>
      </dsp:txBody>
      <dsp:txXfrm rot="-5400000">
        <a:off x="1" y="1409611"/>
        <a:ext cx="790003" cy="338573"/>
      </dsp:txXfrm>
    </dsp:sp>
    <dsp:sp modelId="{FE4DA7BC-7143-4BAE-A82D-455FD9E5B993}">
      <dsp:nvSpPr>
        <dsp:cNvPr id="0" name=""/>
        <dsp:cNvSpPr/>
      </dsp:nvSpPr>
      <dsp:spPr>
        <a:xfrm rot="5400000">
          <a:off x="4257314" y="-2452702"/>
          <a:ext cx="733574" cy="766819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Instruction is decoded using hard wire </a:t>
          </a:r>
          <a:r>
            <a:rPr lang="en-US" sz="2400" b="1" kern="1200" dirty="0"/>
            <a:t>Decoder</a:t>
          </a:r>
          <a:endParaRPr lang="en-US" sz="2400" kern="1200" dirty="0"/>
        </a:p>
      </dsp:txBody>
      <dsp:txXfrm rot="-5400000">
        <a:off x="790003" y="1050419"/>
        <a:ext cx="7632386" cy="661954"/>
      </dsp:txXfrm>
    </dsp:sp>
    <dsp:sp modelId="{15A8B3CB-C900-4304-927B-DB9FCD82D700}">
      <dsp:nvSpPr>
        <dsp:cNvPr id="0" name=""/>
        <dsp:cNvSpPr/>
      </dsp:nvSpPr>
      <dsp:spPr>
        <a:xfrm rot="5400000">
          <a:off x="-169286" y="2195798"/>
          <a:ext cx="1128576" cy="7900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Execute</a:t>
          </a:r>
        </a:p>
      </dsp:txBody>
      <dsp:txXfrm rot="-5400000">
        <a:off x="1" y="2421514"/>
        <a:ext cx="790003" cy="338573"/>
      </dsp:txXfrm>
    </dsp:sp>
    <dsp:sp modelId="{2EDB870F-62BE-4B55-A844-62E59BB964D3}">
      <dsp:nvSpPr>
        <dsp:cNvPr id="0" name=""/>
        <dsp:cNvSpPr/>
      </dsp:nvSpPr>
      <dsp:spPr>
        <a:xfrm rot="5400000">
          <a:off x="4257314" y="-1440799"/>
          <a:ext cx="733574" cy="766819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57150" lvl="1" indent="-57150" algn="l" defTabSz="444500">
            <a:lnSpc>
              <a:spcPct val="90000"/>
            </a:lnSpc>
            <a:spcBef>
              <a:spcPct val="0"/>
            </a:spcBef>
            <a:spcAft>
              <a:spcPct val="15000"/>
            </a:spcAft>
            <a:buChar char="•"/>
          </a:pPr>
          <a:endParaRPr lang="en-US" sz="1000" kern="1200"/>
        </a:p>
        <a:p>
          <a:pPr marL="228600" lvl="1" indent="-228600" algn="l" defTabSz="1066800">
            <a:lnSpc>
              <a:spcPct val="90000"/>
            </a:lnSpc>
            <a:spcBef>
              <a:spcPct val="0"/>
            </a:spcBef>
            <a:spcAft>
              <a:spcPct val="15000"/>
            </a:spcAft>
            <a:buChar char="•"/>
          </a:pPr>
          <a:r>
            <a:rPr lang="en-US" sz="2400" kern="1200" dirty="0"/>
            <a:t>Instruction is executed – through the data path</a:t>
          </a:r>
        </a:p>
        <a:p>
          <a:pPr marL="57150" lvl="1" indent="-57150" algn="l" defTabSz="444500">
            <a:lnSpc>
              <a:spcPct val="90000"/>
            </a:lnSpc>
            <a:spcBef>
              <a:spcPct val="0"/>
            </a:spcBef>
            <a:spcAft>
              <a:spcPct val="15000"/>
            </a:spcAft>
            <a:buChar char="•"/>
          </a:pPr>
          <a:endParaRPr lang="en-US" sz="1000" kern="1200" dirty="0"/>
        </a:p>
        <a:p>
          <a:pPr marL="57150" lvl="1" indent="-57150" algn="l" defTabSz="444500">
            <a:lnSpc>
              <a:spcPct val="90000"/>
            </a:lnSpc>
            <a:spcBef>
              <a:spcPct val="0"/>
            </a:spcBef>
            <a:spcAft>
              <a:spcPct val="15000"/>
            </a:spcAft>
            <a:buChar char="•"/>
          </a:pPr>
          <a:endParaRPr lang="en-US" sz="1000" kern="1200" dirty="0"/>
        </a:p>
      </dsp:txBody>
      <dsp:txXfrm rot="-5400000">
        <a:off x="790003" y="2062322"/>
        <a:ext cx="7632386" cy="661954"/>
      </dsp:txXfrm>
    </dsp:sp>
    <dsp:sp modelId="{DB40B450-C5E7-4B85-A6B0-4D763583D259}">
      <dsp:nvSpPr>
        <dsp:cNvPr id="0" name=""/>
        <dsp:cNvSpPr/>
      </dsp:nvSpPr>
      <dsp:spPr>
        <a:xfrm rot="5400000">
          <a:off x="-169286" y="3207701"/>
          <a:ext cx="1128576" cy="7900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Memory</a:t>
          </a:r>
        </a:p>
      </dsp:txBody>
      <dsp:txXfrm rot="-5400000">
        <a:off x="1" y="3433417"/>
        <a:ext cx="790003" cy="338573"/>
      </dsp:txXfrm>
    </dsp:sp>
    <dsp:sp modelId="{31DD6389-5B03-417E-B4D0-6FAF4A990FA0}">
      <dsp:nvSpPr>
        <dsp:cNvPr id="0" name=""/>
        <dsp:cNvSpPr/>
      </dsp:nvSpPr>
      <dsp:spPr>
        <a:xfrm rot="5400000">
          <a:off x="4257314" y="-428896"/>
          <a:ext cx="733574" cy="766819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t>Memory Access </a:t>
          </a:r>
        </a:p>
      </dsp:txBody>
      <dsp:txXfrm rot="-5400000">
        <a:off x="790003" y="3074225"/>
        <a:ext cx="7632386" cy="661954"/>
      </dsp:txXfrm>
    </dsp:sp>
    <dsp:sp modelId="{4D96F2C5-7469-48A7-8DC9-0E539BE24082}">
      <dsp:nvSpPr>
        <dsp:cNvPr id="0" name=""/>
        <dsp:cNvSpPr/>
      </dsp:nvSpPr>
      <dsp:spPr>
        <a:xfrm rot="5400000">
          <a:off x="-169286" y="4219604"/>
          <a:ext cx="1128576" cy="79000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Register write back</a:t>
          </a:r>
        </a:p>
      </dsp:txBody>
      <dsp:txXfrm rot="-5400000">
        <a:off x="1" y="4445320"/>
        <a:ext cx="790003" cy="338573"/>
      </dsp:txXfrm>
    </dsp:sp>
    <dsp:sp modelId="{B38CB224-B23B-41AB-B772-B5156B5FA090}">
      <dsp:nvSpPr>
        <dsp:cNvPr id="0" name=""/>
        <dsp:cNvSpPr/>
      </dsp:nvSpPr>
      <dsp:spPr>
        <a:xfrm rot="5400000">
          <a:off x="4257314" y="583007"/>
          <a:ext cx="733574" cy="766819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7368" tIns="24765" rIns="24765" bIns="24765" numCol="1" spcCol="1270" anchor="ctr" anchorCtr="0">
          <a:noAutofit/>
        </a:bodyPr>
        <a:lstStyle/>
        <a:p>
          <a:pPr marL="285750" lvl="1" indent="-285750" algn="l" defTabSz="1733550">
            <a:lnSpc>
              <a:spcPct val="90000"/>
            </a:lnSpc>
            <a:spcBef>
              <a:spcPct val="0"/>
            </a:spcBef>
            <a:spcAft>
              <a:spcPct val="15000"/>
            </a:spcAft>
            <a:buChar char="•"/>
          </a:pPr>
          <a:r>
            <a:rPr lang="en-US" sz="3900" kern="1200" dirty="0"/>
            <a:t>Results written back to memory</a:t>
          </a:r>
        </a:p>
      </dsp:txBody>
      <dsp:txXfrm rot="-5400000">
        <a:off x="790003" y="4086128"/>
        <a:ext cx="7632386" cy="6619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vl1pPr>
          </a:lstStyle>
          <a:p>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vl1pPr>
          </a:lstStyle>
          <a:p>
            <a:endParaRPr lang="en-US"/>
          </a:p>
        </p:txBody>
      </p:sp>
      <p:sp>
        <p:nvSpPr>
          <p:cNvPr id="4506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6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vl1pPr>
          </a:lstStyle>
          <a:p>
            <a:endParaRPr lang="en-US"/>
          </a:p>
        </p:txBody>
      </p:sp>
      <p:sp>
        <p:nvSpPr>
          <p:cNvPr id="4506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vl1pPr>
          </a:lstStyle>
          <a:p>
            <a:fld id="{2934886E-53AA-4CEE-913A-D801D6ABEC5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62E91-0E9F-4133-A30C-B64F96167B1B}" type="slidenum">
              <a:rPr lang="en-US"/>
              <a:pPr/>
              <a:t>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Click to add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E227C-46A7-4177-AF2E-771EA99421AE}" type="slidenum">
              <a:rPr lang="en-US"/>
              <a:pPr/>
              <a:t>2</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1">
              <a:buFontTx/>
              <a:buChar char="•"/>
            </a:pPr>
            <a:r>
              <a:rPr lang="en-US"/>
              <a:t>How presentation will benefit audience: Adult learners are more interested in a subject if they know how or why it is important to them.</a:t>
            </a:r>
          </a:p>
          <a:p>
            <a:pPr lvl="1">
              <a:buFontTx/>
              <a:buChar char="•"/>
            </a:pPr>
            <a:r>
              <a:rPr lang="en-US"/>
              <a:t>Presenter’s level of expertise in the subject: Briefly state your credentials in this area, or explain why participants should listen to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4AA03-DE27-41AB-989F-F9B42A3759F9}" type="slidenum">
              <a:rPr lang="en-US"/>
              <a:pPr/>
              <a:t>4</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Lesson descriptions should be brief.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AAA0F-1B12-4C67-81B1-8A913621699E}" type="slidenum">
              <a:rPr lang="en-US"/>
              <a:pPr/>
              <a:t>6</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b="1"/>
              <a:t>Example objectives</a:t>
            </a:r>
          </a:p>
          <a:p>
            <a:r>
              <a:rPr lang="en-US"/>
              <a:t>At the end of this lesson, you will be able to:</a:t>
            </a:r>
          </a:p>
          <a:p>
            <a:pPr lvl="1">
              <a:buFontTx/>
              <a:buChar char="•"/>
            </a:pPr>
            <a:r>
              <a:rPr lang="en-US"/>
              <a:t>Save files to the team Web server.</a:t>
            </a:r>
          </a:p>
          <a:p>
            <a:pPr lvl="1">
              <a:buFontTx/>
              <a:buChar char="•"/>
            </a:pPr>
            <a:r>
              <a:rPr lang="en-US"/>
              <a:t>Move files to different locations on the team Web server.</a:t>
            </a:r>
          </a:p>
          <a:p>
            <a:pPr lvl="1">
              <a:buFontTx/>
              <a:buChar char="•"/>
            </a:pPr>
            <a:r>
              <a:rPr lang="en-US"/>
              <a:t>Share files on the team Web server.</a:t>
            </a:r>
          </a:p>
          <a:p>
            <a:pPr>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34886E-53AA-4CEE-913A-D801D6ABEC5E}"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p:spPr>
        <p:txBody>
          <a:bodyPr/>
          <a:lstStyle/>
          <a:p>
            <a:endParaRPr lang="en-US"/>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r>
              <a:rPr lang="en-US" altLang="en-US"/>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a:lvl1pPr>
          </a:lstStyle>
          <a:p>
            <a:r>
              <a:rPr lang="en-US" altLang="en-US"/>
              <a:t>Click to edit Master subtitle style</a:t>
            </a:r>
          </a:p>
        </p:txBody>
      </p:sp>
      <p:sp>
        <p:nvSpPr>
          <p:cNvPr id="66565" name="Rectangle 5"/>
          <p:cNvSpPr>
            <a:spLocks noGrp="1" noChangeArrowheads="1"/>
          </p:cNvSpPr>
          <p:nvPr>
            <p:ph type="dt" sz="half" idx="2"/>
          </p:nvPr>
        </p:nvSpPr>
        <p:spPr/>
        <p:txBody>
          <a:bodyPr/>
          <a:lstStyle>
            <a:lvl1pPr>
              <a:defRPr/>
            </a:lvl1pPr>
          </a:lstStyle>
          <a:p>
            <a:endParaRPr lang="en-US" altLang="en-US"/>
          </a:p>
        </p:txBody>
      </p:sp>
      <p:sp>
        <p:nvSpPr>
          <p:cNvPr id="66566" name="Rectangle 6"/>
          <p:cNvSpPr>
            <a:spLocks noGrp="1" noChangeArrowheads="1"/>
          </p:cNvSpPr>
          <p:nvPr>
            <p:ph type="ftr" sz="quarter" idx="3"/>
          </p:nvPr>
        </p:nvSpPr>
        <p:spPr/>
        <p:txBody>
          <a:bodyPr/>
          <a:lstStyle>
            <a:lvl1pPr>
              <a:defRPr/>
            </a:lvl1pPr>
          </a:lstStyle>
          <a:p>
            <a:endParaRPr lang="en-US" altLang="en-US"/>
          </a:p>
        </p:txBody>
      </p:sp>
      <p:sp>
        <p:nvSpPr>
          <p:cNvPr id="66567" name="Rectangle 7"/>
          <p:cNvSpPr>
            <a:spLocks noGrp="1" noChangeArrowheads="1"/>
          </p:cNvSpPr>
          <p:nvPr>
            <p:ph type="sldNum" sz="quarter" idx="4"/>
          </p:nvPr>
        </p:nvSpPr>
        <p:spPr/>
        <p:txBody>
          <a:bodyPr/>
          <a:lstStyle>
            <a:lvl1pPr>
              <a:defRPr/>
            </a:lvl1pPr>
          </a:lstStyle>
          <a:p>
            <a:fld id="{598CB122-9659-4F40-BA48-631B51489623}" type="slidenum">
              <a:rPr lang="en-US" altLang="en-US"/>
              <a:pPr/>
              <a:t>‹#›</a:t>
            </a:fld>
            <a:endParaRPr lang="en-US" alt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p:spPr>
        <p:txBody>
          <a:bodyPr/>
          <a:lstStyle/>
          <a:p>
            <a:endParaRPr lang="en-US"/>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66571" name="Oval 11"/>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66572" name="Oval 12"/>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66573" name="Oval 13"/>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66574" name="Oval 14"/>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66575" name="Oval 15"/>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66576" name="Oval 16"/>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66577" name="Oval 17"/>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66578" name="Oval 18"/>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66579" name="Oval 19"/>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580" name="Oval 20"/>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581" name="Oval 21"/>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66582" name="Oval 22"/>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66583" name="Oval 23"/>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584" name="Oval 24"/>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585" name="Oval 25"/>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66586" name="Oval 26"/>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587" name="Oval 27"/>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588" name="Oval 28"/>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589" name="Oval 29"/>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590" name="Oval 30"/>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66591" name="Oval 31"/>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66592" name="Oval 32"/>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593" name="Oval 33"/>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594" name="Oval 34"/>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66595" name="Oval 35"/>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596" name="Oval 36"/>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597" name="Oval 37"/>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598" name="Oval 38"/>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599" name="Oval 39"/>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66600" name="Oval 40"/>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grpSp>
        <p:nvGrpSpPr>
          <p:cNvPr id="66601" name="Group 41" descr="decorative graphic made up of dots"/>
          <p:cNvGrpSpPr>
            <a:grpSpLocks/>
          </p:cNvGrpSpPr>
          <p:nvPr userDrawn="1"/>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66603" name="Oval 4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66604" name="Oval 4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66605" name="Oval 4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66606" name="Oval 4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66607" name="Oval 4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66608" name="Oval 4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66609" name="Oval 4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66610" name="Oval 5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66611" name="Oval 5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612" name="Oval 5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6613" name="Oval 5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66614" name="Oval 5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66615" name="Oval 5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616" name="Oval 5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6617" name="Oval 5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66618" name="Oval 5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619" name="Oval 5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6620" name="Oval 6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621" name="Oval 6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6622" name="Oval 6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66623" name="Oval 6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66624" name="Oval 6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625" name="Oval 6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6626" name="Oval 6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66627" name="Oval 6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628" name="Oval 6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6629" name="Oval 6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630" name="Oval 7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6631" name="Oval 7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66632" name="Oval 7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5373BDF-52FA-4FC2-8B0E-0BFB70C3232D}"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7BFC57B-9B59-4224-94C5-851CD0C9692B}"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27FF89C-FE5E-4276-A634-398D97C1C118}"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0FFB1B9-C5A6-417D-B11B-03868D9D7F6C}"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12108D3-76FD-4AAA-A076-002E861BD9A2}"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FE2167F-84A4-4A07-BF96-53C3F841F2BB}"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299D64E-23E7-4A81-A938-0BAD19953AC8}"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6E4A57F-A887-4213-BAF6-DB00A91645EC}"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FCEA326-E744-4276-B774-C022CB9FEEDD}"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765FAC9-FE79-429F-9351-B894FF24ECFE}"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E81CD61-D373-4BD5-BD51-CAA67B84249F}"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p:spPr>
        <p:txBody>
          <a:bodyPr/>
          <a:lstStyle/>
          <a:p>
            <a:endParaRPr lang="en-US"/>
          </a:p>
        </p:txBody>
      </p:sp>
      <p:sp>
        <p:nvSpPr>
          <p:cNvPr id="65539"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lt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8775EDB6-C5F2-44F0-8D51-C75829AFEC7F}" type="slidenum">
              <a:rPr lang="en-US" altLang="en-US"/>
              <a:pPr/>
              <a:t>‹#›</a:t>
            </a:fld>
            <a:endParaRPr lang="en-US" alt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65546"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65547"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65548"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65549"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65550"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65551"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65552"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65553"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65554"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5555"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65556"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6555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65558"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5559"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65560"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6556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5562"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65563"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5564"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6556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65566"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65567"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5568"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65569"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65570"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5571"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65572"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5573"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65574"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65575"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en.wikipedia.org/wiki/ARM_architecture#cite_note-cortex_a9-83" TargetMode="External"/><Relationship Id="rId3" Type="http://schemas.openxmlformats.org/officeDocument/2006/relationships/hyperlink" Target="https://en.wikipedia.org/wiki/ARM_architecture#cite_note-86" TargetMode="External"/><Relationship Id="rId7" Type="http://schemas.openxmlformats.org/officeDocument/2006/relationships/hyperlink" Target="https://en.wikipedia.org/wiki/ARM_architecture#cite_note-87" TargetMode="External"/><Relationship Id="rId2" Type="http://schemas.openxmlformats.org/officeDocument/2006/relationships/hyperlink" Target="https://en.wikipedia.org/wiki/128-bit" TargetMode="External"/><Relationship Id="rId1" Type="http://schemas.openxmlformats.org/officeDocument/2006/relationships/slideLayout" Target="../slideLayouts/slideLayout7.xml"/><Relationship Id="rId6" Type="http://schemas.openxmlformats.org/officeDocument/2006/relationships/hyperlink" Target="https://en.wikipedia.org/wiki/Codec" TargetMode="External"/><Relationship Id="rId5" Type="http://schemas.openxmlformats.org/officeDocument/2006/relationships/hyperlink" Target="https://en.wikipedia.org/wiki/Adaptive_multi-rate_compression" TargetMode="External"/><Relationship Id="rId4" Type="http://schemas.openxmlformats.org/officeDocument/2006/relationships/hyperlink" Target="https://en.wikipedia.org/wiki/GS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457200"/>
            <a:ext cx="5703888" cy="2133600"/>
          </a:xfrm>
        </p:spPr>
        <p:txBody>
          <a:bodyPr/>
          <a:lstStyle/>
          <a:p>
            <a:r>
              <a:rPr lang="en-US" dirty="0"/>
              <a:t>ARM Processor Fundamentals</a:t>
            </a:r>
          </a:p>
        </p:txBody>
      </p:sp>
      <p:sp>
        <p:nvSpPr>
          <p:cNvPr id="2051" name="Rectangle 3"/>
          <p:cNvSpPr>
            <a:spLocks noGrp="1" noChangeArrowheads="1"/>
          </p:cNvSpPr>
          <p:nvPr>
            <p:ph type="subTitle" idx="1"/>
          </p:nvPr>
        </p:nvSpPr>
        <p:spPr/>
        <p:txBody>
          <a:bodyPr/>
          <a:lstStyle/>
          <a:p>
            <a:r>
              <a:rPr lang="en-US" dirty="0" err="1"/>
              <a:t>Girish</a:t>
            </a:r>
            <a:r>
              <a:rPr lang="en-US" dirty="0"/>
              <a:t> S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7F9E3F-3967-4A78-B1AD-54BB38D9BDB9}"/>
              </a:ext>
            </a:extLst>
          </p:cNvPr>
          <p:cNvSpPr txBox="1"/>
          <p:nvPr/>
        </p:nvSpPr>
        <p:spPr>
          <a:xfrm>
            <a:off x="457200" y="1828800"/>
            <a:ext cx="8229600" cy="923330"/>
          </a:xfrm>
          <a:prstGeom prst="rect">
            <a:avLst/>
          </a:prstGeom>
          <a:noFill/>
        </p:spPr>
        <p:txBody>
          <a:bodyPr wrap="square" rtlCol="0">
            <a:spAutoFit/>
          </a:bodyPr>
          <a:lstStyle/>
          <a:p>
            <a:r>
              <a:rPr lang="en-IN" b="1" dirty="0"/>
              <a:t>A barrel shifter is a combinational logic circuit with N  data inputs, N  data outputs, and a set of control inputs that specify how to shift the data between input and output. </a:t>
            </a:r>
          </a:p>
        </p:txBody>
      </p:sp>
      <p:sp>
        <p:nvSpPr>
          <p:cNvPr id="4" name="Title 1">
            <a:extLst>
              <a:ext uri="{FF2B5EF4-FFF2-40B4-BE49-F238E27FC236}">
                <a16:creationId xmlns:a16="http://schemas.microsoft.com/office/drawing/2014/main" id="{8A1A3576-705F-429C-BB11-F411368C9037}"/>
              </a:ext>
            </a:extLst>
          </p:cNvPr>
          <p:cNvSpPr txBox="1">
            <a:spLocks/>
          </p:cNvSpPr>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What is a Barrel Shifter</a:t>
            </a:r>
          </a:p>
        </p:txBody>
      </p:sp>
      <p:sp>
        <p:nvSpPr>
          <p:cNvPr id="5" name="Rectangle: Rounded Corners 4">
            <a:extLst>
              <a:ext uri="{FF2B5EF4-FFF2-40B4-BE49-F238E27FC236}">
                <a16:creationId xmlns:a16="http://schemas.microsoft.com/office/drawing/2014/main" id="{222F814D-A30D-434A-83D9-74EA5AC08A31}"/>
              </a:ext>
            </a:extLst>
          </p:cNvPr>
          <p:cNvSpPr/>
          <p:nvPr/>
        </p:nvSpPr>
        <p:spPr bwMode="auto">
          <a:xfrm>
            <a:off x="2133600" y="4038600"/>
            <a:ext cx="3429000" cy="2133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a:ln>
                <a:noFill/>
              </a:ln>
              <a:solidFill>
                <a:schemeClr val="tx1"/>
              </a:solidFill>
              <a:effectLst/>
              <a:latin typeface="Arial" charset="0"/>
            </a:endParaRPr>
          </a:p>
        </p:txBody>
      </p:sp>
      <p:cxnSp>
        <p:nvCxnSpPr>
          <p:cNvPr id="7" name="Straight Arrow Connector 6">
            <a:extLst>
              <a:ext uri="{FF2B5EF4-FFF2-40B4-BE49-F238E27FC236}">
                <a16:creationId xmlns:a16="http://schemas.microsoft.com/office/drawing/2014/main" id="{75D8222D-0BAE-4430-99A6-5519AE410196}"/>
              </a:ext>
            </a:extLst>
          </p:cNvPr>
          <p:cNvCxnSpPr/>
          <p:nvPr/>
        </p:nvCxnSpPr>
        <p:spPr bwMode="auto">
          <a:xfrm>
            <a:off x="28194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3BCBF5C8-68CA-422E-AD4A-026F4A49562B}"/>
              </a:ext>
            </a:extLst>
          </p:cNvPr>
          <p:cNvCxnSpPr/>
          <p:nvPr/>
        </p:nvCxnSpPr>
        <p:spPr bwMode="auto">
          <a:xfrm>
            <a:off x="30480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DDD5B3C8-1751-49EC-8DE6-1B14E3668CF7}"/>
              </a:ext>
            </a:extLst>
          </p:cNvPr>
          <p:cNvCxnSpPr/>
          <p:nvPr/>
        </p:nvCxnSpPr>
        <p:spPr bwMode="auto">
          <a:xfrm>
            <a:off x="33528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29941716-1265-4EF2-BDC7-B5F93C953A61}"/>
              </a:ext>
            </a:extLst>
          </p:cNvPr>
          <p:cNvCxnSpPr/>
          <p:nvPr/>
        </p:nvCxnSpPr>
        <p:spPr bwMode="auto">
          <a:xfrm>
            <a:off x="3581400" y="3163292"/>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A460CFB0-5C4D-431F-809A-38FA0ECED8CE}"/>
              </a:ext>
            </a:extLst>
          </p:cNvPr>
          <p:cNvCxnSpPr/>
          <p:nvPr/>
        </p:nvCxnSpPr>
        <p:spPr bwMode="auto">
          <a:xfrm>
            <a:off x="5105400" y="3124200"/>
            <a:ext cx="0" cy="799108"/>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15BBF444-C187-44D5-A159-DBFDC411D0FF}"/>
              </a:ext>
            </a:extLst>
          </p:cNvPr>
          <p:cNvCxnSpPr/>
          <p:nvPr/>
        </p:nvCxnSpPr>
        <p:spPr bwMode="auto">
          <a:xfrm>
            <a:off x="28194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0AC9978A-E6D7-4DD5-ABC6-A064612F4362}"/>
              </a:ext>
            </a:extLst>
          </p:cNvPr>
          <p:cNvCxnSpPr/>
          <p:nvPr/>
        </p:nvCxnSpPr>
        <p:spPr bwMode="auto">
          <a:xfrm>
            <a:off x="30480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9DF9558F-50E8-427D-A015-1CFEC62FA0AC}"/>
              </a:ext>
            </a:extLst>
          </p:cNvPr>
          <p:cNvCxnSpPr/>
          <p:nvPr/>
        </p:nvCxnSpPr>
        <p:spPr bwMode="auto">
          <a:xfrm>
            <a:off x="33528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4EE90C4D-E5F0-4569-BB96-DC959DFABC06}"/>
              </a:ext>
            </a:extLst>
          </p:cNvPr>
          <p:cNvCxnSpPr/>
          <p:nvPr/>
        </p:nvCxnSpPr>
        <p:spPr bwMode="auto">
          <a:xfrm>
            <a:off x="3581400" y="5906492"/>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0650B440-244C-4EC7-AB22-9A4AFCB9E5BE}"/>
              </a:ext>
            </a:extLst>
          </p:cNvPr>
          <p:cNvCxnSpPr/>
          <p:nvPr/>
        </p:nvCxnSpPr>
        <p:spPr bwMode="auto">
          <a:xfrm>
            <a:off x="5105400" y="5867400"/>
            <a:ext cx="0" cy="799108"/>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17" name="TextBox 16">
            <a:extLst>
              <a:ext uri="{FF2B5EF4-FFF2-40B4-BE49-F238E27FC236}">
                <a16:creationId xmlns:a16="http://schemas.microsoft.com/office/drawing/2014/main" id="{D689AE41-43A7-4F77-92FE-CF470012753B}"/>
              </a:ext>
            </a:extLst>
          </p:cNvPr>
          <p:cNvSpPr txBox="1"/>
          <p:nvPr/>
        </p:nvSpPr>
        <p:spPr>
          <a:xfrm>
            <a:off x="3429000" y="2743200"/>
            <a:ext cx="1031051" cy="369332"/>
          </a:xfrm>
          <a:prstGeom prst="rect">
            <a:avLst/>
          </a:prstGeom>
          <a:noFill/>
        </p:spPr>
        <p:txBody>
          <a:bodyPr wrap="none" rtlCol="0">
            <a:spAutoFit/>
          </a:bodyPr>
          <a:lstStyle/>
          <a:p>
            <a:r>
              <a:rPr lang="en-IN" dirty="0"/>
              <a:t>N inputs</a:t>
            </a:r>
          </a:p>
        </p:txBody>
      </p:sp>
      <p:sp>
        <p:nvSpPr>
          <p:cNvPr id="18" name="TextBox 17">
            <a:extLst>
              <a:ext uri="{FF2B5EF4-FFF2-40B4-BE49-F238E27FC236}">
                <a16:creationId xmlns:a16="http://schemas.microsoft.com/office/drawing/2014/main" id="{6ABA58B6-783B-4ED9-8BC7-EEB2EEE7C3AE}"/>
              </a:ext>
            </a:extLst>
          </p:cNvPr>
          <p:cNvSpPr txBox="1"/>
          <p:nvPr/>
        </p:nvSpPr>
        <p:spPr>
          <a:xfrm>
            <a:off x="3783963" y="6248400"/>
            <a:ext cx="1172116" cy="369332"/>
          </a:xfrm>
          <a:prstGeom prst="rect">
            <a:avLst/>
          </a:prstGeom>
          <a:noFill/>
        </p:spPr>
        <p:txBody>
          <a:bodyPr wrap="none" rtlCol="0">
            <a:spAutoFit/>
          </a:bodyPr>
          <a:lstStyle/>
          <a:p>
            <a:r>
              <a:rPr lang="en-IN" dirty="0"/>
              <a:t>N outputs</a:t>
            </a:r>
          </a:p>
        </p:txBody>
      </p:sp>
      <p:cxnSp>
        <p:nvCxnSpPr>
          <p:cNvPr id="20" name="Straight Arrow Connector 19">
            <a:extLst>
              <a:ext uri="{FF2B5EF4-FFF2-40B4-BE49-F238E27FC236}">
                <a16:creationId xmlns:a16="http://schemas.microsoft.com/office/drawing/2014/main" id="{9485EC2C-8F09-40AD-BA1A-A3C4F8ED95C8}"/>
              </a:ext>
            </a:extLst>
          </p:cNvPr>
          <p:cNvCxnSpPr/>
          <p:nvPr/>
        </p:nvCxnSpPr>
        <p:spPr bwMode="auto">
          <a:xfrm flipH="1">
            <a:off x="5562600" y="4572000"/>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802C403D-59BD-4CA6-9483-0911ADC9A2B2}"/>
              </a:ext>
            </a:extLst>
          </p:cNvPr>
          <p:cNvCxnSpPr/>
          <p:nvPr/>
        </p:nvCxnSpPr>
        <p:spPr bwMode="auto">
          <a:xfrm flipH="1">
            <a:off x="5562600" y="4800600"/>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A654F313-426C-4635-97B9-3AA29749F14B}"/>
              </a:ext>
            </a:extLst>
          </p:cNvPr>
          <p:cNvCxnSpPr/>
          <p:nvPr/>
        </p:nvCxnSpPr>
        <p:spPr bwMode="auto">
          <a:xfrm flipH="1">
            <a:off x="5638800" y="5638800"/>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6B591A22-3DAF-43D2-9D01-C7E0C6A66406}"/>
              </a:ext>
            </a:extLst>
          </p:cNvPr>
          <p:cNvSpPr txBox="1"/>
          <p:nvPr/>
        </p:nvSpPr>
        <p:spPr>
          <a:xfrm>
            <a:off x="6781800" y="4920734"/>
            <a:ext cx="1107996" cy="369332"/>
          </a:xfrm>
          <a:prstGeom prst="rect">
            <a:avLst/>
          </a:prstGeom>
          <a:noFill/>
        </p:spPr>
        <p:txBody>
          <a:bodyPr wrap="none" rtlCol="0">
            <a:spAutoFit/>
          </a:bodyPr>
          <a:lstStyle/>
          <a:p>
            <a:r>
              <a:rPr lang="en-IN" dirty="0"/>
              <a:t>Controls </a:t>
            </a:r>
          </a:p>
        </p:txBody>
      </p:sp>
    </p:spTree>
    <p:extLst>
      <p:ext uri="{BB962C8B-B14F-4D97-AF65-F5344CB8AC3E}">
        <p14:creationId xmlns:p14="http://schemas.microsoft.com/office/powerpoint/2010/main" val="133219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ABA52E7-9828-459F-AA16-D7205D04B39E}"/>
              </a:ext>
            </a:extLst>
          </p:cNvPr>
          <p:cNvCxnSpPr/>
          <p:nvPr/>
        </p:nvCxnSpPr>
        <p:spPr>
          <a:xfrm>
            <a:off x="1687989" y="8382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32484A0-FC68-46B9-B0CF-40DEDC64F0AE}"/>
              </a:ext>
            </a:extLst>
          </p:cNvPr>
          <p:cNvCxnSpPr/>
          <p:nvPr/>
        </p:nvCxnSpPr>
        <p:spPr>
          <a:xfrm>
            <a:off x="2907189" y="9144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BFDB87F-3319-4F2C-BC90-5CE607151D52}"/>
              </a:ext>
            </a:extLst>
          </p:cNvPr>
          <p:cNvCxnSpPr/>
          <p:nvPr/>
        </p:nvCxnSpPr>
        <p:spPr>
          <a:xfrm>
            <a:off x="4202589" y="99306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6F4B338-B4C5-4F29-888B-A297F1308A0E}"/>
              </a:ext>
            </a:extLst>
          </p:cNvPr>
          <p:cNvCxnSpPr/>
          <p:nvPr/>
        </p:nvCxnSpPr>
        <p:spPr>
          <a:xfrm>
            <a:off x="5726589" y="10668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28BDF08-6D91-4809-8D7E-B9CE6E5F7B66}"/>
              </a:ext>
            </a:extLst>
          </p:cNvPr>
          <p:cNvCxnSpPr>
            <a:cxnSpLocks/>
          </p:cNvCxnSpPr>
          <p:nvPr/>
        </p:nvCxnSpPr>
        <p:spPr>
          <a:xfrm flipV="1">
            <a:off x="468789" y="1495112"/>
            <a:ext cx="6390972" cy="57489"/>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0161D30-6BEF-45EC-805B-C92DE816F256}"/>
              </a:ext>
            </a:extLst>
          </p:cNvPr>
          <p:cNvCxnSpPr/>
          <p:nvPr/>
        </p:nvCxnSpPr>
        <p:spPr>
          <a:xfrm flipV="1">
            <a:off x="392589" y="2514600"/>
            <a:ext cx="6477000" cy="7620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74696F6-C9DE-416A-922B-E0FEDDC0ADBD}"/>
              </a:ext>
            </a:extLst>
          </p:cNvPr>
          <p:cNvCxnSpPr/>
          <p:nvPr/>
        </p:nvCxnSpPr>
        <p:spPr>
          <a:xfrm flipV="1">
            <a:off x="392589" y="3699360"/>
            <a:ext cx="6467172" cy="11064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8EA392-9FFA-48A7-B20E-24E7276F3950}"/>
              </a:ext>
            </a:extLst>
          </p:cNvPr>
          <p:cNvCxnSpPr/>
          <p:nvPr/>
        </p:nvCxnSpPr>
        <p:spPr>
          <a:xfrm flipV="1">
            <a:off x="468789" y="4876800"/>
            <a:ext cx="6477000" cy="7620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5B80446-907C-4B94-9704-289E87DC36D1}"/>
              </a:ext>
            </a:extLst>
          </p:cNvPr>
          <p:cNvSpPr txBox="1"/>
          <p:nvPr/>
        </p:nvSpPr>
        <p:spPr>
          <a:xfrm>
            <a:off x="1383189" y="381000"/>
            <a:ext cx="444352" cy="369332"/>
          </a:xfrm>
          <a:prstGeom prst="rect">
            <a:avLst/>
          </a:prstGeom>
          <a:noFill/>
        </p:spPr>
        <p:txBody>
          <a:bodyPr wrap="none" rtlCol="0">
            <a:spAutoFit/>
          </a:bodyPr>
          <a:lstStyle/>
          <a:p>
            <a:r>
              <a:rPr lang="en-US" dirty="0"/>
              <a:t>D0</a:t>
            </a:r>
          </a:p>
        </p:txBody>
      </p:sp>
      <p:sp>
        <p:nvSpPr>
          <p:cNvPr id="12" name="TextBox 11">
            <a:extLst>
              <a:ext uri="{FF2B5EF4-FFF2-40B4-BE49-F238E27FC236}">
                <a16:creationId xmlns:a16="http://schemas.microsoft.com/office/drawing/2014/main" id="{E9A23D3F-F54C-4F27-A104-AB7EC30A249F}"/>
              </a:ext>
            </a:extLst>
          </p:cNvPr>
          <p:cNvSpPr txBox="1"/>
          <p:nvPr/>
        </p:nvSpPr>
        <p:spPr>
          <a:xfrm>
            <a:off x="2691437" y="381000"/>
            <a:ext cx="444352" cy="369332"/>
          </a:xfrm>
          <a:prstGeom prst="rect">
            <a:avLst/>
          </a:prstGeom>
          <a:noFill/>
        </p:spPr>
        <p:txBody>
          <a:bodyPr wrap="none" rtlCol="0">
            <a:spAutoFit/>
          </a:bodyPr>
          <a:lstStyle/>
          <a:p>
            <a:r>
              <a:rPr lang="en-US" dirty="0"/>
              <a:t>D1</a:t>
            </a:r>
          </a:p>
        </p:txBody>
      </p:sp>
      <p:sp>
        <p:nvSpPr>
          <p:cNvPr id="13" name="TextBox 12">
            <a:extLst>
              <a:ext uri="{FF2B5EF4-FFF2-40B4-BE49-F238E27FC236}">
                <a16:creationId xmlns:a16="http://schemas.microsoft.com/office/drawing/2014/main" id="{42F2556B-F722-464D-8594-241886FF1EFE}"/>
              </a:ext>
            </a:extLst>
          </p:cNvPr>
          <p:cNvSpPr txBox="1"/>
          <p:nvPr/>
        </p:nvSpPr>
        <p:spPr>
          <a:xfrm>
            <a:off x="3910637" y="457200"/>
            <a:ext cx="444352" cy="369332"/>
          </a:xfrm>
          <a:prstGeom prst="rect">
            <a:avLst/>
          </a:prstGeom>
          <a:noFill/>
        </p:spPr>
        <p:txBody>
          <a:bodyPr wrap="none" rtlCol="0">
            <a:spAutoFit/>
          </a:bodyPr>
          <a:lstStyle/>
          <a:p>
            <a:r>
              <a:rPr lang="en-US" dirty="0"/>
              <a:t>D2</a:t>
            </a:r>
          </a:p>
        </p:txBody>
      </p:sp>
      <p:sp>
        <p:nvSpPr>
          <p:cNvPr id="14" name="TextBox 13">
            <a:extLst>
              <a:ext uri="{FF2B5EF4-FFF2-40B4-BE49-F238E27FC236}">
                <a16:creationId xmlns:a16="http://schemas.microsoft.com/office/drawing/2014/main" id="{9FA98797-C43C-4462-893F-C9BE751E3EA0}"/>
              </a:ext>
            </a:extLst>
          </p:cNvPr>
          <p:cNvSpPr txBox="1"/>
          <p:nvPr/>
        </p:nvSpPr>
        <p:spPr>
          <a:xfrm>
            <a:off x="5497989" y="381000"/>
            <a:ext cx="940096" cy="369332"/>
          </a:xfrm>
          <a:prstGeom prst="rect">
            <a:avLst/>
          </a:prstGeom>
          <a:noFill/>
        </p:spPr>
        <p:txBody>
          <a:bodyPr wrap="square" rtlCol="0">
            <a:spAutoFit/>
          </a:bodyPr>
          <a:lstStyle/>
          <a:p>
            <a:r>
              <a:rPr lang="en-US" dirty="0"/>
              <a:t>D3</a:t>
            </a:r>
          </a:p>
        </p:txBody>
      </p:sp>
      <p:sp>
        <p:nvSpPr>
          <p:cNvPr id="15" name="TextBox 14">
            <a:extLst>
              <a:ext uri="{FF2B5EF4-FFF2-40B4-BE49-F238E27FC236}">
                <a16:creationId xmlns:a16="http://schemas.microsoft.com/office/drawing/2014/main" id="{1D32877F-2C9D-4A28-A00B-03C4A7D757EC}"/>
              </a:ext>
            </a:extLst>
          </p:cNvPr>
          <p:cNvSpPr txBox="1"/>
          <p:nvPr/>
        </p:nvSpPr>
        <p:spPr>
          <a:xfrm>
            <a:off x="7111037" y="1307068"/>
            <a:ext cx="421910" cy="369332"/>
          </a:xfrm>
          <a:prstGeom prst="rect">
            <a:avLst/>
          </a:prstGeom>
          <a:noFill/>
        </p:spPr>
        <p:txBody>
          <a:bodyPr wrap="none" rtlCol="0">
            <a:spAutoFit/>
          </a:bodyPr>
          <a:lstStyle/>
          <a:p>
            <a:r>
              <a:rPr lang="en-US" dirty="0"/>
              <a:t>X0</a:t>
            </a:r>
          </a:p>
        </p:txBody>
      </p:sp>
      <p:sp>
        <p:nvSpPr>
          <p:cNvPr id="16" name="TextBox 15">
            <a:extLst>
              <a:ext uri="{FF2B5EF4-FFF2-40B4-BE49-F238E27FC236}">
                <a16:creationId xmlns:a16="http://schemas.microsoft.com/office/drawing/2014/main" id="{CFECF458-7449-4AAE-9C05-600B6225EF00}"/>
              </a:ext>
            </a:extLst>
          </p:cNvPr>
          <p:cNvSpPr txBox="1"/>
          <p:nvPr/>
        </p:nvSpPr>
        <p:spPr>
          <a:xfrm>
            <a:off x="7111037" y="2297668"/>
            <a:ext cx="421910" cy="369332"/>
          </a:xfrm>
          <a:prstGeom prst="rect">
            <a:avLst/>
          </a:prstGeom>
          <a:noFill/>
        </p:spPr>
        <p:txBody>
          <a:bodyPr wrap="none" rtlCol="0">
            <a:spAutoFit/>
          </a:bodyPr>
          <a:lstStyle/>
          <a:p>
            <a:r>
              <a:rPr lang="en-US" dirty="0"/>
              <a:t>X1</a:t>
            </a:r>
          </a:p>
        </p:txBody>
      </p:sp>
      <p:sp>
        <p:nvSpPr>
          <p:cNvPr id="17" name="TextBox 16">
            <a:extLst>
              <a:ext uri="{FF2B5EF4-FFF2-40B4-BE49-F238E27FC236}">
                <a16:creationId xmlns:a16="http://schemas.microsoft.com/office/drawing/2014/main" id="{C2D7C530-A398-443B-B5D4-3DFD17114AF3}"/>
              </a:ext>
            </a:extLst>
          </p:cNvPr>
          <p:cNvSpPr txBox="1"/>
          <p:nvPr/>
        </p:nvSpPr>
        <p:spPr>
          <a:xfrm>
            <a:off x="7098189" y="3593068"/>
            <a:ext cx="421910" cy="369332"/>
          </a:xfrm>
          <a:prstGeom prst="rect">
            <a:avLst/>
          </a:prstGeom>
          <a:noFill/>
        </p:spPr>
        <p:txBody>
          <a:bodyPr wrap="none" rtlCol="0">
            <a:spAutoFit/>
          </a:bodyPr>
          <a:lstStyle/>
          <a:p>
            <a:r>
              <a:rPr lang="en-US" dirty="0"/>
              <a:t>X2</a:t>
            </a:r>
          </a:p>
        </p:txBody>
      </p:sp>
      <p:sp>
        <p:nvSpPr>
          <p:cNvPr id="18" name="TextBox 17">
            <a:extLst>
              <a:ext uri="{FF2B5EF4-FFF2-40B4-BE49-F238E27FC236}">
                <a16:creationId xmlns:a16="http://schemas.microsoft.com/office/drawing/2014/main" id="{D0590D9F-616D-4E87-B742-7319058AC282}"/>
              </a:ext>
            </a:extLst>
          </p:cNvPr>
          <p:cNvSpPr txBox="1"/>
          <p:nvPr/>
        </p:nvSpPr>
        <p:spPr>
          <a:xfrm>
            <a:off x="7174389" y="4659868"/>
            <a:ext cx="421910" cy="369332"/>
          </a:xfrm>
          <a:prstGeom prst="rect">
            <a:avLst/>
          </a:prstGeom>
          <a:noFill/>
        </p:spPr>
        <p:txBody>
          <a:bodyPr wrap="none" rtlCol="0">
            <a:spAutoFit/>
          </a:bodyPr>
          <a:lstStyle/>
          <a:p>
            <a:r>
              <a:rPr lang="en-US" dirty="0"/>
              <a:t>X3</a:t>
            </a:r>
          </a:p>
        </p:txBody>
      </p:sp>
      <p:cxnSp>
        <p:nvCxnSpPr>
          <p:cNvPr id="19" name="Straight Connector 18">
            <a:extLst>
              <a:ext uri="{FF2B5EF4-FFF2-40B4-BE49-F238E27FC236}">
                <a16:creationId xmlns:a16="http://schemas.microsoft.com/office/drawing/2014/main" id="{EBD73666-AFDE-4785-90FF-C71E84533CE0}"/>
              </a:ext>
            </a:extLst>
          </p:cNvPr>
          <p:cNvCxnSpPr/>
          <p:nvPr/>
        </p:nvCxnSpPr>
        <p:spPr>
          <a:xfrm flipV="1">
            <a:off x="1687989" y="16002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917BC-7ECB-4DA5-9481-229C39125815}"/>
              </a:ext>
            </a:extLst>
          </p:cNvPr>
          <p:cNvCxnSpPr/>
          <p:nvPr/>
        </p:nvCxnSpPr>
        <p:spPr>
          <a:xfrm flipV="1">
            <a:off x="4219797" y="3719052"/>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024BDFE-228B-4750-A645-B042A43EC8E2}"/>
              </a:ext>
            </a:extLst>
          </p:cNvPr>
          <p:cNvCxnSpPr/>
          <p:nvPr/>
        </p:nvCxnSpPr>
        <p:spPr>
          <a:xfrm flipV="1">
            <a:off x="5726589" y="49530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0BB569B-D666-4A5A-9B39-B825C630774F}"/>
              </a:ext>
            </a:extLst>
          </p:cNvPr>
          <p:cNvSpPr txBox="1"/>
          <p:nvPr/>
        </p:nvSpPr>
        <p:spPr>
          <a:xfrm>
            <a:off x="7631589" y="5029200"/>
            <a:ext cx="902811" cy="1200329"/>
          </a:xfrm>
          <a:prstGeom prst="rect">
            <a:avLst/>
          </a:prstGeom>
          <a:noFill/>
        </p:spPr>
        <p:txBody>
          <a:bodyPr wrap="none" rtlCol="0">
            <a:spAutoFit/>
          </a:bodyPr>
          <a:lstStyle/>
          <a:p>
            <a:r>
              <a:rPr lang="en-US" dirty="0"/>
              <a:t>D0 – X0</a:t>
            </a:r>
          </a:p>
          <a:p>
            <a:r>
              <a:rPr lang="en-US" dirty="0"/>
              <a:t>D1 – X1</a:t>
            </a:r>
          </a:p>
          <a:p>
            <a:r>
              <a:rPr lang="en-US" dirty="0"/>
              <a:t>D2 – X2</a:t>
            </a:r>
          </a:p>
          <a:p>
            <a:r>
              <a:rPr lang="en-US" dirty="0"/>
              <a:t>D3 – X3</a:t>
            </a:r>
          </a:p>
        </p:txBody>
      </p:sp>
      <p:cxnSp>
        <p:nvCxnSpPr>
          <p:cNvPr id="23" name="Straight Connector 22">
            <a:extLst>
              <a:ext uri="{FF2B5EF4-FFF2-40B4-BE49-F238E27FC236}">
                <a16:creationId xmlns:a16="http://schemas.microsoft.com/office/drawing/2014/main" id="{C872A4EA-FDE5-4D0B-996F-69307B1D09F5}"/>
              </a:ext>
            </a:extLst>
          </p:cNvPr>
          <p:cNvCxnSpPr/>
          <p:nvPr/>
        </p:nvCxnSpPr>
        <p:spPr>
          <a:xfrm>
            <a:off x="773589" y="860328"/>
            <a:ext cx="0" cy="4953000"/>
          </a:xfrm>
          <a:prstGeom prst="line">
            <a:avLst/>
          </a:prstGeom>
          <a:ln w="53975">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99B947-89DC-49E5-9A39-25AF7975134B}"/>
              </a:ext>
            </a:extLst>
          </p:cNvPr>
          <p:cNvSpPr txBox="1"/>
          <p:nvPr/>
        </p:nvSpPr>
        <p:spPr>
          <a:xfrm>
            <a:off x="392589" y="5943600"/>
            <a:ext cx="1134349" cy="369332"/>
          </a:xfrm>
          <a:prstGeom prst="rect">
            <a:avLst/>
          </a:prstGeom>
          <a:noFill/>
        </p:spPr>
        <p:txBody>
          <a:bodyPr wrap="none" rtlCol="0">
            <a:spAutoFit/>
          </a:bodyPr>
          <a:lstStyle/>
          <a:p>
            <a:r>
              <a:rPr lang="en-US" dirty="0"/>
              <a:t>Pull Down</a:t>
            </a:r>
          </a:p>
        </p:txBody>
      </p:sp>
      <p:cxnSp>
        <p:nvCxnSpPr>
          <p:cNvPr id="25" name="Straight Connector 24">
            <a:extLst>
              <a:ext uri="{FF2B5EF4-FFF2-40B4-BE49-F238E27FC236}">
                <a16:creationId xmlns:a16="http://schemas.microsoft.com/office/drawing/2014/main" id="{A6EB166D-B120-489C-A70B-C4CCB0CCFAB0}"/>
              </a:ext>
            </a:extLst>
          </p:cNvPr>
          <p:cNvCxnSpPr/>
          <p:nvPr/>
        </p:nvCxnSpPr>
        <p:spPr>
          <a:xfrm flipV="1">
            <a:off x="2907189" y="2590800"/>
            <a:ext cx="45720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41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011C78C-CFF1-42F8-9A55-6795E2BD5B28}"/>
              </a:ext>
            </a:extLst>
          </p:cNvPr>
          <p:cNvCxnSpPr/>
          <p:nvPr/>
        </p:nvCxnSpPr>
        <p:spPr>
          <a:xfrm>
            <a:off x="1524000" y="8382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25722F-9510-4CED-BD7F-FF8DADAAC926}"/>
              </a:ext>
            </a:extLst>
          </p:cNvPr>
          <p:cNvCxnSpPr/>
          <p:nvPr/>
        </p:nvCxnSpPr>
        <p:spPr>
          <a:xfrm>
            <a:off x="2743200" y="9144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7E20ABB-ECEF-4473-8864-86FD6112E558}"/>
              </a:ext>
            </a:extLst>
          </p:cNvPr>
          <p:cNvCxnSpPr/>
          <p:nvPr/>
        </p:nvCxnSpPr>
        <p:spPr>
          <a:xfrm>
            <a:off x="4038600" y="99306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32B3E03-CCC9-4542-920E-3813014BE428}"/>
              </a:ext>
            </a:extLst>
          </p:cNvPr>
          <p:cNvCxnSpPr/>
          <p:nvPr/>
        </p:nvCxnSpPr>
        <p:spPr>
          <a:xfrm>
            <a:off x="5562600" y="609600"/>
            <a:ext cx="0" cy="5334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0EAC30F-6E8F-49A3-ADF0-A232D6C57072}"/>
              </a:ext>
            </a:extLst>
          </p:cNvPr>
          <p:cNvCxnSpPr/>
          <p:nvPr/>
        </p:nvCxnSpPr>
        <p:spPr>
          <a:xfrm>
            <a:off x="228600" y="1524000"/>
            <a:ext cx="64008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7A8BA8-0FDE-41B5-BBA6-689C907EE075}"/>
              </a:ext>
            </a:extLst>
          </p:cNvPr>
          <p:cNvCxnSpPr/>
          <p:nvPr/>
        </p:nvCxnSpPr>
        <p:spPr>
          <a:xfrm>
            <a:off x="228600" y="2514600"/>
            <a:ext cx="64770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5AFE37-0385-4CDB-BF20-314B3BFD2416}"/>
              </a:ext>
            </a:extLst>
          </p:cNvPr>
          <p:cNvCxnSpPr/>
          <p:nvPr/>
        </p:nvCxnSpPr>
        <p:spPr>
          <a:xfrm flipV="1">
            <a:off x="228600" y="3699360"/>
            <a:ext cx="6467172" cy="11064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64E4C6D-B262-4D82-A14D-64AAFBB5B959}"/>
              </a:ext>
            </a:extLst>
          </p:cNvPr>
          <p:cNvCxnSpPr/>
          <p:nvPr/>
        </p:nvCxnSpPr>
        <p:spPr>
          <a:xfrm flipV="1">
            <a:off x="228600" y="4876800"/>
            <a:ext cx="6553200" cy="7620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2D6F68B-9177-43D9-9B48-9CED7EBC6DCA}"/>
              </a:ext>
            </a:extLst>
          </p:cNvPr>
          <p:cNvSpPr txBox="1"/>
          <p:nvPr/>
        </p:nvSpPr>
        <p:spPr>
          <a:xfrm>
            <a:off x="3746648" y="457200"/>
            <a:ext cx="444352" cy="369332"/>
          </a:xfrm>
          <a:prstGeom prst="rect">
            <a:avLst/>
          </a:prstGeom>
          <a:noFill/>
        </p:spPr>
        <p:txBody>
          <a:bodyPr wrap="none" rtlCol="0">
            <a:spAutoFit/>
          </a:bodyPr>
          <a:lstStyle/>
          <a:p>
            <a:r>
              <a:rPr lang="en-US" dirty="0"/>
              <a:t>D2</a:t>
            </a:r>
          </a:p>
        </p:txBody>
      </p:sp>
      <p:sp>
        <p:nvSpPr>
          <p:cNvPr id="11" name="TextBox 10">
            <a:extLst>
              <a:ext uri="{FF2B5EF4-FFF2-40B4-BE49-F238E27FC236}">
                <a16:creationId xmlns:a16="http://schemas.microsoft.com/office/drawing/2014/main" id="{C53BCFEC-F043-4A13-9216-3172FC49C65A}"/>
              </a:ext>
            </a:extLst>
          </p:cNvPr>
          <p:cNvSpPr txBox="1"/>
          <p:nvPr/>
        </p:nvSpPr>
        <p:spPr>
          <a:xfrm>
            <a:off x="5181600" y="152400"/>
            <a:ext cx="862831" cy="369332"/>
          </a:xfrm>
          <a:prstGeom prst="rect">
            <a:avLst/>
          </a:prstGeom>
          <a:noFill/>
        </p:spPr>
        <p:txBody>
          <a:bodyPr wrap="square" rtlCol="0">
            <a:spAutoFit/>
          </a:bodyPr>
          <a:lstStyle/>
          <a:p>
            <a:r>
              <a:rPr lang="en-US" dirty="0"/>
              <a:t>D3</a:t>
            </a:r>
          </a:p>
        </p:txBody>
      </p:sp>
      <p:sp>
        <p:nvSpPr>
          <p:cNvPr id="12" name="TextBox 11">
            <a:extLst>
              <a:ext uri="{FF2B5EF4-FFF2-40B4-BE49-F238E27FC236}">
                <a16:creationId xmlns:a16="http://schemas.microsoft.com/office/drawing/2014/main" id="{3A0CC066-82F0-4763-AB5F-677A38ACFDCC}"/>
              </a:ext>
            </a:extLst>
          </p:cNvPr>
          <p:cNvSpPr txBox="1"/>
          <p:nvPr/>
        </p:nvSpPr>
        <p:spPr>
          <a:xfrm>
            <a:off x="6947048" y="1307068"/>
            <a:ext cx="421910" cy="369332"/>
          </a:xfrm>
          <a:prstGeom prst="rect">
            <a:avLst/>
          </a:prstGeom>
          <a:noFill/>
        </p:spPr>
        <p:txBody>
          <a:bodyPr wrap="none" rtlCol="0">
            <a:spAutoFit/>
          </a:bodyPr>
          <a:lstStyle/>
          <a:p>
            <a:r>
              <a:rPr lang="en-US" dirty="0"/>
              <a:t>X0</a:t>
            </a:r>
          </a:p>
        </p:txBody>
      </p:sp>
      <p:sp>
        <p:nvSpPr>
          <p:cNvPr id="13" name="TextBox 12">
            <a:extLst>
              <a:ext uri="{FF2B5EF4-FFF2-40B4-BE49-F238E27FC236}">
                <a16:creationId xmlns:a16="http://schemas.microsoft.com/office/drawing/2014/main" id="{FC1BDC83-6291-4E10-9D28-95F721237C63}"/>
              </a:ext>
            </a:extLst>
          </p:cNvPr>
          <p:cNvSpPr txBox="1"/>
          <p:nvPr/>
        </p:nvSpPr>
        <p:spPr>
          <a:xfrm>
            <a:off x="6947048" y="2297668"/>
            <a:ext cx="421910" cy="369332"/>
          </a:xfrm>
          <a:prstGeom prst="rect">
            <a:avLst/>
          </a:prstGeom>
          <a:noFill/>
        </p:spPr>
        <p:txBody>
          <a:bodyPr wrap="none" rtlCol="0">
            <a:spAutoFit/>
          </a:bodyPr>
          <a:lstStyle/>
          <a:p>
            <a:r>
              <a:rPr lang="en-US" dirty="0"/>
              <a:t>X1</a:t>
            </a:r>
          </a:p>
        </p:txBody>
      </p:sp>
      <p:sp>
        <p:nvSpPr>
          <p:cNvPr id="14" name="TextBox 13">
            <a:extLst>
              <a:ext uri="{FF2B5EF4-FFF2-40B4-BE49-F238E27FC236}">
                <a16:creationId xmlns:a16="http://schemas.microsoft.com/office/drawing/2014/main" id="{D7D70DFB-ADDB-4C53-943F-2AED062BDEA5}"/>
              </a:ext>
            </a:extLst>
          </p:cNvPr>
          <p:cNvSpPr txBox="1"/>
          <p:nvPr/>
        </p:nvSpPr>
        <p:spPr>
          <a:xfrm>
            <a:off x="6934200" y="3593068"/>
            <a:ext cx="421910" cy="369332"/>
          </a:xfrm>
          <a:prstGeom prst="rect">
            <a:avLst/>
          </a:prstGeom>
          <a:noFill/>
        </p:spPr>
        <p:txBody>
          <a:bodyPr wrap="none" rtlCol="0">
            <a:spAutoFit/>
          </a:bodyPr>
          <a:lstStyle/>
          <a:p>
            <a:r>
              <a:rPr lang="en-US" dirty="0"/>
              <a:t>X2</a:t>
            </a:r>
          </a:p>
        </p:txBody>
      </p:sp>
      <p:sp>
        <p:nvSpPr>
          <p:cNvPr id="15" name="TextBox 14">
            <a:extLst>
              <a:ext uri="{FF2B5EF4-FFF2-40B4-BE49-F238E27FC236}">
                <a16:creationId xmlns:a16="http://schemas.microsoft.com/office/drawing/2014/main" id="{77498211-EDDD-4EA8-953E-E101B620AD20}"/>
              </a:ext>
            </a:extLst>
          </p:cNvPr>
          <p:cNvSpPr txBox="1"/>
          <p:nvPr/>
        </p:nvSpPr>
        <p:spPr>
          <a:xfrm>
            <a:off x="7010400" y="4659868"/>
            <a:ext cx="421910" cy="369332"/>
          </a:xfrm>
          <a:prstGeom prst="rect">
            <a:avLst/>
          </a:prstGeom>
          <a:noFill/>
        </p:spPr>
        <p:txBody>
          <a:bodyPr wrap="none" rtlCol="0">
            <a:spAutoFit/>
          </a:bodyPr>
          <a:lstStyle/>
          <a:p>
            <a:r>
              <a:rPr lang="en-US" dirty="0"/>
              <a:t>X3</a:t>
            </a:r>
          </a:p>
        </p:txBody>
      </p:sp>
      <p:sp>
        <p:nvSpPr>
          <p:cNvPr id="16" name="TextBox 15">
            <a:extLst>
              <a:ext uri="{FF2B5EF4-FFF2-40B4-BE49-F238E27FC236}">
                <a16:creationId xmlns:a16="http://schemas.microsoft.com/office/drawing/2014/main" id="{A475B4F1-BDA3-432C-A004-7DBB010AAED7}"/>
              </a:ext>
            </a:extLst>
          </p:cNvPr>
          <p:cNvSpPr txBox="1"/>
          <p:nvPr/>
        </p:nvSpPr>
        <p:spPr>
          <a:xfrm>
            <a:off x="7467600" y="5029200"/>
            <a:ext cx="1061509" cy="1477328"/>
          </a:xfrm>
          <a:prstGeom prst="rect">
            <a:avLst/>
          </a:prstGeom>
          <a:noFill/>
        </p:spPr>
        <p:txBody>
          <a:bodyPr wrap="none" rtlCol="0">
            <a:spAutoFit/>
          </a:bodyPr>
          <a:lstStyle/>
          <a:p>
            <a:r>
              <a:rPr lang="en-US" dirty="0"/>
              <a:t>D0  -&gt; X3</a:t>
            </a:r>
          </a:p>
          <a:p>
            <a:r>
              <a:rPr lang="en-US" dirty="0"/>
              <a:t>D1   – X2</a:t>
            </a:r>
          </a:p>
          <a:p>
            <a:r>
              <a:rPr lang="en-US" dirty="0"/>
              <a:t>D2   – X1</a:t>
            </a:r>
          </a:p>
          <a:p>
            <a:r>
              <a:rPr lang="en-US" dirty="0"/>
              <a:t>D3 –    X0</a:t>
            </a:r>
          </a:p>
          <a:p>
            <a:endParaRPr lang="en-US" dirty="0"/>
          </a:p>
        </p:txBody>
      </p:sp>
      <p:sp>
        <p:nvSpPr>
          <p:cNvPr id="17" name="TextBox 16">
            <a:extLst>
              <a:ext uri="{FF2B5EF4-FFF2-40B4-BE49-F238E27FC236}">
                <a16:creationId xmlns:a16="http://schemas.microsoft.com/office/drawing/2014/main" id="{014A4CF3-E6AB-4221-9CC0-7ECF22153FB2}"/>
              </a:ext>
            </a:extLst>
          </p:cNvPr>
          <p:cNvSpPr txBox="1"/>
          <p:nvPr/>
        </p:nvSpPr>
        <p:spPr>
          <a:xfrm>
            <a:off x="1219200" y="381000"/>
            <a:ext cx="444352" cy="369332"/>
          </a:xfrm>
          <a:prstGeom prst="rect">
            <a:avLst/>
          </a:prstGeom>
          <a:noFill/>
        </p:spPr>
        <p:txBody>
          <a:bodyPr wrap="none" rtlCol="0">
            <a:spAutoFit/>
          </a:bodyPr>
          <a:lstStyle/>
          <a:p>
            <a:r>
              <a:rPr lang="en-US" dirty="0"/>
              <a:t>D0</a:t>
            </a:r>
          </a:p>
        </p:txBody>
      </p:sp>
      <p:sp>
        <p:nvSpPr>
          <p:cNvPr id="18" name="TextBox 17">
            <a:extLst>
              <a:ext uri="{FF2B5EF4-FFF2-40B4-BE49-F238E27FC236}">
                <a16:creationId xmlns:a16="http://schemas.microsoft.com/office/drawing/2014/main" id="{EF2840A5-3070-4D7F-8C0D-35AEF17D2DEE}"/>
              </a:ext>
            </a:extLst>
          </p:cNvPr>
          <p:cNvSpPr txBox="1"/>
          <p:nvPr/>
        </p:nvSpPr>
        <p:spPr>
          <a:xfrm>
            <a:off x="2527448" y="381000"/>
            <a:ext cx="444352" cy="369332"/>
          </a:xfrm>
          <a:prstGeom prst="rect">
            <a:avLst/>
          </a:prstGeom>
          <a:noFill/>
        </p:spPr>
        <p:txBody>
          <a:bodyPr wrap="none" rtlCol="0">
            <a:spAutoFit/>
          </a:bodyPr>
          <a:lstStyle/>
          <a:p>
            <a:r>
              <a:rPr lang="en-US" dirty="0"/>
              <a:t>D1</a:t>
            </a:r>
          </a:p>
        </p:txBody>
      </p:sp>
      <p:cxnSp>
        <p:nvCxnSpPr>
          <p:cNvPr id="19" name="Straight Connector 18">
            <a:extLst>
              <a:ext uri="{FF2B5EF4-FFF2-40B4-BE49-F238E27FC236}">
                <a16:creationId xmlns:a16="http://schemas.microsoft.com/office/drawing/2014/main" id="{9B382C40-68CC-469B-B905-CF8CC35F3486}"/>
              </a:ext>
            </a:extLst>
          </p:cNvPr>
          <p:cNvCxnSpPr/>
          <p:nvPr/>
        </p:nvCxnSpPr>
        <p:spPr>
          <a:xfrm>
            <a:off x="609600" y="838200"/>
            <a:ext cx="0" cy="4953000"/>
          </a:xfrm>
          <a:prstGeom prst="line">
            <a:avLst/>
          </a:prstGeom>
          <a:ln w="53975">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7109CB5-63CD-455E-B595-43842A709B8F}"/>
              </a:ext>
            </a:extLst>
          </p:cNvPr>
          <p:cNvSpPr txBox="1"/>
          <p:nvPr/>
        </p:nvSpPr>
        <p:spPr>
          <a:xfrm>
            <a:off x="228600" y="5943600"/>
            <a:ext cx="1134349" cy="369332"/>
          </a:xfrm>
          <a:prstGeom prst="rect">
            <a:avLst/>
          </a:prstGeom>
          <a:noFill/>
        </p:spPr>
        <p:txBody>
          <a:bodyPr wrap="none" rtlCol="0">
            <a:spAutoFit/>
          </a:bodyPr>
          <a:lstStyle/>
          <a:p>
            <a:r>
              <a:rPr lang="en-US" dirty="0"/>
              <a:t>Pull Down</a:t>
            </a:r>
          </a:p>
        </p:txBody>
      </p:sp>
      <p:cxnSp>
        <p:nvCxnSpPr>
          <p:cNvPr id="21" name="Straight Connector 20">
            <a:extLst>
              <a:ext uri="{FF2B5EF4-FFF2-40B4-BE49-F238E27FC236}">
                <a16:creationId xmlns:a16="http://schemas.microsoft.com/office/drawing/2014/main" id="{243AB6C3-B286-4A5B-A9A5-487EB23DF6C2}"/>
              </a:ext>
            </a:extLst>
          </p:cNvPr>
          <p:cNvCxnSpPr/>
          <p:nvPr/>
        </p:nvCxnSpPr>
        <p:spPr>
          <a:xfrm>
            <a:off x="1524000" y="44958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93ED361-0ABF-451B-8495-25DB3F6FB817}"/>
              </a:ext>
            </a:extLst>
          </p:cNvPr>
          <p:cNvCxnSpPr/>
          <p:nvPr/>
        </p:nvCxnSpPr>
        <p:spPr>
          <a:xfrm>
            <a:off x="2743200" y="32766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D402B-570F-41D5-97DC-5D86C8DF50E8}"/>
              </a:ext>
            </a:extLst>
          </p:cNvPr>
          <p:cNvCxnSpPr/>
          <p:nvPr/>
        </p:nvCxnSpPr>
        <p:spPr>
          <a:xfrm>
            <a:off x="4038600" y="2057400"/>
            <a:ext cx="609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1A204E-F777-40D2-9720-A6A504B5D12E}"/>
              </a:ext>
            </a:extLst>
          </p:cNvPr>
          <p:cNvCxnSpPr/>
          <p:nvPr/>
        </p:nvCxnSpPr>
        <p:spPr>
          <a:xfrm>
            <a:off x="5562600" y="1066800"/>
            <a:ext cx="60960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3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6BFA1E4-BA18-447E-9F51-5EBD29845162}"/>
              </a:ext>
            </a:extLst>
          </p:cNvPr>
          <p:cNvCxnSpPr/>
          <p:nvPr/>
        </p:nvCxnSpPr>
        <p:spPr>
          <a:xfrm>
            <a:off x="1524000" y="8382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F67F253-C39B-4702-B53D-5521F63FC468}"/>
              </a:ext>
            </a:extLst>
          </p:cNvPr>
          <p:cNvCxnSpPr/>
          <p:nvPr/>
        </p:nvCxnSpPr>
        <p:spPr>
          <a:xfrm>
            <a:off x="2743200" y="9144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56925F-2034-454E-871E-0BBFF6BD00EE}"/>
              </a:ext>
            </a:extLst>
          </p:cNvPr>
          <p:cNvCxnSpPr/>
          <p:nvPr/>
        </p:nvCxnSpPr>
        <p:spPr>
          <a:xfrm>
            <a:off x="4038600" y="99306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1A659D-2943-42A6-98A7-A85B188C7CDE}"/>
              </a:ext>
            </a:extLst>
          </p:cNvPr>
          <p:cNvCxnSpPr/>
          <p:nvPr/>
        </p:nvCxnSpPr>
        <p:spPr>
          <a:xfrm>
            <a:off x="5562600" y="10668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C94B27D-78C8-4E4B-B145-25D701C9C8C6}"/>
              </a:ext>
            </a:extLst>
          </p:cNvPr>
          <p:cNvCxnSpPr/>
          <p:nvPr/>
        </p:nvCxnSpPr>
        <p:spPr>
          <a:xfrm>
            <a:off x="228600" y="1524000"/>
            <a:ext cx="64008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D26833-62F4-4371-BF65-F7AF71E5BEC8}"/>
              </a:ext>
            </a:extLst>
          </p:cNvPr>
          <p:cNvCxnSpPr/>
          <p:nvPr/>
        </p:nvCxnSpPr>
        <p:spPr>
          <a:xfrm>
            <a:off x="228600" y="2514600"/>
            <a:ext cx="64770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DB018C-166C-4341-93AF-347C51E2CFB6}"/>
              </a:ext>
            </a:extLst>
          </p:cNvPr>
          <p:cNvCxnSpPr/>
          <p:nvPr/>
        </p:nvCxnSpPr>
        <p:spPr>
          <a:xfrm flipV="1">
            <a:off x="228600" y="3699360"/>
            <a:ext cx="6467172" cy="11064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C340F61-65B1-40C0-A07E-7365A52CBE46}"/>
              </a:ext>
            </a:extLst>
          </p:cNvPr>
          <p:cNvCxnSpPr/>
          <p:nvPr/>
        </p:nvCxnSpPr>
        <p:spPr>
          <a:xfrm flipV="1">
            <a:off x="228600" y="4876800"/>
            <a:ext cx="6553200" cy="7620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3AEF60-0332-4A54-A78B-EF931727C7DF}"/>
              </a:ext>
            </a:extLst>
          </p:cNvPr>
          <p:cNvSpPr txBox="1"/>
          <p:nvPr/>
        </p:nvSpPr>
        <p:spPr>
          <a:xfrm>
            <a:off x="3746648" y="457200"/>
            <a:ext cx="444352" cy="369332"/>
          </a:xfrm>
          <a:prstGeom prst="rect">
            <a:avLst/>
          </a:prstGeom>
          <a:noFill/>
        </p:spPr>
        <p:txBody>
          <a:bodyPr wrap="none" rtlCol="0">
            <a:spAutoFit/>
          </a:bodyPr>
          <a:lstStyle/>
          <a:p>
            <a:r>
              <a:rPr lang="en-US" dirty="0"/>
              <a:t>D2</a:t>
            </a:r>
          </a:p>
        </p:txBody>
      </p:sp>
      <p:sp>
        <p:nvSpPr>
          <p:cNvPr id="11" name="TextBox 10">
            <a:extLst>
              <a:ext uri="{FF2B5EF4-FFF2-40B4-BE49-F238E27FC236}">
                <a16:creationId xmlns:a16="http://schemas.microsoft.com/office/drawing/2014/main" id="{AD652592-CEC7-4230-A2BC-791BA4F6B095}"/>
              </a:ext>
            </a:extLst>
          </p:cNvPr>
          <p:cNvSpPr txBox="1"/>
          <p:nvPr/>
        </p:nvSpPr>
        <p:spPr>
          <a:xfrm>
            <a:off x="5340424" y="424934"/>
            <a:ext cx="755576" cy="369332"/>
          </a:xfrm>
          <a:prstGeom prst="rect">
            <a:avLst/>
          </a:prstGeom>
          <a:noFill/>
        </p:spPr>
        <p:txBody>
          <a:bodyPr wrap="square" rtlCol="0">
            <a:spAutoFit/>
          </a:bodyPr>
          <a:lstStyle/>
          <a:p>
            <a:r>
              <a:rPr lang="en-US" dirty="0"/>
              <a:t>D3</a:t>
            </a:r>
          </a:p>
        </p:txBody>
      </p:sp>
      <p:sp>
        <p:nvSpPr>
          <p:cNvPr id="12" name="TextBox 11">
            <a:extLst>
              <a:ext uri="{FF2B5EF4-FFF2-40B4-BE49-F238E27FC236}">
                <a16:creationId xmlns:a16="http://schemas.microsoft.com/office/drawing/2014/main" id="{FF0866A4-F283-4105-84B8-825EA6C52E28}"/>
              </a:ext>
            </a:extLst>
          </p:cNvPr>
          <p:cNvSpPr txBox="1"/>
          <p:nvPr/>
        </p:nvSpPr>
        <p:spPr>
          <a:xfrm>
            <a:off x="6947048" y="1307068"/>
            <a:ext cx="421910" cy="369332"/>
          </a:xfrm>
          <a:prstGeom prst="rect">
            <a:avLst/>
          </a:prstGeom>
          <a:noFill/>
        </p:spPr>
        <p:txBody>
          <a:bodyPr wrap="none" rtlCol="0">
            <a:spAutoFit/>
          </a:bodyPr>
          <a:lstStyle/>
          <a:p>
            <a:r>
              <a:rPr lang="en-US" dirty="0"/>
              <a:t>X0</a:t>
            </a:r>
          </a:p>
        </p:txBody>
      </p:sp>
      <p:sp>
        <p:nvSpPr>
          <p:cNvPr id="13" name="TextBox 12">
            <a:extLst>
              <a:ext uri="{FF2B5EF4-FFF2-40B4-BE49-F238E27FC236}">
                <a16:creationId xmlns:a16="http://schemas.microsoft.com/office/drawing/2014/main" id="{46970E13-0588-459B-858F-E6B1640CDF2D}"/>
              </a:ext>
            </a:extLst>
          </p:cNvPr>
          <p:cNvSpPr txBox="1"/>
          <p:nvPr/>
        </p:nvSpPr>
        <p:spPr>
          <a:xfrm>
            <a:off x="6947048" y="2297668"/>
            <a:ext cx="421910" cy="369332"/>
          </a:xfrm>
          <a:prstGeom prst="rect">
            <a:avLst/>
          </a:prstGeom>
          <a:noFill/>
        </p:spPr>
        <p:txBody>
          <a:bodyPr wrap="none" rtlCol="0">
            <a:spAutoFit/>
          </a:bodyPr>
          <a:lstStyle/>
          <a:p>
            <a:r>
              <a:rPr lang="en-US" dirty="0"/>
              <a:t>X1</a:t>
            </a:r>
          </a:p>
        </p:txBody>
      </p:sp>
      <p:sp>
        <p:nvSpPr>
          <p:cNvPr id="14" name="TextBox 13">
            <a:extLst>
              <a:ext uri="{FF2B5EF4-FFF2-40B4-BE49-F238E27FC236}">
                <a16:creationId xmlns:a16="http://schemas.microsoft.com/office/drawing/2014/main" id="{315E3C72-D2ED-4DBE-862D-558738FAF7B6}"/>
              </a:ext>
            </a:extLst>
          </p:cNvPr>
          <p:cNvSpPr txBox="1"/>
          <p:nvPr/>
        </p:nvSpPr>
        <p:spPr>
          <a:xfrm>
            <a:off x="6934200" y="3593068"/>
            <a:ext cx="421910" cy="369332"/>
          </a:xfrm>
          <a:prstGeom prst="rect">
            <a:avLst/>
          </a:prstGeom>
          <a:noFill/>
        </p:spPr>
        <p:txBody>
          <a:bodyPr wrap="none" rtlCol="0">
            <a:spAutoFit/>
          </a:bodyPr>
          <a:lstStyle/>
          <a:p>
            <a:r>
              <a:rPr lang="en-US" dirty="0"/>
              <a:t>X2</a:t>
            </a:r>
          </a:p>
        </p:txBody>
      </p:sp>
      <p:sp>
        <p:nvSpPr>
          <p:cNvPr id="15" name="TextBox 14">
            <a:extLst>
              <a:ext uri="{FF2B5EF4-FFF2-40B4-BE49-F238E27FC236}">
                <a16:creationId xmlns:a16="http://schemas.microsoft.com/office/drawing/2014/main" id="{925EC1D4-E518-44B0-B2B8-3D73BE35F7B6}"/>
              </a:ext>
            </a:extLst>
          </p:cNvPr>
          <p:cNvSpPr txBox="1"/>
          <p:nvPr/>
        </p:nvSpPr>
        <p:spPr>
          <a:xfrm>
            <a:off x="7010400" y="4659868"/>
            <a:ext cx="421910" cy="369332"/>
          </a:xfrm>
          <a:prstGeom prst="rect">
            <a:avLst/>
          </a:prstGeom>
          <a:noFill/>
        </p:spPr>
        <p:txBody>
          <a:bodyPr wrap="none" rtlCol="0">
            <a:spAutoFit/>
          </a:bodyPr>
          <a:lstStyle/>
          <a:p>
            <a:r>
              <a:rPr lang="en-US" dirty="0"/>
              <a:t>X3</a:t>
            </a:r>
          </a:p>
        </p:txBody>
      </p:sp>
      <p:cxnSp>
        <p:nvCxnSpPr>
          <p:cNvPr id="16" name="Straight Connector 15">
            <a:extLst>
              <a:ext uri="{FF2B5EF4-FFF2-40B4-BE49-F238E27FC236}">
                <a16:creationId xmlns:a16="http://schemas.microsoft.com/office/drawing/2014/main" id="{91CCA89D-0D77-4667-BB2C-3C0026CDDB84}"/>
              </a:ext>
            </a:extLst>
          </p:cNvPr>
          <p:cNvCxnSpPr/>
          <p:nvPr/>
        </p:nvCxnSpPr>
        <p:spPr>
          <a:xfrm flipV="1">
            <a:off x="1524000" y="25908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F1F24B-D9EA-48FC-B7A9-7E7BC08E178F}"/>
              </a:ext>
            </a:extLst>
          </p:cNvPr>
          <p:cNvCxnSpPr/>
          <p:nvPr/>
        </p:nvCxnSpPr>
        <p:spPr>
          <a:xfrm flipV="1">
            <a:off x="2743200" y="37338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80B06E9-FF4F-413C-82B6-59F7CA463D82}"/>
              </a:ext>
            </a:extLst>
          </p:cNvPr>
          <p:cNvCxnSpPr/>
          <p:nvPr/>
        </p:nvCxnSpPr>
        <p:spPr>
          <a:xfrm flipV="1">
            <a:off x="4038600" y="49530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6A3B96-2C5C-462D-BA91-3534126B552D}"/>
              </a:ext>
            </a:extLst>
          </p:cNvPr>
          <p:cNvSpPr txBox="1"/>
          <p:nvPr/>
        </p:nvSpPr>
        <p:spPr>
          <a:xfrm>
            <a:off x="7467600" y="5029200"/>
            <a:ext cx="936475" cy="1477328"/>
          </a:xfrm>
          <a:prstGeom prst="rect">
            <a:avLst/>
          </a:prstGeom>
          <a:noFill/>
        </p:spPr>
        <p:txBody>
          <a:bodyPr wrap="none" rtlCol="0">
            <a:spAutoFit/>
          </a:bodyPr>
          <a:lstStyle/>
          <a:p>
            <a:r>
              <a:rPr lang="en-US" dirty="0"/>
              <a:t>0  -&gt; X0</a:t>
            </a:r>
          </a:p>
          <a:p>
            <a:r>
              <a:rPr lang="en-US" dirty="0"/>
              <a:t>D0 – X1</a:t>
            </a:r>
          </a:p>
          <a:p>
            <a:r>
              <a:rPr lang="en-US" dirty="0"/>
              <a:t>D1 – X2</a:t>
            </a:r>
          </a:p>
          <a:p>
            <a:r>
              <a:rPr lang="en-US" dirty="0"/>
              <a:t>D2 – X3</a:t>
            </a:r>
          </a:p>
          <a:p>
            <a:endParaRPr lang="en-US" dirty="0"/>
          </a:p>
        </p:txBody>
      </p:sp>
      <p:sp>
        <p:nvSpPr>
          <p:cNvPr id="20" name="TextBox 19">
            <a:extLst>
              <a:ext uri="{FF2B5EF4-FFF2-40B4-BE49-F238E27FC236}">
                <a16:creationId xmlns:a16="http://schemas.microsoft.com/office/drawing/2014/main" id="{B457D72A-68B7-4158-A743-099C82AAD2A6}"/>
              </a:ext>
            </a:extLst>
          </p:cNvPr>
          <p:cNvSpPr txBox="1"/>
          <p:nvPr/>
        </p:nvSpPr>
        <p:spPr>
          <a:xfrm>
            <a:off x="1219200" y="381000"/>
            <a:ext cx="444352" cy="369332"/>
          </a:xfrm>
          <a:prstGeom prst="rect">
            <a:avLst/>
          </a:prstGeom>
          <a:noFill/>
        </p:spPr>
        <p:txBody>
          <a:bodyPr wrap="none" rtlCol="0">
            <a:spAutoFit/>
          </a:bodyPr>
          <a:lstStyle/>
          <a:p>
            <a:r>
              <a:rPr lang="en-US" dirty="0"/>
              <a:t>D0</a:t>
            </a:r>
          </a:p>
        </p:txBody>
      </p:sp>
      <p:sp>
        <p:nvSpPr>
          <p:cNvPr id="21" name="TextBox 20">
            <a:extLst>
              <a:ext uri="{FF2B5EF4-FFF2-40B4-BE49-F238E27FC236}">
                <a16:creationId xmlns:a16="http://schemas.microsoft.com/office/drawing/2014/main" id="{C3DBC798-5260-453E-90B4-F059707F2D6A}"/>
              </a:ext>
            </a:extLst>
          </p:cNvPr>
          <p:cNvSpPr txBox="1"/>
          <p:nvPr/>
        </p:nvSpPr>
        <p:spPr>
          <a:xfrm>
            <a:off x="2527448" y="381000"/>
            <a:ext cx="444352" cy="369332"/>
          </a:xfrm>
          <a:prstGeom prst="rect">
            <a:avLst/>
          </a:prstGeom>
          <a:noFill/>
        </p:spPr>
        <p:txBody>
          <a:bodyPr wrap="none" rtlCol="0">
            <a:spAutoFit/>
          </a:bodyPr>
          <a:lstStyle/>
          <a:p>
            <a:r>
              <a:rPr lang="en-US" dirty="0"/>
              <a:t>D1</a:t>
            </a:r>
          </a:p>
        </p:txBody>
      </p:sp>
      <p:cxnSp>
        <p:nvCxnSpPr>
          <p:cNvPr id="22" name="Straight Connector 21">
            <a:extLst>
              <a:ext uri="{FF2B5EF4-FFF2-40B4-BE49-F238E27FC236}">
                <a16:creationId xmlns:a16="http://schemas.microsoft.com/office/drawing/2014/main" id="{FFCF610F-DC56-47F3-B1AA-DD654E74DB13}"/>
              </a:ext>
            </a:extLst>
          </p:cNvPr>
          <p:cNvCxnSpPr/>
          <p:nvPr/>
        </p:nvCxnSpPr>
        <p:spPr>
          <a:xfrm>
            <a:off x="609600" y="860328"/>
            <a:ext cx="0" cy="4953000"/>
          </a:xfrm>
          <a:prstGeom prst="line">
            <a:avLst/>
          </a:prstGeom>
          <a:ln w="53975">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480CA7-D452-4CF8-8A82-0901052E488D}"/>
              </a:ext>
            </a:extLst>
          </p:cNvPr>
          <p:cNvCxnSpPr/>
          <p:nvPr/>
        </p:nvCxnSpPr>
        <p:spPr>
          <a:xfrm flipV="1">
            <a:off x="533400" y="14478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D08D97B-B112-4B61-9A5B-596D0F8E1940}"/>
              </a:ext>
            </a:extLst>
          </p:cNvPr>
          <p:cNvSpPr txBox="1"/>
          <p:nvPr/>
        </p:nvSpPr>
        <p:spPr>
          <a:xfrm>
            <a:off x="228600" y="5943600"/>
            <a:ext cx="1134349" cy="369332"/>
          </a:xfrm>
          <a:prstGeom prst="rect">
            <a:avLst/>
          </a:prstGeom>
          <a:noFill/>
        </p:spPr>
        <p:txBody>
          <a:bodyPr wrap="none" rtlCol="0">
            <a:spAutoFit/>
          </a:bodyPr>
          <a:lstStyle/>
          <a:p>
            <a:r>
              <a:rPr lang="en-US" dirty="0"/>
              <a:t>Pull Down</a:t>
            </a:r>
          </a:p>
        </p:txBody>
      </p:sp>
    </p:spTree>
    <p:extLst>
      <p:ext uri="{BB962C8B-B14F-4D97-AF65-F5344CB8AC3E}">
        <p14:creationId xmlns:p14="http://schemas.microsoft.com/office/powerpoint/2010/main" val="228739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C7CD3DD-D799-48A3-A3F9-65F489E622EB}"/>
              </a:ext>
            </a:extLst>
          </p:cNvPr>
          <p:cNvCxnSpPr/>
          <p:nvPr/>
        </p:nvCxnSpPr>
        <p:spPr>
          <a:xfrm>
            <a:off x="1524000" y="8382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FF0497B-0220-4B1A-8410-0B9A3D5469DC}"/>
              </a:ext>
            </a:extLst>
          </p:cNvPr>
          <p:cNvCxnSpPr/>
          <p:nvPr/>
        </p:nvCxnSpPr>
        <p:spPr>
          <a:xfrm>
            <a:off x="2743200" y="9144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E50B80A-1AA1-49C2-828B-D1064C4F8EB2}"/>
              </a:ext>
            </a:extLst>
          </p:cNvPr>
          <p:cNvCxnSpPr/>
          <p:nvPr/>
        </p:nvCxnSpPr>
        <p:spPr>
          <a:xfrm>
            <a:off x="4038600" y="99306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64043BB-8CA5-4612-A582-CC1C040B4D60}"/>
              </a:ext>
            </a:extLst>
          </p:cNvPr>
          <p:cNvCxnSpPr/>
          <p:nvPr/>
        </p:nvCxnSpPr>
        <p:spPr>
          <a:xfrm>
            <a:off x="5562600" y="10668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06070F7-AAF1-4491-8A44-BDD61408B1E2}"/>
              </a:ext>
            </a:extLst>
          </p:cNvPr>
          <p:cNvCxnSpPr/>
          <p:nvPr/>
        </p:nvCxnSpPr>
        <p:spPr>
          <a:xfrm>
            <a:off x="228600" y="1524000"/>
            <a:ext cx="64008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EF1991-CD89-43C3-A552-8FAEA413A76E}"/>
              </a:ext>
            </a:extLst>
          </p:cNvPr>
          <p:cNvCxnSpPr/>
          <p:nvPr/>
        </p:nvCxnSpPr>
        <p:spPr>
          <a:xfrm>
            <a:off x="228600" y="2514600"/>
            <a:ext cx="64770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0E8435-0C4C-4F9A-8514-717DE1811327}"/>
              </a:ext>
            </a:extLst>
          </p:cNvPr>
          <p:cNvCxnSpPr/>
          <p:nvPr/>
        </p:nvCxnSpPr>
        <p:spPr>
          <a:xfrm flipV="1">
            <a:off x="228600" y="3699360"/>
            <a:ext cx="6467172" cy="11064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28785AC-EF96-4142-8701-429E58853759}"/>
              </a:ext>
            </a:extLst>
          </p:cNvPr>
          <p:cNvCxnSpPr/>
          <p:nvPr/>
        </p:nvCxnSpPr>
        <p:spPr>
          <a:xfrm flipV="1">
            <a:off x="228600" y="4876800"/>
            <a:ext cx="6553200" cy="7620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47081A-68E4-4D3D-B38C-0719768A1457}"/>
              </a:ext>
            </a:extLst>
          </p:cNvPr>
          <p:cNvSpPr txBox="1"/>
          <p:nvPr/>
        </p:nvSpPr>
        <p:spPr>
          <a:xfrm>
            <a:off x="3746648" y="457200"/>
            <a:ext cx="444352" cy="369332"/>
          </a:xfrm>
          <a:prstGeom prst="rect">
            <a:avLst/>
          </a:prstGeom>
          <a:noFill/>
        </p:spPr>
        <p:txBody>
          <a:bodyPr wrap="none" rtlCol="0">
            <a:spAutoFit/>
          </a:bodyPr>
          <a:lstStyle/>
          <a:p>
            <a:r>
              <a:rPr lang="en-US" dirty="0"/>
              <a:t>D2</a:t>
            </a:r>
          </a:p>
        </p:txBody>
      </p:sp>
      <p:sp>
        <p:nvSpPr>
          <p:cNvPr id="11" name="TextBox 10">
            <a:extLst>
              <a:ext uri="{FF2B5EF4-FFF2-40B4-BE49-F238E27FC236}">
                <a16:creationId xmlns:a16="http://schemas.microsoft.com/office/drawing/2014/main" id="{0BC10302-D4CF-4163-AE2C-5E0278216C10}"/>
              </a:ext>
            </a:extLst>
          </p:cNvPr>
          <p:cNvSpPr txBox="1"/>
          <p:nvPr/>
        </p:nvSpPr>
        <p:spPr>
          <a:xfrm>
            <a:off x="5334000" y="609600"/>
            <a:ext cx="762000" cy="383460"/>
          </a:xfrm>
          <a:prstGeom prst="rect">
            <a:avLst/>
          </a:prstGeom>
          <a:noFill/>
        </p:spPr>
        <p:txBody>
          <a:bodyPr wrap="square" rtlCol="0">
            <a:spAutoFit/>
          </a:bodyPr>
          <a:lstStyle/>
          <a:p>
            <a:r>
              <a:rPr lang="en-US" dirty="0"/>
              <a:t>D3</a:t>
            </a:r>
          </a:p>
        </p:txBody>
      </p:sp>
      <p:sp>
        <p:nvSpPr>
          <p:cNvPr id="12" name="TextBox 11">
            <a:extLst>
              <a:ext uri="{FF2B5EF4-FFF2-40B4-BE49-F238E27FC236}">
                <a16:creationId xmlns:a16="http://schemas.microsoft.com/office/drawing/2014/main" id="{8EF33525-D38C-4E97-BB2B-01264B9B2AE2}"/>
              </a:ext>
            </a:extLst>
          </p:cNvPr>
          <p:cNvSpPr txBox="1"/>
          <p:nvPr/>
        </p:nvSpPr>
        <p:spPr>
          <a:xfrm>
            <a:off x="6947048" y="1307068"/>
            <a:ext cx="421910" cy="369332"/>
          </a:xfrm>
          <a:prstGeom prst="rect">
            <a:avLst/>
          </a:prstGeom>
          <a:noFill/>
        </p:spPr>
        <p:txBody>
          <a:bodyPr wrap="none" rtlCol="0">
            <a:spAutoFit/>
          </a:bodyPr>
          <a:lstStyle/>
          <a:p>
            <a:r>
              <a:rPr lang="en-US" dirty="0"/>
              <a:t>X0</a:t>
            </a:r>
          </a:p>
        </p:txBody>
      </p:sp>
      <p:sp>
        <p:nvSpPr>
          <p:cNvPr id="13" name="TextBox 12">
            <a:extLst>
              <a:ext uri="{FF2B5EF4-FFF2-40B4-BE49-F238E27FC236}">
                <a16:creationId xmlns:a16="http://schemas.microsoft.com/office/drawing/2014/main" id="{EE303D8E-35A3-40C1-AF34-F00D449BCC14}"/>
              </a:ext>
            </a:extLst>
          </p:cNvPr>
          <p:cNvSpPr txBox="1"/>
          <p:nvPr/>
        </p:nvSpPr>
        <p:spPr>
          <a:xfrm>
            <a:off x="6947048" y="2297668"/>
            <a:ext cx="421910" cy="369332"/>
          </a:xfrm>
          <a:prstGeom prst="rect">
            <a:avLst/>
          </a:prstGeom>
          <a:noFill/>
        </p:spPr>
        <p:txBody>
          <a:bodyPr wrap="none" rtlCol="0">
            <a:spAutoFit/>
          </a:bodyPr>
          <a:lstStyle/>
          <a:p>
            <a:r>
              <a:rPr lang="en-US" dirty="0"/>
              <a:t>X1</a:t>
            </a:r>
          </a:p>
        </p:txBody>
      </p:sp>
      <p:sp>
        <p:nvSpPr>
          <p:cNvPr id="14" name="TextBox 13">
            <a:extLst>
              <a:ext uri="{FF2B5EF4-FFF2-40B4-BE49-F238E27FC236}">
                <a16:creationId xmlns:a16="http://schemas.microsoft.com/office/drawing/2014/main" id="{537C11C9-68A8-441B-8D59-1C19D4DA674C}"/>
              </a:ext>
            </a:extLst>
          </p:cNvPr>
          <p:cNvSpPr txBox="1"/>
          <p:nvPr/>
        </p:nvSpPr>
        <p:spPr>
          <a:xfrm>
            <a:off x="6934200" y="3593068"/>
            <a:ext cx="421910" cy="369332"/>
          </a:xfrm>
          <a:prstGeom prst="rect">
            <a:avLst/>
          </a:prstGeom>
          <a:noFill/>
        </p:spPr>
        <p:txBody>
          <a:bodyPr wrap="none" rtlCol="0">
            <a:spAutoFit/>
          </a:bodyPr>
          <a:lstStyle/>
          <a:p>
            <a:r>
              <a:rPr lang="en-US" dirty="0"/>
              <a:t>X2</a:t>
            </a:r>
          </a:p>
        </p:txBody>
      </p:sp>
      <p:sp>
        <p:nvSpPr>
          <p:cNvPr id="15" name="TextBox 14">
            <a:extLst>
              <a:ext uri="{FF2B5EF4-FFF2-40B4-BE49-F238E27FC236}">
                <a16:creationId xmlns:a16="http://schemas.microsoft.com/office/drawing/2014/main" id="{F9C41ACD-3FB7-4DC7-ADDB-FE7E52EC5DB0}"/>
              </a:ext>
            </a:extLst>
          </p:cNvPr>
          <p:cNvSpPr txBox="1"/>
          <p:nvPr/>
        </p:nvSpPr>
        <p:spPr>
          <a:xfrm>
            <a:off x="7010400" y="4659868"/>
            <a:ext cx="421910" cy="369332"/>
          </a:xfrm>
          <a:prstGeom prst="rect">
            <a:avLst/>
          </a:prstGeom>
          <a:noFill/>
        </p:spPr>
        <p:txBody>
          <a:bodyPr wrap="none" rtlCol="0">
            <a:spAutoFit/>
          </a:bodyPr>
          <a:lstStyle/>
          <a:p>
            <a:r>
              <a:rPr lang="en-US" dirty="0"/>
              <a:t>X3</a:t>
            </a:r>
          </a:p>
        </p:txBody>
      </p:sp>
      <p:cxnSp>
        <p:nvCxnSpPr>
          <p:cNvPr id="16" name="Straight Connector 15">
            <a:extLst>
              <a:ext uri="{FF2B5EF4-FFF2-40B4-BE49-F238E27FC236}">
                <a16:creationId xmlns:a16="http://schemas.microsoft.com/office/drawing/2014/main" id="{4F766D29-DA89-4041-8AA9-48D9B057A08E}"/>
              </a:ext>
            </a:extLst>
          </p:cNvPr>
          <p:cNvCxnSpPr/>
          <p:nvPr/>
        </p:nvCxnSpPr>
        <p:spPr>
          <a:xfrm flipV="1">
            <a:off x="609600" y="25146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03463BF-C5DC-4D56-9CE5-190D8A2EC32B}"/>
              </a:ext>
            </a:extLst>
          </p:cNvPr>
          <p:cNvCxnSpPr/>
          <p:nvPr/>
        </p:nvCxnSpPr>
        <p:spPr>
          <a:xfrm flipV="1">
            <a:off x="1524000" y="37338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537608-C482-461B-9BAF-D75CAEDADEC8}"/>
              </a:ext>
            </a:extLst>
          </p:cNvPr>
          <p:cNvCxnSpPr/>
          <p:nvPr/>
        </p:nvCxnSpPr>
        <p:spPr>
          <a:xfrm flipV="1">
            <a:off x="2667000" y="49530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084D699-249B-4A8B-B065-22343C14D2FE}"/>
              </a:ext>
            </a:extLst>
          </p:cNvPr>
          <p:cNvSpPr txBox="1"/>
          <p:nvPr/>
        </p:nvSpPr>
        <p:spPr>
          <a:xfrm>
            <a:off x="7467600" y="5029200"/>
            <a:ext cx="936475" cy="1477328"/>
          </a:xfrm>
          <a:prstGeom prst="rect">
            <a:avLst/>
          </a:prstGeom>
          <a:noFill/>
        </p:spPr>
        <p:txBody>
          <a:bodyPr wrap="none" rtlCol="0">
            <a:spAutoFit/>
          </a:bodyPr>
          <a:lstStyle/>
          <a:p>
            <a:r>
              <a:rPr lang="en-US" dirty="0"/>
              <a:t>0  -&gt; X0</a:t>
            </a:r>
          </a:p>
          <a:p>
            <a:r>
              <a:rPr lang="en-US" dirty="0"/>
              <a:t>0   – X1</a:t>
            </a:r>
          </a:p>
          <a:p>
            <a:r>
              <a:rPr lang="en-US" dirty="0"/>
              <a:t>D0 – X2</a:t>
            </a:r>
          </a:p>
          <a:p>
            <a:r>
              <a:rPr lang="en-US" dirty="0"/>
              <a:t>D1 – X3</a:t>
            </a:r>
          </a:p>
          <a:p>
            <a:endParaRPr lang="en-US" dirty="0"/>
          </a:p>
        </p:txBody>
      </p:sp>
      <p:sp>
        <p:nvSpPr>
          <p:cNvPr id="20" name="TextBox 19">
            <a:extLst>
              <a:ext uri="{FF2B5EF4-FFF2-40B4-BE49-F238E27FC236}">
                <a16:creationId xmlns:a16="http://schemas.microsoft.com/office/drawing/2014/main" id="{8D3E2DB7-8100-43ED-859A-1A2258866978}"/>
              </a:ext>
            </a:extLst>
          </p:cNvPr>
          <p:cNvSpPr txBox="1"/>
          <p:nvPr/>
        </p:nvSpPr>
        <p:spPr>
          <a:xfrm>
            <a:off x="1219200" y="381000"/>
            <a:ext cx="444352" cy="369332"/>
          </a:xfrm>
          <a:prstGeom prst="rect">
            <a:avLst/>
          </a:prstGeom>
          <a:noFill/>
        </p:spPr>
        <p:txBody>
          <a:bodyPr wrap="none" rtlCol="0">
            <a:spAutoFit/>
          </a:bodyPr>
          <a:lstStyle/>
          <a:p>
            <a:r>
              <a:rPr lang="en-US" dirty="0"/>
              <a:t>D0</a:t>
            </a:r>
          </a:p>
        </p:txBody>
      </p:sp>
      <p:sp>
        <p:nvSpPr>
          <p:cNvPr id="21" name="TextBox 20">
            <a:extLst>
              <a:ext uri="{FF2B5EF4-FFF2-40B4-BE49-F238E27FC236}">
                <a16:creationId xmlns:a16="http://schemas.microsoft.com/office/drawing/2014/main" id="{155B54D5-55D0-4EFE-87C5-AA4D87465BF1}"/>
              </a:ext>
            </a:extLst>
          </p:cNvPr>
          <p:cNvSpPr txBox="1"/>
          <p:nvPr/>
        </p:nvSpPr>
        <p:spPr>
          <a:xfrm>
            <a:off x="2527448" y="381000"/>
            <a:ext cx="444352" cy="369332"/>
          </a:xfrm>
          <a:prstGeom prst="rect">
            <a:avLst/>
          </a:prstGeom>
          <a:noFill/>
        </p:spPr>
        <p:txBody>
          <a:bodyPr wrap="none" rtlCol="0">
            <a:spAutoFit/>
          </a:bodyPr>
          <a:lstStyle/>
          <a:p>
            <a:r>
              <a:rPr lang="en-US" dirty="0"/>
              <a:t>D1</a:t>
            </a:r>
          </a:p>
        </p:txBody>
      </p:sp>
      <p:cxnSp>
        <p:nvCxnSpPr>
          <p:cNvPr id="22" name="Straight Connector 21">
            <a:extLst>
              <a:ext uri="{FF2B5EF4-FFF2-40B4-BE49-F238E27FC236}">
                <a16:creationId xmlns:a16="http://schemas.microsoft.com/office/drawing/2014/main" id="{A23BEA83-3F42-436B-BC25-E25195F2A3A4}"/>
              </a:ext>
            </a:extLst>
          </p:cNvPr>
          <p:cNvCxnSpPr/>
          <p:nvPr/>
        </p:nvCxnSpPr>
        <p:spPr>
          <a:xfrm>
            <a:off x="609600" y="838200"/>
            <a:ext cx="0" cy="4953000"/>
          </a:xfrm>
          <a:prstGeom prst="line">
            <a:avLst/>
          </a:prstGeom>
          <a:ln w="53975">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A678580-248C-42A9-A133-EF1E10FFC122}"/>
              </a:ext>
            </a:extLst>
          </p:cNvPr>
          <p:cNvCxnSpPr/>
          <p:nvPr/>
        </p:nvCxnSpPr>
        <p:spPr>
          <a:xfrm flipV="1">
            <a:off x="607140" y="1536288"/>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96F8B-7124-4225-98B8-E0DC5D45508F}"/>
              </a:ext>
            </a:extLst>
          </p:cNvPr>
          <p:cNvSpPr txBox="1"/>
          <p:nvPr/>
        </p:nvSpPr>
        <p:spPr>
          <a:xfrm>
            <a:off x="228600" y="5943600"/>
            <a:ext cx="1134349" cy="369332"/>
          </a:xfrm>
          <a:prstGeom prst="rect">
            <a:avLst/>
          </a:prstGeom>
          <a:noFill/>
        </p:spPr>
        <p:txBody>
          <a:bodyPr wrap="none" rtlCol="0">
            <a:spAutoFit/>
          </a:bodyPr>
          <a:lstStyle/>
          <a:p>
            <a:r>
              <a:rPr lang="en-US" dirty="0"/>
              <a:t>Pull Down</a:t>
            </a:r>
          </a:p>
        </p:txBody>
      </p:sp>
    </p:spTree>
    <p:extLst>
      <p:ext uri="{BB962C8B-B14F-4D97-AF65-F5344CB8AC3E}">
        <p14:creationId xmlns:p14="http://schemas.microsoft.com/office/powerpoint/2010/main" val="3910006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F6C0D2F-925C-4EAE-9A1F-F290911D2D33}"/>
              </a:ext>
            </a:extLst>
          </p:cNvPr>
          <p:cNvCxnSpPr/>
          <p:nvPr/>
        </p:nvCxnSpPr>
        <p:spPr>
          <a:xfrm>
            <a:off x="1524000" y="8382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109AB3D-4A72-4289-891E-5CBA38DCBC58}"/>
              </a:ext>
            </a:extLst>
          </p:cNvPr>
          <p:cNvCxnSpPr/>
          <p:nvPr/>
        </p:nvCxnSpPr>
        <p:spPr>
          <a:xfrm>
            <a:off x="2743200" y="9144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D3023E-77A0-4AF6-A0A7-B1F1257D29B9}"/>
              </a:ext>
            </a:extLst>
          </p:cNvPr>
          <p:cNvCxnSpPr/>
          <p:nvPr/>
        </p:nvCxnSpPr>
        <p:spPr>
          <a:xfrm>
            <a:off x="4038600" y="99306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D08FD8-4763-4518-97B9-73BCFE85551A}"/>
              </a:ext>
            </a:extLst>
          </p:cNvPr>
          <p:cNvCxnSpPr/>
          <p:nvPr/>
        </p:nvCxnSpPr>
        <p:spPr>
          <a:xfrm>
            <a:off x="5562600" y="1066800"/>
            <a:ext cx="0" cy="4953000"/>
          </a:xfrm>
          <a:prstGeom prst="line">
            <a:avLst/>
          </a:prstGeom>
          <a:ln w="53975">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C12784A-ED02-4CCB-BFEB-147DD768A312}"/>
              </a:ext>
            </a:extLst>
          </p:cNvPr>
          <p:cNvCxnSpPr/>
          <p:nvPr/>
        </p:nvCxnSpPr>
        <p:spPr>
          <a:xfrm>
            <a:off x="228600" y="1524000"/>
            <a:ext cx="64008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79DD2-FD8C-4418-94B2-B0D5A551330D}"/>
              </a:ext>
            </a:extLst>
          </p:cNvPr>
          <p:cNvCxnSpPr/>
          <p:nvPr/>
        </p:nvCxnSpPr>
        <p:spPr>
          <a:xfrm>
            <a:off x="228600" y="2514600"/>
            <a:ext cx="6477000" cy="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AAB253-CB28-486E-B2D9-BBD685AA835A}"/>
              </a:ext>
            </a:extLst>
          </p:cNvPr>
          <p:cNvCxnSpPr/>
          <p:nvPr/>
        </p:nvCxnSpPr>
        <p:spPr>
          <a:xfrm flipV="1">
            <a:off x="228600" y="3699360"/>
            <a:ext cx="6467172" cy="11064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495E83E-C86A-4EE0-9FEC-E10CB9E0C271}"/>
              </a:ext>
            </a:extLst>
          </p:cNvPr>
          <p:cNvCxnSpPr/>
          <p:nvPr/>
        </p:nvCxnSpPr>
        <p:spPr>
          <a:xfrm flipV="1">
            <a:off x="228600" y="4876800"/>
            <a:ext cx="6553200" cy="76200"/>
          </a:xfrm>
          <a:prstGeom prst="line">
            <a:avLst/>
          </a:prstGeom>
          <a:ln w="41275" cap="rnd">
            <a:solidFill>
              <a:srgbClr val="0070C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21FA92-09A2-49DE-B80F-A706B8442382}"/>
              </a:ext>
            </a:extLst>
          </p:cNvPr>
          <p:cNvSpPr txBox="1"/>
          <p:nvPr/>
        </p:nvSpPr>
        <p:spPr>
          <a:xfrm>
            <a:off x="3746648" y="457200"/>
            <a:ext cx="444352" cy="369332"/>
          </a:xfrm>
          <a:prstGeom prst="rect">
            <a:avLst/>
          </a:prstGeom>
          <a:noFill/>
        </p:spPr>
        <p:txBody>
          <a:bodyPr wrap="none" rtlCol="0">
            <a:spAutoFit/>
          </a:bodyPr>
          <a:lstStyle/>
          <a:p>
            <a:r>
              <a:rPr lang="en-US" dirty="0"/>
              <a:t>D2</a:t>
            </a:r>
          </a:p>
        </p:txBody>
      </p:sp>
      <p:sp>
        <p:nvSpPr>
          <p:cNvPr id="11" name="TextBox 10">
            <a:extLst>
              <a:ext uri="{FF2B5EF4-FFF2-40B4-BE49-F238E27FC236}">
                <a16:creationId xmlns:a16="http://schemas.microsoft.com/office/drawing/2014/main" id="{7747D106-F70F-4BFF-BE9B-26A41621C924}"/>
              </a:ext>
            </a:extLst>
          </p:cNvPr>
          <p:cNvSpPr txBox="1"/>
          <p:nvPr/>
        </p:nvSpPr>
        <p:spPr>
          <a:xfrm>
            <a:off x="5334000" y="381000"/>
            <a:ext cx="940096" cy="369332"/>
          </a:xfrm>
          <a:prstGeom prst="rect">
            <a:avLst/>
          </a:prstGeom>
          <a:noFill/>
        </p:spPr>
        <p:txBody>
          <a:bodyPr wrap="square" rtlCol="0">
            <a:spAutoFit/>
          </a:bodyPr>
          <a:lstStyle/>
          <a:p>
            <a:r>
              <a:rPr lang="en-US" dirty="0"/>
              <a:t>D3</a:t>
            </a:r>
          </a:p>
        </p:txBody>
      </p:sp>
      <p:sp>
        <p:nvSpPr>
          <p:cNvPr id="12" name="TextBox 11">
            <a:extLst>
              <a:ext uri="{FF2B5EF4-FFF2-40B4-BE49-F238E27FC236}">
                <a16:creationId xmlns:a16="http://schemas.microsoft.com/office/drawing/2014/main" id="{DCE3CDE1-9C15-41A8-A526-7AF28054405F}"/>
              </a:ext>
            </a:extLst>
          </p:cNvPr>
          <p:cNvSpPr txBox="1"/>
          <p:nvPr/>
        </p:nvSpPr>
        <p:spPr>
          <a:xfrm>
            <a:off x="6947048" y="1307068"/>
            <a:ext cx="421910" cy="369332"/>
          </a:xfrm>
          <a:prstGeom prst="rect">
            <a:avLst/>
          </a:prstGeom>
          <a:noFill/>
        </p:spPr>
        <p:txBody>
          <a:bodyPr wrap="none" rtlCol="0">
            <a:spAutoFit/>
          </a:bodyPr>
          <a:lstStyle/>
          <a:p>
            <a:r>
              <a:rPr lang="en-US" dirty="0"/>
              <a:t>X0</a:t>
            </a:r>
          </a:p>
        </p:txBody>
      </p:sp>
      <p:sp>
        <p:nvSpPr>
          <p:cNvPr id="13" name="TextBox 12">
            <a:extLst>
              <a:ext uri="{FF2B5EF4-FFF2-40B4-BE49-F238E27FC236}">
                <a16:creationId xmlns:a16="http://schemas.microsoft.com/office/drawing/2014/main" id="{5010FE7D-0578-417D-825F-1D62C94E3129}"/>
              </a:ext>
            </a:extLst>
          </p:cNvPr>
          <p:cNvSpPr txBox="1"/>
          <p:nvPr/>
        </p:nvSpPr>
        <p:spPr>
          <a:xfrm>
            <a:off x="6947048" y="2297668"/>
            <a:ext cx="421910" cy="369332"/>
          </a:xfrm>
          <a:prstGeom prst="rect">
            <a:avLst/>
          </a:prstGeom>
          <a:noFill/>
        </p:spPr>
        <p:txBody>
          <a:bodyPr wrap="none" rtlCol="0">
            <a:spAutoFit/>
          </a:bodyPr>
          <a:lstStyle/>
          <a:p>
            <a:r>
              <a:rPr lang="en-US" dirty="0"/>
              <a:t>X1</a:t>
            </a:r>
          </a:p>
        </p:txBody>
      </p:sp>
      <p:sp>
        <p:nvSpPr>
          <p:cNvPr id="14" name="TextBox 13">
            <a:extLst>
              <a:ext uri="{FF2B5EF4-FFF2-40B4-BE49-F238E27FC236}">
                <a16:creationId xmlns:a16="http://schemas.microsoft.com/office/drawing/2014/main" id="{840036B0-E8C2-4B4F-8C67-B54C8642243A}"/>
              </a:ext>
            </a:extLst>
          </p:cNvPr>
          <p:cNvSpPr txBox="1"/>
          <p:nvPr/>
        </p:nvSpPr>
        <p:spPr>
          <a:xfrm>
            <a:off x="6934200" y="3593068"/>
            <a:ext cx="421910" cy="369332"/>
          </a:xfrm>
          <a:prstGeom prst="rect">
            <a:avLst/>
          </a:prstGeom>
          <a:noFill/>
        </p:spPr>
        <p:txBody>
          <a:bodyPr wrap="none" rtlCol="0">
            <a:spAutoFit/>
          </a:bodyPr>
          <a:lstStyle/>
          <a:p>
            <a:r>
              <a:rPr lang="en-US" dirty="0"/>
              <a:t>X2</a:t>
            </a:r>
          </a:p>
        </p:txBody>
      </p:sp>
      <p:sp>
        <p:nvSpPr>
          <p:cNvPr id="15" name="TextBox 14">
            <a:extLst>
              <a:ext uri="{FF2B5EF4-FFF2-40B4-BE49-F238E27FC236}">
                <a16:creationId xmlns:a16="http://schemas.microsoft.com/office/drawing/2014/main" id="{7B5138C6-7210-4FD5-916F-ABEA66DF90A7}"/>
              </a:ext>
            </a:extLst>
          </p:cNvPr>
          <p:cNvSpPr txBox="1"/>
          <p:nvPr/>
        </p:nvSpPr>
        <p:spPr>
          <a:xfrm>
            <a:off x="7010400" y="4659868"/>
            <a:ext cx="421910" cy="369332"/>
          </a:xfrm>
          <a:prstGeom prst="rect">
            <a:avLst/>
          </a:prstGeom>
          <a:noFill/>
        </p:spPr>
        <p:txBody>
          <a:bodyPr wrap="none" rtlCol="0">
            <a:spAutoFit/>
          </a:bodyPr>
          <a:lstStyle/>
          <a:p>
            <a:r>
              <a:rPr lang="en-US" dirty="0"/>
              <a:t>X3</a:t>
            </a:r>
          </a:p>
        </p:txBody>
      </p:sp>
      <p:cxnSp>
        <p:nvCxnSpPr>
          <p:cNvPr id="16" name="Straight Connector 15">
            <a:extLst>
              <a:ext uri="{FF2B5EF4-FFF2-40B4-BE49-F238E27FC236}">
                <a16:creationId xmlns:a16="http://schemas.microsoft.com/office/drawing/2014/main" id="{E463896D-7BA1-493F-9AF7-FF1187D57D5D}"/>
              </a:ext>
            </a:extLst>
          </p:cNvPr>
          <p:cNvCxnSpPr/>
          <p:nvPr/>
        </p:nvCxnSpPr>
        <p:spPr>
          <a:xfrm flipV="1">
            <a:off x="609600" y="49530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BD6724-3D62-4F77-92EB-D57CB7150B7E}"/>
              </a:ext>
            </a:extLst>
          </p:cNvPr>
          <p:cNvCxnSpPr/>
          <p:nvPr/>
        </p:nvCxnSpPr>
        <p:spPr>
          <a:xfrm flipV="1">
            <a:off x="1524000" y="37338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4E10F-172B-46D0-851C-D661F4A0BD19}"/>
              </a:ext>
            </a:extLst>
          </p:cNvPr>
          <p:cNvCxnSpPr/>
          <p:nvPr/>
        </p:nvCxnSpPr>
        <p:spPr>
          <a:xfrm flipV="1">
            <a:off x="2667000" y="49530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1347C02-0907-4D96-94E6-4452CC5784EA}"/>
              </a:ext>
            </a:extLst>
          </p:cNvPr>
          <p:cNvSpPr txBox="1"/>
          <p:nvPr/>
        </p:nvSpPr>
        <p:spPr>
          <a:xfrm>
            <a:off x="7467600" y="5029200"/>
            <a:ext cx="1026243" cy="1477328"/>
          </a:xfrm>
          <a:prstGeom prst="rect">
            <a:avLst/>
          </a:prstGeom>
          <a:noFill/>
        </p:spPr>
        <p:txBody>
          <a:bodyPr wrap="none" rtlCol="0">
            <a:spAutoFit/>
          </a:bodyPr>
          <a:lstStyle/>
          <a:p>
            <a:r>
              <a:rPr lang="en-US" dirty="0"/>
              <a:t>D2  -&gt; X0</a:t>
            </a:r>
          </a:p>
          <a:p>
            <a:r>
              <a:rPr lang="en-US" dirty="0"/>
              <a:t>D3   – X1</a:t>
            </a:r>
          </a:p>
          <a:p>
            <a:r>
              <a:rPr lang="en-US" dirty="0"/>
              <a:t>0– X2</a:t>
            </a:r>
          </a:p>
          <a:p>
            <a:r>
              <a:rPr lang="en-US" dirty="0"/>
              <a:t>0 – X3</a:t>
            </a:r>
          </a:p>
          <a:p>
            <a:endParaRPr lang="en-US" dirty="0"/>
          </a:p>
        </p:txBody>
      </p:sp>
      <p:sp>
        <p:nvSpPr>
          <p:cNvPr id="20" name="TextBox 19">
            <a:extLst>
              <a:ext uri="{FF2B5EF4-FFF2-40B4-BE49-F238E27FC236}">
                <a16:creationId xmlns:a16="http://schemas.microsoft.com/office/drawing/2014/main" id="{E6C330D5-AC3E-49BF-93CC-B4BB7AE75337}"/>
              </a:ext>
            </a:extLst>
          </p:cNvPr>
          <p:cNvSpPr txBox="1"/>
          <p:nvPr/>
        </p:nvSpPr>
        <p:spPr>
          <a:xfrm>
            <a:off x="1219200" y="381000"/>
            <a:ext cx="444352" cy="369332"/>
          </a:xfrm>
          <a:prstGeom prst="rect">
            <a:avLst/>
          </a:prstGeom>
          <a:noFill/>
        </p:spPr>
        <p:txBody>
          <a:bodyPr wrap="none" rtlCol="0">
            <a:spAutoFit/>
          </a:bodyPr>
          <a:lstStyle/>
          <a:p>
            <a:r>
              <a:rPr lang="en-US" dirty="0"/>
              <a:t>D0</a:t>
            </a:r>
          </a:p>
        </p:txBody>
      </p:sp>
      <p:sp>
        <p:nvSpPr>
          <p:cNvPr id="21" name="TextBox 20">
            <a:extLst>
              <a:ext uri="{FF2B5EF4-FFF2-40B4-BE49-F238E27FC236}">
                <a16:creationId xmlns:a16="http://schemas.microsoft.com/office/drawing/2014/main" id="{01486AA7-86DE-486A-BFBE-071EAD9C4357}"/>
              </a:ext>
            </a:extLst>
          </p:cNvPr>
          <p:cNvSpPr txBox="1"/>
          <p:nvPr/>
        </p:nvSpPr>
        <p:spPr>
          <a:xfrm>
            <a:off x="2527448" y="381000"/>
            <a:ext cx="444352" cy="369332"/>
          </a:xfrm>
          <a:prstGeom prst="rect">
            <a:avLst/>
          </a:prstGeom>
          <a:noFill/>
        </p:spPr>
        <p:txBody>
          <a:bodyPr wrap="none" rtlCol="0">
            <a:spAutoFit/>
          </a:bodyPr>
          <a:lstStyle/>
          <a:p>
            <a:r>
              <a:rPr lang="en-US" dirty="0"/>
              <a:t>D1</a:t>
            </a:r>
          </a:p>
        </p:txBody>
      </p:sp>
      <p:cxnSp>
        <p:nvCxnSpPr>
          <p:cNvPr id="22" name="Straight Connector 21">
            <a:extLst>
              <a:ext uri="{FF2B5EF4-FFF2-40B4-BE49-F238E27FC236}">
                <a16:creationId xmlns:a16="http://schemas.microsoft.com/office/drawing/2014/main" id="{B92D3C54-8361-4EAF-8462-CA91C5E9E9D7}"/>
              </a:ext>
            </a:extLst>
          </p:cNvPr>
          <p:cNvCxnSpPr/>
          <p:nvPr/>
        </p:nvCxnSpPr>
        <p:spPr>
          <a:xfrm>
            <a:off x="609600" y="838200"/>
            <a:ext cx="0" cy="4953000"/>
          </a:xfrm>
          <a:prstGeom prst="line">
            <a:avLst/>
          </a:prstGeom>
          <a:ln w="53975">
            <a:solidFill>
              <a:srgbClr val="00B05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8F4675-B317-4314-A57B-C28DB5AA09D3}"/>
              </a:ext>
            </a:extLst>
          </p:cNvPr>
          <p:cNvCxnSpPr/>
          <p:nvPr/>
        </p:nvCxnSpPr>
        <p:spPr>
          <a:xfrm flipV="1">
            <a:off x="5562600" y="25146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C61636-979D-4C2B-956B-CDF056A6E1EF}"/>
              </a:ext>
            </a:extLst>
          </p:cNvPr>
          <p:cNvCxnSpPr/>
          <p:nvPr/>
        </p:nvCxnSpPr>
        <p:spPr>
          <a:xfrm flipV="1">
            <a:off x="4055808" y="15240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219B7E-8A3D-4072-A15A-A81F95902B2B}"/>
              </a:ext>
            </a:extLst>
          </p:cNvPr>
          <p:cNvSpPr txBox="1"/>
          <p:nvPr/>
        </p:nvSpPr>
        <p:spPr>
          <a:xfrm>
            <a:off x="228600" y="5943600"/>
            <a:ext cx="1134349" cy="369332"/>
          </a:xfrm>
          <a:prstGeom prst="rect">
            <a:avLst/>
          </a:prstGeom>
          <a:noFill/>
        </p:spPr>
        <p:txBody>
          <a:bodyPr wrap="none" rtlCol="0">
            <a:spAutoFit/>
          </a:bodyPr>
          <a:lstStyle/>
          <a:p>
            <a:r>
              <a:rPr lang="en-US" dirty="0"/>
              <a:t>Pull Down</a:t>
            </a:r>
          </a:p>
        </p:txBody>
      </p:sp>
    </p:spTree>
    <p:extLst>
      <p:ext uri="{BB962C8B-B14F-4D97-AF65-F5344CB8AC3E}">
        <p14:creationId xmlns:p14="http://schemas.microsoft.com/office/powerpoint/2010/main" val="302935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52400"/>
            <a:ext cx="7543800" cy="1295400"/>
          </a:xfrm>
        </p:spPr>
        <p:txBody>
          <a:bodyPr/>
          <a:lstStyle/>
          <a:p>
            <a:r>
              <a:rPr lang="en-US" dirty="0"/>
              <a:t>Barrel Shifter</a:t>
            </a:r>
          </a:p>
        </p:txBody>
      </p:sp>
      <p:sp>
        <p:nvSpPr>
          <p:cNvPr id="3" name="TextBox 2"/>
          <p:cNvSpPr txBox="1"/>
          <p:nvPr/>
        </p:nvSpPr>
        <p:spPr>
          <a:xfrm>
            <a:off x="457200" y="1905000"/>
            <a:ext cx="8233985" cy="923330"/>
          </a:xfrm>
          <a:prstGeom prst="rect">
            <a:avLst/>
          </a:prstGeom>
          <a:noFill/>
          <a:ln>
            <a:solidFill>
              <a:srgbClr val="7030A0"/>
            </a:solidFill>
          </a:ln>
        </p:spPr>
        <p:txBody>
          <a:bodyPr wrap="none" rtlCol="0">
            <a:spAutoFit/>
          </a:bodyPr>
          <a:lstStyle/>
          <a:p>
            <a:r>
              <a:rPr lang="en-US" dirty="0"/>
              <a:t>Shift contents of  the specified 32 BIT register  right or left by a specific number</a:t>
            </a:r>
          </a:p>
          <a:p>
            <a:r>
              <a:rPr lang="en-US" dirty="0"/>
              <a:t>The Shift process happens within a cycle</a:t>
            </a:r>
          </a:p>
          <a:p>
            <a:r>
              <a:rPr lang="en-US" dirty="0"/>
              <a:t>The barrel shifter increases the efficiency of data processing </a:t>
            </a:r>
          </a:p>
        </p:txBody>
      </p:sp>
      <p:sp>
        <p:nvSpPr>
          <p:cNvPr id="4" name="TextBox 3"/>
          <p:cNvSpPr txBox="1"/>
          <p:nvPr/>
        </p:nvSpPr>
        <p:spPr>
          <a:xfrm>
            <a:off x="533400" y="3429000"/>
            <a:ext cx="6172200" cy="1200329"/>
          </a:xfrm>
          <a:prstGeom prst="rect">
            <a:avLst/>
          </a:prstGeom>
          <a:noFill/>
          <a:ln>
            <a:solidFill>
              <a:srgbClr val="7030A0"/>
            </a:solidFill>
          </a:ln>
        </p:spPr>
        <p:txBody>
          <a:bodyPr wrap="square" rtlCol="0">
            <a:spAutoFit/>
          </a:bodyPr>
          <a:lstStyle/>
          <a:p>
            <a:r>
              <a:rPr lang="pt-BR" b="1" dirty="0">
                <a:solidFill>
                  <a:srgbClr val="FF0000"/>
                </a:solidFill>
              </a:rPr>
              <a:t>LSL r4, r6</a:t>
            </a:r>
            <a:r>
              <a:rPr lang="pt-BR" dirty="0"/>
              <a:t>,</a:t>
            </a:r>
            <a:r>
              <a:rPr lang="pt-BR" dirty="0">
                <a:solidFill>
                  <a:srgbClr val="FF0000"/>
                </a:solidFill>
              </a:rPr>
              <a:t> </a:t>
            </a:r>
            <a:r>
              <a:rPr lang="pt-BR" b="1" dirty="0">
                <a:solidFill>
                  <a:srgbClr val="FF0000"/>
                </a:solidFill>
              </a:rPr>
              <a:t>#4     </a:t>
            </a:r>
            <a:r>
              <a:rPr lang="pt-BR" dirty="0"/>
              <a:t>; r4 = r6 &lt;&lt; 4 bits</a:t>
            </a:r>
          </a:p>
          <a:p>
            <a:r>
              <a:rPr lang="pt-BR" b="1" dirty="0">
                <a:solidFill>
                  <a:srgbClr val="FF0000"/>
                </a:solidFill>
              </a:rPr>
              <a:t>LSL r4, r6, r3      </a:t>
            </a:r>
            <a:r>
              <a:rPr lang="pt-BR" dirty="0"/>
              <a:t>; r4 = r6 &lt;&lt; # specified in r3</a:t>
            </a:r>
          </a:p>
          <a:p>
            <a:r>
              <a:rPr lang="en-US" b="1" dirty="0">
                <a:solidFill>
                  <a:srgbClr val="FF0000"/>
                </a:solidFill>
              </a:rPr>
              <a:t>ROR r4, r6, #12  </a:t>
            </a:r>
            <a:r>
              <a:rPr lang="en-US" dirty="0"/>
              <a:t>; r4 = r6 rotated right 12 bits</a:t>
            </a:r>
          </a:p>
          <a:p>
            <a:r>
              <a:rPr lang="en-US" dirty="0"/>
              <a:t>                            ; r4 = r6 rotated left 20 bits</a:t>
            </a:r>
          </a:p>
        </p:txBody>
      </p:sp>
      <p:sp>
        <p:nvSpPr>
          <p:cNvPr id="5" name="TextBox 4"/>
          <p:cNvSpPr txBox="1"/>
          <p:nvPr/>
        </p:nvSpPr>
        <p:spPr>
          <a:xfrm>
            <a:off x="457200" y="5334000"/>
            <a:ext cx="8315097" cy="646331"/>
          </a:xfrm>
          <a:prstGeom prst="rect">
            <a:avLst/>
          </a:prstGeom>
          <a:noFill/>
          <a:ln>
            <a:solidFill>
              <a:srgbClr val="7030A0"/>
            </a:solidFill>
          </a:ln>
        </p:spPr>
        <p:txBody>
          <a:bodyPr wrap="none" rtlCol="0">
            <a:spAutoFit/>
          </a:bodyPr>
          <a:lstStyle/>
          <a:p>
            <a:r>
              <a:rPr lang="en-US" dirty="0"/>
              <a:t>In Logical Shift Data is treated as unsigned where there another Shift operation </a:t>
            </a:r>
          </a:p>
          <a:p>
            <a:r>
              <a:rPr lang="en-US" dirty="0"/>
              <a:t>ASR  </a:t>
            </a:r>
            <a:r>
              <a:rPr lang="en-US" b="1" dirty="0"/>
              <a:t>- Arithmetic shift Right</a:t>
            </a:r>
            <a:r>
              <a:rPr lang="en-US" dirty="0"/>
              <a:t>, </a:t>
            </a:r>
            <a:r>
              <a:rPr lang="en-US" b="1" dirty="0"/>
              <a:t>where data is treated as signed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122238"/>
            <a:ext cx="7543800" cy="1295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900" b="1" i="0" u="none" strike="noStrike" kern="0" cap="none" spc="0" normalizeH="0" baseline="0" noProof="0" dirty="0">
              <a:ln>
                <a:noFill/>
              </a:ln>
              <a:solidFill>
                <a:schemeClr val="tx2"/>
              </a:solidFill>
              <a:effectLst/>
              <a:uLnTx/>
              <a:uFillTx/>
              <a:latin typeface="+mj-lt"/>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Arithmetic Shift Right</a:t>
            </a:r>
          </a:p>
        </p:txBody>
      </p:sp>
      <p:sp>
        <p:nvSpPr>
          <p:cNvPr id="5" name="Rounded Rectangle 4"/>
          <p:cNvSpPr/>
          <p:nvPr/>
        </p:nvSpPr>
        <p:spPr bwMode="auto">
          <a:xfrm>
            <a:off x="762000" y="1752600"/>
            <a:ext cx="2895600" cy="914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Let us</a:t>
            </a:r>
            <a:r>
              <a:rPr kumimoji="0" lang="en-US" sz="1800" b="0" i="0" u="none" strike="noStrike" cap="none" normalizeH="0" dirty="0">
                <a:ln>
                  <a:noFill/>
                </a:ln>
                <a:solidFill>
                  <a:schemeClr val="tx1"/>
                </a:solidFill>
                <a:effectLst/>
                <a:latin typeface="Arial" charset="0"/>
              </a:rPr>
              <a:t>  take -6  (negative six) as an example  and represent it </a:t>
            </a:r>
            <a:r>
              <a:rPr lang="en-US" dirty="0"/>
              <a:t>as four bit </a:t>
            </a:r>
            <a:r>
              <a:rPr kumimoji="0" lang="en-US" sz="1800" b="0" i="0" u="none" strike="noStrike" cap="none" normalizeH="0" dirty="0">
                <a:ln>
                  <a:noFill/>
                </a:ln>
                <a:solidFill>
                  <a:schemeClr val="tx1"/>
                </a:solidFill>
                <a:effectLst/>
                <a:latin typeface="Arial" charset="0"/>
              </a:rPr>
              <a:t>binary </a:t>
            </a:r>
            <a:endParaRPr kumimoji="0" lang="en-US" sz="1800" b="0" i="0" u="none" strike="noStrike" cap="none" normalizeH="0" baseline="0" dirty="0">
              <a:ln>
                <a:noFill/>
              </a:ln>
              <a:solidFill>
                <a:schemeClr val="tx1"/>
              </a:solidFill>
              <a:effectLst/>
              <a:latin typeface="Arial" charset="0"/>
            </a:endParaRPr>
          </a:p>
        </p:txBody>
      </p:sp>
      <p:sp>
        <p:nvSpPr>
          <p:cNvPr id="6" name="Rounded Rectangle 5"/>
          <p:cNvSpPr/>
          <p:nvPr/>
        </p:nvSpPr>
        <p:spPr bwMode="auto">
          <a:xfrm>
            <a:off x="762000" y="3124200"/>
            <a:ext cx="2971800" cy="914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dirty="0">
                <a:ln>
                  <a:noFill/>
                </a:ln>
                <a:solidFill>
                  <a:schemeClr val="tx1"/>
                </a:solidFill>
                <a:effectLst/>
                <a:latin typeface="Arial" charset="0"/>
              </a:rPr>
              <a:t>-6 in Two complement format</a:t>
            </a:r>
            <a:r>
              <a:rPr lang="en-US" dirty="0"/>
              <a:t> is 1010 </a:t>
            </a:r>
            <a:endParaRPr kumimoji="0" lang="en-US" sz="1800" b="0" i="0" u="none" strike="noStrike" cap="none" normalizeH="0" baseline="0" dirty="0">
              <a:ln>
                <a:noFill/>
              </a:ln>
              <a:solidFill>
                <a:schemeClr val="tx1"/>
              </a:solidFill>
              <a:effectLst/>
              <a:latin typeface="Arial" charset="0"/>
            </a:endParaRPr>
          </a:p>
        </p:txBody>
      </p:sp>
      <p:sp>
        <p:nvSpPr>
          <p:cNvPr id="7" name="Oval 6"/>
          <p:cNvSpPr/>
          <p:nvPr/>
        </p:nvSpPr>
        <p:spPr bwMode="auto">
          <a:xfrm>
            <a:off x="4114800" y="2971800"/>
            <a:ext cx="4419600" cy="914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 = 0110</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Once complement = 1001</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Two Complement = 1010</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Rounded Rectangle 7"/>
          <p:cNvSpPr/>
          <p:nvPr/>
        </p:nvSpPr>
        <p:spPr bwMode="auto">
          <a:xfrm>
            <a:off x="762000" y="4343400"/>
            <a:ext cx="3352800" cy="10668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u="sng" dirty="0">
                <a:solidFill>
                  <a:srgbClr val="FF0000"/>
                </a:solidFill>
              </a:rPr>
              <a:t>Arithmetic Shift Right </a:t>
            </a:r>
            <a:r>
              <a:rPr lang="en-US" dirty="0"/>
              <a:t>of 1010 on ARM processor will result in 1101</a:t>
            </a:r>
            <a:endParaRPr kumimoji="0" lang="en-US" sz="1800" b="0" i="0" u="none" strike="noStrike" cap="none" normalizeH="0" baseline="0" dirty="0">
              <a:ln>
                <a:noFill/>
              </a:ln>
              <a:solidFill>
                <a:schemeClr val="tx1"/>
              </a:solidFill>
              <a:effectLst/>
              <a:latin typeface="Arial" charset="0"/>
            </a:endParaRPr>
          </a:p>
        </p:txBody>
      </p:sp>
      <p:sp>
        <p:nvSpPr>
          <p:cNvPr id="9" name="Oval 8"/>
          <p:cNvSpPr/>
          <p:nvPr/>
        </p:nvSpPr>
        <p:spPr bwMode="auto">
          <a:xfrm>
            <a:off x="4419600" y="4267200"/>
            <a:ext cx="4419600" cy="914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+3= 0011</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Once complement = 1100</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Two Complement = 1101</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Rounded Rectangle 9"/>
          <p:cNvSpPr/>
          <p:nvPr/>
        </p:nvSpPr>
        <p:spPr bwMode="auto">
          <a:xfrm>
            <a:off x="685800" y="5791200"/>
            <a:ext cx="7924800" cy="762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Arithmetic</a:t>
            </a:r>
            <a:r>
              <a:rPr kumimoji="0" lang="en-US" sz="1800" b="0" i="0" u="none" strike="noStrike" cap="none" normalizeH="0" dirty="0">
                <a:ln>
                  <a:noFill/>
                </a:ln>
                <a:solidFill>
                  <a:schemeClr val="tx1"/>
                </a:solidFill>
                <a:effectLst/>
                <a:latin typeface="Arial" charset="0"/>
              </a:rPr>
              <a:t> Shift Right by one will result in dividing the numbe</a:t>
            </a:r>
            <a:r>
              <a:rPr lang="en-US" dirty="0"/>
              <a:t>r by two preserving the sign bit</a:t>
            </a:r>
            <a:endParaRPr kumimoji="0" lang="en-US" sz="1800" b="0" i="0" u="none" strike="noStrike" cap="none" normalizeH="0" baseline="0" dirty="0">
              <a:ln>
                <a:noFill/>
              </a:ln>
              <a:solidFill>
                <a:schemeClr val="tx1"/>
              </a:solidFill>
              <a:effectLst/>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762000"/>
            <a:ext cx="7543800" cy="6397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Arithmetic Shift Left</a:t>
            </a:r>
          </a:p>
        </p:txBody>
      </p:sp>
      <p:sp>
        <p:nvSpPr>
          <p:cNvPr id="3" name="Rounded Rectangle 2"/>
          <p:cNvSpPr/>
          <p:nvPr/>
        </p:nvSpPr>
        <p:spPr bwMode="auto">
          <a:xfrm>
            <a:off x="762000" y="1752600"/>
            <a:ext cx="2895600" cy="914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Let us</a:t>
            </a:r>
            <a:r>
              <a:rPr kumimoji="0" lang="en-US" sz="1800" b="0" i="0" u="none" strike="noStrike" cap="none" normalizeH="0" dirty="0">
                <a:ln>
                  <a:noFill/>
                </a:ln>
                <a:solidFill>
                  <a:schemeClr val="tx1"/>
                </a:solidFill>
                <a:effectLst/>
                <a:latin typeface="Arial" charset="0"/>
              </a:rPr>
              <a:t>  take -6 (negative six) as an example  and represent it </a:t>
            </a:r>
            <a:r>
              <a:rPr lang="en-US" dirty="0"/>
              <a:t>as  binary</a:t>
            </a:r>
            <a:endParaRPr kumimoji="0" lang="en-US" sz="1800" b="0" i="0" u="none" strike="noStrike" cap="none" normalizeH="0" baseline="0" dirty="0">
              <a:ln>
                <a:noFill/>
              </a:ln>
              <a:solidFill>
                <a:schemeClr val="tx1"/>
              </a:solidFill>
              <a:effectLst/>
              <a:latin typeface="Arial" charset="0"/>
            </a:endParaRPr>
          </a:p>
        </p:txBody>
      </p:sp>
      <p:sp>
        <p:nvSpPr>
          <p:cNvPr id="4" name="Rounded Rectangle 3"/>
          <p:cNvSpPr/>
          <p:nvPr/>
        </p:nvSpPr>
        <p:spPr bwMode="auto">
          <a:xfrm>
            <a:off x="762000" y="3124200"/>
            <a:ext cx="2971800" cy="9144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dirty="0">
                <a:ln>
                  <a:noFill/>
                </a:ln>
                <a:solidFill>
                  <a:schemeClr val="tx1"/>
                </a:solidFill>
                <a:effectLst/>
                <a:latin typeface="Arial" charset="0"/>
              </a:rPr>
              <a:t>-6 in Two complement format</a:t>
            </a:r>
            <a:r>
              <a:rPr lang="en-US" dirty="0"/>
              <a:t> is 1010 </a:t>
            </a:r>
            <a:endParaRPr kumimoji="0" lang="en-US" sz="1800" b="0" i="0" u="none" strike="noStrike" cap="none" normalizeH="0" baseline="0" dirty="0">
              <a:ln>
                <a:noFill/>
              </a:ln>
              <a:solidFill>
                <a:schemeClr val="tx1"/>
              </a:solidFill>
              <a:effectLst/>
              <a:latin typeface="Arial" charset="0"/>
            </a:endParaRPr>
          </a:p>
        </p:txBody>
      </p:sp>
      <p:sp>
        <p:nvSpPr>
          <p:cNvPr id="5" name="Oval 4"/>
          <p:cNvSpPr/>
          <p:nvPr/>
        </p:nvSpPr>
        <p:spPr bwMode="auto">
          <a:xfrm>
            <a:off x="4114800" y="2971800"/>
            <a:ext cx="4419600" cy="914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+6 = 0110</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Once complement = 1001</a:t>
            </a:r>
          </a:p>
          <a:p>
            <a:pPr marL="0" marR="0" indent="0" algn="l" defTabSz="914400" rtl="0" eaLnBrk="0" fontAlgn="base" latinLnBrk="0" hangingPunct="0">
              <a:lnSpc>
                <a:spcPct val="100000"/>
              </a:lnSpc>
              <a:spcBef>
                <a:spcPct val="0"/>
              </a:spcBef>
              <a:spcAft>
                <a:spcPct val="0"/>
              </a:spcAft>
              <a:buClrTx/>
              <a:buSzTx/>
              <a:buFontTx/>
              <a:buNone/>
              <a:tabLst/>
            </a:pPr>
            <a:r>
              <a:rPr lang="en-US" sz="1400" dirty="0"/>
              <a:t>Two Complement = 1010</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Rounded Rectangle 5"/>
          <p:cNvSpPr/>
          <p:nvPr/>
        </p:nvSpPr>
        <p:spPr bwMode="auto">
          <a:xfrm>
            <a:off x="762000" y="4343400"/>
            <a:ext cx="3352800" cy="1371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u="sng" dirty="0">
                <a:solidFill>
                  <a:srgbClr val="FF0000"/>
                </a:solidFill>
              </a:rPr>
              <a:t>Arithmetic Shift Left </a:t>
            </a:r>
            <a:r>
              <a:rPr lang="en-US" dirty="0"/>
              <a:t>of 1010 on ARM processor will result in 10100 Logical shift of 1010</a:t>
            </a:r>
          </a:p>
          <a:p>
            <a:r>
              <a:rPr lang="en-US" dirty="0"/>
              <a:t>Will also result in 10100</a:t>
            </a:r>
          </a:p>
          <a:p>
            <a:endParaRPr kumimoji="0" lang="en-US" sz="1800" b="0" i="0" u="none" strike="noStrike" cap="none" normalizeH="0" baseline="0" dirty="0">
              <a:ln>
                <a:noFill/>
              </a:ln>
              <a:solidFill>
                <a:schemeClr val="tx1"/>
              </a:solidFill>
              <a:effectLst/>
              <a:latin typeface="Arial" charset="0"/>
            </a:endParaRPr>
          </a:p>
        </p:txBody>
      </p:sp>
      <p:sp>
        <p:nvSpPr>
          <p:cNvPr id="7" name="Oval 6"/>
          <p:cNvSpPr/>
          <p:nvPr/>
        </p:nvSpPr>
        <p:spPr bwMode="auto">
          <a:xfrm>
            <a:off x="4419600" y="4267200"/>
            <a:ext cx="4419600" cy="914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t>Two compliment of  -12  is  10100</a:t>
            </a:r>
          </a:p>
          <a:p>
            <a:pPr marL="0" marR="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Rounded Rectangle 7"/>
          <p:cNvSpPr/>
          <p:nvPr/>
        </p:nvSpPr>
        <p:spPr bwMode="auto">
          <a:xfrm>
            <a:off x="685800" y="5791200"/>
            <a:ext cx="7924800" cy="762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Arithmetic</a:t>
            </a:r>
            <a:r>
              <a:rPr kumimoji="0" lang="en-US" sz="1800" b="0" i="0" u="none" strike="noStrike" cap="none" normalizeH="0" dirty="0">
                <a:ln>
                  <a:noFill/>
                </a:ln>
                <a:solidFill>
                  <a:schemeClr val="tx1"/>
                </a:solidFill>
                <a:effectLst/>
                <a:latin typeface="Arial" charset="0"/>
              </a:rPr>
              <a:t> Shift Left  by one is same as Logical Shift left by one hence there</a:t>
            </a:r>
          </a:p>
          <a:p>
            <a:pPr marL="0" marR="0" indent="0" algn="l" defTabSz="914400" rtl="0" eaLnBrk="0" fontAlgn="base" latinLnBrk="0" hangingPunct="0">
              <a:lnSpc>
                <a:spcPct val="100000"/>
              </a:lnSpc>
              <a:spcBef>
                <a:spcPct val="0"/>
              </a:spcBef>
              <a:spcAft>
                <a:spcPct val="0"/>
              </a:spcAft>
              <a:buClrTx/>
              <a:buSzTx/>
              <a:buFontTx/>
              <a:buNone/>
              <a:tabLst/>
            </a:pPr>
            <a:r>
              <a:rPr lang="en-US" dirty="0"/>
              <a:t>Is not separate instruction for Arithmetic Shift </a:t>
            </a:r>
            <a:r>
              <a:rPr lang="en-US" dirty="0" err="1"/>
              <a:t>Leflt</a:t>
            </a:r>
            <a:endParaRPr kumimoji="0" lang="en-US" sz="1800" b="0" i="0" u="none" strike="noStrike" cap="none" normalizeH="0" baseline="0" dirty="0">
              <a:ln>
                <a:noFill/>
              </a:ln>
              <a:solidFill>
                <a:schemeClr val="tx1"/>
              </a:solidFill>
              <a:effectLst/>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8029C9-88BC-4494-9AF5-62850C9F66A6}"/>
              </a:ext>
            </a:extLst>
          </p:cNvPr>
          <p:cNvSpPr/>
          <p:nvPr/>
        </p:nvSpPr>
        <p:spPr>
          <a:xfrm>
            <a:off x="533400" y="1828800"/>
            <a:ext cx="7924800" cy="2308324"/>
          </a:xfrm>
          <a:prstGeom prst="rect">
            <a:avLst/>
          </a:prstGeom>
          <a:solidFill>
            <a:schemeClr val="accent2">
              <a:lumMod val="60000"/>
              <a:lumOff val="40000"/>
            </a:schemeClr>
          </a:solidFill>
          <a:ln>
            <a:solidFill>
              <a:schemeClr val="accent1"/>
            </a:solidFill>
          </a:ln>
        </p:spPr>
        <p:txBody>
          <a:bodyPr wrap="square">
            <a:spAutoFit/>
          </a:bodyPr>
          <a:lstStyle/>
          <a:p>
            <a:pPr algn="just"/>
            <a:r>
              <a:rPr lang="en-IN" dirty="0"/>
              <a:t>"A barrel shifter is a combinational logic circuit with N data inputs, N data outputs, and a set of control inputs that specify how to shift the data between input and output. </a:t>
            </a:r>
          </a:p>
          <a:p>
            <a:pPr algn="just"/>
            <a:endParaRPr lang="en-IN" dirty="0"/>
          </a:p>
          <a:p>
            <a:pPr algn="just"/>
            <a:r>
              <a:rPr lang="en-IN" dirty="0"/>
              <a:t>A barrel shifter that is part of a microprocessor CPU can typically specify      the direction of shift (left or right), the type of shift (circular, arithmetic, or logical), and the amount of shift (typically 1 to n‐1 bits, but sometimes 1 to n bits)." </a:t>
            </a:r>
          </a:p>
        </p:txBody>
      </p:sp>
      <p:sp>
        <p:nvSpPr>
          <p:cNvPr id="3" name="Title 1">
            <a:extLst>
              <a:ext uri="{FF2B5EF4-FFF2-40B4-BE49-F238E27FC236}">
                <a16:creationId xmlns:a16="http://schemas.microsoft.com/office/drawing/2014/main" id="{1C48719D-2DD7-404E-BDD9-1BD6C63E32E6}"/>
              </a:ext>
            </a:extLst>
          </p:cNvPr>
          <p:cNvSpPr txBox="1">
            <a:spLocks/>
          </p:cNvSpPr>
          <p:nvPr/>
        </p:nvSpPr>
        <p:spPr>
          <a:xfrm>
            <a:off x="457200" y="122238"/>
            <a:ext cx="7543800" cy="1295400"/>
          </a:xfrm>
          <a:prstGeom prst="rect">
            <a:avLst/>
          </a:prstGeom>
        </p:spPr>
        <p:txBody>
          <a:bodyPr/>
          <a:lst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a:lstStyle>
          <a:p>
            <a:r>
              <a:rPr lang="en-IN" kern="0" dirty="0"/>
              <a:t>Implementation of Barrel shifter</a:t>
            </a:r>
          </a:p>
        </p:txBody>
      </p:sp>
    </p:spTree>
    <p:extLst>
      <p:ext uri="{BB962C8B-B14F-4D97-AF65-F5344CB8AC3E}">
        <p14:creationId xmlns:p14="http://schemas.microsoft.com/office/powerpoint/2010/main" val="36561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Differences between processor Core and CPU core</a:t>
            </a:r>
          </a:p>
        </p:txBody>
      </p:sp>
      <p:sp>
        <p:nvSpPr>
          <p:cNvPr id="6147" name="Rectangle 3"/>
          <p:cNvSpPr>
            <a:spLocks noGrp="1" noChangeArrowheads="1"/>
          </p:cNvSpPr>
          <p:nvPr>
            <p:ph type="body" idx="1"/>
          </p:nvPr>
        </p:nvSpPr>
        <p:spPr>
          <a:xfrm>
            <a:off x="304800" y="1719263"/>
            <a:ext cx="8229600" cy="2243137"/>
          </a:xfrm>
          <a:noFill/>
          <a:ln>
            <a:solidFill>
              <a:schemeClr val="accent1"/>
            </a:solidFill>
          </a:ln>
        </p:spPr>
        <p:txBody>
          <a:bodyPr/>
          <a:lstStyle/>
          <a:p>
            <a:r>
              <a:rPr lang="en-US" dirty="0"/>
              <a:t>Processor Core mean</a:t>
            </a:r>
          </a:p>
          <a:p>
            <a:pPr lvl="1"/>
            <a:r>
              <a:rPr lang="en-US" dirty="0"/>
              <a:t>Engine which fetches the instruction &amp; data</a:t>
            </a:r>
          </a:p>
          <a:p>
            <a:pPr lvl="1"/>
            <a:r>
              <a:rPr lang="en-US" dirty="0"/>
              <a:t>Processes them </a:t>
            </a:r>
          </a:p>
          <a:p>
            <a:pPr lvl="1"/>
            <a:r>
              <a:rPr lang="en-US" dirty="0"/>
              <a:t>Put is back into registers and memory</a:t>
            </a:r>
          </a:p>
        </p:txBody>
      </p:sp>
      <p:sp>
        <p:nvSpPr>
          <p:cNvPr id="5" name="Rectangle 3"/>
          <p:cNvSpPr txBox="1">
            <a:spLocks noChangeArrowheads="1"/>
          </p:cNvSpPr>
          <p:nvPr/>
        </p:nvSpPr>
        <p:spPr bwMode="auto">
          <a:xfrm>
            <a:off x="304800" y="4310063"/>
            <a:ext cx="8229600" cy="2243137"/>
          </a:xfrm>
          <a:prstGeom prst="rect">
            <a:avLst/>
          </a:prstGeom>
          <a:noFill/>
          <a:ln w="9525">
            <a:solidFill>
              <a:schemeClr val="accent1"/>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itchFamily="2" charset="2"/>
              <a:buChar char="l"/>
              <a:tabLst/>
              <a:defRPr/>
            </a:pPr>
            <a:r>
              <a:rPr kumimoji="0" lang="en-US" sz="3000" b="0" i="0" u="none" strike="noStrike" kern="0" cap="none" spc="0" normalizeH="0" baseline="0" noProof="0" dirty="0">
                <a:ln>
                  <a:noFill/>
                </a:ln>
                <a:solidFill>
                  <a:schemeClr val="tx1"/>
                </a:solidFill>
                <a:effectLst/>
                <a:uLnTx/>
                <a:uFillTx/>
                <a:latin typeface="+mn-lt"/>
                <a:ea typeface="+mn-ea"/>
                <a:cs typeface="+mn-cs"/>
              </a:rPr>
              <a:t>CPU Core mean</a:t>
            </a:r>
          </a:p>
          <a:p>
            <a:pPr marL="692150" marR="0" lvl="1"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a:pPr>
            <a:r>
              <a:rPr lang="en-US" sz="2600" kern="0" dirty="0">
                <a:latin typeface="+mn-lt"/>
              </a:rPr>
              <a:t>Processor Core &amp; tightly coupled functions like</a:t>
            </a:r>
            <a:endParaRPr kumimoji="0" lang="en-US" sz="2600" b="0" i="0" u="none" strike="noStrike" kern="0" cap="none" spc="0" normalizeH="0" baseline="0" noProof="0" dirty="0">
              <a:ln>
                <a:noFill/>
              </a:ln>
              <a:solidFill>
                <a:schemeClr val="tx1"/>
              </a:solidFill>
              <a:effectLst/>
              <a:uLnTx/>
              <a:uFillTx/>
              <a:latin typeface="+mn-lt"/>
            </a:endParaRPr>
          </a:p>
          <a:p>
            <a:pPr marL="1149350" lvl="2" indent="-347663" eaLnBrk="1" hangingPunct="1">
              <a:spcBef>
                <a:spcPct val="20000"/>
              </a:spcBef>
              <a:buClr>
                <a:schemeClr val="accent2"/>
              </a:buClr>
              <a:buSzPct val="70000"/>
              <a:buFont typeface="Wingdings" pitchFamily="2" charset="2"/>
              <a:buChar char="l"/>
            </a:pPr>
            <a:r>
              <a:rPr lang="en-US" sz="2600" kern="0" dirty="0">
                <a:latin typeface="+mn-lt"/>
              </a:rPr>
              <a:t>CPU Cache</a:t>
            </a:r>
            <a:r>
              <a:rPr kumimoji="0" lang="en-US" sz="2600" b="0" i="0" u="none" strike="noStrike" kern="0" cap="none" spc="0" normalizeH="0" baseline="0" noProof="0" dirty="0">
                <a:ln>
                  <a:noFill/>
                </a:ln>
                <a:solidFill>
                  <a:schemeClr val="tx1"/>
                </a:solidFill>
                <a:effectLst/>
                <a:uLnTx/>
                <a:uFillTx/>
                <a:latin typeface="+mn-lt"/>
              </a:rPr>
              <a:t> </a:t>
            </a:r>
          </a:p>
          <a:p>
            <a:pPr marL="1149350" lvl="2" indent="-347663" eaLnBrk="1" hangingPunct="1">
              <a:spcBef>
                <a:spcPct val="20000"/>
              </a:spcBef>
              <a:buClr>
                <a:schemeClr val="accent2"/>
              </a:buClr>
              <a:buSzPct val="70000"/>
              <a:buFont typeface="Wingdings" pitchFamily="2" charset="2"/>
              <a:buChar char="l"/>
            </a:pPr>
            <a:r>
              <a:rPr lang="en-US" sz="2600" kern="0" dirty="0">
                <a:latin typeface="+mn-lt"/>
              </a:rPr>
              <a:t>Memory management blocks</a:t>
            </a:r>
            <a:endParaRPr kumimoji="0" lang="en-US" sz="26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A1A4-75B0-48DB-A50E-D8FADDC959F2}"/>
              </a:ext>
            </a:extLst>
          </p:cNvPr>
          <p:cNvSpPr>
            <a:spLocks noGrp="1"/>
          </p:cNvSpPr>
          <p:nvPr>
            <p:ph type="title"/>
          </p:nvPr>
        </p:nvSpPr>
        <p:spPr/>
        <p:txBody>
          <a:bodyPr/>
          <a:lstStyle/>
          <a:p>
            <a:r>
              <a:rPr lang="en-IN" dirty="0"/>
              <a:t>Verilog Implementation </a:t>
            </a:r>
          </a:p>
        </p:txBody>
      </p:sp>
      <p:sp>
        <p:nvSpPr>
          <p:cNvPr id="4" name="TextBox 3">
            <a:extLst>
              <a:ext uri="{FF2B5EF4-FFF2-40B4-BE49-F238E27FC236}">
                <a16:creationId xmlns:a16="http://schemas.microsoft.com/office/drawing/2014/main" id="{44D754EA-3606-448D-8D1E-7DECC9B0F979}"/>
              </a:ext>
            </a:extLst>
          </p:cNvPr>
          <p:cNvSpPr txBox="1"/>
          <p:nvPr/>
        </p:nvSpPr>
        <p:spPr>
          <a:xfrm>
            <a:off x="266700" y="1981200"/>
            <a:ext cx="3962400" cy="4247317"/>
          </a:xfrm>
          <a:prstGeom prst="rect">
            <a:avLst/>
          </a:prstGeom>
          <a:noFill/>
        </p:spPr>
        <p:txBody>
          <a:bodyPr wrap="square" rtlCol="0">
            <a:spAutoFit/>
          </a:bodyPr>
          <a:lstStyle/>
          <a:p>
            <a:r>
              <a:rPr lang="en-IN" b="1" dirty="0"/>
              <a:t>module</a:t>
            </a:r>
            <a:r>
              <a:rPr lang="en-IN" dirty="0"/>
              <a:t> </a:t>
            </a:r>
            <a:r>
              <a:rPr lang="en-IN" dirty="0" err="1"/>
              <a:t>barrel_shifter</a:t>
            </a:r>
            <a:r>
              <a:rPr lang="en-IN" dirty="0"/>
              <a:t>(</a:t>
            </a:r>
            <a:r>
              <a:rPr lang="en-IN" dirty="0" err="1"/>
              <a:t>d,out,q,c</a:t>
            </a:r>
            <a:r>
              <a:rPr lang="en-IN" dirty="0"/>
              <a:t>); </a:t>
            </a:r>
          </a:p>
          <a:p>
            <a:r>
              <a:rPr lang="en-IN" dirty="0"/>
              <a:t>  </a:t>
            </a:r>
            <a:r>
              <a:rPr lang="en-IN" b="1" dirty="0"/>
              <a:t>input</a:t>
            </a:r>
            <a:r>
              <a:rPr lang="en-IN" dirty="0"/>
              <a:t> [7:0]d;</a:t>
            </a:r>
          </a:p>
          <a:p>
            <a:r>
              <a:rPr lang="en-IN" dirty="0"/>
              <a:t>  </a:t>
            </a:r>
            <a:r>
              <a:rPr lang="en-IN" b="1" dirty="0"/>
              <a:t>output</a:t>
            </a:r>
            <a:r>
              <a:rPr lang="en-IN" dirty="0"/>
              <a:t> [7:0]</a:t>
            </a:r>
            <a:r>
              <a:rPr lang="en-IN" dirty="0" err="1"/>
              <a:t>out,q</a:t>
            </a:r>
            <a:r>
              <a:rPr lang="en-IN" dirty="0"/>
              <a:t>;</a:t>
            </a:r>
          </a:p>
          <a:p>
            <a:r>
              <a:rPr lang="en-IN" dirty="0"/>
              <a:t>  </a:t>
            </a:r>
            <a:r>
              <a:rPr lang="en-IN" b="1" dirty="0"/>
              <a:t>input</a:t>
            </a:r>
            <a:r>
              <a:rPr lang="en-IN" dirty="0"/>
              <a:t>[2:0]c;</a:t>
            </a:r>
          </a:p>
          <a:p>
            <a:r>
              <a:rPr lang="en-IN" dirty="0"/>
              <a:t>  mux m1(q[0],</a:t>
            </a:r>
            <a:r>
              <a:rPr lang="en-IN" dirty="0" err="1"/>
              <a:t>d,c</a:t>
            </a:r>
            <a:r>
              <a:rPr lang="en-IN" dirty="0"/>
              <a:t>);</a:t>
            </a:r>
          </a:p>
          <a:p>
            <a:r>
              <a:rPr lang="en-IN" dirty="0"/>
              <a:t>  mux m2(q[1],{d[0],d[7:1]},c);</a:t>
            </a:r>
          </a:p>
          <a:p>
            <a:r>
              <a:rPr lang="en-IN" dirty="0"/>
              <a:t>  mux m3(q[2],{d[1:0],d[7:2]},c);</a:t>
            </a:r>
          </a:p>
          <a:p>
            <a:r>
              <a:rPr lang="en-IN" dirty="0"/>
              <a:t>  mux m4(q[3],{d[2:0],d[7:3]},c);</a:t>
            </a:r>
          </a:p>
          <a:p>
            <a:r>
              <a:rPr lang="en-IN" dirty="0"/>
              <a:t>  mux m5(q[4],{d[3:0],d[7:4]},c);</a:t>
            </a:r>
          </a:p>
          <a:p>
            <a:r>
              <a:rPr lang="en-IN" dirty="0"/>
              <a:t>  mux m6(q[5],{d[4:0],d[7:5]},c);</a:t>
            </a:r>
          </a:p>
          <a:p>
            <a:r>
              <a:rPr lang="en-IN" dirty="0"/>
              <a:t>  mux m7(q[6],{d[5:0],d[7:6]},c);</a:t>
            </a:r>
          </a:p>
          <a:p>
            <a:r>
              <a:rPr lang="en-IN" dirty="0"/>
              <a:t>  mux m8(q[7],{d[6:0],d[7:7]},c);</a:t>
            </a:r>
          </a:p>
          <a:p>
            <a:r>
              <a:rPr lang="en-IN" dirty="0"/>
              <a:t>  </a:t>
            </a:r>
            <a:r>
              <a:rPr lang="en-IN" b="1" dirty="0"/>
              <a:t>assign</a:t>
            </a:r>
            <a:r>
              <a:rPr lang="en-IN" dirty="0"/>
              <a:t> out=q;</a:t>
            </a:r>
          </a:p>
          <a:p>
            <a:r>
              <a:rPr lang="en-IN" b="1" dirty="0" err="1"/>
              <a:t>endmodule</a:t>
            </a:r>
            <a:endParaRPr lang="en-IN" b="1" dirty="0"/>
          </a:p>
          <a:p>
            <a:endParaRPr lang="en-IN" dirty="0"/>
          </a:p>
        </p:txBody>
      </p:sp>
    </p:spTree>
    <p:extLst>
      <p:ext uri="{BB962C8B-B14F-4D97-AF65-F5344CB8AC3E}">
        <p14:creationId xmlns:p14="http://schemas.microsoft.com/office/powerpoint/2010/main" val="282858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EA02-F025-4A8B-9643-7997B8ACEB81}"/>
              </a:ext>
            </a:extLst>
          </p:cNvPr>
          <p:cNvSpPr>
            <a:spLocks noGrp="1"/>
          </p:cNvSpPr>
          <p:nvPr>
            <p:ph type="title"/>
          </p:nvPr>
        </p:nvSpPr>
        <p:spPr/>
        <p:txBody>
          <a:bodyPr/>
          <a:lstStyle/>
          <a:p>
            <a:r>
              <a:rPr lang="en-IN" dirty="0"/>
              <a:t>Verilog Implementation </a:t>
            </a:r>
          </a:p>
        </p:txBody>
      </p:sp>
      <p:sp>
        <p:nvSpPr>
          <p:cNvPr id="3" name="TextBox 2">
            <a:extLst>
              <a:ext uri="{FF2B5EF4-FFF2-40B4-BE49-F238E27FC236}">
                <a16:creationId xmlns:a16="http://schemas.microsoft.com/office/drawing/2014/main" id="{AA6C65FD-4596-4D8D-9AD6-48D414EE0F65}"/>
              </a:ext>
            </a:extLst>
          </p:cNvPr>
          <p:cNvSpPr txBox="1"/>
          <p:nvPr/>
        </p:nvSpPr>
        <p:spPr>
          <a:xfrm>
            <a:off x="457200" y="1981200"/>
            <a:ext cx="3352800" cy="4247317"/>
          </a:xfrm>
          <a:prstGeom prst="rect">
            <a:avLst/>
          </a:prstGeom>
          <a:noFill/>
          <a:ln>
            <a:solidFill>
              <a:schemeClr val="accent1"/>
            </a:solidFill>
          </a:ln>
        </p:spPr>
        <p:txBody>
          <a:bodyPr wrap="square" rtlCol="0">
            <a:spAutoFit/>
          </a:bodyPr>
          <a:lstStyle/>
          <a:p>
            <a:r>
              <a:rPr lang="en-IN" b="1" dirty="0"/>
              <a:t>module</a:t>
            </a:r>
            <a:r>
              <a:rPr lang="en-IN" dirty="0"/>
              <a:t> mux(</a:t>
            </a:r>
            <a:r>
              <a:rPr lang="en-IN" dirty="0" err="1"/>
              <a:t>y,d,c</a:t>
            </a:r>
            <a:r>
              <a:rPr lang="en-IN" dirty="0"/>
              <a:t>); </a:t>
            </a:r>
          </a:p>
          <a:p>
            <a:r>
              <a:rPr lang="en-IN" dirty="0"/>
              <a:t>  </a:t>
            </a:r>
            <a:r>
              <a:rPr lang="en-IN" b="1" dirty="0"/>
              <a:t>input</a:t>
            </a:r>
            <a:r>
              <a:rPr lang="en-IN" dirty="0"/>
              <a:t>[7:0]d;</a:t>
            </a:r>
          </a:p>
          <a:p>
            <a:r>
              <a:rPr lang="en-IN" dirty="0"/>
              <a:t>  </a:t>
            </a:r>
            <a:r>
              <a:rPr lang="en-IN" b="1" dirty="0"/>
              <a:t>output</a:t>
            </a:r>
            <a:r>
              <a:rPr lang="en-IN" dirty="0"/>
              <a:t> y;</a:t>
            </a:r>
          </a:p>
          <a:p>
            <a:r>
              <a:rPr lang="en-IN" dirty="0"/>
              <a:t>  </a:t>
            </a:r>
            <a:r>
              <a:rPr lang="en-IN" dirty="0" err="1"/>
              <a:t>reg</a:t>
            </a:r>
            <a:r>
              <a:rPr lang="en-IN" dirty="0"/>
              <a:t> y;</a:t>
            </a:r>
          </a:p>
          <a:p>
            <a:r>
              <a:rPr lang="en-IN" dirty="0"/>
              <a:t>  </a:t>
            </a:r>
            <a:r>
              <a:rPr lang="en-IN" b="1" dirty="0"/>
              <a:t>input</a:t>
            </a:r>
            <a:r>
              <a:rPr lang="en-IN" dirty="0"/>
              <a:t> [2:0]c;</a:t>
            </a:r>
          </a:p>
          <a:p>
            <a:r>
              <a:rPr lang="en-IN" dirty="0"/>
              <a:t>  </a:t>
            </a:r>
            <a:r>
              <a:rPr lang="en-IN" b="1" dirty="0"/>
              <a:t>always</a:t>
            </a:r>
            <a:r>
              <a:rPr lang="en-IN" dirty="0"/>
              <a:t> @ (c)</a:t>
            </a:r>
          </a:p>
          <a:p>
            <a:r>
              <a:rPr lang="en-IN" dirty="0"/>
              <a:t>  begin</a:t>
            </a:r>
          </a:p>
          <a:p>
            <a:r>
              <a:rPr lang="en-IN" dirty="0"/>
              <a:t>    if (c==3'b000)</a:t>
            </a:r>
          </a:p>
          <a:p>
            <a:r>
              <a:rPr lang="en-IN" dirty="0"/>
              <a:t>      y = d[0];</a:t>
            </a:r>
          </a:p>
          <a:p>
            <a:r>
              <a:rPr lang="en-IN" dirty="0"/>
              <a:t>    else if (c==3'b001)</a:t>
            </a:r>
          </a:p>
          <a:p>
            <a:r>
              <a:rPr lang="en-IN" dirty="0"/>
              <a:t>      y = d[1];</a:t>
            </a:r>
          </a:p>
          <a:p>
            <a:r>
              <a:rPr lang="en-IN" dirty="0"/>
              <a:t>      else if (c==3'b010)</a:t>
            </a:r>
          </a:p>
          <a:p>
            <a:r>
              <a:rPr lang="en-IN" dirty="0"/>
              <a:t>      y = d[2];</a:t>
            </a:r>
          </a:p>
          <a:p>
            <a:r>
              <a:rPr lang="en-IN" dirty="0"/>
              <a:t>      else if (c==3'b011)</a:t>
            </a:r>
          </a:p>
          <a:p>
            <a:r>
              <a:rPr lang="en-IN" dirty="0"/>
              <a:t>      </a:t>
            </a:r>
          </a:p>
        </p:txBody>
      </p:sp>
      <p:sp>
        <p:nvSpPr>
          <p:cNvPr id="4" name="TextBox 3">
            <a:extLst>
              <a:ext uri="{FF2B5EF4-FFF2-40B4-BE49-F238E27FC236}">
                <a16:creationId xmlns:a16="http://schemas.microsoft.com/office/drawing/2014/main" id="{6400B5D9-6E02-408A-AAF2-907B72EE0B40}"/>
              </a:ext>
            </a:extLst>
          </p:cNvPr>
          <p:cNvSpPr txBox="1"/>
          <p:nvPr/>
        </p:nvSpPr>
        <p:spPr>
          <a:xfrm>
            <a:off x="4572000" y="1960536"/>
            <a:ext cx="4038600" cy="3416320"/>
          </a:xfrm>
          <a:prstGeom prst="rect">
            <a:avLst/>
          </a:prstGeom>
          <a:noFill/>
          <a:ln>
            <a:solidFill>
              <a:schemeClr val="accent1"/>
            </a:solidFill>
          </a:ln>
        </p:spPr>
        <p:txBody>
          <a:bodyPr wrap="square" rtlCol="0">
            <a:spAutoFit/>
          </a:bodyPr>
          <a:lstStyle/>
          <a:p>
            <a:r>
              <a:rPr lang="en-IN" dirty="0"/>
              <a:t>y = d[3];</a:t>
            </a:r>
          </a:p>
          <a:p>
            <a:r>
              <a:rPr lang="en-IN" dirty="0"/>
              <a:t>      else if (c==3'b100)</a:t>
            </a:r>
          </a:p>
          <a:p>
            <a:r>
              <a:rPr lang="en-IN" dirty="0"/>
              <a:t>      y = d[4];</a:t>
            </a:r>
          </a:p>
          <a:p>
            <a:r>
              <a:rPr lang="en-IN" dirty="0"/>
              <a:t>      else if (c==3'b101)</a:t>
            </a:r>
          </a:p>
          <a:p>
            <a:r>
              <a:rPr lang="en-IN" dirty="0"/>
              <a:t>      y = d[5];</a:t>
            </a:r>
          </a:p>
          <a:p>
            <a:r>
              <a:rPr lang="en-IN" dirty="0"/>
              <a:t>      else if (c==3'b110)</a:t>
            </a:r>
          </a:p>
          <a:p>
            <a:r>
              <a:rPr lang="en-IN" dirty="0"/>
              <a:t>      y = d[6];</a:t>
            </a:r>
          </a:p>
          <a:p>
            <a:r>
              <a:rPr lang="en-IN" dirty="0"/>
              <a:t>      else if (c==3'b111)</a:t>
            </a:r>
          </a:p>
          <a:p>
            <a:r>
              <a:rPr lang="en-IN" dirty="0"/>
              <a:t>      y = d[7];</a:t>
            </a:r>
          </a:p>
          <a:p>
            <a:r>
              <a:rPr lang="en-IN" dirty="0"/>
              <a:t>    </a:t>
            </a:r>
            <a:r>
              <a:rPr lang="en-IN" b="1" dirty="0"/>
              <a:t>end</a:t>
            </a:r>
          </a:p>
          <a:p>
            <a:r>
              <a:rPr lang="en-IN" dirty="0"/>
              <a:t>  </a:t>
            </a:r>
            <a:r>
              <a:rPr lang="en-IN" b="1" dirty="0" err="1"/>
              <a:t>endmodule</a:t>
            </a:r>
            <a:endParaRPr lang="en-IN" b="1" dirty="0"/>
          </a:p>
          <a:p>
            <a:endParaRPr lang="en-IN" dirty="0"/>
          </a:p>
        </p:txBody>
      </p:sp>
    </p:spTree>
    <p:extLst>
      <p:ext uri="{BB962C8B-B14F-4D97-AF65-F5344CB8AC3E}">
        <p14:creationId xmlns:p14="http://schemas.microsoft.com/office/powerpoint/2010/main" val="3712911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AC38-80BB-400A-8E15-D22EDC334FE9}"/>
              </a:ext>
            </a:extLst>
          </p:cNvPr>
          <p:cNvSpPr>
            <a:spLocks noGrp="1"/>
          </p:cNvSpPr>
          <p:nvPr>
            <p:ph type="title"/>
          </p:nvPr>
        </p:nvSpPr>
        <p:spPr/>
        <p:txBody>
          <a:bodyPr/>
          <a:lstStyle/>
          <a:p>
            <a:r>
              <a:rPr lang="en-IN" dirty="0"/>
              <a:t>Importance of Barrel shifter</a:t>
            </a:r>
          </a:p>
        </p:txBody>
      </p:sp>
      <p:sp>
        <p:nvSpPr>
          <p:cNvPr id="3" name="Rectangle 2">
            <a:extLst>
              <a:ext uri="{FF2B5EF4-FFF2-40B4-BE49-F238E27FC236}">
                <a16:creationId xmlns:a16="http://schemas.microsoft.com/office/drawing/2014/main" id="{1471AD5D-CADE-4809-AF15-C09286E6FAFA}"/>
              </a:ext>
            </a:extLst>
          </p:cNvPr>
          <p:cNvSpPr/>
          <p:nvPr/>
        </p:nvSpPr>
        <p:spPr>
          <a:xfrm>
            <a:off x="304800" y="1676400"/>
            <a:ext cx="8610600" cy="1754326"/>
          </a:xfrm>
          <a:prstGeom prst="rect">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a:spAutoFit/>
          </a:bodyPr>
          <a:lstStyle/>
          <a:p>
            <a:pPr algn="just"/>
            <a:r>
              <a:rPr lang="en-IN" dirty="0"/>
              <a:t>"The world of home computers didn't really become interesting until late 1986 when Intel released its 3rd generation chip ‐ the 80386, or simply the 386....Both chips  introduced something known as a barrel shifter, a circuit in the chip which can shift or rotate any 32‐bit number in one clock cycle. Something used often by many different machine language instructions."</a:t>
            </a:r>
          </a:p>
        </p:txBody>
      </p:sp>
      <p:sp>
        <p:nvSpPr>
          <p:cNvPr id="4" name="TextBox 3">
            <a:extLst>
              <a:ext uri="{FF2B5EF4-FFF2-40B4-BE49-F238E27FC236}">
                <a16:creationId xmlns:a16="http://schemas.microsoft.com/office/drawing/2014/main" id="{611CCB9F-C8E9-42BD-8E79-97A9777F3768}"/>
              </a:ext>
            </a:extLst>
          </p:cNvPr>
          <p:cNvSpPr txBox="1"/>
          <p:nvPr/>
        </p:nvSpPr>
        <p:spPr>
          <a:xfrm>
            <a:off x="304800" y="3733800"/>
            <a:ext cx="8534400" cy="1200329"/>
          </a:xfrm>
          <a:prstGeom prst="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spAutoFit/>
          </a:bodyPr>
          <a:lstStyle/>
          <a:p>
            <a:pPr algn="just"/>
            <a:r>
              <a:rPr lang="en-IN" dirty="0"/>
              <a:t>Lack of Barrel Shifter in the Pentium 4 The removal of the barrel shifter from Intel's P4 design (the barrel shift algorithm is implemented in the code instead of in the hardware)is blamed by most for its slowness</a:t>
            </a:r>
          </a:p>
        </p:txBody>
      </p:sp>
      <p:sp>
        <p:nvSpPr>
          <p:cNvPr id="5" name="TextBox 4">
            <a:extLst>
              <a:ext uri="{FF2B5EF4-FFF2-40B4-BE49-F238E27FC236}">
                <a16:creationId xmlns:a16="http://schemas.microsoft.com/office/drawing/2014/main" id="{6C7541FD-36A7-41E9-B7CB-30E688DD6EC0}"/>
              </a:ext>
            </a:extLst>
          </p:cNvPr>
          <p:cNvSpPr txBox="1"/>
          <p:nvPr/>
        </p:nvSpPr>
        <p:spPr>
          <a:xfrm>
            <a:off x="304800" y="5410200"/>
            <a:ext cx="8458200" cy="1477328"/>
          </a:xfrm>
          <a:prstGeom prst="rect">
            <a:avLst/>
          </a:prstGeom>
          <a:gradFill>
            <a:gsLst>
              <a:gs pos="0">
                <a:srgbClr val="00B050"/>
              </a:gs>
              <a:gs pos="74000">
                <a:schemeClr val="accent1">
                  <a:lumMod val="45000"/>
                  <a:lumOff val="55000"/>
                </a:schemeClr>
              </a:gs>
              <a:gs pos="83000">
                <a:schemeClr val="accent1">
                  <a:lumMod val="45000"/>
                  <a:lumOff val="55000"/>
                </a:schemeClr>
              </a:gs>
              <a:gs pos="100000">
                <a:srgbClr val="00B0F0"/>
              </a:gs>
            </a:gsLst>
            <a:lin ang="5400000" scaled="1"/>
          </a:gradFill>
          <a:ln>
            <a:solidFill>
              <a:schemeClr val="accent1"/>
            </a:solidFill>
          </a:ln>
        </p:spPr>
        <p:txBody>
          <a:bodyPr wrap="square" rtlCol="0">
            <a:spAutoFit/>
          </a:bodyPr>
          <a:lstStyle/>
          <a:p>
            <a:pPr algn="just"/>
            <a:r>
              <a:rPr lang="en-IN" dirty="0"/>
              <a:t>Athlon and K5 and Pentium‐III benefit in RC5 work because they implemented a "barrel shifter" in hardware ‐ RC5 relies a LOT on one particular instruction that uses that barrel shifter. The P4 suffers a LOT from having it's barrel shifter implemented in microcode, which makes that particular instruction a LOT slower." </a:t>
            </a:r>
          </a:p>
        </p:txBody>
      </p:sp>
    </p:spTree>
    <p:extLst>
      <p:ext uri="{BB962C8B-B14F-4D97-AF65-F5344CB8AC3E}">
        <p14:creationId xmlns:p14="http://schemas.microsoft.com/office/powerpoint/2010/main" val="193236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33046-FD05-4D36-AD5B-AB23CA861042}"/>
              </a:ext>
            </a:extLst>
          </p:cNvPr>
          <p:cNvSpPr>
            <a:spLocks noGrp="1"/>
          </p:cNvSpPr>
          <p:nvPr>
            <p:ph type="title"/>
          </p:nvPr>
        </p:nvSpPr>
        <p:spPr/>
        <p:txBody>
          <a:bodyPr/>
          <a:lstStyle/>
          <a:p>
            <a:r>
              <a:rPr lang="en-IN" dirty="0"/>
              <a:t>Patents on Barrel shifter</a:t>
            </a:r>
          </a:p>
        </p:txBody>
      </p:sp>
      <p:sp>
        <p:nvSpPr>
          <p:cNvPr id="4" name="Rectangle 3">
            <a:extLst>
              <a:ext uri="{FF2B5EF4-FFF2-40B4-BE49-F238E27FC236}">
                <a16:creationId xmlns:a16="http://schemas.microsoft.com/office/drawing/2014/main" id="{C7028304-2EEB-4549-A35C-6B4BA0ACBF58}"/>
              </a:ext>
            </a:extLst>
          </p:cNvPr>
          <p:cNvSpPr/>
          <p:nvPr/>
        </p:nvSpPr>
        <p:spPr>
          <a:xfrm>
            <a:off x="304800" y="1905000"/>
            <a:ext cx="8458200" cy="4524315"/>
          </a:xfrm>
          <a:prstGeom prst="rect">
            <a:avLst/>
          </a:prstGeom>
        </p:spPr>
        <p:txBody>
          <a:bodyPr wrap="square">
            <a:spAutoFit/>
          </a:bodyPr>
          <a:lstStyle/>
          <a:p>
            <a:r>
              <a:rPr lang="en-IN" sz="1600" dirty="0"/>
              <a:t>1. Numeric Data Processor ‐ U.S. Patent  4,338,675, Palmer, et al. (Intel Corporation)  July 6, 1982  "The numeric processor also includes a programmable shifter capable of arbitrary numbers of bit and byte shifts in a single clock cycle.“</a:t>
            </a:r>
          </a:p>
          <a:p>
            <a:r>
              <a:rPr lang="en-IN" sz="1600" dirty="0"/>
              <a:t> http://patft.uspto.gov/</a:t>
            </a:r>
            <a:r>
              <a:rPr lang="en-IN" sz="1600" dirty="0" err="1"/>
              <a:t>netacgi</a:t>
            </a:r>
            <a:r>
              <a:rPr lang="en-IN" sz="1600" dirty="0"/>
              <a:t>/nph‐Parser?Sect2=PTO1&amp;Sect2=</a:t>
            </a:r>
            <a:r>
              <a:rPr lang="en-IN" sz="1600" dirty="0" err="1"/>
              <a:t>HITOFF&amp;p</a:t>
            </a:r>
            <a:r>
              <a:rPr lang="en-IN" sz="1600" dirty="0"/>
              <a:t>=1&amp;u=%2Fnetahtml%2Fsearch‐bool.html&amp;r=1&amp;f=</a:t>
            </a:r>
            <a:r>
              <a:rPr lang="en-IN" sz="1600" dirty="0" err="1"/>
              <a:t>G&amp;l</a:t>
            </a:r>
            <a:r>
              <a:rPr lang="en-IN" sz="1600" dirty="0"/>
              <a:t>=50&amp;d=</a:t>
            </a:r>
            <a:r>
              <a:rPr lang="en-IN" sz="1600" dirty="0" err="1"/>
              <a:t>PALL&amp;RefSrch</a:t>
            </a:r>
            <a:r>
              <a:rPr lang="en-IN" sz="1600" dirty="0"/>
              <a:t>=</a:t>
            </a:r>
            <a:r>
              <a:rPr lang="en-IN" sz="1600" dirty="0" err="1"/>
              <a:t>yes&amp;Query</a:t>
            </a:r>
            <a:r>
              <a:rPr lang="en-IN" sz="1600" dirty="0"/>
              <a:t>=PN%2F4338675</a:t>
            </a:r>
          </a:p>
          <a:p>
            <a:endParaRPr lang="en-IN" sz="1600" dirty="0"/>
          </a:p>
          <a:p>
            <a:r>
              <a:rPr lang="en-IN" sz="1600" dirty="0"/>
              <a:t>2. Patent for a Barrel shifter circuit having rotation function ‐ U.S. Patent  5,155,698, </a:t>
            </a:r>
            <a:r>
              <a:rPr lang="en-IN" sz="1600" dirty="0" err="1"/>
              <a:t>Niimi</a:t>
            </a:r>
            <a:r>
              <a:rPr lang="en-IN" sz="1600" dirty="0"/>
              <a:t>, October 13, 1992 </a:t>
            </a:r>
          </a:p>
          <a:p>
            <a:endParaRPr lang="en-IN" sz="1600" dirty="0"/>
          </a:p>
          <a:p>
            <a:r>
              <a:rPr lang="en-IN" sz="1600" dirty="0"/>
              <a:t>http://patft.uspto.gov/</a:t>
            </a:r>
            <a:r>
              <a:rPr lang="en-IN" sz="1600" dirty="0" err="1"/>
              <a:t>netacgi</a:t>
            </a:r>
            <a:r>
              <a:rPr lang="en-IN" sz="1600" dirty="0"/>
              <a:t>/nph‐Parser?Sect2=PTO1&amp;Sect2=</a:t>
            </a:r>
            <a:r>
              <a:rPr lang="en-IN" sz="1600" dirty="0" err="1"/>
              <a:t>HITOFF&amp;p</a:t>
            </a:r>
            <a:r>
              <a:rPr lang="en-IN" sz="1600" dirty="0"/>
              <a:t>=1&amp;u=%2Fnetahtml%2Fsearch‐bool.html&amp;r=1&amp;f=</a:t>
            </a:r>
            <a:r>
              <a:rPr lang="en-IN" sz="1600" dirty="0" err="1"/>
              <a:t>G&amp;l</a:t>
            </a:r>
            <a:r>
              <a:rPr lang="en-IN" sz="1600" dirty="0"/>
              <a:t>=50&amp;d=</a:t>
            </a:r>
            <a:r>
              <a:rPr lang="en-IN" sz="1600" dirty="0" err="1"/>
              <a:t>PALL&amp;RefSrch</a:t>
            </a:r>
            <a:r>
              <a:rPr lang="en-IN" sz="1600" dirty="0"/>
              <a:t>=</a:t>
            </a:r>
            <a:r>
              <a:rPr lang="en-IN" sz="1600" dirty="0" err="1"/>
              <a:t>yes&amp;Query</a:t>
            </a:r>
            <a:r>
              <a:rPr lang="en-IN" sz="1600" dirty="0"/>
              <a:t>=PN%2F5155698</a:t>
            </a:r>
          </a:p>
          <a:p>
            <a:endParaRPr lang="en-IN" sz="1600" dirty="0"/>
          </a:p>
          <a:p>
            <a:r>
              <a:rPr lang="en-IN" sz="1600" dirty="0"/>
              <a:t>3. Patent for a Bi‐Directional Barrel Shifter ‐ U.S. Patent  5,465,223, Nishimura (inventor), November 7, 1995 </a:t>
            </a:r>
          </a:p>
          <a:p>
            <a:endParaRPr lang="en-IN" sz="1600" dirty="0"/>
          </a:p>
          <a:p>
            <a:r>
              <a:rPr lang="en-IN" sz="1600" dirty="0"/>
              <a:t>http://patents.nimblewisdom.com/patent/5465223‐Barrel‐shifter</a:t>
            </a:r>
          </a:p>
        </p:txBody>
      </p:sp>
    </p:spTree>
    <p:extLst>
      <p:ext uri="{BB962C8B-B14F-4D97-AF65-F5344CB8AC3E}">
        <p14:creationId xmlns:p14="http://schemas.microsoft.com/office/powerpoint/2010/main" val="118632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762000"/>
            <a:ext cx="7543800" cy="6397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MAC </a:t>
            </a:r>
          </a:p>
        </p:txBody>
      </p:sp>
      <p:sp>
        <p:nvSpPr>
          <p:cNvPr id="5" name="TextBox 4"/>
          <p:cNvSpPr txBox="1"/>
          <p:nvPr/>
        </p:nvSpPr>
        <p:spPr>
          <a:xfrm>
            <a:off x="228600" y="1981200"/>
            <a:ext cx="8738290" cy="1200329"/>
          </a:xfrm>
          <a:prstGeom prst="rect">
            <a:avLst/>
          </a:prstGeom>
          <a:noFill/>
          <a:ln>
            <a:solidFill>
              <a:schemeClr val="tx1"/>
            </a:solidFill>
          </a:ln>
        </p:spPr>
        <p:txBody>
          <a:bodyPr wrap="none" rtlCol="0">
            <a:spAutoFit/>
          </a:bodyPr>
          <a:lstStyle/>
          <a:p>
            <a:r>
              <a:rPr lang="en-US" dirty="0"/>
              <a:t>digital signal processing, the multiply–accumulate operation is a important operation</a:t>
            </a:r>
          </a:p>
          <a:p>
            <a:r>
              <a:rPr lang="en-US" dirty="0"/>
              <a:t>That computes the product of two numbers and adds that product to an accumulator.</a:t>
            </a:r>
          </a:p>
          <a:p>
            <a:endParaRPr lang="en-US" dirty="0"/>
          </a:p>
          <a:p>
            <a:pPr algn="ctr"/>
            <a:r>
              <a:rPr lang="en-US" dirty="0"/>
              <a:t>    Y(n)  = X(n)  + K * y(n-1)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762000"/>
            <a:ext cx="7543800" cy="6397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200" b="1" kern="0" dirty="0">
                <a:solidFill>
                  <a:schemeClr val="tx2"/>
                </a:solidFill>
                <a:latin typeface="+mj-lt"/>
                <a:ea typeface="+mj-ea"/>
                <a:cs typeface="+mj-cs"/>
              </a:rPr>
              <a:t>Address  Register and Incrementor</a:t>
            </a:r>
            <a:endParaRPr kumimoji="0" lang="en-US" sz="3200" b="1" i="0" u="none" strike="noStrike" kern="0" cap="none" spc="0" normalizeH="0" baseline="0" noProof="0" dirty="0">
              <a:ln>
                <a:noFill/>
              </a:ln>
              <a:solidFill>
                <a:schemeClr val="tx2"/>
              </a:solidFill>
              <a:effectLst/>
              <a:uLnTx/>
              <a:uFillTx/>
              <a:latin typeface="+mj-lt"/>
              <a:ea typeface="+mj-ea"/>
              <a:cs typeface="+mj-cs"/>
            </a:endParaRPr>
          </a:p>
        </p:txBody>
      </p:sp>
      <p:sp>
        <p:nvSpPr>
          <p:cNvPr id="6" name="TextBox 5"/>
          <p:cNvSpPr txBox="1"/>
          <p:nvPr/>
        </p:nvSpPr>
        <p:spPr>
          <a:xfrm>
            <a:off x="99422" y="1981200"/>
            <a:ext cx="8892178" cy="3693319"/>
          </a:xfrm>
          <a:prstGeom prst="rect">
            <a:avLst/>
          </a:prstGeom>
          <a:solidFill>
            <a:schemeClr val="accent3">
              <a:lumMod val="85000"/>
            </a:schemeClr>
          </a:solidFill>
          <a:ln>
            <a:solidFill>
              <a:srgbClr val="FFFF00"/>
            </a:solidFill>
          </a:ln>
        </p:spPr>
        <p:txBody>
          <a:bodyPr wrap="none" rtlCol="0">
            <a:spAutoFit/>
          </a:bodyPr>
          <a:lstStyle/>
          <a:p>
            <a:r>
              <a:rPr lang="en-US" dirty="0"/>
              <a:t>When Processor is ready to fetch the next instructions in “Copies” the content</a:t>
            </a:r>
          </a:p>
          <a:p>
            <a:r>
              <a:rPr lang="en-US" dirty="0"/>
              <a:t>of R15 (PC) to Address Register</a:t>
            </a:r>
          </a:p>
          <a:p>
            <a:endParaRPr lang="en-US" dirty="0"/>
          </a:p>
          <a:p>
            <a:r>
              <a:rPr lang="en-US" dirty="0"/>
              <a:t>Address Register the fetch the next instruction from memory and it goes to instruction</a:t>
            </a:r>
          </a:p>
          <a:p>
            <a:r>
              <a:rPr lang="en-US" dirty="0"/>
              <a:t>Decoder</a:t>
            </a:r>
          </a:p>
          <a:p>
            <a:endParaRPr lang="en-US" dirty="0"/>
          </a:p>
          <a:p>
            <a:r>
              <a:rPr lang="en-US" dirty="0"/>
              <a:t>At the same time “</a:t>
            </a:r>
            <a:r>
              <a:rPr lang="en-US" dirty="0" err="1"/>
              <a:t>Incrementer</a:t>
            </a:r>
            <a:r>
              <a:rPr lang="en-US" dirty="0"/>
              <a:t>” will copy the current address and increment it by </a:t>
            </a:r>
          </a:p>
          <a:p>
            <a:r>
              <a:rPr lang="en-US" dirty="0"/>
              <a:t>Four bytes  - That will be next instruction to be executed and copies it to R15</a:t>
            </a:r>
          </a:p>
          <a:p>
            <a:endParaRPr lang="en-US" dirty="0"/>
          </a:p>
          <a:p>
            <a:r>
              <a:rPr lang="en-US" dirty="0"/>
              <a:t>In case of a bulk memory read where address of four </a:t>
            </a:r>
            <a:r>
              <a:rPr lang="en-US" dirty="0" err="1"/>
              <a:t>continious</a:t>
            </a:r>
            <a:r>
              <a:rPr lang="en-US" dirty="0"/>
              <a:t> location has to be </a:t>
            </a:r>
          </a:p>
          <a:p>
            <a:r>
              <a:rPr lang="en-US" dirty="0"/>
              <a:t>Loaded into four Registers (Load and Store </a:t>
            </a:r>
            <a:r>
              <a:rPr lang="en-US" dirty="0" err="1"/>
              <a:t>Instuructions</a:t>
            </a:r>
            <a:r>
              <a:rPr lang="en-US" dirty="0"/>
              <a:t>) the  </a:t>
            </a:r>
            <a:r>
              <a:rPr lang="en-US" dirty="0" err="1"/>
              <a:t>incrementer</a:t>
            </a:r>
            <a:r>
              <a:rPr lang="en-US" dirty="0"/>
              <a:t> will</a:t>
            </a:r>
          </a:p>
          <a:p>
            <a:r>
              <a:rPr lang="en-US" dirty="0"/>
              <a:t>Automatically increment in address each time by 4 bytes and address bus will fetch </a:t>
            </a:r>
          </a:p>
          <a:p>
            <a:r>
              <a:rPr lang="en-US" dirty="0"/>
              <a:t>Contents on the memory and that will be loaded into the Registers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Data Path Timings</a:t>
            </a:r>
          </a:p>
        </p:txBody>
      </p:sp>
      <p:pic>
        <p:nvPicPr>
          <p:cNvPr id="13314" name="Picture 2"/>
          <p:cNvPicPr>
            <a:picLocks noChangeAspect="1" noChangeArrowheads="1"/>
          </p:cNvPicPr>
          <p:nvPr/>
        </p:nvPicPr>
        <p:blipFill>
          <a:blip r:embed="rId2" cstate="print"/>
          <a:srcRect/>
          <a:stretch>
            <a:fillRect/>
          </a:stretch>
        </p:blipFill>
        <p:spPr bwMode="auto">
          <a:xfrm>
            <a:off x="609600" y="1828800"/>
            <a:ext cx="7820025" cy="2695575"/>
          </a:xfrm>
          <a:prstGeom prst="rect">
            <a:avLst/>
          </a:prstGeom>
          <a:noFill/>
          <a:ln w="9525">
            <a:noFill/>
            <a:miter lim="800000"/>
            <a:headEnd/>
            <a:tailEnd/>
          </a:ln>
        </p:spPr>
      </p:pic>
      <p:sp>
        <p:nvSpPr>
          <p:cNvPr id="5" name="TextBox 4"/>
          <p:cNvSpPr txBox="1"/>
          <p:nvPr/>
        </p:nvSpPr>
        <p:spPr>
          <a:xfrm>
            <a:off x="533400" y="5257800"/>
            <a:ext cx="8212569" cy="646331"/>
          </a:xfrm>
          <a:prstGeom prst="rect">
            <a:avLst/>
          </a:prstGeom>
          <a:noFill/>
        </p:spPr>
        <p:txBody>
          <a:bodyPr wrap="none" rtlCol="0">
            <a:spAutoFit/>
          </a:bodyPr>
          <a:lstStyle/>
          <a:p>
            <a:r>
              <a:rPr lang="en-US" dirty="0"/>
              <a:t>Two Clock cycles which are not overlapping and derived from the same source</a:t>
            </a:r>
          </a:p>
          <a:p>
            <a:r>
              <a:rPr lang="en-US" dirty="0"/>
              <a:t>There is a  bit of offset between the two clock cycles.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Path timings</a:t>
            </a:r>
          </a:p>
        </p:txBody>
      </p:sp>
      <p:pic>
        <p:nvPicPr>
          <p:cNvPr id="40963" name="Picture 3"/>
          <p:cNvPicPr>
            <a:picLocks noChangeAspect="1" noChangeArrowheads="1"/>
          </p:cNvPicPr>
          <p:nvPr/>
        </p:nvPicPr>
        <p:blipFill>
          <a:blip r:embed="rId2" cstate="print"/>
          <a:srcRect/>
          <a:stretch>
            <a:fillRect/>
          </a:stretch>
        </p:blipFill>
        <p:spPr bwMode="auto">
          <a:xfrm>
            <a:off x="76200" y="1447800"/>
            <a:ext cx="8991600" cy="5257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22238"/>
            <a:ext cx="7543800" cy="1295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3900" b="1" kern="0" dirty="0">
                <a:solidFill>
                  <a:schemeClr val="tx2"/>
                </a:solidFill>
                <a:latin typeface="+mj-lt"/>
                <a:ea typeface="+mj-ea"/>
                <a:cs typeface="+mj-cs"/>
              </a:rPr>
              <a:t>What happens between two clocks</a:t>
            </a:r>
            <a:endParaRPr kumimoji="0" lang="en-US" sz="3900" b="1" i="0" u="none" strike="noStrike" kern="0" cap="none" spc="0" normalizeH="0" baseline="0" noProof="0" dirty="0">
              <a:ln>
                <a:noFill/>
              </a:ln>
              <a:solidFill>
                <a:schemeClr val="tx2"/>
              </a:solidFill>
              <a:effectLst/>
              <a:uLnTx/>
              <a:uFillTx/>
              <a:latin typeface="+mj-lt"/>
              <a:ea typeface="+mj-ea"/>
              <a:cs typeface="+mj-cs"/>
            </a:endParaRPr>
          </a:p>
        </p:txBody>
      </p:sp>
      <p:graphicFrame>
        <p:nvGraphicFramePr>
          <p:cNvPr id="6" name="Table 5"/>
          <p:cNvGraphicFramePr>
            <a:graphicFrameLocks noGrp="1"/>
          </p:cNvGraphicFramePr>
          <p:nvPr/>
        </p:nvGraphicFramePr>
        <p:xfrm>
          <a:off x="685800" y="2809240"/>
          <a:ext cx="7543800" cy="367792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660400">
                <a:tc>
                  <a:txBody>
                    <a:bodyPr/>
                    <a:lstStyle/>
                    <a:p>
                      <a:pPr algn="ctr"/>
                      <a:endParaRPr lang="en-US" dirty="0"/>
                    </a:p>
                  </a:txBody>
                  <a:tcPr/>
                </a:tc>
                <a:tc>
                  <a:txBody>
                    <a:bodyPr/>
                    <a:lstStyle/>
                    <a:p>
                      <a:pPr algn="ctr"/>
                      <a:r>
                        <a:rPr lang="en-US" dirty="0"/>
                        <a:t>Phase-1</a:t>
                      </a:r>
                    </a:p>
                  </a:txBody>
                  <a:tcPr/>
                </a:tc>
                <a:tc>
                  <a:txBody>
                    <a:bodyPr/>
                    <a:lstStyle/>
                    <a:p>
                      <a:pPr algn="ctr"/>
                      <a:r>
                        <a:rPr lang="en-US" dirty="0"/>
                        <a:t>Phase-2</a:t>
                      </a:r>
                    </a:p>
                  </a:txBody>
                  <a:tcPr/>
                </a:tc>
                <a:extLst>
                  <a:ext uri="{0D108BD9-81ED-4DB2-BD59-A6C34878D82A}">
                    <a16:rowId xmlns:a16="http://schemas.microsoft.com/office/drawing/2014/main" val="10000"/>
                  </a:ext>
                </a:extLst>
              </a:tr>
              <a:tr h="330200">
                <a:tc>
                  <a:txBody>
                    <a:bodyPr/>
                    <a:lstStyle/>
                    <a:p>
                      <a:endParaRPr lang="en-US"/>
                    </a:p>
                  </a:txBody>
                  <a:tcPr/>
                </a:tc>
                <a:tc>
                  <a:txBody>
                    <a:bodyPr/>
                    <a:lstStyle/>
                    <a:p>
                      <a:r>
                        <a:rPr lang="en-US" sz="1400" dirty="0"/>
                        <a:t>ALU Input Latches</a:t>
                      </a:r>
                      <a:r>
                        <a:rPr lang="en-US" sz="1400" baseline="0" dirty="0"/>
                        <a:t> are opened</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497840">
                <a:tc>
                  <a:txBody>
                    <a:bodyPr/>
                    <a:lstStyle/>
                    <a:p>
                      <a:endParaRPr lang="en-US"/>
                    </a:p>
                  </a:txBody>
                  <a:tcPr/>
                </a:tc>
                <a:tc>
                  <a:txBody>
                    <a:bodyPr/>
                    <a:lstStyle/>
                    <a:p>
                      <a:r>
                        <a:rPr lang="en-US" sz="1400" dirty="0"/>
                        <a:t>Read bus to ALU are valid</a:t>
                      </a:r>
                    </a:p>
                    <a:p>
                      <a:r>
                        <a:rPr lang="en-US" sz="1400" dirty="0"/>
                        <a:t>and</a:t>
                      </a:r>
                      <a:r>
                        <a:rPr lang="en-US" sz="1400" baseline="0" dirty="0"/>
                        <a:t> data starts arriving at ALU</a:t>
                      </a:r>
                      <a:endParaRPr lang="en-US" sz="1400" dirty="0"/>
                    </a:p>
                  </a:txBody>
                  <a:tcPr/>
                </a:tc>
                <a:tc>
                  <a:txBody>
                    <a:bodyPr/>
                    <a:lstStyle/>
                    <a:p>
                      <a:endParaRPr lang="en-US" sz="1400"/>
                    </a:p>
                  </a:txBody>
                  <a:tcPr/>
                </a:tc>
                <a:extLst>
                  <a:ext uri="{0D108BD9-81ED-4DB2-BD59-A6C34878D82A}">
                    <a16:rowId xmlns:a16="http://schemas.microsoft.com/office/drawing/2014/main" val="10002"/>
                  </a:ext>
                </a:extLst>
              </a:tr>
              <a:tr h="360680">
                <a:tc>
                  <a:txBody>
                    <a:bodyPr/>
                    <a:lstStyle/>
                    <a:p>
                      <a:endParaRPr lang="en-US"/>
                    </a:p>
                  </a:txBody>
                  <a:tcPr/>
                </a:tc>
                <a:tc>
                  <a:txBody>
                    <a:bodyPr/>
                    <a:lstStyle/>
                    <a:p>
                      <a:r>
                        <a:rPr lang="en-US" sz="1400" dirty="0"/>
                        <a:t>Barrel</a:t>
                      </a:r>
                      <a:r>
                        <a:rPr lang="en-US" sz="1400" baseline="0" dirty="0"/>
                        <a:t> Shifter does its Job</a:t>
                      </a:r>
                      <a:endParaRPr lang="en-US" sz="1400" dirty="0"/>
                    </a:p>
                  </a:txBody>
                  <a:tcPr/>
                </a:tc>
                <a:tc>
                  <a:txBody>
                    <a:bodyPr/>
                    <a:lstStyle/>
                    <a:p>
                      <a:endParaRPr lang="en-US" sz="1400"/>
                    </a:p>
                  </a:txBody>
                  <a:tcPr/>
                </a:tc>
                <a:extLst>
                  <a:ext uri="{0D108BD9-81ED-4DB2-BD59-A6C34878D82A}">
                    <a16:rowId xmlns:a16="http://schemas.microsoft.com/office/drawing/2014/main" val="10003"/>
                  </a:ext>
                </a:extLst>
              </a:tr>
              <a:tr h="375920">
                <a:tc>
                  <a:txBody>
                    <a:bodyPr/>
                    <a:lstStyle/>
                    <a:p>
                      <a:endParaRPr lang="en-US"/>
                    </a:p>
                  </a:txBody>
                  <a:tcPr/>
                </a:tc>
                <a:tc>
                  <a:txBody>
                    <a:bodyPr/>
                    <a:lstStyle/>
                    <a:p>
                      <a:r>
                        <a:rPr lang="en-US" sz="1400" dirty="0"/>
                        <a:t>ALU</a:t>
                      </a:r>
                      <a:r>
                        <a:rPr lang="en-US" sz="1400" baseline="0" dirty="0"/>
                        <a:t> latches closed by end of Clock-1</a:t>
                      </a:r>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660400">
                <a:tc>
                  <a:txBody>
                    <a:bodyPr/>
                    <a:lstStyle/>
                    <a:p>
                      <a:endParaRPr lang="en-US"/>
                    </a:p>
                  </a:txBody>
                  <a:tcPr/>
                </a:tc>
                <a:tc>
                  <a:txBody>
                    <a:bodyPr/>
                    <a:lstStyle/>
                    <a:p>
                      <a:endParaRPr lang="en-US" sz="1400"/>
                    </a:p>
                  </a:txBody>
                  <a:tcPr/>
                </a:tc>
                <a:tc>
                  <a:txBody>
                    <a:bodyPr/>
                    <a:lstStyle/>
                    <a:p>
                      <a:r>
                        <a:rPr lang="en-US" sz="1400" dirty="0"/>
                        <a:t>ALU Performs the action as per the instruction</a:t>
                      </a:r>
                      <a:r>
                        <a:rPr lang="en-US" sz="1400" baseline="0" dirty="0"/>
                        <a:t> </a:t>
                      </a:r>
                      <a:endParaRPr lang="en-US" sz="1400" dirty="0"/>
                    </a:p>
                  </a:txBody>
                  <a:tcPr/>
                </a:tc>
                <a:extLst>
                  <a:ext uri="{0D108BD9-81ED-4DB2-BD59-A6C34878D82A}">
                    <a16:rowId xmlns:a16="http://schemas.microsoft.com/office/drawing/2014/main" val="10005"/>
                  </a:ext>
                </a:extLst>
              </a:tr>
              <a:tr h="660400">
                <a:tc>
                  <a:txBody>
                    <a:bodyPr/>
                    <a:lstStyle/>
                    <a:p>
                      <a:endParaRPr lang="en-US"/>
                    </a:p>
                  </a:txBody>
                  <a:tcPr/>
                </a:tc>
                <a:tc>
                  <a:txBody>
                    <a:bodyPr/>
                    <a:lstStyle/>
                    <a:p>
                      <a:endParaRPr lang="en-US" sz="1400"/>
                    </a:p>
                  </a:txBody>
                  <a:tcPr/>
                </a:tc>
                <a:tc>
                  <a:txBody>
                    <a:bodyPr/>
                    <a:lstStyle/>
                    <a:p>
                      <a:r>
                        <a:rPr lang="en-US" sz="1400" dirty="0"/>
                        <a:t>Valid </a:t>
                      </a:r>
                      <a:r>
                        <a:rPr lang="en-US" sz="1400" baseline="0" dirty="0"/>
                        <a:t> out is produced by ALU and that is written to the destination register by end of clock cycle</a:t>
                      </a:r>
                      <a:endParaRPr lang="en-US" sz="1400" dirty="0"/>
                    </a:p>
                  </a:txBody>
                  <a:tcPr/>
                </a:tc>
                <a:extLst>
                  <a:ext uri="{0D108BD9-81ED-4DB2-BD59-A6C34878D82A}">
                    <a16:rowId xmlns:a16="http://schemas.microsoft.com/office/drawing/2014/main" val="10006"/>
                  </a:ext>
                </a:extLst>
              </a:tr>
            </a:tbl>
          </a:graphicData>
        </a:graphic>
      </p:graphicFrame>
      <p:sp>
        <p:nvSpPr>
          <p:cNvPr id="4" name="TextBox 3"/>
          <p:cNvSpPr txBox="1"/>
          <p:nvPr/>
        </p:nvSpPr>
        <p:spPr>
          <a:xfrm>
            <a:off x="304800" y="1828801"/>
            <a:ext cx="8229600" cy="646331"/>
          </a:xfrm>
          <a:prstGeom prst="rect">
            <a:avLst/>
          </a:prstGeom>
          <a:solidFill>
            <a:schemeClr val="accent1">
              <a:lumMod val="75000"/>
              <a:alpha val="29000"/>
            </a:schemeClr>
          </a:solidFill>
          <a:ln>
            <a:solidFill>
              <a:schemeClr val="accent1"/>
            </a:solidFill>
          </a:ln>
        </p:spPr>
        <p:txBody>
          <a:bodyPr wrap="square" rtlCol="0">
            <a:spAutoFit/>
          </a:bodyPr>
          <a:lstStyle/>
          <a:p>
            <a:r>
              <a:rPr lang="en-US" dirty="0"/>
              <a:t>All circuits in the Data path of ARM flip-flop are level Triggered (D-</a:t>
            </a:r>
            <a:r>
              <a:rPr lang="en-US" dirty="0" err="1"/>
              <a:t>Flipflop</a:t>
            </a:r>
            <a:r>
              <a:rPr lang="en-US" dirty="0"/>
              <a:t>).To avoid race conditions there are two part which activated at two different times.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7396576" cy="769441"/>
          </a:xfrm>
          <a:prstGeom prst="rect">
            <a:avLst/>
          </a:prstGeom>
          <a:noFill/>
        </p:spPr>
        <p:txBody>
          <a:bodyPr wrap="none" lIns="91440" tIns="45720" rIns="91440" bIns="45720">
            <a:spAutoFit/>
          </a:bodyPr>
          <a:lstStyle/>
          <a:p>
            <a:pPr algn="ctr"/>
            <a:r>
              <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INSTRUCTION Pipe</a:t>
            </a: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lining</a:t>
            </a:r>
            <a:endParaRPr 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descr="Seamless Abstract Pipeline Pattern. Vector Design  Background Stock Vector - 48274029"/>
          <p:cNvPicPr>
            <a:picLocks noChangeAspect="1" noChangeArrowheads="1"/>
          </p:cNvPicPr>
          <p:nvPr/>
        </p:nvPicPr>
        <p:blipFill>
          <a:blip r:embed="rId2" cstate="print"/>
          <a:srcRect/>
          <a:stretch>
            <a:fillRect/>
          </a:stretch>
        </p:blipFill>
        <p:spPr bwMode="auto">
          <a:xfrm>
            <a:off x="2971800" y="1981200"/>
            <a:ext cx="2895600" cy="2895600"/>
          </a:xfrm>
          <a:prstGeom prst="rect">
            <a:avLst/>
          </a:prstGeom>
          <a:noFill/>
        </p:spPr>
      </p:pic>
      <p:sp>
        <p:nvSpPr>
          <p:cNvPr id="6" name="Rectangle 5"/>
          <p:cNvSpPr/>
          <p:nvPr/>
        </p:nvSpPr>
        <p:spPr>
          <a:xfrm>
            <a:off x="544998" y="5486400"/>
            <a:ext cx="8177240"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This process is invisible to programmers</a:t>
            </a:r>
            <a:endParaRPr 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2133600" y="1828800"/>
            <a:ext cx="4724400" cy="441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828800" y="2057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28800" y="2362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828800" y="2667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828800" y="2971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828800" y="3276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828800" y="3581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828800" y="3886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828800" y="4191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828800" y="449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828800" y="480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828800" y="510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828800" y="541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858000" y="2057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858000" y="2362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858000" y="2667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858000" y="2971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858000" y="3276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858000" y="3581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858000" y="3886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858000" y="4191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858000" y="449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858000" y="480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6858000" y="510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858000" y="541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828800" y="571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858000" y="571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4343400" y="-228600"/>
            <a:ext cx="304800" cy="3810000"/>
            <a:chOff x="4572000" y="685800"/>
            <a:chExt cx="304800" cy="3810000"/>
          </a:xfrm>
          <a:scene3d>
            <a:camera prst="orthographicFront">
              <a:rot lat="0" lon="0" rev="5400000"/>
            </a:camera>
            <a:lightRig rig="threePt" dir="t"/>
          </a:scene3d>
        </p:grpSpPr>
        <p:sp>
          <p:nvSpPr>
            <p:cNvPr id="70" name="Rectangle 69"/>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4419600" y="4495800"/>
            <a:ext cx="304800" cy="3810000"/>
            <a:chOff x="4572000" y="685800"/>
            <a:chExt cx="304800" cy="3810000"/>
          </a:xfrm>
          <a:scene3d>
            <a:camera prst="orthographicFront">
              <a:rot lat="0" lon="0" rev="5400000"/>
            </a:camera>
            <a:lightRig rig="threePt" dir="t"/>
          </a:scene3d>
        </p:grpSpPr>
        <p:sp>
          <p:nvSpPr>
            <p:cNvPr id="84" name="Rectangle 83"/>
            <p:cNvSpPr/>
            <p:nvPr/>
          </p:nvSpPr>
          <p:spPr>
            <a:xfrm>
              <a:off x="4572000" y="685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572000" y="990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572000" y="1295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4572000" y="1600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572000" y="1905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4572000" y="2209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4572000" y="2514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572000" y="2819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4572000" y="31242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4572000" y="34290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4572000" y="37338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4572000" y="40386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2000" y="4343400"/>
              <a:ext cx="304800" cy="152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ounded Rectangle 96"/>
          <p:cNvSpPr/>
          <p:nvPr/>
        </p:nvSpPr>
        <p:spPr>
          <a:xfrm>
            <a:off x="2286000" y="21336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a:p>
            <a:pPr algn="ctr"/>
            <a:r>
              <a:rPr lang="en-US" dirty="0"/>
              <a:t>Core</a:t>
            </a:r>
          </a:p>
        </p:txBody>
      </p:sp>
      <p:sp>
        <p:nvSpPr>
          <p:cNvPr id="98" name="Rounded Rectangle 97"/>
          <p:cNvSpPr/>
          <p:nvPr/>
        </p:nvSpPr>
        <p:spPr>
          <a:xfrm>
            <a:off x="4648200" y="2133600"/>
            <a:ext cx="2057400" cy="1143000"/>
          </a:xfrm>
          <a:prstGeom prst="roundRect">
            <a:avLst/>
          </a:prstGeom>
          <a:solidFill>
            <a:schemeClr val="accent4">
              <a:lumMod val="60000"/>
              <a:lumOff val="40000"/>
            </a:schemeClr>
          </a:solid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Debug </a:t>
            </a:r>
          </a:p>
          <a:p>
            <a:pPr algn="ctr"/>
            <a:r>
              <a:rPr lang="en-US" dirty="0"/>
              <a:t>System</a:t>
            </a:r>
          </a:p>
        </p:txBody>
      </p:sp>
      <p:sp>
        <p:nvSpPr>
          <p:cNvPr id="99" name="Rounded Rectangle 98"/>
          <p:cNvSpPr/>
          <p:nvPr/>
        </p:nvSpPr>
        <p:spPr>
          <a:xfrm>
            <a:off x="2362200" y="41910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Peripherals</a:t>
            </a:r>
          </a:p>
        </p:txBody>
      </p:sp>
      <p:sp>
        <p:nvSpPr>
          <p:cNvPr id="100" name="Rounded Rectangle 99"/>
          <p:cNvSpPr/>
          <p:nvPr/>
        </p:nvSpPr>
        <p:spPr>
          <a:xfrm>
            <a:off x="4724400" y="41910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01" name="Rounded Rectangle 100"/>
          <p:cNvSpPr/>
          <p:nvPr/>
        </p:nvSpPr>
        <p:spPr>
          <a:xfrm>
            <a:off x="2438400" y="5181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 and Reset</a:t>
            </a:r>
          </a:p>
        </p:txBody>
      </p:sp>
      <p:sp>
        <p:nvSpPr>
          <p:cNvPr id="102" name="Rounded Rectangle 101"/>
          <p:cNvSpPr/>
          <p:nvPr/>
        </p:nvSpPr>
        <p:spPr>
          <a:xfrm>
            <a:off x="4800600" y="5181600"/>
            <a:ext cx="1905000" cy="685800"/>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a:t>
            </a:r>
          </a:p>
        </p:txBody>
      </p:sp>
      <p:sp>
        <p:nvSpPr>
          <p:cNvPr id="103" name="Left-Right Arrow 102"/>
          <p:cNvSpPr/>
          <p:nvPr/>
        </p:nvSpPr>
        <p:spPr>
          <a:xfrm>
            <a:off x="2438400" y="3505200"/>
            <a:ext cx="4191000"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Up-Down Arrow 103"/>
          <p:cNvSpPr/>
          <p:nvPr/>
        </p:nvSpPr>
        <p:spPr>
          <a:xfrm>
            <a:off x="3276600" y="3276600"/>
            <a:ext cx="152400"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p-Down Arrow 104"/>
          <p:cNvSpPr/>
          <p:nvPr/>
        </p:nvSpPr>
        <p:spPr>
          <a:xfrm>
            <a:off x="3048000" y="38862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Up-Down Arrow 105"/>
          <p:cNvSpPr/>
          <p:nvPr/>
        </p:nvSpPr>
        <p:spPr>
          <a:xfrm>
            <a:off x="5638800" y="3886200"/>
            <a:ext cx="152400" cy="228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p:nvPr/>
        </p:nvCxnSpPr>
        <p:spPr>
          <a:xfrm flipH="1">
            <a:off x="3962400" y="1524000"/>
            <a:ext cx="3581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6324600" y="18288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6629400" y="34290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V="1">
            <a:off x="6705600" y="4572000"/>
            <a:ext cx="1371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Rectangle 2"/>
          <p:cNvSpPr txBox="1">
            <a:spLocks noChangeArrowheads="1"/>
          </p:cNvSpPr>
          <p:nvPr/>
        </p:nvSpPr>
        <p:spPr>
          <a:xfrm>
            <a:off x="457200" y="122238"/>
            <a:ext cx="7543800" cy="1295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Question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US" dirty="0"/>
              <a:t>Three independent Stages of Instruction processing</a:t>
            </a:r>
          </a:p>
        </p:txBody>
      </p:sp>
      <p:graphicFrame>
        <p:nvGraphicFramePr>
          <p:cNvPr id="7" name="Diagram 6"/>
          <p:cNvGraphicFramePr/>
          <p:nvPr/>
        </p:nvGraphicFramePr>
        <p:xfrm>
          <a:off x="304800" y="1828800"/>
          <a:ext cx="7848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pipe lining	</a:t>
            </a:r>
          </a:p>
        </p:txBody>
      </p:sp>
      <p:sp>
        <p:nvSpPr>
          <p:cNvPr id="3" name="TextBox 2"/>
          <p:cNvSpPr txBox="1"/>
          <p:nvPr/>
        </p:nvSpPr>
        <p:spPr>
          <a:xfrm>
            <a:off x="411480" y="1981200"/>
            <a:ext cx="8153400" cy="2308324"/>
          </a:xfrm>
          <a:prstGeom prst="rect">
            <a:avLst/>
          </a:prstGeom>
          <a:solidFill>
            <a:schemeClr val="accent1"/>
          </a:solidFill>
        </p:spPr>
        <p:txBody>
          <a:bodyPr wrap="square" rtlCol="0">
            <a:spAutoFit/>
          </a:bodyPr>
          <a:lstStyle/>
          <a:p>
            <a:r>
              <a:rPr lang="en-US" sz="3600" dirty="0"/>
              <a:t>Is the process by which independent instructions are overlapped for execution</a:t>
            </a:r>
          </a:p>
          <a:p>
            <a:endParaRPr lang="en-US" dirty="0"/>
          </a:p>
          <a:p>
            <a:endParaRPr lang="en-US" dirty="0"/>
          </a:p>
        </p:txBody>
      </p:sp>
      <p:sp>
        <p:nvSpPr>
          <p:cNvPr id="4" name="Rectangle 3"/>
          <p:cNvSpPr/>
          <p:nvPr/>
        </p:nvSpPr>
        <p:spPr bwMode="auto">
          <a:xfrm>
            <a:off x="381000" y="4983480"/>
            <a:ext cx="82296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3200" dirty="0"/>
              <a:t>Pipeline cycle is the time required to move an instructions one step in pipe line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bwMode="auto">
          <a:xfrm>
            <a:off x="1600200" y="228600"/>
            <a:ext cx="1981200" cy="6858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b="1" dirty="0"/>
              <a:t>Fetch</a:t>
            </a:r>
          </a:p>
        </p:txBody>
      </p:sp>
      <p:sp>
        <p:nvSpPr>
          <p:cNvPr id="3" name="Rectangle 2"/>
          <p:cNvSpPr/>
          <p:nvPr/>
        </p:nvSpPr>
        <p:spPr bwMode="auto">
          <a:xfrm>
            <a:off x="3581400" y="228600"/>
            <a:ext cx="1981200" cy="6858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‘Decode	</a:t>
            </a:r>
          </a:p>
        </p:txBody>
      </p:sp>
      <p:sp>
        <p:nvSpPr>
          <p:cNvPr id="4" name="Rectangle 3"/>
          <p:cNvSpPr/>
          <p:nvPr/>
        </p:nvSpPr>
        <p:spPr bwMode="auto">
          <a:xfrm>
            <a:off x="5562600" y="228600"/>
            <a:ext cx="1981200" cy="6858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Execute</a:t>
            </a:r>
          </a:p>
        </p:txBody>
      </p:sp>
      <p:sp>
        <p:nvSpPr>
          <p:cNvPr id="6" name="Rectangle 5"/>
          <p:cNvSpPr/>
          <p:nvPr/>
        </p:nvSpPr>
        <p:spPr bwMode="auto">
          <a:xfrm>
            <a:off x="1630680" y="1645920"/>
            <a:ext cx="1981200" cy="6858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b="1" dirty="0"/>
              <a:t>During </a:t>
            </a:r>
          </a:p>
          <a:p>
            <a:pPr algn="ctr"/>
            <a:r>
              <a:rPr lang="en-US" b="1" dirty="0"/>
              <a:t>Fetch</a:t>
            </a:r>
          </a:p>
        </p:txBody>
      </p:sp>
      <p:sp>
        <p:nvSpPr>
          <p:cNvPr id="7" name="Rectangle 6"/>
          <p:cNvSpPr/>
          <p:nvPr/>
        </p:nvSpPr>
        <p:spPr bwMode="auto">
          <a:xfrm>
            <a:off x="4038600" y="1600200"/>
            <a:ext cx="1981200" cy="685800"/>
          </a:xfrm>
          <a:prstGeom prst="rect">
            <a:avLst/>
          </a:prstGeom>
          <a:gradFill flip="none" rotWithShape="1">
            <a:gsLst>
              <a:gs pos="0">
                <a:schemeClr val="tx2">
                  <a:lumMod val="60000"/>
                  <a:lumOff val="4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‘Decode	</a:t>
            </a:r>
          </a:p>
        </p:txBody>
      </p:sp>
      <p:sp>
        <p:nvSpPr>
          <p:cNvPr id="8" name="Rectangle 7"/>
          <p:cNvSpPr/>
          <p:nvPr/>
        </p:nvSpPr>
        <p:spPr bwMode="auto">
          <a:xfrm>
            <a:off x="6019800" y="1600200"/>
            <a:ext cx="1981200" cy="685800"/>
          </a:xfrm>
          <a:prstGeom prst="rect">
            <a:avLst/>
          </a:prstGeom>
          <a:gradFill flip="none" rotWithShape="1">
            <a:gsLst>
              <a:gs pos="0">
                <a:schemeClr val="tx2">
                  <a:lumMod val="60000"/>
                  <a:lumOff val="4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Execute</a:t>
            </a:r>
          </a:p>
        </p:txBody>
      </p:sp>
      <p:cxnSp>
        <p:nvCxnSpPr>
          <p:cNvPr id="10" name="Straight Connector 9"/>
          <p:cNvCxnSpPr/>
          <p:nvPr/>
        </p:nvCxnSpPr>
        <p:spPr bwMode="auto">
          <a:xfrm>
            <a:off x="3962400" y="24384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8153400" y="24384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H="1">
            <a:off x="4191000" y="28194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7162800" y="2743200"/>
            <a:ext cx="914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TextBox 18"/>
          <p:cNvSpPr txBox="1"/>
          <p:nvPr/>
        </p:nvSpPr>
        <p:spPr>
          <a:xfrm>
            <a:off x="5638800" y="2590800"/>
            <a:ext cx="966931" cy="369332"/>
          </a:xfrm>
          <a:prstGeom prst="rect">
            <a:avLst/>
          </a:prstGeom>
          <a:noFill/>
        </p:spPr>
        <p:txBody>
          <a:bodyPr wrap="none" rtlCol="0">
            <a:spAutoFit/>
          </a:bodyPr>
          <a:lstStyle/>
          <a:p>
            <a:r>
              <a:rPr lang="en-US" dirty="0"/>
              <a:t>Are idle</a:t>
            </a:r>
          </a:p>
        </p:txBody>
      </p:sp>
      <p:sp>
        <p:nvSpPr>
          <p:cNvPr id="20" name="Rectangle 19"/>
          <p:cNvSpPr/>
          <p:nvPr/>
        </p:nvSpPr>
        <p:spPr bwMode="auto">
          <a:xfrm>
            <a:off x="1600200" y="3200400"/>
            <a:ext cx="1981200" cy="685800"/>
          </a:xfrm>
          <a:prstGeom prst="rect">
            <a:avLst/>
          </a:prstGeom>
          <a:gradFill>
            <a:gsLst>
              <a:gs pos="0">
                <a:schemeClr val="tx2">
                  <a:lumMod val="60000"/>
                  <a:lumOff val="4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b="1" dirty="0"/>
              <a:t>Fetch</a:t>
            </a:r>
          </a:p>
        </p:txBody>
      </p:sp>
      <p:sp>
        <p:nvSpPr>
          <p:cNvPr id="21" name="Rectangle 20"/>
          <p:cNvSpPr/>
          <p:nvPr/>
        </p:nvSpPr>
        <p:spPr bwMode="auto">
          <a:xfrm>
            <a:off x="3886200" y="3200400"/>
            <a:ext cx="1981200" cy="6858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‘During Decode	</a:t>
            </a:r>
          </a:p>
        </p:txBody>
      </p:sp>
      <p:sp>
        <p:nvSpPr>
          <p:cNvPr id="22" name="Rectangle 21"/>
          <p:cNvSpPr/>
          <p:nvPr/>
        </p:nvSpPr>
        <p:spPr bwMode="auto">
          <a:xfrm>
            <a:off x="6553200" y="3200400"/>
            <a:ext cx="1981200" cy="685800"/>
          </a:xfrm>
          <a:prstGeom prst="rect">
            <a:avLst/>
          </a:prstGeom>
          <a:gradFill>
            <a:gsLst>
              <a:gs pos="0">
                <a:schemeClr val="tx2">
                  <a:lumMod val="60000"/>
                  <a:lumOff val="4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Execute</a:t>
            </a:r>
          </a:p>
        </p:txBody>
      </p:sp>
      <p:cxnSp>
        <p:nvCxnSpPr>
          <p:cNvPr id="23" name="Straight Connector 22"/>
          <p:cNvCxnSpPr/>
          <p:nvPr/>
        </p:nvCxnSpPr>
        <p:spPr bwMode="auto">
          <a:xfrm>
            <a:off x="1524000" y="41910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3429000" y="4267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Arrow Connector 24"/>
          <p:cNvCxnSpPr/>
          <p:nvPr/>
        </p:nvCxnSpPr>
        <p:spPr bwMode="auto">
          <a:xfrm flipH="1">
            <a:off x="1600200" y="45720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2895600" y="45720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Box 26"/>
          <p:cNvSpPr txBox="1"/>
          <p:nvPr/>
        </p:nvSpPr>
        <p:spPr>
          <a:xfrm>
            <a:off x="1905000" y="4419600"/>
            <a:ext cx="966931" cy="369332"/>
          </a:xfrm>
          <a:prstGeom prst="rect">
            <a:avLst/>
          </a:prstGeom>
          <a:noFill/>
        </p:spPr>
        <p:txBody>
          <a:bodyPr wrap="square" rtlCol="0">
            <a:spAutoFit/>
          </a:bodyPr>
          <a:lstStyle/>
          <a:p>
            <a:r>
              <a:rPr lang="en-US" dirty="0"/>
              <a:t>is idle</a:t>
            </a:r>
          </a:p>
        </p:txBody>
      </p:sp>
      <p:cxnSp>
        <p:nvCxnSpPr>
          <p:cNvPr id="35" name="Straight Connector 34"/>
          <p:cNvCxnSpPr/>
          <p:nvPr/>
        </p:nvCxnSpPr>
        <p:spPr bwMode="auto">
          <a:xfrm>
            <a:off x="6477000" y="40386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8382000" y="41148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Arrow Connector 36"/>
          <p:cNvCxnSpPr/>
          <p:nvPr/>
        </p:nvCxnSpPr>
        <p:spPr bwMode="auto">
          <a:xfrm flipH="1">
            <a:off x="6553200" y="4419600"/>
            <a:ext cx="3048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a:off x="7848600" y="44196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6858000" y="4267200"/>
            <a:ext cx="966931" cy="369332"/>
          </a:xfrm>
          <a:prstGeom prst="rect">
            <a:avLst/>
          </a:prstGeom>
          <a:noFill/>
        </p:spPr>
        <p:txBody>
          <a:bodyPr wrap="square" rtlCol="0">
            <a:spAutoFit/>
          </a:bodyPr>
          <a:lstStyle/>
          <a:p>
            <a:r>
              <a:rPr lang="en-US" dirty="0"/>
              <a:t>is idle</a:t>
            </a:r>
          </a:p>
        </p:txBody>
      </p:sp>
      <p:sp>
        <p:nvSpPr>
          <p:cNvPr id="43" name="Rectangle 42"/>
          <p:cNvSpPr/>
          <p:nvPr/>
        </p:nvSpPr>
        <p:spPr bwMode="auto">
          <a:xfrm>
            <a:off x="1295400" y="5486400"/>
            <a:ext cx="1981200" cy="685800"/>
          </a:xfrm>
          <a:prstGeom prst="rect">
            <a:avLst/>
          </a:prstGeom>
          <a:gradFill>
            <a:gsLst>
              <a:gs pos="0">
                <a:schemeClr val="tx2">
                  <a:lumMod val="60000"/>
                  <a:lumOff val="40000"/>
                </a:schemeClr>
              </a:gs>
              <a:gs pos="50000">
                <a:schemeClr val="accent1">
                  <a:tint val="44500"/>
                  <a:satMod val="160000"/>
                </a:schemeClr>
              </a:gs>
              <a:gs pos="100000">
                <a:schemeClr val="accent1">
                  <a:tint val="23500"/>
                  <a:satMod val="160000"/>
                </a:schemeClr>
              </a:gs>
            </a:gsLst>
            <a:path path="circle">
              <a:fillToRect l="100000" t="100000"/>
            </a:path>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b="1" dirty="0"/>
              <a:t>Fetch</a:t>
            </a:r>
          </a:p>
        </p:txBody>
      </p:sp>
      <p:sp>
        <p:nvSpPr>
          <p:cNvPr id="44" name="Rectangle 43"/>
          <p:cNvSpPr/>
          <p:nvPr/>
        </p:nvSpPr>
        <p:spPr bwMode="auto">
          <a:xfrm>
            <a:off x="3276600" y="5486400"/>
            <a:ext cx="1981200" cy="685800"/>
          </a:xfrm>
          <a:prstGeom prst="rect">
            <a:avLst/>
          </a:prstGeom>
          <a:gradFill flip="none" rotWithShape="1">
            <a:gsLst>
              <a:gs pos="0">
                <a:schemeClr val="tx2">
                  <a:lumMod val="60000"/>
                  <a:lumOff val="4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‘Decode	</a:t>
            </a:r>
          </a:p>
        </p:txBody>
      </p:sp>
      <p:sp>
        <p:nvSpPr>
          <p:cNvPr id="45" name="Rectangle 44"/>
          <p:cNvSpPr/>
          <p:nvPr/>
        </p:nvSpPr>
        <p:spPr bwMode="auto">
          <a:xfrm>
            <a:off x="6400800" y="5486400"/>
            <a:ext cx="1981200" cy="6858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During Execute</a:t>
            </a:r>
          </a:p>
        </p:txBody>
      </p:sp>
      <p:cxnSp>
        <p:nvCxnSpPr>
          <p:cNvPr id="46" name="Straight Connector 45"/>
          <p:cNvCxnSpPr/>
          <p:nvPr/>
        </p:nvCxnSpPr>
        <p:spPr bwMode="auto">
          <a:xfrm>
            <a:off x="1219200" y="6172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5410200" y="6172200"/>
            <a:ext cx="0" cy="609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Arrow Connector 47"/>
          <p:cNvCxnSpPr/>
          <p:nvPr/>
        </p:nvCxnSpPr>
        <p:spPr bwMode="auto">
          <a:xfrm flipH="1">
            <a:off x="1295400" y="65532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9" name="Straight Arrow Connector 48"/>
          <p:cNvCxnSpPr/>
          <p:nvPr/>
        </p:nvCxnSpPr>
        <p:spPr bwMode="auto">
          <a:xfrm>
            <a:off x="4419600" y="6477000"/>
            <a:ext cx="914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0" name="TextBox 49"/>
          <p:cNvSpPr txBox="1"/>
          <p:nvPr/>
        </p:nvSpPr>
        <p:spPr>
          <a:xfrm>
            <a:off x="2895600" y="6324600"/>
            <a:ext cx="966931" cy="369332"/>
          </a:xfrm>
          <a:prstGeom prst="rect">
            <a:avLst/>
          </a:prstGeom>
          <a:noFill/>
        </p:spPr>
        <p:txBody>
          <a:bodyPr wrap="none" rtlCol="0">
            <a:spAutoFit/>
          </a:bodyPr>
          <a:lstStyle/>
          <a:p>
            <a:r>
              <a:rPr lang="en-US" dirty="0"/>
              <a:t>Are idle</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heckerboard(across)">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heckerboard(across)">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checkerboard(across)">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checkerboard(across)">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heckerboard(across)">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checkerboard(across)">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checkerboard(across)">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checkerboard(across)">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checkerboard(across)">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checkerboard(across)">
                                      <p:cBhvr>
                                        <p:cTn id="87" dur="50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checkerboard(across)">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checkerboard(across)">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checkerboard(across)">
                                      <p:cBhvr>
                                        <p:cTn id="102" dur="500"/>
                                        <p:tgtEl>
                                          <p:spTgt spid="27"/>
                                        </p:tgtEl>
                                      </p:cBhvr>
                                    </p:animEffect>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checkerboard(across)">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nodeType="click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checkerboard(across)">
                                      <p:cBhvr>
                                        <p:cTn id="112" dur="500"/>
                                        <p:tgtEl>
                                          <p:spTgt spid="36"/>
                                        </p:tgtEl>
                                      </p:cBhvr>
                                    </p:animEffect>
                                  </p:childTnLst>
                                </p:cTn>
                              </p:par>
                            </p:childTnLst>
                          </p:cTn>
                        </p:par>
                      </p:childTnLst>
                    </p:cTn>
                  </p:par>
                  <p:par>
                    <p:cTn id="113" fill="hold">
                      <p:stCondLst>
                        <p:cond delay="indefinite"/>
                      </p:stCondLst>
                      <p:childTnLst>
                        <p:par>
                          <p:cTn id="114" fill="hold">
                            <p:stCondLst>
                              <p:cond delay="0"/>
                            </p:stCondLst>
                            <p:childTnLst>
                              <p:par>
                                <p:cTn id="115" presetID="5" presetClass="entr" presetSubtype="10" fill="hold" nodeType="clickEffect">
                                  <p:stCondLst>
                                    <p:cond delay="0"/>
                                  </p:stCondLst>
                                  <p:childTnLst>
                                    <p:set>
                                      <p:cBhvr>
                                        <p:cTn id="116" dur="1" fill="hold">
                                          <p:stCondLst>
                                            <p:cond delay="0"/>
                                          </p:stCondLst>
                                        </p:cTn>
                                        <p:tgtEl>
                                          <p:spTgt spid="37"/>
                                        </p:tgtEl>
                                        <p:attrNameLst>
                                          <p:attrName>style.visibility</p:attrName>
                                        </p:attrNameLst>
                                      </p:cBhvr>
                                      <p:to>
                                        <p:strVal val="visible"/>
                                      </p:to>
                                    </p:set>
                                    <p:animEffect transition="in" filter="checkerboard(across)">
                                      <p:cBhvr>
                                        <p:cTn id="117" dur="500"/>
                                        <p:tgtEl>
                                          <p:spTgt spid="37"/>
                                        </p:tgtEl>
                                      </p:cBhvr>
                                    </p:animEffect>
                                  </p:childTnLst>
                                </p:cTn>
                              </p:par>
                            </p:childTnLst>
                          </p:cTn>
                        </p:par>
                      </p:childTnLst>
                    </p:cTn>
                  </p:par>
                  <p:par>
                    <p:cTn id="118" fill="hold">
                      <p:stCondLst>
                        <p:cond delay="indefinite"/>
                      </p:stCondLst>
                      <p:childTnLst>
                        <p:par>
                          <p:cTn id="119" fill="hold">
                            <p:stCondLst>
                              <p:cond delay="0"/>
                            </p:stCondLst>
                            <p:childTnLst>
                              <p:par>
                                <p:cTn id="120" presetID="5" presetClass="entr" presetSubtype="10" fill="hold" nodeType="click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checkerboard(across)">
                                      <p:cBhvr>
                                        <p:cTn id="122" dur="500"/>
                                        <p:tgtEl>
                                          <p:spTgt spid="38"/>
                                        </p:tgtEl>
                                      </p:cBhvr>
                                    </p:animEffect>
                                  </p:childTnLst>
                                </p:cTn>
                              </p:par>
                            </p:childTnLst>
                          </p:cTn>
                        </p:par>
                      </p:childTnLst>
                    </p:cTn>
                  </p:par>
                  <p:par>
                    <p:cTn id="123" fill="hold">
                      <p:stCondLst>
                        <p:cond delay="indefinite"/>
                      </p:stCondLst>
                      <p:childTnLst>
                        <p:par>
                          <p:cTn id="124" fill="hold">
                            <p:stCondLst>
                              <p:cond delay="0"/>
                            </p:stCondLst>
                            <p:childTnLst>
                              <p:par>
                                <p:cTn id="125" presetID="5" presetClass="entr" presetSubtype="10" fill="hold" grpId="0"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checkerboard(across)">
                                      <p:cBhvr>
                                        <p:cTn id="127" dur="500"/>
                                        <p:tgtEl>
                                          <p:spTgt spid="39"/>
                                        </p:tgtEl>
                                      </p:cBhvr>
                                    </p:animEffec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checkerboard(across)">
                                      <p:cBhvr>
                                        <p:cTn id="132" dur="500"/>
                                        <p:tgtEl>
                                          <p:spTgt spid="43"/>
                                        </p:tgtEl>
                                      </p:cBhvr>
                                    </p:animEffect>
                                  </p:childTnLst>
                                </p:cTn>
                              </p:par>
                            </p:childTnLst>
                          </p:cTn>
                        </p:par>
                      </p:childTnLst>
                    </p:cTn>
                  </p:par>
                  <p:par>
                    <p:cTn id="133" fill="hold">
                      <p:stCondLst>
                        <p:cond delay="indefinite"/>
                      </p:stCondLst>
                      <p:childTnLst>
                        <p:par>
                          <p:cTn id="134" fill="hold">
                            <p:stCondLst>
                              <p:cond delay="0"/>
                            </p:stCondLst>
                            <p:childTnLst>
                              <p:par>
                                <p:cTn id="135" presetID="5" presetClass="entr" presetSubtype="10" fill="hold" grpId="0" nodeType="clickEffect">
                                  <p:stCondLst>
                                    <p:cond delay="0"/>
                                  </p:stCondLst>
                                  <p:childTnLst>
                                    <p:set>
                                      <p:cBhvr>
                                        <p:cTn id="136" dur="1" fill="hold">
                                          <p:stCondLst>
                                            <p:cond delay="0"/>
                                          </p:stCondLst>
                                        </p:cTn>
                                        <p:tgtEl>
                                          <p:spTgt spid="44"/>
                                        </p:tgtEl>
                                        <p:attrNameLst>
                                          <p:attrName>style.visibility</p:attrName>
                                        </p:attrNameLst>
                                      </p:cBhvr>
                                      <p:to>
                                        <p:strVal val="visible"/>
                                      </p:to>
                                    </p:set>
                                    <p:animEffect transition="in" filter="checkerboard(across)">
                                      <p:cBhvr>
                                        <p:cTn id="137" dur="500"/>
                                        <p:tgtEl>
                                          <p:spTgt spid="44"/>
                                        </p:tgtEl>
                                      </p:cBhvr>
                                    </p:animEffect>
                                  </p:childTnLst>
                                </p:cTn>
                              </p:par>
                            </p:childTnLst>
                          </p:cTn>
                        </p:par>
                      </p:childTnLst>
                    </p:cTn>
                  </p:par>
                  <p:par>
                    <p:cTn id="138" fill="hold">
                      <p:stCondLst>
                        <p:cond delay="indefinite"/>
                      </p:stCondLst>
                      <p:childTnLst>
                        <p:par>
                          <p:cTn id="139" fill="hold">
                            <p:stCondLst>
                              <p:cond delay="0"/>
                            </p:stCondLst>
                            <p:childTnLst>
                              <p:par>
                                <p:cTn id="140" presetID="5" presetClass="entr" presetSubtype="10" fill="hold" grpId="0" nodeType="clickEffect">
                                  <p:stCondLst>
                                    <p:cond delay="0"/>
                                  </p:stCondLst>
                                  <p:childTnLst>
                                    <p:set>
                                      <p:cBhvr>
                                        <p:cTn id="141" dur="1" fill="hold">
                                          <p:stCondLst>
                                            <p:cond delay="0"/>
                                          </p:stCondLst>
                                        </p:cTn>
                                        <p:tgtEl>
                                          <p:spTgt spid="45"/>
                                        </p:tgtEl>
                                        <p:attrNameLst>
                                          <p:attrName>style.visibility</p:attrName>
                                        </p:attrNameLst>
                                      </p:cBhvr>
                                      <p:to>
                                        <p:strVal val="visible"/>
                                      </p:to>
                                    </p:set>
                                    <p:animEffect transition="in" filter="checkerboard(across)">
                                      <p:cBhvr>
                                        <p:cTn id="142" dur="500"/>
                                        <p:tgtEl>
                                          <p:spTgt spid="45"/>
                                        </p:tgtEl>
                                      </p:cBhvr>
                                    </p:animEffect>
                                  </p:childTnLst>
                                </p:cTn>
                              </p:par>
                            </p:childTnLst>
                          </p:cTn>
                        </p:par>
                      </p:childTnLst>
                    </p:cTn>
                  </p:par>
                  <p:par>
                    <p:cTn id="143" fill="hold">
                      <p:stCondLst>
                        <p:cond delay="indefinite"/>
                      </p:stCondLst>
                      <p:childTnLst>
                        <p:par>
                          <p:cTn id="144" fill="hold">
                            <p:stCondLst>
                              <p:cond delay="0"/>
                            </p:stCondLst>
                            <p:childTnLst>
                              <p:par>
                                <p:cTn id="145" presetID="5" presetClass="entr" presetSubtype="10" fill="hold" nodeType="click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checkerboard(across)">
                                      <p:cBhvr>
                                        <p:cTn id="147" dur="500"/>
                                        <p:tgtEl>
                                          <p:spTgt spid="46"/>
                                        </p:tgtEl>
                                      </p:cBhvr>
                                    </p:animEffect>
                                  </p:childTnLst>
                                </p:cTn>
                              </p:par>
                            </p:childTnLst>
                          </p:cTn>
                        </p:par>
                      </p:childTnLst>
                    </p:cTn>
                  </p:par>
                  <p:par>
                    <p:cTn id="148" fill="hold">
                      <p:stCondLst>
                        <p:cond delay="indefinite"/>
                      </p:stCondLst>
                      <p:childTnLst>
                        <p:par>
                          <p:cTn id="149" fill="hold">
                            <p:stCondLst>
                              <p:cond delay="0"/>
                            </p:stCondLst>
                            <p:childTnLst>
                              <p:par>
                                <p:cTn id="150" presetID="5" presetClass="entr" presetSubtype="10" fill="hold" nodeType="click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checkerboard(across)">
                                      <p:cBhvr>
                                        <p:cTn id="152" dur="500"/>
                                        <p:tgtEl>
                                          <p:spTgt spid="47"/>
                                        </p:tgtEl>
                                      </p:cBhvr>
                                    </p:animEffect>
                                  </p:childTnLst>
                                </p:cTn>
                              </p:par>
                            </p:childTnLst>
                          </p:cTn>
                        </p:par>
                      </p:childTnLst>
                    </p:cTn>
                  </p:par>
                  <p:par>
                    <p:cTn id="153" fill="hold">
                      <p:stCondLst>
                        <p:cond delay="indefinite"/>
                      </p:stCondLst>
                      <p:childTnLst>
                        <p:par>
                          <p:cTn id="154" fill="hold">
                            <p:stCondLst>
                              <p:cond delay="0"/>
                            </p:stCondLst>
                            <p:childTnLst>
                              <p:par>
                                <p:cTn id="155" presetID="5" presetClass="entr" presetSubtype="10" fill="hold" nodeType="click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checkerboard(across)">
                                      <p:cBhvr>
                                        <p:cTn id="157" dur="500"/>
                                        <p:tgtEl>
                                          <p:spTgt spid="48"/>
                                        </p:tgtEl>
                                      </p:cBhvr>
                                    </p:animEffect>
                                  </p:childTnLst>
                                </p:cTn>
                              </p:par>
                            </p:childTnLst>
                          </p:cTn>
                        </p:par>
                      </p:childTnLst>
                    </p:cTn>
                  </p:par>
                  <p:par>
                    <p:cTn id="158" fill="hold">
                      <p:stCondLst>
                        <p:cond delay="indefinite"/>
                      </p:stCondLst>
                      <p:childTnLst>
                        <p:par>
                          <p:cTn id="159" fill="hold">
                            <p:stCondLst>
                              <p:cond delay="0"/>
                            </p:stCondLst>
                            <p:childTnLst>
                              <p:par>
                                <p:cTn id="160" presetID="5" presetClass="entr" presetSubtype="10" fill="hold" nodeType="clickEffect">
                                  <p:stCondLst>
                                    <p:cond delay="0"/>
                                  </p:stCondLst>
                                  <p:childTnLst>
                                    <p:set>
                                      <p:cBhvr>
                                        <p:cTn id="161" dur="1" fill="hold">
                                          <p:stCondLst>
                                            <p:cond delay="0"/>
                                          </p:stCondLst>
                                        </p:cTn>
                                        <p:tgtEl>
                                          <p:spTgt spid="49"/>
                                        </p:tgtEl>
                                        <p:attrNameLst>
                                          <p:attrName>style.visibility</p:attrName>
                                        </p:attrNameLst>
                                      </p:cBhvr>
                                      <p:to>
                                        <p:strVal val="visible"/>
                                      </p:to>
                                    </p:set>
                                    <p:animEffect transition="in" filter="checkerboard(across)">
                                      <p:cBhvr>
                                        <p:cTn id="162" dur="500"/>
                                        <p:tgtEl>
                                          <p:spTgt spid="49"/>
                                        </p:tgtEl>
                                      </p:cBhvr>
                                    </p:animEffect>
                                  </p:childTnLst>
                                </p:cTn>
                              </p:par>
                            </p:childTnLst>
                          </p:cTn>
                        </p:par>
                      </p:childTnLst>
                    </p:cTn>
                  </p:par>
                  <p:par>
                    <p:cTn id="163" fill="hold">
                      <p:stCondLst>
                        <p:cond delay="indefinite"/>
                      </p:stCondLst>
                      <p:childTnLst>
                        <p:par>
                          <p:cTn id="164" fill="hold">
                            <p:stCondLst>
                              <p:cond delay="0"/>
                            </p:stCondLst>
                            <p:childTnLst>
                              <p:par>
                                <p:cTn id="165" presetID="5" presetClass="entr" presetSubtype="10" fill="hold" grpId="0" nodeType="clickEffect">
                                  <p:stCondLst>
                                    <p:cond delay="0"/>
                                  </p:stCondLst>
                                  <p:childTnLst>
                                    <p:set>
                                      <p:cBhvr>
                                        <p:cTn id="166" dur="1" fill="hold">
                                          <p:stCondLst>
                                            <p:cond delay="0"/>
                                          </p:stCondLst>
                                        </p:cTn>
                                        <p:tgtEl>
                                          <p:spTgt spid="50"/>
                                        </p:tgtEl>
                                        <p:attrNameLst>
                                          <p:attrName>style.visibility</p:attrName>
                                        </p:attrNameLst>
                                      </p:cBhvr>
                                      <p:to>
                                        <p:strVal val="visible"/>
                                      </p:to>
                                    </p:set>
                                    <p:animEffect transition="in" filter="checkerboard(across)">
                                      <p:cBhvr>
                                        <p:cTn id="16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6" grpId="0" animBg="1"/>
      <p:bldP spid="7" grpId="0" animBg="1"/>
      <p:bldP spid="8" grpId="0" animBg="1"/>
      <p:bldP spid="19" grpId="0"/>
      <p:bldP spid="20" grpId="0" animBg="1"/>
      <p:bldP spid="21" grpId="0" animBg="1"/>
      <p:bldP spid="22" grpId="0" animBg="1"/>
      <p:bldP spid="27" grpId="0"/>
      <p:bldP spid="39" grpId="0"/>
      <p:bldP spid="43" grpId="0" animBg="1"/>
      <p:bldP spid="44" grpId="0" animBg="1"/>
      <p:bldP spid="45" grpId="0" animBg="1"/>
      <p:bldP spid="5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381000" y="1752600"/>
            <a:ext cx="167640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b="1" dirty="0"/>
              <a:t>Fetch</a:t>
            </a:r>
          </a:p>
        </p:txBody>
      </p:sp>
      <p:sp>
        <p:nvSpPr>
          <p:cNvPr id="6" name="Rectangle 5"/>
          <p:cNvSpPr/>
          <p:nvPr/>
        </p:nvSpPr>
        <p:spPr bwMode="auto">
          <a:xfrm>
            <a:off x="2057400" y="1752600"/>
            <a:ext cx="167640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‘Decode	</a:t>
            </a:r>
          </a:p>
        </p:txBody>
      </p:sp>
      <p:sp>
        <p:nvSpPr>
          <p:cNvPr id="7" name="Rectangle 6"/>
          <p:cNvSpPr/>
          <p:nvPr/>
        </p:nvSpPr>
        <p:spPr bwMode="auto">
          <a:xfrm>
            <a:off x="3733800" y="1752600"/>
            <a:ext cx="167640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Execute</a:t>
            </a:r>
          </a:p>
        </p:txBody>
      </p:sp>
      <p:sp>
        <p:nvSpPr>
          <p:cNvPr id="14" name="Rectangle 13"/>
          <p:cNvSpPr/>
          <p:nvPr/>
        </p:nvSpPr>
        <p:spPr bwMode="auto">
          <a:xfrm>
            <a:off x="2057400" y="3200400"/>
            <a:ext cx="167640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b="1" dirty="0"/>
              <a:t>Fetch</a:t>
            </a:r>
          </a:p>
        </p:txBody>
      </p:sp>
      <p:sp>
        <p:nvSpPr>
          <p:cNvPr id="15" name="Rectangle 14"/>
          <p:cNvSpPr/>
          <p:nvPr/>
        </p:nvSpPr>
        <p:spPr bwMode="auto">
          <a:xfrm>
            <a:off x="3733800" y="3200400"/>
            <a:ext cx="167640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‘Decode	</a:t>
            </a:r>
          </a:p>
        </p:txBody>
      </p:sp>
      <p:sp>
        <p:nvSpPr>
          <p:cNvPr id="16" name="Rectangle 15"/>
          <p:cNvSpPr/>
          <p:nvPr/>
        </p:nvSpPr>
        <p:spPr bwMode="auto">
          <a:xfrm>
            <a:off x="5410200" y="3200400"/>
            <a:ext cx="167640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Execute</a:t>
            </a:r>
          </a:p>
        </p:txBody>
      </p:sp>
      <p:sp>
        <p:nvSpPr>
          <p:cNvPr id="17" name="Rectangle 16"/>
          <p:cNvSpPr/>
          <p:nvPr/>
        </p:nvSpPr>
        <p:spPr bwMode="auto">
          <a:xfrm>
            <a:off x="3733800" y="4495800"/>
            <a:ext cx="167640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b="1" dirty="0"/>
              <a:t>Fetch</a:t>
            </a:r>
          </a:p>
        </p:txBody>
      </p:sp>
      <p:sp>
        <p:nvSpPr>
          <p:cNvPr id="18" name="Rectangle 17"/>
          <p:cNvSpPr/>
          <p:nvPr/>
        </p:nvSpPr>
        <p:spPr bwMode="auto">
          <a:xfrm>
            <a:off x="5410200" y="4495800"/>
            <a:ext cx="167640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‘Decode	</a:t>
            </a:r>
          </a:p>
        </p:txBody>
      </p:sp>
      <p:sp>
        <p:nvSpPr>
          <p:cNvPr id="19" name="Rectangle 18"/>
          <p:cNvSpPr/>
          <p:nvPr/>
        </p:nvSpPr>
        <p:spPr bwMode="auto">
          <a:xfrm>
            <a:off x="7086600" y="4495800"/>
            <a:ext cx="167640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Execute</a:t>
            </a:r>
          </a:p>
        </p:txBody>
      </p:sp>
      <p:sp>
        <p:nvSpPr>
          <p:cNvPr id="11" name="TextBox 10"/>
          <p:cNvSpPr txBox="1"/>
          <p:nvPr/>
        </p:nvSpPr>
        <p:spPr>
          <a:xfrm>
            <a:off x="381000" y="2286000"/>
            <a:ext cx="1752600" cy="369332"/>
          </a:xfrm>
          <a:prstGeom prst="rect">
            <a:avLst/>
          </a:prstGeom>
          <a:noFill/>
        </p:spPr>
        <p:txBody>
          <a:bodyPr wrap="square" rtlCol="0">
            <a:spAutoFit/>
          </a:bodyPr>
          <a:lstStyle/>
          <a:p>
            <a:r>
              <a:rPr lang="en-US" b="1" dirty="0"/>
              <a:t>MOV R0, R5</a:t>
            </a:r>
          </a:p>
        </p:txBody>
      </p:sp>
      <p:sp>
        <p:nvSpPr>
          <p:cNvPr id="12" name="TextBox 11"/>
          <p:cNvSpPr txBox="1"/>
          <p:nvPr/>
        </p:nvSpPr>
        <p:spPr>
          <a:xfrm>
            <a:off x="1981200" y="3657600"/>
            <a:ext cx="2057400" cy="369332"/>
          </a:xfrm>
          <a:prstGeom prst="rect">
            <a:avLst/>
          </a:prstGeom>
          <a:noFill/>
        </p:spPr>
        <p:txBody>
          <a:bodyPr wrap="square" rtlCol="0">
            <a:spAutoFit/>
          </a:bodyPr>
          <a:lstStyle/>
          <a:p>
            <a:r>
              <a:rPr lang="en-US" b="1" dirty="0"/>
              <a:t>ADD R6, R0, R1</a:t>
            </a:r>
          </a:p>
        </p:txBody>
      </p:sp>
      <p:sp>
        <p:nvSpPr>
          <p:cNvPr id="13" name="TextBox 12"/>
          <p:cNvSpPr txBox="1"/>
          <p:nvPr/>
        </p:nvSpPr>
        <p:spPr>
          <a:xfrm>
            <a:off x="3733800" y="5029200"/>
            <a:ext cx="1676400" cy="369332"/>
          </a:xfrm>
          <a:prstGeom prst="rect">
            <a:avLst/>
          </a:prstGeom>
          <a:noFill/>
        </p:spPr>
        <p:txBody>
          <a:bodyPr wrap="square" rtlCol="0">
            <a:spAutoFit/>
          </a:bodyPr>
          <a:lstStyle/>
          <a:p>
            <a:r>
              <a:rPr lang="en-US" b="1" dirty="0"/>
              <a:t>MOV R0, R7</a:t>
            </a:r>
          </a:p>
        </p:txBody>
      </p:sp>
      <p:cxnSp>
        <p:nvCxnSpPr>
          <p:cNvPr id="21" name="Straight Connector 20"/>
          <p:cNvCxnSpPr/>
          <p:nvPr/>
        </p:nvCxnSpPr>
        <p:spPr bwMode="auto">
          <a:xfrm>
            <a:off x="365760" y="5638800"/>
            <a:ext cx="87782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2057400" y="2362200"/>
            <a:ext cx="0" cy="327660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4" name="Straight Connector 23"/>
          <p:cNvCxnSpPr/>
          <p:nvPr/>
        </p:nvCxnSpPr>
        <p:spPr bwMode="auto">
          <a:xfrm>
            <a:off x="3733800" y="2316480"/>
            <a:ext cx="0" cy="327660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5" name="Straight Connector 24"/>
          <p:cNvCxnSpPr/>
          <p:nvPr/>
        </p:nvCxnSpPr>
        <p:spPr bwMode="auto">
          <a:xfrm>
            <a:off x="5410200" y="1676400"/>
            <a:ext cx="0" cy="396240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7" name="Straight Connector 26"/>
          <p:cNvCxnSpPr/>
          <p:nvPr/>
        </p:nvCxnSpPr>
        <p:spPr bwMode="auto">
          <a:xfrm>
            <a:off x="7086600" y="3124200"/>
            <a:ext cx="0" cy="251460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cxnSp>
        <p:nvCxnSpPr>
          <p:cNvPr id="29" name="Straight Connector 28"/>
          <p:cNvCxnSpPr/>
          <p:nvPr/>
        </p:nvCxnSpPr>
        <p:spPr bwMode="auto">
          <a:xfrm>
            <a:off x="381000" y="2362200"/>
            <a:ext cx="0" cy="3276600"/>
          </a:xfrm>
          <a:prstGeom prst="line">
            <a:avLst/>
          </a:prstGeom>
          <a:solidFill>
            <a:schemeClr val="accent1"/>
          </a:solidFill>
          <a:ln w="9525" cap="flat" cmpd="sng" algn="ctr">
            <a:solidFill>
              <a:schemeClr val="tx1"/>
            </a:solidFill>
            <a:prstDash val="lgDashDotDot"/>
            <a:round/>
            <a:headEnd type="none" w="med" len="med"/>
            <a:tailEnd type="none" w="med" len="med"/>
          </a:ln>
          <a:effectLst/>
        </p:spPr>
      </p:cxnSp>
      <p:sp>
        <p:nvSpPr>
          <p:cNvPr id="31" name="TextBox 30"/>
          <p:cNvSpPr txBox="1"/>
          <p:nvPr/>
        </p:nvSpPr>
        <p:spPr>
          <a:xfrm>
            <a:off x="228600" y="5638800"/>
            <a:ext cx="312906" cy="369332"/>
          </a:xfrm>
          <a:prstGeom prst="rect">
            <a:avLst/>
          </a:prstGeom>
          <a:noFill/>
        </p:spPr>
        <p:txBody>
          <a:bodyPr wrap="none" rtlCol="0">
            <a:spAutoFit/>
          </a:bodyPr>
          <a:lstStyle/>
          <a:p>
            <a:r>
              <a:rPr lang="en-US" dirty="0"/>
              <a:t>0</a:t>
            </a:r>
          </a:p>
        </p:txBody>
      </p:sp>
      <p:sp>
        <p:nvSpPr>
          <p:cNvPr id="32" name="TextBox 31"/>
          <p:cNvSpPr txBox="1"/>
          <p:nvPr/>
        </p:nvSpPr>
        <p:spPr>
          <a:xfrm>
            <a:off x="1905000" y="5638800"/>
            <a:ext cx="312906" cy="369332"/>
          </a:xfrm>
          <a:prstGeom prst="rect">
            <a:avLst/>
          </a:prstGeom>
          <a:noFill/>
        </p:spPr>
        <p:txBody>
          <a:bodyPr wrap="none" rtlCol="0">
            <a:spAutoFit/>
          </a:bodyPr>
          <a:lstStyle/>
          <a:p>
            <a:r>
              <a:rPr lang="en-US" dirty="0"/>
              <a:t>1</a:t>
            </a:r>
          </a:p>
        </p:txBody>
      </p:sp>
      <p:sp>
        <p:nvSpPr>
          <p:cNvPr id="33" name="TextBox 32"/>
          <p:cNvSpPr txBox="1"/>
          <p:nvPr/>
        </p:nvSpPr>
        <p:spPr>
          <a:xfrm>
            <a:off x="3581400" y="5638800"/>
            <a:ext cx="312906" cy="369332"/>
          </a:xfrm>
          <a:prstGeom prst="rect">
            <a:avLst/>
          </a:prstGeom>
          <a:noFill/>
        </p:spPr>
        <p:txBody>
          <a:bodyPr wrap="none" rtlCol="0">
            <a:spAutoFit/>
          </a:bodyPr>
          <a:lstStyle/>
          <a:p>
            <a:r>
              <a:rPr lang="en-US" dirty="0"/>
              <a:t>2</a:t>
            </a:r>
          </a:p>
        </p:txBody>
      </p:sp>
      <p:sp>
        <p:nvSpPr>
          <p:cNvPr id="34" name="TextBox 33"/>
          <p:cNvSpPr txBox="1"/>
          <p:nvPr/>
        </p:nvSpPr>
        <p:spPr>
          <a:xfrm>
            <a:off x="5249694" y="5638800"/>
            <a:ext cx="312906" cy="369332"/>
          </a:xfrm>
          <a:prstGeom prst="rect">
            <a:avLst/>
          </a:prstGeom>
          <a:noFill/>
        </p:spPr>
        <p:txBody>
          <a:bodyPr wrap="none" rtlCol="0">
            <a:spAutoFit/>
          </a:bodyPr>
          <a:lstStyle/>
          <a:p>
            <a:r>
              <a:rPr lang="en-US" dirty="0"/>
              <a:t>3</a:t>
            </a:r>
          </a:p>
        </p:txBody>
      </p:sp>
      <p:sp>
        <p:nvSpPr>
          <p:cNvPr id="36" name="TextBox 35"/>
          <p:cNvSpPr txBox="1"/>
          <p:nvPr/>
        </p:nvSpPr>
        <p:spPr>
          <a:xfrm>
            <a:off x="6934200" y="5665708"/>
            <a:ext cx="312906" cy="369332"/>
          </a:xfrm>
          <a:prstGeom prst="rect">
            <a:avLst/>
          </a:prstGeom>
          <a:noFill/>
        </p:spPr>
        <p:txBody>
          <a:bodyPr wrap="none" rtlCol="0">
            <a:spAutoFit/>
          </a:bodyPr>
          <a:lstStyle/>
          <a:p>
            <a:r>
              <a:rPr lang="en-US" dirty="0"/>
              <a:t>4</a:t>
            </a:r>
          </a:p>
        </p:txBody>
      </p:sp>
      <p:cxnSp>
        <p:nvCxnSpPr>
          <p:cNvPr id="38" name="Straight Connector 37"/>
          <p:cNvCxnSpPr/>
          <p:nvPr/>
        </p:nvCxnSpPr>
        <p:spPr bwMode="auto">
          <a:xfrm flipV="1">
            <a:off x="3810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0" name="Straight Connector 39"/>
          <p:cNvCxnSpPr/>
          <p:nvPr/>
        </p:nvCxnSpPr>
        <p:spPr bwMode="auto">
          <a:xfrm>
            <a:off x="381000" y="1143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1" name="Straight Connector 40"/>
          <p:cNvCxnSpPr/>
          <p:nvPr/>
        </p:nvCxnSpPr>
        <p:spPr bwMode="auto">
          <a:xfrm flipV="1">
            <a:off x="11430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2" name="Straight Connector 41"/>
          <p:cNvCxnSpPr/>
          <p:nvPr/>
        </p:nvCxnSpPr>
        <p:spPr bwMode="auto">
          <a:xfrm>
            <a:off x="1143000" y="1524000"/>
            <a:ext cx="9144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3" name="Straight Connector 42"/>
          <p:cNvCxnSpPr/>
          <p:nvPr/>
        </p:nvCxnSpPr>
        <p:spPr bwMode="auto">
          <a:xfrm flipV="1">
            <a:off x="20574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4" name="Straight Connector 43"/>
          <p:cNvCxnSpPr/>
          <p:nvPr/>
        </p:nvCxnSpPr>
        <p:spPr bwMode="auto">
          <a:xfrm>
            <a:off x="2057400" y="1143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5" name="Straight Connector 44"/>
          <p:cNvCxnSpPr/>
          <p:nvPr/>
        </p:nvCxnSpPr>
        <p:spPr bwMode="auto">
          <a:xfrm flipV="1">
            <a:off x="28194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6" name="Straight Connector 45"/>
          <p:cNvCxnSpPr/>
          <p:nvPr/>
        </p:nvCxnSpPr>
        <p:spPr bwMode="auto">
          <a:xfrm>
            <a:off x="2819400" y="1524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8" name="Straight Connector 47"/>
          <p:cNvCxnSpPr/>
          <p:nvPr/>
        </p:nvCxnSpPr>
        <p:spPr bwMode="auto">
          <a:xfrm flipV="1">
            <a:off x="36576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49" name="Straight Connector 48"/>
          <p:cNvCxnSpPr/>
          <p:nvPr/>
        </p:nvCxnSpPr>
        <p:spPr bwMode="auto">
          <a:xfrm>
            <a:off x="3657600" y="1143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0" name="Straight Connector 49"/>
          <p:cNvCxnSpPr/>
          <p:nvPr/>
        </p:nvCxnSpPr>
        <p:spPr bwMode="auto">
          <a:xfrm flipV="1">
            <a:off x="44196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1" name="Straight Connector 50"/>
          <p:cNvCxnSpPr/>
          <p:nvPr/>
        </p:nvCxnSpPr>
        <p:spPr bwMode="auto">
          <a:xfrm>
            <a:off x="4419600" y="1524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2" name="Straight Connector 51"/>
          <p:cNvCxnSpPr/>
          <p:nvPr/>
        </p:nvCxnSpPr>
        <p:spPr bwMode="auto">
          <a:xfrm flipV="1">
            <a:off x="51816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3" name="Straight Connector 52"/>
          <p:cNvCxnSpPr/>
          <p:nvPr/>
        </p:nvCxnSpPr>
        <p:spPr bwMode="auto">
          <a:xfrm>
            <a:off x="5181600" y="1143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4" name="Straight Connector 53"/>
          <p:cNvCxnSpPr/>
          <p:nvPr/>
        </p:nvCxnSpPr>
        <p:spPr bwMode="auto">
          <a:xfrm flipV="1">
            <a:off x="59436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5" name="Straight Connector 54"/>
          <p:cNvCxnSpPr/>
          <p:nvPr/>
        </p:nvCxnSpPr>
        <p:spPr bwMode="auto">
          <a:xfrm>
            <a:off x="5943600" y="1524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6" name="Straight Connector 55"/>
          <p:cNvCxnSpPr/>
          <p:nvPr/>
        </p:nvCxnSpPr>
        <p:spPr bwMode="auto">
          <a:xfrm flipV="1">
            <a:off x="67818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7" name="Straight Connector 56"/>
          <p:cNvCxnSpPr/>
          <p:nvPr/>
        </p:nvCxnSpPr>
        <p:spPr bwMode="auto">
          <a:xfrm>
            <a:off x="6781800" y="1143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8" name="Straight Connector 57"/>
          <p:cNvCxnSpPr/>
          <p:nvPr/>
        </p:nvCxnSpPr>
        <p:spPr bwMode="auto">
          <a:xfrm flipV="1">
            <a:off x="7543800" y="1143000"/>
            <a:ext cx="0" cy="38100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cxnSp>
        <p:nvCxnSpPr>
          <p:cNvPr id="59" name="Straight Connector 58"/>
          <p:cNvCxnSpPr/>
          <p:nvPr/>
        </p:nvCxnSpPr>
        <p:spPr bwMode="auto">
          <a:xfrm>
            <a:off x="7543800" y="1524000"/>
            <a:ext cx="762000" cy="0"/>
          </a:xfrm>
          <a:prstGeom prst="line">
            <a:avLst/>
          </a:prstGeom>
          <a:solidFill>
            <a:schemeClr val="accent1"/>
          </a:solidFill>
          <a:ln w="9525" cap="flat" cmpd="sng" algn="ctr">
            <a:solidFill>
              <a:schemeClr val="tx2">
                <a:lumMod val="60000"/>
                <a:lumOff val="40000"/>
              </a:schemeClr>
            </a:solidFill>
            <a:prstDash val="solid"/>
            <a:round/>
            <a:headEnd type="none" w="med" len="med"/>
            <a:tailEnd type="none" w="med" len="med"/>
          </a:ln>
          <a:effectLst/>
        </p:spPr>
      </p:cxnSp>
      <p:sp>
        <p:nvSpPr>
          <p:cNvPr id="60" name="TextBox 59"/>
          <p:cNvSpPr txBox="1"/>
          <p:nvPr/>
        </p:nvSpPr>
        <p:spPr>
          <a:xfrm>
            <a:off x="7696200" y="1600200"/>
            <a:ext cx="990600" cy="369332"/>
          </a:xfrm>
          <a:prstGeom prst="rect">
            <a:avLst/>
          </a:prstGeom>
          <a:noFill/>
        </p:spPr>
        <p:txBody>
          <a:bodyPr wrap="square" rtlCol="0">
            <a:spAutoFit/>
          </a:bodyPr>
          <a:lstStyle/>
          <a:p>
            <a:r>
              <a:rPr lang="en-US" b="1" dirty="0"/>
              <a:t>MCLK</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Salient points about Pipeline</a:t>
            </a:r>
          </a:p>
        </p:txBody>
      </p:sp>
      <p:sp>
        <p:nvSpPr>
          <p:cNvPr id="3" name="TextBox 2"/>
          <p:cNvSpPr txBox="1"/>
          <p:nvPr/>
        </p:nvSpPr>
        <p:spPr>
          <a:xfrm>
            <a:off x="304800" y="1828800"/>
            <a:ext cx="8384026" cy="4401205"/>
          </a:xfrm>
          <a:prstGeom prst="rect">
            <a:avLst/>
          </a:prstGeom>
          <a:noFill/>
        </p:spPr>
        <p:txBody>
          <a:bodyPr wrap="none" rtlCol="0">
            <a:spAutoFit/>
          </a:bodyPr>
          <a:lstStyle/>
          <a:p>
            <a:r>
              <a:rPr lang="en-US" sz="2800" dirty="0">
                <a:latin typeface="Bookman Old Style" pitchFamily="18" charset="0"/>
              </a:rPr>
              <a:t>If there are N stages in a pipe line the </a:t>
            </a:r>
          </a:p>
          <a:p>
            <a:r>
              <a:rPr lang="en-US" sz="2800" dirty="0">
                <a:latin typeface="Bookman Old Style" pitchFamily="18" charset="0"/>
              </a:rPr>
              <a:t>processing will the n times faster compared </a:t>
            </a:r>
          </a:p>
          <a:p>
            <a:r>
              <a:rPr lang="en-US" sz="2800" dirty="0">
                <a:latin typeface="Bookman Old Style" pitchFamily="18" charset="0"/>
              </a:rPr>
              <a:t>To non pipe line</a:t>
            </a:r>
          </a:p>
          <a:p>
            <a:endParaRPr lang="en-US" sz="2800" dirty="0">
              <a:latin typeface="Bookman Old Style" pitchFamily="18" charset="0"/>
            </a:endParaRPr>
          </a:p>
          <a:p>
            <a:r>
              <a:rPr lang="en-US" sz="2800" dirty="0">
                <a:latin typeface="Bookman Old Style" pitchFamily="18" charset="0"/>
              </a:rPr>
              <a:t>The clock speed has to be n times faster than  </a:t>
            </a:r>
          </a:p>
          <a:p>
            <a:r>
              <a:rPr lang="en-US" sz="2800" dirty="0">
                <a:latin typeface="Bookman Old Style" pitchFamily="18" charset="0"/>
              </a:rPr>
              <a:t>a non pipe lined  processor. MCLK has to run</a:t>
            </a:r>
          </a:p>
          <a:p>
            <a:r>
              <a:rPr lang="en-US" sz="2800" dirty="0">
                <a:latin typeface="Bookman Old Style" pitchFamily="18" charset="0"/>
              </a:rPr>
              <a:t>With a period of T/no of stage ( T is the total </a:t>
            </a:r>
          </a:p>
          <a:p>
            <a:r>
              <a:rPr lang="en-US" sz="2800" dirty="0">
                <a:latin typeface="Bookman Old Style" pitchFamily="18" charset="0"/>
              </a:rPr>
              <a:t>time taken to execute the whole instruction)</a:t>
            </a:r>
          </a:p>
          <a:p>
            <a:endParaRPr lang="en-US" sz="2800" dirty="0">
              <a:latin typeface="Bookman Old Style" pitchFamily="18" charset="0"/>
            </a:endParaRPr>
          </a:p>
          <a:p>
            <a:r>
              <a:rPr lang="en-US" sz="2800" dirty="0">
                <a:latin typeface="Bookman Old Style" pitchFamily="18" charset="0"/>
              </a:rPr>
              <a:t>The memory should match up the with speed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Multi Cycle Instructions</a:t>
            </a:r>
          </a:p>
        </p:txBody>
      </p:sp>
      <p:sp>
        <p:nvSpPr>
          <p:cNvPr id="3" name="TextBox 2"/>
          <p:cNvSpPr txBox="1"/>
          <p:nvPr/>
        </p:nvSpPr>
        <p:spPr>
          <a:xfrm>
            <a:off x="304800" y="1905000"/>
            <a:ext cx="8480207" cy="1815882"/>
          </a:xfrm>
          <a:prstGeom prst="rect">
            <a:avLst/>
          </a:prstGeom>
          <a:noFill/>
        </p:spPr>
        <p:txBody>
          <a:bodyPr wrap="none" rtlCol="0">
            <a:spAutoFit/>
          </a:bodyPr>
          <a:lstStyle/>
          <a:p>
            <a:r>
              <a:rPr lang="en-US" sz="2800" dirty="0" err="1"/>
              <a:t>Multicycle</a:t>
            </a:r>
            <a:r>
              <a:rPr lang="en-US" sz="2800" dirty="0"/>
              <a:t> instructions are those instructions which </a:t>
            </a:r>
          </a:p>
          <a:p>
            <a:r>
              <a:rPr lang="en-US" sz="2800" dirty="0"/>
              <a:t>take more than one cycle to execute.  L</a:t>
            </a:r>
            <a:r>
              <a:rPr lang="en-US" sz="2800"/>
              <a:t>oad or Store </a:t>
            </a:r>
            <a:endParaRPr lang="en-US" sz="2800" dirty="0"/>
          </a:p>
          <a:p>
            <a:r>
              <a:rPr lang="en-US" sz="2800" dirty="0"/>
              <a:t>instruction which need memory access is a good </a:t>
            </a:r>
          </a:p>
          <a:p>
            <a:r>
              <a:rPr lang="en-US" sz="2800" dirty="0"/>
              <a:t>example</a:t>
            </a:r>
          </a:p>
        </p:txBody>
      </p:sp>
      <p:sp>
        <p:nvSpPr>
          <p:cNvPr id="5" name="TextBox 4"/>
          <p:cNvSpPr txBox="1"/>
          <p:nvPr/>
        </p:nvSpPr>
        <p:spPr>
          <a:xfrm>
            <a:off x="304800" y="4114800"/>
            <a:ext cx="7143302" cy="1384995"/>
          </a:xfrm>
          <a:prstGeom prst="rect">
            <a:avLst/>
          </a:prstGeom>
          <a:noFill/>
        </p:spPr>
        <p:txBody>
          <a:bodyPr wrap="none" rtlCol="0">
            <a:spAutoFit/>
          </a:bodyPr>
          <a:lstStyle/>
          <a:p>
            <a:r>
              <a:rPr lang="en-US" sz="2800" dirty="0"/>
              <a:t>Pipelining will be impacted when Multi cycle</a:t>
            </a:r>
          </a:p>
          <a:p>
            <a:r>
              <a:rPr lang="en-US" sz="2800" dirty="0"/>
              <a:t> instructions get executed – Pipe lining </a:t>
            </a:r>
          </a:p>
          <a:p>
            <a:r>
              <a:rPr lang="en-US" sz="2800" dirty="0"/>
              <a:t>will not be regular.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bwMode="auto">
          <a:xfrm>
            <a:off x="364331" y="811939"/>
            <a:ext cx="1058704" cy="487888"/>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3" name="Rectangle 2"/>
          <p:cNvSpPr/>
          <p:nvPr/>
        </p:nvSpPr>
        <p:spPr bwMode="auto">
          <a:xfrm>
            <a:off x="1436608" y="811939"/>
            <a:ext cx="1058704" cy="487888"/>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4" name="Rectangle 3"/>
          <p:cNvSpPr/>
          <p:nvPr/>
        </p:nvSpPr>
        <p:spPr bwMode="auto">
          <a:xfrm>
            <a:off x="2495312" y="811939"/>
            <a:ext cx="1058704" cy="487888"/>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26" name="Rectangle 25"/>
          <p:cNvSpPr/>
          <p:nvPr/>
        </p:nvSpPr>
        <p:spPr bwMode="auto">
          <a:xfrm>
            <a:off x="1450181" y="1927110"/>
            <a:ext cx="1058704" cy="487888"/>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27" name="Rectangle 26"/>
          <p:cNvSpPr/>
          <p:nvPr/>
        </p:nvSpPr>
        <p:spPr bwMode="auto">
          <a:xfrm>
            <a:off x="3608308" y="1927110"/>
            <a:ext cx="1058704" cy="487888"/>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err="1">
                <a:ln>
                  <a:noFill/>
                </a:ln>
                <a:solidFill>
                  <a:schemeClr val="tx1"/>
                </a:solidFill>
                <a:effectLst/>
                <a:latin typeface="Arial" charset="0"/>
              </a:rPr>
              <a:t>Addr</a:t>
            </a:r>
            <a:r>
              <a:rPr kumimoji="0" lang="en-US" sz="1600" b="0" i="0" u="none" strike="noStrike" cap="none" normalizeH="0" baseline="0" dirty="0">
                <a:ln>
                  <a:noFill/>
                </a:ln>
                <a:solidFill>
                  <a:schemeClr val="tx1"/>
                </a:solidFill>
                <a:effectLst/>
                <a:latin typeface="Arial"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Calculation</a:t>
            </a:r>
            <a:r>
              <a:rPr kumimoji="0" lang="en-US" sz="1800" b="0" i="0" u="none" strike="noStrike" cap="none" normalizeH="0" baseline="0" dirty="0">
                <a:ln>
                  <a:noFill/>
                </a:ln>
                <a:solidFill>
                  <a:schemeClr val="tx1"/>
                </a:solidFill>
                <a:effectLst/>
                <a:latin typeface="Arial" charset="0"/>
              </a:rPr>
              <a:t>	</a:t>
            </a:r>
          </a:p>
        </p:txBody>
      </p:sp>
      <p:sp>
        <p:nvSpPr>
          <p:cNvPr id="28" name="Rectangle 27"/>
          <p:cNvSpPr/>
          <p:nvPr/>
        </p:nvSpPr>
        <p:spPr bwMode="auto">
          <a:xfrm>
            <a:off x="4667012" y="1927110"/>
            <a:ext cx="1058704" cy="487888"/>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t>Transfer</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Data</a:t>
            </a:r>
            <a:r>
              <a:rPr kumimoji="0" lang="en-US" sz="1600" b="0" i="0" u="none" strike="noStrike" cap="none" normalizeH="0" dirty="0">
                <a:ln>
                  <a:noFill/>
                </a:ln>
                <a:solidFill>
                  <a:schemeClr val="tx1"/>
                </a:solidFill>
                <a:effectLst/>
                <a:latin typeface="Arial" charset="0"/>
              </a:rPr>
              <a:t> </a:t>
            </a:r>
            <a:endParaRPr kumimoji="0" lang="en-US" sz="1800" b="0" i="0" u="none" strike="noStrike" cap="none" normalizeH="0" baseline="0" dirty="0">
              <a:ln>
                <a:noFill/>
              </a:ln>
              <a:solidFill>
                <a:schemeClr val="tx1"/>
              </a:solidFill>
              <a:effectLst/>
              <a:latin typeface="Arial" charset="0"/>
            </a:endParaRPr>
          </a:p>
        </p:txBody>
      </p:sp>
      <p:sp>
        <p:nvSpPr>
          <p:cNvPr id="29" name="Rectangle 28"/>
          <p:cNvSpPr/>
          <p:nvPr/>
        </p:nvSpPr>
        <p:spPr bwMode="auto">
          <a:xfrm>
            <a:off x="2536031" y="1927110"/>
            <a:ext cx="1058704" cy="487888"/>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30" name="Rectangle 29"/>
          <p:cNvSpPr/>
          <p:nvPr/>
        </p:nvSpPr>
        <p:spPr bwMode="auto">
          <a:xfrm>
            <a:off x="2495312" y="2972584"/>
            <a:ext cx="1058704" cy="487888"/>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31" name="Rectangle 30"/>
          <p:cNvSpPr/>
          <p:nvPr/>
        </p:nvSpPr>
        <p:spPr bwMode="auto">
          <a:xfrm>
            <a:off x="4680585" y="2958644"/>
            <a:ext cx="1058704" cy="487888"/>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32" name="Rectangle 31"/>
          <p:cNvSpPr/>
          <p:nvPr/>
        </p:nvSpPr>
        <p:spPr bwMode="auto">
          <a:xfrm>
            <a:off x="5739289" y="2958644"/>
            <a:ext cx="1058704" cy="487888"/>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33" name="Rectangle 32"/>
          <p:cNvSpPr/>
          <p:nvPr/>
        </p:nvSpPr>
        <p:spPr bwMode="auto">
          <a:xfrm>
            <a:off x="3594735" y="3878661"/>
            <a:ext cx="1058704" cy="487888"/>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34" name="Rectangle 33"/>
          <p:cNvSpPr/>
          <p:nvPr/>
        </p:nvSpPr>
        <p:spPr bwMode="auto">
          <a:xfrm>
            <a:off x="5739289" y="3808962"/>
            <a:ext cx="1058704" cy="487888"/>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35" name="Rectangle 34"/>
          <p:cNvSpPr/>
          <p:nvPr/>
        </p:nvSpPr>
        <p:spPr bwMode="auto">
          <a:xfrm>
            <a:off x="6797993" y="3808962"/>
            <a:ext cx="1058704" cy="487888"/>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36" name="Rectangle 35"/>
          <p:cNvSpPr/>
          <p:nvPr/>
        </p:nvSpPr>
        <p:spPr bwMode="auto">
          <a:xfrm>
            <a:off x="5725716" y="4993832"/>
            <a:ext cx="1058704" cy="487888"/>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37" name="Rectangle 36"/>
          <p:cNvSpPr/>
          <p:nvPr/>
        </p:nvSpPr>
        <p:spPr bwMode="auto">
          <a:xfrm>
            <a:off x="6797993" y="4993832"/>
            <a:ext cx="1058704" cy="487888"/>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38" name="Rectangle 37"/>
          <p:cNvSpPr/>
          <p:nvPr/>
        </p:nvSpPr>
        <p:spPr bwMode="auto">
          <a:xfrm>
            <a:off x="7856696" y="4993832"/>
            <a:ext cx="1058704" cy="487888"/>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39" name="TextBox 38"/>
          <p:cNvSpPr txBox="1"/>
          <p:nvPr/>
        </p:nvSpPr>
        <p:spPr>
          <a:xfrm>
            <a:off x="228600" y="530423"/>
            <a:ext cx="1175262" cy="281516"/>
          </a:xfrm>
          <a:prstGeom prst="rect">
            <a:avLst/>
          </a:prstGeom>
          <a:noFill/>
        </p:spPr>
        <p:txBody>
          <a:bodyPr wrap="none" rtlCol="0">
            <a:spAutoFit/>
          </a:bodyPr>
          <a:lstStyle/>
          <a:p>
            <a:r>
              <a:rPr lang="en-US" sz="1400" dirty="0"/>
              <a:t>MOV R1,#100</a:t>
            </a:r>
          </a:p>
        </p:txBody>
      </p:sp>
      <p:sp>
        <p:nvSpPr>
          <p:cNvPr id="40" name="TextBox 39"/>
          <p:cNvSpPr txBox="1"/>
          <p:nvPr/>
        </p:nvSpPr>
        <p:spPr>
          <a:xfrm>
            <a:off x="1382316" y="1578619"/>
            <a:ext cx="1113872" cy="281516"/>
          </a:xfrm>
          <a:prstGeom prst="rect">
            <a:avLst/>
          </a:prstGeom>
          <a:noFill/>
        </p:spPr>
        <p:txBody>
          <a:bodyPr wrap="none" rtlCol="0">
            <a:spAutoFit/>
          </a:bodyPr>
          <a:lstStyle/>
          <a:p>
            <a:r>
              <a:rPr lang="en-US" sz="1400" dirty="0"/>
              <a:t>STR  R1,[R0]</a:t>
            </a:r>
          </a:p>
        </p:txBody>
      </p:sp>
      <p:cxnSp>
        <p:nvCxnSpPr>
          <p:cNvPr id="42" name="Straight Connector 41"/>
          <p:cNvCxnSpPr/>
          <p:nvPr/>
        </p:nvCxnSpPr>
        <p:spPr bwMode="auto">
          <a:xfrm>
            <a:off x="296466" y="5830211"/>
            <a:ext cx="8695134" cy="371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39" idx="3"/>
          </p:cNvCxnSpPr>
          <p:nvPr/>
        </p:nvCxnSpPr>
        <p:spPr bwMode="auto">
          <a:xfrm flipH="1">
            <a:off x="1382316" y="671181"/>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5" name="Straight Connector 44"/>
          <p:cNvCxnSpPr/>
          <p:nvPr/>
        </p:nvCxnSpPr>
        <p:spPr bwMode="auto">
          <a:xfrm flipH="1">
            <a:off x="296466" y="672542"/>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6" name="Straight Connector 45"/>
          <p:cNvCxnSpPr/>
          <p:nvPr/>
        </p:nvCxnSpPr>
        <p:spPr bwMode="auto">
          <a:xfrm flipH="1">
            <a:off x="2468166" y="742241"/>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7" name="Straight Connector 46"/>
          <p:cNvCxnSpPr/>
          <p:nvPr/>
        </p:nvCxnSpPr>
        <p:spPr bwMode="auto">
          <a:xfrm flipH="1">
            <a:off x="3554016" y="672542"/>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8" name="Straight Connector 47"/>
          <p:cNvCxnSpPr/>
          <p:nvPr/>
        </p:nvCxnSpPr>
        <p:spPr bwMode="auto">
          <a:xfrm flipH="1">
            <a:off x="4639866" y="700422"/>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9" name="Straight Connector 48"/>
          <p:cNvCxnSpPr/>
          <p:nvPr/>
        </p:nvCxnSpPr>
        <p:spPr bwMode="auto">
          <a:xfrm flipH="1">
            <a:off x="5704170" y="756180"/>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50" name="TextBox 49"/>
          <p:cNvSpPr txBox="1"/>
          <p:nvPr/>
        </p:nvSpPr>
        <p:spPr>
          <a:xfrm>
            <a:off x="2508010" y="2621370"/>
            <a:ext cx="1336589" cy="281516"/>
          </a:xfrm>
          <a:prstGeom prst="rect">
            <a:avLst/>
          </a:prstGeom>
          <a:noFill/>
        </p:spPr>
        <p:txBody>
          <a:bodyPr wrap="none" rtlCol="0">
            <a:spAutoFit/>
          </a:bodyPr>
          <a:lstStyle/>
          <a:p>
            <a:r>
              <a:rPr lang="en-US" sz="1400" dirty="0"/>
              <a:t>ADD  R2, R1,R0</a:t>
            </a:r>
          </a:p>
        </p:txBody>
      </p:sp>
      <p:sp>
        <p:nvSpPr>
          <p:cNvPr id="51" name="TextBox 50"/>
          <p:cNvSpPr txBox="1"/>
          <p:nvPr/>
        </p:nvSpPr>
        <p:spPr>
          <a:xfrm>
            <a:off x="3464604" y="3599868"/>
            <a:ext cx="1175262" cy="281516"/>
          </a:xfrm>
          <a:prstGeom prst="rect">
            <a:avLst/>
          </a:prstGeom>
          <a:noFill/>
        </p:spPr>
        <p:txBody>
          <a:bodyPr wrap="none" rtlCol="0">
            <a:spAutoFit/>
          </a:bodyPr>
          <a:lstStyle/>
          <a:p>
            <a:r>
              <a:rPr lang="en-US" sz="1400" dirty="0"/>
              <a:t>MOV R0,#200</a:t>
            </a:r>
          </a:p>
        </p:txBody>
      </p:sp>
      <p:sp>
        <p:nvSpPr>
          <p:cNvPr id="52" name="TextBox 51"/>
          <p:cNvSpPr txBox="1"/>
          <p:nvPr/>
        </p:nvSpPr>
        <p:spPr>
          <a:xfrm>
            <a:off x="289246" y="5840883"/>
            <a:ext cx="278682" cy="337819"/>
          </a:xfrm>
          <a:prstGeom prst="rect">
            <a:avLst/>
          </a:prstGeom>
          <a:noFill/>
        </p:spPr>
        <p:txBody>
          <a:bodyPr wrap="none" rtlCol="0">
            <a:spAutoFit/>
          </a:bodyPr>
          <a:lstStyle/>
          <a:p>
            <a:r>
              <a:rPr lang="en-US" dirty="0"/>
              <a:t>0</a:t>
            </a:r>
          </a:p>
        </p:txBody>
      </p:sp>
      <p:sp>
        <p:nvSpPr>
          <p:cNvPr id="53" name="TextBox 52"/>
          <p:cNvSpPr txBox="1"/>
          <p:nvPr/>
        </p:nvSpPr>
        <p:spPr>
          <a:xfrm>
            <a:off x="1382316" y="5830211"/>
            <a:ext cx="278682" cy="337819"/>
          </a:xfrm>
          <a:prstGeom prst="rect">
            <a:avLst/>
          </a:prstGeom>
          <a:noFill/>
        </p:spPr>
        <p:txBody>
          <a:bodyPr wrap="none" rtlCol="0">
            <a:spAutoFit/>
          </a:bodyPr>
          <a:lstStyle/>
          <a:p>
            <a:r>
              <a:rPr lang="en-US" dirty="0"/>
              <a:t>1</a:t>
            </a:r>
          </a:p>
        </p:txBody>
      </p:sp>
      <p:sp>
        <p:nvSpPr>
          <p:cNvPr id="54" name="TextBox 53"/>
          <p:cNvSpPr txBox="1"/>
          <p:nvPr/>
        </p:nvSpPr>
        <p:spPr>
          <a:xfrm>
            <a:off x="2460946" y="5830211"/>
            <a:ext cx="278682" cy="337819"/>
          </a:xfrm>
          <a:prstGeom prst="rect">
            <a:avLst/>
          </a:prstGeom>
          <a:noFill/>
        </p:spPr>
        <p:txBody>
          <a:bodyPr wrap="none" rtlCol="0">
            <a:spAutoFit/>
          </a:bodyPr>
          <a:lstStyle/>
          <a:p>
            <a:r>
              <a:rPr lang="en-US" dirty="0"/>
              <a:t>2</a:t>
            </a:r>
          </a:p>
        </p:txBody>
      </p:sp>
      <p:sp>
        <p:nvSpPr>
          <p:cNvPr id="55" name="TextBox 54"/>
          <p:cNvSpPr txBox="1"/>
          <p:nvPr/>
        </p:nvSpPr>
        <p:spPr>
          <a:xfrm>
            <a:off x="3554016" y="5830211"/>
            <a:ext cx="278682" cy="337819"/>
          </a:xfrm>
          <a:prstGeom prst="rect">
            <a:avLst/>
          </a:prstGeom>
          <a:noFill/>
        </p:spPr>
        <p:txBody>
          <a:bodyPr wrap="none" rtlCol="0">
            <a:spAutoFit/>
          </a:bodyPr>
          <a:lstStyle/>
          <a:p>
            <a:r>
              <a:rPr lang="en-US" dirty="0"/>
              <a:t>3</a:t>
            </a:r>
          </a:p>
        </p:txBody>
      </p:sp>
      <p:sp>
        <p:nvSpPr>
          <p:cNvPr id="56" name="TextBox 55"/>
          <p:cNvSpPr txBox="1"/>
          <p:nvPr/>
        </p:nvSpPr>
        <p:spPr>
          <a:xfrm>
            <a:off x="4639866" y="5830211"/>
            <a:ext cx="278682" cy="337819"/>
          </a:xfrm>
          <a:prstGeom prst="rect">
            <a:avLst/>
          </a:prstGeom>
          <a:noFill/>
        </p:spPr>
        <p:txBody>
          <a:bodyPr wrap="none" rtlCol="0">
            <a:spAutoFit/>
          </a:bodyPr>
          <a:lstStyle/>
          <a:p>
            <a:r>
              <a:rPr lang="en-US" dirty="0"/>
              <a:t>4</a:t>
            </a:r>
          </a:p>
        </p:txBody>
      </p:sp>
      <p:sp>
        <p:nvSpPr>
          <p:cNvPr id="57" name="TextBox 56"/>
          <p:cNvSpPr txBox="1"/>
          <p:nvPr/>
        </p:nvSpPr>
        <p:spPr>
          <a:xfrm>
            <a:off x="5657850" y="5899909"/>
            <a:ext cx="278682" cy="337819"/>
          </a:xfrm>
          <a:prstGeom prst="rect">
            <a:avLst/>
          </a:prstGeom>
          <a:noFill/>
        </p:spPr>
        <p:txBody>
          <a:bodyPr wrap="none" rtlCol="0">
            <a:spAutoFit/>
          </a:bodyPr>
          <a:lstStyle/>
          <a:p>
            <a:r>
              <a:rPr lang="en-US" dirty="0"/>
              <a:t>5</a:t>
            </a:r>
          </a:p>
        </p:txBody>
      </p:sp>
      <p:cxnSp>
        <p:nvCxnSpPr>
          <p:cNvPr id="58" name="Straight Connector 57"/>
          <p:cNvCxnSpPr/>
          <p:nvPr/>
        </p:nvCxnSpPr>
        <p:spPr bwMode="auto">
          <a:xfrm flipH="1">
            <a:off x="7842294" y="742241"/>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59" name="TextBox 58"/>
          <p:cNvSpPr txBox="1"/>
          <p:nvPr/>
        </p:nvSpPr>
        <p:spPr>
          <a:xfrm>
            <a:off x="6674406" y="5910581"/>
            <a:ext cx="278682" cy="337819"/>
          </a:xfrm>
          <a:prstGeom prst="rect">
            <a:avLst/>
          </a:prstGeom>
          <a:noFill/>
        </p:spPr>
        <p:txBody>
          <a:bodyPr wrap="none" rtlCol="0">
            <a:spAutoFit/>
          </a:bodyPr>
          <a:lstStyle/>
          <a:p>
            <a:r>
              <a:rPr lang="en-US" dirty="0"/>
              <a:t>6</a:t>
            </a:r>
          </a:p>
        </p:txBody>
      </p:sp>
      <p:sp>
        <p:nvSpPr>
          <p:cNvPr id="60" name="TextBox 59"/>
          <p:cNvSpPr txBox="1"/>
          <p:nvPr/>
        </p:nvSpPr>
        <p:spPr>
          <a:xfrm>
            <a:off x="5725716" y="4715039"/>
            <a:ext cx="1336589" cy="281516"/>
          </a:xfrm>
          <a:prstGeom prst="rect">
            <a:avLst/>
          </a:prstGeom>
          <a:noFill/>
        </p:spPr>
        <p:txBody>
          <a:bodyPr wrap="none" rtlCol="0">
            <a:spAutoFit/>
          </a:bodyPr>
          <a:lstStyle/>
          <a:p>
            <a:r>
              <a:rPr lang="en-US" sz="1400" dirty="0"/>
              <a:t>ADD  R3, R2,R0</a:t>
            </a:r>
          </a:p>
        </p:txBody>
      </p:sp>
      <p:cxnSp>
        <p:nvCxnSpPr>
          <p:cNvPr id="62" name="Straight Connector 61"/>
          <p:cNvCxnSpPr/>
          <p:nvPr/>
        </p:nvCxnSpPr>
        <p:spPr bwMode="auto">
          <a:xfrm flipH="1">
            <a:off x="6781800" y="762000"/>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63" name="Straight Connector 62"/>
          <p:cNvCxnSpPr/>
          <p:nvPr/>
        </p:nvCxnSpPr>
        <p:spPr bwMode="auto">
          <a:xfrm flipH="1">
            <a:off x="8893854" y="762000"/>
            <a:ext cx="21546" cy="5159029"/>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65" name="TextBox 64"/>
          <p:cNvSpPr txBox="1"/>
          <p:nvPr/>
        </p:nvSpPr>
        <p:spPr>
          <a:xfrm>
            <a:off x="7722318" y="5867400"/>
            <a:ext cx="312906" cy="369332"/>
          </a:xfrm>
          <a:prstGeom prst="rect">
            <a:avLst/>
          </a:prstGeom>
          <a:noFill/>
        </p:spPr>
        <p:txBody>
          <a:bodyPr wrap="none" rtlCol="0">
            <a:spAutoFit/>
          </a:bodyPr>
          <a:lstStyle/>
          <a:p>
            <a:r>
              <a:rPr lang="en-US" dirty="0"/>
              <a:t>7</a:t>
            </a:r>
          </a:p>
        </p:txBody>
      </p:sp>
      <p:sp>
        <p:nvSpPr>
          <p:cNvPr id="66" name="TextBox 65"/>
          <p:cNvSpPr txBox="1"/>
          <p:nvPr/>
        </p:nvSpPr>
        <p:spPr>
          <a:xfrm>
            <a:off x="8754894" y="5867400"/>
            <a:ext cx="312906" cy="369332"/>
          </a:xfrm>
          <a:prstGeom prst="rect">
            <a:avLst/>
          </a:prstGeom>
          <a:noFill/>
        </p:spPr>
        <p:txBody>
          <a:bodyPr wrap="none" rtlCol="0">
            <a:spAutoFit/>
          </a:bodyPr>
          <a:lstStyle/>
          <a:p>
            <a:r>
              <a:rPr lang="en-US" dirty="0"/>
              <a:t>8</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bwMode="auto">
          <a:xfrm>
            <a:off x="214312" y="694718"/>
            <a:ext cx="1087755" cy="486046"/>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3" name="Rectangle 2"/>
          <p:cNvSpPr/>
          <p:nvPr/>
        </p:nvSpPr>
        <p:spPr bwMode="auto">
          <a:xfrm>
            <a:off x="1305400" y="694718"/>
            <a:ext cx="1087755" cy="48604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4" name="Rectangle 3"/>
          <p:cNvSpPr/>
          <p:nvPr/>
        </p:nvSpPr>
        <p:spPr bwMode="auto">
          <a:xfrm>
            <a:off x="2382678" y="694718"/>
            <a:ext cx="1087755" cy="486046"/>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5" name="Rectangle 4"/>
          <p:cNvSpPr/>
          <p:nvPr/>
        </p:nvSpPr>
        <p:spPr bwMode="auto">
          <a:xfrm>
            <a:off x="1319212" y="1853893"/>
            <a:ext cx="1087755" cy="486046"/>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6" name="Rectangle 5"/>
          <p:cNvSpPr/>
          <p:nvPr/>
        </p:nvSpPr>
        <p:spPr bwMode="auto">
          <a:xfrm>
            <a:off x="3515200" y="1853893"/>
            <a:ext cx="1087755" cy="48604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a:t>
            </a:r>
            <a:r>
              <a:rPr kumimoji="0" lang="en-US" sz="1400" b="0" i="0" u="none" strike="noStrike" cap="none" normalizeH="0" baseline="0" dirty="0" err="1">
                <a:ln>
                  <a:noFill/>
                </a:ln>
                <a:solidFill>
                  <a:schemeClr val="tx1"/>
                </a:solidFill>
                <a:effectLst/>
                <a:latin typeface="Arial" charset="0"/>
              </a:rPr>
              <a:t>Addr</a:t>
            </a:r>
            <a:r>
              <a:rPr kumimoji="0" lang="en-US" sz="1400" b="0" i="0" u="none" strike="noStrike" cap="none" normalizeH="0" baseline="0" dirty="0">
                <a:ln>
                  <a:noFill/>
                </a:ln>
                <a:solidFill>
                  <a:schemeClr val="tx1"/>
                </a:solidFill>
                <a:effectLst/>
                <a:latin typeface="Arial"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a:t>Calculation</a:t>
            </a:r>
            <a:r>
              <a:rPr kumimoji="0" lang="en-US" sz="1800" b="0" i="0" u="none" strike="noStrike" cap="none" normalizeH="0" baseline="0" dirty="0">
                <a:ln>
                  <a:noFill/>
                </a:ln>
                <a:solidFill>
                  <a:schemeClr val="tx1"/>
                </a:solidFill>
                <a:effectLst/>
                <a:latin typeface="Arial" charset="0"/>
              </a:rPr>
              <a:t>	</a:t>
            </a:r>
          </a:p>
        </p:txBody>
      </p:sp>
      <p:sp>
        <p:nvSpPr>
          <p:cNvPr id="7" name="Rectangle 6"/>
          <p:cNvSpPr/>
          <p:nvPr/>
        </p:nvSpPr>
        <p:spPr bwMode="auto">
          <a:xfrm>
            <a:off x="4592478" y="1853893"/>
            <a:ext cx="1087755" cy="486046"/>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t>Transfer</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Data</a:t>
            </a:r>
            <a:r>
              <a:rPr kumimoji="0" lang="en-US" sz="1600" b="0" i="0" u="none" strike="noStrike" cap="none" normalizeH="0" dirty="0">
                <a:ln>
                  <a:noFill/>
                </a:ln>
                <a:solidFill>
                  <a:schemeClr val="tx1"/>
                </a:solidFill>
                <a:effectLst/>
                <a:latin typeface="Arial" charset="0"/>
              </a:rPr>
              <a:t> </a:t>
            </a:r>
            <a:endParaRPr kumimoji="0" lang="en-US"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2424112" y="1853893"/>
            <a:ext cx="1087755" cy="48604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9" name="Rectangle 8"/>
          <p:cNvSpPr/>
          <p:nvPr/>
        </p:nvSpPr>
        <p:spPr bwMode="auto">
          <a:xfrm>
            <a:off x="2382678" y="2940619"/>
            <a:ext cx="1087755" cy="486046"/>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10" name="Rectangle 9"/>
          <p:cNvSpPr/>
          <p:nvPr/>
        </p:nvSpPr>
        <p:spPr bwMode="auto">
          <a:xfrm>
            <a:off x="4606289" y="2926129"/>
            <a:ext cx="1087755" cy="48604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11" name="Rectangle 10"/>
          <p:cNvSpPr/>
          <p:nvPr/>
        </p:nvSpPr>
        <p:spPr bwMode="auto">
          <a:xfrm>
            <a:off x="5683567" y="2926129"/>
            <a:ext cx="1087755" cy="486046"/>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12" name="Rectangle 11"/>
          <p:cNvSpPr/>
          <p:nvPr/>
        </p:nvSpPr>
        <p:spPr bwMode="auto">
          <a:xfrm>
            <a:off x="3501389" y="3882448"/>
            <a:ext cx="1087755" cy="486046"/>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13" name="Rectangle 12"/>
          <p:cNvSpPr/>
          <p:nvPr/>
        </p:nvSpPr>
        <p:spPr bwMode="auto">
          <a:xfrm>
            <a:off x="5683567" y="3810000"/>
            <a:ext cx="1087755" cy="48604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14" name="Rectangle 13"/>
          <p:cNvSpPr/>
          <p:nvPr/>
        </p:nvSpPr>
        <p:spPr bwMode="auto">
          <a:xfrm>
            <a:off x="6760844" y="3810000"/>
            <a:ext cx="1087755" cy="486046"/>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15" name="Rectangle 14"/>
          <p:cNvSpPr/>
          <p:nvPr/>
        </p:nvSpPr>
        <p:spPr bwMode="auto">
          <a:xfrm>
            <a:off x="5669755" y="5041623"/>
            <a:ext cx="1087755" cy="486046"/>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16" name="Rectangle 15"/>
          <p:cNvSpPr/>
          <p:nvPr/>
        </p:nvSpPr>
        <p:spPr bwMode="auto">
          <a:xfrm>
            <a:off x="6760844" y="5041623"/>
            <a:ext cx="1087755" cy="486046"/>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17" name="Rectangle 16"/>
          <p:cNvSpPr/>
          <p:nvPr/>
        </p:nvSpPr>
        <p:spPr bwMode="auto">
          <a:xfrm>
            <a:off x="7838122" y="5041623"/>
            <a:ext cx="1087755" cy="486046"/>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18" name="TextBox 17"/>
          <p:cNvSpPr txBox="1"/>
          <p:nvPr/>
        </p:nvSpPr>
        <p:spPr>
          <a:xfrm>
            <a:off x="76200" y="393171"/>
            <a:ext cx="1207510" cy="276999"/>
          </a:xfrm>
          <a:prstGeom prst="rect">
            <a:avLst/>
          </a:prstGeom>
          <a:noFill/>
        </p:spPr>
        <p:txBody>
          <a:bodyPr wrap="square" rtlCol="0">
            <a:spAutoFit/>
          </a:bodyPr>
          <a:lstStyle/>
          <a:p>
            <a:r>
              <a:rPr lang="en-US" sz="1200" dirty="0"/>
              <a:t>MOV R1,#100</a:t>
            </a:r>
          </a:p>
        </p:txBody>
      </p:sp>
      <p:sp>
        <p:nvSpPr>
          <p:cNvPr id="19" name="TextBox 18"/>
          <p:cNvSpPr txBox="1"/>
          <p:nvPr/>
        </p:nvSpPr>
        <p:spPr>
          <a:xfrm>
            <a:off x="1290699" y="1624794"/>
            <a:ext cx="1144436" cy="307777"/>
          </a:xfrm>
          <a:prstGeom prst="rect">
            <a:avLst/>
          </a:prstGeom>
          <a:noFill/>
        </p:spPr>
        <p:txBody>
          <a:bodyPr wrap="square" rtlCol="0">
            <a:spAutoFit/>
          </a:bodyPr>
          <a:lstStyle/>
          <a:p>
            <a:r>
              <a:rPr lang="en-US" sz="1200" dirty="0"/>
              <a:t>STR  </a:t>
            </a:r>
            <a:r>
              <a:rPr lang="en-US" sz="1000" dirty="0"/>
              <a:t>R1</a:t>
            </a:r>
            <a:r>
              <a:rPr lang="en-US" sz="1200" dirty="0"/>
              <a:t>,[R0</a:t>
            </a:r>
            <a:r>
              <a:rPr lang="en-US" sz="1400" dirty="0"/>
              <a:t>]</a:t>
            </a:r>
          </a:p>
        </p:txBody>
      </p:sp>
      <p:cxnSp>
        <p:nvCxnSpPr>
          <p:cNvPr id="20" name="Straight Connector 19"/>
          <p:cNvCxnSpPr>
            <a:stCxn id="18" idx="3"/>
          </p:cNvCxnSpPr>
          <p:nvPr/>
        </p:nvCxnSpPr>
        <p:spPr bwMode="auto">
          <a:xfrm flipH="1">
            <a:off x="1250156" y="531671"/>
            <a:ext cx="33554" cy="5358240"/>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1" name="Straight Connector 20"/>
          <p:cNvCxnSpPr/>
          <p:nvPr/>
        </p:nvCxnSpPr>
        <p:spPr bwMode="auto">
          <a:xfrm flipH="1">
            <a:off x="145256" y="751770"/>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2" name="Straight Connector 21"/>
          <p:cNvCxnSpPr/>
          <p:nvPr/>
        </p:nvCxnSpPr>
        <p:spPr bwMode="auto">
          <a:xfrm flipH="1">
            <a:off x="2355056" y="824219"/>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3" name="Straight Connector 22"/>
          <p:cNvCxnSpPr/>
          <p:nvPr/>
        </p:nvCxnSpPr>
        <p:spPr bwMode="auto">
          <a:xfrm flipH="1">
            <a:off x="3459956" y="751770"/>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4" name="Straight Connector 23"/>
          <p:cNvCxnSpPr/>
          <p:nvPr/>
        </p:nvCxnSpPr>
        <p:spPr bwMode="auto">
          <a:xfrm flipH="1">
            <a:off x="4564856" y="780750"/>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25" name="Straight Connector 24"/>
          <p:cNvCxnSpPr/>
          <p:nvPr/>
        </p:nvCxnSpPr>
        <p:spPr bwMode="auto">
          <a:xfrm flipH="1">
            <a:off x="5647832" y="838708"/>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26" name="TextBox 25"/>
          <p:cNvSpPr txBox="1"/>
          <p:nvPr/>
        </p:nvSpPr>
        <p:spPr>
          <a:xfrm>
            <a:off x="2355055" y="2665800"/>
            <a:ext cx="1835945" cy="307777"/>
          </a:xfrm>
          <a:prstGeom prst="rect">
            <a:avLst/>
          </a:prstGeom>
          <a:noFill/>
        </p:spPr>
        <p:txBody>
          <a:bodyPr wrap="square" rtlCol="0">
            <a:spAutoFit/>
          </a:bodyPr>
          <a:lstStyle/>
          <a:p>
            <a:r>
              <a:rPr lang="en-US" sz="1400" dirty="0"/>
              <a:t>ADD  R2, R1,R0</a:t>
            </a:r>
          </a:p>
        </p:txBody>
      </p:sp>
      <p:sp>
        <p:nvSpPr>
          <p:cNvPr id="27" name="TextBox 26"/>
          <p:cNvSpPr txBox="1"/>
          <p:nvPr/>
        </p:nvSpPr>
        <p:spPr>
          <a:xfrm>
            <a:off x="3368976" y="3583731"/>
            <a:ext cx="1507824" cy="307777"/>
          </a:xfrm>
          <a:prstGeom prst="rect">
            <a:avLst/>
          </a:prstGeom>
          <a:noFill/>
        </p:spPr>
        <p:txBody>
          <a:bodyPr wrap="square" rtlCol="0">
            <a:spAutoFit/>
          </a:bodyPr>
          <a:lstStyle/>
          <a:p>
            <a:r>
              <a:rPr lang="en-US" sz="1400" dirty="0"/>
              <a:t>MOV R0,#200</a:t>
            </a:r>
          </a:p>
        </p:txBody>
      </p:sp>
      <p:sp>
        <p:nvSpPr>
          <p:cNvPr id="28" name="TextBox 27"/>
          <p:cNvSpPr txBox="1"/>
          <p:nvPr/>
        </p:nvSpPr>
        <p:spPr>
          <a:xfrm>
            <a:off x="137910" y="5915609"/>
            <a:ext cx="286329" cy="369332"/>
          </a:xfrm>
          <a:prstGeom prst="rect">
            <a:avLst/>
          </a:prstGeom>
          <a:noFill/>
        </p:spPr>
        <p:txBody>
          <a:bodyPr wrap="square" rtlCol="0">
            <a:spAutoFit/>
          </a:bodyPr>
          <a:lstStyle/>
          <a:p>
            <a:r>
              <a:rPr lang="en-US" dirty="0"/>
              <a:t>0</a:t>
            </a:r>
          </a:p>
        </p:txBody>
      </p:sp>
      <p:sp>
        <p:nvSpPr>
          <p:cNvPr id="29" name="TextBox 28"/>
          <p:cNvSpPr txBox="1"/>
          <p:nvPr/>
        </p:nvSpPr>
        <p:spPr>
          <a:xfrm>
            <a:off x="1250156" y="5904516"/>
            <a:ext cx="286329" cy="369332"/>
          </a:xfrm>
          <a:prstGeom prst="rect">
            <a:avLst/>
          </a:prstGeom>
          <a:noFill/>
        </p:spPr>
        <p:txBody>
          <a:bodyPr wrap="square" rtlCol="0">
            <a:spAutoFit/>
          </a:bodyPr>
          <a:lstStyle/>
          <a:p>
            <a:r>
              <a:rPr lang="en-US" dirty="0"/>
              <a:t>1</a:t>
            </a:r>
          </a:p>
        </p:txBody>
      </p:sp>
      <p:sp>
        <p:nvSpPr>
          <p:cNvPr id="30" name="TextBox 29"/>
          <p:cNvSpPr txBox="1"/>
          <p:nvPr/>
        </p:nvSpPr>
        <p:spPr>
          <a:xfrm>
            <a:off x="2347710" y="5904516"/>
            <a:ext cx="286329" cy="369332"/>
          </a:xfrm>
          <a:prstGeom prst="rect">
            <a:avLst/>
          </a:prstGeom>
          <a:noFill/>
        </p:spPr>
        <p:txBody>
          <a:bodyPr wrap="square" rtlCol="0">
            <a:spAutoFit/>
          </a:bodyPr>
          <a:lstStyle/>
          <a:p>
            <a:r>
              <a:rPr lang="en-US" dirty="0"/>
              <a:t>2</a:t>
            </a:r>
          </a:p>
        </p:txBody>
      </p:sp>
      <p:sp>
        <p:nvSpPr>
          <p:cNvPr id="31" name="TextBox 30"/>
          <p:cNvSpPr txBox="1"/>
          <p:nvPr/>
        </p:nvSpPr>
        <p:spPr>
          <a:xfrm>
            <a:off x="3459956" y="5904516"/>
            <a:ext cx="286329" cy="369332"/>
          </a:xfrm>
          <a:prstGeom prst="rect">
            <a:avLst/>
          </a:prstGeom>
          <a:noFill/>
        </p:spPr>
        <p:txBody>
          <a:bodyPr wrap="square" rtlCol="0">
            <a:spAutoFit/>
          </a:bodyPr>
          <a:lstStyle/>
          <a:p>
            <a:r>
              <a:rPr lang="en-US" dirty="0"/>
              <a:t>3</a:t>
            </a:r>
          </a:p>
        </p:txBody>
      </p:sp>
      <p:sp>
        <p:nvSpPr>
          <p:cNvPr id="32" name="TextBox 31"/>
          <p:cNvSpPr txBox="1"/>
          <p:nvPr/>
        </p:nvSpPr>
        <p:spPr>
          <a:xfrm>
            <a:off x="4564856" y="5904516"/>
            <a:ext cx="286329" cy="369332"/>
          </a:xfrm>
          <a:prstGeom prst="rect">
            <a:avLst/>
          </a:prstGeom>
          <a:noFill/>
        </p:spPr>
        <p:txBody>
          <a:bodyPr wrap="square" rtlCol="0">
            <a:spAutoFit/>
          </a:bodyPr>
          <a:lstStyle/>
          <a:p>
            <a:r>
              <a:rPr lang="en-US" dirty="0"/>
              <a:t>4</a:t>
            </a:r>
          </a:p>
        </p:txBody>
      </p:sp>
      <p:sp>
        <p:nvSpPr>
          <p:cNvPr id="33" name="TextBox 32"/>
          <p:cNvSpPr txBox="1"/>
          <p:nvPr/>
        </p:nvSpPr>
        <p:spPr>
          <a:xfrm>
            <a:off x="5600700" y="5976964"/>
            <a:ext cx="286329" cy="369332"/>
          </a:xfrm>
          <a:prstGeom prst="rect">
            <a:avLst/>
          </a:prstGeom>
          <a:noFill/>
        </p:spPr>
        <p:txBody>
          <a:bodyPr wrap="square" rtlCol="0">
            <a:spAutoFit/>
          </a:bodyPr>
          <a:lstStyle/>
          <a:p>
            <a:r>
              <a:rPr lang="en-US" dirty="0"/>
              <a:t>5</a:t>
            </a:r>
          </a:p>
        </p:txBody>
      </p:sp>
      <p:cxnSp>
        <p:nvCxnSpPr>
          <p:cNvPr id="34" name="Straight Connector 33"/>
          <p:cNvCxnSpPr/>
          <p:nvPr/>
        </p:nvCxnSpPr>
        <p:spPr bwMode="auto">
          <a:xfrm flipH="1">
            <a:off x="6752732" y="824219"/>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35" name="TextBox 34"/>
          <p:cNvSpPr txBox="1"/>
          <p:nvPr/>
        </p:nvSpPr>
        <p:spPr>
          <a:xfrm>
            <a:off x="6637496" y="5988057"/>
            <a:ext cx="286329" cy="369332"/>
          </a:xfrm>
          <a:prstGeom prst="rect">
            <a:avLst/>
          </a:prstGeom>
          <a:noFill/>
        </p:spPr>
        <p:txBody>
          <a:bodyPr wrap="square" rtlCol="0">
            <a:spAutoFit/>
          </a:bodyPr>
          <a:lstStyle/>
          <a:p>
            <a:r>
              <a:rPr lang="en-US" dirty="0"/>
              <a:t>6</a:t>
            </a:r>
          </a:p>
        </p:txBody>
      </p:sp>
      <p:sp>
        <p:nvSpPr>
          <p:cNvPr id="36" name="TextBox 35"/>
          <p:cNvSpPr txBox="1"/>
          <p:nvPr/>
        </p:nvSpPr>
        <p:spPr>
          <a:xfrm>
            <a:off x="5638800" y="4709160"/>
            <a:ext cx="1524000" cy="307777"/>
          </a:xfrm>
          <a:prstGeom prst="rect">
            <a:avLst/>
          </a:prstGeom>
          <a:noFill/>
        </p:spPr>
        <p:txBody>
          <a:bodyPr wrap="square" rtlCol="0">
            <a:spAutoFit/>
          </a:bodyPr>
          <a:lstStyle/>
          <a:p>
            <a:r>
              <a:rPr lang="en-US" sz="1400" dirty="0"/>
              <a:t>ADD  R3, R2,R0</a:t>
            </a:r>
          </a:p>
        </p:txBody>
      </p:sp>
      <p:sp>
        <p:nvSpPr>
          <p:cNvPr id="37" name="TextBox 36"/>
          <p:cNvSpPr txBox="1"/>
          <p:nvPr/>
        </p:nvSpPr>
        <p:spPr>
          <a:xfrm>
            <a:off x="214312" y="1195369"/>
            <a:ext cx="1054959" cy="338554"/>
          </a:xfrm>
          <a:prstGeom prst="rect">
            <a:avLst/>
          </a:prstGeom>
          <a:solidFill>
            <a:srgbClr val="002060"/>
          </a:solidFill>
        </p:spPr>
        <p:txBody>
          <a:bodyPr wrap="square" rtlCol="0">
            <a:spAutoFit/>
          </a:bodyPr>
          <a:lstStyle/>
          <a:p>
            <a:r>
              <a:rPr lang="en-US" sz="1600" dirty="0">
                <a:solidFill>
                  <a:schemeClr val="bg1"/>
                </a:solidFill>
              </a:rPr>
              <a:t>PC=1000</a:t>
            </a:r>
          </a:p>
        </p:txBody>
      </p:sp>
      <p:sp>
        <p:nvSpPr>
          <p:cNvPr id="38" name="TextBox 37"/>
          <p:cNvSpPr txBox="1"/>
          <p:nvPr/>
        </p:nvSpPr>
        <p:spPr>
          <a:xfrm>
            <a:off x="1299206" y="2369033"/>
            <a:ext cx="1054959" cy="338554"/>
          </a:xfrm>
          <a:prstGeom prst="rect">
            <a:avLst/>
          </a:prstGeom>
          <a:solidFill>
            <a:srgbClr val="002060"/>
          </a:solidFill>
        </p:spPr>
        <p:txBody>
          <a:bodyPr wrap="square" rtlCol="0">
            <a:spAutoFit/>
          </a:bodyPr>
          <a:lstStyle/>
          <a:p>
            <a:r>
              <a:rPr lang="en-US" sz="1600" dirty="0">
                <a:solidFill>
                  <a:schemeClr val="bg1"/>
                </a:solidFill>
              </a:rPr>
              <a:t>PC=1004</a:t>
            </a:r>
          </a:p>
        </p:txBody>
      </p:sp>
      <p:sp>
        <p:nvSpPr>
          <p:cNvPr id="39" name="TextBox 38"/>
          <p:cNvSpPr txBox="1"/>
          <p:nvPr/>
        </p:nvSpPr>
        <p:spPr>
          <a:xfrm>
            <a:off x="2376484" y="3455759"/>
            <a:ext cx="1054959" cy="338554"/>
          </a:xfrm>
          <a:prstGeom prst="rect">
            <a:avLst/>
          </a:prstGeom>
          <a:solidFill>
            <a:srgbClr val="002060"/>
          </a:solidFill>
        </p:spPr>
        <p:txBody>
          <a:bodyPr wrap="square" rtlCol="0">
            <a:spAutoFit/>
          </a:bodyPr>
          <a:lstStyle/>
          <a:p>
            <a:r>
              <a:rPr lang="en-US" sz="1600" dirty="0">
                <a:solidFill>
                  <a:schemeClr val="bg1"/>
                </a:solidFill>
              </a:rPr>
              <a:t>PC=1008</a:t>
            </a:r>
          </a:p>
        </p:txBody>
      </p:sp>
      <p:sp>
        <p:nvSpPr>
          <p:cNvPr id="40" name="TextBox 39"/>
          <p:cNvSpPr txBox="1"/>
          <p:nvPr/>
        </p:nvSpPr>
        <p:spPr>
          <a:xfrm>
            <a:off x="3495196" y="4383099"/>
            <a:ext cx="1090163" cy="338554"/>
          </a:xfrm>
          <a:prstGeom prst="rect">
            <a:avLst/>
          </a:prstGeom>
          <a:solidFill>
            <a:srgbClr val="002060"/>
          </a:solidFill>
        </p:spPr>
        <p:txBody>
          <a:bodyPr wrap="square" rtlCol="0">
            <a:spAutoFit/>
          </a:bodyPr>
          <a:lstStyle/>
          <a:p>
            <a:r>
              <a:rPr lang="en-US" sz="1600" dirty="0">
                <a:solidFill>
                  <a:schemeClr val="bg1"/>
                </a:solidFill>
              </a:rPr>
              <a:t>PC=100C</a:t>
            </a:r>
          </a:p>
        </p:txBody>
      </p:sp>
      <p:sp>
        <p:nvSpPr>
          <p:cNvPr id="41" name="TextBox 40"/>
          <p:cNvSpPr txBox="1"/>
          <p:nvPr/>
        </p:nvSpPr>
        <p:spPr>
          <a:xfrm>
            <a:off x="5655944" y="5542273"/>
            <a:ext cx="1054959" cy="338554"/>
          </a:xfrm>
          <a:prstGeom prst="rect">
            <a:avLst/>
          </a:prstGeom>
          <a:solidFill>
            <a:srgbClr val="002060"/>
          </a:solidFill>
        </p:spPr>
        <p:txBody>
          <a:bodyPr wrap="square" rtlCol="0">
            <a:spAutoFit/>
          </a:bodyPr>
          <a:lstStyle/>
          <a:p>
            <a:r>
              <a:rPr lang="en-US" sz="1600" dirty="0">
                <a:solidFill>
                  <a:schemeClr val="bg1"/>
                </a:solidFill>
              </a:rPr>
              <a:t>PC=1010</a:t>
            </a:r>
            <a:endParaRPr lang="en-US" sz="1400" dirty="0">
              <a:solidFill>
                <a:schemeClr val="bg1"/>
              </a:solidFill>
            </a:endParaRPr>
          </a:p>
        </p:txBody>
      </p:sp>
      <p:cxnSp>
        <p:nvCxnSpPr>
          <p:cNvPr id="42" name="Straight Connector 41"/>
          <p:cNvCxnSpPr/>
          <p:nvPr/>
        </p:nvCxnSpPr>
        <p:spPr bwMode="auto">
          <a:xfrm>
            <a:off x="145256" y="5889911"/>
            <a:ext cx="8846344" cy="536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flipH="1">
            <a:off x="7826676" y="832642"/>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46" name="TextBox 45"/>
          <p:cNvSpPr txBox="1"/>
          <p:nvPr/>
        </p:nvSpPr>
        <p:spPr>
          <a:xfrm>
            <a:off x="7696199" y="5958960"/>
            <a:ext cx="315949" cy="369332"/>
          </a:xfrm>
          <a:prstGeom prst="rect">
            <a:avLst/>
          </a:prstGeom>
          <a:noFill/>
        </p:spPr>
        <p:txBody>
          <a:bodyPr wrap="square" rtlCol="0">
            <a:spAutoFit/>
          </a:bodyPr>
          <a:lstStyle/>
          <a:p>
            <a:r>
              <a:rPr lang="en-US" dirty="0"/>
              <a:t>7</a:t>
            </a:r>
          </a:p>
        </p:txBody>
      </p:sp>
      <p:cxnSp>
        <p:nvCxnSpPr>
          <p:cNvPr id="56" name="Straight Connector 55"/>
          <p:cNvCxnSpPr/>
          <p:nvPr/>
        </p:nvCxnSpPr>
        <p:spPr bwMode="auto">
          <a:xfrm flipH="1">
            <a:off x="8915400" y="956445"/>
            <a:ext cx="22137" cy="5139555"/>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58" name="TextBox 57"/>
          <p:cNvSpPr txBox="1"/>
          <p:nvPr/>
        </p:nvSpPr>
        <p:spPr>
          <a:xfrm>
            <a:off x="8763000" y="5928360"/>
            <a:ext cx="315949" cy="369332"/>
          </a:xfrm>
          <a:prstGeom prst="rect">
            <a:avLst/>
          </a:prstGeom>
          <a:noFill/>
        </p:spPr>
        <p:txBody>
          <a:bodyPr wrap="square" rtlCol="0">
            <a:spAutoFit/>
          </a:bodyPr>
          <a:lstStyle/>
          <a:p>
            <a:r>
              <a:rPr lang="en-US" dirty="0"/>
              <a:t>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2936081"/>
            <a:ext cx="8458200" cy="3693319"/>
          </a:xfrm>
          <a:prstGeom prst="rect">
            <a:avLst/>
          </a:prstGeom>
          <a:solidFill>
            <a:srgbClr val="FFFF00">
              <a:alpha val="48000"/>
            </a:srgbClr>
          </a:solidFill>
          <a:ln>
            <a:solidFill>
              <a:schemeClr val="accent1"/>
            </a:solidFill>
          </a:ln>
        </p:spPr>
        <p:txBody>
          <a:bodyPr wrap="square">
            <a:spAutoFit/>
          </a:bodyPr>
          <a:lstStyle/>
          <a:p>
            <a:endParaRPr lang="en-US" dirty="0"/>
          </a:p>
          <a:p>
            <a:r>
              <a:rPr lang="en-US" dirty="0"/>
              <a:t>                     MOV R2 #100</a:t>
            </a:r>
          </a:p>
          <a:p>
            <a:r>
              <a:rPr lang="en-US" dirty="0"/>
              <a:t>                     STR  R1,[R0]                         </a:t>
            </a:r>
          </a:p>
          <a:p>
            <a:r>
              <a:rPr lang="en-US" b="1" dirty="0">
                <a:solidFill>
                  <a:srgbClr val="FF0000"/>
                </a:solidFill>
              </a:rPr>
              <a:t>Start             BL </a:t>
            </a:r>
            <a:r>
              <a:rPr lang="en-US" b="1" dirty="0" err="1">
                <a:solidFill>
                  <a:srgbClr val="FF0000"/>
                </a:solidFill>
              </a:rPr>
              <a:t>func</a:t>
            </a:r>
            <a:r>
              <a:rPr lang="en-US" b="1" dirty="0">
                <a:solidFill>
                  <a:srgbClr val="FF0000"/>
                </a:solidFill>
              </a:rPr>
              <a:t>                 ; branch to subroutine</a:t>
            </a:r>
          </a:p>
          <a:p>
            <a:r>
              <a:rPr lang="en-US" dirty="0"/>
              <a:t>                     ADD  R2, R1, R0</a:t>
            </a:r>
          </a:p>
          <a:p>
            <a:r>
              <a:rPr lang="en-US" dirty="0"/>
              <a:t>                     MOV R0,#200</a:t>
            </a:r>
          </a:p>
          <a:p>
            <a:r>
              <a:rPr lang="en-US" dirty="0"/>
              <a:t>                     ADD  R3, R2,R0</a:t>
            </a:r>
          </a:p>
          <a:p>
            <a:endParaRPr lang="en-US" dirty="0"/>
          </a:p>
          <a:p>
            <a:r>
              <a:rPr lang="en-US" b="1" dirty="0" err="1">
                <a:solidFill>
                  <a:srgbClr val="FF0000"/>
                </a:solidFill>
              </a:rPr>
              <a:t>func</a:t>
            </a:r>
            <a:r>
              <a:rPr lang="en-US" b="1" dirty="0">
                <a:solidFill>
                  <a:srgbClr val="FF0000"/>
                </a:solidFill>
              </a:rPr>
              <a:t>             ADR r0, Start ; =&gt; SUB r0, PC, #offset to Start</a:t>
            </a:r>
          </a:p>
          <a:p>
            <a:r>
              <a:rPr lang="en-US" b="1" dirty="0">
                <a:solidFill>
                  <a:srgbClr val="FF0000"/>
                </a:solidFill>
              </a:rPr>
              <a:t>                    ADR r1, </a:t>
            </a:r>
            <a:r>
              <a:rPr lang="en-US" b="1" dirty="0" err="1">
                <a:solidFill>
                  <a:srgbClr val="FF0000"/>
                </a:solidFill>
              </a:rPr>
              <a:t>DataArea</a:t>
            </a:r>
            <a:r>
              <a:rPr lang="en-US" b="1" dirty="0">
                <a:solidFill>
                  <a:srgbClr val="FF0000"/>
                </a:solidFill>
              </a:rPr>
              <a:t> ; =&gt; ADD r1, PC, #offset to </a:t>
            </a:r>
            <a:r>
              <a:rPr lang="en-US" b="1" dirty="0" err="1">
                <a:solidFill>
                  <a:srgbClr val="FF0000"/>
                </a:solidFill>
              </a:rPr>
              <a:t>DataArea</a:t>
            </a:r>
            <a:endParaRPr lang="en-US" b="1" dirty="0">
              <a:solidFill>
                <a:srgbClr val="FF0000"/>
              </a:solidFill>
            </a:endParaRPr>
          </a:p>
          <a:p>
            <a:r>
              <a:rPr lang="en-US" b="1" dirty="0">
                <a:solidFill>
                  <a:srgbClr val="FF0000"/>
                </a:solidFill>
              </a:rPr>
              <a:t>;                   ADR r2, </a:t>
            </a:r>
            <a:r>
              <a:rPr lang="en-US" b="1" dirty="0" err="1">
                <a:solidFill>
                  <a:srgbClr val="FF0000"/>
                </a:solidFill>
              </a:rPr>
              <a:t>DataArea</a:t>
            </a:r>
            <a:r>
              <a:rPr lang="en-US" b="1" dirty="0">
                <a:solidFill>
                  <a:srgbClr val="FF0000"/>
                </a:solidFill>
              </a:rPr>
              <a:t> + 4300 ; This would fail because the offset</a:t>
            </a:r>
          </a:p>
          <a:p>
            <a:r>
              <a:rPr lang="en-US" b="1" dirty="0">
                <a:solidFill>
                  <a:srgbClr val="FF0000"/>
                </a:solidFill>
              </a:rPr>
              <a:t>                    BX    </a:t>
            </a:r>
            <a:r>
              <a:rPr lang="en-US" b="1" dirty="0" err="1">
                <a:solidFill>
                  <a:srgbClr val="FF0000"/>
                </a:solidFill>
              </a:rPr>
              <a:t>lr</a:t>
            </a:r>
            <a:r>
              <a:rPr lang="en-US" b="1" dirty="0">
                <a:solidFill>
                  <a:srgbClr val="FF0000"/>
                </a:solidFill>
              </a:rPr>
              <a:t>   ; return</a:t>
            </a:r>
          </a:p>
          <a:p>
            <a:r>
              <a:rPr lang="en-US" dirty="0"/>
              <a:t>; </a:t>
            </a:r>
          </a:p>
        </p:txBody>
      </p:sp>
      <p:sp>
        <p:nvSpPr>
          <p:cNvPr id="4" name="TextBox 3"/>
          <p:cNvSpPr txBox="1"/>
          <p:nvPr/>
        </p:nvSpPr>
        <p:spPr>
          <a:xfrm>
            <a:off x="320040" y="914400"/>
            <a:ext cx="8442960" cy="1754326"/>
          </a:xfrm>
          <a:prstGeom prst="rect">
            <a:avLst/>
          </a:prstGeom>
          <a:solidFill>
            <a:schemeClr val="bg1">
              <a:lumMod val="75000"/>
            </a:schemeClr>
          </a:solidFill>
          <a:ln>
            <a:solidFill>
              <a:schemeClr val="accent1"/>
            </a:solidFill>
          </a:ln>
        </p:spPr>
        <p:txBody>
          <a:bodyPr wrap="square" rtlCol="0">
            <a:spAutoFit/>
          </a:bodyPr>
          <a:lstStyle/>
          <a:p>
            <a:r>
              <a:rPr lang="en-US" dirty="0"/>
              <a:t>                     MOV R2 #100</a:t>
            </a:r>
          </a:p>
          <a:p>
            <a:r>
              <a:rPr lang="en-US" dirty="0"/>
              <a:t>                     STR  R1,[R0]                         </a:t>
            </a:r>
            <a:endParaRPr lang="en-US" b="1" dirty="0">
              <a:solidFill>
                <a:srgbClr val="FF0000"/>
              </a:solidFill>
            </a:endParaRPr>
          </a:p>
          <a:p>
            <a:r>
              <a:rPr lang="en-US" dirty="0"/>
              <a:t>                     ADD  R2, R1,R0</a:t>
            </a:r>
          </a:p>
          <a:p>
            <a:r>
              <a:rPr lang="en-US" dirty="0"/>
              <a:t>                     MOV R0,#200</a:t>
            </a:r>
          </a:p>
          <a:p>
            <a:r>
              <a:rPr lang="en-US" dirty="0"/>
              <a:t>                     ADD  R3, R2,R0</a:t>
            </a:r>
          </a:p>
          <a:p>
            <a:endParaRPr lang="en-US" dirty="0"/>
          </a:p>
        </p:txBody>
      </p:sp>
      <p:sp>
        <p:nvSpPr>
          <p:cNvPr id="5" name="Rectangle 2"/>
          <p:cNvSpPr txBox="1">
            <a:spLocks noChangeArrowheads="1"/>
          </p:cNvSpPr>
          <p:nvPr/>
        </p:nvSpPr>
        <p:spPr>
          <a:xfrm>
            <a:off x="457200" y="122238"/>
            <a:ext cx="7543800" cy="7159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What happens during</a:t>
            </a:r>
            <a:r>
              <a:rPr kumimoji="0" lang="en-US" sz="3900" b="1" i="0" u="none" strike="noStrike" kern="0" cap="none" spc="0" normalizeH="0" noProof="0" dirty="0">
                <a:ln>
                  <a:noFill/>
                </a:ln>
                <a:solidFill>
                  <a:schemeClr val="tx2"/>
                </a:solidFill>
                <a:effectLst/>
                <a:uLnTx/>
                <a:uFillTx/>
                <a:latin typeface="+mj-lt"/>
                <a:ea typeface="+mj-ea"/>
                <a:cs typeface="+mj-cs"/>
              </a:rPr>
              <a:t> branch ?</a:t>
            </a:r>
            <a:endParaRPr kumimoji="0" lang="en-US" sz="39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Rectangle 80"/>
          <p:cNvSpPr/>
          <p:nvPr/>
        </p:nvSpPr>
        <p:spPr bwMode="auto">
          <a:xfrm>
            <a:off x="361462" y="815690"/>
            <a:ext cx="1036320" cy="494389"/>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82" name="Rectangle 81"/>
          <p:cNvSpPr/>
          <p:nvPr/>
        </p:nvSpPr>
        <p:spPr bwMode="auto">
          <a:xfrm>
            <a:off x="1411068" y="815690"/>
            <a:ext cx="1036320" cy="494389"/>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83" name="Rectangle 82"/>
          <p:cNvSpPr/>
          <p:nvPr/>
        </p:nvSpPr>
        <p:spPr bwMode="auto">
          <a:xfrm>
            <a:off x="2447388" y="815690"/>
            <a:ext cx="1036320" cy="494389"/>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84" name="Rectangle 83"/>
          <p:cNvSpPr/>
          <p:nvPr/>
        </p:nvSpPr>
        <p:spPr bwMode="auto">
          <a:xfrm>
            <a:off x="1424354" y="1945723"/>
            <a:ext cx="1036320" cy="494389"/>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85" name="Rectangle 84"/>
          <p:cNvSpPr/>
          <p:nvPr/>
        </p:nvSpPr>
        <p:spPr bwMode="auto">
          <a:xfrm>
            <a:off x="3536852" y="1945723"/>
            <a:ext cx="1036320" cy="494389"/>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err="1">
                <a:ln>
                  <a:noFill/>
                </a:ln>
                <a:solidFill>
                  <a:schemeClr val="tx1"/>
                </a:solidFill>
                <a:effectLst/>
                <a:latin typeface="Arial" charset="0"/>
              </a:rPr>
              <a:t>Addr</a:t>
            </a:r>
            <a:r>
              <a:rPr kumimoji="0" lang="en-US" sz="1600" b="0" i="0" u="none" strike="noStrike" cap="none" normalizeH="0" baseline="0" dirty="0">
                <a:ln>
                  <a:noFill/>
                </a:ln>
                <a:solidFill>
                  <a:schemeClr val="tx1"/>
                </a:solidFill>
                <a:effectLst/>
                <a:latin typeface="Arial" charset="0"/>
              </a:rPr>
              <a:t> </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a:t>Calculation</a:t>
            </a:r>
            <a:r>
              <a:rPr kumimoji="0" lang="en-US" sz="1800" b="0" i="0" u="none" strike="noStrike" cap="none" normalizeH="0" baseline="0" dirty="0">
                <a:ln>
                  <a:noFill/>
                </a:ln>
                <a:solidFill>
                  <a:schemeClr val="tx1"/>
                </a:solidFill>
                <a:effectLst/>
                <a:latin typeface="Arial" charset="0"/>
              </a:rPr>
              <a:t>	</a:t>
            </a:r>
          </a:p>
        </p:txBody>
      </p:sp>
      <p:sp>
        <p:nvSpPr>
          <p:cNvPr id="86" name="Rectangle 85"/>
          <p:cNvSpPr/>
          <p:nvPr/>
        </p:nvSpPr>
        <p:spPr bwMode="auto">
          <a:xfrm>
            <a:off x="4573172" y="1945723"/>
            <a:ext cx="1036320" cy="494389"/>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t>Transfer</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Data</a:t>
            </a:r>
            <a:r>
              <a:rPr kumimoji="0" lang="en-US" sz="1600" b="0" i="0" u="none" strike="noStrike" cap="none" normalizeH="0" dirty="0">
                <a:ln>
                  <a:noFill/>
                </a:ln>
                <a:solidFill>
                  <a:schemeClr val="tx1"/>
                </a:solidFill>
                <a:effectLst/>
                <a:latin typeface="Arial" charset="0"/>
              </a:rPr>
              <a:t> </a:t>
            </a:r>
            <a:endParaRPr kumimoji="0" lang="en-US" sz="1800" b="0" i="0" u="none" strike="noStrike" cap="none" normalizeH="0" baseline="0" dirty="0">
              <a:ln>
                <a:noFill/>
              </a:ln>
              <a:solidFill>
                <a:schemeClr val="tx1"/>
              </a:solidFill>
              <a:effectLst/>
              <a:latin typeface="Arial" charset="0"/>
            </a:endParaRPr>
          </a:p>
        </p:txBody>
      </p:sp>
      <p:sp>
        <p:nvSpPr>
          <p:cNvPr id="87" name="Rectangle 86"/>
          <p:cNvSpPr/>
          <p:nvPr/>
        </p:nvSpPr>
        <p:spPr bwMode="auto">
          <a:xfrm>
            <a:off x="2487246" y="1945723"/>
            <a:ext cx="1036320" cy="494389"/>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88" name="Rectangle 87"/>
          <p:cNvSpPr/>
          <p:nvPr/>
        </p:nvSpPr>
        <p:spPr bwMode="auto">
          <a:xfrm>
            <a:off x="2447388" y="3005129"/>
            <a:ext cx="1036320" cy="494389"/>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89" name="Rectangle 88"/>
          <p:cNvSpPr/>
          <p:nvPr/>
        </p:nvSpPr>
        <p:spPr bwMode="auto">
          <a:xfrm>
            <a:off x="4586458" y="2991003"/>
            <a:ext cx="1036320" cy="494389"/>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90" name="Rectangle 89"/>
          <p:cNvSpPr/>
          <p:nvPr/>
        </p:nvSpPr>
        <p:spPr bwMode="auto">
          <a:xfrm>
            <a:off x="5622778" y="2991003"/>
            <a:ext cx="1036320" cy="494389"/>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91" name="Rectangle 90"/>
          <p:cNvSpPr/>
          <p:nvPr/>
        </p:nvSpPr>
        <p:spPr bwMode="auto">
          <a:xfrm>
            <a:off x="3523566" y="3923280"/>
            <a:ext cx="1036320" cy="494389"/>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92" name="Rectangle 91"/>
          <p:cNvSpPr/>
          <p:nvPr/>
        </p:nvSpPr>
        <p:spPr bwMode="auto">
          <a:xfrm>
            <a:off x="5622778" y="3852653"/>
            <a:ext cx="1036320" cy="494389"/>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93" name="Rectangle 92"/>
          <p:cNvSpPr/>
          <p:nvPr/>
        </p:nvSpPr>
        <p:spPr bwMode="auto">
          <a:xfrm>
            <a:off x="6659098" y="3852653"/>
            <a:ext cx="1036320" cy="494389"/>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94" name="Rectangle 93"/>
          <p:cNvSpPr/>
          <p:nvPr/>
        </p:nvSpPr>
        <p:spPr bwMode="auto">
          <a:xfrm>
            <a:off x="5640754" y="5053313"/>
            <a:ext cx="1036320" cy="494389"/>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95" name="Rectangle 94"/>
          <p:cNvSpPr/>
          <p:nvPr/>
        </p:nvSpPr>
        <p:spPr bwMode="auto">
          <a:xfrm>
            <a:off x="6690360" y="5053313"/>
            <a:ext cx="1036320" cy="494389"/>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96" name="Rectangle 95"/>
          <p:cNvSpPr/>
          <p:nvPr/>
        </p:nvSpPr>
        <p:spPr bwMode="auto">
          <a:xfrm>
            <a:off x="7726680" y="5053313"/>
            <a:ext cx="1036320" cy="494389"/>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97" name="TextBox 96"/>
          <p:cNvSpPr txBox="1"/>
          <p:nvPr/>
        </p:nvSpPr>
        <p:spPr>
          <a:xfrm>
            <a:off x="228600" y="530423"/>
            <a:ext cx="1150414" cy="285267"/>
          </a:xfrm>
          <a:prstGeom prst="rect">
            <a:avLst/>
          </a:prstGeom>
          <a:noFill/>
        </p:spPr>
        <p:txBody>
          <a:bodyPr wrap="none" rtlCol="0">
            <a:spAutoFit/>
          </a:bodyPr>
          <a:lstStyle/>
          <a:p>
            <a:r>
              <a:rPr lang="en-US" sz="1400" dirty="0"/>
              <a:t>MOV R1,#100</a:t>
            </a:r>
          </a:p>
        </p:txBody>
      </p:sp>
      <p:sp>
        <p:nvSpPr>
          <p:cNvPr id="98" name="TextBox 97"/>
          <p:cNvSpPr txBox="1"/>
          <p:nvPr/>
        </p:nvSpPr>
        <p:spPr>
          <a:xfrm>
            <a:off x="1357923" y="1592588"/>
            <a:ext cx="1090322" cy="285267"/>
          </a:xfrm>
          <a:prstGeom prst="rect">
            <a:avLst/>
          </a:prstGeom>
          <a:noFill/>
        </p:spPr>
        <p:txBody>
          <a:bodyPr wrap="none" rtlCol="0">
            <a:spAutoFit/>
          </a:bodyPr>
          <a:lstStyle/>
          <a:p>
            <a:r>
              <a:rPr lang="en-US" sz="1400" dirty="0"/>
              <a:t>STR  R1,[R0]</a:t>
            </a:r>
          </a:p>
        </p:txBody>
      </p:sp>
      <p:cxnSp>
        <p:nvCxnSpPr>
          <p:cNvPr id="99" name="Straight Connector 98"/>
          <p:cNvCxnSpPr/>
          <p:nvPr/>
        </p:nvCxnSpPr>
        <p:spPr bwMode="auto">
          <a:xfrm>
            <a:off x="295031" y="5900838"/>
            <a:ext cx="8544169" cy="1189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0" name="Straight Connector 99"/>
          <p:cNvCxnSpPr>
            <a:stCxn id="97" idx="3"/>
          </p:cNvCxnSpPr>
          <p:nvPr/>
        </p:nvCxnSpPr>
        <p:spPr bwMode="auto">
          <a:xfrm flipH="1">
            <a:off x="1357923" y="673057"/>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01" name="Straight Connector 100"/>
          <p:cNvCxnSpPr/>
          <p:nvPr/>
        </p:nvCxnSpPr>
        <p:spPr bwMode="auto">
          <a:xfrm flipH="1">
            <a:off x="295031" y="674436"/>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02" name="Straight Connector 101"/>
          <p:cNvCxnSpPr/>
          <p:nvPr/>
        </p:nvCxnSpPr>
        <p:spPr bwMode="auto">
          <a:xfrm flipH="1">
            <a:off x="2420815" y="745063"/>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03" name="Straight Connector 102"/>
          <p:cNvCxnSpPr/>
          <p:nvPr/>
        </p:nvCxnSpPr>
        <p:spPr bwMode="auto">
          <a:xfrm flipH="1">
            <a:off x="3483708" y="674436"/>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04" name="Straight Connector 103"/>
          <p:cNvCxnSpPr/>
          <p:nvPr/>
        </p:nvCxnSpPr>
        <p:spPr bwMode="auto">
          <a:xfrm flipH="1">
            <a:off x="4546600" y="702687"/>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105" name="Straight Connector 104"/>
          <p:cNvCxnSpPr/>
          <p:nvPr/>
        </p:nvCxnSpPr>
        <p:spPr bwMode="auto">
          <a:xfrm flipH="1">
            <a:off x="5588402" y="759189"/>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06" name="TextBox 105"/>
          <p:cNvSpPr txBox="1"/>
          <p:nvPr/>
        </p:nvSpPr>
        <p:spPr>
          <a:xfrm>
            <a:off x="2459817" y="2649234"/>
            <a:ext cx="684826" cy="285267"/>
          </a:xfrm>
          <a:prstGeom prst="rect">
            <a:avLst/>
          </a:prstGeom>
          <a:noFill/>
        </p:spPr>
        <p:txBody>
          <a:bodyPr wrap="none" rtlCol="0">
            <a:spAutoFit/>
          </a:bodyPr>
          <a:lstStyle/>
          <a:p>
            <a:r>
              <a:rPr lang="en-US" sz="1400" dirty="0"/>
              <a:t>BL </a:t>
            </a:r>
            <a:r>
              <a:rPr lang="en-US" sz="1400" dirty="0" err="1"/>
              <a:t>func</a:t>
            </a:r>
            <a:endParaRPr lang="en-US" sz="1400" dirty="0"/>
          </a:p>
        </p:txBody>
      </p:sp>
      <p:sp>
        <p:nvSpPr>
          <p:cNvPr id="107" name="TextBox 106"/>
          <p:cNvSpPr txBox="1"/>
          <p:nvPr/>
        </p:nvSpPr>
        <p:spPr>
          <a:xfrm>
            <a:off x="3289897" y="3640772"/>
            <a:ext cx="1308330" cy="285267"/>
          </a:xfrm>
          <a:prstGeom prst="rect">
            <a:avLst/>
          </a:prstGeom>
          <a:solidFill>
            <a:srgbClr val="FF0000"/>
          </a:solidFill>
        </p:spPr>
        <p:txBody>
          <a:bodyPr wrap="none" rtlCol="0">
            <a:spAutoFit/>
          </a:bodyPr>
          <a:lstStyle/>
          <a:p>
            <a:r>
              <a:rPr lang="en-US" sz="1400" b="1" dirty="0">
                <a:solidFill>
                  <a:schemeClr val="bg1"/>
                </a:solidFill>
              </a:rPr>
              <a:t>ADD R2, R1, R0</a:t>
            </a:r>
          </a:p>
        </p:txBody>
      </p:sp>
      <p:sp>
        <p:nvSpPr>
          <p:cNvPr id="108" name="TextBox 107"/>
          <p:cNvSpPr txBox="1"/>
          <p:nvPr/>
        </p:nvSpPr>
        <p:spPr>
          <a:xfrm>
            <a:off x="287964" y="5911652"/>
            <a:ext cx="272790" cy="342321"/>
          </a:xfrm>
          <a:prstGeom prst="rect">
            <a:avLst/>
          </a:prstGeom>
          <a:noFill/>
        </p:spPr>
        <p:txBody>
          <a:bodyPr wrap="none" rtlCol="0">
            <a:spAutoFit/>
          </a:bodyPr>
          <a:lstStyle/>
          <a:p>
            <a:r>
              <a:rPr lang="en-US" dirty="0"/>
              <a:t>0</a:t>
            </a:r>
          </a:p>
        </p:txBody>
      </p:sp>
      <p:sp>
        <p:nvSpPr>
          <p:cNvPr id="109" name="TextBox 108"/>
          <p:cNvSpPr txBox="1"/>
          <p:nvPr/>
        </p:nvSpPr>
        <p:spPr>
          <a:xfrm>
            <a:off x="1357923" y="5900838"/>
            <a:ext cx="272790" cy="342321"/>
          </a:xfrm>
          <a:prstGeom prst="rect">
            <a:avLst/>
          </a:prstGeom>
          <a:noFill/>
        </p:spPr>
        <p:txBody>
          <a:bodyPr wrap="none" rtlCol="0">
            <a:spAutoFit/>
          </a:bodyPr>
          <a:lstStyle/>
          <a:p>
            <a:r>
              <a:rPr lang="en-US" dirty="0"/>
              <a:t>1</a:t>
            </a:r>
          </a:p>
        </p:txBody>
      </p:sp>
      <p:sp>
        <p:nvSpPr>
          <p:cNvPr id="110" name="TextBox 109"/>
          <p:cNvSpPr txBox="1"/>
          <p:nvPr/>
        </p:nvSpPr>
        <p:spPr>
          <a:xfrm>
            <a:off x="2413749" y="5900838"/>
            <a:ext cx="272790" cy="342321"/>
          </a:xfrm>
          <a:prstGeom prst="rect">
            <a:avLst/>
          </a:prstGeom>
          <a:noFill/>
        </p:spPr>
        <p:txBody>
          <a:bodyPr wrap="none" rtlCol="0">
            <a:spAutoFit/>
          </a:bodyPr>
          <a:lstStyle/>
          <a:p>
            <a:r>
              <a:rPr lang="en-US" dirty="0"/>
              <a:t>2</a:t>
            </a:r>
          </a:p>
        </p:txBody>
      </p:sp>
      <p:sp>
        <p:nvSpPr>
          <p:cNvPr id="111" name="TextBox 110"/>
          <p:cNvSpPr txBox="1"/>
          <p:nvPr/>
        </p:nvSpPr>
        <p:spPr>
          <a:xfrm>
            <a:off x="3483708" y="5900838"/>
            <a:ext cx="272790" cy="342321"/>
          </a:xfrm>
          <a:prstGeom prst="rect">
            <a:avLst/>
          </a:prstGeom>
          <a:noFill/>
        </p:spPr>
        <p:txBody>
          <a:bodyPr wrap="none" rtlCol="0">
            <a:spAutoFit/>
          </a:bodyPr>
          <a:lstStyle/>
          <a:p>
            <a:r>
              <a:rPr lang="en-US" dirty="0"/>
              <a:t>3</a:t>
            </a:r>
          </a:p>
        </p:txBody>
      </p:sp>
      <p:sp>
        <p:nvSpPr>
          <p:cNvPr id="112" name="TextBox 111"/>
          <p:cNvSpPr txBox="1"/>
          <p:nvPr/>
        </p:nvSpPr>
        <p:spPr>
          <a:xfrm>
            <a:off x="4546600" y="5900838"/>
            <a:ext cx="272790" cy="342321"/>
          </a:xfrm>
          <a:prstGeom prst="rect">
            <a:avLst/>
          </a:prstGeom>
          <a:noFill/>
        </p:spPr>
        <p:txBody>
          <a:bodyPr wrap="none" rtlCol="0">
            <a:spAutoFit/>
          </a:bodyPr>
          <a:lstStyle/>
          <a:p>
            <a:r>
              <a:rPr lang="en-US" dirty="0"/>
              <a:t>4</a:t>
            </a:r>
          </a:p>
        </p:txBody>
      </p:sp>
      <p:sp>
        <p:nvSpPr>
          <p:cNvPr id="113" name="TextBox 112"/>
          <p:cNvSpPr txBox="1"/>
          <p:nvPr/>
        </p:nvSpPr>
        <p:spPr>
          <a:xfrm>
            <a:off x="5543062" y="5971465"/>
            <a:ext cx="272790" cy="342321"/>
          </a:xfrm>
          <a:prstGeom prst="rect">
            <a:avLst/>
          </a:prstGeom>
          <a:noFill/>
        </p:spPr>
        <p:txBody>
          <a:bodyPr wrap="none" rtlCol="0">
            <a:spAutoFit/>
          </a:bodyPr>
          <a:lstStyle/>
          <a:p>
            <a:r>
              <a:rPr lang="en-US" dirty="0"/>
              <a:t>5</a:t>
            </a:r>
          </a:p>
        </p:txBody>
      </p:sp>
      <p:cxnSp>
        <p:nvCxnSpPr>
          <p:cNvPr id="114" name="Straight Connector 113"/>
          <p:cNvCxnSpPr/>
          <p:nvPr/>
        </p:nvCxnSpPr>
        <p:spPr bwMode="auto">
          <a:xfrm flipH="1">
            <a:off x="6651294" y="745063"/>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115" name="TextBox 114"/>
          <p:cNvSpPr txBox="1"/>
          <p:nvPr/>
        </p:nvSpPr>
        <p:spPr>
          <a:xfrm>
            <a:off x="6519985" y="5982279"/>
            <a:ext cx="272790" cy="342321"/>
          </a:xfrm>
          <a:prstGeom prst="rect">
            <a:avLst/>
          </a:prstGeom>
          <a:noFill/>
        </p:spPr>
        <p:txBody>
          <a:bodyPr wrap="none" rtlCol="0">
            <a:spAutoFit/>
          </a:bodyPr>
          <a:lstStyle/>
          <a:p>
            <a:r>
              <a:rPr lang="en-US" dirty="0"/>
              <a:t>6</a:t>
            </a:r>
          </a:p>
        </p:txBody>
      </p:sp>
      <p:sp>
        <p:nvSpPr>
          <p:cNvPr id="116" name="TextBox 115"/>
          <p:cNvSpPr txBox="1"/>
          <p:nvPr/>
        </p:nvSpPr>
        <p:spPr>
          <a:xfrm>
            <a:off x="5561109" y="4768046"/>
            <a:ext cx="1150414" cy="285267"/>
          </a:xfrm>
          <a:prstGeom prst="rect">
            <a:avLst/>
          </a:prstGeom>
          <a:solidFill>
            <a:srgbClr val="FF0000"/>
          </a:solidFill>
        </p:spPr>
        <p:txBody>
          <a:bodyPr wrap="none" rtlCol="0">
            <a:spAutoFit/>
          </a:bodyPr>
          <a:lstStyle/>
          <a:p>
            <a:r>
              <a:rPr lang="en-US" sz="1400" b="1" dirty="0">
                <a:solidFill>
                  <a:schemeClr val="bg1"/>
                </a:solidFill>
              </a:rPr>
              <a:t>MOV R0,#200</a:t>
            </a:r>
          </a:p>
        </p:txBody>
      </p:sp>
      <p:sp>
        <p:nvSpPr>
          <p:cNvPr id="117" name="TextBox 116"/>
          <p:cNvSpPr txBox="1"/>
          <p:nvPr/>
        </p:nvSpPr>
        <p:spPr>
          <a:xfrm>
            <a:off x="1623646" y="4276416"/>
            <a:ext cx="1480221" cy="342321"/>
          </a:xfrm>
          <a:prstGeom prst="rect">
            <a:avLst/>
          </a:prstGeom>
          <a:noFill/>
        </p:spPr>
        <p:txBody>
          <a:bodyPr wrap="none" rtlCol="0">
            <a:spAutoFit/>
          </a:bodyPr>
          <a:lstStyle/>
          <a:p>
            <a:r>
              <a:rPr lang="en-US" b="1" dirty="0">
                <a:solidFill>
                  <a:srgbClr val="FF0000"/>
                </a:solidFill>
              </a:rPr>
              <a:t>ADR R0, Start</a:t>
            </a:r>
            <a:endParaRPr lang="en-US" dirty="0"/>
          </a:p>
        </p:txBody>
      </p:sp>
      <p:cxnSp>
        <p:nvCxnSpPr>
          <p:cNvPr id="119" name="Straight Arrow Connector 118"/>
          <p:cNvCxnSpPr/>
          <p:nvPr/>
        </p:nvCxnSpPr>
        <p:spPr bwMode="auto">
          <a:xfrm flipV="1">
            <a:off x="2620108" y="3782026"/>
            <a:ext cx="597877" cy="423762"/>
          </a:xfrm>
          <a:prstGeom prst="straightConnector1">
            <a:avLst/>
          </a:prstGeom>
          <a:solidFill>
            <a:schemeClr val="accent1"/>
          </a:solidFill>
          <a:ln w="9525" cap="flat" cmpd="sng" algn="ctr">
            <a:solidFill>
              <a:schemeClr val="tx1"/>
            </a:solidFill>
            <a:prstDash val="solid"/>
            <a:round/>
            <a:headEnd type="none" w="med" len="med"/>
            <a:tailEnd type="arrow"/>
          </a:ln>
          <a:effectLst>
            <a:glow rad="101600">
              <a:schemeClr val="accent1">
                <a:satMod val="175000"/>
                <a:alpha val="40000"/>
              </a:schemeClr>
            </a:glow>
          </a:effectLst>
        </p:spPr>
      </p:cxnSp>
      <p:sp>
        <p:nvSpPr>
          <p:cNvPr id="120" name="TextBox 119"/>
          <p:cNvSpPr txBox="1"/>
          <p:nvPr/>
        </p:nvSpPr>
        <p:spPr>
          <a:xfrm>
            <a:off x="3809942" y="5265194"/>
            <a:ext cx="1905058" cy="342321"/>
          </a:xfrm>
          <a:prstGeom prst="rect">
            <a:avLst/>
          </a:prstGeom>
          <a:noFill/>
        </p:spPr>
        <p:txBody>
          <a:bodyPr wrap="none" rtlCol="0">
            <a:spAutoFit/>
          </a:bodyPr>
          <a:lstStyle/>
          <a:p>
            <a:r>
              <a:rPr lang="en-US" b="1" dirty="0">
                <a:solidFill>
                  <a:srgbClr val="FF0000"/>
                </a:solidFill>
              </a:rPr>
              <a:t>ADR R1, </a:t>
            </a:r>
            <a:r>
              <a:rPr lang="en-US" b="1" dirty="0" err="1">
                <a:solidFill>
                  <a:srgbClr val="FF0000"/>
                </a:solidFill>
              </a:rPr>
              <a:t>DataArea</a:t>
            </a:r>
            <a:endParaRPr lang="en-US" b="1" dirty="0">
              <a:solidFill>
                <a:srgbClr val="FF0000"/>
              </a:solidFill>
            </a:endParaRPr>
          </a:p>
        </p:txBody>
      </p:sp>
      <p:cxnSp>
        <p:nvCxnSpPr>
          <p:cNvPr id="122" name="Straight Arrow Connector 121"/>
          <p:cNvCxnSpPr>
            <a:stCxn id="120" idx="0"/>
          </p:cNvCxnSpPr>
          <p:nvPr/>
        </p:nvCxnSpPr>
        <p:spPr bwMode="auto">
          <a:xfrm flipV="1">
            <a:off x="4762472" y="4912059"/>
            <a:ext cx="774671" cy="353135"/>
          </a:xfrm>
          <a:prstGeom prst="straightConnector1">
            <a:avLst/>
          </a:prstGeom>
          <a:solidFill>
            <a:schemeClr val="accent1"/>
          </a:solidFill>
          <a:ln w="9525" cap="flat" cmpd="sng" algn="ctr">
            <a:solidFill>
              <a:schemeClr val="tx1"/>
            </a:solidFill>
            <a:prstDash val="solid"/>
            <a:round/>
            <a:headEnd type="none" w="med" len="med"/>
            <a:tailEnd type="arrow"/>
          </a:ln>
          <a:effectLst>
            <a:glow rad="101600">
              <a:schemeClr val="accent1">
                <a:satMod val="175000"/>
                <a:alpha val="40000"/>
              </a:schemeClr>
            </a:glow>
          </a:effectLst>
        </p:spPr>
      </p:cxnSp>
      <p:cxnSp>
        <p:nvCxnSpPr>
          <p:cNvPr id="43" name="Straight Connector 42"/>
          <p:cNvCxnSpPr/>
          <p:nvPr/>
        </p:nvCxnSpPr>
        <p:spPr bwMode="auto">
          <a:xfrm flipH="1">
            <a:off x="7675110" y="838200"/>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44" name="Straight Connector 43"/>
          <p:cNvCxnSpPr/>
          <p:nvPr/>
        </p:nvCxnSpPr>
        <p:spPr bwMode="auto">
          <a:xfrm flipH="1">
            <a:off x="8763000" y="838200"/>
            <a:ext cx="21090" cy="5227781"/>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46" name="TextBox 45"/>
          <p:cNvSpPr txBox="1"/>
          <p:nvPr/>
        </p:nvSpPr>
        <p:spPr>
          <a:xfrm>
            <a:off x="7575810" y="6019800"/>
            <a:ext cx="312906" cy="369332"/>
          </a:xfrm>
          <a:prstGeom prst="rect">
            <a:avLst/>
          </a:prstGeom>
          <a:noFill/>
        </p:spPr>
        <p:txBody>
          <a:bodyPr wrap="none" rtlCol="0">
            <a:spAutoFit/>
          </a:bodyPr>
          <a:lstStyle/>
          <a:p>
            <a:r>
              <a:rPr lang="en-US" dirty="0"/>
              <a:t>7</a:t>
            </a:r>
          </a:p>
        </p:txBody>
      </p:sp>
      <p:sp>
        <p:nvSpPr>
          <p:cNvPr id="47" name="TextBox 46"/>
          <p:cNvSpPr txBox="1"/>
          <p:nvPr/>
        </p:nvSpPr>
        <p:spPr>
          <a:xfrm>
            <a:off x="8642610" y="6019800"/>
            <a:ext cx="312906" cy="369332"/>
          </a:xfrm>
          <a:prstGeom prst="rect">
            <a:avLst/>
          </a:prstGeom>
          <a:noFill/>
        </p:spPr>
        <p:txBody>
          <a:bodyPr wrap="none" rtlCol="0">
            <a:spAutoFit/>
          </a:bodyPr>
          <a:lstStyle/>
          <a:p>
            <a:r>
              <a:rPr lang="en-US" dirty="0"/>
              <a:t>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What is a Data path</a:t>
            </a:r>
          </a:p>
        </p:txBody>
      </p:sp>
      <p:sp>
        <p:nvSpPr>
          <p:cNvPr id="30723" name="Rectangle 3"/>
          <p:cNvSpPr>
            <a:spLocks noGrp="1" noChangeArrowheads="1"/>
          </p:cNvSpPr>
          <p:nvPr>
            <p:ph type="body" idx="1"/>
          </p:nvPr>
        </p:nvSpPr>
        <p:spPr>
          <a:xfrm>
            <a:off x="457200" y="2174875"/>
            <a:ext cx="8229600" cy="4302125"/>
          </a:xfrm>
          <a:ln>
            <a:solidFill>
              <a:schemeClr val="accent1"/>
            </a:solidFill>
          </a:ln>
        </p:spPr>
        <p:txBody>
          <a:bodyPr/>
          <a:lstStyle/>
          <a:p>
            <a:r>
              <a:rPr lang="en-US" sz="2400" dirty="0"/>
              <a:t>A data path is a collection of functional units, such as arithmetic logic units, MAC, that perform data processing operations, registers, and buses.  </a:t>
            </a:r>
          </a:p>
          <a:p>
            <a:endParaRPr lang="en-US" sz="2400" dirty="0"/>
          </a:p>
          <a:p>
            <a:r>
              <a:rPr lang="en-US" sz="2400" dirty="0"/>
              <a:t>In ARM Processor Data path consists of </a:t>
            </a:r>
            <a:endParaRPr lang="en-US" dirty="0"/>
          </a:p>
          <a:p>
            <a:pPr lvl="2">
              <a:buFont typeface="Arial" pitchFamily="34" charset="0"/>
              <a:buChar char="•"/>
            </a:pPr>
            <a:r>
              <a:rPr lang="en-US" sz="1800" dirty="0"/>
              <a:t>Register R0 – R15</a:t>
            </a:r>
          </a:p>
          <a:p>
            <a:pPr lvl="2">
              <a:buFont typeface="Arial" pitchFamily="34" charset="0"/>
              <a:buChar char="•"/>
            </a:pPr>
            <a:r>
              <a:rPr lang="en-US" sz="1800" dirty="0"/>
              <a:t>ALU</a:t>
            </a:r>
          </a:p>
          <a:p>
            <a:pPr lvl="2">
              <a:buFont typeface="Arial" pitchFamily="34" charset="0"/>
              <a:buChar char="•"/>
            </a:pPr>
            <a:r>
              <a:rPr lang="en-US" sz="1800" dirty="0"/>
              <a:t>MAC</a:t>
            </a:r>
          </a:p>
          <a:p>
            <a:pPr lvl="2">
              <a:buFont typeface="Arial" pitchFamily="34" charset="0"/>
              <a:buChar char="•"/>
            </a:pPr>
            <a:r>
              <a:rPr lang="en-US" sz="1800" dirty="0"/>
              <a:t>Barrel Shifter</a:t>
            </a:r>
          </a:p>
          <a:p>
            <a:pPr lvl="2">
              <a:buFont typeface="Arial" pitchFamily="34" charset="0"/>
              <a:buChar char="•"/>
            </a:pPr>
            <a:r>
              <a:rPr lang="en-US" sz="1800" dirty="0"/>
              <a:t>Address Register</a:t>
            </a:r>
          </a:p>
          <a:p>
            <a:pPr lvl="2">
              <a:buFont typeface="Arial" pitchFamily="34" charset="0"/>
              <a:buChar char="•"/>
            </a:pPr>
            <a:r>
              <a:rPr lang="en-US" sz="1800" dirty="0" err="1"/>
              <a:t>Incrementer</a:t>
            </a:r>
            <a:endParaRPr lang="en-US" sz="1800"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685800"/>
            <a:ext cx="7543800" cy="7159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Flushing the Pipe</a:t>
            </a:r>
            <a:r>
              <a:rPr kumimoji="0" lang="en-US" sz="3900" b="1" i="0" u="none" strike="noStrike" kern="0" cap="none" spc="0" normalizeH="0" noProof="0" dirty="0">
                <a:ln>
                  <a:noFill/>
                </a:ln>
                <a:solidFill>
                  <a:schemeClr val="tx2"/>
                </a:solidFill>
                <a:effectLst/>
                <a:uLnTx/>
                <a:uFillTx/>
                <a:latin typeface="+mj-lt"/>
                <a:ea typeface="+mj-ea"/>
                <a:cs typeface="+mj-cs"/>
              </a:rPr>
              <a:t> Line</a:t>
            </a:r>
            <a:endParaRPr kumimoji="0" lang="en-US" sz="3900" b="1" i="0" u="none" strike="noStrike" kern="0" cap="none" spc="0" normalizeH="0" baseline="0" noProof="0" dirty="0">
              <a:ln>
                <a:noFill/>
              </a:ln>
              <a:solidFill>
                <a:schemeClr val="tx2"/>
              </a:solidFill>
              <a:effectLst/>
              <a:uLnTx/>
              <a:uFillTx/>
              <a:latin typeface="+mj-lt"/>
              <a:ea typeface="+mj-ea"/>
              <a:cs typeface="+mj-cs"/>
            </a:endParaRPr>
          </a:p>
        </p:txBody>
      </p:sp>
      <p:sp>
        <p:nvSpPr>
          <p:cNvPr id="3" name="TextBox 2"/>
          <p:cNvSpPr txBox="1"/>
          <p:nvPr/>
        </p:nvSpPr>
        <p:spPr>
          <a:xfrm>
            <a:off x="228600" y="1905000"/>
            <a:ext cx="8802410" cy="2862322"/>
          </a:xfrm>
          <a:prstGeom prst="rect">
            <a:avLst/>
          </a:prstGeom>
          <a:solidFill>
            <a:schemeClr val="tx2">
              <a:lumMod val="20000"/>
              <a:lumOff val="80000"/>
            </a:schemeClr>
          </a:solidFill>
          <a:ln>
            <a:solidFill>
              <a:schemeClr val="accent1"/>
            </a:solidFill>
          </a:ln>
        </p:spPr>
        <p:txBody>
          <a:bodyPr wrap="none" rtlCol="0">
            <a:spAutoFit/>
          </a:bodyPr>
          <a:lstStyle/>
          <a:p>
            <a:r>
              <a:rPr lang="en-US" sz="3600" dirty="0"/>
              <a:t>When ever Branch instruction is executed </a:t>
            </a:r>
          </a:p>
          <a:p>
            <a:r>
              <a:rPr lang="en-US" sz="3600" dirty="0"/>
              <a:t>Or when the program counter is modified</a:t>
            </a:r>
          </a:p>
          <a:p>
            <a:r>
              <a:rPr lang="en-US" sz="3600" dirty="0"/>
              <a:t>all the pending instructions has to be </a:t>
            </a:r>
          </a:p>
          <a:p>
            <a:r>
              <a:rPr lang="en-US" sz="3600" dirty="0"/>
              <a:t>Removed and replaced with new once</a:t>
            </a:r>
          </a:p>
          <a:p>
            <a:endParaRPr lang="en-US" sz="3600" dirty="0"/>
          </a:p>
        </p:txBody>
      </p:sp>
      <p:sp>
        <p:nvSpPr>
          <p:cNvPr id="4" name="TextBox 3"/>
          <p:cNvSpPr txBox="1"/>
          <p:nvPr/>
        </p:nvSpPr>
        <p:spPr>
          <a:xfrm>
            <a:off x="304800" y="5410200"/>
            <a:ext cx="8468985" cy="646331"/>
          </a:xfrm>
          <a:prstGeom prst="rect">
            <a:avLst/>
          </a:prstGeom>
          <a:noFill/>
        </p:spPr>
        <p:txBody>
          <a:bodyPr wrap="none" rtlCol="0">
            <a:spAutoFit/>
          </a:bodyPr>
          <a:lstStyle/>
          <a:p>
            <a:r>
              <a:rPr lang="en-US" sz="3600" dirty="0"/>
              <a:t>All these are done by the processor core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28800"/>
            <a:ext cx="8686800" cy="4401205"/>
          </a:xfrm>
          <a:prstGeom prst="rect">
            <a:avLst/>
          </a:prstGeom>
          <a:solidFill>
            <a:schemeClr val="tx2">
              <a:lumMod val="20000"/>
              <a:lumOff val="80000"/>
            </a:schemeClr>
          </a:solidFill>
          <a:ln>
            <a:solidFill>
              <a:schemeClr val="accent1"/>
            </a:solidFill>
          </a:ln>
        </p:spPr>
        <p:txBody>
          <a:bodyPr wrap="square">
            <a:spAutoFit/>
          </a:bodyPr>
          <a:lstStyle/>
          <a:p>
            <a:r>
              <a:rPr lang="en-US" sz="2800" dirty="0"/>
              <a:t>Something very similar will happen when </a:t>
            </a:r>
          </a:p>
          <a:p>
            <a:r>
              <a:rPr lang="en-US" sz="2800" dirty="0"/>
              <a:t>Interrupt happens, except that the pipeline will </a:t>
            </a:r>
          </a:p>
          <a:p>
            <a:r>
              <a:rPr lang="en-US" sz="2800" dirty="0"/>
              <a:t>be automatically flushed and replaced with the entries in Interrupt service routine</a:t>
            </a:r>
          </a:p>
          <a:p>
            <a:endParaRPr lang="en-US" sz="2800" dirty="0"/>
          </a:p>
          <a:p>
            <a:r>
              <a:rPr lang="en-US" sz="2800" dirty="0"/>
              <a:t>Upon Completion of the ISR  the return instruction is</a:t>
            </a:r>
          </a:p>
          <a:p>
            <a:r>
              <a:rPr lang="en-US" sz="2800" dirty="0"/>
              <a:t>Executed and pipeline will filled again with instructions which comes after the completed  instruction or which was in decode stage when the interrupt happened</a:t>
            </a:r>
          </a:p>
        </p:txBody>
      </p:sp>
      <p:sp>
        <p:nvSpPr>
          <p:cNvPr id="3" name="TextBox 2"/>
          <p:cNvSpPr txBox="1"/>
          <p:nvPr/>
        </p:nvSpPr>
        <p:spPr>
          <a:xfrm>
            <a:off x="533400" y="838200"/>
            <a:ext cx="261610" cy="369332"/>
          </a:xfrm>
          <a:prstGeom prst="rect">
            <a:avLst/>
          </a:prstGeom>
          <a:noFill/>
        </p:spPr>
        <p:txBody>
          <a:bodyPr wrap="none" rtlCol="0">
            <a:spAutoFit/>
          </a:bodyPr>
          <a:lstStyle/>
          <a:p>
            <a:r>
              <a:rPr lang="en-US" dirty="0"/>
              <a:t>`</a:t>
            </a:r>
          </a:p>
        </p:txBody>
      </p:sp>
      <p:sp>
        <p:nvSpPr>
          <p:cNvPr id="4" name="Rectangle 2"/>
          <p:cNvSpPr txBox="1">
            <a:spLocks noChangeArrowheads="1"/>
          </p:cNvSpPr>
          <p:nvPr/>
        </p:nvSpPr>
        <p:spPr>
          <a:xfrm>
            <a:off x="457200" y="685800"/>
            <a:ext cx="7543800" cy="715962"/>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mj-lt"/>
                <a:ea typeface="+mj-ea"/>
                <a:cs typeface="+mj-cs"/>
              </a:rPr>
              <a:t>What happens during an interrupt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1295400"/>
          </a:xfrm>
        </p:spPr>
        <p:txBody>
          <a:bodyPr/>
          <a:lstStyle/>
          <a:p>
            <a:pPr algn="ctr"/>
            <a:r>
              <a:rPr lang="en-US" dirty="0"/>
              <a:t>Pipe Line Hazards</a:t>
            </a:r>
          </a:p>
        </p:txBody>
      </p:sp>
      <p:pic>
        <p:nvPicPr>
          <p:cNvPr id="1026" name="Picture 2" descr="http://4.bp.blogspot.com/-qHlY35QKq-s/Thxjac5wwAI/AAAAAAAAADw/6MsAE_X4jX8/s1600/data+hazard.png"/>
          <p:cNvPicPr>
            <a:picLocks noChangeAspect="1" noChangeArrowheads="1"/>
          </p:cNvPicPr>
          <p:nvPr/>
        </p:nvPicPr>
        <p:blipFill>
          <a:blip r:embed="rId2" cstate="print"/>
          <a:srcRect/>
          <a:stretch>
            <a:fillRect/>
          </a:stretch>
        </p:blipFill>
        <p:spPr bwMode="auto">
          <a:xfrm>
            <a:off x="838200" y="2590800"/>
            <a:ext cx="7284602" cy="3048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228600"/>
            <a:ext cx="7543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900" b="1" kern="0" dirty="0">
                <a:solidFill>
                  <a:schemeClr val="tx2"/>
                </a:solidFill>
                <a:latin typeface="+mj-lt"/>
                <a:ea typeface="+mj-ea"/>
                <a:cs typeface="+mj-cs"/>
              </a:rPr>
              <a:t>What are </a:t>
            </a:r>
            <a:r>
              <a:rPr kumimoji="0" lang="en-US" sz="3900" b="1" i="0" u="none" strike="noStrike" kern="0" cap="none" spc="0" normalizeH="0" baseline="0" noProof="0" dirty="0">
                <a:ln>
                  <a:noFill/>
                </a:ln>
                <a:solidFill>
                  <a:schemeClr val="tx2"/>
                </a:solidFill>
                <a:effectLst/>
                <a:uLnTx/>
                <a:uFillTx/>
                <a:latin typeface="+mj-lt"/>
                <a:ea typeface="+mj-ea"/>
                <a:cs typeface="+mj-cs"/>
              </a:rPr>
              <a:t>Hazards ?</a:t>
            </a:r>
          </a:p>
        </p:txBody>
      </p:sp>
      <p:sp>
        <p:nvSpPr>
          <p:cNvPr id="5" name="Rectangle 4"/>
          <p:cNvSpPr/>
          <p:nvPr/>
        </p:nvSpPr>
        <p:spPr>
          <a:xfrm>
            <a:off x="152400" y="1718370"/>
            <a:ext cx="8686800" cy="3539430"/>
          </a:xfrm>
          <a:prstGeom prst="rect">
            <a:avLst/>
          </a:prstGeom>
          <a:solidFill>
            <a:schemeClr val="tx2">
              <a:lumMod val="20000"/>
              <a:lumOff val="80000"/>
            </a:schemeClr>
          </a:solidFill>
          <a:ln>
            <a:solidFill>
              <a:schemeClr val="accent1"/>
            </a:solidFill>
          </a:ln>
        </p:spPr>
        <p:txBody>
          <a:bodyPr wrap="square">
            <a:spAutoFit/>
          </a:bodyPr>
          <a:lstStyle/>
          <a:p>
            <a:r>
              <a:rPr lang="en-US" sz="2800" dirty="0"/>
              <a:t>During, Fetch, Decode, Execute Cycle, more than one  instruction is processed in parallel. Hence pipeline is not free from issues that arise to </a:t>
            </a:r>
            <a:r>
              <a:rPr lang="en-US" sz="2800" i="1" dirty="0"/>
              <a:t>parallel processing. </a:t>
            </a:r>
          </a:p>
          <a:p>
            <a:endParaRPr lang="en-US" sz="2800" i="1" dirty="0"/>
          </a:p>
          <a:p>
            <a:r>
              <a:rPr lang="en-US" sz="2800" dirty="0"/>
              <a:t>These issues obstruct the smooth operation of the pipeline and  can result in wrong computation of results. </a:t>
            </a:r>
          </a:p>
        </p:txBody>
      </p:sp>
      <p:sp>
        <p:nvSpPr>
          <p:cNvPr id="6" name="TextBox 5"/>
          <p:cNvSpPr txBox="1"/>
          <p:nvPr/>
        </p:nvSpPr>
        <p:spPr>
          <a:xfrm>
            <a:off x="457200" y="5410200"/>
            <a:ext cx="8135560" cy="1200329"/>
          </a:xfrm>
          <a:prstGeom prst="rect">
            <a:avLst/>
          </a:prstGeom>
          <a:noFill/>
          <a:ln>
            <a:solidFill>
              <a:srgbClr val="FFFF00"/>
            </a:solidFill>
          </a:ln>
        </p:spPr>
        <p:txBody>
          <a:bodyPr wrap="none" rtlCol="0">
            <a:spAutoFit/>
          </a:bodyPr>
          <a:lstStyle/>
          <a:p>
            <a:pPr algn="ctr"/>
            <a:r>
              <a:rPr lang="en-US" sz="3600" dirty="0"/>
              <a:t>Those issues are collectively called as </a:t>
            </a:r>
          </a:p>
          <a:p>
            <a:pPr algn="ctr"/>
            <a:r>
              <a:rPr lang="en-US" sz="3600" dirty="0"/>
              <a:t>Pipeline Hazards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7543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900" b="1" kern="0" noProof="0" dirty="0">
                <a:solidFill>
                  <a:schemeClr val="tx2"/>
                </a:solidFill>
                <a:latin typeface="+mj-lt"/>
                <a:ea typeface="+mj-ea"/>
                <a:cs typeface="+mj-cs"/>
              </a:rPr>
              <a:t>Classification of </a:t>
            </a:r>
            <a:r>
              <a:rPr kumimoji="0" lang="en-US" sz="3900" b="1" i="0" u="none" strike="noStrike" kern="0" cap="none" spc="0" normalizeH="0" baseline="0" noProof="0" dirty="0">
                <a:ln>
                  <a:noFill/>
                </a:ln>
                <a:solidFill>
                  <a:schemeClr val="tx2"/>
                </a:solidFill>
                <a:effectLst/>
                <a:uLnTx/>
                <a:uFillTx/>
                <a:latin typeface="+mj-lt"/>
                <a:ea typeface="+mj-ea"/>
                <a:cs typeface="+mj-cs"/>
              </a:rPr>
              <a:t>Hazards </a:t>
            </a:r>
          </a:p>
        </p:txBody>
      </p:sp>
      <p:graphicFrame>
        <p:nvGraphicFramePr>
          <p:cNvPr id="4" name="Diagram 3"/>
          <p:cNvGraphicFramePr/>
          <p:nvPr/>
        </p:nvGraphicFramePr>
        <p:xfrm>
          <a:off x="533400" y="1397000"/>
          <a:ext cx="784860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7543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900" b="1" kern="0" noProof="0" dirty="0">
                <a:solidFill>
                  <a:schemeClr val="tx2"/>
                </a:solidFill>
                <a:latin typeface="+mj-lt"/>
                <a:ea typeface="+mj-ea"/>
                <a:cs typeface="+mj-cs"/>
              </a:rPr>
              <a:t>Data  </a:t>
            </a:r>
            <a:r>
              <a:rPr kumimoji="0" lang="en-US" sz="3900" b="1" i="0" u="none" strike="noStrike" kern="0" cap="none" spc="0" normalizeH="0" baseline="0" noProof="0" dirty="0">
                <a:ln>
                  <a:noFill/>
                </a:ln>
                <a:solidFill>
                  <a:schemeClr val="tx2"/>
                </a:solidFill>
                <a:effectLst/>
                <a:uLnTx/>
                <a:uFillTx/>
                <a:latin typeface="+mj-lt"/>
                <a:ea typeface="+mj-ea"/>
                <a:cs typeface="+mj-cs"/>
              </a:rPr>
              <a:t>Hazards ?</a:t>
            </a:r>
          </a:p>
        </p:txBody>
      </p:sp>
      <p:sp>
        <p:nvSpPr>
          <p:cNvPr id="37" name="Rectangle 36"/>
          <p:cNvSpPr/>
          <p:nvPr/>
        </p:nvSpPr>
        <p:spPr bwMode="auto">
          <a:xfrm>
            <a:off x="3215640" y="2669977"/>
            <a:ext cx="118872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38" name="Rectangle 37"/>
          <p:cNvSpPr/>
          <p:nvPr/>
        </p:nvSpPr>
        <p:spPr bwMode="auto">
          <a:xfrm>
            <a:off x="4419600" y="2669977"/>
            <a:ext cx="118872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39" name="Rectangle 38"/>
          <p:cNvSpPr/>
          <p:nvPr/>
        </p:nvSpPr>
        <p:spPr bwMode="auto">
          <a:xfrm>
            <a:off x="5608320" y="2669977"/>
            <a:ext cx="118872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53" name="TextBox 52"/>
          <p:cNvSpPr txBox="1"/>
          <p:nvPr/>
        </p:nvSpPr>
        <p:spPr>
          <a:xfrm>
            <a:off x="3200400" y="2362200"/>
            <a:ext cx="1451038" cy="307777"/>
          </a:xfrm>
          <a:prstGeom prst="rect">
            <a:avLst/>
          </a:prstGeom>
          <a:noFill/>
        </p:spPr>
        <p:txBody>
          <a:bodyPr wrap="none" rtlCol="0">
            <a:spAutoFit/>
          </a:bodyPr>
          <a:lstStyle/>
          <a:p>
            <a:r>
              <a:rPr lang="en-US" sz="1400" dirty="0"/>
              <a:t>ADD R3, R2,R1</a:t>
            </a:r>
          </a:p>
        </p:txBody>
      </p:sp>
      <p:sp>
        <p:nvSpPr>
          <p:cNvPr id="54" name="TextBox 53"/>
          <p:cNvSpPr txBox="1"/>
          <p:nvPr/>
        </p:nvSpPr>
        <p:spPr>
          <a:xfrm>
            <a:off x="4343400" y="3505200"/>
            <a:ext cx="1500732" cy="307777"/>
          </a:xfrm>
          <a:prstGeom prst="rect">
            <a:avLst/>
          </a:prstGeom>
          <a:noFill/>
        </p:spPr>
        <p:txBody>
          <a:bodyPr wrap="none" rtlCol="0">
            <a:spAutoFit/>
          </a:bodyPr>
          <a:lstStyle/>
          <a:p>
            <a:r>
              <a:rPr lang="en-US" sz="1400" dirty="0"/>
              <a:t>ADD R4, R3, R1</a:t>
            </a:r>
          </a:p>
        </p:txBody>
      </p:sp>
      <p:cxnSp>
        <p:nvCxnSpPr>
          <p:cNvPr id="57" name="Straight Connector 56"/>
          <p:cNvCxnSpPr/>
          <p:nvPr/>
        </p:nvCxnSpPr>
        <p:spPr bwMode="auto">
          <a:xfrm>
            <a:off x="3200400" y="1524000"/>
            <a:ext cx="0" cy="48782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58" name="Straight Connector 57"/>
          <p:cNvCxnSpPr/>
          <p:nvPr/>
        </p:nvCxnSpPr>
        <p:spPr bwMode="auto">
          <a:xfrm>
            <a:off x="4343400" y="1645920"/>
            <a:ext cx="0" cy="47258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59" name="Straight Connector 58"/>
          <p:cNvCxnSpPr/>
          <p:nvPr/>
        </p:nvCxnSpPr>
        <p:spPr bwMode="auto">
          <a:xfrm>
            <a:off x="5486400" y="1524000"/>
            <a:ext cx="0" cy="48782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60" name="Straight Connector 59"/>
          <p:cNvCxnSpPr/>
          <p:nvPr/>
        </p:nvCxnSpPr>
        <p:spPr bwMode="auto">
          <a:xfrm flipH="1">
            <a:off x="6705600" y="1524000"/>
            <a:ext cx="76200" cy="48782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sp>
        <p:nvSpPr>
          <p:cNvPr id="62" name="TextBox 61"/>
          <p:cNvSpPr txBox="1"/>
          <p:nvPr/>
        </p:nvSpPr>
        <p:spPr>
          <a:xfrm>
            <a:off x="5562600" y="4495800"/>
            <a:ext cx="1500732" cy="307777"/>
          </a:xfrm>
          <a:prstGeom prst="rect">
            <a:avLst/>
          </a:prstGeom>
          <a:noFill/>
        </p:spPr>
        <p:txBody>
          <a:bodyPr wrap="none" rtlCol="0">
            <a:spAutoFit/>
          </a:bodyPr>
          <a:lstStyle/>
          <a:p>
            <a:r>
              <a:rPr lang="en-US" sz="1400" dirty="0"/>
              <a:t>ADD R3, R1, R2</a:t>
            </a:r>
          </a:p>
        </p:txBody>
      </p:sp>
      <p:sp>
        <p:nvSpPr>
          <p:cNvPr id="63" name="TextBox 62"/>
          <p:cNvSpPr txBox="1"/>
          <p:nvPr/>
        </p:nvSpPr>
        <p:spPr>
          <a:xfrm>
            <a:off x="296694" y="6336268"/>
            <a:ext cx="312906" cy="369332"/>
          </a:xfrm>
          <a:prstGeom prst="rect">
            <a:avLst/>
          </a:prstGeom>
          <a:noFill/>
        </p:spPr>
        <p:txBody>
          <a:bodyPr wrap="none" rtlCol="0">
            <a:spAutoFit/>
          </a:bodyPr>
          <a:lstStyle/>
          <a:p>
            <a:r>
              <a:rPr lang="en-US" dirty="0"/>
              <a:t>0</a:t>
            </a:r>
          </a:p>
        </p:txBody>
      </p:sp>
      <p:sp>
        <p:nvSpPr>
          <p:cNvPr id="65" name="TextBox 64"/>
          <p:cNvSpPr txBox="1"/>
          <p:nvPr/>
        </p:nvSpPr>
        <p:spPr>
          <a:xfrm>
            <a:off x="3048000" y="6400800"/>
            <a:ext cx="312906" cy="369332"/>
          </a:xfrm>
          <a:prstGeom prst="rect">
            <a:avLst/>
          </a:prstGeom>
          <a:noFill/>
        </p:spPr>
        <p:txBody>
          <a:bodyPr wrap="none" rtlCol="0">
            <a:spAutoFit/>
          </a:bodyPr>
          <a:lstStyle/>
          <a:p>
            <a:r>
              <a:rPr lang="en-US" dirty="0"/>
              <a:t>0</a:t>
            </a:r>
          </a:p>
        </p:txBody>
      </p:sp>
      <p:sp>
        <p:nvSpPr>
          <p:cNvPr id="66" name="TextBox 65"/>
          <p:cNvSpPr txBox="1"/>
          <p:nvPr/>
        </p:nvSpPr>
        <p:spPr>
          <a:xfrm>
            <a:off x="4267200" y="6370320"/>
            <a:ext cx="312906" cy="369332"/>
          </a:xfrm>
          <a:prstGeom prst="rect">
            <a:avLst/>
          </a:prstGeom>
          <a:noFill/>
        </p:spPr>
        <p:txBody>
          <a:bodyPr wrap="none" rtlCol="0">
            <a:spAutoFit/>
          </a:bodyPr>
          <a:lstStyle/>
          <a:p>
            <a:r>
              <a:rPr lang="en-US" dirty="0"/>
              <a:t>1</a:t>
            </a:r>
          </a:p>
        </p:txBody>
      </p:sp>
      <p:sp>
        <p:nvSpPr>
          <p:cNvPr id="67" name="TextBox 66"/>
          <p:cNvSpPr txBox="1"/>
          <p:nvPr/>
        </p:nvSpPr>
        <p:spPr>
          <a:xfrm>
            <a:off x="5486400" y="6385560"/>
            <a:ext cx="312906" cy="369332"/>
          </a:xfrm>
          <a:prstGeom prst="rect">
            <a:avLst/>
          </a:prstGeom>
          <a:noFill/>
        </p:spPr>
        <p:txBody>
          <a:bodyPr wrap="none" rtlCol="0">
            <a:spAutoFit/>
          </a:bodyPr>
          <a:lstStyle/>
          <a:p>
            <a:r>
              <a:rPr lang="en-US" dirty="0"/>
              <a:t>2</a:t>
            </a:r>
          </a:p>
        </p:txBody>
      </p:sp>
      <p:sp>
        <p:nvSpPr>
          <p:cNvPr id="68" name="TextBox 67"/>
          <p:cNvSpPr txBox="1"/>
          <p:nvPr/>
        </p:nvSpPr>
        <p:spPr>
          <a:xfrm>
            <a:off x="6644640" y="6400800"/>
            <a:ext cx="312906" cy="369332"/>
          </a:xfrm>
          <a:prstGeom prst="rect">
            <a:avLst/>
          </a:prstGeom>
          <a:noFill/>
        </p:spPr>
        <p:txBody>
          <a:bodyPr wrap="none" rtlCol="0">
            <a:spAutoFit/>
          </a:bodyPr>
          <a:lstStyle/>
          <a:p>
            <a:r>
              <a:rPr lang="en-US" dirty="0"/>
              <a:t>3</a:t>
            </a:r>
          </a:p>
        </p:txBody>
      </p:sp>
      <p:cxnSp>
        <p:nvCxnSpPr>
          <p:cNvPr id="69" name="Straight Connector 68"/>
          <p:cNvCxnSpPr/>
          <p:nvPr/>
        </p:nvCxnSpPr>
        <p:spPr bwMode="auto">
          <a:xfrm>
            <a:off x="7924800" y="1600200"/>
            <a:ext cx="0" cy="4802088"/>
          </a:xfrm>
          <a:prstGeom prst="line">
            <a:avLst/>
          </a:prstGeom>
          <a:solidFill>
            <a:schemeClr val="accent1"/>
          </a:solidFill>
          <a:ln w="9525" cap="flat" cmpd="sng" algn="ctr">
            <a:solidFill>
              <a:schemeClr val="tx1"/>
            </a:solidFill>
            <a:prstDash val="dashDot"/>
            <a:round/>
            <a:headEnd type="none" w="med" len="med"/>
            <a:tailEnd type="none" w="med" len="med"/>
          </a:ln>
          <a:effectLst/>
        </p:spPr>
      </p:cxnSp>
      <p:cxnSp>
        <p:nvCxnSpPr>
          <p:cNvPr id="72" name="Straight Connector 71"/>
          <p:cNvCxnSpPr/>
          <p:nvPr/>
        </p:nvCxnSpPr>
        <p:spPr bwMode="auto">
          <a:xfrm>
            <a:off x="3200400" y="6400800"/>
            <a:ext cx="5943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 name="Rectangle 72"/>
          <p:cNvSpPr/>
          <p:nvPr/>
        </p:nvSpPr>
        <p:spPr bwMode="auto">
          <a:xfrm>
            <a:off x="4343400" y="3733800"/>
            <a:ext cx="118872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74" name="Rectangle 73"/>
          <p:cNvSpPr/>
          <p:nvPr/>
        </p:nvSpPr>
        <p:spPr bwMode="auto">
          <a:xfrm>
            <a:off x="5547360" y="3733800"/>
            <a:ext cx="118872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75" name="Rectangle 74"/>
          <p:cNvSpPr/>
          <p:nvPr/>
        </p:nvSpPr>
        <p:spPr bwMode="auto">
          <a:xfrm>
            <a:off x="6736080" y="3733800"/>
            <a:ext cx="118872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5516880" y="4800600"/>
            <a:ext cx="118872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77" name="Rectangle 76"/>
          <p:cNvSpPr/>
          <p:nvPr/>
        </p:nvSpPr>
        <p:spPr bwMode="auto">
          <a:xfrm>
            <a:off x="6720840" y="4800600"/>
            <a:ext cx="118872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78" name="Rectangle 77"/>
          <p:cNvSpPr/>
          <p:nvPr/>
        </p:nvSpPr>
        <p:spPr bwMode="auto">
          <a:xfrm>
            <a:off x="7909560" y="4800600"/>
            <a:ext cx="118872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80" name="TextBox 79"/>
          <p:cNvSpPr txBox="1"/>
          <p:nvPr/>
        </p:nvSpPr>
        <p:spPr>
          <a:xfrm>
            <a:off x="7916694" y="6400800"/>
            <a:ext cx="312906" cy="369332"/>
          </a:xfrm>
          <a:prstGeom prst="rect">
            <a:avLst/>
          </a:prstGeom>
          <a:noFill/>
        </p:spPr>
        <p:txBody>
          <a:bodyPr wrap="none" rtlCol="0">
            <a:spAutoFit/>
          </a:bodyPr>
          <a:lstStyle/>
          <a:p>
            <a:r>
              <a:rPr lang="en-US" dirty="0"/>
              <a:t>4</a:t>
            </a:r>
          </a:p>
        </p:txBody>
      </p:sp>
      <p:sp>
        <p:nvSpPr>
          <p:cNvPr id="89" name="TextBox 88"/>
          <p:cNvSpPr txBox="1"/>
          <p:nvPr/>
        </p:nvSpPr>
        <p:spPr>
          <a:xfrm>
            <a:off x="381000" y="2362200"/>
            <a:ext cx="2133600" cy="923330"/>
          </a:xfrm>
          <a:prstGeom prst="rect">
            <a:avLst/>
          </a:prstGeom>
          <a:noFill/>
          <a:ln>
            <a:solidFill>
              <a:schemeClr val="accent1"/>
            </a:solidFill>
          </a:ln>
        </p:spPr>
        <p:txBody>
          <a:bodyPr wrap="square" rtlCol="0">
            <a:spAutoFit/>
          </a:bodyPr>
          <a:lstStyle/>
          <a:p>
            <a:r>
              <a:rPr lang="en-US" dirty="0"/>
              <a:t>ADD R3, R2, R1</a:t>
            </a:r>
          </a:p>
          <a:p>
            <a:r>
              <a:rPr lang="en-US" dirty="0"/>
              <a:t>ADD R4, R3, R1</a:t>
            </a:r>
          </a:p>
          <a:p>
            <a:r>
              <a:rPr lang="en-US" dirty="0"/>
              <a:t>ADD R3, R1, R2</a:t>
            </a:r>
          </a:p>
        </p:txBody>
      </p:sp>
      <p:sp>
        <p:nvSpPr>
          <p:cNvPr id="90" name="TextBox 89"/>
          <p:cNvSpPr txBox="1"/>
          <p:nvPr/>
        </p:nvSpPr>
        <p:spPr>
          <a:xfrm>
            <a:off x="350520" y="4495800"/>
            <a:ext cx="2634054" cy="923330"/>
          </a:xfrm>
          <a:prstGeom prst="rect">
            <a:avLst/>
          </a:prstGeom>
          <a:noFill/>
          <a:ln>
            <a:solidFill>
              <a:schemeClr val="accent1"/>
            </a:solidFill>
          </a:ln>
        </p:spPr>
        <p:txBody>
          <a:bodyPr wrap="none" rtlCol="0">
            <a:spAutoFit/>
          </a:bodyPr>
          <a:lstStyle/>
          <a:p>
            <a:r>
              <a:rPr lang="en-US" dirty="0"/>
              <a:t>Operands of R3 should</a:t>
            </a:r>
          </a:p>
          <a:p>
            <a:r>
              <a:rPr lang="en-US" dirty="0"/>
              <a:t>Be ready during decode</a:t>
            </a:r>
          </a:p>
          <a:p>
            <a:r>
              <a:rPr lang="en-US" dirty="0"/>
              <a:t>phase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7543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900" b="1" kern="0" dirty="0">
                <a:solidFill>
                  <a:schemeClr val="tx2"/>
                </a:solidFill>
                <a:latin typeface="+mj-lt"/>
                <a:ea typeface="+mj-ea"/>
                <a:cs typeface="+mj-cs"/>
              </a:rPr>
              <a:t>Control </a:t>
            </a:r>
            <a:r>
              <a:rPr kumimoji="0" lang="en-US" sz="3900" b="1" i="0" u="none" strike="noStrike" kern="0" cap="none" spc="0" normalizeH="0" baseline="0" noProof="0" dirty="0">
                <a:ln>
                  <a:noFill/>
                </a:ln>
                <a:solidFill>
                  <a:schemeClr val="tx2"/>
                </a:solidFill>
                <a:effectLst/>
                <a:uLnTx/>
                <a:uFillTx/>
                <a:latin typeface="+mj-lt"/>
                <a:ea typeface="+mj-ea"/>
                <a:cs typeface="+mj-cs"/>
              </a:rPr>
              <a:t>Hazards ?</a:t>
            </a:r>
          </a:p>
        </p:txBody>
      </p:sp>
      <p:sp>
        <p:nvSpPr>
          <p:cNvPr id="3" name="TextBox 2"/>
          <p:cNvSpPr txBox="1"/>
          <p:nvPr/>
        </p:nvSpPr>
        <p:spPr>
          <a:xfrm>
            <a:off x="257542" y="1676400"/>
            <a:ext cx="8916223" cy="3416320"/>
          </a:xfrm>
          <a:prstGeom prst="rect">
            <a:avLst/>
          </a:prstGeom>
          <a:noFill/>
          <a:ln>
            <a:solidFill>
              <a:srgbClr val="FFFF00"/>
            </a:solidFill>
          </a:ln>
        </p:spPr>
        <p:txBody>
          <a:bodyPr wrap="none" rtlCol="0">
            <a:spAutoFit/>
          </a:bodyPr>
          <a:lstStyle/>
          <a:p>
            <a:r>
              <a:rPr lang="en-US" sz="2400" dirty="0"/>
              <a:t>Branching hazards  occur when a branch instruction is executed</a:t>
            </a:r>
          </a:p>
          <a:p>
            <a:r>
              <a:rPr lang="en-US" sz="2400" dirty="0"/>
              <a:t>When a branching happens</a:t>
            </a:r>
          </a:p>
          <a:p>
            <a:endParaRPr lang="en-US" sz="2400" dirty="0"/>
          </a:p>
          <a:p>
            <a:r>
              <a:rPr lang="en-US" sz="2400" dirty="0"/>
              <a:t>When a branching takes place, the pipeline is flushed, pipe</a:t>
            </a:r>
          </a:p>
          <a:p>
            <a:r>
              <a:rPr lang="en-US" sz="2400" dirty="0"/>
              <a:t>Lining cannot resume until the instruction to which the </a:t>
            </a:r>
          </a:p>
          <a:p>
            <a:r>
              <a:rPr lang="en-US" sz="2400" dirty="0"/>
              <a:t>“branching” has to happen is fetched</a:t>
            </a:r>
          </a:p>
          <a:p>
            <a:endParaRPr lang="en-US" sz="2400" dirty="0"/>
          </a:p>
          <a:p>
            <a:r>
              <a:rPr lang="en-US" sz="2400" dirty="0"/>
              <a:t>Common solution is to introduce bubbles till the instruction is</a:t>
            </a:r>
          </a:p>
          <a:p>
            <a:r>
              <a:rPr lang="en-US" sz="2400" dirty="0"/>
              <a:t>fetched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7543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900" b="1" kern="0" dirty="0">
                <a:solidFill>
                  <a:schemeClr val="tx2"/>
                </a:solidFill>
                <a:latin typeface="+mj-lt"/>
                <a:ea typeface="+mj-ea"/>
                <a:cs typeface="+mj-cs"/>
              </a:rPr>
              <a:t>Structural </a:t>
            </a:r>
            <a:r>
              <a:rPr kumimoji="0" lang="en-US" sz="3900" b="1" i="0" u="none" strike="noStrike" kern="0" cap="none" spc="0" normalizeH="0" baseline="0" noProof="0" dirty="0">
                <a:ln>
                  <a:noFill/>
                </a:ln>
                <a:solidFill>
                  <a:schemeClr val="tx2"/>
                </a:solidFill>
                <a:effectLst/>
                <a:uLnTx/>
                <a:uFillTx/>
                <a:latin typeface="+mj-lt"/>
                <a:ea typeface="+mj-ea"/>
                <a:cs typeface="+mj-cs"/>
              </a:rPr>
              <a:t>Hazards ?</a:t>
            </a:r>
          </a:p>
        </p:txBody>
      </p:sp>
      <p:sp>
        <p:nvSpPr>
          <p:cNvPr id="3" name="TextBox 2"/>
          <p:cNvSpPr txBox="1"/>
          <p:nvPr/>
        </p:nvSpPr>
        <p:spPr>
          <a:xfrm>
            <a:off x="257542" y="1676400"/>
            <a:ext cx="8773556" cy="1938992"/>
          </a:xfrm>
          <a:prstGeom prst="rect">
            <a:avLst/>
          </a:prstGeom>
          <a:noFill/>
          <a:ln>
            <a:solidFill>
              <a:srgbClr val="FFFF00"/>
            </a:solidFill>
          </a:ln>
        </p:spPr>
        <p:txBody>
          <a:bodyPr wrap="none" rtlCol="0">
            <a:spAutoFit/>
          </a:bodyPr>
          <a:lstStyle/>
          <a:p>
            <a:r>
              <a:rPr lang="en-US" sz="2400" dirty="0"/>
              <a:t>Hazards arising due to resource conflicts</a:t>
            </a:r>
          </a:p>
          <a:p>
            <a:r>
              <a:rPr lang="en-US" sz="2400" dirty="0"/>
              <a:t>A good example is  memory unit that is  accessed both in the </a:t>
            </a:r>
          </a:p>
          <a:p>
            <a:r>
              <a:rPr lang="en-US" sz="2400" dirty="0"/>
              <a:t>fetch stage where an instruction is  retrieved from  memory, </a:t>
            </a:r>
          </a:p>
          <a:p>
            <a:r>
              <a:rPr lang="en-US" sz="2400" dirty="0"/>
              <a:t>and the memory stage  where data is written  and/or read from </a:t>
            </a:r>
          </a:p>
          <a:p>
            <a:r>
              <a:rPr lang="en-US" sz="2400" dirty="0"/>
              <a:t>memory</a:t>
            </a:r>
          </a:p>
        </p:txBody>
      </p:sp>
      <p:sp>
        <p:nvSpPr>
          <p:cNvPr id="4" name="Rectangle 3"/>
          <p:cNvSpPr/>
          <p:nvPr/>
        </p:nvSpPr>
        <p:spPr bwMode="auto">
          <a:xfrm>
            <a:off x="2987040" y="4041577"/>
            <a:ext cx="118872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5" name="Rectangle 4"/>
          <p:cNvSpPr/>
          <p:nvPr/>
        </p:nvSpPr>
        <p:spPr bwMode="auto">
          <a:xfrm>
            <a:off x="4191000" y="4041577"/>
            <a:ext cx="118872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6" name="Rectangle 5"/>
          <p:cNvSpPr/>
          <p:nvPr/>
        </p:nvSpPr>
        <p:spPr bwMode="auto">
          <a:xfrm>
            <a:off x="5379720" y="4041577"/>
            <a:ext cx="118872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7" name="TextBox 6"/>
          <p:cNvSpPr txBox="1"/>
          <p:nvPr/>
        </p:nvSpPr>
        <p:spPr>
          <a:xfrm>
            <a:off x="2971800" y="3733800"/>
            <a:ext cx="1300356" cy="307777"/>
          </a:xfrm>
          <a:prstGeom prst="rect">
            <a:avLst/>
          </a:prstGeom>
          <a:noFill/>
        </p:spPr>
        <p:txBody>
          <a:bodyPr wrap="none" rtlCol="0">
            <a:spAutoFit/>
          </a:bodyPr>
          <a:lstStyle/>
          <a:p>
            <a:r>
              <a:rPr lang="en-US" sz="1400" dirty="0"/>
              <a:t>STR  R3, [R2]</a:t>
            </a:r>
          </a:p>
        </p:txBody>
      </p:sp>
      <p:sp>
        <p:nvSpPr>
          <p:cNvPr id="8" name="TextBox 7"/>
          <p:cNvSpPr txBox="1"/>
          <p:nvPr/>
        </p:nvSpPr>
        <p:spPr>
          <a:xfrm>
            <a:off x="4114800" y="4724400"/>
            <a:ext cx="1529586" cy="307777"/>
          </a:xfrm>
          <a:prstGeom prst="rect">
            <a:avLst/>
          </a:prstGeom>
          <a:noFill/>
        </p:spPr>
        <p:txBody>
          <a:bodyPr wrap="none" rtlCol="0">
            <a:spAutoFit/>
          </a:bodyPr>
          <a:lstStyle/>
          <a:p>
            <a:r>
              <a:rPr lang="en-US" sz="1400" dirty="0"/>
              <a:t>LDR  R4, R3, R1</a:t>
            </a:r>
          </a:p>
        </p:txBody>
      </p:sp>
      <p:sp>
        <p:nvSpPr>
          <p:cNvPr id="9" name="TextBox 8"/>
          <p:cNvSpPr txBox="1"/>
          <p:nvPr/>
        </p:nvSpPr>
        <p:spPr>
          <a:xfrm>
            <a:off x="5334000" y="5867400"/>
            <a:ext cx="973343" cy="307777"/>
          </a:xfrm>
          <a:prstGeom prst="rect">
            <a:avLst/>
          </a:prstGeom>
          <a:noFill/>
        </p:spPr>
        <p:txBody>
          <a:bodyPr wrap="none" rtlCol="0">
            <a:spAutoFit/>
          </a:bodyPr>
          <a:lstStyle/>
          <a:p>
            <a:r>
              <a:rPr lang="en-US" sz="1400" dirty="0"/>
              <a:t>ADD ……</a:t>
            </a:r>
          </a:p>
        </p:txBody>
      </p:sp>
      <p:sp>
        <p:nvSpPr>
          <p:cNvPr id="10" name="Rectangle 9"/>
          <p:cNvSpPr/>
          <p:nvPr/>
        </p:nvSpPr>
        <p:spPr bwMode="auto">
          <a:xfrm>
            <a:off x="4114800" y="5105400"/>
            <a:ext cx="118872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11" name="Rectangle 10"/>
          <p:cNvSpPr/>
          <p:nvPr/>
        </p:nvSpPr>
        <p:spPr bwMode="auto">
          <a:xfrm>
            <a:off x="5318760" y="5105400"/>
            <a:ext cx="118872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12" name="Rectangle 11"/>
          <p:cNvSpPr/>
          <p:nvPr/>
        </p:nvSpPr>
        <p:spPr bwMode="auto">
          <a:xfrm>
            <a:off x="6507480" y="5105400"/>
            <a:ext cx="118872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
        <p:nvSpPr>
          <p:cNvPr id="13" name="Rectangle 12"/>
          <p:cNvSpPr/>
          <p:nvPr/>
        </p:nvSpPr>
        <p:spPr bwMode="auto">
          <a:xfrm>
            <a:off x="5288280" y="6172200"/>
            <a:ext cx="1188720" cy="533400"/>
          </a:xfrm>
          <a:prstGeom prst="rect">
            <a:avLst/>
          </a:prstGeom>
          <a:solidFill>
            <a:schemeClr val="accent1"/>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algn="ctr"/>
            <a:r>
              <a:rPr lang="en-US" sz="1600" b="1" dirty="0"/>
              <a:t>Fetch</a:t>
            </a:r>
            <a:endParaRPr lang="en-US" b="1" dirty="0"/>
          </a:p>
        </p:txBody>
      </p:sp>
      <p:sp>
        <p:nvSpPr>
          <p:cNvPr id="14" name="Rectangle 13"/>
          <p:cNvSpPr/>
          <p:nvPr/>
        </p:nvSpPr>
        <p:spPr bwMode="auto">
          <a:xfrm>
            <a:off x="6492240" y="6172200"/>
            <a:ext cx="1188720" cy="533400"/>
          </a:xfrm>
          <a:prstGeom prst="rect">
            <a:avLst/>
          </a:prstGeom>
          <a:solidFill>
            <a:srgbClr val="00B05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t>
            </a:r>
            <a:r>
              <a:rPr kumimoji="0" lang="en-US" sz="1600" b="0" i="0" u="none" strike="noStrike" cap="none" normalizeH="0" baseline="0" dirty="0">
                <a:ln>
                  <a:noFill/>
                </a:ln>
                <a:solidFill>
                  <a:schemeClr val="tx1"/>
                </a:solidFill>
                <a:effectLst/>
                <a:latin typeface="Arial" charset="0"/>
              </a:rPr>
              <a:t>Decode</a:t>
            </a:r>
            <a:r>
              <a:rPr kumimoji="0" lang="en-US" sz="1800" b="0" i="0" u="none" strike="noStrike" cap="none" normalizeH="0" baseline="0" dirty="0">
                <a:ln>
                  <a:noFill/>
                </a:ln>
                <a:solidFill>
                  <a:schemeClr val="tx1"/>
                </a:solidFill>
                <a:effectLst/>
                <a:latin typeface="Arial" charset="0"/>
              </a:rPr>
              <a:t>	</a:t>
            </a:r>
          </a:p>
        </p:txBody>
      </p:sp>
      <p:sp>
        <p:nvSpPr>
          <p:cNvPr id="15" name="Rectangle 14"/>
          <p:cNvSpPr/>
          <p:nvPr/>
        </p:nvSpPr>
        <p:spPr bwMode="auto">
          <a:xfrm>
            <a:off x="7680960" y="6172200"/>
            <a:ext cx="1188720" cy="533400"/>
          </a:xfrm>
          <a:prstGeom prst="rect">
            <a:avLst/>
          </a:prstGeom>
          <a:solidFill>
            <a:srgbClr val="FF0000"/>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Execute</a:t>
            </a:r>
            <a:endParaRPr kumimoji="0" lang="en-US" sz="1800" b="0" i="0" u="none" strike="noStrike" cap="none" normalizeH="0" baseline="0" dirty="0">
              <a:ln>
                <a:noFill/>
              </a:ln>
              <a:solidFill>
                <a:schemeClr val="tx1"/>
              </a:solidFill>
              <a:effectLst/>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304800"/>
            <a:ext cx="7543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900" b="1" kern="0" dirty="0">
                <a:solidFill>
                  <a:schemeClr val="tx2"/>
                </a:solidFill>
                <a:latin typeface="+mj-lt"/>
                <a:ea typeface="+mj-ea"/>
                <a:cs typeface="+mj-cs"/>
              </a:rPr>
              <a:t>Solution to Hazards</a:t>
            </a:r>
            <a:endParaRPr kumimoji="0" lang="en-US" sz="3900" b="1" i="0" u="none" strike="noStrike" kern="0" cap="none" spc="0" normalizeH="0" baseline="0" noProof="0" dirty="0">
              <a:ln>
                <a:noFill/>
              </a:ln>
              <a:solidFill>
                <a:schemeClr val="tx2"/>
              </a:solidFill>
              <a:effectLst/>
              <a:uLnTx/>
              <a:uFillTx/>
              <a:latin typeface="+mj-lt"/>
              <a:ea typeface="+mj-ea"/>
              <a:cs typeface="+mj-cs"/>
            </a:endParaRPr>
          </a:p>
        </p:txBody>
      </p:sp>
      <p:graphicFrame>
        <p:nvGraphicFramePr>
          <p:cNvPr id="4" name="Diagram 3"/>
          <p:cNvGraphicFramePr/>
          <p:nvPr/>
        </p:nvGraphicFramePr>
        <p:xfrm>
          <a:off x="381000" y="1143000"/>
          <a:ext cx="8382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09800"/>
            <a:ext cx="7848600" cy="923330"/>
          </a:xfrm>
          <a:prstGeom prst="rect">
            <a:avLst/>
          </a:prstGeom>
        </p:spPr>
        <p:txBody>
          <a:bodyPr wrap="square">
            <a:spAutoFit/>
          </a:bodyPr>
          <a:lstStyle/>
          <a:p>
            <a:r>
              <a:rPr lang="en-US" dirty="0"/>
              <a:t>The CPU control unit must implement </a:t>
            </a:r>
            <a:r>
              <a:rPr lang="en-US" b="1" u="sng" dirty="0"/>
              <a:t>logic to detect dependencies </a:t>
            </a:r>
            <a:r>
              <a:rPr lang="en-US" dirty="0"/>
              <a:t>where  operand forwarding makes sense. A multiplexer can then be used to select the  proper register or flip-flop to read the operand from.</a:t>
            </a:r>
          </a:p>
        </p:txBody>
      </p:sp>
      <p:sp>
        <p:nvSpPr>
          <p:cNvPr id="4" name="Title 1"/>
          <p:cNvSpPr txBox="1">
            <a:spLocks/>
          </p:cNvSpPr>
          <p:nvPr/>
        </p:nvSpPr>
        <p:spPr>
          <a:xfrm>
            <a:off x="304800" y="304800"/>
            <a:ext cx="7543800" cy="6858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3900" b="1" kern="0" dirty="0">
                <a:solidFill>
                  <a:schemeClr val="tx2"/>
                </a:solidFill>
                <a:latin typeface="+mj-lt"/>
                <a:ea typeface="+mj-ea"/>
                <a:cs typeface="+mj-cs"/>
              </a:rPr>
              <a:t>Solution to Hazards</a:t>
            </a:r>
            <a:endParaRPr kumimoji="0" lang="en-US" sz="39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 Instructions</a:t>
            </a:r>
          </a:p>
        </p:txBody>
      </p:sp>
      <p:sp>
        <p:nvSpPr>
          <p:cNvPr id="4" name="TextBox 3"/>
          <p:cNvSpPr txBox="1"/>
          <p:nvPr/>
        </p:nvSpPr>
        <p:spPr>
          <a:xfrm>
            <a:off x="381000" y="1828800"/>
            <a:ext cx="312906" cy="369332"/>
          </a:xfrm>
          <a:prstGeom prst="rect">
            <a:avLst/>
          </a:prstGeom>
          <a:noFill/>
        </p:spPr>
        <p:txBody>
          <a:bodyPr wrap="none" rtlCol="0">
            <a:spAutoFit/>
          </a:bodyPr>
          <a:lstStyle/>
          <a:p>
            <a:r>
              <a:rPr lang="en-US" dirty="0"/>
              <a:t>. </a:t>
            </a:r>
          </a:p>
        </p:txBody>
      </p:sp>
      <p:sp>
        <p:nvSpPr>
          <p:cNvPr id="5" name="TextBox 4"/>
          <p:cNvSpPr txBox="1"/>
          <p:nvPr/>
        </p:nvSpPr>
        <p:spPr>
          <a:xfrm>
            <a:off x="533400" y="1981200"/>
            <a:ext cx="7329892" cy="923330"/>
          </a:xfrm>
          <a:prstGeom prst="rect">
            <a:avLst/>
          </a:prstGeom>
          <a:noFill/>
          <a:ln>
            <a:solidFill>
              <a:srgbClr val="7030A0"/>
            </a:solidFill>
          </a:ln>
        </p:spPr>
        <p:txBody>
          <a:bodyPr wrap="none" rtlCol="0">
            <a:spAutoFit/>
          </a:bodyPr>
          <a:lstStyle/>
          <a:p>
            <a:r>
              <a:rPr lang="en-US" dirty="0"/>
              <a:t>ARM Instructions are  32 Bit Instructions and uses Three Address</a:t>
            </a:r>
          </a:p>
          <a:p>
            <a:r>
              <a:rPr lang="en-US" dirty="0"/>
              <a:t>The three address corresponds to Registers</a:t>
            </a:r>
          </a:p>
          <a:p>
            <a:r>
              <a:rPr lang="en-US" dirty="0"/>
              <a:t>We need four bit to  represent a register (3 X 4 = 12 Bits for operands </a:t>
            </a:r>
          </a:p>
        </p:txBody>
      </p:sp>
      <p:sp>
        <p:nvSpPr>
          <p:cNvPr id="6" name="Rectangle 5"/>
          <p:cNvSpPr/>
          <p:nvPr/>
        </p:nvSpPr>
        <p:spPr bwMode="auto">
          <a:xfrm>
            <a:off x="685800" y="3581400"/>
            <a:ext cx="1828800" cy="6858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Op- Code (function)	</a:t>
            </a:r>
            <a:endParaRPr kumimoji="0" lang="en-US" sz="180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2514600" y="3581400"/>
            <a:ext cx="1828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Address of Operand 1</a:t>
            </a:r>
          </a:p>
        </p:txBody>
      </p:sp>
      <p:sp>
        <p:nvSpPr>
          <p:cNvPr id="8" name="Rectangle 7"/>
          <p:cNvSpPr/>
          <p:nvPr/>
        </p:nvSpPr>
        <p:spPr bwMode="auto">
          <a:xfrm>
            <a:off x="4343400" y="3581400"/>
            <a:ext cx="1828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Address of Operand 2</a:t>
            </a:r>
          </a:p>
        </p:txBody>
      </p:sp>
      <p:sp>
        <p:nvSpPr>
          <p:cNvPr id="9" name="Rectangle 8"/>
          <p:cNvSpPr/>
          <p:nvPr/>
        </p:nvSpPr>
        <p:spPr bwMode="auto">
          <a:xfrm>
            <a:off x="6172200" y="3581400"/>
            <a:ext cx="1828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Address of Operand 3</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Stage Pipeline</a:t>
            </a:r>
          </a:p>
        </p:txBody>
      </p:sp>
      <p:graphicFrame>
        <p:nvGraphicFramePr>
          <p:cNvPr id="3" name="Diagram 2"/>
          <p:cNvGraphicFramePr/>
          <p:nvPr/>
        </p:nvGraphicFramePr>
        <p:xfrm>
          <a:off x="381000" y="1600200"/>
          <a:ext cx="8458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6/67/5_Stage_Pipeline.svg/300px-5_Stage_Pipeline.svg.png"/>
          <p:cNvPicPr>
            <a:picLocks noChangeAspect="1" noChangeArrowheads="1"/>
          </p:cNvPicPr>
          <p:nvPr/>
        </p:nvPicPr>
        <p:blipFill>
          <a:blip r:embed="rId2" cstate="print"/>
          <a:srcRect/>
          <a:stretch>
            <a:fillRect/>
          </a:stretch>
        </p:blipFill>
        <p:spPr bwMode="auto">
          <a:xfrm>
            <a:off x="762000" y="2057400"/>
            <a:ext cx="7315200" cy="4632963"/>
          </a:xfrm>
          <a:prstGeom prst="rect">
            <a:avLst/>
          </a:prstGeom>
          <a:noFill/>
        </p:spPr>
      </p:pic>
      <p:sp>
        <p:nvSpPr>
          <p:cNvPr id="3" name="Title 1"/>
          <p:cNvSpPr txBox="1">
            <a:spLocks/>
          </p:cNvSpPr>
          <p:nvPr/>
        </p:nvSpPr>
        <p:spPr>
          <a:xfrm>
            <a:off x="457200" y="122238"/>
            <a:ext cx="7543800" cy="1295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dirty="0">
                <a:ln>
                  <a:noFill/>
                </a:ln>
                <a:solidFill>
                  <a:schemeClr val="tx2"/>
                </a:solidFill>
                <a:effectLst/>
                <a:uLnTx/>
                <a:uFillTx/>
                <a:latin typeface="+mj-lt"/>
                <a:ea typeface="+mj-ea"/>
                <a:cs typeface="+mj-cs"/>
              </a:rPr>
              <a:t>Five Stage Pipeline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Comparison of different ARM Architecture</a:t>
            </a:r>
          </a:p>
        </p:txBody>
      </p:sp>
      <p:graphicFrame>
        <p:nvGraphicFramePr>
          <p:cNvPr id="3" name="Table 2"/>
          <p:cNvGraphicFramePr>
            <a:graphicFrameLocks noGrp="1"/>
          </p:cNvGraphicFramePr>
          <p:nvPr/>
        </p:nvGraphicFramePr>
        <p:xfrm>
          <a:off x="685800" y="2133600"/>
          <a:ext cx="7924800" cy="42672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711200">
                <a:tc>
                  <a:txBody>
                    <a:bodyPr/>
                    <a:lstStyle/>
                    <a:p>
                      <a:r>
                        <a:rPr lang="en-US" dirty="0"/>
                        <a:t>Feature</a:t>
                      </a:r>
                    </a:p>
                  </a:txBody>
                  <a:tcPr/>
                </a:tc>
                <a:tc>
                  <a:txBody>
                    <a:bodyPr/>
                    <a:lstStyle/>
                    <a:p>
                      <a:r>
                        <a:rPr lang="en-US" dirty="0"/>
                        <a:t>ARM7</a:t>
                      </a:r>
                    </a:p>
                  </a:txBody>
                  <a:tcPr/>
                </a:tc>
                <a:tc>
                  <a:txBody>
                    <a:bodyPr/>
                    <a:lstStyle/>
                    <a:p>
                      <a:r>
                        <a:rPr lang="en-US" dirty="0"/>
                        <a:t>ARM9</a:t>
                      </a:r>
                    </a:p>
                  </a:txBody>
                  <a:tcPr/>
                </a:tc>
                <a:tc>
                  <a:txBody>
                    <a:bodyPr/>
                    <a:lstStyle/>
                    <a:p>
                      <a:r>
                        <a:rPr lang="en-US" dirty="0"/>
                        <a:t>ARM10</a:t>
                      </a:r>
                    </a:p>
                  </a:txBody>
                  <a:tcPr/>
                </a:tc>
                <a:tc>
                  <a:txBody>
                    <a:bodyPr/>
                    <a:lstStyle/>
                    <a:p>
                      <a:r>
                        <a:rPr lang="en-US" dirty="0"/>
                        <a:t>ARM11</a:t>
                      </a:r>
                    </a:p>
                  </a:txBody>
                  <a:tcPr/>
                </a:tc>
                <a:extLst>
                  <a:ext uri="{0D108BD9-81ED-4DB2-BD59-A6C34878D82A}">
                    <a16:rowId xmlns:a16="http://schemas.microsoft.com/office/drawing/2014/main" val="10000"/>
                  </a:ext>
                </a:extLst>
              </a:tr>
              <a:tr h="711200">
                <a:tc>
                  <a:txBody>
                    <a:bodyPr/>
                    <a:lstStyle/>
                    <a:p>
                      <a:r>
                        <a:rPr lang="en-US" dirty="0"/>
                        <a:t>Pipeline</a:t>
                      </a:r>
                    </a:p>
                  </a:txBody>
                  <a:tcPr/>
                </a:tc>
                <a:tc>
                  <a:txBody>
                    <a:bodyPr/>
                    <a:lstStyle/>
                    <a:p>
                      <a:r>
                        <a:rPr lang="en-US" dirty="0"/>
                        <a:t>3 stages</a:t>
                      </a:r>
                    </a:p>
                  </a:txBody>
                  <a:tcPr/>
                </a:tc>
                <a:tc>
                  <a:txBody>
                    <a:bodyPr/>
                    <a:lstStyle/>
                    <a:p>
                      <a:r>
                        <a:rPr lang="en-US" dirty="0"/>
                        <a:t>5 stages</a:t>
                      </a:r>
                    </a:p>
                  </a:txBody>
                  <a:tcPr/>
                </a:tc>
                <a:tc>
                  <a:txBody>
                    <a:bodyPr/>
                    <a:lstStyle/>
                    <a:p>
                      <a:r>
                        <a:rPr lang="en-US" dirty="0"/>
                        <a:t>6 stages</a:t>
                      </a:r>
                    </a:p>
                  </a:txBody>
                  <a:tcPr/>
                </a:tc>
                <a:tc>
                  <a:txBody>
                    <a:bodyPr/>
                    <a:lstStyle/>
                    <a:p>
                      <a:r>
                        <a:rPr lang="en-US" dirty="0"/>
                        <a:t>8 stages</a:t>
                      </a:r>
                    </a:p>
                  </a:txBody>
                  <a:tcPr/>
                </a:tc>
                <a:extLst>
                  <a:ext uri="{0D108BD9-81ED-4DB2-BD59-A6C34878D82A}">
                    <a16:rowId xmlns:a16="http://schemas.microsoft.com/office/drawing/2014/main" val="10001"/>
                  </a:ext>
                </a:extLst>
              </a:tr>
              <a:tr h="711200">
                <a:tc>
                  <a:txBody>
                    <a:bodyPr/>
                    <a:lstStyle/>
                    <a:p>
                      <a:r>
                        <a:rPr lang="en-US" dirty="0"/>
                        <a:t>Arch</a:t>
                      </a:r>
                    </a:p>
                  </a:txBody>
                  <a:tcPr/>
                </a:tc>
                <a:tc>
                  <a:txBody>
                    <a:bodyPr/>
                    <a:lstStyle/>
                    <a:p>
                      <a:r>
                        <a:rPr lang="en-US" dirty="0"/>
                        <a:t>Von</a:t>
                      </a:r>
                      <a:r>
                        <a:rPr lang="en-US" baseline="0" dirty="0"/>
                        <a:t> </a:t>
                      </a:r>
                      <a:r>
                        <a:rPr lang="en-US" baseline="0" dirty="0" err="1"/>
                        <a:t>Neumman</a:t>
                      </a:r>
                      <a:endParaRPr lang="en-US" dirty="0"/>
                    </a:p>
                  </a:txBody>
                  <a:tcPr/>
                </a:tc>
                <a:tc>
                  <a:txBody>
                    <a:bodyPr/>
                    <a:lstStyle/>
                    <a:p>
                      <a:r>
                        <a:rPr lang="en-US" dirty="0"/>
                        <a:t>HARDARD</a:t>
                      </a:r>
                    </a:p>
                  </a:txBody>
                  <a:tcPr/>
                </a:tc>
                <a:tc>
                  <a:txBody>
                    <a:bodyPr/>
                    <a:lstStyle/>
                    <a:p>
                      <a:r>
                        <a:rPr lang="en-US" dirty="0" err="1"/>
                        <a:t>HARward</a:t>
                      </a:r>
                      <a:endParaRPr lang="en-US" dirty="0"/>
                    </a:p>
                  </a:txBody>
                  <a:tcPr/>
                </a:tc>
                <a:tc>
                  <a:txBody>
                    <a:bodyPr/>
                    <a:lstStyle/>
                    <a:p>
                      <a:r>
                        <a:rPr lang="en-US" dirty="0"/>
                        <a:t>HARWARD</a:t>
                      </a:r>
                    </a:p>
                  </a:txBody>
                  <a:tcPr/>
                </a:tc>
                <a:extLst>
                  <a:ext uri="{0D108BD9-81ED-4DB2-BD59-A6C34878D82A}">
                    <a16:rowId xmlns:a16="http://schemas.microsoft.com/office/drawing/2014/main" val="10002"/>
                  </a:ext>
                </a:extLst>
              </a:tr>
              <a:tr h="711200">
                <a:tc>
                  <a:txBody>
                    <a:bodyPr/>
                    <a:lstStyle/>
                    <a:p>
                      <a:r>
                        <a:rPr lang="en-US" dirty="0"/>
                        <a:t>MIPS</a:t>
                      </a:r>
                    </a:p>
                  </a:txBody>
                  <a:tcPr/>
                </a:tc>
                <a:tc>
                  <a:txBody>
                    <a:bodyPr/>
                    <a:lstStyle/>
                    <a:p>
                      <a:r>
                        <a:rPr lang="en-US" dirty="0"/>
                        <a:t>0.97</a:t>
                      </a:r>
                    </a:p>
                  </a:txBody>
                  <a:tcPr/>
                </a:tc>
                <a:tc>
                  <a:txBody>
                    <a:bodyPr/>
                    <a:lstStyle/>
                    <a:p>
                      <a:r>
                        <a:rPr lang="en-US" dirty="0"/>
                        <a:t>1.1</a:t>
                      </a:r>
                    </a:p>
                  </a:txBody>
                  <a:tcPr/>
                </a:tc>
                <a:tc>
                  <a:txBody>
                    <a:bodyPr/>
                    <a:lstStyle/>
                    <a:p>
                      <a:r>
                        <a:rPr lang="en-US" dirty="0"/>
                        <a:t>1.3</a:t>
                      </a:r>
                    </a:p>
                  </a:txBody>
                  <a:tcPr/>
                </a:tc>
                <a:tc>
                  <a:txBody>
                    <a:bodyPr/>
                    <a:lstStyle/>
                    <a:p>
                      <a:r>
                        <a:rPr lang="en-US" dirty="0"/>
                        <a:t>1.2</a:t>
                      </a:r>
                    </a:p>
                  </a:txBody>
                  <a:tcPr/>
                </a:tc>
                <a:extLst>
                  <a:ext uri="{0D108BD9-81ED-4DB2-BD59-A6C34878D82A}">
                    <a16:rowId xmlns:a16="http://schemas.microsoft.com/office/drawing/2014/main" val="10003"/>
                  </a:ext>
                </a:extLst>
              </a:tr>
              <a:tr h="711200">
                <a:tc>
                  <a:txBody>
                    <a:bodyPr/>
                    <a:lstStyle/>
                    <a:p>
                      <a:r>
                        <a:rPr lang="en-US" dirty="0"/>
                        <a:t>MHz</a:t>
                      </a:r>
                    </a:p>
                  </a:txBody>
                  <a:tcPr/>
                </a:tc>
                <a:tc>
                  <a:txBody>
                    <a:bodyPr/>
                    <a:lstStyle/>
                    <a:p>
                      <a:r>
                        <a:rPr lang="en-US" dirty="0"/>
                        <a:t>80</a:t>
                      </a:r>
                    </a:p>
                  </a:txBody>
                  <a:tcPr/>
                </a:tc>
                <a:tc>
                  <a:txBody>
                    <a:bodyPr/>
                    <a:lstStyle/>
                    <a:p>
                      <a:r>
                        <a:rPr lang="en-US" dirty="0"/>
                        <a:t>150</a:t>
                      </a:r>
                    </a:p>
                  </a:txBody>
                  <a:tcPr/>
                </a:tc>
                <a:tc>
                  <a:txBody>
                    <a:bodyPr/>
                    <a:lstStyle/>
                    <a:p>
                      <a:r>
                        <a:rPr lang="en-US" dirty="0"/>
                        <a:t>260</a:t>
                      </a:r>
                    </a:p>
                  </a:txBody>
                  <a:tcPr/>
                </a:tc>
                <a:tc>
                  <a:txBody>
                    <a:bodyPr/>
                    <a:lstStyle/>
                    <a:p>
                      <a:r>
                        <a:rPr lang="en-US" dirty="0"/>
                        <a:t>331</a:t>
                      </a:r>
                    </a:p>
                  </a:txBody>
                  <a:tcPr/>
                </a:tc>
                <a:extLst>
                  <a:ext uri="{0D108BD9-81ED-4DB2-BD59-A6C34878D82A}">
                    <a16:rowId xmlns:a16="http://schemas.microsoft.com/office/drawing/2014/main" val="10004"/>
                  </a:ext>
                </a:extLst>
              </a:tr>
              <a:tr h="711200">
                <a:tc>
                  <a:txBody>
                    <a:bodyPr/>
                    <a:lstStyle/>
                    <a:p>
                      <a:r>
                        <a:rPr lang="en-US" dirty="0"/>
                        <a:t>MAC</a:t>
                      </a:r>
                    </a:p>
                  </a:txBody>
                  <a:tcPr/>
                </a:tc>
                <a:tc>
                  <a:txBody>
                    <a:bodyPr/>
                    <a:lstStyle/>
                    <a:p>
                      <a:r>
                        <a:rPr lang="en-US" dirty="0"/>
                        <a:t>8 X 32</a:t>
                      </a:r>
                    </a:p>
                  </a:txBody>
                  <a:tcPr/>
                </a:tc>
                <a:tc>
                  <a:txBody>
                    <a:bodyPr/>
                    <a:lstStyle/>
                    <a:p>
                      <a:r>
                        <a:rPr lang="en-US" dirty="0"/>
                        <a:t>8X32</a:t>
                      </a:r>
                    </a:p>
                  </a:txBody>
                  <a:tcPr/>
                </a:tc>
                <a:tc>
                  <a:txBody>
                    <a:bodyPr/>
                    <a:lstStyle/>
                    <a:p>
                      <a:r>
                        <a:rPr lang="en-US" dirty="0"/>
                        <a:t>8X 32</a:t>
                      </a:r>
                    </a:p>
                  </a:txBody>
                  <a:tcPr/>
                </a:tc>
                <a:tc>
                  <a:txBody>
                    <a:bodyPr/>
                    <a:lstStyle/>
                    <a:p>
                      <a:r>
                        <a:rPr lang="en-US" dirty="0"/>
                        <a:t>8 X 32</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C442E-CECF-43A7-A39B-697BC4D4E791}"/>
              </a:ext>
            </a:extLst>
          </p:cNvPr>
          <p:cNvSpPr txBox="1"/>
          <p:nvPr/>
        </p:nvSpPr>
        <p:spPr>
          <a:xfrm>
            <a:off x="838200" y="2667000"/>
            <a:ext cx="7315200" cy="1477328"/>
          </a:xfrm>
          <a:prstGeom prst="rect">
            <a:avLst/>
          </a:prstGeom>
          <a:noFill/>
        </p:spPr>
        <p:txBody>
          <a:bodyPr wrap="square" rtlCol="0">
            <a:spAutoFit/>
          </a:bodyPr>
          <a:lstStyle/>
          <a:p>
            <a:r>
              <a:rPr lang="en-IN" dirty="0"/>
              <a:t>TODO</a:t>
            </a:r>
          </a:p>
          <a:p>
            <a:r>
              <a:rPr lang="en-IN" dirty="0" err="1"/>
              <a:t>Pipel</a:t>
            </a:r>
            <a:r>
              <a:rPr lang="en-IN" dirty="0"/>
              <a:t> lining in other ARM Architecture like</a:t>
            </a:r>
          </a:p>
          <a:p>
            <a:r>
              <a:rPr lang="en-IN" dirty="0"/>
              <a:t>A  series </a:t>
            </a:r>
          </a:p>
          <a:p>
            <a:r>
              <a:rPr lang="en-IN" dirty="0"/>
              <a:t>and R  series https://en.wikipedia.org/wiki/ARM_Cortex-R</a:t>
            </a:r>
          </a:p>
          <a:p>
            <a:r>
              <a:rPr lang="en-IN" dirty="0"/>
              <a:t>and  </a:t>
            </a:r>
            <a:r>
              <a:rPr lang="en-IN"/>
              <a:t>M series</a:t>
            </a:r>
            <a:endParaRPr lang="en-IN" dirty="0"/>
          </a:p>
        </p:txBody>
      </p:sp>
    </p:spTree>
    <p:extLst>
      <p:ext uri="{BB962C8B-B14F-4D97-AF65-F5344CB8AC3E}">
        <p14:creationId xmlns:p14="http://schemas.microsoft.com/office/powerpoint/2010/main" val="628697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References</a:t>
            </a:r>
          </a:p>
        </p:txBody>
      </p:sp>
      <p:graphicFrame>
        <p:nvGraphicFramePr>
          <p:cNvPr id="3" name="Table 2"/>
          <p:cNvGraphicFramePr>
            <a:graphicFrameLocks noGrp="1"/>
          </p:cNvGraphicFramePr>
          <p:nvPr/>
        </p:nvGraphicFramePr>
        <p:xfrm>
          <a:off x="762000" y="2895600"/>
          <a:ext cx="7391400" cy="2026920"/>
        </p:xfrm>
        <a:graphic>
          <a:graphicData uri="http://schemas.openxmlformats.org/drawingml/2006/table">
            <a:tbl>
              <a:tblPr firstRow="1" bandRow="1">
                <a:tableStyleId>{5C22544A-7EE6-4342-B048-85BDC9FD1C3A}</a:tableStyleId>
              </a:tblPr>
              <a:tblGrid>
                <a:gridCol w="831532">
                  <a:extLst>
                    <a:ext uri="{9D8B030D-6E8A-4147-A177-3AD203B41FA5}">
                      <a16:colId xmlns:a16="http://schemas.microsoft.com/office/drawing/2014/main" val="20000"/>
                    </a:ext>
                  </a:extLst>
                </a:gridCol>
                <a:gridCol w="3048953">
                  <a:extLst>
                    <a:ext uri="{9D8B030D-6E8A-4147-A177-3AD203B41FA5}">
                      <a16:colId xmlns:a16="http://schemas.microsoft.com/office/drawing/2014/main" val="20001"/>
                    </a:ext>
                  </a:extLst>
                </a:gridCol>
                <a:gridCol w="3510915">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r>
                        <a:rPr lang="en-US" dirty="0"/>
                        <a:t>Cortex</a:t>
                      </a:r>
                      <a:r>
                        <a:rPr lang="en-US" baseline="0" dirty="0"/>
                        <a:t> M3 M4 Pipeline </a:t>
                      </a:r>
                    </a:p>
                    <a:p>
                      <a:r>
                        <a:rPr lang="en-US" baseline="0" dirty="0"/>
                        <a:t>And hazards</a:t>
                      </a:r>
                      <a:endParaRPr lang="en-US" dirty="0"/>
                    </a:p>
                  </a:txBody>
                  <a:tcPr/>
                </a:tc>
                <a:tc>
                  <a:txBody>
                    <a:bodyPr/>
                    <a:lstStyle/>
                    <a:p>
                      <a:r>
                        <a:rPr lang="en-US" dirty="0"/>
                        <a:t>http://infocenter.arm.com/help/index.jsp?topic=/com.arm.doc.dai0321a/BIHGJICF.html</a:t>
                      </a:r>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068EF-9E8E-49C4-8436-4407F490DDFC}"/>
              </a:ext>
            </a:extLst>
          </p:cNvPr>
          <p:cNvSpPr txBox="1"/>
          <p:nvPr/>
        </p:nvSpPr>
        <p:spPr>
          <a:xfrm>
            <a:off x="304800" y="2362200"/>
            <a:ext cx="8534400" cy="4247317"/>
          </a:xfrm>
          <a:prstGeom prst="rect">
            <a:avLst/>
          </a:prstGeom>
          <a:noFill/>
        </p:spPr>
        <p:txBody>
          <a:bodyPr wrap="square" rtlCol="0">
            <a:spAutoFit/>
          </a:bodyPr>
          <a:lstStyle/>
          <a:p>
            <a:r>
              <a:rPr lang="en-IN" dirty="0"/>
              <a:t>The </a:t>
            </a:r>
            <a:r>
              <a:rPr lang="en-IN" i="1" dirty="0"/>
              <a:t>Advanced SIMD</a:t>
            </a:r>
            <a:r>
              <a:rPr lang="en-IN" dirty="0"/>
              <a:t> extension (aka </a:t>
            </a:r>
            <a:r>
              <a:rPr lang="en-IN" i="1" dirty="0"/>
              <a:t>NEON</a:t>
            </a:r>
            <a:r>
              <a:rPr lang="en-IN" dirty="0"/>
              <a:t> or "MPE" Media Processing Engine) is a combined 64- and </a:t>
            </a:r>
            <a:r>
              <a:rPr lang="en-IN" dirty="0">
                <a:hlinkClick r:id="rId2" tooltip="128-bit"/>
              </a:rPr>
              <a:t>128-bit</a:t>
            </a:r>
            <a:r>
              <a:rPr lang="en-IN" dirty="0"/>
              <a:t> SIMD instruction set that provides standardized acceleration for media and signal processing applications. NEON is included in all Cortex-A8 devices but is optional in Cortex-A9 devices.</a:t>
            </a:r>
            <a:r>
              <a:rPr lang="en-IN" baseline="30000" dirty="0">
                <a:hlinkClick r:id="rId3"/>
              </a:rPr>
              <a:t>[84]</a:t>
            </a:r>
            <a:r>
              <a:rPr lang="en-IN" dirty="0"/>
              <a:t> NEON can execute MP3 audio decoding on CPUs running at 10 MHz and can run the </a:t>
            </a:r>
            <a:r>
              <a:rPr lang="en-IN" dirty="0" err="1">
                <a:hlinkClick r:id="rId4" tooltip="GSM"/>
              </a:rPr>
              <a:t>GSM</a:t>
            </a:r>
            <a:r>
              <a:rPr lang="en-IN" dirty="0" err="1">
                <a:hlinkClick r:id="rId5" tooltip="Adaptive multi-rate compression"/>
              </a:rPr>
              <a:t>adaptive</a:t>
            </a:r>
            <a:r>
              <a:rPr lang="en-IN" dirty="0">
                <a:hlinkClick r:id="rId5" tooltip="Adaptive multi-rate compression"/>
              </a:rPr>
              <a:t> multi-rate</a:t>
            </a:r>
            <a:r>
              <a:rPr lang="en-IN" dirty="0"/>
              <a:t> (AMR) speech </a:t>
            </a:r>
            <a:r>
              <a:rPr lang="en-IN" dirty="0">
                <a:hlinkClick r:id="rId6" tooltip="Codec"/>
              </a:rPr>
              <a:t>codec</a:t>
            </a:r>
            <a:r>
              <a:rPr lang="en-IN" dirty="0"/>
              <a:t> at no more than 13 </a:t>
            </a:r>
            <a:r>
              <a:rPr lang="en-IN" dirty="0" err="1"/>
              <a:t>MHz.</a:t>
            </a:r>
            <a:r>
              <a:rPr lang="en-IN" dirty="0"/>
              <a:t> It features a comprehensive instruction set, separate register files and independent execution hardware.</a:t>
            </a:r>
            <a:r>
              <a:rPr lang="en-IN" baseline="30000" dirty="0">
                <a:hlinkClick r:id="rId7"/>
              </a:rPr>
              <a:t>[85]</a:t>
            </a:r>
            <a:r>
              <a:rPr lang="en-IN" dirty="0"/>
              <a:t> NEON supports 8-, 16-, 32- and 64-bit integer and single-precision (32-bit) floating-point data and SIMD operations for handling audio and video processing as well as graphics and gaming processing. In NEON, the SIMD supports up to 16 operations at the same time. The NEON hardware shares the same floating-point registers as used in VFP. Devices such as the ARM Cortex-A8 and Cortex-A9 support 128-bit vectors but will execute with 64 bits at a time,</a:t>
            </a:r>
            <a:r>
              <a:rPr lang="en-IN" baseline="30000" dirty="0">
                <a:hlinkClick r:id="rId8"/>
              </a:rPr>
              <a:t>[81]</a:t>
            </a:r>
            <a:r>
              <a:rPr lang="en-IN" dirty="0"/>
              <a:t> whereas newer Cortex-A15 devices can execute 128 bits at a time.</a:t>
            </a:r>
          </a:p>
          <a:p>
            <a:endParaRPr lang="en-IN" dirty="0"/>
          </a:p>
        </p:txBody>
      </p:sp>
      <p:sp>
        <p:nvSpPr>
          <p:cNvPr id="3" name="Rectangle 2">
            <a:extLst>
              <a:ext uri="{FF2B5EF4-FFF2-40B4-BE49-F238E27FC236}">
                <a16:creationId xmlns:a16="http://schemas.microsoft.com/office/drawing/2014/main" id="{ADD65D52-B08C-4A49-8FD7-E1F73D068F86}"/>
              </a:ext>
            </a:extLst>
          </p:cNvPr>
          <p:cNvSpPr/>
          <p:nvPr/>
        </p:nvSpPr>
        <p:spPr>
          <a:xfrm>
            <a:off x="838200" y="457200"/>
            <a:ext cx="2877711" cy="369332"/>
          </a:xfrm>
          <a:prstGeom prst="rect">
            <a:avLst/>
          </a:prstGeom>
        </p:spPr>
        <p:txBody>
          <a:bodyPr wrap="none">
            <a:spAutoFit/>
          </a:bodyPr>
          <a:lstStyle/>
          <a:p>
            <a:r>
              <a:rPr lang="en-IN" b="1" dirty="0"/>
              <a:t>Advanced SIMD (NEON)</a:t>
            </a:r>
          </a:p>
        </p:txBody>
      </p:sp>
    </p:spTree>
    <p:extLst>
      <p:ext uri="{BB962C8B-B14F-4D97-AF65-F5344CB8AC3E}">
        <p14:creationId xmlns:p14="http://schemas.microsoft.com/office/powerpoint/2010/main" val="262809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457200" y="0"/>
            <a:ext cx="7543800" cy="1295400"/>
          </a:xfrm>
        </p:spPr>
        <p:txBody>
          <a:bodyPr/>
          <a:lstStyle/>
          <a:p>
            <a:r>
              <a:rPr lang="en-US" dirty="0"/>
              <a:t>ARM-7 TDMI Data path</a:t>
            </a:r>
          </a:p>
        </p:txBody>
      </p:sp>
      <p:sp>
        <p:nvSpPr>
          <p:cNvPr id="25" name="Trapezoid 24"/>
          <p:cNvSpPr/>
          <p:nvPr/>
        </p:nvSpPr>
        <p:spPr bwMode="auto">
          <a:xfrm>
            <a:off x="5562600" y="4419600"/>
            <a:ext cx="2133600" cy="1143000"/>
          </a:xfrm>
          <a:prstGeom prst="trapezoid">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10800011" rev="10799999"/>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26" name="TextBox 25"/>
          <p:cNvSpPr txBox="1"/>
          <p:nvPr/>
        </p:nvSpPr>
        <p:spPr>
          <a:xfrm>
            <a:off x="6248400" y="4724400"/>
            <a:ext cx="633507" cy="369332"/>
          </a:xfrm>
          <a:prstGeom prst="rect">
            <a:avLst/>
          </a:prstGeom>
          <a:noFill/>
        </p:spPr>
        <p:txBody>
          <a:bodyPr wrap="none" rtlCol="0">
            <a:spAutoFit/>
          </a:bodyPr>
          <a:lstStyle/>
          <a:p>
            <a:r>
              <a:rPr lang="en-US" dirty="0"/>
              <a:t>ALU</a:t>
            </a:r>
          </a:p>
        </p:txBody>
      </p:sp>
      <p:sp>
        <p:nvSpPr>
          <p:cNvPr id="27" name="Rectangle 26"/>
          <p:cNvSpPr/>
          <p:nvPr/>
        </p:nvSpPr>
        <p:spPr bwMode="auto">
          <a:xfrm>
            <a:off x="6781800" y="3505200"/>
            <a:ext cx="1219200" cy="457200"/>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Barrel Shifter</a:t>
            </a:r>
          </a:p>
        </p:txBody>
      </p:sp>
      <p:cxnSp>
        <p:nvCxnSpPr>
          <p:cNvPr id="29" name="Straight Arrow Connector 28"/>
          <p:cNvCxnSpPr/>
          <p:nvPr/>
        </p:nvCxnSpPr>
        <p:spPr bwMode="auto">
          <a:xfrm>
            <a:off x="7391400" y="3962400"/>
            <a:ext cx="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5791200" y="2971800"/>
            <a:ext cx="0" cy="1447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4" name="Straight Arrow Connector 33"/>
          <p:cNvCxnSpPr/>
          <p:nvPr/>
        </p:nvCxnSpPr>
        <p:spPr bwMode="auto">
          <a:xfrm>
            <a:off x="7391400" y="2895600"/>
            <a:ext cx="0" cy="609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a:off x="6553200" y="5562600"/>
            <a:ext cx="0" cy="762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TextBox 36"/>
          <p:cNvSpPr txBox="1"/>
          <p:nvPr/>
        </p:nvSpPr>
        <p:spPr>
          <a:xfrm>
            <a:off x="5486400" y="2590800"/>
            <a:ext cx="479618" cy="369332"/>
          </a:xfrm>
          <a:prstGeom prst="rect">
            <a:avLst/>
          </a:prstGeom>
          <a:noFill/>
        </p:spPr>
        <p:txBody>
          <a:bodyPr wrap="none" rtlCol="0">
            <a:spAutoFit/>
          </a:bodyPr>
          <a:lstStyle/>
          <a:p>
            <a:r>
              <a:rPr lang="en-US" dirty="0" err="1"/>
              <a:t>Rn</a:t>
            </a:r>
            <a:endParaRPr lang="en-US" dirty="0"/>
          </a:p>
        </p:txBody>
      </p:sp>
      <p:sp>
        <p:nvSpPr>
          <p:cNvPr id="38" name="TextBox 37"/>
          <p:cNvSpPr txBox="1"/>
          <p:nvPr/>
        </p:nvSpPr>
        <p:spPr>
          <a:xfrm>
            <a:off x="7086600" y="2590800"/>
            <a:ext cx="607859" cy="369332"/>
          </a:xfrm>
          <a:prstGeom prst="rect">
            <a:avLst/>
          </a:prstGeom>
          <a:noFill/>
        </p:spPr>
        <p:txBody>
          <a:bodyPr wrap="none" rtlCol="0">
            <a:spAutoFit/>
          </a:bodyPr>
          <a:lstStyle/>
          <a:p>
            <a:r>
              <a:rPr lang="en-US" dirty="0" err="1"/>
              <a:t>Rm</a:t>
            </a:r>
            <a:r>
              <a:rPr lang="en-US" dirty="0"/>
              <a:t> </a:t>
            </a:r>
          </a:p>
        </p:txBody>
      </p:sp>
      <p:sp>
        <p:nvSpPr>
          <p:cNvPr id="39" name="TextBox 38"/>
          <p:cNvSpPr txBox="1"/>
          <p:nvPr/>
        </p:nvSpPr>
        <p:spPr>
          <a:xfrm>
            <a:off x="6302182" y="6412468"/>
            <a:ext cx="479618" cy="369332"/>
          </a:xfrm>
          <a:prstGeom prst="rect">
            <a:avLst/>
          </a:prstGeom>
          <a:noFill/>
        </p:spPr>
        <p:txBody>
          <a:bodyPr wrap="none" rtlCol="0">
            <a:spAutoFit/>
          </a:bodyPr>
          <a:lstStyle/>
          <a:p>
            <a:r>
              <a:rPr lang="en-US" dirty="0"/>
              <a:t>Rd</a:t>
            </a:r>
          </a:p>
        </p:txBody>
      </p:sp>
      <p:sp>
        <p:nvSpPr>
          <p:cNvPr id="40" name="TextBox 39"/>
          <p:cNvSpPr txBox="1"/>
          <p:nvPr/>
        </p:nvSpPr>
        <p:spPr>
          <a:xfrm>
            <a:off x="381000" y="1752600"/>
            <a:ext cx="3276600" cy="2585323"/>
          </a:xfrm>
          <a:prstGeom prst="rect">
            <a:avLst/>
          </a:prstGeom>
          <a:noFill/>
          <a:ln>
            <a:solidFill>
              <a:schemeClr val="tx1"/>
            </a:solidFill>
          </a:ln>
        </p:spPr>
        <p:txBody>
          <a:bodyPr wrap="square" rtlCol="0">
            <a:spAutoFit/>
          </a:bodyPr>
          <a:lstStyle/>
          <a:p>
            <a:r>
              <a:rPr lang="en-US" sz="1200" b="1" dirty="0"/>
              <a:t>ADD Rd, </a:t>
            </a:r>
            <a:r>
              <a:rPr lang="en-US" sz="1200" b="1" dirty="0" err="1"/>
              <a:t>Rn</a:t>
            </a:r>
            <a:r>
              <a:rPr lang="en-US" sz="1200" b="1" dirty="0"/>
              <a:t>, </a:t>
            </a:r>
            <a:r>
              <a:rPr lang="en-US" sz="1200" b="1" dirty="0" err="1"/>
              <a:t>Rm</a:t>
            </a:r>
            <a:r>
              <a:rPr lang="en-US" sz="1200" b="1" dirty="0"/>
              <a:t> ; </a:t>
            </a:r>
            <a:r>
              <a:rPr lang="en-US" sz="1200" b="1" dirty="0">
                <a:solidFill>
                  <a:srgbClr val="FFC000"/>
                </a:solidFill>
              </a:rPr>
              <a:t>Rd = </a:t>
            </a:r>
            <a:r>
              <a:rPr lang="en-US" sz="1200" b="1" dirty="0" err="1">
                <a:solidFill>
                  <a:srgbClr val="FFC000"/>
                </a:solidFill>
              </a:rPr>
              <a:t>Rn</a:t>
            </a:r>
            <a:r>
              <a:rPr lang="en-US" sz="1200" b="1" dirty="0">
                <a:solidFill>
                  <a:srgbClr val="FFC000"/>
                </a:solidFill>
              </a:rPr>
              <a:t> + </a:t>
            </a:r>
            <a:r>
              <a:rPr lang="en-US" sz="1200" b="1" dirty="0" err="1">
                <a:solidFill>
                  <a:srgbClr val="FFC000"/>
                </a:solidFill>
              </a:rPr>
              <a:t>Rm</a:t>
            </a:r>
            <a:endParaRPr lang="en-US" sz="1200" b="1" dirty="0">
              <a:solidFill>
                <a:srgbClr val="FFC000"/>
              </a:solidFill>
            </a:endParaRPr>
          </a:p>
          <a:p>
            <a:endParaRPr lang="en-US" sz="1200" b="1" dirty="0"/>
          </a:p>
          <a:p>
            <a:r>
              <a:rPr lang="en-US" sz="1200" b="1" dirty="0"/>
              <a:t>Rd, </a:t>
            </a:r>
            <a:r>
              <a:rPr lang="en-US" sz="1200" b="1" dirty="0" err="1"/>
              <a:t>Rn</a:t>
            </a:r>
            <a:r>
              <a:rPr lang="en-US" sz="1200" b="1" dirty="0"/>
              <a:t> and  </a:t>
            </a:r>
            <a:r>
              <a:rPr lang="en-US" sz="1200" b="1" dirty="0" err="1"/>
              <a:t>Rm</a:t>
            </a:r>
            <a:r>
              <a:rPr lang="en-US" sz="1200" b="1" dirty="0"/>
              <a:t> can be any of the 15 </a:t>
            </a:r>
          </a:p>
          <a:p>
            <a:r>
              <a:rPr lang="en-US" sz="1200" b="1" dirty="0"/>
              <a:t>Registers except R15 which is PC</a:t>
            </a:r>
          </a:p>
          <a:p>
            <a:endParaRPr lang="en-US" sz="1200" b="1" dirty="0"/>
          </a:p>
          <a:p>
            <a:r>
              <a:rPr lang="en-US" sz="1200" b="1" dirty="0"/>
              <a:t>Standard ARM instructions set uses a</a:t>
            </a:r>
          </a:p>
          <a:p>
            <a:r>
              <a:rPr lang="en-US" sz="1200" b="1" dirty="0"/>
              <a:t>3 address  where three address corresponds to one the registers in CPU and not memory. </a:t>
            </a:r>
          </a:p>
          <a:p>
            <a:endParaRPr lang="en-US" sz="1200" b="1" dirty="0"/>
          </a:p>
          <a:p>
            <a:r>
              <a:rPr lang="en-US" sz="1200" b="1" dirty="0"/>
              <a:t>We need  only 4 bits to  represent any </a:t>
            </a:r>
          </a:p>
          <a:p>
            <a:r>
              <a:rPr lang="en-US" sz="1200" b="1" dirty="0"/>
              <a:t>Of the general purpose registers.</a:t>
            </a:r>
          </a:p>
          <a:p>
            <a:endParaRPr lang="en-US" b="1" dirty="0">
              <a:solidFill>
                <a:srgbClr val="FFC000"/>
              </a:solidFill>
            </a:endParaRPr>
          </a:p>
        </p:txBody>
      </p:sp>
      <p:sp>
        <p:nvSpPr>
          <p:cNvPr id="41" name="TextBox 40"/>
          <p:cNvSpPr txBox="1"/>
          <p:nvPr/>
        </p:nvSpPr>
        <p:spPr>
          <a:xfrm>
            <a:off x="457200" y="4800600"/>
            <a:ext cx="2895600" cy="646331"/>
          </a:xfrm>
          <a:prstGeom prst="rect">
            <a:avLst/>
          </a:prstGeom>
          <a:noFill/>
          <a:ln>
            <a:solidFill>
              <a:srgbClr val="7030A0"/>
            </a:solidFill>
          </a:ln>
        </p:spPr>
        <p:txBody>
          <a:bodyPr wrap="square" rtlCol="0">
            <a:spAutoFit/>
          </a:bodyPr>
          <a:lstStyle/>
          <a:p>
            <a:r>
              <a:rPr lang="en-US" dirty="0"/>
              <a:t>ADD R0, R1, R2</a:t>
            </a:r>
          </a:p>
          <a:p>
            <a:r>
              <a:rPr lang="en-US" dirty="0"/>
              <a:t>SUB R0, R1, R2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ALU</a:t>
            </a:r>
          </a:p>
        </p:txBody>
      </p:sp>
      <p:sp>
        <p:nvSpPr>
          <p:cNvPr id="4" name="TextBox 3"/>
          <p:cNvSpPr txBox="1"/>
          <p:nvPr/>
        </p:nvSpPr>
        <p:spPr>
          <a:xfrm>
            <a:off x="304800" y="1828800"/>
            <a:ext cx="8507522" cy="2031325"/>
          </a:xfrm>
          <a:prstGeom prst="rect">
            <a:avLst/>
          </a:prstGeom>
          <a:noFill/>
          <a:ln>
            <a:solidFill>
              <a:srgbClr val="7030A0"/>
            </a:solidFill>
          </a:ln>
        </p:spPr>
        <p:txBody>
          <a:bodyPr wrap="none" rtlCol="0">
            <a:spAutoFit/>
          </a:bodyPr>
          <a:lstStyle/>
          <a:p>
            <a:pPr>
              <a:buFont typeface="Arial" pitchFamily="34" charset="0"/>
              <a:buChar char="•"/>
            </a:pPr>
            <a:r>
              <a:rPr lang="en-US" dirty="0"/>
              <a:t>It fetches the values from the registers mentioned in the  instruction</a:t>
            </a:r>
          </a:p>
          <a:p>
            <a:pPr>
              <a:buFont typeface="Arial" pitchFamily="34" charset="0"/>
              <a:buChar char="•"/>
            </a:pPr>
            <a:endParaRPr lang="en-US" dirty="0"/>
          </a:p>
          <a:p>
            <a:pPr>
              <a:buFont typeface="Arial" pitchFamily="34" charset="0"/>
              <a:buChar char="•"/>
            </a:pPr>
            <a:r>
              <a:rPr lang="en-US" dirty="0"/>
              <a:t>Based on the OP-Code in the instruction the ALU performs the operation with the </a:t>
            </a:r>
          </a:p>
          <a:p>
            <a:r>
              <a:rPr lang="en-US" dirty="0"/>
              <a:t>Operands</a:t>
            </a:r>
          </a:p>
          <a:p>
            <a:pPr>
              <a:buFont typeface="Arial" pitchFamily="34" charset="0"/>
              <a:buChar char="•"/>
            </a:pPr>
            <a:endParaRPr lang="en-US" dirty="0"/>
          </a:p>
          <a:p>
            <a:pPr>
              <a:buFont typeface="Arial" pitchFamily="34" charset="0"/>
              <a:buChar char="•"/>
            </a:pPr>
            <a:r>
              <a:rPr lang="en-US" dirty="0"/>
              <a:t>The Results of the operation is written back  to the destination register mentioned</a:t>
            </a:r>
          </a:p>
          <a:p>
            <a:r>
              <a:rPr lang="en-US" dirty="0"/>
              <a:t>In the instruction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ARM7TDMI  Data path</a:t>
            </a:r>
          </a:p>
        </p:txBody>
      </p:sp>
      <p:sp>
        <p:nvSpPr>
          <p:cNvPr id="3" name="Rectangle 2"/>
          <p:cNvSpPr/>
          <p:nvPr/>
        </p:nvSpPr>
        <p:spPr bwMode="auto">
          <a:xfrm>
            <a:off x="1752600" y="3429000"/>
            <a:ext cx="3505200" cy="457200"/>
          </a:xfrm>
          <a:prstGeom prst="rect">
            <a:avLst/>
          </a:prstGeom>
          <a:solidFill>
            <a:srgbClr val="00B0F0"/>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TextBox 3"/>
          <p:cNvSpPr txBox="1"/>
          <p:nvPr/>
        </p:nvSpPr>
        <p:spPr>
          <a:xfrm>
            <a:off x="2286039" y="3494316"/>
            <a:ext cx="2257349" cy="338554"/>
          </a:xfrm>
          <a:prstGeom prst="rect">
            <a:avLst/>
          </a:prstGeom>
          <a:noFill/>
        </p:spPr>
        <p:txBody>
          <a:bodyPr wrap="none" rtlCol="0">
            <a:spAutoFit/>
          </a:bodyPr>
          <a:lstStyle/>
          <a:p>
            <a:pPr algn="ctr"/>
            <a:r>
              <a:rPr lang="en-US" sz="1600" dirty="0"/>
              <a:t>Register File R0 – R15</a:t>
            </a:r>
          </a:p>
        </p:txBody>
      </p:sp>
      <p:sp>
        <p:nvSpPr>
          <p:cNvPr id="5" name="Trapezoid 4"/>
          <p:cNvSpPr/>
          <p:nvPr/>
        </p:nvSpPr>
        <p:spPr bwMode="auto">
          <a:xfrm>
            <a:off x="2590800" y="4800600"/>
            <a:ext cx="1295400" cy="609600"/>
          </a:xfrm>
          <a:prstGeom prst="trapezoid">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10800011" rev="10799999"/>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TextBox 5"/>
          <p:cNvSpPr txBox="1"/>
          <p:nvPr/>
        </p:nvSpPr>
        <p:spPr>
          <a:xfrm>
            <a:off x="2895600" y="4876800"/>
            <a:ext cx="633507" cy="369332"/>
          </a:xfrm>
          <a:prstGeom prst="rect">
            <a:avLst/>
          </a:prstGeom>
          <a:noFill/>
        </p:spPr>
        <p:txBody>
          <a:bodyPr wrap="none" rtlCol="0">
            <a:spAutoFit/>
          </a:bodyPr>
          <a:lstStyle/>
          <a:p>
            <a:r>
              <a:rPr lang="en-US" dirty="0"/>
              <a:t>ALU</a:t>
            </a:r>
          </a:p>
        </p:txBody>
      </p:sp>
      <p:sp>
        <p:nvSpPr>
          <p:cNvPr id="7" name="Rectangle 6"/>
          <p:cNvSpPr/>
          <p:nvPr/>
        </p:nvSpPr>
        <p:spPr bwMode="auto">
          <a:xfrm>
            <a:off x="3352800" y="4267200"/>
            <a:ext cx="1295400" cy="22860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Barrel Shifter</a:t>
            </a:r>
          </a:p>
        </p:txBody>
      </p:sp>
      <p:cxnSp>
        <p:nvCxnSpPr>
          <p:cNvPr id="12" name="Straight Arrow Connector 11"/>
          <p:cNvCxnSpPr/>
          <p:nvPr/>
        </p:nvCxnSpPr>
        <p:spPr bwMode="auto">
          <a:xfrm>
            <a:off x="3810000" y="3886200"/>
            <a:ext cx="0" cy="3810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cxnSp>
        <p:nvCxnSpPr>
          <p:cNvPr id="14" name="Straight Arrow Connector 13"/>
          <p:cNvCxnSpPr/>
          <p:nvPr/>
        </p:nvCxnSpPr>
        <p:spPr bwMode="auto">
          <a:xfrm>
            <a:off x="3733800" y="4495800"/>
            <a:ext cx="0" cy="3048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cxnSp>
        <p:nvCxnSpPr>
          <p:cNvPr id="16" name="Straight Arrow Connector 15"/>
          <p:cNvCxnSpPr/>
          <p:nvPr/>
        </p:nvCxnSpPr>
        <p:spPr bwMode="auto">
          <a:xfrm>
            <a:off x="2743200" y="3886200"/>
            <a:ext cx="0" cy="9144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sp>
        <p:nvSpPr>
          <p:cNvPr id="17" name="Rectangle 16"/>
          <p:cNvSpPr/>
          <p:nvPr/>
        </p:nvSpPr>
        <p:spPr bwMode="auto">
          <a:xfrm>
            <a:off x="2209800" y="5791200"/>
            <a:ext cx="21336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9" name="Straight Arrow Connector 18"/>
          <p:cNvCxnSpPr>
            <a:stCxn id="5" idx="2"/>
            <a:endCxn id="17" idx="0"/>
          </p:cNvCxnSpPr>
          <p:nvPr/>
        </p:nvCxnSpPr>
        <p:spPr bwMode="auto">
          <a:xfrm>
            <a:off x="3238500" y="5410200"/>
            <a:ext cx="381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a:off x="3276600" y="62484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6" name="Rounded Rectangle 25"/>
          <p:cNvSpPr/>
          <p:nvPr/>
        </p:nvSpPr>
        <p:spPr bwMode="auto">
          <a:xfrm>
            <a:off x="5334000" y="6248400"/>
            <a:ext cx="2209800" cy="4572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Incrementer</a:t>
            </a:r>
            <a:endParaRPr kumimoji="0" lang="en-US" sz="1800" b="0" i="0" u="none" strike="noStrike" cap="none" normalizeH="0" baseline="0" dirty="0">
              <a:ln>
                <a:noFill/>
              </a:ln>
              <a:solidFill>
                <a:schemeClr val="tx1"/>
              </a:solidFill>
              <a:effectLst/>
              <a:latin typeface="Arial" charset="0"/>
            </a:endParaRPr>
          </a:p>
        </p:txBody>
      </p:sp>
      <p:sp>
        <p:nvSpPr>
          <p:cNvPr id="27" name="TextBox 26"/>
          <p:cNvSpPr txBox="1"/>
          <p:nvPr/>
        </p:nvSpPr>
        <p:spPr>
          <a:xfrm>
            <a:off x="2438400" y="5867400"/>
            <a:ext cx="1595309" cy="369332"/>
          </a:xfrm>
          <a:prstGeom prst="rect">
            <a:avLst/>
          </a:prstGeom>
          <a:noFill/>
        </p:spPr>
        <p:txBody>
          <a:bodyPr wrap="none" rtlCol="0">
            <a:spAutoFit/>
          </a:bodyPr>
          <a:lstStyle/>
          <a:p>
            <a:r>
              <a:rPr lang="en-US" dirty="0" err="1"/>
              <a:t>Addr</a:t>
            </a:r>
            <a:r>
              <a:rPr lang="en-US" dirty="0"/>
              <a:t> Register</a:t>
            </a:r>
          </a:p>
        </p:txBody>
      </p:sp>
      <p:sp>
        <p:nvSpPr>
          <p:cNvPr id="28" name="Rectangle 27"/>
          <p:cNvSpPr/>
          <p:nvPr/>
        </p:nvSpPr>
        <p:spPr bwMode="auto">
          <a:xfrm>
            <a:off x="1600200" y="1828800"/>
            <a:ext cx="3657600" cy="45720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2895600" y="1828800"/>
            <a:ext cx="1018227" cy="369332"/>
          </a:xfrm>
          <a:prstGeom prst="rect">
            <a:avLst/>
          </a:prstGeom>
          <a:noFill/>
        </p:spPr>
        <p:txBody>
          <a:bodyPr wrap="none" rtlCol="0">
            <a:spAutoFit/>
          </a:bodyPr>
          <a:lstStyle/>
          <a:p>
            <a:r>
              <a:rPr lang="en-US" dirty="0"/>
              <a:t>Memory</a:t>
            </a:r>
          </a:p>
        </p:txBody>
      </p:sp>
      <p:sp>
        <p:nvSpPr>
          <p:cNvPr id="30" name="Rounded Rectangle 29"/>
          <p:cNvSpPr/>
          <p:nvPr/>
        </p:nvSpPr>
        <p:spPr bwMode="auto">
          <a:xfrm>
            <a:off x="6019800" y="2514600"/>
            <a:ext cx="2209800" cy="762000"/>
          </a:xfrm>
          <a:prstGeom prst="round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Instructio</a:t>
            </a:r>
            <a:r>
              <a:rPr lang="en-US" dirty="0"/>
              <a:t>n</a:t>
            </a:r>
          </a:p>
          <a:p>
            <a:pPr marL="0" marR="0" indent="0" algn="ctr" defTabSz="914400" rtl="0" eaLnBrk="0" fontAlgn="base" latinLnBrk="0" hangingPunct="0">
              <a:lnSpc>
                <a:spcPct val="100000"/>
              </a:lnSpc>
              <a:spcBef>
                <a:spcPct val="0"/>
              </a:spcBef>
              <a:spcAft>
                <a:spcPct val="0"/>
              </a:spcAft>
              <a:buClrTx/>
              <a:buSzTx/>
              <a:buFontTx/>
              <a:buNone/>
              <a:tabLst/>
            </a:pPr>
            <a:r>
              <a:rPr lang="en-US" dirty="0"/>
              <a:t>Decoder</a:t>
            </a:r>
          </a:p>
        </p:txBody>
      </p:sp>
      <p:cxnSp>
        <p:nvCxnSpPr>
          <p:cNvPr id="33" name="Straight Arrow Connector 32"/>
          <p:cNvCxnSpPr>
            <a:stCxn id="28" idx="2"/>
          </p:cNvCxnSpPr>
          <p:nvPr/>
        </p:nvCxnSpPr>
        <p:spPr bwMode="auto">
          <a:xfrm>
            <a:off x="3429000" y="2286000"/>
            <a:ext cx="0" cy="1143000"/>
          </a:xfrm>
          <a:prstGeom prst="straightConnector1">
            <a:avLst/>
          </a:prstGeom>
          <a:solidFill>
            <a:schemeClr val="accent1"/>
          </a:solidFill>
          <a:ln w="53975" cap="flat" cmpd="sng" algn="ctr">
            <a:solidFill>
              <a:srgbClr val="00B050"/>
            </a:solidFill>
            <a:prstDash val="solid"/>
            <a:round/>
            <a:headEnd type="none" w="med" len="med"/>
            <a:tailEnd type="arrow"/>
          </a:ln>
          <a:effectLst/>
        </p:spPr>
      </p:cxnSp>
      <p:cxnSp>
        <p:nvCxnSpPr>
          <p:cNvPr id="40" name="Straight Arrow Connector 39"/>
          <p:cNvCxnSpPr/>
          <p:nvPr/>
        </p:nvCxnSpPr>
        <p:spPr bwMode="auto">
          <a:xfrm>
            <a:off x="3276600" y="5562600"/>
            <a:ext cx="25908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2" name="Straight Arrow Connector 41"/>
          <p:cNvCxnSpPr/>
          <p:nvPr/>
        </p:nvCxnSpPr>
        <p:spPr bwMode="auto">
          <a:xfrm flipV="1">
            <a:off x="5867400" y="3810000"/>
            <a:ext cx="0" cy="17526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5" name="Straight Arrow Connector 44"/>
          <p:cNvCxnSpPr/>
          <p:nvPr/>
        </p:nvCxnSpPr>
        <p:spPr bwMode="auto">
          <a:xfrm flipH="1" flipV="1">
            <a:off x="5286555" y="3779520"/>
            <a:ext cx="580845" cy="3048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7" name="Straight Arrow Connector 46"/>
          <p:cNvCxnSpPr/>
          <p:nvPr/>
        </p:nvCxnSpPr>
        <p:spPr bwMode="auto">
          <a:xfrm flipH="1">
            <a:off x="1371600" y="3657600"/>
            <a:ext cx="304800" cy="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cxnSp>
        <p:nvCxnSpPr>
          <p:cNvPr id="49" name="Straight Arrow Connector 48"/>
          <p:cNvCxnSpPr/>
          <p:nvPr/>
        </p:nvCxnSpPr>
        <p:spPr bwMode="auto">
          <a:xfrm>
            <a:off x="1409700" y="3714750"/>
            <a:ext cx="0" cy="228600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cxnSp>
        <p:nvCxnSpPr>
          <p:cNvPr id="51" name="Straight Arrow Connector 50"/>
          <p:cNvCxnSpPr>
            <a:endCxn id="17" idx="1"/>
          </p:cNvCxnSpPr>
          <p:nvPr/>
        </p:nvCxnSpPr>
        <p:spPr bwMode="auto">
          <a:xfrm>
            <a:off x="1447800" y="6019800"/>
            <a:ext cx="762000" cy="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sp>
        <p:nvSpPr>
          <p:cNvPr id="55" name="TextBox 54"/>
          <p:cNvSpPr txBox="1"/>
          <p:nvPr/>
        </p:nvSpPr>
        <p:spPr>
          <a:xfrm>
            <a:off x="7467600" y="4038600"/>
            <a:ext cx="1029449" cy="276999"/>
          </a:xfrm>
          <a:prstGeom prst="rect">
            <a:avLst/>
          </a:prstGeom>
          <a:noFill/>
        </p:spPr>
        <p:txBody>
          <a:bodyPr wrap="none" rtlCol="0">
            <a:spAutoFit/>
          </a:bodyPr>
          <a:lstStyle/>
          <a:p>
            <a:r>
              <a:rPr lang="en-US" sz="1200" b="1" dirty="0"/>
              <a:t>R15 Update</a:t>
            </a:r>
          </a:p>
        </p:txBody>
      </p:sp>
      <p:sp>
        <p:nvSpPr>
          <p:cNvPr id="56" name="TextBox 55"/>
          <p:cNvSpPr txBox="1"/>
          <p:nvPr/>
        </p:nvSpPr>
        <p:spPr>
          <a:xfrm>
            <a:off x="2695575" y="6553200"/>
            <a:ext cx="1164101" cy="261610"/>
          </a:xfrm>
          <a:prstGeom prst="rect">
            <a:avLst/>
          </a:prstGeom>
          <a:noFill/>
        </p:spPr>
        <p:txBody>
          <a:bodyPr wrap="none" rtlCol="0">
            <a:spAutoFit/>
          </a:bodyPr>
          <a:lstStyle/>
          <a:p>
            <a:r>
              <a:rPr lang="en-US" sz="1100" dirty="0"/>
              <a:t>32 –Bit address</a:t>
            </a:r>
          </a:p>
        </p:txBody>
      </p:sp>
      <p:cxnSp>
        <p:nvCxnSpPr>
          <p:cNvPr id="58" name="Straight Arrow Connector 57"/>
          <p:cNvCxnSpPr/>
          <p:nvPr/>
        </p:nvCxnSpPr>
        <p:spPr bwMode="auto">
          <a:xfrm flipV="1">
            <a:off x="1905000" y="2286000"/>
            <a:ext cx="0" cy="1085850"/>
          </a:xfrm>
          <a:prstGeom prst="straightConnector1">
            <a:avLst/>
          </a:prstGeom>
          <a:solidFill>
            <a:schemeClr val="accent1"/>
          </a:solidFill>
          <a:ln w="53975" cap="flat" cmpd="sng" algn="ctr">
            <a:solidFill>
              <a:schemeClr val="tx1"/>
            </a:solidFill>
            <a:prstDash val="solid"/>
            <a:round/>
            <a:headEnd type="none" w="med" len="med"/>
            <a:tailEnd type="arrow"/>
          </a:ln>
          <a:effectLst/>
        </p:spPr>
      </p:cxnSp>
      <p:sp>
        <p:nvSpPr>
          <p:cNvPr id="59" name="TextBox 58"/>
          <p:cNvSpPr txBox="1"/>
          <p:nvPr/>
        </p:nvSpPr>
        <p:spPr>
          <a:xfrm>
            <a:off x="1066800" y="2438400"/>
            <a:ext cx="1143000" cy="523220"/>
          </a:xfrm>
          <a:prstGeom prst="rect">
            <a:avLst/>
          </a:prstGeom>
          <a:noFill/>
        </p:spPr>
        <p:txBody>
          <a:bodyPr wrap="square" rtlCol="0">
            <a:spAutoFit/>
          </a:bodyPr>
          <a:lstStyle/>
          <a:p>
            <a:r>
              <a:rPr lang="en-US" sz="1400" b="1" dirty="0"/>
              <a:t>Memory Write</a:t>
            </a:r>
          </a:p>
        </p:txBody>
      </p:sp>
      <p:cxnSp>
        <p:nvCxnSpPr>
          <p:cNvPr id="65" name="Straight Arrow Connector 64"/>
          <p:cNvCxnSpPr>
            <a:stCxn id="28" idx="3"/>
          </p:cNvCxnSpPr>
          <p:nvPr/>
        </p:nvCxnSpPr>
        <p:spPr bwMode="auto">
          <a:xfrm>
            <a:off x="5257800" y="2057400"/>
            <a:ext cx="19050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7" name="Straight Arrow Connector 66"/>
          <p:cNvCxnSpPr>
            <a:endCxn id="30" idx="0"/>
          </p:cNvCxnSpPr>
          <p:nvPr/>
        </p:nvCxnSpPr>
        <p:spPr bwMode="auto">
          <a:xfrm flipH="1">
            <a:off x="7124700" y="2057400"/>
            <a:ext cx="381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0" name="TextBox 69"/>
          <p:cNvSpPr txBox="1"/>
          <p:nvPr/>
        </p:nvSpPr>
        <p:spPr>
          <a:xfrm>
            <a:off x="5562600" y="1676400"/>
            <a:ext cx="1364476" cy="369332"/>
          </a:xfrm>
          <a:prstGeom prst="rect">
            <a:avLst/>
          </a:prstGeom>
          <a:noFill/>
        </p:spPr>
        <p:txBody>
          <a:bodyPr wrap="none" rtlCol="0">
            <a:spAutoFit/>
          </a:bodyPr>
          <a:lstStyle/>
          <a:p>
            <a:r>
              <a:rPr lang="en-US" dirty="0"/>
              <a:t>Instructions</a:t>
            </a:r>
          </a:p>
        </p:txBody>
      </p:sp>
      <p:cxnSp>
        <p:nvCxnSpPr>
          <p:cNvPr id="72" name="Straight Arrow Connector 71"/>
          <p:cNvCxnSpPr/>
          <p:nvPr/>
        </p:nvCxnSpPr>
        <p:spPr bwMode="auto">
          <a:xfrm>
            <a:off x="4038600" y="6276975"/>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4" name="Straight Arrow Connector 73"/>
          <p:cNvCxnSpPr>
            <a:endCxn id="26" idx="1"/>
          </p:cNvCxnSpPr>
          <p:nvPr/>
        </p:nvCxnSpPr>
        <p:spPr bwMode="auto">
          <a:xfrm>
            <a:off x="4038600" y="64770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flipH="1">
            <a:off x="4343400" y="5791200"/>
            <a:ext cx="20574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8" name="Straight Arrow Connector 77"/>
          <p:cNvCxnSpPr>
            <a:stCxn id="26" idx="0"/>
          </p:cNvCxnSpPr>
          <p:nvPr/>
        </p:nvCxnSpPr>
        <p:spPr bwMode="auto">
          <a:xfrm flipH="1" flipV="1">
            <a:off x="6400800" y="5791200"/>
            <a:ext cx="38100" cy="457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9" name="TextBox 78"/>
          <p:cNvSpPr txBox="1"/>
          <p:nvPr/>
        </p:nvSpPr>
        <p:spPr>
          <a:xfrm>
            <a:off x="5486400" y="4648200"/>
            <a:ext cx="1390124" cy="369332"/>
          </a:xfrm>
          <a:prstGeom prst="rect">
            <a:avLst/>
          </a:prstGeom>
          <a:noFill/>
        </p:spPr>
        <p:txBody>
          <a:bodyPr wrap="none" rtlCol="0">
            <a:spAutoFit/>
          </a:bodyPr>
          <a:lstStyle/>
          <a:p>
            <a:r>
              <a:rPr lang="en-US" dirty="0"/>
              <a:t>Rd : Result </a:t>
            </a:r>
          </a:p>
        </p:txBody>
      </p:sp>
      <p:sp>
        <p:nvSpPr>
          <p:cNvPr id="80" name="TextBox 79"/>
          <p:cNvSpPr txBox="1"/>
          <p:nvPr/>
        </p:nvSpPr>
        <p:spPr>
          <a:xfrm>
            <a:off x="2286000" y="4038600"/>
            <a:ext cx="479618" cy="369332"/>
          </a:xfrm>
          <a:prstGeom prst="rect">
            <a:avLst/>
          </a:prstGeom>
          <a:noFill/>
        </p:spPr>
        <p:txBody>
          <a:bodyPr wrap="none" rtlCol="0">
            <a:spAutoFit/>
          </a:bodyPr>
          <a:lstStyle/>
          <a:p>
            <a:r>
              <a:rPr lang="en-US" dirty="0" err="1"/>
              <a:t>Rn</a:t>
            </a:r>
            <a:endParaRPr lang="en-US" dirty="0"/>
          </a:p>
        </p:txBody>
      </p:sp>
      <p:sp>
        <p:nvSpPr>
          <p:cNvPr id="81" name="TextBox 80"/>
          <p:cNvSpPr txBox="1"/>
          <p:nvPr/>
        </p:nvSpPr>
        <p:spPr>
          <a:xfrm>
            <a:off x="3810000" y="3886200"/>
            <a:ext cx="609599" cy="381000"/>
          </a:xfrm>
          <a:prstGeom prst="rect">
            <a:avLst/>
          </a:prstGeom>
          <a:noFill/>
        </p:spPr>
        <p:txBody>
          <a:bodyPr wrap="square" rtlCol="0">
            <a:spAutoFit/>
          </a:bodyPr>
          <a:lstStyle/>
          <a:p>
            <a:r>
              <a:rPr lang="en-US" dirty="0" err="1"/>
              <a:t>Rm</a:t>
            </a:r>
            <a:endParaRPr lang="en-US" dirty="0"/>
          </a:p>
        </p:txBody>
      </p:sp>
      <p:sp>
        <p:nvSpPr>
          <p:cNvPr id="87" name="TextBox 86"/>
          <p:cNvSpPr txBox="1"/>
          <p:nvPr/>
        </p:nvSpPr>
        <p:spPr>
          <a:xfrm>
            <a:off x="3505200" y="2296180"/>
            <a:ext cx="1676400" cy="307777"/>
          </a:xfrm>
          <a:prstGeom prst="rect">
            <a:avLst/>
          </a:prstGeom>
          <a:noFill/>
        </p:spPr>
        <p:txBody>
          <a:bodyPr wrap="square" rtlCol="0">
            <a:spAutoFit/>
          </a:bodyPr>
          <a:lstStyle/>
          <a:p>
            <a:r>
              <a:rPr lang="en-US" sz="1400" b="1" dirty="0">
                <a:solidFill>
                  <a:srgbClr val="00B050"/>
                </a:solidFill>
              </a:rPr>
              <a:t>Memory Read</a:t>
            </a:r>
          </a:p>
        </p:txBody>
      </p:sp>
      <p:cxnSp>
        <p:nvCxnSpPr>
          <p:cNvPr id="89" name="Straight Arrow Connector 88"/>
          <p:cNvCxnSpPr/>
          <p:nvPr/>
        </p:nvCxnSpPr>
        <p:spPr bwMode="auto">
          <a:xfrm flipH="1">
            <a:off x="5283200" y="3505200"/>
            <a:ext cx="2108200" cy="1270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cxnSp>
        <p:nvCxnSpPr>
          <p:cNvPr id="91" name="Straight Arrow Connector 90"/>
          <p:cNvCxnSpPr/>
          <p:nvPr/>
        </p:nvCxnSpPr>
        <p:spPr bwMode="auto">
          <a:xfrm flipV="1">
            <a:off x="7391400" y="3505200"/>
            <a:ext cx="0" cy="274320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sp>
        <p:nvSpPr>
          <p:cNvPr id="96" name="TextBox 95"/>
          <p:cNvSpPr txBox="1"/>
          <p:nvPr/>
        </p:nvSpPr>
        <p:spPr>
          <a:xfrm>
            <a:off x="914400" y="4114800"/>
            <a:ext cx="465192" cy="461665"/>
          </a:xfrm>
          <a:prstGeom prst="rect">
            <a:avLst/>
          </a:prstGeom>
          <a:noFill/>
        </p:spPr>
        <p:txBody>
          <a:bodyPr wrap="none" rtlCol="0">
            <a:spAutoFit/>
          </a:bodyPr>
          <a:lstStyle/>
          <a:p>
            <a:r>
              <a:rPr lang="en-US" sz="1200" b="1" dirty="0"/>
              <a:t>R15</a:t>
            </a:r>
          </a:p>
          <a:p>
            <a:r>
              <a:rPr lang="en-US" sz="1200" b="1" dirty="0"/>
              <a:t>PC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ARM7TDMI  Data path</a:t>
            </a:r>
          </a:p>
        </p:txBody>
      </p:sp>
      <p:sp>
        <p:nvSpPr>
          <p:cNvPr id="3" name="Title 1"/>
          <p:cNvSpPr txBox="1">
            <a:spLocks/>
          </p:cNvSpPr>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900" b="1" i="0" u="none" strike="noStrike" kern="0" cap="none" spc="0" normalizeH="0" baseline="0" noProof="0" dirty="0">
              <a:ln>
                <a:noFill/>
              </a:ln>
              <a:solidFill>
                <a:schemeClr val="tx2"/>
              </a:solidFill>
              <a:effectLst/>
              <a:uLnTx/>
              <a:uFillTx/>
              <a:latin typeface="+mj-lt"/>
              <a:ea typeface="+mj-ea"/>
              <a:cs typeface="+mj-cs"/>
            </a:endParaRPr>
          </a:p>
        </p:txBody>
      </p:sp>
      <p:sp>
        <p:nvSpPr>
          <p:cNvPr id="4" name="Rectangle 3"/>
          <p:cNvSpPr/>
          <p:nvPr/>
        </p:nvSpPr>
        <p:spPr bwMode="auto">
          <a:xfrm>
            <a:off x="1752600" y="3429000"/>
            <a:ext cx="3505200" cy="457200"/>
          </a:xfrm>
          <a:prstGeom prst="rect">
            <a:avLst/>
          </a:prstGeom>
          <a:solidFill>
            <a:srgbClr val="00B0F0"/>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TextBox 4"/>
          <p:cNvSpPr txBox="1"/>
          <p:nvPr/>
        </p:nvSpPr>
        <p:spPr>
          <a:xfrm>
            <a:off x="2324139" y="3467100"/>
            <a:ext cx="2257349" cy="338554"/>
          </a:xfrm>
          <a:prstGeom prst="rect">
            <a:avLst/>
          </a:prstGeom>
          <a:noFill/>
        </p:spPr>
        <p:txBody>
          <a:bodyPr wrap="none" rtlCol="0">
            <a:spAutoFit/>
          </a:bodyPr>
          <a:lstStyle/>
          <a:p>
            <a:pPr algn="ctr"/>
            <a:r>
              <a:rPr lang="en-US" sz="1600" dirty="0"/>
              <a:t>Register File R0 – R15</a:t>
            </a:r>
          </a:p>
        </p:txBody>
      </p:sp>
      <p:sp>
        <p:nvSpPr>
          <p:cNvPr id="6" name="Trapezoid 5"/>
          <p:cNvSpPr/>
          <p:nvPr/>
        </p:nvSpPr>
        <p:spPr bwMode="auto">
          <a:xfrm>
            <a:off x="2590800" y="4800600"/>
            <a:ext cx="1295400" cy="609600"/>
          </a:xfrm>
          <a:prstGeom prst="trapezoid">
            <a:avLst/>
          </a:prstGeom>
          <a:solidFill>
            <a:schemeClr val="accent1"/>
          </a:solidFill>
          <a:ln w="9525" cap="flat" cmpd="sng" algn="ctr">
            <a:solidFill>
              <a:schemeClr val="tx1"/>
            </a:solidFill>
            <a:prstDash val="solid"/>
            <a:round/>
            <a:headEnd type="none" w="med" len="med"/>
            <a:tailEnd type="none" w="med" len="med"/>
          </a:ln>
          <a:effectLst/>
          <a:scene3d>
            <a:camera prst="orthographicFront">
              <a:rot lat="0" lon="10800011" rev="10799999"/>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7" name="TextBox 6"/>
          <p:cNvSpPr txBox="1"/>
          <p:nvPr/>
        </p:nvSpPr>
        <p:spPr>
          <a:xfrm>
            <a:off x="2895600" y="4876800"/>
            <a:ext cx="633507" cy="369332"/>
          </a:xfrm>
          <a:prstGeom prst="rect">
            <a:avLst/>
          </a:prstGeom>
          <a:noFill/>
        </p:spPr>
        <p:txBody>
          <a:bodyPr wrap="none" rtlCol="0">
            <a:spAutoFit/>
          </a:bodyPr>
          <a:lstStyle/>
          <a:p>
            <a:r>
              <a:rPr lang="en-US" dirty="0"/>
              <a:t>ALU</a:t>
            </a:r>
          </a:p>
        </p:txBody>
      </p:sp>
      <p:sp>
        <p:nvSpPr>
          <p:cNvPr id="8" name="Rectangle 7"/>
          <p:cNvSpPr/>
          <p:nvPr/>
        </p:nvSpPr>
        <p:spPr bwMode="auto">
          <a:xfrm>
            <a:off x="3352800" y="4267200"/>
            <a:ext cx="1295400" cy="304800"/>
          </a:xfrm>
          <a:prstGeom prst="rect">
            <a:avLst/>
          </a:prstGeom>
          <a:solidFill>
            <a:schemeClr val="accent3">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Barrel Shifter</a:t>
            </a:r>
          </a:p>
        </p:txBody>
      </p:sp>
      <p:cxnSp>
        <p:nvCxnSpPr>
          <p:cNvPr id="9" name="Straight Arrow Connector 8"/>
          <p:cNvCxnSpPr/>
          <p:nvPr/>
        </p:nvCxnSpPr>
        <p:spPr bwMode="auto">
          <a:xfrm>
            <a:off x="3810000" y="3886200"/>
            <a:ext cx="0" cy="3810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cxnSp>
        <p:nvCxnSpPr>
          <p:cNvPr id="10" name="Straight Arrow Connector 9"/>
          <p:cNvCxnSpPr/>
          <p:nvPr/>
        </p:nvCxnSpPr>
        <p:spPr bwMode="auto">
          <a:xfrm>
            <a:off x="3733800" y="4546600"/>
            <a:ext cx="0" cy="2286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cxnSp>
        <p:nvCxnSpPr>
          <p:cNvPr id="11" name="Straight Arrow Connector 10"/>
          <p:cNvCxnSpPr/>
          <p:nvPr/>
        </p:nvCxnSpPr>
        <p:spPr bwMode="auto">
          <a:xfrm>
            <a:off x="2743200" y="3886200"/>
            <a:ext cx="0" cy="914400"/>
          </a:xfrm>
          <a:prstGeom prst="straightConnector1">
            <a:avLst/>
          </a:prstGeom>
          <a:solidFill>
            <a:schemeClr val="accent1"/>
          </a:solidFill>
          <a:ln w="9525" cap="flat" cmpd="sng" algn="ctr">
            <a:solidFill>
              <a:srgbClr val="00B050"/>
            </a:solidFill>
            <a:prstDash val="solid"/>
            <a:round/>
            <a:headEnd type="none" w="med" len="med"/>
            <a:tailEnd type="arrow"/>
          </a:ln>
          <a:effectLst/>
        </p:spPr>
      </p:cxnSp>
      <p:sp>
        <p:nvSpPr>
          <p:cNvPr id="12" name="Rectangle 11"/>
          <p:cNvSpPr/>
          <p:nvPr/>
        </p:nvSpPr>
        <p:spPr bwMode="auto">
          <a:xfrm>
            <a:off x="2209800" y="5791200"/>
            <a:ext cx="2133600" cy="457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3" name="Straight Arrow Connector 12"/>
          <p:cNvCxnSpPr>
            <a:stCxn id="6" idx="2"/>
            <a:endCxn id="12" idx="0"/>
          </p:cNvCxnSpPr>
          <p:nvPr/>
        </p:nvCxnSpPr>
        <p:spPr bwMode="auto">
          <a:xfrm>
            <a:off x="3238500" y="5410200"/>
            <a:ext cx="381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3276600" y="62484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ounded Rectangle 14"/>
          <p:cNvSpPr/>
          <p:nvPr/>
        </p:nvSpPr>
        <p:spPr bwMode="auto">
          <a:xfrm>
            <a:off x="5334000" y="6248400"/>
            <a:ext cx="2209800" cy="45720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Arial" charset="0"/>
              </a:rPr>
              <a:t>Incrementer</a:t>
            </a:r>
            <a:endParaRPr kumimoji="0" lang="en-US" sz="1800" b="0" i="0" u="none" strike="noStrike" cap="none" normalizeH="0" baseline="0" dirty="0">
              <a:ln>
                <a:noFill/>
              </a:ln>
              <a:solidFill>
                <a:schemeClr val="tx1"/>
              </a:solidFill>
              <a:effectLst/>
              <a:latin typeface="Arial" charset="0"/>
            </a:endParaRPr>
          </a:p>
        </p:txBody>
      </p:sp>
      <p:sp>
        <p:nvSpPr>
          <p:cNvPr id="16" name="TextBox 15"/>
          <p:cNvSpPr txBox="1"/>
          <p:nvPr/>
        </p:nvSpPr>
        <p:spPr>
          <a:xfrm>
            <a:off x="2438400" y="5867400"/>
            <a:ext cx="1595309" cy="369332"/>
          </a:xfrm>
          <a:prstGeom prst="rect">
            <a:avLst/>
          </a:prstGeom>
          <a:noFill/>
        </p:spPr>
        <p:txBody>
          <a:bodyPr wrap="none" rtlCol="0">
            <a:spAutoFit/>
          </a:bodyPr>
          <a:lstStyle/>
          <a:p>
            <a:r>
              <a:rPr lang="en-US" dirty="0" err="1"/>
              <a:t>Addr</a:t>
            </a:r>
            <a:r>
              <a:rPr lang="en-US" dirty="0"/>
              <a:t> Register</a:t>
            </a:r>
          </a:p>
        </p:txBody>
      </p:sp>
      <p:sp>
        <p:nvSpPr>
          <p:cNvPr id="17" name="Rectangle 16"/>
          <p:cNvSpPr/>
          <p:nvPr/>
        </p:nvSpPr>
        <p:spPr bwMode="auto">
          <a:xfrm>
            <a:off x="1600200" y="1828800"/>
            <a:ext cx="3657600" cy="457200"/>
          </a:xfrm>
          <a:prstGeom prst="rect">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TextBox 17"/>
          <p:cNvSpPr txBox="1"/>
          <p:nvPr/>
        </p:nvSpPr>
        <p:spPr>
          <a:xfrm>
            <a:off x="2895600" y="1828800"/>
            <a:ext cx="1018227" cy="369332"/>
          </a:xfrm>
          <a:prstGeom prst="rect">
            <a:avLst/>
          </a:prstGeom>
          <a:noFill/>
        </p:spPr>
        <p:txBody>
          <a:bodyPr wrap="none" rtlCol="0">
            <a:spAutoFit/>
          </a:bodyPr>
          <a:lstStyle/>
          <a:p>
            <a:r>
              <a:rPr lang="en-US" dirty="0"/>
              <a:t>Memory</a:t>
            </a:r>
          </a:p>
        </p:txBody>
      </p:sp>
      <p:sp>
        <p:nvSpPr>
          <p:cNvPr id="19" name="Rounded Rectangle 18"/>
          <p:cNvSpPr/>
          <p:nvPr/>
        </p:nvSpPr>
        <p:spPr bwMode="auto">
          <a:xfrm>
            <a:off x="6019800" y="2514600"/>
            <a:ext cx="2209800" cy="457200"/>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Instructio</a:t>
            </a:r>
            <a:r>
              <a:rPr lang="en-US" dirty="0"/>
              <a:t>n Decoder</a:t>
            </a:r>
          </a:p>
        </p:txBody>
      </p:sp>
      <p:cxnSp>
        <p:nvCxnSpPr>
          <p:cNvPr id="22" name="Straight Arrow Connector 21"/>
          <p:cNvCxnSpPr/>
          <p:nvPr/>
        </p:nvCxnSpPr>
        <p:spPr bwMode="auto">
          <a:xfrm>
            <a:off x="3429000" y="2362200"/>
            <a:ext cx="0" cy="1066800"/>
          </a:xfrm>
          <a:prstGeom prst="straightConnector1">
            <a:avLst/>
          </a:prstGeom>
          <a:solidFill>
            <a:schemeClr val="accent1"/>
          </a:solidFill>
          <a:ln w="44450" cap="flat" cmpd="sng" algn="ctr">
            <a:solidFill>
              <a:srgbClr val="00B050"/>
            </a:solidFill>
            <a:prstDash val="solid"/>
            <a:round/>
            <a:headEnd type="none" w="med" len="med"/>
            <a:tailEnd type="arrow"/>
          </a:ln>
          <a:effectLst/>
        </p:spPr>
      </p:cxnSp>
      <p:cxnSp>
        <p:nvCxnSpPr>
          <p:cNvPr id="23" name="Straight Arrow Connector 22"/>
          <p:cNvCxnSpPr/>
          <p:nvPr/>
        </p:nvCxnSpPr>
        <p:spPr bwMode="auto">
          <a:xfrm>
            <a:off x="3276600" y="5562600"/>
            <a:ext cx="25908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4" name="Straight Arrow Connector 23"/>
          <p:cNvCxnSpPr/>
          <p:nvPr/>
        </p:nvCxnSpPr>
        <p:spPr bwMode="auto">
          <a:xfrm flipV="1">
            <a:off x="5867400" y="3657600"/>
            <a:ext cx="0" cy="190500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25" name="Straight Arrow Connector 24"/>
          <p:cNvCxnSpPr>
            <a:endCxn id="4" idx="3"/>
          </p:cNvCxnSpPr>
          <p:nvPr/>
        </p:nvCxnSpPr>
        <p:spPr bwMode="auto">
          <a:xfrm flipH="1">
            <a:off x="5257800" y="3657600"/>
            <a:ext cx="609600" cy="0"/>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
        <p:nvSpPr>
          <p:cNvPr id="30" name="TextBox 29"/>
          <p:cNvSpPr txBox="1"/>
          <p:nvPr/>
        </p:nvSpPr>
        <p:spPr>
          <a:xfrm>
            <a:off x="2695575" y="6553200"/>
            <a:ext cx="1164101" cy="261610"/>
          </a:xfrm>
          <a:prstGeom prst="rect">
            <a:avLst/>
          </a:prstGeom>
          <a:noFill/>
        </p:spPr>
        <p:txBody>
          <a:bodyPr wrap="none" rtlCol="0">
            <a:spAutoFit/>
          </a:bodyPr>
          <a:lstStyle/>
          <a:p>
            <a:r>
              <a:rPr lang="en-US" sz="1100" dirty="0"/>
              <a:t>32 –Bit address</a:t>
            </a:r>
          </a:p>
        </p:txBody>
      </p:sp>
      <p:cxnSp>
        <p:nvCxnSpPr>
          <p:cNvPr id="31" name="Straight Arrow Connector 30"/>
          <p:cNvCxnSpPr/>
          <p:nvPr/>
        </p:nvCxnSpPr>
        <p:spPr bwMode="auto">
          <a:xfrm flipV="1">
            <a:off x="1905000" y="2286000"/>
            <a:ext cx="0" cy="1085850"/>
          </a:xfrm>
          <a:prstGeom prst="straightConnector1">
            <a:avLst/>
          </a:prstGeom>
          <a:solidFill>
            <a:schemeClr val="accent1"/>
          </a:solidFill>
          <a:ln w="44450" cap="flat" cmpd="sng" algn="ctr">
            <a:solidFill>
              <a:schemeClr val="tx1"/>
            </a:solidFill>
            <a:prstDash val="solid"/>
            <a:round/>
            <a:headEnd type="none" w="med" len="med"/>
            <a:tailEnd type="arrow"/>
          </a:ln>
          <a:effectLst/>
        </p:spPr>
      </p:cxnSp>
      <p:sp>
        <p:nvSpPr>
          <p:cNvPr id="32" name="TextBox 31"/>
          <p:cNvSpPr txBox="1"/>
          <p:nvPr/>
        </p:nvSpPr>
        <p:spPr>
          <a:xfrm>
            <a:off x="762000" y="2438400"/>
            <a:ext cx="1143000" cy="261610"/>
          </a:xfrm>
          <a:prstGeom prst="rect">
            <a:avLst/>
          </a:prstGeom>
          <a:noFill/>
        </p:spPr>
        <p:txBody>
          <a:bodyPr wrap="square" rtlCol="0">
            <a:spAutoFit/>
          </a:bodyPr>
          <a:lstStyle/>
          <a:p>
            <a:r>
              <a:rPr lang="en-US" sz="1100" b="1" dirty="0"/>
              <a:t>Memory Write</a:t>
            </a:r>
          </a:p>
        </p:txBody>
      </p:sp>
      <p:cxnSp>
        <p:nvCxnSpPr>
          <p:cNvPr id="33" name="Straight Arrow Connector 32"/>
          <p:cNvCxnSpPr>
            <a:stCxn id="17" idx="3"/>
          </p:cNvCxnSpPr>
          <p:nvPr/>
        </p:nvCxnSpPr>
        <p:spPr bwMode="auto">
          <a:xfrm>
            <a:off x="5257800" y="2057400"/>
            <a:ext cx="1905000" cy="0"/>
          </a:xfrm>
          <a:prstGeom prst="straightConnector1">
            <a:avLst/>
          </a:prstGeom>
          <a:solidFill>
            <a:schemeClr val="accent1"/>
          </a:solidFill>
          <a:ln w="53975" cap="flat" cmpd="sng" algn="ctr">
            <a:solidFill>
              <a:srgbClr val="FFC000"/>
            </a:solidFill>
            <a:prstDash val="solid"/>
            <a:round/>
            <a:headEnd type="none" w="med" len="med"/>
            <a:tailEnd type="arrow"/>
          </a:ln>
          <a:effectLst/>
        </p:spPr>
      </p:cxnSp>
      <p:cxnSp>
        <p:nvCxnSpPr>
          <p:cNvPr id="34" name="Straight Arrow Connector 33"/>
          <p:cNvCxnSpPr>
            <a:endCxn id="19" idx="0"/>
          </p:cNvCxnSpPr>
          <p:nvPr/>
        </p:nvCxnSpPr>
        <p:spPr bwMode="auto">
          <a:xfrm flipH="1">
            <a:off x="7124700" y="2057400"/>
            <a:ext cx="38100" cy="457200"/>
          </a:xfrm>
          <a:prstGeom prst="straightConnector1">
            <a:avLst/>
          </a:prstGeom>
          <a:solidFill>
            <a:schemeClr val="accent1"/>
          </a:solidFill>
          <a:ln w="53975" cap="flat" cmpd="sng" algn="ctr">
            <a:solidFill>
              <a:srgbClr val="FFC000"/>
            </a:solidFill>
            <a:prstDash val="solid"/>
            <a:round/>
            <a:headEnd type="none" w="med" len="med"/>
            <a:tailEnd type="arrow"/>
          </a:ln>
          <a:effectLst/>
        </p:spPr>
      </p:cxnSp>
      <p:sp>
        <p:nvSpPr>
          <p:cNvPr id="35" name="TextBox 34"/>
          <p:cNvSpPr txBox="1"/>
          <p:nvPr/>
        </p:nvSpPr>
        <p:spPr>
          <a:xfrm>
            <a:off x="7315200" y="1676400"/>
            <a:ext cx="1364476" cy="369332"/>
          </a:xfrm>
          <a:prstGeom prst="rect">
            <a:avLst/>
          </a:prstGeom>
          <a:solidFill>
            <a:schemeClr val="accent1"/>
          </a:solidFill>
          <a:ln>
            <a:solidFill>
              <a:schemeClr val="tx1"/>
            </a:solidFill>
          </a:ln>
        </p:spPr>
        <p:txBody>
          <a:bodyPr wrap="none" rtlCol="0">
            <a:spAutoFit/>
          </a:bodyPr>
          <a:lstStyle/>
          <a:p>
            <a:r>
              <a:rPr lang="en-US" dirty="0"/>
              <a:t>Instructions</a:t>
            </a:r>
          </a:p>
        </p:txBody>
      </p:sp>
      <p:cxnSp>
        <p:nvCxnSpPr>
          <p:cNvPr id="36" name="Straight Arrow Connector 35"/>
          <p:cNvCxnSpPr/>
          <p:nvPr/>
        </p:nvCxnSpPr>
        <p:spPr bwMode="auto">
          <a:xfrm>
            <a:off x="4038600" y="6276975"/>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7" name="Straight Arrow Connector 36"/>
          <p:cNvCxnSpPr>
            <a:endCxn id="15" idx="1"/>
          </p:cNvCxnSpPr>
          <p:nvPr/>
        </p:nvCxnSpPr>
        <p:spPr bwMode="auto">
          <a:xfrm>
            <a:off x="4038600" y="6477000"/>
            <a:ext cx="12954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H="1" flipV="1">
            <a:off x="4343400" y="5867400"/>
            <a:ext cx="1981200" cy="762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9" name="Straight Arrow Connector 38"/>
          <p:cNvCxnSpPr>
            <a:stCxn id="15" idx="0"/>
          </p:cNvCxnSpPr>
          <p:nvPr/>
        </p:nvCxnSpPr>
        <p:spPr bwMode="auto">
          <a:xfrm flipH="1" flipV="1">
            <a:off x="6324600" y="5943600"/>
            <a:ext cx="114300" cy="304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0" name="TextBox 39"/>
          <p:cNvSpPr txBox="1"/>
          <p:nvPr/>
        </p:nvSpPr>
        <p:spPr>
          <a:xfrm>
            <a:off x="5943600" y="5029200"/>
            <a:ext cx="1390124" cy="369332"/>
          </a:xfrm>
          <a:prstGeom prst="rect">
            <a:avLst/>
          </a:prstGeom>
          <a:noFill/>
        </p:spPr>
        <p:txBody>
          <a:bodyPr wrap="none" rtlCol="0">
            <a:spAutoFit/>
          </a:bodyPr>
          <a:lstStyle/>
          <a:p>
            <a:r>
              <a:rPr lang="en-US" dirty="0"/>
              <a:t>Rd : Result </a:t>
            </a:r>
          </a:p>
        </p:txBody>
      </p:sp>
      <p:sp>
        <p:nvSpPr>
          <p:cNvPr id="41" name="TextBox 40"/>
          <p:cNvSpPr txBox="1"/>
          <p:nvPr/>
        </p:nvSpPr>
        <p:spPr>
          <a:xfrm>
            <a:off x="2362200" y="4343400"/>
            <a:ext cx="492443" cy="369332"/>
          </a:xfrm>
          <a:prstGeom prst="rect">
            <a:avLst/>
          </a:prstGeom>
          <a:noFill/>
        </p:spPr>
        <p:txBody>
          <a:bodyPr wrap="none" rtlCol="0">
            <a:spAutoFit/>
          </a:bodyPr>
          <a:lstStyle/>
          <a:p>
            <a:r>
              <a:rPr lang="en-US" b="1" dirty="0" err="1"/>
              <a:t>Rn</a:t>
            </a:r>
            <a:endParaRPr lang="en-US" b="1" dirty="0"/>
          </a:p>
        </p:txBody>
      </p:sp>
      <p:sp>
        <p:nvSpPr>
          <p:cNvPr id="42" name="TextBox 41"/>
          <p:cNvSpPr txBox="1"/>
          <p:nvPr/>
        </p:nvSpPr>
        <p:spPr>
          <a:xfrm>
            <a:off x="3810000" y="3962400"/>
            <a:ext cx="609599" cy="307777"/>
          </a:xfrm>
          <a:prstGeom prst="rect">
            <a:avLst/>
          </a:prstGeom>
          <a:noFill/>
        </p:spPr>
        <p:txBody>
          <a:bodyPr wrap="square" rtlCol="0">
            <a:spAutoFit/>
          </a:bodyPr>
          <a:lstStyle/>
          <a:p>
            <a:r>
              <a:rPr lang="en-US" sz="1400" b="1" dirty="0" err="1"/>
              <a:t>Rm</a:t>
            </a:r>
            <a:endParaRPr lang="en-US" b="1" dirty="0"/>
          </a:p>
        </p:txBody>
      </p:sp>
      <p:cxnSp>
        <p:nvCxnSpPr>
          <p:cNvPr id="44" name="Straight Arrow Connector 43"/>
          <p:cNvCxnSpPr/>
          <p:nvPr/>
        </p:nvCxnSpPr>
        <p:spPr bwMode="auto">
          <a:xfrm>
            <a:off x="3810000" y="3962400"/>
            <a:ext cx="304800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cxnSp>
        <p:nvCxnSpPr>
          <p:cNvPr id="47" name="Straight Arrow Connector 46"/>
          <p:cNvCxnSpPr/>
          <p:nvPr/>
        </p:nvCxnSpPr>
        <p:spPr bwMode="auto">
          <a:xfrm>
            <a:off x="2743200" y="4191000"/>
            <a:ext cx="4114800" cy="0"/>
          </a:xfrm>
          <a:prstGeom prst="straightConnector1">
            <a:avLst/>
          </a:prstGeom>
          <a:solidFill>
            <a:schemeClr val="accent1"/>
          </a:solidFill>
          <a:ln w="9525" cap="flat" cmpd="sng" algn="ctr">
            <a:solidFill>
              <a:schemeClr val="tx1"/>
            </a:solidFill>
            <a:prstDash val="solid"/>
            <a:round/>
            <a:headEnd type="stealth" w="med" len="med"/>
            <a:tailEnd type="stealth"/>
          </a:ln>
          <a:effectLst/>
        </p:spPr>
      </p:cxnSp>
      <p:sp>
        <p:nvSpPr>
          <p:cNvPr id="48" name="Rectangle 47"/>
          <p:cNvSpPr/>
          <p:nvPr/>
        </p:nvSpPr>
        <p:spPr bwMode="auto">
          <a:xfrm>
            <a:off x="6858000" y="3733800"/>
            <a:ext cx="1447800" cy="685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t>      </a:t>
            </a:r>
            <a:r>
              <a:rPr kumimoji="0" lang="en-US" sz="1800" b="0" i="0" u="none" strike="noStrike" cap="none" normalizeH="0" baseline="0" dirty="0">
                <a:ln>
                  <a:noFill/>
                </a:ln>
                <a:solidFill>
                  <a:schemeClr val="tx1"/>
                </a:solidFill>
                <a:effectLst/>
                <a:latin typeface="Arial" charset="0"/>
              </a:rPr>
              <a:t>MAC</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1" name="TextBox 50"/>
          <p:cNvSpPr txBox="1"/>
          <p:nvPr/>
        </p:nvSpPr>
        <p:spPr>
          <a:xfrm>
            <a:off x="3581400" y="2296180"/>
            <a:ext cx="1676400" cy="307777"/>
          </a:xfrm>
          <a:prstGeom prst="rect">
            <a:avLst/>
          </a:prstGeom>
          <a:noFill/>
        </p:spPr>
        <p:txBody>
          <a:bodyPr wrap="square" rtlCol="0">
            <a:spAutoFit/>
          </a:bodyPr>
          <a:lstStyle/>
          <a:p>
            <a:r>
              <a:rPr lang="en-US" sz="1400" b="1" dirty="0"/>
              <a:t>Memory Read</a:t>
            </a:r>
          </a:p>
        </p:txBody>
      </p:sp>
      <p:cxnSp>
        <p:nvCxnSpPr>
          <p:cNvPr id="60" name="Straight Arrow Connector 59"/>
          <p:cNvCxnSpPr/>
          <p:nvPr/>
        </p:nvCxnSpPr>
        <p:spPr bwMode="auto">
          <a:xfrm flipH="1">
            <a:off x="5257800" y="3352800"/>
            <a:ext cx="2362200" cy="76200"/>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63" name="Straight Arrow Connector 62"/>
          <p:cNvCxnSpPr>
            <a:endCxn id="48" idx="0"/>
          </p:cNvCxnSpPr>
          <p:nvPr/>
        </p:nvCxnSpPr>
        <p:spPr bwMode="auto">
          <a:xfrm>
            <a:off x="7543800" y="3352800"/>
            <a:ext cx="38100" cy="381000"/>
          </a:xfrm>
          <a:prstGeom prst="straightConnector1">
            <a:avLst/>
          </a:prstGeom>
          <a:solidFill>
            <a:schemeClr val="accent1"/>
          </a:solidFill>
          <a:ln w="9525" cap="flat" cmpd="sng" algn="ctr">
            <a:solidFill>
              <a:schemeClr val="tx1"/>
            </a:solidFill>
            <a:prstDash val="solid"/>
            <a:round/>
            <a:headEnd type="arrow"/>
            <a:tailEnd type="arrow"/>
          </a:ln>
          <a:effectLst/>
        </p:spPr>
      </p:cxnSp>
      <p:sp>
        <p:nvSpPr>
          <p:cNvPr id="64" name="TextBox 63"/>
          <p:cNvSpPr txBox="1"/>
          <p:nvPr/>
        </p:nvSpPr>
        <p:spPr>
          <a:xfrm>
            <a:off x="8114551" y="4953000"/>
            <a:ext cx="1029449" cy="276999"/>
          </a:xfrm>
          <a:prstGeom prst="rect">
            <a:avLst/>
          </a:prstGeom>
          <a:noFill/>
        </p:spPr>
        <p:txBody>
          <a:bodyPr wrap="none" rtlCol="0">
            <a:spAutoFit/>
          </a:bodyPr>
          <a:lstStyle/>
          <a:p>
            <a:r>
              <a:rPr lang="en-US" sz="1200" b="1" dirty="0"/>
              <a:t>R15 Update</a:t>
            </a:r>
          </a:p>
        </p:txBody>
      </p:sp>
      <p:cxnSp>
        <p:nvCxnSpPr>
          <p:cNvPr id="71" name="Straight Arrow Connector 70"/>
          <p:cNvCxnSpPr/>
          <p:nvPr/>
        </p:nvCxnSpPr>
        <p:spPr bwMode="auto">
          <a:xfrm flipH="1">
            <a:off x="1371600" y="3657600"/>
            <a:ext cx="304800" cy="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cxnSp>
        <p:nvCxnSpPr>
          <p:cNvPr id="72" name="Straight Arrow Connector 71"/>
          <p:cNvCxnSpPr/>
          <p:nvPr/>
        </p:nvCxnSpPr>
        <p:spPr bwMode="auto">
          <a:xfrm>
            <a:off x="1409700" y="3714750"/>
            <a:ext cx="0" cy="228600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cxnSp>
        <p:nvCxnSpPr>
          <p:cNvPr id="73" name="Straight Arrow Connector 72"/>
          <p:cNvCxnSpPr/>
          <p:nvPr/>
        </p:nvCxnSpPr>
        <p:spPr bwMode="auto">
          <a:xfrm>
            <a:off x="1447800" y="6019800"/>
            <a:ext cx="762000" cy="0"/>
          </a:xfrm>
          <a:prstGeom prst="straightConnector1">
            <a:avLst/>
          </a:prstGeom>
          <a:solidFill>
            <a:schemeClr val="accent1"/>
          </a:solidFill>
          <a:ln w="50800" cap="flat" cmpd="dbl" algn="ctr">
            <a:solidFill>
              <a:srgbClr val="7030A0"/>
            </a:solidFill>
            <a:prstDash val="solid"/>
            <a:round/>
            <a:headEnd type="none" w="med" len="med"/>
            <a:tailEnd type="arrow"/>
          </a:ln>
          <a:effectLst/>
        </p:spPr>
      </p:cxnSp>
      <p:sp>
        <p:nvSpPr>
          <p:cNvPr id="74" name="TextBox 73"/>
          <p:cNvSpPr txBox="1"/>
          <p:nvPr/>
        </p:nvSpPr>
        <p:spPr>
          <a:xfrm>
            <a:off x="1066800" y="3810000"/>
            <a:ext cx="465192" cy="461665"/>
          </a:xfrm>
          <a:prstGeom prst="rect">
            <a:avLst/>
          </a:prstGeom>
          <a:noFill/>
        </p:spPr>
        <p:txBody>
          <a:bodyPr wrap="none" rtlCol="0">
            <a:spAutoFit/>
          </a:bodyPr>
          <a:lstStyle/>
          <a:p>
            <a:r>
              <a:rPr lang="en-US" sz="1200" b="1" dirty="0"/>
              <a:t>R15</a:t>
            </a:r>
          </a:p>
          <a:p>
            <a:r>
              <a:rPr lang="en-US" sz="1200" b="1" dirty="0"/>
              <a:t>PC</a:t>
            </a:r>
          </a:p>
        </p:txBody>
      </p:sp>
    </p:spTree>
  </p:cSld>
  <p:clrMapOvr>
    <a:masterClrMapping/>
  </p:clrMapOvr>
</p:sld>
</file>

<file path=ppt/theme/theme1.xml><?xml version="1.0" encoding="utf-8"?>
<a:theme xmlns:a="http://schemas.openxmlformats.org/drawingml/2006/main" name="Training presentation">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presentation</Template>
  <TotalTime>2318</TotalTime>
  <Words>2667</Words>
  <Application>Microsoft Office PowerPoint</Application>
  <PresentationFormat>On-screen Show (4:3)</PresentationFormat>
  <Paragraphs>645</Paragraphs>
  <Slides>55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Bookman Old Style</vt:lpstr>
      <vt:lpstr>Wingdings</vt:lpstr>
      <vt:lpstr>Training presentation</vt:lpstr>
      <vt:lpstr>ARM Processor Fundamentals</vt:lpstr>
      <vt:lpstr>Differences between processor Core and CPU core</vt:lpstr>
      <vt:lpstr>PowerPoint Presentation</vt:lpstr>
      <vt:lpstr>What is a Data path</vt:lpstr>
      <vt:lpstr>ARM Instructions</vt:lpstr>
      <vt:lpstr>ARM-7 TDMI Data path</vt:lpstr>
      <vt:lpstr>ALU</vt:lpstr>
      <vt:lpstr>ARM7TDMI  Data path</vt:lpstr>
      <vt:lpstr>ARM7TDMI  Data path</vt:lpstr>
      <vt:lpstr>PowerPoint Presentation</vt:lpstr>
      <vt:lpstr>PowerPoint Presentation</vt:lpstr>
      <vt:lpstr>PowerPoint Presentation</vt:lpstr>
      <vt:lpstr>PowerPoint Presentation</vt:lpstr>
      <vt:lpstr>PowerPoint Presentation</vt:lpstr>
      <vt:lpstr>PowerPoint Presentation</vt:lpstr>
      <vt:lpstr>Barrel Shifter</vt:lpstr>
      <vt:lpstr>PowerPoint Presentation</vt:lpstr>
      <vt:lpstr>PowerPoint Presentation</vt:lpstr>
      <vt:lpstr>PowerPoint Presentation</vt:lpstr>
      <vt:lpstr>Verilog Implementation </vt:lpstr>
      <vt:lpstr>Verilog Implementation </vt:lpstr>
      <vt:lpstr>Importance of Barrel shifter</vt:lpstr>
      <vt:lpstr>Patents on Barrel shifter</vt:lpstr>
      <vt:lpstr>PowerPoint Presentation</vt:lpstr>
      <vt:lpstr>PowerPoint Presentation</vt:lpstr>
      <vt:lpstr>Data Path Timings</vt:lpstr>
      <vt:lpstr>Data Path timings</vt:lpstr>
      <vt:lpstr>PowerPoint Presentation</vt:lpstr>
      <vt:lpstr>PowerPoint Presentation</vt:lpstr>
      <vt:lpstr>Three independent Stages of Instruction processing</vt:lpstr>
      <vt:lpstr>What is pipe lining </vt:lpstr>
      <vt:lpstr>PowerPoint Presentation</vt:lpstr>
      <vt:lpstr>PowerPoint Presentation</vt:lpstr>
      <vt:lpstr>Salient points about Pipeline</vt:lpstr>
      <vt:lpstr>Multi Cycle Instructions</vt:lpstr>
      <vt:lpstr>PowerPoint Presentation</vt:lpstr>
      <vt:lpstr>PowerPoint Presentation</vt:lpstr>
      <vt:lpstr>PowerPoint Presentation</vt:lpstr>
      <vt:lpstr>PowerPoint Presentation</vt:lpstr>
      <vt:lpstr>PowerPoint Presentation</vt:lpstr>
      <vt:lpstr>PowerPoint Presentation</vt:lpstr>
      <vt:lpstr>Pipe Line Hazards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Five Stage Pipeline</vt:lpstr>
      <vt:lpstr>PowerPoint Presentation</vt:lpstr>
      <vt:lpstr>Comparison of different ARM Architecture</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user</dc:creator>
  <cp:lastModifiedBy>Girish Kumar</cp:lastModifiedBy>
  <cp:revision>185</cp:revision>
  <dcterms:created xsi:type="dcterms:W3CDTF">2016-08-09T12:50:49Z</dcterms:created>
  <dcterms:modified xsi:type="dcterms:W3CDTF">2017-08-28T10:40:07Z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ies>
</file>