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44"/>
  </p:notesMasterIdLst>
  <p:sldIdLst>
    <p:sldId id="256" r:id="rId2"/>
    <p:sldId id="349" r:id="rId3"/>
    <p:sldId id="324" r:id="rId4"/>
    <p:sldId id="325" r:id="rId5"/>
    <p:sldId id="326" r:id="rId6"/>
    <p:sldId id="327" r:id="rId7"/>
    <p:sldId id="257" r:id="rId8"/>
    <p:sldId id="310" r:id="rId9"/>
    <p:sldId id="328" r:id="rId10"/>
    <p:sldId id="329" r:id="rId11"/>
    <p:sldId id="351" r:id="rId12"/>
    <p:sldId id="330" r:id="rId13"/>
    <p:sldId id="331" r:id="rId14"/>
    <p:sldId id="312" r:id="rId15"/>
    <p:sldId id="350" r:id="rId16"/>
    <p:sldId id="271" r:id="rId17"/>
    <p:sldId id="259" r:id="rId18"/>
    <p:sldId id="258" r:id="rId19"/>
    <p:sldId id="260" r:id="rId20"/>
    <p:sldId id="332" r:id="rId21"/>
    <p:sldId id="272" r:id="rId22"/>
    <p:sldId id="333" r:id="rId23"/>
    <p:sldId id="334" r:id="rId24"/>
    <p:sldId id="273" r:id="rId25"/>
    <p:sldId id="264" r:id="rId26"/>
    <p:sldId id="274" r:id="rId27"/>
    <p:sldId id="275" r:id="rId28"/>
    <p:sldId id="276" r:id="rId29"/>
    <p:sldId id="301" r:id="rId30"/>
    <p:sldId id="303" r:id="rId31"/>
    <p:sldId id="302" r:id="rId32"/>
    <p:sldId id="304" r:id="rId33"/>
    <p:sldId id="305" r:id="rId34"/>
    <p:sldId id="277" r:id="rId35"/>
    <p:sldId id="268" r:id="rId36"/>
    <p:sldId id="278" r:id="rId37"/>
    <p:sldId id="279" r:id="rId38"/>
    <p:sldId id="335" r:id="rId39"/>
    <p:sldId id="306" r:id="rId40"/>
    <p:sldId id="307" r:id="rId41"/>
    <p:sldId id="280" r:id="rId42"/>
    <p:sldId id="313" r:id="rId43"/>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Corp."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128" autoAdjust="0"/>
  </p:normalViewPr>
  <p:slideViewPr>
    <p:cSldViewPr>
      <p:cViewPr varScale="1">
        <p:scale>
          <a:sx n="50" d="100"/>
          <a:sy n="50" d="100"/>
        </p:scale>
        <p:origin x="10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44"/>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defTabSz="930275" eaLnBrk="1" hangingPunct="1">
              <a:defRPr sz="1200"/>
            </a:lvl1pPr>
          </a:lstStyle>
          <a:p>
            <a:endParaRPr lang="en-US"/>
          </a:p>
        </p:txBody>
      </p:sp>
      <p:sp>
        <p:nvSpPr>
          <p:cNvPr id="4505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algn="r" defTabSz="930275" eaLnBrk="1" hangingPunct="1">
              <a:defRPr sz="1200"/>
            </a:lvl1pPr>
          </a:lstStyle>
          <a:p>
            <a:endParaRPr lang="en-US"/>
          </a:p>
        </p:txBody>
      </p:sp>
      <p:sp>
        <p:nvSpPr>
          <p:cNvPr id="4506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6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defTabSz="930275" eaLnBrk="1" hangingPunct="1">
              <a:defRPr sz="1200"/>
            </a:lvl1pPr>
          </a:lstStyle>
          <a:p>
            <a:endParaRPr lang="en-US"/>
          </a:p>
        </p:txBody>
      </p:sp>
      <p:sp>
        <p:nvSpPr>
          <p:cNvPr id="4506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algn="r" defTabSz="930275" eaLnBrk="1" hangingPunct="1">
              <a:defRPr sz="1200"/>
            </a:lvl1pPr>
          </a:lstStyle>
          <a:p>
            <a:fld id="{2934886E-53AA-4CEE-913A-D801D6ABEC5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62E91-0E9F-4133-A30C-B64F96167B1B}" type="slidenum">
              <a:rPr lang="en-US"/>
              <a:pPr/>
              <a:t>1</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t>Click to add notes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34886E-53AA-4CEE-913A-D801D6ABEC5E}" type="slidenum">
              <a:rPr lang="en-US" smtClean="0"/>
              <a:pPr/>
              <a:t>2</a:t>
            </a:fld>
            <a:endParaRPr lang="en-US"/>
          </a:p>
        </p:txBody>
      </p:sp>
    </p:spTree>
    <p:extLst>
      <p:ext uri="{BB962C8B-B14F-4D97-AF65-F5344CB8AC3E}">
        <p14:creationId xmlns:p14="http://schemas.microsoft.com/office/powerpoint/2010/main" val="223772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E227C-46A7-4177-AF2E-771EA99421AE}" type="slidenum">
              <a:rPr lang="en-US"/>
              <a:pPr/>
              <a:t>7</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lvl="1">
              <a:buFontTx/>
              <a:buChar char="•"/>
            </a:pPr>
            <a:r>
              <a:rPr lang="en-US"/>
              <a:t>How presentation will benefit audience: Adult learners are more interested in a subject if they know how or why it is important to them.</a:t>
            </a:r>
          </a:p>
          <a:p>
            <a:pPr lvl="1">
              <a:buFontTx/>
              <a:buChar char="•"/>
            </a:pPr>
            <a:r>
              <a:rPr lang="en-US"/>
              <a:t>Presenter’s level of expertise in the subject: Briefly state your credentials in this area, or explain why participants should listen to you.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4AA03-DE27-41AB-989F-F9B42A3759F9}" type="slidenum">
              <a:rPr lang="en-US"/>
              <a:pPr/>
              <a:t>17</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Lesson descriptions should be brief.</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FAAA0F-1B12-4C67-81B1-8A913621699E}" type="slidenum">
              <a:rPr lang="en-US"/>
              <a:pPr/>
              <a:t>18</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b="1"/>
              <a:t>Example objectives</a:t>
            </a:r>
          </a:p>
          <a:p>
            <a:r>
              <a:rPr lang="en-US"/>
              <a:t>At the end of this lesson, you will be able to:</a:t>
            </a:r>
          </a:p>
          <a:p>
            <a:pPr lvl="1">
              <a:buFontTx/>
              <a:buChar char="•"/>
            </a:pPr>
            <a:r>
              <a:rPr lang="en-US"/>
              <a:t>Save files to the team Web server.</a:t>
            </a:r>
          </a:p>
          <a:p>
            <a:pPr lvl="1">
              <a:buFontTx/>
              <a:buChar char="•"/>
            </a:pPr>
            <a:r>
              <a:rPr lang="en-US"/>
              <a:t>Move files to different locations on the team Web server.</a:t>
            </a:r>
          </a:p>
          <a:p>
            <a:pPr lvl="1">
              <a:buFontTx/>
              <a:buChar char="•"/>
            </a:pPr>
            <a:r>
              <a:rPr lang="en-US"/>
              <a:t>Share files on the team Web server.</a:t>
            </a:r>
          </a:p>
          <a:p>
            <a:pPr>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34886E-53AA-4CEE-913A-D801D6ABEC5E}"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34886E-53AA-4CEE-913A-D801D6ABEC5E}" type="slidenum">
              <a:rPr lang="en-US" smtClean="0"/>
              <a:pPr/>
              <a:t>38</a:t>
            </a:fld>
            <a:endParaRPr lang="en-US"/>
          </a:p>
        </p:txBody>
      </p:sp>
    </p:spTree>
    <p:extLst>
      <p:ext uri="{BB962C8B-B14F-4D97-AF65-F5344CB8AC3E}">
        <p14:creationId xmlns:p14="http://schemas.microsoft.com/office/powerpoint/2010/main" val="1647019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98CB122-9659-4F40-BA48-631B51489623}" type="slidenum">
              <a:rPr lang="en-US" altLang="en-US" smtClean="0"/>
              <a:pPr/>
              <a:t>‹#›</a:t>
            </a:fld>
            <a:endParaRPr lang="en-US" altLang="en-US"/>
          </a:p>
        </p:txBody>
      </p:sp>
      <p:grpSp>
        <p:nvGrpSpPr>
          <p:cNvPr id="7" name="Group 41" descr="decorative graphic made up of dots"/>
          <p:cNvGrpSpPr>
            <a:grpSpLocks/>
          </p:cNvGrpSpPr>
          <p:nvPr userDrawn="1"/>
        </p:nvGrpSpPr>
        <p:grpSpPr bwMode="auto">
          <a:xfrm>
            <a:off x="7467600" y="1219200"/>
            <a:ext cx="792163" cy="1295400"/>
            <a:chOff x="5136" y="960"/>
            <a:chExt cx="528" cy="864"/>
          </a:xfrm>
        </p:grpSpPr>
        <p:sp>
          <p:nvSpPr>
            <p:cNvPr id="8" name="Oval 42"/>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9" name="Oval 43"/>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10" name="Oval 44"/>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11" name="Oval 45"/>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12" name="Oval 46"/>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13" name="Oval 47"/>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14" name="Oval 48"/>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15" name="Oval 49"/>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16" name="Oval 50"/>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17" name="Oval 51"/>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8" name="Oval 52"/>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9" name="Oval 53"/>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20" name="Oval 54"/>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21" name="Oval 55"/>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2" name="Oval 56"/>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3" name="Oval 57"/>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24" name="Oval 58"/>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5" name="Oval 59"/>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6" name="Oval 60"/>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7" name="Oval 61"/>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8" name="Oval 62"/>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29" name="Oval 63"/>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30" name="Oval 64"/>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1" name="Oval 65"/>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2" name="Oval 66"/>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33" name="Oval 67"/>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4" name="Oval 68"/>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5" name="Oval 69"/>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6" name="Oval 70"/>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7" name="Oval 71"/>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38" name="Oval 72"/>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5373BDF-52FA-4FC2-8B0E-0BFB70C3232D}"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7BFC57B-9B59-4224-94C5-851CD0C9692B}"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B27FF89C-FE5E-4276-A634-398D97C1C118}"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0FFB1B9-C5A6-417D-B11B-03868D9D7F6C}"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12108D3-76FD-4AAA-A076-002E861BD9A2}"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FE2167F-84A4-4A07-BF96-53C3F841F2BB}"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0299D64E-23E7-4A81-A938-0BAD19953AC8}"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46E4A57F-A887-4213-BAF6-DB00A91645EC}"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AFCEA326-E744-4276-B774-C022CB9FEEDD}"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765FAC9-FE79-429F-9351-B894FF24ECFE}"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81CD61-D373-4BD5-BD51-CAA67B84249F}"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EDB6-C5F2-44F0-8D51-C75829AFEC7F}"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Cortex M4</a:t>
            </a:r>
            <a:endParaRPr lang="en-US" dirty="0"/>
          </a:p>
        </p:txBody>
      </p:sp>
      <p:sp>
        <p:nvSpPr>
          <p:cNvPr id="2051" name="Rectangle 3"/>
          <p:cNvSpPr>
            <a:spLocks noGrp="1" noChangeArrowheads="1"/>
          </p:cNvSpPr>
          <p:nvPr>
            <p:ph type="subTitle" idx="1"/>
          </p:nvPr>
        </p:nvSpPr>
        <p:spPr/>
        <p:txBody>
          <a:bodyPr/>
          <a:lstStyle/>
          <a:p>
            <a:r>
              <a:rPr lang="en-US"/>
              <a:t>Girish S 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4379-450B-4DA6-8DDE-E4BA904D263C}"/>
              </a:ext>
            </a:extLst>
          </p:cNvPr>
          <p:cNvSpPr txBox="1">
            <a:spLocks/>
          </p:cNvSpPr>
          <p:nvPr/>
        </p:nvSpPr>
        <p:spPr>
          <a:xfrm>
            <a:off x="479811" y="336000"/>
            <a:ext cx="7736683" cy="57840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Cortex-M4 Block Diagram</a:t>
            </a:r>
            <a:endParaRPr lang="en-GB" dirty="0"/>
          </a:p>
        </p:txBody>
      </p:sp>
      <p:sp>
        <p:nvSpPr>
          <p:cNvPr id="3" name="Content Placeholder 2">
            <a:extLst>
              <a:ext uri="{FF2B5EF4-FFF2-40B4-BE49-F238E27FC236}">
                <a16:creationId xmlns:a16="http://schemas.microsoft.com/office/drawing/2014/main" id="{48471074-4F09-49DA-AD8A-9711A64AADA5}"/>
              </a:ext>
            </a:extLst>
          </p:cNvPr>
          <p:cNvSpPr txBox="1">
            <a:spLocks/>
          </p:cNvSpPr>
          <p:nvPr/>
        </p:nvSpPr>
        <p:spPr>
          <a:xfrm>
            <a:off x="479814" y="1295399"/>
            <a:ext cx="7734898" cy="33467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2000" b="1" dirty="0"/>
              <a:t>Processor core</a:t>
            </a:r>
          </a:p>
          <a:p>
            <a:pPr lvl="1" fontAlgn="auto">
              <a:spcAft>
                <a:spcPts val="0"/>
              </a:spcAft>
            </a:pPr>
            <a:r>
              <a:rPr lang="en-GB" sz="1600" dirty="0"/>
              <a:t>Contains internal registers, the ALU, data path, and some control logic</a:t>
            </a:r>
          </a:p>
          <a:p>
            <a:pPr lvl="1" fontAlgn="auto">
              <a:spcAft>
                <a:spcPts val="0"/>
              </a:spcAft>
            </a:pPr>
            <a:r>
              <a:rPr lang="en-GB" sz="1600" dirty="0"/>
              <a:t>Registers include sixteen 32-bit registers for both general and special usage</a:t>
            </a:r>
          </a:p>
          <a:p>
            <a:pPr fontAlgn="auto">
              <a:spcAft>
                <a:spcPts val="0"/>
              </a:spcAft>
            </a:pPr>
            <a:r>
              <a:rPr lang="en-GB" sz="2000" b="1" dirty="0"/>
              <a:t>Processor pipeline stages</a:t>
            </a:r>
          </a:p>
          <a:p>
            <a:pPr lvl="1" fontAlgn="auto">
              <a:spcAft>
                <a:spcPts val="0"/>
              </a:spcAft>
            </a:pPr>
            <a:r>
              <a:rPr lang="en-GB" sz="1600" dirty="0"/>
              <a:t>Three-stage pipeline: fetch, decode, and execution</a:t>
            </a:r>
          </a:p>
          <a:p>
            <a:pPr lvl="1" fontAlgn="auto">
              <a:spcAft>
                <a:spcPts val="0"/>
              </a:spcAft>
            </a:pPr>
            <a:r>
              <a:rPr lang="en-GB" sz="1600" dirty="0"/>
              <a:t>Some instructions may take multiple cycles to execute, in which case the pipeline will be stalled</a:t>
            </a:r>
          </a:p>
          <a:p>
            <a:pPr lvl="1" fontAlgn="auto">
              <a:spcAft>
                <a:spcPts val="0"/>
              </a:spcAft>
            </a:pPr>
            <a:r>
              <a:rPr lang="en-GB" sz="1600" dirty="0"/>
              <a:t>The pipeline will be flushed if a branch instruction is executed</a:t>
            </a:r>
          </a:p>
          <a:p>
            <a:pPr lvl="1" fontAlgn="auto">
              <a:spcAft>
                <a:spcPts val="0"/>
              </a:spcAft>
            </a:pPr>
            <a:r>
              <a:rPr lang="en-GB" sz="1600" b="1" u="sng" dirty="0"/>
              <a:t>Up to two instructions </a:t>
            </a:r>
            <a:r>
              <a:rPr lang="en-GB" sz="1600" dirty="0"/>
              <a:t>can be fetched in one transfer (16-bit instructions)</a:t>
            </a:r>
          </a:p>
          <a:p>
            <a:pPr marL="457200" lvl="1" indent="0" fontAlgn="auto">
              <a:spcAft>
                <a:spcPts val="0"/>
              </a:spcAft>
              <a:buNone/>
            </a:pPr>
            <a:r>
              <a:rPr lang="en-IN" sz="1800" dirty="0"/>
              <a:t>.</a:t>
            </a:r>
            <a:endParaRPr lang="en-GB" sz="1100" dirty="0"/>
          </a:p>
        </p:txBody>
      </p:sp>
      <p:grpSp>
        <p:nvGrpSpPr>
          <p:cNvPr id="4" name="Group 3">
            <a:extLst>
              <a:ext uri="{FF2B5EF4-FFF2-40B4-BE49-F238E27FC236}">
                <a16:creationId xmlns:a16="http://schemas.microsoft.com/office/drawing/2014/main" id="{D09E516C-CADD-4AE5-97B7-8B36F84FC6BF}"/>
              </a:ext>
            </a:extLst>
          </p:cNvPr>
          <p:cNvGrpSpPr/>
          <p:nvPr/>
        </p:nvGrpSpPr>
        <p:grpSpPr>
          <a:xfrm>
            <a:off x="152400" y="4848855"/>
            <a:ext cx="8763000" cy="1856745"/>
            <a:chOff x="729866" y="4455929"/>
            <a:chExt cx="8246126" cy="1849041"/>
          </a:xfrm>
        </p:grpSpPr>
        <p:sp>
          <p:nvSpPr>
            <p:cNvPr id="5" name="Rounded Rectangle 30">
              <a:extLst>
                <a:ext uri="{FF2B5EF4-FFF2-40B4-BE49-F238E27FC236}">
                  <a16:creationId xmlns:a16="http://schemas.microsoft.com/office/drawing/2014/main" id="{13F2C130-652F-478A-81E7-681075084321}"/>
                </a:ext>
              </a:extLst>
            </p:cNvPr>
            <p:cNvSpPr/>
            <p:nvPr/>
          </p:nvSpPr>
          <p:spPr bwMode="auto">
            <a:xfrm>
              <a:off x="1919687" y="4496814"/>
              <a:ext cx="991518" cy="236569"/>
            </a:xfrm>
            <a:prstGeom prst="roundRect">
              <a:avLst/>
            </a:prstGeom>
            <a:solidFill>
              <a:srgbClr val="AAC5D2">
                <a:lumMod val="40000"/>
                <a:lumOff val="6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a:t>
              </a:r>
            </a:p>
          </p:txBody>
        </p:sp>
        <p:sp>
          <p:nvSpPr>
            <p:cNvPr id="6" name="Rounded Rectangle 31">
              <a:extLst>
                <a:ext uri="{FF2B5EF4-FFF2-40B4-BE49-F238E27FC236}">
                  <a16:creationId xmlns:a16="http://schemas.microsoft.com/office/drawing/2014/main" id="{6C705562-3140-4D44-A791-2D061295660F}"/>
                </a:ext>
              </a:extLst>
            </p:cNvPr>
            <p:cNvSpPr/>
            <p:nvPr/>
          </p:nvSpPr>
          <p:spPr bwMode="auto">
            <a:xfrm>
              <a:off x="2966290" y="4496814"/>
              <a:ext cx="991518" cy="236569"/>
            </a:xfrm>
            <a:prstGeom prst="roundRect">
              <a:avLst/>
            </a:prstGeom>
            <a:solidFill>
              <a:srgbClr val="9FB43B">
                <a:lumMod val="20000"/>
                <a:lumOff val="8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Decode</a:t>
              </a:r>
            </a:p>
          </p:txBody>
        </p:sp>
        <p:sp>
          <p:nvSpPr>
            <p:cNvPr id="7" name="Rounded Rectangle 32">
              <a:extLst>
                <a:ext uri="{FF2B5EF4-FFF2-40B4-BE49-F238E27FC236}">
                  <a16:creationId xmlns:a16="http://schemas.microsoft.com/office/drawing/2014/main" id="{06E18690-2A63-4224-A7D6-02D1B6CABBE8}"/>
                </a:ext>
              </a:extLst>
            </p:cNvPr>
            <p:cNvSpPr/>
            <p:nvPr/>
          </p:nvSpPr>
          <p:spPr bwMode="auto">
            <a:xfrm>
              <a:off x="4012893" y="4496814"/>
              <a:ext cx="991518" cy="236569"/>
            </a:xfrm>
            <a:prstGeom prst="roundRect">
              <a:avLst/>
            </a:prstGeom>
            <a:solidFill>
              <a:srgbClr val="911B1D">
                <a:lumMod val="20000"/>
                <a:lumOff val="8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Execute</a:t>
              </a:r>
            </a:p>
          </p:txBody>
        </p:sp>
        <p:sp>
          <p:nvSpPr>
            <p:cNvPr id="8" name="Rounded Rectangle 34">
              <a:extLst>
                <a:ext uri="{FF2B5EF4-FFF2-40B4-BE49-F238E27FC236}">
                  <a16:creationId xmlns:a16="http://schemas.microsoft.com/office/drawing/2014/main" id="{9C534209-5B2F-4D8A-851C-2BC1627A8FA7}"/>
                </a:ext>
              </a:extLst>
            </p:cNvPr>
            <p:cNvSpPr/>
            <p:nvPr/>
          </p:nvSpPr>
          <p:spPr bwMode="auto">
            <a:xfrm>
              <a:off x="1919687" y="4849454"/>
              <a:ext cx="991518" cy="236569"/>
            </a:xfrm>
            <a:prstGeom prst="roundRect">
              <a:avLst/>
            </a:prstGeom>
            <a:solidFill>
              <a:srgbClr val="AAC5D2">
                <a:lumMod val="40000"/>
                <a:lumOff val="6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a:t>
              </a:r>
            </a:p>
          </p:txBody>
        </p:sp>
        <p:sp>
          <p:nvSpPr>
            <p:cNvPr id="9" name="Rounded Rectangle 35">
              <a:extLst>
                <a:ext uri="{FF2B5EF4-FFF2-40B4-BE49-F238E27FC236}">
                  <a16:creationId xmlns:a16="http://schemas.microsoft.com/office/drawing/2014/main" id="{1C585A7D-D093-4174-AECB-76B678070B67}"/>
                </a:ext>
              </a:extLst>
            </p:cNvPr>
            <p:cNvSpPr/>
            <p:nvPr/>
          </p:nvSpPr>
          <p:spPr bwMode="auto">
            <a:xfrm>
              <a:off x="4012893" y="4849454"/>
              <a:ext cx="991518" cy="236569"/>
            </a:xfrm>
            <a:prstGeom prst="roundRect">
              <a:avLst/>
            </a:prstGeom>
            <a:solidFill>
              <a:srgbClr val="9FB43B">
                <a:lumMod val="20000"/>
                <a:lumOff val="8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Decode</a:t>
              </a:r>
            </a:p>
          </p:txBody>
        </p:sp>
        <p:sp>
          <p:nvSpPr>
            <p:cNvPr id="10" name="Rounded Rectangle 36">
              <a:extLst>
                <a:ext uri="{FF2B5EF4-FFF2-40B4-BE49-F238E27FC236}">
                  <a16:creationId xmlns:a16="http://schemas.microsoft.com/office/drawing/2014/main" id="{A1B16C10-517C-4BF2-96BD-C296DFE14934}"/>
                </a:ext>
              </a:extLst>
            </p:cNvPr>
            <p:cNvSpPr/>
            <p:nvPr/>
          </p:nvSpPr>
          <p:spPr bwMode="auto">
            <a:xfrm>
              <a:off x="5059496" y="4849454"/>
              <a:ext cx="991518" cy="236569"/>
            </a:xfrm>
            <a:prstGeom prst="roundRect">
              <a:avLst/>
            </a:prstGeom>
            <a:solidFill>
              <a:srgbClr val="911B1D">
                <a:lumMod val="20000"/>
                <a:lumOff val="8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Execute</a:t>
              </a:r>
            </a:p>
          </p:txBody>
        </p:sp>
        <p:sp>
          <p:nvSpPr>
            <p:cNvPr id="11" name="Rounded Rectangle 37">
              <a:extLst>
                <a:ext uri="{FF2B5EF4-FFF2-40B4-BE49-F238E27FC236}">
                  <a16:creationId xmlns:a16="http://schemas.microsoft.com/office/drawing/2014/main" id="{02CEE013-7093-4106-A7D2-C2FDA7911730}"/>
                </a:ext>
              </a:extLst>
            </p:cNvPr>
            <p:cNvSpPr/>
            <p:nvPr/>
          </p:nvSpPr>
          <p:spPr bwMode="auto">
            <a:xfrm>
              <a:off x="2966290" y="5204116"/>
              <a:ext cx="991518" cy="236569"/>
            </a:xfrm>
            <a:prstGeom prst="roundRect">
              <a:avLst/>
            </a:prstGeom>
            <a:solidFill>
              <a:srgbClr val="AAC5D2">
                <a:lumMod val="40000"/>
                <a:lumOff val="6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a:t>
              </a:r>
            </a:p>
          </p:txBody>
        </p:sp>
        <p:sp>
          <p:nvSpPr>
            <p:cNvPr id="12" name="Rounded Rectangle 38">
              <a:extLst>
                <a:ext uri="{FF2B5EF4-FFF2-40B4-BE49-F238E27FC236}">
                  <a16:creationId xmlns:a16="http://schemas.microsoft.com/office/drawing/2014/main" id="{9B004B20-E979-4AF8-ACED-42D4C5B100BB}"/>
                </a:ext>
              </a:extLst>
            </p:cNvPr>
            <p:cNvSpPr/>
            <p:nvPr/>
          </p:nvSpPr>
          <p:spPr bwMode="auto">
            <a:xfrm>
              <a:off x="5059496" y="5202093"/>
              <a:ext cx="991518" cy="236569"/>
            </a:xfrm>
            <a:prstGeom prst="roundRect">
              <a:avLst/>
            </a:prstGeom>
            <a:solidFill>
              <a:srgbClr val="9FB43B">
                <a:lumMod val="20000"/>
                <a:lumOff val="8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Decode</a:t>
              </a:r>
            </a:p>
          </p:txBody>
        </p:sp>
        <p:sp>
          <p:nvSpPr>
            <p:cNvPr id="13" name="Rounded Rectangle 39">
              <a:extLst>
                <a:ext uri="{FF2B5EF4-FFF2-40B4-BE49-F238E27FC236}">
                  <a16:creationId xmlns:a16="http://schemas.microsoft.com/office/drawing/2014/main" id="{5D10F45E-4979-4956-BAAA-6B9F21F5F6CF}"/>
                </a:ext>
              </a:extLst>
            </p:cNvPr>
            <p:cNvSpPr/>
            <p:nvPr/>
          </p:nvSpPr>
          <p:spPr bwMode="auto">
            <a:xfrm>
              <a:off x="6106099" y="5202093"/>
              <a:ext cx="991518" cy="236569"/>
            </a:xfrm>
            <a:prstGeom prst="roundRect">
              <a:avLst/>
            </a:prstGeom>
            <a:solidFill>
              <a:srgbClr val="911B1D">
                <a:lumMod val="20000"/>
                <a:lumOff val="8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Execute</a:t>
              </a:r>
            </a:p>
          </p:txBody>
        </p:sp>
        <p:sp>
          <p:nvSpPr>
            <p:cNvPr id="14" name="TextBox 13">
              <a:extLst>
                <a:ext uri="{FF2B5EF4-FFF2-40B4-BE49-F238E27FC236}">
                  <a16:creationId xmlns:a16="http://schemas.microsoft.com/office/drawing/2014/main" id="{08AC99B6-FF51-4316-9956-E24DCCB66B48}"/>
                </a:ext>
              </a:extLst>
            </p:cNvPr>
            <p:cNvSpPr txBox="1"/>
            <p:nvPr/>
          </p:nvSpPr>
          <p:spPr>
            <a:xfrm>
              <a:off x="729866" y="4455929"/>
              <a:ext cx="1075582" cy="275850"/>
            </a:xfrm>
            <a:prstGeom prst="rect">
              <a:avLst/>
            </a:prstGeom>
            <a:noFill/>
            <a:ln>
              <a:solidFill>
                <a:schemeClr val="tx1"/>
              </a:solidFill>
            </a:ln>
          </p:spPr>
          <p:txBody>
            <a:bodyPr wrap="square" rtlCol="0">
              <a:spAutoFit/>
            </a:bodyPr>
            <a:lstStyle/>
            <a:p>
              <a:pPr fontAlgn="base">
                <a:spcBef>
                  <a:spcPct val="0"/>
                </a:spcBef>
                <a:spcAft>
                  <a:spcPct val="0"/>
                </a:spcAft>
              </a:pPr>
              <a:r>
                <a:rPr lang="en-GB" sz="1200" dirty="0">
                  <a:solidFill>
                    <a:srgbClr val="000000"/>
                  </a:solidFill>
                  <a:latin typeface="Arial" charset="0"/>
                  <a:ea typeface="MS PGothic" pitchFamily="34" charset="-128"/>
                </a:rPr>
                <a:t>Instruction 1</a:t>
              </a:r>
            </a:p>
          </p:txBody>
        </p:sp>
        <p:sp>
          <p:nvSpPr>
            <p:cNvPr id="15" name="TextBox 14">
              <a:extLst>
                <a:ext uri="{FF2B5EF4-FFF2-40B4-BE49-F238E27FC236}">
                  <a16:creationId xmlns:a16="http://schemas.microsoft.com/office/drawing/2014/main" id="{0F903777-E3D8-44E1-82B7-CEE776978EAF}"/>
                </a:ext>
              </a:extLst>
            </p:cNvPr>
            <p:cNvSpPr txBox="1"/>
            <p:nvPr/>
          </p:nvSpPr>
          <p:spPr>
            <a:xfrm>
              <a:off x="729866" y="4819782"/>
              <a:ext cx="1075582" cy="275850"/>
            </a:xfrm>
            <a:prstGeom prst="rect">
              <a:avLst/>
            </a:prstGeom>
            <a:noFill/>
            <a:ln>
              <a:solidFill>
                <a:schemeClr val="tx1"/>
              </a:solidFill>
            </a:ln>
          </p:spPr>
          <p:txBody>
            <a:bodyPr wrap="square" rtlCol="0">
              <a:spAutoFit/>
            </a:bodyPr>
            <a:lstStyle/>
            <a:p>
              <a:pPr fontAlgn="base">
                <a:spcBef>
                  <a:spcPct val="0"/>
                </a:spcBef>
                <a:spcAft>
                  <a:spcPct val="0"/>
                </a:spcAft>
              </a:pPr>
              <a:r>
                <a:rPr lang="en-GB" sz="1200" dirty="0">
                  <a:solidFill>
                    <a:srgbClr val="000000"/>
                  </a:solidFill>
                  <a:latin typeface="Arial" charset="0"/>
                  <a:ea typeface="MS PGothic" pitchFamily="34" charset="-128"/>
                </a:rPr>
                <a:t>Instruction 2</a:t>
              </a:r>
            </a:p>
          </p:txBody>
        </p:sp>
        <p:sp>
          <p:nvSpPr>
            <p:cNvPr id="16" name="TextBox 15">
              <a:extLst>
                <a:ext uri="{FF2B5EF4-FFF2-40B4-BE49-F238E27FC236}">
                  <a16:creationId xmlns:a16="http://schemas.microsoft.com/office/drawing/2014/main" id="{15E83D45-7DF6-4511-AC86-59CDBBDD2215}"/>
                </a:ext>
              </a:extLst>
            </p:cNvPr>
            <p:cNvSpPr txBox="1"/>
            <p:nvPr/>
          </p:nvSpPr>
          <p:spPr>
            <a:xfrm>
              <a:off x="737010" y="5178375"/>
              <a:ext cx="1068437" cy="275850"/>
            </a:xfrm>
            <a:prstGeom prst="rect">
              <a:avLst/>
            </a:prstGeom>
            <a:noFill/>
            <a:ln>
              <a:solidFill>
                <a:schemeClr val="tx1"/>
              </a:solidFill>
            </a:ln>
          </p:spPr>
          <p:txBody>
            <a:bodyPr wrap="square" rtlCol="0">
              <a:spAutoFit/>
            </a:bodyPr>
            <a:lstStyle/>
            <a:p>
              <a:pPr fontAlgn="base">
                <a:spcBef>
                  <a:spcPct val="0"/>
                </a:spcBef>
                <a:spcAft>
                  <a:spcPct val="0"/>
                </a:spcAft>
              </a:pPr>
              <a:r>
                <a:rPr lang="en-GB" sz="1200" dirty="0">
                  <a:solidFill>
                    <a:srgbClr val="000000"/>
                  </a:solidFill>
                  <a:latin typeface="Arial" charset="0"/>
                  <a:ea typeface="MS PGothic" pitchFamily="34" charset="-128"/>
                </a:rPr>
                <a:t>Instruction 3</a:t>
              </a:r>
            </a:p>
          </p:txBody>
        </p:sp>
        <p:sp>
          <p:nvSpPr>
            <p:cNvPr id="17" name="Rounded Rectangle 43">
              <a:extLst>
                <a:ext uri="{FF2B5EF4-FFF2-40B4-BE49-F238E27FC236}">
                  <a16:creationId xmlns:a16="http://schemas.microsoft.com/office/drawing/2014/main" id="{FF1B52F5-6178-4DB5-9310-F76D996C13A3}"/>
                </a:ext>
              </a:extLst>
            </p:cNvPr>
            <p:cNvSpPr/>
            <p:nvPr/>
          </p:nvSpPr>
          <p:spPr bwMode="auto">
            <a:xfrm>
              <a:off x="2966290" y="5554732"/>
              <a:ext cx="991518" cy="236569"/>
            </a:xfrm>
            <a:prstGeom prst="roundRect">
              <a:avLst/>
            </a:prstGeom>
            <a:solidFill>
              <a:srgbClr val="AAC5D2">
                <a:lumMod val="40000"/>
                <a:lumOff val="6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a:t>
              </a:r>
            </a:p>
          </p:txBody>
        </p:sp>
        <p:sp>
          <p:nvSpPr>
            <p:cNvPr id="18" name="Rounded Rectangle 44">
              <a:extLst>
                <a:ext uri="{FF2B5EF4-FFF2-40B4-BE49-F238E27FC236}">
                  <a16:creationId xmlns:a16="http://schemas.microsoft.com/office/drawing/2014/main" id="{75DF1216-B49E-4A6D-968E-C922B2735ECF}"/>
                </a:ext>
              </a:extLst>
            </p:cNvPr>
            <p:cNvSpPr/>
            <p:nvPr/>
          </p:nvSpPr>
          <p:spPr bwMode="auto">
            <a:xfrm>
              <a:off x="6106099" y="5554732"/>
              <a:ext cx="991518" cy="236569"/>
            </a:xfrm>
            <a:prstGeom prst="roundRect">
              <a:avLst/>
            </a:prstGeom>
            <a:solidFill>
              <a:srgbClr val="9FB43B">
                <a:lumMod val="20000"/>
                <a:lumOff val="8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Decode</a:t>
              </a:r>
            </a:p>
          </p:txBody>
        </p:sp>
        <p:sp>
          <p:nvSpPr>
            <p:cNvPr id="19" name="Rounded Rectangle 45">
              <a:extLst>
                <a:ext uri="{FF2B5EF4-FFF2-40B4-BE49-F238E27FC236}">
                  <a16:creationId xmlns:a16="http://schemas.microsoft.com/office/drawing/2014/main" id="{348973ED-BD48-4AD0-8B7B-CF47CC94418E}"/>
                </a:ext>
              </a:extLst>
            </p:cNvPr>
            <p:cNvSpPr/>
            <p:nvPr/>
          </p:nvSpPr>
          <p:spPr bwMode="auto">
            <a:xfrm>
              <a:off x="7152702" y="5554732"/>
              <a:ext cx="991518" cy="236569"/>
            </a:xfrm>
            <a:prstGeom prst="roundRect">
              <a:avLst/>
            </a:prstGeom>
            <a:solidFill>
              <a:srgbClr val="911B1D">
                <a:lumMod val="20000"/>
                <a:lumOff val="8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Execute</a:t>
              </a:r>
            </a:p>
          </p:txBody>
        </p:sp>
        <p:sp>
          <p:nvSpPr>
            <p:cNvPr id="20" name="TextBox 19">
              <a:extLst>
                <a:ext uri="{FF2B5EF4-FFF2-40B4-BE49-F238E27FC236}">
                  <a16:creationId xmlns:a16="http://schemas.microsoft.com/office/drawing/2014/main" id="{0A4A7A67-8F32-4CC1-9A89-509FC053E078}"/>
                </a:ext>
              </a:extLst>
            </p:cNvPr>
            <p:cNvSpPr txBox="1"/>
            <p:nvPr/>
          </p:nvSpPr>
          <p:spPr>
            <a:xfrm>
              <a:off x="737010" y="5530137"/>
              <a:ext cx="1068437" cy="275850"/>
            </a:xfrm>
            <a:prstGeom prst="rect">
              <a:avLst/>
            </a:prstGeom>
            <a:noFill/>
            <a:ln>
              <a:solidFill>
                <a:schemeClr val="tx1"/>
              </a:solidFill>
            </a:ln>
          </p:spPr>
          <p:txBody>
            <a:bodyPr wrap="square" rtlCol="0">
              <a:spAutoFit/>
            </a:bodyPr>
            <a:lstStyle/>
            <a:p>
              <a:pPr fontAlgn="base">
                <a:spcBef>
                  <a:spcPct val="0"/>
                </a:spcBef>
                <a:spcAft>
                  <a:spcPct val="0"/>
                </a:spcAft>
              </a:pPr>
              <a:r>
                <a:rPr lang="en-GB" sz="1200" dirty="0">
                  <a:solidFill>
                    <a:srgbClr val="000000"/>
                  </a:solidFill>
                  <a:latin typeface="Arial" charset="0"/>
                  <a:ea typeface="MS PGothic" pitchFamily="34" charset="-128"/>
                </a:rPr>
                <a:t>Instruction 4</a:t>
              </a:r>
            </a:p>
          </p:txBody>
        </p:sp>
        <p:cxnSp>
          <p:nvCxnSpPr>
            <p:cNvPr id="21" name="Straight Arrow Connector 20">
              <a:extLst>
                <a:ext uri="{FF2B5EF4-FFF2-40B4-BE49-F238E27FC236}">
                  <a16:creationId xmlns:a16="http://schemas.microsoft.com/office/drawing/2014/main" id="{74226168-0819-4547-B32F-B3CAEB2DD157}"/>
                </a:ext>
              </a:extLst>
            </p:cNvPr>
            <p:cNvCxnSpPr/>
            <p:nvPr/>
          </p:nvCxnSpPr>
          <p:spPr bwMode="auto">
            <a:xfrm>
              <a:off x="729866" y="5997193"/>
              <a:ext cx="8086382" cy="0"/>
            </a:xfrm>
            <a:prstGeom prst="straightConnector1">
              <a:avLst/>
            </a:prstGeom>
            <a:noFill/>
            <a:ln w="19050" cap="flat" cmpd="sng" algn="ctr">
              <a:solidFill>
                <a:schemeClr val="tx1"/>
              </a:solidFill>
              <a:prstDash val="solid"/>
              <a:round/>
              <a:headEnd type="none" w="med" len="med"/>
              <a:tailEnd type="triangle" w="lg" len="lg"/>
            </a:ln>
            <a:effectLst/>
          </p:spPr>
        </p:cxnSp>
        <p:sp>
          <p:nvSpPr>
            <p:cNvPr id="22" name="TextBox 21">
              <a:extLst>
                <a:ext uri="{FF2B5EF4-FFF2-40B4-BE49-F238E27FC236}">
                  <a16:creationId xmlns:a16="http://schemas.microsoft.com/office/drawing/2014/main" id="{DDE85FFB-213D-44F2-BEC6-A30A69D2C523}"/>
                </a:ext>
              </a:extLst>
            </p:cNvPr>
            <p:cNvSpPr txBox="1"/>
            <p:nvPr/>
          </p:nvSpPr>
          <p:spPr>
            <a:xfrm>
              <a:off x="8144220" y="5997193"/>
              <a:ext cx="831772" cy="307777"/>
            </a:xfrm>
            <a:prstGeom prst="rect">
              <a:avLst/>
            </a:prstGeom>
            <a:noFill/>
            <a:ln>
              <a:solidFill>
                <a:schemeClr val="tx1"/>
              </a:solidFill>
            </a:ln>
          </p:spPr>
          <p:txBody>
            <a:bodyPr wrap="square" rtlCol="0">
              <a:spAutoFit/>
            </a:bodyPr>
            <a:lstStyle/>
            <a:p>
              <a:pPr fontAlgn="base">
                <a:spcBef>
                  <a:spcPct val="0"/>
                </a:spcBef>
                <a:spcAft>
                  <a:spcPct val="0"/>
                </a:spcAft>
              </a:pPr>
              <a:r>
                <a:rPr lang="en-GB" sz="1400" dirty="0">
                  <a:solidFill>
                    <a:srgbClr val="000000"/>
                  </a:solidFill>
                  <a:latin typeface="Arial" charset="0"/>
                  <a:ea typeface="MS PGothic" pitchFamily="34" charset="-128"/>
                </a:rPr>
                <a:t>Time </a:t>
              </a:r>
            </a:p>
          </p:txBody>
        </p:sp>
      </p:grpSp>
    </p:spTree>
    <p:extLst>
      <p:ext uri="{BB962C8B-B14F-4D97-AF65-F5344CB8AC3E}">
        <p14:creationId xmlns:p14="http://schemas.microsoft.com/office/powerpoint/2010/main" val="122650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69D04B-E6C3-4C61-8159-99FD251FBFD3}"/>
              </a:ext>
            </a:extLst>
          </p:cNvPr>
          <p:cNvSpPr txBox="1">
            <a:spLocks/>
          </p:cNvSpPr>
          <p:nvPr/>
        </p:nvSpPr>
        <p:spPr>
          <a:xfrm>
            <a:off x="479811" y="336000"/>
            <a:ext cx="7736683" cy="57840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dirty="0"/>
              <a:t>Cortex-M4 Block Diagram</a:t>
            </a:r>
          </a:p>
        </p:txBody>
      </p:sp>
      <p:sp>
        <p:nvSpPr>
          <p:cNvPr id="4" name="Content Placeholder 2">
            <a:extLst>
              <a:ext uri="{FF2B5EF4-FFF2-40B4-BE49-F238E27FC236}">
                <a16:creationId xmlns:a16="http://schemas.microsoft.com/office/drawing/2014/main" id="{880C2822-B05B-4DE7-90EE-CF023971B052}"/>
              </a:ext>
            </a:extLst>
          </p:cNvPr>
          <p:cNvSpPr txBox="1">
            <a:spLocks/>
          </p:cNvSpPr>
          <p:nvPr/>
        </p:nvSpPr>
        <p:spPr>
          <a:xfrm>
            <a:off x="479811" y="933091"/>
            <a:ext cx="7734898" cy="33467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2000" b="1" dirty="0"/>
              <a:t>Processor core</a:t>
            </a:r>
          </a:p>
          <a:p>
            <a:pPr lvl="1" fontAlgn="auto">
              <a:spcAft>
                <a:spcPts val="0"/>
              </a:spcAft>
            </a:pPr>
            <a:r>
              <a:rPr lang="en-GB" sz="1600" dirty="0"/>
              <a:t>Contains internal registers, the ALU, data path, and some control logic</a:t>
            </a:r>
          </a:p>
          <a:p>
            <a:pPr lvl="1" fontAlgn="auto">
              <a:spcAft>
                <a:spcPts val="0"/>
              </a:spcAft>
            </a:pPr>
            <a:r>
              <a:rPr lang="en-GB" sz="1600" dirty="0"/>
              <a:t>Registers include sixteen 32-bit registers for both general and special usage</a:t>
            </a:r>
          </a:p>
          <a:p>
            <a:pPr fontAlgn="auto">
              <a:spcAft>
                <a:spcPts val="0"/>
              </a:spcAft>
            </a:pPr>
            <a:r>
              <a:rPr lang="en-GB" sz="2000" b="1" dirty="0"/>
              <a:t>Processor pipeline stages</a:t>
            </a:r>
          </a:p>
          <a:p>
            <a:pPr lvl="1" fontAlgn="auto">
              <a:spcAft>
                <a:spcPts val="0"/>
              </a:spcAft>
            </a:pPr>
            <a:r>
              <a:rPr lang="en-GB" sz="1600" dirty="0"/>
              <a:t>Three-stage pipeline: fetch, decode, and execution</a:t>
            </a:r>
          </a:p>
          <a:p>
            <a:pPr lvl="1" fontAlgn="auto">
              <a:spcAft>
                <a:spcPts val="0"/>
              </a:spcAft>
            </a:pPr>
            <a:r>
              <a:rPr lang="en-GB" sz="1600" dirty="0"/>
              <a:t>Some instructions may take multiple cycles to execute, in which case the pipeline will be stalled</a:t>
            </a:r>
          </a:p>
          <a:p>
            <a:pPr lvl="1" fontAlgn="auto">
              <a:spcAft>
                <a:spcPts val="0"/>
              </a:spcAft>
            </a:pPr>
            <a:r>
              <a:rPr lang="en-GB" sz="1600" dirty="0"/>
              <a:t>The pipeline will be flushed if a branch instruction is executed</a:t>
            </a:r>
          </a:p>
          <a:p>
            <a:pPr lvl="1" fontAlgn="auto">
              <a:spcAft>
                <a:spcPts val="0"/>
              </a:spcAft>
            </a:pPr>
            <a:r>
              <a:rPr lang="en-GB" sz="1600" b="1" u="sng" dirty="0"/>
              <a:t>Up to two instructions </a:t>
            </a:r>
            <a:r>
              <a:rPr lang="en-GB" sz="1600" dirty="0"/>
              <a:t>can be fetched in one transfer (16-bit instructions)</a:t>
            </a:r>
          </a:p>
          <a:p>
            <a:pPr lvl="1" fontAlgn="auto">
              <a:spcAft>
                <a:spcPts val="0"/>
              </a:spcAft>
            </a:pPr>
            <a:r>
              <a:rPr lang="en-IN" sz="1800" dirty="0"/>
              <a:t>an instruction can be fetched several cycles ahead of the decode and execution stages.</a:t>
            </a:r>
            <a:endParaRPr lang="en-GB" sz="1100" dirty="0"/>
          </a:p>
        </p:txBody>
      </p:sp>
      <p:pic>
        <p:nvPicPr>
          <p:cNvPr id="24" name="Picture 23">
            <a:extLst>
              <a:ext uri="{FF2B5EF4-FFF2-40B4-BE49-F238E27FC236}">
                <a16:creationId xmlns:a16="http://schemas.microsoft.com/office/drawing/2014/main" id="{61E5C4AD-211A-49B6-9071-AD479DF18879}"/>
              </a:ext>
            </a:extLst>
          </p:cNvPr>
          <p:cNvPicPr>
            <a:picLocks noChangeAspect="1"/>
          </p:cNvPicPr>
          <p:nvPr/>
        </p:nvPicPr>
        <p:blipFill>
          <a:blip r:embed="rId2"/>
          <a:stretch>
            <a:fillRect/>
          </a:stretch>
        </p:blipFill>
        <p:spPr>
          <a:xfrm>
            <a:off x="0" y="4279797"/>
            <a:ext cx="9144000" cy="2578203"/>
          </a:xfrm>
          <a:prstGeom prst="rect">
            <a:avLst/>
          </a:prstGeom>
        </p:spPr>
      </p:pic>
    </p:spTree>
    <p:extLst>
      <p:ext uri="{BB962C8B-B14F-4D97-AF65-F5344CB8AC3E}">
        <p14:creationId xmlns:p14="http://schemas.microsoft.com/office/powerpoint/2010/main" val="252822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73F0-C406-4766-9D09-8C37C45DAEDE}"/>
              </a:ext>
            </a:extLst>
          </p:cNvPr>
          <p:cNvSpPr txBox="1">
            <a:spLocks/>
          </p:cNvSpPr>
          <p:nvPr/>
        </p:nvSpPr>
        <p:spPr>
          <a:xfrm>
            <a:off x="479811" y="336000"/>
            <a:ext cx="8359389" cy="57600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Cortex-M4 Block Diagram</a:t>
            </a:r>
            <a:endParaRPr lang="en-GB" dirty="0"/>
          </a:p>
        </p:txBody>
      </p:sp>
      <p:sp>
        <p:nvSpPr>
          <p:cNvPr id="3" name="Content Placeholder 2">
            <a:extLst>
              <a:ext uri="{FF2B5EF4-FFF2-40B4-BE49-F238E27FC236}">
                <a16:creationId xmlns:a16="http://schemas.microsoft.com/office/drawing/2014/main" id="{53B73B7B-13EC-4040-A730-DE804B4027A5}"/>
              </a:ext>
            </a:extLst>
          </p:cNvPr>
          <p:cNvSpPr txBox="1">
            <a:spLocks/>
          </p:cNvSpPr>
          <p:nvPr/>
        </p:nvSpPr>
        <p:spPr>
          <a:xfrm>
            <a:off x="152400" y="1066800"/>
            <a:ext cx="8357461" cy="4680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2400" b="1" dirty="0"/>
              <a:t>Nested Vectored Interrupt Controller (NVIC)</a:t>
            </a:r>
          </a:p>
          <a:p>
            <a:pPr lvl="1" fontAlgn="auto">
              <a:spcAft>
                <a:spcPts val="0"/>
              </a:spcAft>
              <a:buFont typeface="Wingdings" panose="05000000000000000000" pitchFamily="2" charset="2"/>
              <a:buChar char="Ø"/>
            </a:pPr>
            <a:r>
              <a:rPr lang="en-GB" sz="1800" dirty="0"/>
              <a:t>Up to 240 interrupt request signals and a non-maskable interrupt (NMI)</a:t>
            </a:r>
          </a:p>
          <a:p>
            <a:pPr lvl="1" fontAlgn="auto">
              <a:spcAft>
                <a:spcPts val="0"/>
              </a:spcAft>
              <a:buFont typeface="Wingdings" panose="05000000000000000000" pitchFamily="2" charset="2"/>
              <a:buChar char="Ø"/>
            </a:pPr>
            <a:r>
              <a:rPr lang="en-GB" sz="1800" dirty="0"/>
              <a:t>Automatically handles nested interrupts, such as comparing priorities between interrupt requests and the current priority level</a:t>
            </a:r>
          </a:p>
          <a:p>
            <a:pPr marL="457200" lvl="1" indent="0" fontAlgn="auto">
              <a:spcAft>
                <a:spcPts val="0"/>
              </a:spcAft>
              <a:buNone/>
            </a:pPr>
            <a:endParaRPr lang="en-GB" sz="1800" dirty="0"/>
          </a:p>
          <a:p>
            <a:pPr fontAlgn="auto">
              <a:spcAft>
                <a:spcPts val="0"/>
              </a:spcAft>
            </a:pPr>
            <a:r>
              <a:rPr lang="en-GB" sz="2400" b="1" dirty="0"/>
              <a:t>Wakeup Interrupt Controller (WIC) </a:t>
            </a:r>
          </a:p>
          <a:p>
            <a:pPr lvl="1" fontAlgn="auto">
              <a:spcAft>
                <a:spcPts val="0"/>
              </a:spcAft>
              <a:buFont typeface="Wingdings" panose="05000000000000000000" pitchFamily="2" charset="2"/>
              <a:buChar char="Ø"/>
            </a:pPr>
            <a:r>
              <a:rPr lang="en-GB" sz="1800" dirty="0"/>
              <a:t>For low-power applications, the microcontroller can enter sleep mode by shutting down most of the components. </a:t>
            </a:r>
          </a:p>
          <a:p>
            <a:pPr lvl="1" fontAlgn="auto">
              <a:spcAft>
                <a:spcPts val="0"/>
              </a:spcAft>
              <a:buFont typeface="Wingdings" panose="05000000000000000000" pitchFamily="2" charset="2"/>
              <a:buChar char="Ø"/>
            </a:pPr>
            <a:r>
              <a:rPr lang="en-GB" sz="1800" dirty="0"/>
              <a:t>When an interrupt request is detected, the WIC can inform the power management unit to power up the system. </a:t>
            </a:r>
          </a:p>
          <a:p>
            <a:pPr marL="457200" lvl="1" indent="0" fontAlgn="auto">
              <a:spcAft>
                <a:spcPts val="0"/>
              </a:spcAft>
              <a:buNone/>
            </a:pPr>
            <a:endParaRPr lang="en-GB" sz="1800" dirty="0"/>
          </a:p>
          <a:p>
            <a:pPr fontAlgn="auto">
              <a:spcAft>
                <a:spcPts val="0"/>
              </a:spcAft>
            </a:pPr>
            <a:r>
              <a:rPr lang="en-GB" sz="2400" b="1" dirty="0"/>
              <a:t>Memory Protection Unit (optional)</a:t>
            </a:r>
          </a:p>
          <a:p>
            <a:pPr lvl="1" fontAlgn="auto">
              <a:spcAft>
                <a:spcPts val="0"/>
              </a:spcAft>
              <a:buFont typeface="Wingdings" panose="05000000000000000000" pitchFamily="2" charset="2"/>
              <a:buChar char="Ø"/>
            </a:pPr>
            <a:r>
              <a:rPr lang="en-GB" sz="1800" dirty="0"/>
              <a:t>Used for protecting memory content, e.g. make some memory regions read-only or preventing user applications from accessing privileged application data</a:t>
            </a:r>
          </a:p>
          <a:p>
            <a:pPr lvl="1" fontAlgn="auto">
              <a:spcAft>
                <a:spcPts val="0"/>
              </a:spcAft>
              <a:buFont typeface="Wingdings" panose="05000000000000000000" pitchFamily="2" charset="2"/>
              <a:buChar char="Ø"/>
            </a:pPr>
            <a:endParaRPr lang="en-GB" sz="1800" dirty="0"/>
          </a:p>
          <a:p>
            <a:pPr fontAlgn="auto">
              <a:spcAft>
                <a:spcPts val="0"/>
              </a:spcAft>
            </a:pPr>
            <a:endParaRPr lang="en-GB" sz="2000" dirty="0"/>
          </a:p>
        </p:txBody>
      </p:sp>
    </p:spTree>
    <p:extLst>
      <p:ext uri="{BB962C8B-B14F-4D97-AF65-F5344CB8AC3E}">
        <p14:creationId xmlns:p14="http://schemas.microsoft.com/office/powerpoint/2010/main" val="2965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4FCD-6E69-4B29-92D1-E36F4A0BAFD4}"/>
              </a:ext>
            </a:extLst>
          </p:cNvPr>
          <p:cNvSpPr txBox="1">
            <a:spLocks/>
          </p:cNvSpPr>
          <p:nvPr/>
        </p:nvSpPr>
        <p:spPr>
          <a:xfrm>
            <a:off x="479811" y="336000"/>
            <a:ext cx="7825989" cy="807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dirty="0"/>
              <a:t>Cortex-M4 Block Diagram</a:t>
            </a:r>
          </a:p>
        </p:txBody>
      </p:sp>
      <p:sp>
        <p:nvSpPr>
          <p:cNvPr id="3" name="Content Placeholder 2">
            <a:extLst>
              <a:ext uri="{FF2B5EF4-FFF2-40B4-BE49-F238E27FC236}">
                <a16:creationId xmlns:a16="http://schemas.microsoft.com/office/drawing/2014/main" id="{DD87F984-EE99-47C3-B2D7-E320E15E9C21}"/>
              </a:ext>
            </a:extLst>
          </p:cNvPr>
          <p:cNvSpPr txBox="1">
            <a:spLocks/>
          </p:cNvSpPr>
          <p:nvPr/>
        </p:nvSpPr>
        <p:spPr>
          <a:xfrm>
            <a:off x="479813" y="1440000"/>
            <a:ext cx="8359387" cy="4680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2400" b="1" dirty="0"/>
              <a:t>Bus interconnect</a:t>
            </a:r>
          </a:p>
          <a:p>
            <a:pPr lvl="1" fontAlgn="auto">
              <a:spcAft>
                <a:spcPts val="0"/>
              </a:spcAft>
            </a:pPr>
            <a:r>
              <a:rPr lang="en-GB" sz="2000" dirty="0"/>
              <a:t>Allows data transfer to take place on different buses simultaneously</a:t>
            </a:r>
          </a:p>
          <a:p>
            <a:pPr lvl="1" fontAlgn="auto">
              <a:spcAft>
                <a:spcPts val="0"/>
              </a:spcAft>
            </a:pPr>
            <a:r>
              <a:rPr lang="en-GB" sz="2000" dirty="0"/>
              <a:t>Provides data transfer management, e.g. a write buffer, bit-oriented operations (bit-band)</a:t>
            </a:r>
          </a:p>
          <a:p>
            <a:pPr lvl="1" fontAlgn="auto">
              <a:spcAft>
                <a:spcPts val="0"/>
              </a:spcAft>
            </a:pPr>
            <a:r>
              <a:rPr lang="en-GB" sz="2000" dirty="0"/>
              <a:t>May include bus bridges (e.g. AHB-to-APB bus bridge) to connect different buses into a network using a single global memory space</a:t>
            </a:r>
          </a:p>
          <a:p>
            <a:pPr lvl="1" fontAlgn="auto">
              <a:spcAft>
                <a:spcPts val="0"/>
              </a:spcAft>
            </a:pPr>
            <a:r>
              <a:rPr lang="en-GB" sz="2000" dirty="0"/>
              <a:t>Includes the internal bus system, the data path in the processor core, and the AHB LITE interface unit</a:t>
            </a:r>
          </a:p>
          <a:p>
            <a:pPr fontAlgn="auto">
              <a:spcAft>
                <a:spcPts val="0"/>
              </a:spcAft>
            </a:pPr>
            <a:r>
              <a:rPr lang="en-GB" sz="2400" b="1" dirty="0"/>
              <a:t>Debug subsystem</a:t>
            </a:r>
          </a:p>
          <a:p>
            <a:pPr lvl="1" fontAlgn="auto">
              <a:spcAft>
                <a:spcPts val="0"/>
              </a:spcAft>
            </a:pPr>
            <a:r>
              <a:rPr lang="en-GB" sz="2000" dirty="0"/>
              <a:t>Handles debug control, program breakpoints, and data watchpoints</a:t>
            </a:r>
          </a:p>
          <a:p>
            <a:pPr lvl="1" fontAlgn="auto">
              <a:spcAft>
                <a:spcPts val="0"/>
              </a:spcAft>
            </a:pPr>
            <a:r>
              <a:rPr lang="en-GB" sz="2000" dirty="0"/>
              <a:t>When a debug event occurs, it can put the processor core in a halted state, where developers can analyse the status of the processor at that point, such as register values and flags</a:t>
            </a:r>
          </a:p>
          <a:p>
            <a:pPr fontAlgn="auto">
              <a:spcAft>
                <a:spcPts val="0"/>
              </a:spcAft>
            </a:pPr>
            <a:endParaRPr lang="en-GB" dirty="0"/>
          </a:p>
        </p:txBody>
      </p:sp>
    </p:spTree>
    <p:extLst>
      <p:ext uri="{BB962C8B-B14F-4D97-AF65-F5344CB8AC3E}">
        <p14:creationId xmlns:p14="http://schemas.microsoft.com/office/powerpoint/2010/main" val="2392642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Cortex M4 - Architecture</a:t>
            </a:r>
          </a:p>
        </p:txBody>
      </p:sp>
      <p:sp>
        <p:nvSpPr>
          <p:cNvPr id="4" name="TextBox 3">
            <a:extLst>
              <a:ext uri="{FF2B5EF4-FFF2-40B4-BE49-F238E27FC236}">
                <a16:creationId xmlns:a16="http://schemas.microsoft.com/office/drawing/2014/main" id="{03264AF2-4BD8-4B87-8BFF-99E240581774}"/>
              </a:ext>
            </a:extLst>
          </p:cNvPr>
          <p:cNvSpPr txBox="1"/>
          <p:nvPr/>
        </p:nvSpPr>
        <p:spPr>
          <a:xfrm>
            <a:off x="304800" y="1449593"/>
            <a:ext cx="8382000" cy="501675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571500" indent="-571500">
              <a:buFont typeface="Wingdings" panose="05000000000000000000" pitchFamily="2" charset="2"/>
              <a:buChar char="ü"/>
            </a:pPr>
            <a:r>
              <a:rPr lang="en-US" sz="4000" dirty="0">
                <a:solidFill>
                  <a:srgbClr val="FFFF00"/>
                </a:solidFill>
              </a:rPr>
              <a:t>General Overview of Cortex- M4</a:t>
            </a:r>
          </a:p>
          <a:p>
            <a:pPr marL="571500" indent="-571500">
              <a:buFont typeface="Wingdings" panose="05000000000000000000" pitchFamily="2" charset="2"/>
              <a:buChar char="ü"/>
            </a:pPr>
            <a:r>
              <a:rPr lang="en-US" sz="4000" dirty="0">
                <a:solidFill>
                  <a:srgbClr val="FFFF00"/>
                </a:solidFill>
              </a:rPr>
              <a:t> Some Features</a:t>
            </a:r>
          </a:p>
          <a:p>
            <a:pPr marL="571500" indent="-571500">
              <a:buFont typeface="Wingdings" panose="05000000000000000000" pitchFamily="2" charset="2"/>
              <a:buChar char="ü"/>
            </a:pPr>
            <a:r>
              <a:rPr lang="en-US" sz="4000" dirty="0">
                <a:solidFill>
                  <a:srgbClr val="FFFF00"/>
                </a:solidFill>
              </a:rPr>
              <a:t> Physical Design Details</a:t>
            </a:r>
          </a:p>
          <a:p>
            <a:pPr marL="571500" indent="-571500">
              <a:buFont typeface="Wingdings" panose="05000000000000000000" pitchFamily="2" charset="2"/>
              <a:buChar char="ü"/>
            </a:pPr>
            <a:r>
              <a:rPr lang="en-US" sz="4000" dirty="0">
                <a:solidFill>
                  <a:srgbClr val="FFFF00"/>
                </a:solidFill>
              </a:rPr>
              <a:t> Cortex M4 Block Diagram</a:t>
            </a:r>
          </a:p>
          <a:p>
            <a:pPr marL="571500" indent="-571500">
              <a:buFont typeface="Wingdings" panose="05000000000000000000" pitchFamily="2" charset="2"/>
              <a:buChar char="Ø"/>
            </a:pPr>
            <a:r>
              <a:rPr lang="en-US" sz="4000" dirty="0">
                <a:solidFill>
                  <a:schemeClr val="tx1"/>
                </a:solidFill>
              </a:rPr>
              <a:t>Programmers View</a:t>
            </a:r>
          </a:p>
          <a:p>
            <a:pPr marL="571500" indent="-571500">
              <a:buFont typeface="Wingdings" panose="05000000000000000000" pitchFamily="2" charset="2"/>
              <a:buChar char="v"/>
            </a:pPr>
            <a:r>
              <a:rPr lang="en-US" sz="4000" dirty="0">
                <a:solidFill>
                  <a:schemeClr val="bg1">
                    <a:lumMod val="50000"/>
                  </a:schemeClr>
                </a:solidFill>
              </a:rPr>
              <a:t>Memory architecture.</a:t>
            </a:r>
          </a:p>
          <a:p>
            <a:pPr marL="571500" indent="-571500">
              <a:buFont typeface="Wingdings" panose="05000000000000000000" pitchFamily="2" charset="2"/>
              <a:buChar char="v"/>
            </a:pPr>
            <a:r>
              <a:rPr lang="en-US" sz="4000" dirty="0">
                <a:solidFill>
                  <a:schemeClr val="bg1">
                    <a:lumMod val="50000"/>
                  </a:schemeClr>
                </a:solidFill>
              </a:rPr>
              <a:t>Nested Vectored Interrupt Control.</a:t>
            </a:r>
          </a:p>
          <a:p>
            <a:pPr marL="571500" indent="-571500">
              <a:buFont typeface="Wingdings" panose="05000000000000000000" pitchFamily="2" charset="2"/>
              <a:buChar char="v"/>
            </a:pPr>
            <a:r>
              <a:rPr lang="en-US" sz="4000" dirty="0">
                <a:solidFill>
                  <a:schemeClr val="bg1">
                    <a:lumMod val="50000"/>
                  </a:schemeClr>
                </a:solidFill>
              </a:rPr>
              <a:t>Debug architecture.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1F8E7-CAF8-40D1-A08C-A9919BC4DAA1}"/>
              </a:ext>
            </a:extLst>
          </p:cNvPr>
          <p:cNvSpPr/>
          <p:nvPr/>
        </p:nvSpPr>
        <p:spPr>
          <a:xfrm>
            <a:off x="1447800" y="2743200"/>
            <a:ext cx="6714210" cy="1015663"/>
          </a:xfrm>
          <a:prstGeom prst="rect">
            <a:avLst/>
          </a:prstGeom>
        </p:spPr>
        <p:txBody>
          <a:bodyPr wrap="none">
            <a:spAutoFit/>
          </a:bodyPr>
          <a:lstStyle/>
          <a:p>
            <a:r>
              <a:rPr lang="en-US" sz="6000" dirty="0"/>
              <a:t>Programmers View</a:t>
            </a:r>
          </a:p>
        </p:txBody>
      </p:sp>
    </p:spTree>
    <p:extLst>
      <p:ext uri="{BB962C8B-B14F-4D97-AF65-F5344CB8AC3E}">
        <p14:creationId xmlns:p14="http://schemas.microsoft.com/office/powerpoint/2010/main" val="2357864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5"/>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Processor Modes</a:t>
            </a:r>
          </a:p>
        </p:txBody>
      </p:sp>
      <p:sp>
        <p:nvSpPr>
          <p:cNvPr id="112" name="TextBox 111"/>
          <p:cNvSpPr txBox="1"/>
          <p:nvPr/>
        </p:nvSpPr>
        <p:spPr>
          <a:xfrm>
            <a:off x="457200" y="1371600"/>
            <a:ext cx="8305800" cy="1754326"/>
          </a:xfrm>
          <a:prstGeom prst="rect">
            <a:avLst/>
          </a:prstGeom>
          <a:noFill/>
        </p:spPr>
        <p:txBody>
          <a:bodyPr wrap="square" rtlCol="0">
            <a:spAutoFit/>
          </a:bodyPr>
          <a:lstStyle/>
          <a:p>
            <a:r>
              <a:rPr lang="en-US" sz="3600" dirty="0"/>
              <a:t>Cortex –M4 has two modes</a:t>
            </a:r>
          </a:p>
          <a:p>
            <a:pPr>
              <a:buFont typeface="Wingdings" pitchFamily="2" charset="2"/>
              <a:buChar char="q"/>
            </a:pPr>
            <a:r>
              <a:rPr lang="en-US" sz="3600" dirty="0"/>
              <a:t>Thread Mode</a:t>
            </a:r>
          </a:p>
          <a:p>
            <a:pPr>
              <a:buFont typeface="Wingdings" pitchFamily="2" charset="2"/>
              <a:buChar char="q"/>
            </a:pPr>
            <a:r>
              <a:rPr lang="en-US" sz="3600" dirty="0"/>
              <a:t>Handler  mode</a:t>
            </a:r>
          </a:p>
        </p:txBody>
      </p:sp>
      <p:graphicFrame>
        <p:nvGraphicFramePr>
          <p:cNvPr id="114" name="Table 113"/>
          <p:cNvGraphicFramePr>
            <a:graphicFrameLocks noGrp="1"/>
          </p:cNvGraphicFramePr>
          <p:nvPr/>
        </p:nvGraphicFramePr>
        <p:xfrm>
          <a:off x="609600" y="3810000"/>
          <a:ext cx="7772400" cy="19253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r>
                        <a:rPr lang="en-US" dirty="0"/>
                        <a:t>Processor</a:t>
                      </a:r>
                      <a:r>
                        <a:rPr lang="en-US" baseline="0" dirty="0"/>
                        <a:t> Mode</a:t>
                      </a:r>
                      <a:endParaRPr lang="en-US" dirty="0"/>
                    </a:p>
                  </a:txBody>
                  <a:tcPr/>
                </a:tc>
                <a:tc>
                  <a:txBody>
                    <a:bodyPr/>
                    <a:lstStyle/>
                    <a:p>
                      <a:r>
                        <a:rPr lang="en-US" dirty="0"/>
                        <a:t>What</a:t>
                      </a:r>
                      <a:r>
                        <a:rPr lang="en-US" baseline="0" dirty="0"/>
                        <a:t> happens in this mode</a:t>
                      </a:r>
                      <a:endParaRPr lang="en-US" dirty="0"/>
                    </a:p>
                  </a:txBody>
                  <a:tcPr/>
                </a:tc>
                <a:extLst>
                  <a:ext uri="{0D108BD9-81ED-4DB2-BD59-A6C34878D82A}">
                    <a16:rowId xmlns:a16="http://schemas.microsoft.com/office/drawing/2014/main" val="10000"/>
                  </a:ext>
                </a:extLst>
              </a:tr>
              <a:tr h="370840">
                <a:tc>
                  <a:txBody>
                    <a:bodyPr/>
                    <a:lstStyle/>
                    <a:p>
                      <a:r>
                        <a:rPr lang="en-US" dirty="0"/>
                        <a:t>Thread mode</a:t>
                      </a:r>
                    </a:p>
                  </a:txBody>
                  <a:tcPr/>
                </a:tc>
                <a:tc>
                  <a:txBody>
                    <a:bodyPr/>
                    <a:lstStyle/>
                    <a:p>
                      <a:r>
                        <a:rPr lang="en-US" dirty="0"/>
                        <a:t>All User Application executes in this mode</a:t>
                      </a:r>
                      <a:r>
                        <a:rPr lang="en-US" baseline="0" dirty="0"/>
                        <a:t>, when processor is RESET and completes the reset process, it automatically comes to Thread mode</a:t>
                      </a:r>
                      <a:endParaRPr lang="en-US" dirty="0"/>
                    </a:p>
                  </a:txBody>
                  <a:tcPr/>
                </a:tc>
                <a:extLst>
                  <a:ext uri="{0D108BD9-81ED-4DB2-BD59-A6C34878D82A}">
                    <a16:rowId xmlns:a16="http://schemas.microsoft.com/office/drawing/2014/main" val="10001"/>
                  </a:ext>
                </a:extLst>
              </a:tr>
              <a:tr h="370840">
                <a:tc>
                  <a:txBody>
                    <a:bodyPr/>
                    <a:lstStyle/>
                    <a:p>
                      <a:r>
                        <a:rPr lang="en-US" dirty="0"/>
                        <a:t>Handler</a:t>
                      </a:r>
                      <a:r>
                        <a:rPr lang="en-US" baseline="0" dirty="0"/>
                        <a:t> mode</a:t>
                      </a:r>
                      <a:endParaRPr lang="en-US" dirty="0"/>
                    </a:p>
                  </a:txBody>
                  <a:tcPr/>
                </a:tc>
                <a:tc>
                  <a:txBody>
                    <a:bodyPr/>
                    <a:lstStyle/>
                    <a:p>
                      <a:r>
                        <a:rPr lang="en-US" dirty="0"/>
                        <a:t>All Exceptions are</a:t>
                      </a:r>
                      <a:r>
                        <a:rPr lang="en-US" baseline="0" dirty="0"/>
                        <a:t> handled in this mode, once the exception handling is completed it goes back to thread mode</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linds(horizontal)">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box(in)">
                                      <p:cBhvr>
                                        <p:cTn id="12"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Privileges in Mode</a:t>
            </a:r>
          </a:p>
        </p:txBody>
      </p:sp>
      <p:graphicFrame>
        <p:nvGraphicFramePr>
          <p:cNvPr id="7" name="Table 6"/>
          <p:cNvGraphicFramePr>
            <a:graphicFrameLocks noGrp="1"/>
          </p:cNvGraphicFramePr>
          <p:nvPr/>
        </p:nvGraphicFramePr>
        <p:xfrm>
          <a:off x="685800" y="1447800"/>
          <a:ext cx="7772400" cy="4800600"/>
        </p:xfrm>
        <a:graphic>
          <a:graphicData uri="http://schemas.openxmlformats.org/drawingml/2006/table">
            <a:tbl>
              <a:tblPr firstRow="1" bandRow="1">
                <a:tableStyleId>{5C22544A-7EE6-4342-B048-85BDC9FD1C3A}</a:tableStyleId>
              </a:tblPr>
              <a:tblGrid>
                <a:gridCol w="582930">
                  <a:extLst>
                    <a:ext uri="{9D8B030D-6E8A-4147-A177-3AD203B41FA5}">
                      <a16:colId xmlns:a16="http://schemas.microsoft.com/office/drawing/2014/main" val="20000"/>
                    </a:ext>
                  </a:extLst>
                </a:gridCol>
                <a:gridCol w="2331720">
                  <a:extLst>
                    <a:ext uri="{9D8B030D-6E8A-4147-A177-3AD203B41FA5}">
                      <a16:colId xmlns:a16="http://schemas.microsoft.com/office/drawing/2014/main" val="20001"/>
                    </a:ext>
                  </a:extLst>
                </a:gridCol>
                <a:gridCol w="4857750">
                  <a:extLst>
                    <a:ext uri="{9D8B030D-6E8A-4147-A177-3AD203B41FA5}">
                      <a16:colId xmlns:a16="http://schemas.microsoft.com/office/drawing/2014/main" val="20002"/>
                    </a:ext>
                  </a:extLst>
                </a:gridCol>
              </a:tblGrid>
              <a:tr h="462938">
                <a:tc>
                  <a:txBody>
                    <a:bodyPr/>
                    <a:lstStyle/>
                    <a:p>
                      <a:endParaRPr lang="en-US" dirty="0"/>
                    </a:p>
                  </a:txBody>
                  <a:tcPr/>
                </a:tc>
                <a:tc>
                  <a:txBody>
                    <a:bodyPr/>
                    <a:lstStyle/>
                    <a:p>
                      <a:r>
                        <a:rPr lang="en-US" dirty="0"/>
                        <a:t>Privilege</a:t>
                      </a:r>
                      <a:r>
                        <a:rPr lang="en-US" baseline="0" dirty="0"/>
                        <a:t> Mode</a:t>
                      </a:r>
                      <a:endParaRPr lang="en-US" dirty="0"/>
                    </a:p>
                  </a:txBody>
                  <a:tcPr/>
                </a:tc>
                <a:tc>
                  <a:txBody>
                    <a:bodyPr/>
                    <a:lstStyle/>
                    <a:p>
                      <a:r>
                        <a:rPr lang="en-US" dirty="0"/>
                        <a:t>What can</a:t>
                      </a:r>
                      <a:r>
                        <a:rPr lang="en-US" baseline="0" dirty="0"/>
                        <a:t> a program do in the mode</a:t>
                      </a:r>
                      <a:endParaRPr lang="en-US" dirty="0"/>
                    </a:p>
                  </a:txBody>
                  <a:tcPr/>
                </a:tc>
                <a:extLst>
                  <a:ext uri="{0D108BD9-81ED-4DB2-BD59-A6C34878D82A}">
                    <a16:rowId xmlns:a16="http://schemas.microsoft.com/office/drawing/2014/main" val="10000"/>
                  </a:ext>
                </a:extLst>
              </a:tr>
              <a:tr h="799043">
                <a:tc>
                  <a:txBody>
                    <a:bodyPr/>
                    <a:lstStyle/>
                    <a:p>
                      <a:r>
                        <a:rPr lang="en-US" dirty="0"/>
                        <a:t>1</a:t>
                      </a:r>
                    </a:p>
                  </a:txBody>
                  <a:tcPr/>
                </a:tc>
                <a:tc>
                  <a:txBody>
                    <a:bodyPr/>
                    <a:lstStyle/>
                    <a:p>
                      <a:r>
                        <a:rPr lang="en-US" dirty="0"/>
                        <a:t>Privileged</a:t>
                      </a:r>
                      <a:r>
                        <a:rPr lang="en-US" baseline="0" dirty="0"/>
                        <a:t> mode</a:t>
                      </a:r>
                      <a:endParaRPr lang="en-US" dirty="0"/>
                    </a:p>
                  </a:txBody>
                  <a:tcPr/>
                </a:tc>
                <a:tc>
                  <a:txBody>
                    <a:bodyPr/>
                    <a:lstStyle/>
                    <a:p>
                      <a:r>
                        <a:rPr lang="en-US" dirty="0"/>
                        <a:t>No</a:t>
                      </a:r>
                      <a:r>
                        <a:rPr lang="en-US" baseline="0" dirty="0"/>
                        <a:t> Restrictions – Full access to everything</a:t>
                      </a:r>
                      <a:endParaRPr lang="en-US" dirty="0"/>
                    </a:p>
                  </a:txBody>
                  <a:tcPr/>
                </a:tc>
                <a:extLst>
                  <a:ext uri="{0D108BD9-81ED-4DB2-BD59-A6C34878D82A}">
                    <a16:rowId xmlns:a16="http://schemas.microsoft.com/office/drawing/2014/main" val="10001"/>
                  </a:ext>
                </a:extLst>
              </a:tr>
              <a:tr h="3538619">
                <a:tc>
                  <a:txBody>
                    <a:bodyPr/>
                    <a:lstStyle/>
                    <a:p>
                      <a:r>
                        <a:rPr lang="en-US" dirty="0"/>
                        <a:t>2 </a:t>
                      </a:r>
                    </a:p>
                  </a:txBody>
                  <a:tcPr/>
                </a:tc>
                <a:tc>
                  <a:txBody>
                    <a:bodyPr/>
                    <a:lstStyle/>
                    <a:p>
                      <a:r>
                        <a:rPr lang="en-US" dirty="0"/>
                        <a:t>Unprivileged mode</a:t>
                      </a:r>
                    </a:p>
                  </a:txBody>
                  <a:tcPr/>
                </a:tc>
                <a:tc>
                  <a:txBody>
                    <a:bodyPr/>
                    <a:lstStyle/>
                    <a:p>
                      <a:pPr>
                        <a:buFont typeface="Arial" pitchFamily="34" charset="0"/>
                        <a:buChar char="•"/>
                      </a:pPr>
                      <a:r>
                        <a:rPr lang="en-US" dirty="0"/>
                        <a:t> A program in this mode</a:t>
                      </a:r>
                      <a:r>
                        <a:rPr lang="en-US" baseline="0" dirty="0"/>
                        <a:t> has limited access the </a:t>
                      </a:r>
                      <a:r>
                        <a:rPr lang="en-US" baseline="0" dirty="0" err="1"/>
                        <a:t>xPSR</a:t>
                      </a:r>
                      <a:r>
                        <a:rPr lang="en-US" baseline="0" dirty="0"/>
                        <a:t> register or it flags through MRS and MSR instructions</a:t>
                      </a:r>
                    </a:p>
                    <a:p>
                      <a:pPr>
                        <a:buFont typeface="Arial" pitchFamily="34" charset="0"/>
                        <a:buNone/>
                      </a:pPr>
                      <a:endParaRPr lang="en-US" baseline="0" dirty="0"/>
                    </a:p>
                    <a:p>
                      <a:pPr>
                        <a:buFont typeface="Arial" pitchFamily="34" charset="0"/>
                        <a:buChar char="•"/>
                      </a:pPr>
                      <a:r>
                        <a:rPr lang="en-US" baseline="0" dirty="0"/>
                        <a:t> Cannot access system timer,  </a:t>
                      </a:r>
                      <a:r>
                        <a:rPr lang="en-US" sz="1800" kern="1200" baseline="0" dirty="0">
                          <a:solidFill>
                            <a:schemeClr val="dk1"/>
                          </a:solidFill>
                          <a:latin typeface="+mn-lt"/>
                          <a:ea typeface="+mn-ea"/>
                          <a:cs typeface="+mn-cs"/>
                        </a:rPr>
                        <a:t>Nested Vectored Interrupt Controller (NVIC)</a:t>
                      </a:r>
                      <a:r>
                        <a:rPr lang="en-US" baseline="0" dirty="0"/>
                        <a:t> , system control block</a:t>
                      </a:r>
                    </a:p>
                    <a:p>
                      <a:pPr>
                        <a:buFont typeface="Arial" pitchFamily="34" charset="0"/>
                        <a:buChar char="•"/>
                      </a:pPr>
                      <a:endParaRPr lang="en-US" baseline="0" dirty="0"/>
                    </a:p>
                    <a:p>
                      <a:pPr>
                        <a:buFont typeface="Arial" pitchFamily="34" charset="0"/>
                        <a:buChar char="•"/>
                      </a:pPr>
                      <a:r>
                        <a:rPr lang="en-US" sz="1800" kern="1200" baseline="0" dirty="0">
                          <a:solidFill>
                            <a:schemeClr val="dk1"/>
                          </a:solidFill>
                          <a:latin typeface="+mn-lt"/>
                          <a:ea typeface="+mn-ea"/>
                          <a:cs typeface="+mn-cs"/>
                        </a:rPr>
                        <a:t> May  have restricted access to memory or peripherals.</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Processor Mode and Privileges</a:t>
            </a:r>
          </a:p>
        </p:txBody>
      </p:sp>
      <p:sp>
        <p:nvSpPr>
          <p:cNvPr id="5" name="Rounded Rectangle 4"/>
          <p:cNvSpPr/>
          <p:nvPr/>
        </p:nvSpPr>
        <p:spPr>
          <a:xfrm>
            <a:off x="2057400" y="1905000"/>
            <a:ext cx="2590800" cy="2057400"/>
          </a:xfrm>
          <a:prstGeom prst="roundRect">
            <a:avLst/>
          </a:prstGeom>
          <a:gradFill flip="none" rotWithShape="1">
            <a:gsLst>
              <a:gs pos="0">
                <a:srgbClr val="FF0000">
                  <a:alpha val="67000"/>
                </a:srgbClr>
              </a:gs>
              <a:gs pos="99000">
                <a:schemeClr val="accent1">
                  <a:tint val="44500"/>
                  <a:satMod val="160000"/>
                </a:schemeClr>
              </a:gs>
              <a:gs pos="100000">
                <a:schemeClr val="accent1">
                  <a:tint val="23500"/>
                  <a:satMod val="160000"/>
                </a:schemeClr>
              </a:gs>
            </a:gsLst>
            <a:path path="rect">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chemeClr val="tx1"/>
                </a:solidFill>
                <a:latin typeface="Arabic Typesetting" pitchFamily="66" charset="-78"/>
                <a:cs typeface="Arabic Typesetting" pitchFamily="66" charset="-78"/>
              </a:rPr>
              <a:t>Use of this mode</a:t>
            </a:r>
            <a:r>
              <a:rPr lang="en-US" sz="2400" dirty="0">
                <a:solidFill>
                  <a:schemeClr val="tx1"/>
                </a:solidFill>
              </a:rPr>
              <a:t>:</a:t>
            </a:r>
          </a:p>
          <a:p>
            <a:r>
              <a:rPr lang="en-US" dirty="0">
                <a:solidFill>
                  <a:srgbClr val="7030A0"/>
                </a:solidFill>
              </a:rPr>
              <a:t>Exception Handling</a:t>
            </a:r>
          </a:p>
          <a:p>
            <a:endParaRPr lang="en-US" dirty="0">
              <a:solidFill>
                <a:srgbClr val="7030A0"/>
              </a:solidFill>
            </a:endParaRPr>
          </a:p>
          <a:p>
            <a:r>
              <a:rPr lang="en-US" dirty="0">
                <a:solidFill>
                  <a:srgbClr val="7030A0"/>
                </a:solidFill>
              </a:rPr>
              <a:t>Stack : Main</a:t>
            </a:r>
          </a:p>
        </p:txBody>
      </p:sp>
      <p:sp>
        <p:nvSpPr>
          <p:cNvPr id="6" name="Rounded Rectangle 5"/>
          <p:cNvSpPr/>
          <p:nvPr/>
        </p:nvSpPr>
        <p:spPr>
          <a:xfrm>
            <a:off x="4815840" y="1905000"/>
            <a:ext cx="2590800" cy="2057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087880" y="4084320"/>
            <a:ext cx="2590800" cy="2057400"/>
          </a:xfrm>
          <a:prstGeom prst="roundRect">
            <a:avLst/>
          </a:prstGeom>
          <a:gradFill flip="none" rotWithShape="1">
            <a:gsLst>
              <a:gs pos="0">
                <a:srgbClr val="00B0F0"/>
              </a:gs>
              <a:gs pos="99000">
                <a:schemeClr val="accent1">
                  <a:tint val="44500"/>
                  <a:satMod val="160000"/>
                </a:schemeClr>
              </a:gs>
              <a:gs pos="100000">
                <a:srgbClr val="00B0F0"/>
              </a:gs>
            </a:gsLst>
            <a:path path="rect">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rgbClr val="FF0000"/>
                </a:solidFill>
                <a:latin typeface="Arabic Typesetting" pitchFamily="66" charset="-78"/>
                <a:cs typeface="Arabic Typesetting" pitchFamily="66" charset="-78"/>
              </a:rPr>
              <a:t>Use of this mode</a:t>
            </a:r>
            <a:r>
              <a:rPr lang="en-US" sz="2400" dirty="0">
                <a:solidFill>
                  <a:srgbClr val="FF0000"/>
                </a:solidFill>
              </a:rPr>
              <a:t>:</a:t>
            </a:r>
          </a:p>
          <a:p>
            <a:r>
              <a:rPr lang="en-US" dirty="0">
                <a:solidFill>
                  <a:srgbClr val="7030A0"/>
                </a:solidFill>
              </a:rPr>
              <a:t>Applications  use this mode</a:t>
            </a:r>
          </a:p>
          <a:p>
            <a:r>
              <a:rPr lang="en-US" dirty="0">
                <a:solidFill>
                  <a:srgbClr val="7030A0"/>
                </a:solidFill>
              </a:rPr>
              <a:t>Under special conditions</a:t>
            </a:r>
          </a:p>
          <a:p>
            <a:endParaRPr lang="en-US" dirty="0">
              <a:solidFill>
                <a:srgbClr val="7030A0"/>
              </a:solidFill>
            </a:endParaRPr>
          </a:p>
          <a:p>
            <a:r>
              <a:rPr lang="en-US" b="1" dirty="0">
                <a:solidFill>
                  <a:srgbClr val="7030A0"/>
                </a:solidFill>
              </a:rPr>
              <a:t>Stack</a:t>
            </a:r>
            <a:r>
              <a:rPr lang="en-US" dirty="0">
                <a:solidFill>
                  <a:srgbClr val="7030A0"/>
                </a:solidFill>
              </a:rPr>
              <a:t> : Main or process</a:t>
            </a:r>
          </a:p>
        </p:txBody>
      </p:sp>
      <p:sp>
        <p:nvSpPr>
          <p:cNvPr id="8" name="Rounded Rectangle 7"/>
          <p:cNvSpPr/>
          <p:nvPr/>
        </p:nvSpPr>
        <p:spPr>
          <a:xfrm>
            <a:off x="4831080" y="4084320"/>
            <a:ext cx="2590800" cy="2057400"/>
          </a:xfrm>
          <a:prstGeom prst="roundRect">
            <a:avLst/>
          </a:prstGeom>
          <a:gradFill>
            <a:gsLst>
              <a:gs pos="0">
                <a:srgbClr val="92D050"/>
              </a:gs>
              <a:gs pos="99000">
                <a:schemeClr val="accent1">
                  <a:tint val="44500"/>
                  <a:satMod val="160000"/>
                </a:schemeClr>
              </a:gs>
              <a:gs pos="100000">
                <a:schemeClr val="accent1">
                  <a:tint val="23500"/>
                  <a:satMod val="160000"/>
                </a:schemeClr>
              </a:gs>
            </a:gsLst>
            <a:path path="rect">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rgbClr val="FF0000"/>
                </a:solidFill>
                <a:latin typeface="Arabic Typesetting" pitchFamily="66" charset="-78"/>
                <a:cs typeface="Arabic Typesetting" pitchFamily="66" charset="-78"/>
              </a:rPr>
              <a:t>Use of this mode</a:t>
            </a:r>
            <a:r>
              <a:rPr lang="en-US" sz="2400" dirty="0">
                <a:solidFill>
                  <a:srgbClr val="FF0000"/>
                </a:solidFill>
              </a:rPr>
              <a:t>:</a:t>
            </a:r>
          </a:p>
          <a:p>
            <a:r>
              <a:rPr lang="en-US" dirty="0">
                <a:solidFill>
                  <a:srgbClr val="7030A0"/>
                </a:solidFill>
              </a:rPr>
              <a:t>Applications  will be in this mode most of the time</a:t>
            </a:r>
            <a:br>
              <a:rPr lang="en-US" dirty="0">
                <a:solidFill>
                  <a:srgbClr val="7030A0"/>
                </a:solidFill>
              </a:rPr>
            </a:br>
            <a:endParaRPr lang="en-US" dirty="0">
              <a:solidFill>
                <a:srgbClr val="7030A0"/>
              </a:solidFill>
            </a:endParaRPr>
          </a:p>
          <a:p>
            <a:pPr eaLnBrk="1" fontAlgn="auto" hangingPunct="1">
              <a:spcBef>
                <a:spcPts val="0"/>
              </a:spcBef>
              <a:spcAft>
                <a:spcPts val="0"/>
              </a:spcAft>
              <a:defRPr/>
            </a:pPr>
            <a:r>
              <a:rPr lang="en-US" b="1" dirty="0">
                <a:solidFill>
                  <a:srgbClr val="7030A0"/>
                </a:solidFill>
              </a:rPr>
              <a:t>Stack</a:t>
            </a:r>
            <a:r>
              <a:rPr lang="en-US" dirty="0">
                <a:solidFill>
                  <a:srgbClr val="7030A0"/>
                </a:solidFill>
              </a:rPr>
              <a:t> : Main or process</a:t>
            </a:r>
          </a:p>
        </p:txBody>
      </p:sp>
      <p:sp>
        <p:nvSpPr>
          <p:cNvPr id="9" name="TextBox 8"/>
          <p:cNvSpPr txBox="1"/>
          <p:nvPr/>
        </p:nvSpPr>
        <p:spPr>
          <a:xfrm>
            <a:off x="533400" y="2590800"/>
            <a:ext cx="992579" cy="646331"/>
          </a:xfrm>
          <a:prstGeom prst="rect">
            <a:avLst/>
          </a:prstGeom>
          <a:noFill/>
        </p:spPr>
        <p:txBody>
          <a:bodyPr wrap="none" rtlCol="0">
            <a:spAutoFit/>
          </a:bodyPr>
          <a:lstStyle/>
          <a:p>
            <a:r>
              <a:rPr lang="en-US" dirty="0"/>
              <a:t>Handler</a:t>
            </a:r>
          </a:p>
          <a:p>
            <a:r>
              <a:rPr lang="en-US" dirty="0"/>
              <a:t>mode</a:t>
            </a:r>
          </a:p>
        </p:txBody>
      </p:sp>
      <p:sp>
        <p:nvSpPr>
          <p:cNvPr id="10" name="TextBox 9"/>
          <p:cNvSpPr txBox="1"/>
          <p:nvPr/>
        </p:nvSpPr>
        <p:spPr>
          <a:xfrm>
            <a:off x="411480" y="4876800"/>
            <a:ext cx="915635" cy="646331"/>
          </a:xfrm>
          <a:prstGeom prst="rect">
            <a:avLst/>
          </a:prstGeom>
          <a:noFill/>
        </p:spPr>
        <p:txBody>
          <a:bodyPr wrap="none" rtlCol="0">
            <a:spAutoFit/>
          </a:bodyPr>
          <a:lstStyle/>
          <a:p>
            <a:r>
              <a:rPr lang="en-US" dirty="0"/>
              <a:t>Thread</a:t>
            </a:r>
          </a:p>
          <a:p>
            <a:r>
              <a:rPr lang="en-US" dirty="0"/>
              <a:t>mode</a:t>
            </a:r>
          </a:p>
        </p:txBody>
      </p:sp>
      <p:sp>
        <p:nvSpPr>
          <p:cNvPr id="11" name="TextBox 10"/>
          <p:cNvSpPr txBox="1"/>
          <p:nvPr/>
        </p:nvSpPr>
        <p:spPr>
          <a:xfrm>
            <a:off x="2612236" y="6336268"/>
            <a:ext cx="1197764" cy="369332"/>
          </a:xfrm>
          <a:prstGeom prst="rect">
            <a:avLst/>
          </a:prstGeom>
          <a:noFill/>
        </p:spPr>
        <p:txBody>
          <a:bodyPr wrap="none" rtlCol="0">
            <a:spAutoFit/>
          </a:bodyPr>
          <a:lstStyle/>
          <a:p>
            <a:r>
              <a:rPr lang="en-US" dirty="0"/>
              <a:t>Privileged</a:t>
            </a:r>
          </a:p>
        </p:txBody>
      </p:sp>
      <p:sp>
        <p:nvSpPr>
          <p:cNvPr id="12" name="TextBox 11"/>
          <p:cNvSpPr txBox="1"/>
          <p:nvPr/>
        </p:nvSpPr>
        <p:spPr>
          <a:xfrm>
            <a:off x="5867400" y="1219200"/>
            <a:ext cx="671979" cy="369332"/>
          </a:xfrm>
          <a:prstGeom prst="rect">
            <a:avLst/>
          </a:prstGeom>
          <a:noFill/>
        </p:spPr>
        <p:txBody>
          <a:bodyPr wrap="none" rtlCol="0">
            <a:spAutoFit/>
          </a:bodyPr>
          <a:lstStyle/>
          <a:p>
            <a:r>
              <a:rPr lang="en-US" dirty="0"/>
              <a:t>User</a:t>
            </a:r>
          </a:p>
        </p:txBody>
      </p:sp>
      <p:sp>
        <p:nvSpPr>
          <p:cNvPr id="14" name="TextBox 13"/>
          <p:cNvSpPr txBox="1"/>
          <p:nvPr/>
        </p:nvSpPr>
        <p:spPr>
          <a:xfrm>
            <a:off x="2667000" y="1219200"/>
            <a:ext cx="1197764" cy="369332"/>
          </a:xfrm>
          <a:prstGeom prst="rect">
            <a:avLst/>
          </a:prstGeom>
          <a:noFill/>
        </p:spPr>
        <p:txBody>
          <a:bodyPr wrap="none" rtlCol="0">
            <a:spAutoFit/>
          </a:bodyPr>
          <a:lstStyle/>
          <a:p>
            <a:r>
              <a:rPr lang="en-US" dirty="0"/>
              <a:t>Privileged</a:t>
            </a:r>
          </a:p>
        </p:txBody>
      </p:sp>
      <p:sp>
        <p:nvSpPr>
          <p:cNvPr id="16" name="TextBox 15"/>
          <p:cNvSpPr txBox="1"/>
          <p:nvPr/>
        </p:nvSpPr>
        <p:spPr>
          <a:xfrm>
            <a:off x="5715000" y="6336268"/>
            <a:ext cx="671979" cy="369332"/>
          </a:xfrm>
          <a:prstGeom prst="rect">
            <a:avLst/>
          </a:prstGeom>
          <a:noFill/>
        </p:spPr>
        <p:txBody>
          <a:bodyPr wrap="none" rtlCol="0">
            <a:spAutoFit/>
          </a:bodyPr>
          <a:lstStyle/>
          <a:p>
            <a:r>
              <a:rPr lang="en-US" dirty="0"/>
              <a:t>User</a:t>
            </a:r>
          </a:p>
        </p:txBody>
      </p:sp>
      <p:sp>
        <p:nvSpPr>
          <p:cNvPr id="13" name="TextBox 12"/>
          <p:cNvSpPr txBox="1"/>
          <p:nvPr/>
        </p:nvSpPr>
        <p:spPr>
          <a:xfrm>
            <a:off x="7543800" y="4724400"/>
            <a:ext cx="915635" cy="646331"/>
          </a:xfrm>
          <a:prstGeom prst="rect">
            <a:avLst/>
          </a:prstGeom>
          <a:noFill/>
        </p:spPr>
        <p:txBody>
          <a:bodyPr wrap="none" rtlCol="0">
            <a:spAutoFit/>
          </a:bodyPr>
          <a:lstStyle/>
          <a:p>
            <a:r>
              <a:rPr lang="en-US" dirty="0"/>
              <a:t>Thread</a:t>
            </a:r>
          </a:p>
          <a:p>
            <a:r>
              <a:rPr lang="en-US" dirty="0"/>
              <a:t>mode</a:t>
            </a:r>
          </a:p>
        </p:txBody>
      </p:sp>
      <p:cxnSp>
        <p:nvCxnSpPr>
          <p:cNvPr id="17" name="Straight Connector 16"/>
          <p:cNvCxnSpPr/>
          <p:nvPr/>
        </p:nvCxnSpPr>
        <p:spPr>
          <a:xfrm>
            <a:off x="1066800" y="1371600"/>
            <a:ext cx="10668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752600"/>
            <a:ext cx="1600200" cy="646331"/>
          </a:xfrm>
          <a:prstGeom prst="rect">
            <a:avLst/>
          </a:prstGeom>
          <a:solidFill>
            <a:schemeClr val="accent1"/>
          </a:solidFill>
        </p:spPr>
        <p:txBody>
          <a:bodyPr wrap="square" rtlCol="0">
            <a:spAutoFit/>
          </a:bodyPr>
          <a:lstStyle/>
          <a:p>
            <a:r>
              <a:rPr lang="en-US" dirty="0"/>
              <a:t>Processor mode</a:t>
            </a:r>
          </a:p>
        </p:txBody>
      </p:sp>
      <p:sp>
        <p:nvSpPr>
          <p:cNvPr id="19" name="TextBox 18"/>
          <p:cNvSpPr txBox="1"/>
          <p:nvPr/>
        </p:nvSpPr>
        <p:spPr>
          <a:xfrm>
            <a:off x="7391400" y="1295400"/>
            <a:ext cx="1600200" cy="369332"/>
          </a:xfrm>
          <a:prstGeom prst="rect">
            <a:avLst/>
          </a:prstGeom>
          <a:solidFill>
            <a:schemeClr val="accent1"/>
          </a:solidFill>
        </p:spPr>
        <p:txBody>
          <a:bodyPr wrap="square" rtlCol="0">
            <a:spAutoFit/>
          </a:bodyPr>
          <a:lstStyle/>
          <a:p>
            <a:r>
              <a:rPr lang="en-US" dirty="0"/>
              <a:t>Privileges</a:t>
            </a:r>
          </a:p>
        </p:txBody>
      </p:sp>
      <p:cxnSp>
        <p:nvCxnSpPr>
          <p:cNvPr id="21" name="Straight Connector 20"/>
          <p:cNvCxnSpPr/>
          <p:nvPr/>
        </p:nvCxnSpPr>
        <p:spPr>
          <a:xfrm>
            <a:off x="1676400" y="1752600"/>
            <a:ext cx="0" cy="434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76400" y="1752600"/>
            <a:ext cx="7315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amond(in)">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p:bldP spid="14" grpId="0"/>
      <p:bldP spid="16"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133600"/>
            <a:ext cx="7543800" cy="1295400"/>
          </a:xfrm>
        </p:spPr>
        <p:txBody>
          <a:bodyPr/>
          <a:lstStyle/>
          <a:p>
            <a:r>
              <a:rPr lang="en-US" dirty="0"/>
              <a:t>Registers in Cortex-M4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6138-1437-40AE-8C2B-047A6CFC7DC4}"/>
              </a:ext>
            </a:extLst>
          </p:cNvPr>
          <p:cNvSpPr>
            <a:spLocks noGrp="1"/>
          </p:cNvSpPr>
          <p:nvPr>
            <p:ph type="title"/>
          </p:nvPr>
        </p:nvSpPr>
        <p:spPr/>
        <p:txBody>
          <a:bodyPr/>
          <a:lstStyle/>
          <a:p>
            <a:r>
              <a:rPr lang="en-US" dirty="0"/>
              <a:t>Cortex- M4 Architecture</a:t>
            </a:r>
            <a:endParaRPr lang="en-IN" dirty="0"/>
          </a:p>
        </p:txBody>
      </p:sp>
      <p:sp>
        <p:nvSpPr>
          <p:cNvPr id="3" name="TextBox 2">
            <a:extLst>
              <a:ext uri="{FF2B5EF4-FFF2-40B4-BE49-F238E27FC236}">
                <a16:creationId xmlns:a16="http://schemas.microsoft.com/office/drawing/2014/main" id="{6FA1C130-8D05-4267-9756-1EF94F9DC50B}"/>
              </a:ext>
            </a:extLst>
          </p:cNvPr>
          <p:cNvSpPr txBox="1"/>
          <p:nvPr/>
        </p:nvSpPr>
        <p:spPr>
          <a:xfrm>
            <a:off x="609600" y="1449593"/>
            <a:ext cx="8382000" cy="501675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buFont typeface="Wingdings" pitchFamily="2" charset="2"/>
              <a:buChar char="Ø"/>
            </a:pPr>
            <a:r>
              <a:rPr lang="en-US" sz="4000" dirty="0">
                <a:solidFill>
                  <a:srgbClr val="FFFF00"/>
                </a:solidFill>
              </a:rPr>
              <a:t>General Overview of Cortex- M4</a:t>
            </a:r>
          </a:p>
          <a:p>
            <a:pPr marL="571500" indent="-571500">
              <a:buFont typeface="Wingdings" panose="05000000000000000000" pitchFamily="2" charset="2"/>
              <a:buChar char="v"/>
            </a:pPr>
            <a:r>
              <a:rPr lang="en-US" sz="4000" dirty="0">
                <a:solidFill>
                  <a:schemeClr val="bg1">
                    <a:lumMod val="50000"/>
                  </a:schemeClr>
                </a:solidFill>
              </a:rPr>
              <a:t> Some Features of Cortex M4</a:t>
            </a:r>
          </a:p>
          <a:p>
            <a:pPr marL="571500" indent="-571500">
              <a:buFont typeface="Wingdings" panose="05000000000000000000" pitchFamily="2" charset="2"/>
              <a:buChar char="v"/>
            </a:pPr>
            <a:r>
              <a:rPr lang="en-US" sz="4000" dirty="0">
                <a:solidFill>
                  <a:schemeClr val="bg1">
                    <a:lumMod val="50000"/>
                  </a:schemeClr>
                </a:solidFill>
              </a:rPr>
              <a:t> Physical Design Details</a:t>
            </a:r>
          </a:p>
          <a:p>
            <a:pPr marL="571500" indent="-571500">
              <a:buFont typeface="Wingdings" panose="05000000000000000000" pitchFamily="2" charset="2"/>
              <a:buChar char="v"/>
            </a:pPr>
            <a:r>
              <a:rPr lang="en-US" sz="4000" dirty="0">
                <a:solidFill>
                  <a:schemeClr val="bg1">
                    <a:lumMod val="50000"/>
                  </a:schemeClr>
                </a:solidFill>
              </a:rPr>
              <a:t> Cortex M4 Block Diagram</a:t>
            </a:r>
          </a:p>
          <a:p>
            <a:pPr marL="571500" indent="-571500">
              <a:buFont typeface="Wingdings" panose="05000000000000000000" pitchFamily="2" charset="2"/>
              <a:buChar char="v"/>
            </a:pPr>
            <a:r>
              <a:rPr lang="en-US" sz="4000" dirty="0">
                <a:solidFill>
                  <a:schemeClr val="bg1">
                    <a:lumMod val="50000"/>
                  </a:schemeClr>
                </a:solidFill>
              </a:rPr>
              <a:t>Programmer View</a:t>
            </a:r>
          </a:p>
          <a:p>
            <a:pPr marL="571500" indent="-571500">
              <a:buFont typeface="Wingdings" panose="05000000000000000000" pitchFamily="2" charset="2"/>
              <a:buChar char="v"/>
            </a:pPr>
            <a:r>
              <a:rPr lang="en-US" sz="4000" dirty="0">
                <a:solidFill>
                  <a:schemeClr val="bg1">
                    <a:lumMod val="50000"/>
                  </a:schemeClr>
                </a:solidFill>
              </a:rPr>
              <a:t>Memory architecture.</a:t>
            </a:r>
          </a:p>
          <a:p>
            <a:pPr marL="571500" indent="-571500">
              <a:buFont typeface="Wingdings" panose="05000000000000000000" pitchFamily="2" charset="2"/>
              <a:buChar char="v"/>
            </a:pPr>
            <a:r>
              <a:rPr lang="en-US" sz="4000" dirty="0">
                <a:solidFill>
                  <a:schemeClr val="bg1">
                    <a:lumMod val="50000"/>
                  </a:schemeClr>
                </a:solidFill>
              </a:rPr>
              <a:t>Nested Vectored Interrupt Control.</a:t>
            </a:r>
          </a:p>
          <a:p>
            <a:pPr marL="571500" indent="-571500">
              <a:buFont typeface="Wingdings" panose="05000000000000000000" pitchFamily="2" charset="2"/>
              <a:buChar char="v"/>
            </a:pPr>
            <a:r>
              <a:rPr lang="en-US" sz="4000" dirty="0">
                <a:solidFill>
                  <a:schemeClr val="bg1">
                    <a:lumMod val="50000"/>
                  </a:schemeClr>
                </a:solidFill>
              </a:rPr>
              <a:t>Debug architecture. </a:t>
            </a:r>
          </a:p>
        </p:txBody>
      </p:sp>
    </p:spTree>
    <p:extLst>
      <p:ext uri="{BB962C8B-B14F-4D97-AF65-F5344CB8AC3E}">
        <p14:creationId xmlns:p14="http://schemas.microsoft.com/office/powerpoint/2010/main" val="2994946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F25D05C-02B1-45EB-A77E-038FC305D59E}"/>
              </a:ext>
            </a:extLst>
          </p:cNvPr>
          <p:cNvSpPr txBox="1">
            <a:spLocks/>
          </p:cNvSpPr>
          <p:nvPr/>
        </p:nvSpPr>
        <p:spPr>
          <a:xfrm>
            <a:off x="381000" y="990600"/>
            <a:ext cx="8382000" cy="5638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800" dirty="0"/>
              <a:t>Processor registers</a:t>
            </a:r>
          </a:p>
          <a:p>
            <a:pPr lvl="1" fontAlgn="auto">
              <a:spcAft>
                <a:spcPts val="0"/>
              </a:spcAft>
            </a:pPr>
            <a:r>
              <a:rPr lang="en-US" sz="2400" dirty="0"/>
              <a:t>The internal registers are used to store and process temporary data within the processor core</a:t>
            </a:r>
          </a:p>
          <a:p>
            <a:pPr lvl="1" fontAlgn="auto">
              <a:spcAft>
                <a:spcPts val="0"/>
              </a:spcAft>
            </a:pPr>
            <a:r>
              <a:rPr lang="en-US" sz="2400" dirty="0"/>
              <a:t>All registers are inside the processor core, hence they can be accessed quickly</a:t>
            </a:r>
          </a:p>
          <a:p>
            <a:pPr lvl="1" fontAlgn="auto">
              <a:spcAft>
                <a:spcPts val="0"/>
              </a:spcAft>
            </a:pPr>
            <a:r>
              <a:rPr lang="en-US" sz="2400" dirty="0"/>
              <a:t>Load-store architecture</a:t>
            </a:r>
          </a:p>
          <a:p>
            <a:pPr lvl="5"/>
            <a:r>
              <a:rPr lang="en-US" sz="1800" dirty="0"/>
              <a:t>To process memory data, they have to be first loaded from memory to registers, processed inside the processor core using register data only, and then written back to memory if needed</a:t>
            </a:r>
          </a:p>
          <a:p>
            <a:pPr fontAlgn="auto">
              <a:spcAft>
                <a:spcPts val="0"/>
              </a:spcAft>
            </a:pPr>
            <a:r>
              <a:rPr lang="en-US" sz="2800" dirty="0"/>
              <a:t>Cortex-M4 registers</a:t>
            </a:r>
          </a:p>
          <a:p>
            <a:pPr lvl="1" fontAlgn="auto">
              <a:spcAft>
                <a:spcPts val="0"/>
              </a:spcAft>
            </a:pPr>
            <a:r>
              <a:rPr lang="en-US" sz="2400" dirty="0"/>
              <a:t>Register bank</a:t>
            </a:r>
          </a:p>
          <a:p>
            <a:pPr lvl="5"/>
            <a:r>
              <a:rPr lang="en-US" sz="1800" dirty="0"/>
              <a:t>Sixteen 32-bit registers (thirteen are used for general-purpose); </a:t>
            </a:r>
          </a:p>
          <a:p>
            <a:pPr lvl="1" fontAlgn="auto">
              <a:spcAft>
                <a:spcPts val="0"/>
              </a:spcAft>
            </a:pPr>
            <a:r>
              <a:rPr lang="en-US" sz="2400" dirty="0"/>
              <a:t>Special registers</a:t>
            </a:r>
          </a:p>
        </p:txBody>
      </p:sp>
      <p:sp>
        <p:nvSpPr>
          <p:cNvPr id="3" name="Title 1">
            <a:extLst>
              <a:ext uri="{FF2B5EF4-FFF2-40B4-BE49-F238E27FC236}">
                <a16:creationId xmlns:a16="http://schemas.microsoft.com/office/drawing/2014/main" id="{EE405DEC-C308-4FBD-99B4-4B93E8B56E1A}"/>
              </a:ext>
            </a:extLst>
          </p:cNvPr>
          <p:cNvSpPr txBox="1">
            <a:spLocks/>
          </p:cNvSpPr>
          <p:nvPr/>
        </p:nvSpPr>
        <p:spPr>
          <a:xfrm>
            <a:off x="479811" y="336000"/>
            <a:ext cx="7673589" cy="65460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Cortex-M4 Registers</a:t>
            </a:r>
            <a:endParaRPr lang="en-GB" dirty="0"/>
          </a:p>
        </p:txBody>
      </p:sp>
    </p:spTree>
    <p:extLst>
      <p:ext uri="{BB962C8B-B14F-4D97-AF65-F5344CB8AC3E}">
        <p14:creationId xmlns:p14="http://schemas.microsoft.com/office/powerpoint/2010/main" val="65328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346178" y="887504"/>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R0</a:t>
            </a:r>
          </a:p>
        </p:txBody>
      </p:sp>
      <p:sp>
        <p:nvSpPr>
          <p:cNvPr id="42" name="Rectangle 41"/>
          <p:cNvSpPr/>
          <p:nvPr/>
        </p:nvSpPr>
        <p:spPr>
          <a:xfrm>
            <a:off x="1347245" y="1208952"/>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a:t>
            </a:r>
          </a:p>
        </p:txBody>
      </p:sp>
      <p:sp>
        <p:nvSpPr>
          <p:cNvPr id="43" name="Rectangle 42"/>
          <p:cNvSpPr/>
          <p:nvPr/>
        </p:nvSpPr>
        <p:spPr>
          <a:xfrm>
            <a:off x="1351781" y="153189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R2</a:t>
            </a:r>
          </a:p>
        </p:txBody>
      </p:sp>
      <p:sp>
        <p:nvSpPr>
          <p:cNvPr id="45" name="Rectangle 44"/>
          <p:cNvSpPr/>
          <p:nvPr/>
        </p:nvSpPr>
        <p:spPr>
          <a:xfrm>
            <a:off x="1346792" y="18512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R3</a:t>
            </a:r>
          </a:p>
        </p:txBody>
      </p:sp>
      <p:sp>
        <p:nvSpPr>
          <p:cNvPr id="46" name="Rectangle 45"/>
          <p:cNvSpPr/>
          <p:nvPr/>
        </p:nvSpPr>
        <p:spPr>
          <a:xfrm>
            <a:off x="1350422" y="21560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R4</a:t>
            </a:r>
          </a:p>
        </p:txBody>
      </p:sp>
      <p:sp>
        <p:nvSpPr>
          <p:cNvPr id="47" name="Rectangle 46"/>
          <p:cNvSpPr/>
          <p:nvPr/>
        </p:nvSpPr>
        <p:spPr>
          <a:xfrm>
            <a:off x="1343168" y="24608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R5</a:t>
            </a:r>
          </a:p>
        </p:txBody>
      </p:sp>
      <p:sp>
        <p:nvSpPr>
          <p:cNvPr id="48" name="Rectangle 47"/>
          <p:cNvSpPr/>
          <p:nvPr/>
        </p:nvSpPr>
        <p:spPr>
          <a:xfrm>
            <a:off x="1350428" y="27656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R6</a:t>
            </a:r>
          </a:p>
        </p:txBody>
      </p:sp>
      <p:sp>
        <p:nvSpPr>
          <p:cNvPr id="49" name="Rectangle 48"/>
          <p:cNvSpPr/>
          <p:nvPr/>
        </p:nvSpPr>
        <p:spPr>
          <a:xfrm>
            <a:off x="1350489" y="3059349"/>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R7</a:t>
            </a:r>
          </a:p>
        </p:txBody>
      </p:sp>
      <p:sp>
        <p:nvSpPr>
          <p:cNvPr id="50" name="Rectangle 49"/>
          <p:cNvSpPr/>
          <p:nvPr/>
        </p:nvSpPr>
        <p:spPr>
          <a:xfrm>
            <a:off x="1352699" y="33752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R8</a:t>
            </a:r>
          </a:p>
        </p:txBody>
      </p:sp>
      <p:sp>
        <p:nvSpPr>
          <p:cNvPr id="51" name="Rectangle 50"/>
          <p:cNvSpPr/>
          <p:nvPr/>
        </p:nvSpPr>
        <p:spPr>
          <a:xfrm>
            <a:off x="1352699" y="36800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R9</a:t>
            </a:r>
          </a:p>
        </p:txBody>
      </p:sp>
      <p:sp>
        <p:nvSpPr>
          <p:cNvPr id="52" name="Rectangle 51"/>
          <p:cNvSpPr/>
          <p:nvPr/>
        </p:nvSpPr>
        <p:spPr>
          <a:xfrm>
            <a:off x="1357804" y="39848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R10</a:t>
            </a:r>
          </a:p>
        </p:txBody>
      </p:sp>
      <p:sp>
        <p:nvSpPr>
          <p:cNvPr id="53" name="Rectangle 52"/>
          <p:cNvSpPr/>
          <p:nvPr/>
        </p:nvSpPr>
        <p:spPr>
          <a:xfrm>
            <a:off x="1352699" y="42896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R11</a:t>
            </a:r>
          </a:p>
        </p:txBody>
      </p:sp>
      <p:sp>
        <p:nvSpPr>
          <p:cNvPr id="54" name="Rectangle 53"/>
          <p:cNvSpPr/>
          <p:nvPr/>
        </p:nvSpPr>
        <p:spPr>
          <a:xfrm>
            <a:off x="1352699" y="45944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R12</a:t>
            </a:r>
          </a:p>
        </p:txBody>
      </p:sp>
      <p:sp>
        <p:nvSpPr>
          <p:cNvPr id="55" name="Rectangle 54"/>
          <p:cNvSpPr/>
          <p:nvPr/>
        </p:nvSpPr>
        <p:spPr>
          <a:xfrm>
            <a:off x="1352699" y="4899210"/>
            <a:ext cx="9906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R13(SP)</a:t>
            </a:r>
          </a:p>
        </p:txBody>
      </p:sp>
      <p:sp>
        <p:nvSpPr>
          <p:cNvPr id="59" name="Rectangle 58"/>
          <p:cNvSpPr/>
          <p:nvPr/>
        </p:nvSpPr>
        <p:spPr>
          <a:xfrm>
            <a:off x="1362224" y="52040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R14 (LR)</a:t>
            </a:r>
          </a:p>
        </p:txBody>
      </p:sp>
      <p:sp>
        <p:nvSpPr>
          <p:cNvPr id="60" name="Rectangle 59"/>
          <p:cNvSpPr/>
          <p:nvPr/>
        </p:nvSpPr>
        <p:spPr>
          <a:xfrm>
            <a:off x="1362224" y="55088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R15(PC)</a:t>
            </a:r>
          </a:p>
        </p:txBody>
      </p:sp>
      <p:sp>
        <p:nvSpPr>
          <p:cNvPr id="61" name="Rectangle 60"/>
          <p:cNvSpPr/>
          <p:nvPr/>
        </p:nvSpPr>
        <p:spPr>
          <a:xfrm>
            <a:off x="5192497" y="49530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62" name="Rectangle 61"/>
          <p:cNvSpPr/>
          <p:nvPr/>
        </p:nvSpPr>
        <p:spPr>
          <a:xfrm>
            <a:off x="5188915" y="5254905"/>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63" name="Rectangle 62"/>
          <p:cNvSpPr/>
          <p:nvPr/>
        </p:nvSpPr>
        <p:spPr>
          <a:xfrm>
            <a:off x="5188869" y="55547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64" name="Rectangle 63"/>
          <p:cNvSpPr/>
          <p:nvPr/>
        </p:nvSpPr>
        <p:spPr>
          <a:xfrm>
            <a:off x="5191125" y="5867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65" name="Rectangle 64"/>
          <p:cNvSpPr/>
          <p:nvPr/>
        </p:nvSpPr>
        <p:spPr>
          <a:xfrm>
            <a:off x="5188450" y="61722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sp>
        <p:nvSpPr>
          <p:cNvPr id="66" name="Rectangle 65"/>
          <p:cNvSpPr/>
          <p:nvPr/>
        </p:nvSpPr>
        <p:spPr>
          <a:xfrm>
            <a:off x="2487706" y="4957482"/>
            <a:ext cx="9906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MSP</a:t>
            </a:r>
          </a:p>
        </p:txBody>
      </p:sp>
      <p:sp>
        <p:nvSpPr>
          <p:cNvPr id="67" name="Rectangle 66"/>
          <p:cNvSpPr/>
          <p:nvPr/>
        </p:nvSpPr>
        <p:spPr>
          <a:xfrm>
            <a:off x="3603812" y="4984376"/>
            <a:ext cx="9906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PSP</a:t>
            </a:r>
          </a:p>
        </p:txBody>
      </p:sp>
      <p:sp>
        <p:nvSpPr>
          <p:cNvPr id="68" name="TextBox 67"/>
          <p:cNvSpPr txBox="1"/>
          <p:nvPr/>
        </p:nvSpPr>
        <p:spPr>
          <a:xfrm>
            <a:off x="3007658" y="5275730"/>
            <a:ext cx="1181734" cy="261610"/>
          </a:xfrm>
          <a:prstGeom prst="rect">
            <a:avLst/>
          </a:prstGeom>
          <a:noFill/>
        </p:spPr>
        <p:txBody>
          <a:bodyPr wrap="none" rtlCol="0">
            <a:spAutoFit/>
          </a:bodyPr>
          <a:lstStyle/>
          <a:p>
            <a:r>
              <a:rPr lang="en-US" sz="1100" dirty="0"/>
              <a:t>Banked Version</a:t>
            </a:r>
          </a:p>
        </p:txBody>
      </p:sp>
      <p:cxnSp>
        <p:nvCxnSpPr>
          <p:cNvPr id="70" name="Straight Connector 69"/>
          <p:cNvCxnSpPr/>
          <p:nvPr/>
        </p:nvCxnSpPr>
        <p:spPr>
          <a:xfrm>
            <a:off x="53788" y="891988"/>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0"/>
          <p:cNvCxnSpPr/>
          <p:nvPr/>
        </p:nvCxnSpPr>
        <p:spPr>
          <a:xfrm>
            <a:off x="76200" y="5791200"/>
            <a:ext cx="1219200" cy="0"/>
          </a:xfrm>
          <a:prstGeom prst="line">
            <a:avLst/>
          </a:prstGeom>
        </p:spPr>
        <p:style>
          <a:lnRef idx="2">
            <a:schemeClr val="accent2"/>
          </a:lnRef>
          <a:fillRef idx="0">
            <a:schemeClr val="accent2"/>
          </a:fillRef>
          <a:effectRef idx="1">
            <a:schemeClr val="accent2"/>
          </a:effectRef>
          <a:fontRef idx="minor">
            <a:schemeClr val="tx1"/>
          </a:fontRef>
        </p:style>
      </p:cxnSp>
      <p:sp>
        <p:nvSpPr>
          <p:cNvPr id="72" name="TextBox 71"/>
          <p:cNvSpPr txBox="1"/>
          <p:nvPr/>
        </p:nvSpPr>
        <p:spPr>
          <a:xfrm>
            <a:off x="224118" y="2765610"/>
            <a:ext cx="941283" cy="738664"/>
          </a:xfrm>
          <a:prstGeom prst="rect">
            <a:avLst/>
          </a:prstGeom>
          <a:noFill/>
        </p:spPr>
        <p:txBody>
          <a:bodyPr wrap="none" rtlCol="0">
            <a:spAutoFit/>
          </a:bodyPr>
          <a:lstStyle/>
          <a:p>
            <a:r>
              <a:rPr lang="en-US" sz="1400" dirty="0"/>
              <a:t>General</a:t>
            </a:r>
          </a:p>
          <a:p>
            <a:r>
              <a:rPr lang="en-US" sz="1400" dirty="0"/>
              <a:t>Purpose</a:t>
            </a:r>
          </a:p>
          <a:p>
            <a:r>
              <a:rPr lang="en-US" sz="1400" dirty="0"/>
              <a:t>Registers</a:t>
            </a:r>
          </a:p>
        </p:txBody>
      </p:sp>
      <p:cxnSp>
        <p:nvCxnSpPr>
          <p:cNvPr id="74" name="Straight Arrow Connector 73"/>
          <p:cNvCxnSpPr/>
          <p:nvPr/>
        </p:nvCxnSpPr>
        <p:spPr>
          <a:xfrm flipV="1">
            <a:off x="609600" y="990600"/>
            <a:ext cx="0" cy="1676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7" name="Straight Arrow Connector 76"/>
          <p:cNvCxnSpPr/>
          <p:nvPr/>
        </p:nvCxnSpPr>
        <p:spPr>
          <a:xfrm>
            <a:off x="609600" y="3581400"/>
            <a:ext cx="0" cy="2057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a:xfrm>
            <a:off x="2438400" y="3366247"/>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a:off x="2438400" y="4876800"/>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a:off x="2501153" y="914400"/>
            <a:ext cx="1219200" cy="0"/>
          </a:xfrm>
          <a:prstGeom prst="line">
            <a:avLst/>
          </a:prstGeom>
        </p:spPr>
        <p:style>
          <a:lnRef idx="2">
            <a:schemeClr val="accent2"/>
          </a:lnRef>
          <a:fillRef idx="0">
            <a:schemeClr val="accent2"/>
          </a:fillRef>
          <a:effectRef idx="1">
            <a:schemeClr val="accent2"/>
          </a:effectRef>
          <a:fontRef idx="minor">
            <a:schemeClr val="tx1"/>
          </a:fontRef>
        </p:style>
      </p:cxnSp>
      <p:sp>
        <p:nvSpPr>
          <p:cNvPr id="81" name="TextBox 80"/>
          <p:cNvSpPr txBox="1"/>
          <p:nvPr/>
        </p:nvSpPr>
        <p:spPr>
          <a:xfrm>
            <a:off x="2514600" y="2057400"/>
            <a:ext cx="1156086" cy="276999"/>
          </a:xfrm>
          <a:prstGeom prst="rect">
            <a:avLst/>
          </a:prstGeom>
          <a:noFill/>
        </p:spPr>
        <p:txBody>
          <a:bodyPr wrap="none" rtlCol="0">
            <a:spAutoFit/>
          </a:bodyPr>
          <a:lstStyle/>
          <a:p>
            <a:r>
              <a:rPr lang="en-US" sz="1200" dirty="0"/>
              <a:t>Low Registers</a:t>
            </a:r>
          </a:p>
        </p:txBody>
      </p:sp>
      <p:sp>
        <p:nvSpPr>
          <p:cNvPr id="82" name="TextBox 81"/>
          <p:cNvSpPr txBox="1"/>
          <p:nvPr/>
        </p:nvSpPr>
        <p:spPr>
          <a:xfrm>
            <a:off x="2577714" y="3990201"/>
            <a:ext cx="1189749" cy="276999"/>
          </a:xfrm>
          <a:prstGeom prst="rect">
            <a:avLst/>
          </a:prstGeom>
          <a:noFill/>
        </p:spPr>
        <p:txBody>
          <a:bodyPr wrap="none" rtlCol="0">
            <a:spAutoFit/>
          </a:bodyPr>
          <a:lstStyle/>
          <a:p>
            <a:r>
              <a:rPr lang="en-US" sz="1200" dirty="0"/>
              <a:t>High Registers</a:t>
            </a:r>
          </a:p>
        </p:txBody>
      </p:sp>
      <p:cxnSp>
        <p:nvCxnSpPr>
          <p:cNvPr id="83" name="Straight Arrow Connector 82"/>
          <p:cNvCxnSpPr/>
          <p:nvPr/>
        </p:nvCxnSpPr>
        <p:spPr>
          <a:xfrm flipV="1">
            <a:off x="3124200" y="990600"/>
            <a:ext cx="0" cy="9906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85" name="Straight Arrow Connector 84"/>
          <p:cNvCxnSpPr/>
          <p:nvPr/>
        </p:nvCxnSpPr>
        <p:spPr>
          <a:xfrm>
            <a:off x="3124200" y="2362200"/>
            <a:ext cx="0" cy="8382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88" name="Straight Arrow Connector 87"/>
          <p:cNvCxnSpPr/>
          <p:nvPr/>
        </p:nvCxnSpPr>
        <p:spPr>
          <a:xfrm flipV="1">
            <a:off x="3276600" y="3429000"/>
            <a:ext cx="0" cy="533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0" name="Straight Arrow Connector 89"/>
          <p:cNvCxnSpPr/>
          <p:nvPr/>
        </p:nvCxnSpPr>
        <p:spPr>
          <a:xfrm>
            <a:off x="3048000" y="4267200"/>
            <a:ext cx="0" cy="533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3" name="TextBox 92"/>
          <p:cNvSpPr txBox="1"/>
          <p:nvPr/>
        </p:nvSpPr>
        <p:spPr>
          <a:xfrm>
            <a:off x="6705600" y="4953000"/>
            <a:ext cx="1981200" cy="276999"/>
          </a:xfrm>
          <a:prstGeom prst="rect">
            <a:avLst/>
          </a:prstGeom>
          <a:noFill/>
        </p:spPr>
        <p:txBody>
          <a:bodyPr wrap="square" rtlCol="0">
            <a:spAutoFit/>
          </a:bodyPr>
          <a:lstStyle/>
          <a:p>
            <a:r>
              <a:rPr lang="en-US" sz="1200" dirty="0"/>
              <a:t>Program Status Register</a:t>
            </a:r>
          </a:p>
        </p:txBody>
      </p:sp>
      <p:sp>
        <p:nvSpPr>
          <p:cNvPr id="94" name="TextBox 93"/>
          <p:cNvSpPr txBox="1"/>
          <p:nvPr/>
        </p:nvSpPr>
        <p:spPr>
          <a:xfrm>
            <a:off x="6801405" y="6200001"/>
            <a:ext cx="1981200" cy="276999"/>
          </a:xfrm>
          <a:prstGeom prst="rect">
            <a:avLst/>
          </a:prstGeom>
          <a:noFill/>
        </p:spPr>
        <p:txBody>
          <a:bodyPr wrap="square" rtlCol="0">
            <a:spAutoFit/>
          </a:bodyPr>
          <a:lstStyle/>
          <a:p>
            <a:r>
              <a:rPr lang="en-US" sz="1200" dirty="0"/>
              <a:t>Control  Register</a:t>
            </a:r>
          </a:p>
        </p:txBody>
      </p:sp>
      <p:cxnSp>
        <p:nvCxnSpPr>
          <p:cNvPr id="96" name="Straight Connector 95"/>
          <p:cNvCxnSpPr/>
          <p:nvPr/>
        </p:nvCxnSpPr>
        <p:spPr>
          <a:xfrm>
            <a:off x="6400800" y="52578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416566" y="61722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6705600" y="5257800"/>
            <a:ext cx="0" cy="228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0" name="Straight Arrow Connector 99"/>
          <p:cNvCxnSpPr/>
          <p:nvPr/>
        </p:nvCxnSpPr>
        <p:spPr>
          <a:xfrm>
            <a:off x="7620000" y="5867400"/>
            <a:ext cx="0" cy="3048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02" name="TextBox 101"/>
          <p:cNvSpPr txBox="1"/>
          <p:nvPr/>
        </p:nvSpPr>
        <p:spPr>
          <a:xfrm>
            <a:off x="6459071" y="5562600"/>
            <a:ext cx="1981200" cy="276999"/>
          </a:xfrm>
          <a:prstGeom prst="rect">
            <a:avLst/>
          </a:prstGeom>
          <a:noFill/>
        </p:spPr>
        <p:txBody>
          <a:bodyPr wrap="square" rtlCol="0">
            <a:spAutoFit/>
          </a:bodyPr>
          <a:lstStyle/>
          <a:p>
            <a:r>
              <a:rPr lang="en-US" sz="1200" dirty="0"/>
              <a:t>  Exception  Register</a:t>
            </a:r>
          </a:p>
        </p:txBody>
      </p:sp>
      <p:sp>
        <p:nvSpPr>
          <p:cNvPr id="103" name="TextBox 102"/>
          <p:cNvSpPr txBox="1"/>
          <p:nvPr/>
        </p:nvSpPr>
        <p:spPr>
          <a:xfrm>
            <a:off x="5105400" y="4495800"/>
            <a:ext cx="3159839" cy="369332"/>
          </a:xfrm>
          <a:prstGeom prst="rect">
            <a:avLst/>
          </a:prstGeom>
          <a:noFill/>
        </p:spPr>
        <p:txBody>
          <a:bodyPr wrap="none" rtlCol="0">
            <a:spAutoFit/>
          </a:bodyPr>
          <a:lstStyle/>
          <a:p>
            <a:r>
              <a:rPr lang="en-US" b="1" u="sng" dirty="0"/>
              <a:t>Special  Purpose Registers</a:t>
            </a:r>
          </a:p>
        </p:txBody>
      </p:sp>
      <p:cxnSp>
        <p:nvCxnSpPr>
          <p:cNvPr id="105" name="Straight Arrow Connector 104"/>
          <p:cNvCxnSpPr>
            <a:stCxn id="93" idx="1"/>
            <a:endCxn id="61" idx="3"/>
          </p:cNvCxnSpPr>
          <p:nvPr/>
        </p:nvCxnSpPr>
        <p:spPr>
          <a:xfrm flipH="1">
            <a:off x="6183097" y="5091500"/>
            <a:ext cx="522503" cy="139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6" name="Straight Arrow Connector 105"/>
          <p:cNvCxnSpPr>
            <a:stCxn id="94" idx="1"/>
            <a:endCxn id="65" idx="3"/>
          </p:cNvCxnSpPr>
          <p:nvPr/>
        </p:nvCxnSpPr>
        <p:spPr>
          <a:xfrm flipH="1" flipV="1">
            <a:off x="6179050" y="6324600"/>
            <a:ext cx="622355" cy="1390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linds(horizontal)">
                                      <p:cBhvr>
                                        <p:cTn id="13" dur="500"/>
                                        <p:tgtEl>
                                          <p:spTgt spid="4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blinds(horizontal)">
                                      <p:cBhvr>
                                        <p:cTn id="16" dur="500"/>
                                        <p:tgtEl>
                                          <p:spTgt spid="4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linds(horizontal)">
                                      <p:cBhvr>
                                        <p:cTn id="19" dur="500"/>
                                        <p:tgtEl>
                                          <p:spTgt spid="4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linds(horizontal)">
                                      <p:cBhvr>
                                        <p:cTn id="28" dur="500"/>
                                        <p:tgtEl>
                                          <p:spTgt spid="4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blinds(horizontal)">
                                      <p:cBhvr>
                                        <p:cTn id="31" dur="500"/>
                                        <p:tgtEl>
                                          <p:spTgt spid="5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blinds(horizontal)">
                                      <p:cBhvr>
                                        <p:cTn id="34" dur="500"/>
                                        <p:tgtEl>
                                          <p:spTgt spid="5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linds(horizontal)">
                                      <p:cBhvr>
                                        <p:cTn id="37" dur="500"/>
                                        <p:tgtEl>
                                          <p:spTgt spid="5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blinds(horizontal)">
                                      <p:cBhvr>
                                        <p:cTn id="40" dur="500"/>
                                        <p:tgtEl>
                                          <p:spTgt spid="5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blinds(horizontal)">
                                      <p:cBhvr>
                                        <p:cTn id="43" dur="500"/>
                                        <p:tgtEl>
                                          <p:spTgt spid="5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blinds(horizontal)">
                                      <p:cBhvr>
                                        <p:cTn id="46" dur="500"/>
                                        <p:tgtEl>
                                          <p:spTgt spid="5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blinds(horizontal)">
                                      <p:cBhvr>
                                        <p:cTn id="49" dur="500"/>
                                        <p:tgtEl>
                                          <p:spTgt spid="5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blinds(horizontal)">
                                      <p:cBhvr>
                                        <p:cTn id="52" dur="500"/>
                                        <p:tgtEl>
                                          <p:spTgt spid="6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blinds(horizontal)">
                                      <p:cBhvr>
                                        <p:cTn id="55" dur="500"/>
                                        <p:tgtEl>
                                          <p:spTgt spid="6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blinds(horizontal)">
                                      <p:cBhvr>
                                        <p:cTn id="58" dur="500"/>
                                        <p:tgtEl>
                                          <p:spTgt spid="6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blinds(horizontal)">
                                      <p:cBhvr>
                                        <p:cTn id="61" dur="500"/>
                                        <p:tgtEl>
                                          <p:spTgt spid="68"/>
                                        </p:tgtEl>
                                      </p:cBhvr>
                                    </p:animEffect>
                                  </p:childTnLst>
                                </p:cTn>
                              </p:par>
                              <p:par>
                                <p:cTn id="62" presetID="3" presetClass="entr" presetSubtype="10" fill="hold"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blinds(horizontal)">
                                      <p:cBhvr>
                                        <p:cTn id="64" dur="500"/>
                                        <p:tgtEl>
                                          <p:spTgt spid="70"/>
                                        </p:tgtEl>
                                      </p:cBhvr>
                                    </p:animEffect>
                                  </p:childTnLst>
                                </p:cTn>
                              </p:par>
                              <p:par>
                                <p:cTn id="65" presetID="3" presetClass="entr" presetSubtype="1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blinds(horizontal)">
                                      <p:cBhvr>
                                        <p:cTn id="67" dur="500"/>
                                        <p:tgtEl>
                                          <p:spTgt spid="7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blinds(horizontal)">
                                      <p:cBhvr>
                                        <p:cTn id="70" dur="500"/>
                                        <p:tgtEl>
                                          <p:spTgt spid="72"/>
                                        </p:tgtEl>
                                      </p:cBhvr>
                                    </p:animEffect>
                                  </p:childTnLst>
                                </p:cTn>
                              </p:par>
                              <p:par>
                                <p:cTn id="71" presetID="3" presetClass="entr" presetSubtype="1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blinds(horizontal)">
                                      <p:cBhvr>
                                        <p:cTn id="73" dur="500"/>
                                        <p:tgtEl>
                                          <p:spTgt spid="74"/>
                                        </p:tgtEl>
                                      </p:cBhvr>
                                    </p:animEffect>
                                  </p:childTnLst>
                                </p:cTn>
                              </p:par>
                              <p:par>
                                <p:cTn id="74" presetID="3" presetClass="entr" presetSubtype="10"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blinds(horizontal)">
                                      <p:cBhvr>
                                        <p:cTn id="76" dur="500"/>
                                        <p:tgtEl>
                                          <p:spTgt spid="77"/>
                                        </p:tgtEl>
                                      </p:cBhvr>
                                    </p:animEffect>
                                  </p:childTnLst>
                                </p:cTn>
                              </p:par>
                              <p:par>
                                <p:cTn id="77" presetID="3" presetClass="entr" presetSubtype="10"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blinds(horizontal)">
                                      <p:cBhvr>
                                        <p:cTn id="79" dur="500"/>
                                        <p:tgtEl>
                                          <p:spTgt spid="78"/>
                                        </p:tgtEl>
                                      </p:cBhvr>
                                    </p:animEffect>
                                  </p:childTnLst>
                                </p:cTn>
                              </p:par>
                              <p:par>
                                <p:cTn id="80" presetID="3" presetClass="entr" presetSubtype="10" fill="hold"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blinds(horizontal)">
                                      <p:cBhvr>
                                        <p:cTn id="82" dur="500"/>
                                        <p:tgtEl>
                                          <p:spTgt spid="79"/>
                                        </p:tgtEl>
                                      </p:cBhvr>
                                    </p:animEffect>
                                  </p:childTnLst>
                                </p:cTn>
                              </p:par>
                              <p:par>
                                <p:cTn id="83" presetID="3" presetClass="entr" presetSubtype="1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blinds(horizontal)">
                                      <p:cBhvr>
                                        <p:cTn id="85" dur="500"/>
                                        <p:tgtEl>
                                          <p:spTgt spid="8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blinds(horizontal)">
                                      <p:cBhvr>
                                        <p:cTn id="88" dur="500"/>
                                        <p:tgtEl>
                                          <p:spTgt spid="8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blinds(horizontal)">
                                      <p:cBhvr>
                                        <p:cTn id="91" dur="500"/>
                                        <p:tgtEl>
                                          <p:spTgt spid="82"/>
                                        </p:tgtEl>
                                      </p:cBhvr>
                                    </p:animEffect>
                                  </p:childTnLst>
                                </p:cTn>
                              </p:par>
                              <p:par>
                                <p:cTn id="92" presetID="3" presetClass="entr" presetSubtype="10" fill="hold"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blinds(horizontal)">
                                      <p:cBhvr>
                                        <p:cTn id="94" dur="500"/>
                                        <p:tgtEl>
                                          <p:spTgt spid="83"/>
                                        </p:tgtEl>
                                      </p:cBhvr>
                                    </p:animEffect>
                                  </p:childTnLst>
                                </p:cTn>
                              </p:par>
                              <p:par>
                                <p:cTn id="95" presetID="3" presetClass="entr" presetSubtype="10" fill="hold" nodeType="with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blinds(horizontal)">
                                      <p:cBhvr>
                                        <p:cTn id="97" dur="500"/>
                                        <p:tgtEl>
                                          <p:spTgt spid="85"/>
                                        </p:tgtEl>
                                      </p:cBhvr>
                                    </p:animEffect>
                                  </p:childTnLst>
                                </p:cTn>
                              </p:par>
                              <p:par>
                                <p:cTn id="98" presetID="3" presetClass="entr" presetSubtype="1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blinds(horizontal)">
                                      <p:cBhvr>
                                        <p:cTn id="100" dur="500"/>
                                        <p:tgtEl>
                                          <p:spTgt spid="88"/>
                                        </p:tgtEl>
                                      </p:cBhvr>
                                    </p:animEffect>
                                  </p:childTnLst>
                                </p:cTn>
                              </p:par>
                              <p:par>
                                <p:cTn id="101" presetID="3" presetClass="entr" presetSubtype="10" fill="hold" nodeType="with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blinds(horizontal)">
                                      <p:cBhvr>
                                        <p:cTn id="103" dur="500"/>
                                        <p:tgtEl>
                                          <p:spTgt spid="90"/>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103"/>
                                        </p:tgtEl>
                                        <p:attrNameLst>
                                          <p:attrName>style.visibility</p:attrName>
                                        </p:attrNameLst>
                                      </p:cBhvr>
                                      <p:to>
                                        <p:strVal val="visible"/>
                                      </p:to>
                                    </p:set>
                                    <p:animEffect transition="in" filter="blinds(horizontal)">
                                      <p:cBhvr>
                                        <p:cTn id="108" dur="500"/>
                                        <p:tgtEl>
                                          <p:spTgt spid="103"/>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61"/>
                                        </p:tgtEl>
                                        <p:attrNameLst>
                                          <p:attrName>style.visibility</p:attrName>
                                        </p:attrNameLst>
                                      </p:cBhvr>
                                      <p:to>
                                        <p:strVal val="visible"/>
                                      </p:to>
                                    </p:set>
                                    <p:animEffect transition="in" filter="blinds(horizontal)">
                                      <p:cBhvr>
                                        <p:cTn id="111" dur="500"/>
                                        <p:tgtEl>
                                          <p:spTgt spid="61"/>
                                        </p:tgtEl>
                                      </p:cBhvr>
                                    </p:animEffect>
                                  </p:childTnLst>
                                </p:cTn>
                              </p:par>
                              <p:par>
                                <p:cTn id="112" presetID="3" presetClass="entr" presetSubtype="10" fill="hold" nodeType="withEffect">
                                  <p:stCondLst>
                                    <p:cond delay="0"/>
                                  </p:stCondLst>
                                  <p:childTnLst>
                                    <p:set>
                                      <p:cBhvr>
                                        <p:cTn id="113" dur="1" fill="hold">
                                          <p:stCondLst>
                                            <p:cond delay="0"/>
                                          </p:stCondLst>
                                        </p:cTn>
                                        <p:tgtEl>
                                          <p:spTgt spid="105"/>
                                        </p:tgtEl>
                                        <p:attrNameLst>
                                          <p:attrName>style.visibility</p:attrName>
                                        </p:attrNameLst>
                                      </p:cBhvr>
                                      <p:to>
                                        <p:strVal val="visible"/>
                                      </p:to>
                                    </p:set>
                                    <p:animEffect transition="in" filter="blinds(horizontal)">
                                      <p:cBhvr>
                                        <p:cTn id="114" dur="500"/>
                                        <p:tgtEl>
                                          <p:spTgt spid="105"/>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Effect transition="in" filter="blinds(horizontal)">
                                      <p:cBhvr>
                                        <p:cTn id="117" dur="500"/>
                                        <p:tgtEl>
                                          <p:spTgt spid="9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blinds(horizontal)">
                                      <p:cBhvr>
                                        <p:cTn id="122" dur="500"/>
                                        <p:tgtEl>
                                          <p:spTgt spid="62"/>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blinds(horizontal)">
                                      <p:cBhvr>
                                        <p:cTn id="125" dur="500"/>
                                        <p:tgtEl>
                                          <p:spTgt spid="64"/>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63"/>
                                        </p:tgtEl>
                                        <p:attrNameLst>
                                          <p:attrName>style.visibility</p:attrName>
                                        </p:attrNameLst>
                                      </p:cBhvr>
                                      <p:to>
                                        <p:strVal val="visible"/>
                                      </p:to>
                                    </p:set>
                                    <p:animEffect transition="in" filter="blinds(horizontal)">
                                      <p:cBhvr>
                                        <p:cTn id="128" dur="500"/>
                                        <p:tgtEl>
                                          <p:spTgt spid="63"/>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102"/>
                                        </p:tgtEl>
                                        <p:attrNameLst>
                                          <p:attrName>style.visibility</p:attrName>
                                        </p:attrNameLst>
                                      </p:cBhvr>
                                      <p:to>
                                        <p:strVal val="visible"/>
                                      </p:to>
                                    </p:set>
                                    <p:animEffect transition="in" filter="blinds(horizontal)">
                                      <p:cBhvr>
                                        <p:cTn id="131" dur="500"/>
                                        <p:tgtEl>
                                          <p:spTgt spid="102"/>
                                        </p:tgtEl>
                                      </p:cBhvr>
                                    </p:animEffect>
                                  </p:childTnLst>
                                </p:cTn>
                              </p:par>
                              <p:par>
                                <p:cTn id="132" presetID="3" presetClass="entr" presetSubtype="10" fill="hold" nodeType="withEffect">
                                  <p:stCondLst>
                                    <p:cond delay="0"/>
                                  </p:stCondLst>
                                  <p:childTnLst>
                                    <p:set>
                                      <p:cBhvr>
                                        <p:cTn id="133" dur="1" fill="hold">
                                          <p:stCondLst>
                                            <p:cond delay="0"/>
                                          </p:stCondLst>
                                        </p:cTn>
                                        <p:tgtEl>
                                          <p:spTgt spid="98"/>
                                        </p:tgtEl>
                                        <p:attrNameLst>
                                          <p:attrName>style.visibility</p:attrName>
                                        </p:attrNameLst>
                                      </p:cBhvr>
                                      <p:to>
                                        <p:strVal val="visible"/>
                                      </p:to>
                                    </p:set>
                                    <p:animEffect transition="in" filter="blinds(horizontal)">
                                      <p:cBhvr>
                                        <p:cTn id="134" dur="500"/>
                                        <p:tgtEl>
                                          <p:spTgt spid="98"/>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100"/>
                                        </p:tgtEl>
                                        <p:attrNameLst>
                                          <p:attrName>style.visibility</p:attrName>
                                        </p:attrNameLst>
                                      </p:cBhvr>
                                      <p:to>
                                        <p:strVal val="visible"/>
                                      </p:to>
                                    </p:set>
                                    <p:animEffect transition="in" filter="blinds(horizontal)">
                                      <p:cBhvr>
                                        <p:cTn id="139" dur="500"/>
                                        <p:tgtEl>
                                          <p:spTgt spid="100"/>
                                        </p:tgtEl>
                                      </p:cBhvr>
                                    </p:animEffect>
                                  </p:childTnLst>
                                </p:cTn>
                              </p:par>
                              <p:par>
                                <p:cTn id="140" presetID="3" presetClass="entr" presetSubtype="10" fill="hold" nodeType="withEffect">
                                  <p:stCondLst>
                                    <p:cond delay="0"/>
                                  </p:stCondLst>
                                  <p:childTnLst>
                                    <p:set>
                                      <p:cBhvr>
                                        <p:cTn id="141" dur="1" fill="hold">
                                          <p:stCondLst>
                                            <p:cond delay="0"/>
                                          </p:stCondLst>
                                        </p:cTn>
                                        <p:tgtEl>
                                          <p:spTgt spid="96"/>
                                        </p:tgtEl>
                                        <p:attrNameLst>
                                          <p:attrName>style.visibility</p:attrName>
                                        </p:attrNameLst>
                                      </p:cBhvr>
                                      <p:to>
                                        <p:strVal val="visible"/>
                                      </p:to>
                                    </p:set>
                                    <p:animEffect transition="in" filter="blinds(horizontal)">
                                      <p:cBhvr>
                                        <p:cTn id="142" dur="500"/>
                                        <p:tgtEl>
                                          <p:spTgt spid="96"/>
                                        </p:tgtEl>
                                      </p:cBhvr>
                                    </p:animEffect>
                                  </p:childTnLst>
                                </p:cTn>
                              </p:par>
                              <p:par>
                                <p:cTn id="143" presetID="3" presetClass="entr" presetSubtype="10" fill="hold" nodeType="withEffect">
                                  <p:stCondLst>
                                    <p:cond delay="0"/>
                                  </p:stCondLst>
                                  <p:childTnLst>
                                    <p:set>
                                      <p:cBhvr>
                                        <p:cTn id="144" dur="1" fill="hold">
                                          <p:stCondLst>
                                            <p:cond delay="0"/>
                                          </p:stCondLst>
                                        </p:cTn>
                                        <p:tgtEl>
                                          <p:spTgt spid="97"/>
                                        </p:tgtEl>
                                        <p:attrNameLst>
                                          <p:attrName>style.visibility</p:attrName>
                                        </p:attrNameLst>
                                      </p:cBhvr>
                                      <p:to>
                                        <p:strVal val="visible"/>
                                      </p:to>
                                    </p:set>
                                    <p:animEffect transition="in" filter="blinds(horizontal)">
                                      <p:cBhvr>
                                        <p:cTn id="145" dur="500"/>
                                        <p:tgtEl>
                                          <p:spTgt spid="97"/>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blinds(horizontal)">
                                      <p:cBhvr>
                                        <p:cTn id="150" dur="500"/>
                                        <p:tgtEl>
                                          <p:spTgt spid="65"/>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94"/>
                                        </p:tgtEl>
                                        <p:attrNameLst>
                                          <p:attrName>style.visibility</p:attrName>
                                        </p:attrNameLst>
                                      </p:cBhvr>
                                      <p:to>
                                        <p:strVal val="visible"/>
                                      </p:to>
                                    </p:set>
                                    <p:animEffect transition="in" filter="blinds(horizontal)">
                                      <p:cBhvr>
                                        <p:cTn id="153" dur="500"/>
                                        <p:tgtEl>
                                          <p:spTgt spid="94"/>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nodeType="clickEffect">
                                  <p:stCondLst>
                                    <p:cond delay="0"/>
                                  </p:stCondLst>
                                  <p:childTnLst>
                                    <p:set>
                                      <p:cBhvr>
                                        <p:cTn id="157" dur="1" fill="hold">
                                          <p:stCondLst>
                                            <p:cond delay="0"/>
                                          </p:stCondLst>
                                        </p:cTn>
                                        <p:tgtEl>
                                          <p:spTgt spid="106"/>
                                        </p:tgtEl>
                                        <p:attrNameLst>
                                          <p:attrName>style.visibility</p:attrName>
                                        </p:attrNameLst>
                                      </p:cBhvr>
                                      <p:to>
                                        <p:strVal val="visible"/>
                                      </p:to>
                                    </p:set>
                                    <p:animEffect transition="in" filter="blinds(horizontal)">
                                      <p:cBhvr>
                                        <p:cTn id="15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p:bldP spid="72" grpId="0"/>
      <p:bldP spid="81" grpId="0"/>
      <p:bldP spid="82" grpId="0"/>
      <p:bldP spid="93" grpId="0"/>
      <p:bldP spid="94" grpId="0"/>
      <p:bldP spid="102" grpId="0"/>
      <p:bldP spid="1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BC0F929-95AF-4D90-990C-1C8C47E57542}"/>
              </a:ext>
            </a:extLst>
          </p:cNvPr>
          <p:cNvSpPr txBox="1">
            <a:spLocks/>
          </p:cNvSpPr>
          <p:nvPr/>
        </p:nvSpPr>
        <p:spPr>
          <a:xfrm>
            <a:off x="304800" y="1371600"/>
            <a:ext cx="8359388" cy="5638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1800" b="1" dirty="0"/>
              <a:t>R0 – R12: general purpose registers</a:t>
            </a:r>
          </a:p>
          <a:p>
            <a:pPr lvl="1" fontAlgn="auto">
              <a:spcAft>
                <a:spcPts val="0"/>
              </a:spcAft>
            </a:pPr>
            <a:r>
              <a:rPr lang="en-GB" sz="1600" dirty="0"/>
              <a:t>Low registers (R0 – R7) can be accessed by any instruction</a:t>
            </a:r>
          </a:p>
          <a:p>
            <a:pPr lvl="1" fontAlgn="auto">
              <a:spcAft>
                <a:spcPts val="0"/>
              </a:spcAft>
            </a:pPr>
            <a:r>
              <a:rPr lang="en-GB" sz="1600" dirty="0"/>
              <a:t>High registers (R8 – R12) sometimes cannot be accessed e.g. by some Thumb (16-bit) instructions</a:t>
            </a:r>
          </a:p>
          <a:p>
            <a:pPr fontAlgn="auto">
              <a:spcAft>
                <a:spcPts val="0"/>
              </a:spcAft>
            </a:pPr>
            <a:r>
              <a:rPr lang="en-GB" sz="1800" b="1" dirty="0"/>
              <a:t>R13: Stack Pointer (SP)</a:t>
            </a:r>
          </a:p>
          <a:p>
            <a:pPr lvl="1" fontAlgn="auto">
              <a:spcAft>
                <a:spcPts val="0"/>
              </a:spcAft>
            </a:pPr>
            <a:r>
              <a:rPr lang="en-GB" sz="1600" dirty="0"/>
              <a:t>Records the current address of the stack</a:t>
            </a:r>
          </a:p>
          <a:p>
            <a:pPr lvl="1" fontAlgn="auto">
              <a:spcAft>
                <a:spcPts val="0"/>
              </a:spcAft>
            </a:pPr>
            <a:r>
              <a:rPr lang="en-GB" sz="1600" dirty="0"/>
              <a:t>Used for saving the context of a program while switching between tasks</a:t>
            </a:r>
          </a:p>
          <a:p>
            <a:pPr lvl="1" fontAlgn="auto">
              <a:spcAft>
                <a:spcPts val="0"/>
              </a:spcAft>
            </a:pPr>
            <a:r>
              <a:rPr lang="en-GB" sz="1600" dirty="0"/>
              <a:t>Cortex-M4 has two SPs: Main SP, used in applications that require privileged access e.g. OS kernel, and exception handlers, and Process SP,  used in base-level application code (when not running an exception handler)</a:t>
            </a:r>
          </a:p>
          <a:p>
            <a:pPr fontAlgn="auto">
              <a:spcAft>
                <a:spcPts val="0"/>
              </a:spcAft>
            </a:pPr>
            <a:r>
              <a:rPr lang="en-GB" sz="1800" b="1" dirty="0"/>
              <a:t>Program Counter (PC)</a:t>
            </a:r>
          </a:p>
          <a:p>
            <a:pPr lvl="1" fontAlgn="auto">
              <a:spcAft>
                <a:spcPts val="0"/>
              </a:spcAft>
            </a:pPr>
            <a:r>
              <a:rPr lang="en-GB" sz="1600" dirty="0"/>
              <a:t>Records the address of the current instruction code</a:t>
            </a:r>
          </a:p>
          <a:p>
            <a:pPr lvl="1" fontAlgn="auto">
              <a:spcAft>
                <a:spcPts val="0"/>
              </a:spcAft>
            </a:pPr>
            <a:r>
              <a:rPr lang="en-GB" sz="1600" dirty="0"/>
              <a:t>Automatically incremented by 4 at each operation (for 32-bit instruction code), except branching operations</a:t>
            </a:r>
          </a:p>
          <a:p>
            <a:pPr lvl="1" fontAlgn="auto">
              <a:spcAft>
                <a:spcPts val="0"/>
              </a:spcAft>
            </a:pPr>
            <a:r>
              <a:rPr lang="en-GB" sz="1600" dirty="0"/>
              <a:t>A branching operation, such as function calls, will change the PC to a specific address, meanwhile it saves the current PC to the Link Register (LR)</a:t>
            </a:r>
          </a:p>
          <a:p>
            <a:pPr lvl="1" fontAlgn="auto">
              <a:spcAft>
                <a:spcPts val="0"/>
              </a:spcAft>
            </a:pPr>
            <a:endParaRPr lang="en-GB" sz="1600" dirty="0"/>
          </a:p>
        </p:txBody>
      </p:sp>
      <p:sp>
        <p:nvSpPr>
          <p:cNvPr id="3" name="Title 1">
            <a:extLst>
              <a:ext uri="{FF2B5EF4-FFF2-40B4-BE49-F238E27FC236}">
                <a16:creationId xmlns:a16="http://schemas.microsoft.com/office/drawing/2014/main" id="{D07439A3-91D6-4471-9525-D8F63F6576D8}"/>
              </a:ext>
            </a:extLst>
          </p:cNvPr>
          <p:cNvSpPr txBox="1">
            <a:spLocks/>
          </p:cNvSpPr>
          <p:nvPr/>
        </p:nvSpPr>
        <p:spPr>
          <a:xfrm>
            <a:off x="479811" y="336000"/>
            <a:ext cx="7140189" cy="807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Cortex-M4 Registers</a:t>
            </a:r>
            <a:endParaRPr lang="en-GB" dirty="0"/>
          </a:p>
        </p:txBody>
      </p:sp>
    </p:spTree>
    <p:extLst>
      <p:ext uri="{BB962C8B-B14F-4D97-AF65-F5344CB8AC3E}">
        <p14:creationId xmlns:p14="http://schemas.microsoft.com/office/powerpoint/2010/main" val="3677179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19B2-1CC2-4E22-A589-8070174F4A96}"/>
              </a:ext>
            </a:extLst>
          </p:cNvPr>
          <p:cNvSpPr txBox="1">
            <a:spLocks/>
          </p:cNvSpPr>
          <p:nvPr/>
        </p:nvSpPr>
        <p:spPr>
          <a:xfrm>
            <a:off x="479812" y="275701"/>
            <a:ext cx="8361316" cy="708373"/>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Cortex-M4 Registers</a:t>
            </a:r>
            <a:endParaRPr lang="en-GB" dirty="0"/>
          </a:p>
        </p:txBody>
      </p:sp>
      <p:sp>
        <p:nvSpPr>
          <p:cNvPr id="3" name="Content Placeholder 2">
            <a:extLst>
              <a:ext uri="{FF2B5EF4-FFF2-40B4-BE49-F238E27FC236}">
                <a16:creationId xmlns:a16="http://schemas.microsoft.com/office/drawing/2014/main" id="{1FBDD280-8D2A-4EC3-A27F-82764D0D0D84}"/>
              </a:ext>
            </a:extLst>
          </p:cNvPr>
          <p:cNvSpPr txBox="1">
            <a:spLocks/>
          </p:cNvSpPr>
          <p:nvPr/>
        </p:nvSpPr>
        <p:spPr>
          <a:xfrm>
            <a:off x="251213" y="950074"/>
            <a:ext cx="8359387" cy="57555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800" dirty="0"/>
              <a:t>R14: Link Register (LR)</a:t>
            </a:r>
          </a:p>
          <a:p>
            <a:pPr lvl="1" fontAlgn="auto">
              <a:spcAft>
                <a:spcPts val="0"/>
              </a:spcAft>
            </a:pPr>
            <a:r>
              <a:rPr lang="en-US" sz="2400" dirty="0"/>
              <a:t>The LR is used to store the return address of a subroutine or a function call</a:t>
            </a:r>
          </a:p>
          <a:p>
            <a:pPr lvl="1" fontAlgn="auto">
              <a:spcAft>
                <a:spcPts val="0"/>
              </a:spcAft>
            </a:pPr>
            <a:r>
              <a:rPr lang="en-US" sz="2400" dirty="0"/>
              <a:t>The program counter (PC) will load the value from LR after a function is finished</a:t>
            </a:r>
          </a:p>
        </p:txBody>
      </p:sp>
      <p:grpSp>
        <p:nvGrpSpPr>
          <p:cNvPr id="4" name="Group 3">
            <a:extLst>
              <a:ext uri="{FF2B5EF4-FFF2-40B4-BE49-F238E27FC236}">
                <a16:creationId xmlns:a16="http://schemas.microsoft.com/office/drawing/2014/main" id="{20A1757A-8303-40B3-A90E-58441A1E017B}"/>
              </a:ext>
            </a:extLst>
          </p:cNvPr>
          <p:cNvGrpSpPr/>
          <p:nvPr/>
        </p:nvGrpSpPr>
        <p:grpSpPr>
          <a:xfrm>
            <a:off x="477884" y="3429000"/>
            <a:ext cx="8361315" cy="2994575"/>
            <a:chOff x="333375" y="3335338"/>
            <a:chExt cx="7878763" cy="2744787"/>
          </a:xfrm>
        </p:grpSpPr>
        <p:sp>
          <p:nvSpPr>
            <p:cNvPr id="5" name="Rectangle 4">
              <a:extLst>
                <a:ext uri="{FF2B5EF4-FFF2-40B4-BE49-F238E27FC236}">
                  <a16:creationId xmlns:a16="http://schemas.microsoft.com/office/drawing/2014/main" id="{C67D6EB9-0E58-413B-9EF6-6C24563D085C}"/>
                </a:ext>
              </a:extLst>
            </p:cNvPr>
            <p:cNvSpPr/>
            <p:nvPr/>
          </p:nvSpPr>
          <p:spPr bwMode="auto">
            <a:xfrm>
              <a:off x="7081838" y="3500438"/>
              <a:ext cx="774700" cy="2036762"/>
            </a:xfrm>
            <a:prstGeom prst="rect">
              <a:avLst/>
            </a:prstGeom>
            <a:solidFill>
              <a:srgbClr val="FFFFFF">
                <a:lumMod val="85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6" name="Rectangle 5">
              <a:extLst>
                <a:ext uri="{FF2B5EF4-FFF2-40B4-BE49-F238E27FC236}">
                  <a16:creationId xmlns:a16="http://schemas.microsoft.com/office/drawing/2014/main" id="{4B9447B9-D89A-4206-87EF-5DACCF9ED892}"/>
                </a:ext>
              </a:extLst>
            </p:cNvPr>
            <p:cNvSpPr/>
            <p:nvPr/>
          </p:nvSpPr>
          <p:spPr bwMode="auto">
            <a:xfrm>
              <a:off x="7081838" y="3495675"/>
              <a:ext cx="774700" cy="1109663"/>
            </a:xfrm>
            <a:prstGeom prst="rect">
              <a:avLst/>
            </a:prstGeom>
            <a:solidFill>
              <a:srgbClr val="128CAB">
                <a:lumMod val="20000"/>
                <a:lumOff val="80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7" name="Rectangle 6">
              <a:extLst>
                <a:ext uri="{FF2B5EF4-FFF2-40B4-BE49-F238E27FC236}">
                  <a16:creationId xmlns:a16="http://schemas.microsoft.com/office/drawing/2014/main" id="{AE25CC41-2103-42B8-95BC-4A6FA2E7E301}"/>
                </a:ext>
              </a:extLst>
            </p:cNvPr>
            <p:cNvSpPr/>
            <p:nvPr/>
          </p:nvSpPr>
          <p:spPr bwMode="auto">
            <a:xfrm>
              <a:off x="7081838" y="4889500"/>
              <a:ext cx="774700" cy="552450"/>
            </a:xfrm>
            <a:prstGeom prst="rect">
              <a:avLst/>
            </a:prstGeom>
            <a:solidFill>
              <a:srgbClr val="911B1D">
                <a:lumMod val="20000"/>
                <a:lumOff val="80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8" name="Rectangle 7">
              <a:extLst>
                <a:ext uri="{FF2B5EF4-FFF2-40B4-BE49-F238E27FC236}">
                  <a16:creationId xmlns:a16="http://schemas.microsoft.com/office/drawing/2014/main" id="{44D74459-D05B-4DCB-B018-CA162AA97877}"/>
                </a:ext>
              </a:extLst>
            </p:cNvPr>
            <p:cNvSpPr/>
            <p:nvPr/>
          </p:nvSpPr>
          <p:spPr bwMode="auto">
            <a:xfrm>
              <a:off x="7081838" y="5348288"/>
              <a:ext cx="774700" cy="93662"/>
            </a:xfrm>
            <a:prstGeom prst="rect">
              <a:avLst/>
            </a:prstGeom>
            <a:solidFill>
              <a:srgbClr val="911B1D">
                <a:lumMod val="40000"/>
                <a:lumOff val="60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9" name="Rectangle 8">
              <a:extLst>
                <a:ext uri="{FF2B5EF4-FFF2-40B4-BE49-F238E27FC236}">
                  <a16:creationId xmlns:a16="http://schemas.microsoft.com/office/drawing/2014/main" id="{66DCAE6D-519A-4DCD-881F-9F8ED7C145DE}"/>
                </a:ext>
              </a:extLst>
            </p:cNvPr>
            <p:cNvSpPr/>
            <p:nvPr/>
          </p:nvSpPr>
          <p:spPr bwMode="auto">
            <a:xfrm>
              <a:off x="7081838" y="3587750"/>
              <a:ext cx="774700" cy="93663"/>
            </a:xfrm>
            <a:prstGeom prst="rect">
              <a:avLst/>
            </a:prstGeom>
            <a:solidFill>
              <a:srgbClr val="AAC5D2">
                <a:lumMod val="75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10" name="Rectangle 9">
              <a:extLst>
                <a:ext uri="{FF2B5EF4-FFF2-40B4-BE49-F238E27FC236}">
                  <a16:creationId xmlns:a16="http://schemas.microsoft.com/office/drawing/2014/main" id="{E5596EA4-C542-4F39-96AE-613F7E5CA77C}"/>
                </a:ext>
              </a:extLst>
            </p:cNvPr>
            <p:cNvSpPr/>
            <p:nvPr/>
          </p:nvSpPr>
          <p:spPr bwMode="auto">
            <a:xfrm>
              <a:off x="5575300" y="5329238"/>
              <a:ext cx="776288" cy="146050"/>
            </a:xfrm>
            <a:prstGeom prst="rect">
              <a:avLst/>
            </a:prstGeom>
            <a:solidFill>
              <a:srgbClr val="FFFFFF">
                <a:lumMod val="8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PC</a:t>
              </a:r>
            </a:p>
          </p:txBody>
        </p:sp>
        <p:sp>
          <p:nvSpPr>
            <p:cNvPr id="11" name="Rectangle 10">
              <a:extLst>
                <a:ext uri="{FF2B5EF4-FFF2-40B4-BE49-F238E27FC236}">
                  <a16:creationId xmlns:a16="http://schemas.microsoft.com/office/drawing/2014/main" id="{1AED4820-90D3-4576-B1F8-F36EAC82048F}"/>
                </a:ext>
              </a:extLst>
            </p:cNvPr>
            <p:cNvSpPr/>
            <p:nvPr/>
          </p:nvSpPr>
          <p:spPr bwMode="auto">
            <a:xfrm>
              <a:off x="5575300" y="3560763"/>
              <a:ext cx="776288" cy="146050"/>
            </a:xfrm>
            <a:prstGeom prst="rect">
              <a:avLst/>
            </a:prstGeom>
            <a:solidFill>
              <a:srgbClr val="FFFFFF">
                <a:lumMod val="8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LR</a:t>
              </a:r>
            </a:p>
          </p:txBody>
        </p:sp>
        <p:cxnSp>
          <p:nvCxnSpPr>
            <p:cNvPr id="12" name="Straight Arrow Connector 11">
              <a:extLst>
                <a:ext uri="{FF2B5EF4-FFF2-40B4-BE49-F238E27FC236}">
                  <a16:creationId xmlns:a16="http://schemas.microsoft.com/office/drawing/2014/main" id="{E2A151AB-28A9-4E54-9068-5B76CC99B056}"/>
                </a:ext>
              </a:extLst>
            </p:cNvPr>
            <p:cNvCxnSpPr/>
            <p:nvPr/>
          </p:nvCxnSpPr>
          <p:spPr bwMode="auto">
            <a:xfrm>
              <a:off x="6467475" y="5402263"/>
              <a:ext cx="590550" cy="0"/>
            </a:xfrm>
            <a:prstGeom prst="straightConnector1">
              <a:avLst/>
            </a:prstGeom>
            <a:noFill/>
            <a:ln w="19050" cap="flat" cmpd="sng" algn="ctr">
              <a:solidFill>
                <a:srgbClr val="FFFFFF">
                  <a:lumMod val="50000"/>
                </a:srgbClr>
              </a:solidFill>
              <a:prstDash val="sysDot"/>
              <a:round/>
              <a:headEnd type="none" w="med" len="med"/>
              <a:tailEnd type="triangle" w="med" len="med"/>
            </a:ln>
            <a:effectLst/>
          </p:spPr>
        </p:cxnSp>
        <p:cxnSp>
          <p:nvCxnSpPr>
            <p:cNvPr id="13" name="Straight Arrow Connector 12">
              <a:extLst>
                <a:ext uri="{FF2B5EF4-FFF2-40B4-BE49-F238E27FC236}">
                  <a16:creationId xmlns:a16="http://schemas.microsoft.com/office/drawing/2014/main" id="{1B8D21F0-622F-4C5D-BC2C-BF083819583A}"/>
                </a:ext>
              </a:extLst>
            </p:cNvPr>
            <p:cNvCxnSpPr/>
            <p:nvPr/>
          </p:nvCxnSpPr>
          <p:spPr bwMode="auto">
            <a:xfrm>
              <a:off x="5964238" y="3797300"/>
              <a:ext cx="0" cy="1447800"/>
            </a:xfrm>
            <a:prstGeom prst="straightConnector1">
              <a:avLst/>
            </a:prstGeom>
            <a:noFill/>
            <a:ln w="19050" cap="flat" cmpd="sng" algn="ctr">
              <a:solidFill>
                <a:srgbClr val="000000">
                  <a:lumMod val="75000"/>
                  <a:lumOff val="25000"/>
                </a:srgbClr>
              </a:solidFill>
              <a:prstDash val="solid"/>
              <a:round/>
              <a:headEnd type="none" w="med" len="med"/>
              <a:tailEnd type="triangle" w="med" len="lg"/>
            </a:ln>
            <a:effectLst/>
          </p:spPr>
        </p:cxnSp>
        <p:cxnSp>
          <p:nvCxnSpPr>
            <p:cNvPr id="14" name="Straight Connector 13">
              <a:extLst>
                <a:ext uri="{FF2B5EF4-FFF2-40B4-BE49-F238E27FC236}">
                  <a16:creationId xmlns:a16="http://schemas.microsoft.com/office/drawing/2014/main" id="{E5642B6D-E438-44DE-AD63-B95DA034DB36}"/>
                </a:ext>
              </a:extLst>
            </p:cNvPr>
            <p:cNvCxnSpPr/>
            <p:nvPr/>
          </p:nvCxnSpPr>
          <p:spPr bwMode="auto">
            <a:xfrm>
              <a:off x="7081838" y="3586163"/>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7F1A5EDB-97C3-441D-805F-04777721DE49}"/>
                </a:ext>
              </a:extLst>
            </p:cNvPr>
            <p:cNvCxnSpPr/>
            <p:nvPr/>
          </p:nvCxnSpPr>
          <p:spPr bwMode="auto">
            <a:xfrm>
              <a:off x="7081838" y="367823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16" name="Straight Connector 15">
              <a:extLst>
                <a:ext uri="{FF2B5EF4-FFF2-40B4-BE49-F238E27FC236}">
                  <a16:creationId xmlns:a16="http://schemas.microsoft.com/office/drawing/2014/main" id="{902AAB57-503E-4E4F-BF2D-E6946E1E47B3}"/>
                </a:ext>
              </a:extLst>
            </p:cNvPr>
            <p:cNvCxnSpPr/>
            <p:nvPr/>
          </p:nvCxnSpPr>
          <p:spPr bwMode="auto">
            <a:xfrm>
              <a:off x="7081838" y="377190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17" name="Straight Connector 16">
              <a:extLst>
                <a:ext uri="{FF2B5EF4-FFF2-40B4-BE49-F238E27FC236}">
                  <a16:creationId xmlns:a16="http://schemas.microsoft.com/office/drawing/2014/main" id="{017153AE-ED8E-4528-BE16-A0760FCC7532}"/>
                </a:ext>
              </a:extLst>
            </p:cNvPr>
            <p:cNvCxnSpPr/>
            <p:nvPr/>
          </p:nvCxnSpPr>
          <p:spPr bwMode="auto">
            <a:xfrm>
              <a:off x="7081838" y="386238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18" name="Straight Connector 17">
              <a:extLst>
                <a:ext uri="{FF2B5EF4-FFF2-40B4-BE49-F238E27FC236}">
                  <a16:creationId xmlns:a16="http://schemas.microsoft.com/office/drawing/2014/main" id="{FD71DE33-14D9-4AB3-B764-30F9CC11ABBE}"/>
                </a:ext>
              </a:extLst>
            </p:cNvPr>
            <p:cNvCxnSpPr/>
            <p:nvPr/>
          </p:nvCxnSpPr>
          <p:spPr bwMode="auto">
            <a:xfrm>
              <a:off x="7081838" y="3954463"/>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19" name="Straight Connector 18">
              <a:extLst>
                <a:ext uri="{FF2B5EF4-FFF2-40B4-BE49-F238E27FC236}">
                  <a16:creationId xmlns:a16="http://schemas.microsoft.com/office/drawing/2014/main" id="{F9B544A8-7D2E-4197-BBD1-7FD030FFD052}"/>
                </a:ext>
              </a:extLst>
            </p:cNvPr>
            <p:cNvCxnSpPr/>
            <p:nvPr/>
          </p:nvCxnSpPr>
          <p:spPr bwMode="auto">
            <a:xfrm>
              <a:off x="7081838" y="404812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0" name="Straight Connector 19">
              <a:extLst>
                <a:ext uri="{FF2B5EF4-FFF2-40B4-BE49-F238E27FC236}">
                  <a16:creationId xmlns:a16="http://schemas.microsoft.com/office/drawing/2014/main" id="{58C2A6DB-01C7-4D78-B980-FA72600EC037}"/>
                </a:ext>
              </a:extLst>
            </p:cNvPr>
            <p:cNvCxnSpPr/>
            <p:nvPr/>
          </p:nvCxnSpPr>
          <p:spPr bwMode="auto">
            <a:xfrm>
              <a:off x="7081838" y="414337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1" name="Straight Connector 20">
              <a:extLst>
                <a:ext uri="{FF2B5EF4-FFF2-40B4-BE49-F238E27FC236}">
                  <a16:creationId xmlns:a16="http://schemas.microsoft.com/office/drawing/2014/main" id="{8A9B8C84-AB79-4AEC-A41A-420ABFAEC227}"/>
                </a:ext>
              </a:extLst>
            </p:cNvPr>
            <p:cNvCxnSpPr/>
            <p:nvPr/>
          </p:nvCxnSpPr>
          <p:spPr bwMode="auto">
            <a:xfrm>
              <a:off x="7081838" y="423545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2" name="Straight Connector 21">
              <a:extLst>
                <a:ext uri="{FF2B5EF4-FFF2-40B4-BE49-F238E27FC236}">
                  <a16:creationId xmlns:a16="http://schemas.microsoft.com/office/drawing/2014/main" id="{2C34E0B0-74EE-4D1E-8D9D-15886A527F94}"/>
                </a:ext>
              </a:extLst>
            </p:cNvPr>
            <p:cNvCxnSpPr/>
            <p:nvPr/>
          </p:nvCxnSpPr>
          <p:spPr bwMode="auto">
            <a:xfrm>
              <a:off x="7081838" y="4329113"/>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3" name="Straight Connector 22">
              <a:extLst>
                <a:ext uri="{FF2B5EF4-FFF2-40B4-BE49-F238E27FC236}">
                  <a16:creationId xmlns:a16="http://schemas.microsoft.com/office/drawing/2014/main" id="{3D29E07C-0042-451B-8500-49D65AD1D53D}"/>
                </a:ext>
              </a:extLst>
            </p:cNvPr>
            <p:cNvCxnSpPr/>
            <p:nvPr/>
          </p:nvCxnSpPr>
          <p:spPr bwMode="auto">
            <a:xfrm>
              <a:off x="7081838" y="441960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678C01B9-B6EC-4E27-ACA7-4BF01575D04E}"/>
                </a:ext>
              </a:extLst>
            </p:cNvPr>
            <p:cNvCxnSpPr/>
            <p:nvPr/>
          </p:nvCxnSpPr>
          <p:spPr bwMode="auto">
            <a:xfrm>
              <a:off x="7081838" y="451167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5" name="Straight Connector 24">
              <a:extLst>
                <a:ext uri="{FF2B5EF4-FFF2-40B4-BE49-F238E27FC236}">
                  <a16:creationId xmlns:a16="http://schemas.microsoft.com/office/drawing/2014/main" id="{E7574AE4-C186-45CD-8659-BF2FA911C274}"/>
                </a:ext>
              </a:extLst>
            </p:cNvPr>
            <p:cNvCxnSpPr/>
            <p:nvPr/>
          </p:nvCxnSpPr>
          <p:spPr bwMode="auto">
            <a:xfrm>
              <a:off x="7081838" y="460533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6" name="Straight Connector 25">
              <a:extLst>
                <a:ext uri="{FF2B5EF4-FFF2-40B4-BE49-F238E27FC236}">
                  <a16:creationId xmlns:a16="http://schemas.microsoft.com/office/drawing/2014/main" id="{A90B2FF6-C0BC-460C-A04F-3A790559DA01}"/>
                </a:ext>
              </a:extLst>
            </p:cNvPr>
            <p:cNvCxnSpPr/>
            <p:nvPr/>
          </p:nvCxnSpPr>
          <p:spPr bwMode="auto">
            <a:xfrm>
              <a:off x="7081838" y="470058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7" name="Straight Connector 26">
              <a:extLst>
                <a:ext uri="{FF2B5EF4-FFF2-40B4-BE49-F238E27FC236}">
                  <a16:creationId xmlns:a16="http://schemas.microsoft.com/office/drawing/2014/main" id="{BA659EC8-049A-4071-B841-59EFC370C1AB}"/>
                </a:ext>
              </a:extLst>
            </p:cNvPr>
            <p:cNvCxnSpPr/>
            <p:nvPr/>
          </p:nvCxnSpPr>
          <p:spPr bwMode="auto">
            <a:xfrm>
              <a:off x="7081838" y="479425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8" name="Straight Connector 27">
              <a:extLst>
                <a:ext uri="{FF2B5EF4-FFF2-40B4-BE49-F238E27FC236}">
                  <a16:creationId xmlns:a16="http://schemas.microsoft.com/office/drawing/2014/main" id="{97D7AD33-4E9A-4286-A170-A83693F4E5EA}"/>
                </a:ext>
              </a:extLst>
            </p:cNvPr>
            <p:cNvCxnSpPr/>
            <p:nvPr/>
          </p:nvCxnSpPr>
          <p:spPr bwMode="auto">
            <a:xfrm>
              <a:off x="7081838" y="488950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29" name="Straight Connector 28">
              <a:extLst>
                <a:ext uri="{FF2B5EF4-FFF2-40B4-BE49-F238E27FC236}">
                  <a16:creationId xmlns:a16="http://schemas.microsoft.com/office/drawing/2014/main" id="{113C5375-4340-4B27-8F48-77DFFB0D10F5}"/>
                </a:ext>
              </a:extLst>
            </p:cNvPr>
            <p:cNvCxnSpPr/>
            <p:nvPr/>
          </p:nvCxnSpPr>
          <p:spPr bwMode="auto">
            <a:xfrm>
              <a:off x="7081838" y="498157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30" name="Straight Connector 29">
              <a:extLst>
                <a:ext uri="{FF2B5EF4-FFF2-40B4-BE49-F238E27FC236}">
                  <a16:creationId xmlns:a16="http://schemas.microsoft.com/office/drawing/2014/main" id="{392A0FEF-401A-40ED-8C74-D3FDEDBDD565}"/>
                </a:ext>
              </a:extLst>
            </p:cNvPr>
            <p:cNvCxnSpPr/>
            <p:nvPr/>
          </p:nvCxnSpPr>
          <p:spPr bwMode="auto">
            <a:xfrm>
              <a:off x="7081838" y="507523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31" name="Straight Connector 30">
              <a:extLst>
                <a:ext uri="{FF2B5EF4-FFF2-40B4-BE49-F238E27FC236}">
                  <a16:creationId xmlns:a16="http://schemas.microsoft.com/office/drawing/2014/main" id="{44D25D7B-F56C-4490-9E3E-780ADB407C2F}"/>
                </a:ext>
              </a:extLst>
            </p:cNvPr>
            <p:cNvCxnSpPr/>
            <p:nvPr/>
          </p:nvCxnSpPr>
          <p:spPr bwMode="auto">
            <a:xfrm>
              <a:off x="7081838" y="516572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32" name="Straight Connector 31">
              <a:extLst>
                <a:ext uri="{FF2B5EF4-FFF2-40B4-BE49-F238E27FC236}">
                  <a16:creationId xmlns:a16="http://schemas.microsoft.com/office/drawing/2014/main" id="{13797B00-901D-499A-A1C2-C159830B67A0}"/>
                </a:ext>
              </a:extLst>
            </p:cNvPr>
            <p:cNvCxnSpPr/>
            <p:nvPr/>
          </p:nvCxnSpPr>
          <p:spPr bwMode="auto">
            <a:xfrm>
              <a:off x="7081838" y="5256213"/>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33" name="Straight Connector 32">
              <a:extLst>
                <a:ext uri="{FF2B5EF4-FFF2-40B4-BE49-F238E27FC236}">
                  <a16:creationId xmlns:a16="http://schemas.microsoft.com/office/drawing/2014/main" id="{B9598B73-2E91-4109-88A7-DFF948EA6886}"/>
                </a:ext>
              </a:extLst>
            </p:cNvPr>
            <p:cNvCxnSpPr/>
            <p:nvPr/>
          </p:nvCxnSpPr>
          <p:spPr bwMode="auto">
            <a:xfrm>
              <a:off x="7081838" y="534828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34" name="Straight Connector 33">
              <a:extLst>
                <a:ext uri="{FF2B5EF4-FFF2-40B4-BE49-F238E27FC236}">
                  <a16:creationId xmlns:a16="http://schemas.microsoft.com/office/drawing/2014/main" id="{0E80AA4B-0ED1-4748-BEAD-BD9E24F28550}"/>
                </a:ext>
              </a:extLst>
            </p:cNvPr>
            <p:cNvCxnSpPr/>
            <p:nvPr/>
          </p:nvCxnSpPr>
          <p:spPr bwMode="auto">
            <a:xfrm>
              <a:off x="7081838" y="544195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35" name="Straight Connector 34">
              <a:extLst>
                <a:ext uri="{FF2B5EF4-FFF2-40B4-BE49-F238E27FC236}">
                  <a16:creationId xmlns:a16="http://schemas.microsoft.com/office/drawing/2014/main" id="{FCC0D914-4BB7-4F1E-8591-1B32BA1A7AF6}"/>
                </a:ext>
              </a:extLst>
            </p:cNvPr>
            <p:cNvCxnSpPr/>
            <p:nvPr/>
          </p:nvCxnSpPr>
          <p:spPr bwMode="auto">
            <a:xfrm>
              <a:off x="7081838" y="553720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sp>
          <p:nvSpPr>
            <p:cNvPr id="36" name="Rectangle 35">
              <a:extLst>
                <a:ext uri="{FF2B5EF4-FFF2-40B4-BE49-F238E27FC236}">
                  <a16:creationId xmlns:a16="http://schemas.microsoft.com/office/drawing/2014/main" id="{9490726A-292D-49B0-BB4D-B5AE73CB2264}"/>
                </a:ext>
              </a:extLst>
            </p:cNvPr>
            <p:cNvSpPr/>
            <p:nvPr/>
          </p:nvSpPr>
          <p:spPr bwMode="auto">
            <a:xfrm>
              <a:off x="7081838" y="3500438"/>
              <a:ext cx="774700" cy="2036762"/>
            </a:xfrm>
            <a:prstGeom prst="rect">
              <a:avLst/>
            </a:prstGeom>
            <a:no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37" name="TextBox 40">
              <a:extLst>
                <a:ext uri="{FF2B5EF4-FFF2-40B4-BE49-F238E27FC236}">
                  <a16:creationId xmlns:a16="http://schemas.microsoft.com/office/drawing/2014/main" id="{A8FB6FC4-FC3A-4DDE-BDB6-132789F16514}"/>
                </a:ext>
              </a:extLst>
            </p:cNvPr>
            <p:cNvSpPr txBox="1">
              <a:spLocks noChangeArrowheads="1"/>
            </p:cNvSpPr>
            <p:nvPr/>
          </p:nvSpPr>
          <p:spPr bwMode="auto">
            <a:xfrm>
              <a:off x="7112000" y="3797300"/>
              <a:ext cx="7239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Main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Program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code</a:t>
              </a:r>
            </a:p>
          </p:txBody>
        </p:sp>
        <p:sp>
          <p:nvSpPr>
            <p:cNvPr id="38" name="TextBox 40">
              <a:extLst>
                <a:ext uri="{FF2B5EF4-FFF2-40B4-BE49-F238E27FC236}">
                  <a16:creationId xmlns:a16="http://schemas.microsoft.com/office/drawing/2014/main" id="{52C892A9-AB10-4A66-920C-4F9E591DC384}"/>
                </a:ext>
              </a:extLst>
            </p:cNvPr>
            <p:cNvSpPr txBox="1">
              <a:spLocks noChangeArrowheads="1"/>
            </p:cNvSpPr>
            <p:nvPr/>
          </p:nvSpPr>
          <p:spPr bwMode="auto">
            <a:xfrm>
              <a:off x="7051675" y="5037138"/>
              <a:ext cx="844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subroutine</a:t>
              </a:r>
            </a:p>
          </p:txBody>
        </p:sp>
        <p:sp>
          <p:nvSpPr>
            <p:cNvPr id="39" name="TextBox 40">
              <a:extLst>
                <a:ext uri="{FF2B5EF4-FFF2-40B4-BE49-F238E27FC236}">
                  <a16:creationId xmlns:a16="http://schemas.microsoft.com/office/drawing/2014/main" id="{D58D62DB-7D42-4B4D-9908-916AE672980E}"/>
                </a:ext>
              </a:extLst>
            </p:cNvPr>
            <p:cNvSpPr txBox="1">
              <a:spLocks noChangeArrowheads="1"/>
            </p:cNvSpPr>
            <p:nvPr/>
          </p:nvSpPr>
          <p:spPr bwMode="auto">
            <a:xfrm>
              <a:off x="6272213" y="5113338"/>
              <a:ext cx="8905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Current PC</a:t>
              </a:r>
            </a:p>
          </p:txBody>
        </p:sp>
        <p:cxnSp>
          <p:nvCxnSpPr>
            <p:cNvPr id="40" name="Straight Arrow Connector 39">
              <a:extLst>
                <a:ext uri="{FF2B5EF4-FFF2-40B4-BE49-F238E27FC236}">
                  <a16:creationId xmlns:a16="http://schemas.microsoft.com/office/drawing/2014/main" id="{FFD24C79-004D-4503-8263-5F26F61515A3}"/>
                </a:ext>
              </a:extLst>
            </p:cNvPr>
            <p:cNvCxnSpPr/>
            <p:nvPr/>
          </p:nvCxnSpPr>
          <p:spPr bwMode="auto">
            <a:xfrm>
              <a:off x="6467475" y="3633788"/>
              <a:ext cx="584200" cy="0"/>
            </a:xfrm>
            <a:prstGeom prst="straightConnector1">
              <a:avLst/>
            </a:prstGeom>
            <a:noFill/>
            <a:ln w="19050" cap="flat" cmpd="sng" algn="ctr">
              <a:solidFill>
                <a:srgbClr val="FFFFFF">
                  <a:lumMod val="50000"/>
                </a:srgbClr>
              </a:solidFill>
              <a:prstDash val="sysDot"/>
              <a:round/>
              <a:headEnd type="none" w="med" len="med"/>
              <a:tailEnd type="triangle" w="med" len="med"/>
            </a:ln>
            <a:effectLst/>
          </p:spPr>
        </p:cxnSp>
        <p:sp>
          <p:nvSpPr>
            <p:cNvPr id="41" name="TextBox 40">
              <a:extLst>
                <a:ext uri="{FF2B5EF4-FFF2-40B4-BE49-F238E27FC236}">
                  <a16:creationId xmlns:a16="http://schemas.microsoft.com/office/drawing/2014/main" id="{481009C9-DD01-4F5A-B11D-74A8AB341836}"/>
                </a:ext>
              </a:extLst>
            </p:cNvPr>
            <p:cNvSpPr txBox="1">
              <a:spLocks noChangeArrowheads="1"/>
            </p:cNvSpPr>
            <p:nvPr/>
          </p:nvSpPr>
          <p:spPr bwMode="auto">
            <a:xfrm>
              <a:off x="4587875" y="4141788"/>
              <a:ext cx="128111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Load PC with the address in LR to return to the main program</a:t>
              </a:r>
            </a:p>
          </p:txBody>
        </p:sp>
        <p:sp>
          <p:nvSpPr>
            <p:cNvPr id="42" name="TextBox 40">
              <a:extLst>
                <a:ext uri="{FF2B5EF4-FFF2-40B4-BE49-F238E27FC236}">
                  <a16:creationId xmlns:a16="http://schemas.microsoft.com/office/drawing/2014/main" id="{05232104-9963-40EA-960C-11AF66DC583C}"/>
                </a:ext>
              </a:extLst>
            </p:cNvPr>
            <p:cNvSpPr txBox="1">
              <a:spLocks noChangeArrowheads="1"/>
            </p:cNvSpPr>
            <p:nvPr/>
          </p:nvSpPr>
          <p:spPr bwMode="auto">
            <a:xfrm>
              <a:off x="6280150" y="3373438"/>
              <a:ext cx="8747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Current LR</a:t>
              </a:r>
            </a:p>
          </p:txBody>
        </p:sp>
        <p:sp>
          <p:nvSpPr>
            <p:cNvPr id="43" name="TextBox 40">
              <a:extLst>
                <a:ext uri="{FF2B5EF4-FFF2-40B4-BE49-F238E27FC236}">
                  <a16:creationId xmlns:a16="http://schemas.microsoft.com/office/drawing/2014/main" id="{C6F3CF54-0673-4992-B45C-5FCF842DFE61}"/>
                </a:ext>
              </a:extLst>
            </p:cNvPr>
            <p:cNvSpPr txBox="1">
              <a:spLocks noChangeArrowheads="1"/>
            </p:cNvSpPr>
            <p:nvPr/>
          </p:nvSpPr>
          <p:spPr bwMode="auto">
            <a:xfrm>
              <a:off x="5076825" y="5826125"/>
              <a:ext cx="31353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fontAlgn="base" hangingPunct="1">
                <a:spcBef>
                  <a:spcPct val="0"/>
                </a:spcBef>
                <a:spcAft>
                  <a:spcPct val="0"/>
                </a:spcAft>
                <a:defRPr/>
              </a:pPr>
              <a:r>
                <a:rPr lang="en-GB" sz="1050" dirty="0">
                  <a:cs typeface="Arial" charset="0"/>
                </a:rPr>
                <a:t>Return from a subroutine to the main program</a:t>
              </a:r>
            </a:p>
          </p:txBody>
        </p:sp>
        <p:sp>
          <p:nvSpPr>
            <p:cNvPr id="44" name="Rectangle 43">
              <a:extLst>
                <a:ext uri="{FF2B5EF4-FFF2-40B4-BE49-F238E27FC236}">
                  <a16:creationId xmlns:a16="http://schemas.microsoft.com/office/drawing/2014/main" id="{E8ACF0C0-217E-4AFB-961C-F7791E09464B}"/>
                </a:ext>
              </a:extLst>
            </p:cNvPr>
            <p:cNvSpPr/>
            <p:nvPr/>
          </p:nvSpPr>
          <p:spPr bwMode="auto">
            <a:xfrm>
              <a:off x="2722563" y="3494088"/>
              <a:ext cx="774700" cy="2036762"/>
            </a:xfrm>
            <a:prstGeom prst="rect">
              <a:avLst/>
            </a:prstGeom>
            <a:solidFill>
              <a:srgbClr val="FFFFFF">
                <a:lumMod val="85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45" name="Rectangle 44">
              <a:extLst>
                <a:ext uri="{FF2B5EF4-FFF2-40B4-BE49-F238E27FC236}">
                  <a16:creationId xmlns:a16="http://schemas.microsoft.com/office/drawing/2014/main" id="{F38A3F06-A4FA-4A7E-85A0-602385C0198D}"/>
                </a:ext>
              </a:extLst>
            </p:cNvPr>
            <p:cNvSpPr/>
            <p:nvPr/>
          </p:nvSpPr>
          <p:spPr bwMode="auto">
            <a:xfrm>
              <a:off x="2722563" y="3489325"/>
              <a:ext cx="774700" cy="1109663"/>
            </a:xfrm>
            <a:prstGeom prst="rect">
              <a:avLst/>
            </a:prstGeom>
            <a:solidFill>
              <a:srgbClr val="128CAB">
                <a:lumMod val="20000"/>
                <a:lumOff val="80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46" name="Rectangle 45">
              <a:extLst>
                <a:ext uri="{FF2B5EF4-FFF2-40B4-BE49-F238E27FC236}">
                  <a16:creationId xmlns:a16="http://schemas.microsoft.com/office/drawing/2014/main" id="{1507B9C4-F4A8-4C75-8D6C-2F5E701488F6}"/>
                </a:ext>
              </a:extLst>
            </p:cNvPr>
            <p:cNvSpPr/>
            <p:nvPr/>
          </p:nvSpPr>
          <p:spPr bwMode="auto">
            <a:xfrm>
              <a:off x="2722563" y="4883150"/>
              <a:ext cx="774700" cy="552450"/>
            </a:xfrm>
            <a:prstGeom prst="rect">
              <a:avLst/>
            </a:prstGeom>
            <a:solidFill>
              <a:srgbClr val="911B1D">
                <a:lumMod val="20000"/>
                <a:lumOff val="80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47" name="Rectangle 46">
              <a:extLst>
                <a:ext uri="{FF2B5EF4-FFF2-40B4-BE49-F238E27FC236}">
                  <a16:creationId xmlns:a16="http://schemas.microsoft.com/office/drawing/2014/main" id="{9B5B05EF-4855-427A-A0BD-37B42DFCE5E9}"/>
                </a:ext>
              </a:extLst>
            </p:cNvPr>
            <p:cNvSpPr/>
            <p:nvPr/>
          </p:nvSpPr>
          <p:spPr bwMode="auto">
            <a:xfrm>
              <a:off x="2722563" y="4881563"/>
              <a:ext cx="774700" cy="93662"/>
            </a:xfrm>
            <a:prstGeom prst="rect">
              <a:avLst/>
            </a:prstGeom>
            <a:solidFill>
              <a:srgbClr val="911B1D">
                <a:lumMod val="40000"/>
                <a:lumOff val="60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48" name="Rectangle 47">
              <a:extLst>
                <a:ext uri="{FF2B5EF4-FFF2-40B4-BE49-F238E27FC236}">
                  <a16:creationId xmlns:a16="http://schemas.microsoft.com/office/drawing/2014/main" id="{26D3F75E-DD42-4BF0-B38A-7FF0155ED3AA}"/>
                </a:ext>
              </a:extLst>
            </p:cNvPr>
            <p:cNvSpPr/>
            <p:nvPr/>
          </p:nvSpPr>
          <p:spPr bwMode="auto">
            <a:xfrm>
              <a:off x="2722563" y="3581400"/>
              <a:ext cx="774700" cy="93663"/>
            </a:xfrm>
            <a:prstGeom prst="rect">
              <a:avLst/>
            </a:prstGeom>
            <a:solidFill>
              <a:srgbClr val="AAC5D2">
                <a:lumMod val="75000"/>
              </a:srgbClr>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49" name="Rectangle 48">
              <a:extLst>
                <a:ext uri="{FF2B5EF4-FFF2-40B4-BE49-F238E27FC236}">
                  <a16:creationId xmlns:a16="http://schemas.microsoft.com/office/drawing/2014/main" id="{BE7E2D28-A0C7-47FD-828D-3CF0AC2D3D26}"/>
                </a:ext>
              </a:extLst>
            </p:cNvPr>
            <p:cNvSpPr/>
            <p:nvPr/>
          </p:nvSpPr>
          <p:spPr bwMode="auto">
            <a:xfrm>
              <a:off x="1216025" y="3551238"/>
              <a:ext cx="776288" cy="146050"/>
            </a:xfrm>
            <a:prstGeom prst="rect">
              <a:avLst/>
            </a:prstGeom>
            <a:solidFill>
              <a:srgbClr val="FFFFFF">
                <a:lumMod val="8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PC</a:t>
              </a:r>
            </a:p>
          </p:txBody>
        </p:sp>
        <p:sp>
          <p:nvSpPr>
            <p:cNvPr id="50" name="Rectangle 49">
              <a:extLst>
                <a:ext uri="{FF2B5EF4-FFF2-40B4-BE49-F238E27FC236}">
                  <a16:creationId xmlns:a16="http://schemas.microsoft.com/office/drawing/2014/main" id="{CA677C2D-B04E-4400-9EB3-5E0938B28E91}"/>
                </a:ext>
              </a:extLst>
            </p:cNvPr>
            <p:cNvSpPr/>
            <p:nvPr/>
          </p:nvSpPr>
          <p:spPr bwMode="auto">
            <a:xfrm>
              <a:off x="1216025" y="4237038"/>
              <a:ext cx="776288" cy="146050"/>
            </a:xfrm>
            <a:prstGeom prst="rect">
              <a:avLst/>
            </a:prstGeom>
            <a:solidFill>
              <a:srgbClr val="FFFFFF">
                <a:lumMod val="8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Arial" charset="0"/>
                  <a:ea typeface="MS PGothic" pitchFamily="34" charset="-128"/>
                </a:rPr>
                <a:t>LR</a:t>
              </a:r>
            </a:p>
          </p:txBody>
        </p:sp>
        <p:cxnSp>
          <p:nvCxnSpPr>
            <p:cNvPr id="51" name="Straight Arrow Connector 50">
              <a:extLst>
                <a:ext uri="{FF2B5EF4-FFF2-40B4-BE49-F238E27FC236}">
                  <a16:creationId xmlns:a16="http://schemas.microsoft.com/office/drawing/2014/main" id="{E5626FA9-0916-4829-8BA9-6CDCF4CF211E}"/>
                </a:ext>
              </a:extLst>
            </p:cNvPr>
            <p:cNvCxnSpPr/>
            <p:nvPr/>
          </p:nvCxnSpPr>
          <p:spPr bwMode="auto">
            <a:xfrm>
              <a:off x="2108200" y="3624263"/>
              <a:ext cx="590550" cy="0"/>
            </a:xfrm>
            <a:prstGeom prst="straightConnector1">
              <a:avLst/>
            </a:prstGeom>
            <a:noFill/>
            <a:ln w="19050" cap="flat" cmpd="sng" algn="ctr">
              <a:solidFill>
                <a:srgbClr val="FFFFFF">
                  <a:lumMod val="50000"/>
                </a:srgbClr>
              </a:solidFill>
              <a:prstDash val="sysDot"/>
              <a:round/>
              <a:headEnd type="none" w="med" len="med"/>
              <a:tailEnd type="triangle" w="med" len="med"/>
            </a:ln>
            <a:effectLst/>
          </p:spPr>
        </p:cxnSp>
        <p:cxnSp>
          <p:nvCxnSpPr>
            <p:cNvPr id="52" name="Straight Arrow Connector 51">
              <a:extLst>
                <a:ext uri="{FF2B5EF4-FFF2-40B4-BE49-F238E27FC236}">
                  <a16:creationId xmlns:a16="http://schemas.microsoft.com/office/drawing/2014/main" id="{80ED20B8-446C-4535-BA10-17B3F87064C0}"/>
                </a:ext>
              </a:extLst>
            </p:cNvPr>
            <p:cNvCxnSpPr/>
            <p:nvPr/>
          </p:nvCxnSpPr>
          <p:spPr bwMode="auto">
            <a:xfrm>
              <a:off x="1604963" y="3767138"/>
              <a:ext cx="0" cy="400050"/>
            </a:xfrm>
            <a:prstGeom prst="straightConnector1">
              <a:avLst/>
            </a:prstGeom>
            <a:noFill/>
            <a:ln w="19050" cap="flat" cmpd="sng" algn="ctr">
              <a:solidFill>
                <a:srgbClr val="000000">
                  <a:lumMod val="75000"/>
                  <a:lumOff val="25000"/>
                </a:srgbClr>
              </a:solidFill>
              <a:prstDash val="solid"/>
              <a:round/>
              <a:headEnd type="none" w="med" len="med"/>
              <a:tailEnd type="triangle" w="med" len="lg"/>
            </a:ln>
            <a:effectLst/>
          </p:spPr>
        </p:cxnSp>
        <p:cxnSp>
          <p:nvCxnSpPr>
            <p:cNvPr id="53" name="Straight Connector 52">
              <a:extLst>
                <a:ext uri="{FF2B5EF4-FFF2-40B4-BE49-F238E27FC236}">
                  <a16:creationId xmlns:a16="http://schemas.microsoft.com/office/drawing/2014/main" id="{5D72675D-3E82-43F3-AFE9-6E1F0DC612D5}"/>
                </a:ext>
              </a:extLst>
            </p:cNvPr>
            <p:cNvCxnSpPr/>
            <p:nvPr/>
          </p:nvCxnSpPr>
          <p:spPr bwMode="auto">
            <a:xfrm>
              <a:off x="2722563" y="3579813"/>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54" name="Straight Connector 53">
              <a:extLst>
                <a:ext uri="{FF2B5EF4-FFF2-40B4-BE49-F238E27FC236}">
                  <a16:creationId xmlns:a16="http://schemas.microsoft.com/office/drawing/2014/main" id="{374F893C-183C-48B3-9EE3-BFC59F326294}"/>
                </a:ext>
              </a:extLst>
            </p:cNvPr>
            <p:cNvCxnSpPr/>
            <p:nvPr/>
          </p:nvCxnSpPr>
          <p:spPr bwMode="auto">
            <a:xfrm>
              <a:off x="2722563" y="367188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55" name="Straight Connector 54">
              <a:extLst>
                <a:ext uri="{FF2B5EF4-FFF2-40B4-BE49-F238E27FC236}">
                  <a16:creationId xmlns:a16="http://schemas.microsoft.com/office/drawing/2014/main" id="{43F93D5D-8A06-4302-BBE4-5DBFDA4E2888}"/>
                </a:ext>
              </a:extLst>
            </p:cNvPr>
            <p:cNvCxnSpPr/>
            <p:nvPr/>
          </p:nvCxnSpPr>
          <p:spPr bwMode="auto">
            <a:xfrm>
              <a:off x="2722563" y="376555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56" name="Straight Connector 55">
              <a:extLst>
                <a:ext uri="{FF2B5EF4-FFF2-40B4-BE49-F238E27FC236}">
                  <a16:creationId xmlns:a16="http://schemas.microsoft.com/office/drawing/2014/main" id="{CB60392D-669A-4148-8432-8727C0DAB03B}"/>
                </a:ext>
              </a:extLst>
            </p:cNvPr>
            <p:cNvCxnSpPr/>
            <p:nvPr/>
          </p:nvCxnSpPr>
          <p:spPr bwMode="auto">
            <a:xfrm>
              <a:off x="2722563" y="385603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57" name="Straight Connector 56">
              <a:extLst>
                <a:ext uri="{FF2B5EF4-FFF2-40B4-BE49-F238E27FC236}">
                  <a16:creationId xmlns:a16="http://schemas.microsoft.com/office/drawing/2014/main" id="{3CBF40FB-51D7-44A6-9F21-83AA755BA592}"/>
                </a:ext>
              </a:extLst>
            </p:cNvPr>
            <p:cNvCxnSpPr/>
            <p:nvPr/>
          </p:nvCxnSpPr>
          <p:spPr bwMode="auto">
            <a:xfrm>
              <a:off x="2722563" y="3948113"/>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58" name="Straight Connector 57">
              <a:extLst>
                <a:ext uri="{FF2B5EF4-FFF2-40B4-BE49-F238E27FC236}">
                  <a16:creationId xmlns:a16="http://schemas.microsoft.com/office/drawing/2014/main" id="{0B64CEE8-1CF2-4680-B427-70B0BB7EFF1F}"/>
                </a:ext>
              </a:extLst>
            </p:cNvPr>
            <p:cNvCxnSpPr/>
            <p:nvPr/>
          </p:nvCxnSpPr>
          <p:spPr bwMode="auto">
            <a:xfrm>
              <a:off x="2722563" y="404177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59" name="Straight Connector 58">
              <a:extLst>
                <a:ext uri="{FF2B5EF4-FFF2-40B4-BE49-F238E27FC236}">
                  <a16:creationId xmlns:a16="http://schemas.microsoft.com/office/drawing/2014/main" id="{32856BFA-C387-4A58-8B0F-77942E2F68AE}"/>
                </a:ext>
              </a:extLst>
            </p:cNvPr>
            <p:cNvCxnSpPr/>
            <p:nvPr/>
          </p:nvCxnSpPr>
          <p:spPr bwMode="auto">
            <a:xfrm>
              <a:off x="2722563" y="413702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0" name="Straight Connector 59">
              <a:extLst>
                <a:ext uri="{FF2B5EF4-FFF2-40B4-BE49-F238E27FC236}">
                  <a16:creationId xmlns:a16="http://schemas.microsoft.com/office/drawing/2014/main" id="{4AD1B0C1-E9B3-42DA-AA4F-70CE4CECFD7E}"/>
                </a:ext>
              </a:extLst>
            </p:cNvPr>
            <p:cNvCxnSpPr/>
            <p:nvPr/>
          </p:nvCxnSpPr>
          <p:spPr bwMode="auto">
            <a:xfrm>
              <a:off x="2722563" y="422910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1" name="Straight Connector 60">
              <a:extLst>
                <a:ext uri="{FF2B5EF4-FFF2-40B4-BE49-F238E27FC236}">
                  <a16:creationId xmlns:a16="http://schemas.microsoft.com/office/drawing/2014/main" id="{37D98129-2C1D-4801-AB91-01C013D4200A}"/>
                </a:ext>
              </a:extLst>
            </p:cNvPr>
            <p:cNvCxnSpPr/>
            <p:nvPr/>
          </p:nvCxnSpPr>
          <p:spPr bwMode="auto">
            <a:xfrm>
              <a:off x="2722563" y="4322763"/>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2" name="Straight Connector 61">
              <a:extLst>
                <a:ext uri="{FF2B5EF4-FFF2-40B4-BE49-F238E27FC236}">
                  <a16:creationId xmlns:a16="http://schemas.microsoft.com/office/drawing/2014/main" id="{72B7459F-DBA9-4EC2-AF31-709F0117A451}"/>
                </a:ext>
              </a:extLst>
            </p:cNvPr>
            <p:cNvCxnSpPr/>
            <p:nvPr/>
          </p:nvCxnSpPr>
          <p:spPr bwMode="auto">
            <a:xfrm>
              <a:off x="2722563" y="441325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3" name="Straight Connector 62">
              <a:extLst>
                <a:ext uri="{FF2B5EF4-FFF2-40B4-BE49-F238E27FC236}">
                  <a16:creationId xmlns:a16="http://schemas.microsoft.com/office/drawing/2014/main" id="{5F170EDF-224B-4AC8-8F9C-1B81BBCACCD4}"/>
                </a:ext>
              </a:extLst>
            </p:cNvPr>
            <p:cNvCxnSpPr/>
            <p:nvPr/>
          </p:nvCxnSpPr>
          <p:spPr bwMode="auto">
            <a:xfrm>
              <a:off x="2722563" y="450532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4" name="Straight Connector 63">
              <a:extLst>
                <a:ext uri="{FF2B5EF4-FFF2-40B4-BE49-F238E27FC236}">
                  <a16:creationId xmlns:a16="http://schemas.microsoft.com/office/drawing/2014/main" id="{2A591EB6-8B72-4654-B3E6-F662D38940DD}"/>
                </a:ext>
              </a:extLst>
            </p:cNvPr>
            <p:cNvCxnSpPr/>
            <p:nvPr/>
          </p:nvCxnSpPr>
          <p:spPr bwMode="auto">
            <a:xfrm>
              <a:off x="2722563" y="459898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5" name="Straight Connector 64">
              <a:extLst>
                <a:ext uri="{FF2B5EF4-FFF2-40B4-BE49-F238E27FC236}">
                  <a16:creationId xmlns:a16="http://schemas.microsoft.com/office/drawing/2014/main" id="{549723B1-39AC-41B8-8F13-1B222025EFA5}"/>
                </a:ext>
              </a:extLst>
            </p:cNvPr>
            <p:cNvCxnSpPr/>
            <p:nvPr/>
          </p:nvCxnSpPr>
          <p:spPr bwMode="auto">
            <a:xfrm>
              <a:off x="2722563" y="469423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6" name="Straight Connector 65">
              <a:extLst>
                <a:ext uri="{FF2B5EF4-FFF2-40B4-BE49-F238E27FC236}">
                  <a16:creationId xmlns:a16="http://schemas.microsoft.com/office/drawing/2014/main" id="{0E234968-2F67-4C4A-93FA-127C0AFAAF52}"/>
                </a:ext>
              </a:extLst>
            </p:cNvPr>
            <p:cNvCxnSpPr/>
            <p:nvPr/>
          </p:nvCxnSpPr>
          <p:spPr bwMode="auto">
            <a:xfrm>
              <a:off x="2722563" y="478790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50F92F53-765E-4990-9C95-D02AF315598E}"/>
                </a:ext>
              </a:extLst>
            </p:cNvPr>
            <p:cNvCxnSpPr/>
            <p:nvPr/>
          </p:nvCxnSpPr>
          <p:spPr bwMode="auto">
            <a:xfrm>
              <a:off x="2722563" y="488315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8" name="Straight Connector 67">
              <a:extLst>
                <a:ext uri="{FF2B5EF4-FFF2-40B4-BE49-F238E27FC236}">
                  <a16:creationId xmlns:a16="http://schemas.microsoft.com/office/drawing/2014/main" id="{249D2C6A-8CF9-42D0-ACD7-8739FFA36FC7}"/>
                </a:ext>
              </a:extLst>
            </p:cNvPr>
            <p:cNvCxnSpPr/>
            <p:nvPr/>
          </p:nvCxnSpPr>
          <p:spPr bwMode="auto">
            <a:xfrm>
              <a:off x="2722563" y="497522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69" name="Straight Connector 68">
              <a:extLst>
                <a:ext uri="{FF2B5EF4-FFF2-40B4-BE49-F238E27FC236}">
                  <a16:creationId xmlns:a16="http://schemas.microsoft.com/office/drawing/2014/main" id="{DBCB5FB3-E4F6-4D99-9B0B-71C7F620175D}"/>
                </a:ext>
              </a:extLst>
            </p:cNvPr>
            <p:cNvCxnSpPr/>
            <p:nvPr/>
          </p:nvCxnSpPr>
          <p:spPr bwMode="auto">
            <a:xfrm>
              <a:off x="2722563" y="506888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70" name="Straight Connector 69">
              <a:extLst>
                <a:ext uri="{FF2B5EF4-FFF2-40B4-BE49-F238E27FC236}">
                  <a16:creationId xmlns:a16="http://schemas.microsoft.com/office/drawing/2014/main" id="{1D0F60E1-B9E4-482D-A87B-4F9287B11D0D}"/>
                </a:ext>
              </a:extLst>
            </p:cNvPr>
            <p:cNvCxnSpPr/>
            <p:nvPr/>
          </p:nvCxnSpPr>
          <p:spPr bwMode="auto">
            <a:xfrm>
              <a:off x="2722563" y="5159375"/>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71" name="Straight Connector 70">
              <a:extLst>
                <a:ext uri="{FF2B5EF4-FFF2-40B4-BE49-F238E27FC236}">
                  <a16:creationId xmlns:a16="http://schemas.microsoft.com/office/drawing/2014/main" id="{FC60138B-B610-48F8-BBA0-E155471ACEB6}"/>
                </a:ext>
              </a:extLst>
            </p:cNvPr>
            <p:cNvCxnSpPr/>
            <p:nvPr/>
          </p:nvCxnSpPr>
          <p:spPr bwMode="auto">
            <a:xfrm>
              <a:off x="2722563" y="5249863"/>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72" name="Straight Connector 71">
              <a:extLst>
                <a:ext uri="{FF2B5EF4-FFF2-40B4-BE49-F238E27FC236}">
                  <a16:creationId xmlns:a16="http://schemas.microsoft.com/office/drawing/2014/main" id="{0D6E1B94-48AE-40C6-A132-A0A1E202CF77}"/>
                </a:ext>
              </a:extLst>
            </p:cNvPr>
            <p:cNvCxnSpPr/>
            <p:nvPr/>
          </p:nvCxnSpPr>
          <p:spPr bwMode="auto">
            <a:xfrm>
              <a:off x="2722563" y="5341938"/>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73" name="Straight Connector 72">
              <a:extLst>
                <a:ext uri="{FF2B5EF4-FFF2-40B4-BE49-F238E27FC236}">
                  <a16:creationId xmlns:a16="http://schemas.microsoft.com/office/drawing/2014/main" id="{57B71BF6-76D5-42D4-AA4E-4F3421A7A5C9}"/>
                </a:ext>
              </a:extLst>
            </p:cNvPr>
            <p:cNvCxnSpPr/>
            <p:nvPr/>
          </p:nvCxnSpPr>
          <p:spPr bwMode="auto">
            <a:xfrm>
              <a:off x="2722563" y="543560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cxnSp>
          <p:nvCxnSpPr>
            <p:cNvPr id="74" name="Straight Connector 73">
              <a:extLst>
                <a:ext uri="{FF2B5EF4-FFF2-40B4-BE49-F238E27FC236}">
                  <a16:creationId xmlns:a16="http://schemas.microsoft.com/office/drawing/2014/main" id="{ECDA879A-8A51-426B-9F25-EC627E5D0486}"/>
                </a:ext>
              </a:extLst>
            </p:cNvPr>
            <p:cNvCxnSpPr/>
            <p:nvPr/>
          </p:nvCxnSpPr>
          <p:spPr bwMode="auto">
            <a:xfrm>
              <a:off x="2722563" y="5530850"/>
              <a:ext cx="774700" cy="0"/>
            </a:xfrm>
            <a:prstGeom prst="line">
              <a:avLst/>
            </a:prstGeom>
            <a:noFill/>
            <a:ln w="9525" cap="flat" cmpd="sng" algn="ctr">
              <a:solidFill>
                <a:srgbClr val="FFFFFF">
                  <a:lumMod val="75000"/>
                </a:srgbClr>
              </a:solidFill>
              <a:prstDash val="sysDot"/>
              <a:round/>
              <a:headEnd type="none" w="med" len="med"/>
              <a:tailEnd type="none" w="med" len="med"/>
            </a:ln>
            <a:effectLst/>
          </p:spPr>
        </p:cxnSp>
        <p:sp>
          <p:nvSpPr>
            <p:cNvPr id="75" name="Rectangle 74">
              <a:extLst>
                <a:ext uri="{FF2B5EF4-FFF2-40B4-BE49-F238E27FC236}">
                  <a16:creationId xmlns:a16="http://schemas.microsoft.com/office/drawing/2014/main" id="{16745711-CFEF-4258-A55E-D7178CADC885}"/>
                </a:ext>
              </a:extLst>
            </p:cNvPr>
            <p:cNvSpPr/>
            <p:nvPr/>
          </p:nvSpPr>
          <p:spPr bwMode="auto">
            <a:xfrm>
              <a:off x="2722563" y="3494088"/>
              <a:ext cx="774700" cy="2036762"/>
            </a:xfrm>
            <a:prstGeom prst="rect">
              <a:avLst/>
            </a:prstGeom>
            <a:no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dirty="0">
                <a:ln>
                  <a:noFill/>
                </a:ln>
                <a:solidFill>
                  <a:srgbClr val="000000"/>
                </a:solidFill>
                <a:effectLst/>
                <a:uLnTx/>
                <a:uFillTx/>
                <a:latin typeface="Arial" charset="0"/>
                <a:ea typeface="MS PGothic" pitchFamily="34" charset="-128"/>
              </a:endParaRPr>
            </a:p>
          </p:txBody>
        </p:sp>
        <p:sp>
          <p:nvSpPr>
            <p:cNvPr id="76" name="TextBox 40">
              <a:extLst>
                <a:ext uri="{FF2B5EF4-FFF2-40B4-BE49-F238E27FC236}">
                  <a16:creationId xmlns:a16="http://schemas.microsoft.com/office/drawing/2014/main" id="{274981AC-D47E-4616-800F-21B3597486DD}"/>
                </a:ext>
              </a:extLst>
            </p:cNvPr>
            <p:cNvSpPr txBox="1">
              <a:spLocks noChangeArrowheads="1"/>
            </p:cNvSpPr>
            <p:nvPr/>
          </p:nvSpPr>
          <p:spPr bwMode="auto">
            <a:xfrm>
              <a:off x="2752725" y="3790950"/>
              <a:ext cx="7239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Main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Program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code</a:t>
              </a:r>
            </a:p>
          </p:txBody>
        </p:sp>
        <p:sp>
          <p:nvSpPr>
            <p:cNvPr id="77" name="TextBox 40">
              <a:extLst>
                <a:ext uri="{FF2B5EF4-FFF2-40B4-BE49-F238E27FC236}">
                  <a16:creationId xmlns:a16="http://schemas.microsoft.com/office/drawing/2014/main" id="{96CB0EA2-36E5-4CE0-88FB-32B51F35F31B}"/>
                </a:ext>
              </a:extLst>
            </p:cNvPr>
            <p:cNvSpPr txBox="1">
              <a:spLocks noChangeArrowheads="1"/>
            </p:cNvSpPr>
            <p:nvPr/>
          </p:nvSpPr>
          <p:spPr bwMode="auto">
            <a:xfrm>
              <a:off x="2692400" y="5030788"/>
              <a:ext cx="844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subroutine</a:t>
              </a:r>
            </a:p>
          </p:txBody>
        </p:sp>
        <p:sp>
          <p:nvSpPr>
            <p:cNvPr id="78" name="TextBox 40">
              <a:extLst>
                <a:ext uri="{FF2B5EF4-FFF2-40B4-BE49-F238E27FC236}">
                  <a16:creationId xmlns:a16="http://schemas.microsoft.com/office/drawing/2014/main" id="{E478DED7-147D-4965-8904-15E022478C2D}"/>
                </a:ext>
              </a:extLst>
            </p:cNvPr>
            <p:cNvSpPr txBox="1">
              <a:spLocks noChangeArrowheads="1"/>
            </p:cNvSpPr>
            <p:nvPr/>
          </p:nvSpPr>
          <p:spPr bwMode="auto">
            <a:xfrm>
              <a:off x="1912938" y="3335338"/>
              <a:ext cx="8905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Current PC</a:t>
              </a:r>
            </a:p>
          </p:txBody>
        </p:sp>
        <p:cxnSp>
          <p:nvCxnSpPr>
            <p:cNvPr id="79" name="Straight Arrow Connector 78">
              <a:extLst>
                <a:ext uri="{FF2B5EF4-FFF2-40B4-BE49-F238E27FC236}">
                  <a16:creationId xmlns:a16="http://schemas.microsoft.com/office/drawing/2014/main" id="{2754651E-0585-44B4-98EE-BCB5FF6330B9}"/>
                </a:ext>
              </a:extLst>
            </p:cNvPr>
            <p:cNvCxnSpPr/>
            <p:nvPr/>
          </p:nvCxnSpPr>
          <p:spPr bwMode="auto">
            <a:xfrm flipH="1" flipV="1">
              <a:off x="1862138" y="3790950"/>
              <a:ext cx="847725" cy="1119188"/>
            </a:xfrm>
            <a:prstGeom prst="straightConnector1">
              <a:avLst/>
            </a:prstGeom>
            <a:noFill/>
            <a:ln w="19050" cap="flat" cmpd="sng" algn="ctr">
              <a:solidFill>
                <a:srgbClr val="000000">
                  <a:lumMod val="75000"/>
                  <a:lumOff val="25000"/>
                </a:srgbClr>
              </a:solidFill>
              <a:prstDash val="solid"/>
              <a:round/>
              <a:headEnd type="none" w="med" len="med"/>
              <a:tailEnd type="triangle" w="med" len="lg"/>
            </a:ln>
            <a:effectLst/>
          </p:spPr>
        </p:cxnSp>
        <p:sp>
          <p:nvSpPr>
            <p:cNvPr id="80" name="TextBox 40">
              <a:extLst>
                <a:ext uri="{FF2B5EF4-FFF2-40B4-BE49-F238E27FC236}">
                  <a16:creationId xmlns:a16="http://schemas.microsoft.com/office/drawing/2014/main" id="{D7AAE19F-7D16-4DB0-9B57-D4EB3C11F00C}"/>
                </a:ext>
              </a:extLst>
            </p:cNvPr>
            <p:cNvSpPr txBox="1">
              <a:spLocks noChangeArrowheads="1"/>
            </p:cNvSpPr>
            <p:nvPr/>
          </p:nvSpPr>
          <p:spPr bwMode="auto">
            <a:xfrm>
              <a:off x="333375" y="3751263"/>
              <a:ext cx="12001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1. Save current</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PC to LR</a:t>
              </a:r>
            </a:p>
          </p:txBody>
        </p:sp>
        <p:sp>
          <p:nvSpPr>
            <p:cNvPr id="81" name="TextBox 40">
              <a:extLst>
                <a:ext uri="{FF2B5EF4-FFF2-40B4-BE49-F238E27FC236}">
                  <a16:creationId xmlns:a16="http://schemas.microsoft.com/office/drawing/2014/main" id="{BD566D04-4BDA-4682-BB3A-25C8CA17A795}"/>
                </a:ext>
              </a:extLst>
            </p:cNvPr>
            <p:cNvSpPr txBox="1">
              <a:spLocks noChangeArrowheads="1"/>
            </p:cNvSpPr>
            <p:nvPr/>
          </p:nvSpPr>
          <p:spPr bwMode="auto">
            <a:xfrm>
              <a:off x="1247775" y="4611688"/>
              <a:ext cx="14001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2. Load PC with the starting address of the subroutine</a:t>
              </a:r>
            </a:p>
          </p:txBody>
        </p:sp>
        <p:sp>
          <p:nvSpPr>
            <p:cNvPr id="82" name="TextBox 40">
              <a:extLst>
                <a:ext uri="{FF2B5EF4-FFF2-40B4-BE49-F238E27FC236}">
                  <a16:creationId xmlns:a16="http://schemas.microsoft.com/office/drawing/2014/main" id="{F25103D1-986A-4C15-9187-AC9EA7781DBE}"/>
                </a:ext>
              </a:extLst>
            </p:cNvPr>
            <p:cNvSpPr txBox="1">
              <a:spLocks noChangeArrowheads="1"/>
            </p:cNvSpPr>
            <p:nvPr/>
          </p:nvSpPr>
          <p:spPr bwMode="auto">
            <a:xfrm>
              <a:off x="1630363" y="5803900"/>
              <a:ext cx="13112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fontAlgn="base" hangingPunct="1">
                <a:spcBef>
                  <a:spcPct val="0"/>
                </a:spcBef>
                <a:spcAft>
                  <a:spcPct val="0"/>
                </a:spcAft>
                <a:defRPr/>
              </a:pPr>
              <a:r>
                <a:rPr lang="en-GB" sz="1050" dirty="0">
                  <a:cs typeface="Arial" charset="0"/>
                </a:rPr>
                <a:t>Call a subroutine</a:t>
              </a:r>
            </a:p>
          </p:txBody>
        </p:sp>
        <p:sp>
          <p:nvSpPr>
            <p:cNvPr id="83" name="TextBox 40">
              <a:extLst>
                <a:ext uri="{FF2B5EF4-FFF2-40B4-BE49-F238E27FC236}">
                  <a16:creationId xmlns:a16="http://schemas.microsoft.com/office/drawing/2014/main" id="{FE4C6CDC-3ECF-4141-9F5A-A1A88BE9D583}"/>
                </a:ext>
              </a:extLst>
            </p:cNvPr>
            <p:cNvSpPr txBox="1">
              <a:spLocks noChangeArrowheads="1"/>
            </p:cNvSpPr>
            <p:nvPr/>
          </p:nvSpPr>
          <p:spPr bwMode="auto">
            <a:xfrm rot="5400000">
              <a:off x="3246438" y="4338638"/>
              <a:ext cx="9540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Code region</a:t>
              </a:r>
            </a:p>
          </p:txBody>
        </p:sp>
        <p:sp>
          <p:nvSpPr>
            <p:cNvPr id="84" name="TextBox 40">
              <a:extLst>
                <a:ext uri="{FF2B5EF4-FFF2-40B4-BE49-F238E27FC236}">
                  <a16:creationId xmlns:a16="http://schemas.microsoft.com/office/drawing/2014/main" id="{33D70784-5337-4379-806D-8DB4BABAF35A}"/>
                </a:ext>
              </a:extLst>
            </p:cNvPr>
            <p:cNvSpPr txBox="1">
              <a:spLocks noChangeArrowheads="1"/>
            </p:cNvSpPr>
            <p:nvPr/>
          </p:nvSpPr>
          <p:spPr bwMode="auto">
            <a:xfrm rot="5400000">
              <a:off x="7604919" y="4460082"/>
              <a:ext cx="9540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0" i="0" u="none" strike="noStrike" kern="0" cap="none" spc="0" normalizeH="0" baseline="0" noProof="0">
                  <a:ln>
                    <a:noFill/>
                  </a:ln>
                  <a:solidFill>
                    <a:srgbClr val="000000"/>
                  </a:solidFill>
                  <a:effectLst/>
                  <a:uLnTx/>
                  <a:uFillTx/>
                  <a:latin typeface="Arial" charset="0"/>
                  <a:ea typeface="MS PGothic" pitchFamily="34" charset="-128"/>
                </a:rPr>
                <a:t>Code region</a:t>
              </a:r>
            </a:p>
          </p:txBody>
        </p:sp>
      </p:grpSp>
    </p:spTree>
    <p:extLst>
      <p:ext uri="{BB962C8B-B14F-4D97-AF65-F5344CB8AC3E}">
        <p14:creationId xmlns:p14="http://schemas.microsoft.com/office/powerpoint/2010/main" val="846151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33400" y="2438400"/>
            <a:ext cx="8229600" cy="1143000"/>
          </a:xfrm>
        </p:spPr>
        <p:txBody>
          <a:bodyPr/>
          <a:lstStyle/>
          <a:p>
            <a:r>
              <a:rPr lang="en-US" dirty="0"/>
              <a:t>Stacks in ARM processor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accent1">
                <a:shade val="50000"/>
              </a:schemeClr>
            </a:solidFill>
          </a:ln>
        </p:spPr>
        <p:txBody>
          <a:bodyPr/>
          <a:lstStyle/>
          <a:p>
            <a:r>
              <a:rPr lang="en-US" dirty="0"/>
              <a:t>Types of Stack</a:t>
            </a:r>
          </a:p>
        </p:txBody>
      </p:sp>
      <p:sp>
        <p:nvSpPr>
          <p:cNvPr id="3" name="Rectangle 2"/>
          <p:cNvSpPr/>
          <p:nvPr/>
        </p:nvSpPr>
        <p:spPr>
          <a:xfrm>
            <a:off x="609600" y="2133600"/>
            <a:ext cx="3657600" cy="14478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Ascending Stack:</a:t>
            </a:r>
          </a:p>
          <a:p>
            <a:pPr algn="ctr"/>
            <a:r>
              <a:rPr lang="en-US" dirty="0">
                <a:solidFill>
                  <a:schemeClr val="tx1"/>
                </a:solidFill>
              </a:rPr>
              <a:t>In a push the stack pointer is incremented, </a:t>
            </a:r>
            <a:r>
              <a:rPr lang="en-US" dirty="0" err="1">
                <a:solidFill>
                  <a:schemeClr val="tx1"/>
                </a:solidFill>
              </a:rPr>
              <a:t>i.e</a:t>
            </a:r>
            <a:r>
              <a:rPr lang="en-US" dirty="0">
                <a:solidFill>
                  <a:schemeClr val="tx1"/>
                </a:solidFill>
              </a:rPr>
              <a:t> the stack grows towards higher address.</a:t>
            </a:r>
          </a:p>
        </p:txBody>
      </p:sp>
      <p:sp>
        <p:nvSpPr>
          <p:cNvPr id="4" name="Rectangle 3"/>
          <p:cNvSpPr/>
          <p:nvPr/>
        </p:nvSpPr>
        <p:spPr>
          <a:xfrm>
            <a:off x="4876800" y="2133600"/>
            <a:ext cx="3657600" cy="14478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Descending Stack:</a:t>
            </a:r>
          </a:p>
          <a:p>
            <a:pPr algn="ctr"/>
            <a:r>
              <a:rPr lang="en-US" dirty="0">
                <a:solidFill>
                  <a:schemeClr val="tx1"/>
                </a:solidFill>
              </a:rPr>
              <a:t>In a push the stack pointer is decremented, </a:t>
            </a:r>
            <a:r>
              <a:rPr lang="en-US" dirty="0" err="1">
                <a:solidFill>
                  <a:schemeClr val="tx1"/>
                </a:solidFill>
              </a:rPr>
              <a:t>i.e</a:t>
            </a:r>
            <a:r>
              <a:rPr lang="en-US" dirty="0">
                <a:solidFill>
                  <a:schemeClr val="tx1"/>
                </a:solidFill>
              </a:rPr>
              <a:t> the stack grows towards lower address.</a:t>
            </a:r>
          </a:p>
          <a:p>
            <a:pPr algn="ctr"/>
            <a:endParaRPr lang="en-US" dirty="0"/>
          </a:p>
        </p:txBody>
      </p:sp>
      <p:cxnSp>
        <p:nvCxnSpPr>
          <p:cNvPr id="7" name="Straight Arrow Connector 6"/>
          <p:cNvCxnSpPr>
            <a:stCxn id="6" idx="2"/>
            <a:endCxn id="3" idx="0"/>
          </p:cNvCxnSpPr>
          <p:nvPr/>
        </p:nvCxnSpPr>
        <p:spPr>
          <a:xfrm flipH="1">
            <a:off x="2438400" y="1417638"/>
            <a:ext cx="2133600" cy="715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4" idx="0"/>
          </p:cNvCxnSpPr>
          <p:nvPr/>
        </p:nvCxnSpPr>
        <p:spPr>
          <a:xfrm>
            <a:off x="4572000" y="1417638"/>
            <a:ext cx="2133600" cy="715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4038600"/>
            <a:ext cx="1752600" cy="2590800"/>
          </a:xfrm>
          <a:prstGeom prst="rect">
            <a:avLst/>
          </a:prstGeom>
          <a:gradFill flip="none" rotWithShape="1">
            <a:gsLst>
              <a:gs pos="29000">
                <a:srgbClr val="FFFF00"/>
              </a:gs>
              <a:gs pos="68000">
                <a:schemeClr val="accent1">
                  <a:lumMod val="60000"/>
                  <a:lumOff val="4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Ascending Empty stack</a:t>
            </a:r>
          </a:p>
          <a:p>
            <a:pPr algn="ctr"/>
            <a:r>
              <a:rPr lang="en-US" sz="1400" dirty="0">
                <a:solidFill>
                  <a:schemeClr val="tx1"/>
                </a:solidFill>
              </a:rPr>
              <a:t>Stack pointer points to the location in which the next item will be stored. A push will store the value, and increment the stack pointer.</a:t>
            </a:r>
          </a:p>
          <a:p>
            <a:pPr algn="ctr"/>
            <a:endParaRPr lang="en-US" sz="1400" dirty="0">
              <a:solidFill>
                <a:schemeClr val="tx1"/>
              </a:solidFill>
            </a:endParaRPr>
          </a:p>
        </p:txBody>
      </p:sp>
      <p:sp>
        <p:nvSpPr>
          <p:cNvPr id="11" name="Rectangle 10"/>
          <p:cNvSpPr/>
          <p:nvPr/>
        </p:nvSpPr>
        <p:spPr>
          <a:xfrm>
            <a:off x="2514600" y="4038600"/>
            <a:ext cx="1752600" cy="2590800"/>
          </a:xfrm>
          <a:prstGeom prst="rect">
            <a:avLst/>
          </a:prstGeom>
          <a:gradFill flip="none" rotWithShape="1">
            <a:gsLst>
              <a:gs pos="43000">
                <a:schemeClr val="accent6">
                  <a:lumMod val="40000"/>
                  <a:lumOff val="60000"/>
                  <a:alpha val="62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chemeClr val="tx1"/>
                </a:solidFill>
              </a:rPr>
              <a:t>Ascending Full Stack</a:t>
            </a:r>
          </a:p>
          <a:p>
            <a:pPr algn="ctr"/>
            <a:r>
              <a:rPr lang="en-US" sz="1600" dirty="0">
                <a:solidFill>
                  <a:schemeClr val="tx1"/>
                </a:solidFill>
              </a:rPr>
              <a:t>Stack pointer points to the location in which the last item was stored. A push will increment the stack pointer and store the value.</a:t>
            </a:r>
          </a:p>
        </p:txBody>
      </p:sp>
      <p:sp>
        <p:nvSpPr>
          <p:cNvPr id="12" name="Rectangle 11"/>
          <p:cNvSpPr/>
          <p:nvPr/>
        </p:nvSpPr>
        <p:spPr>
          <a:xfrm>
            <a:off x="4953000" y="4038600"/>
            <a:ext cx="1752600" cy="2590800"/>
          </a:xfrm>
          <a:prstGeom prst="rect">
            <a:avLst/>
          </a:prstGeom>
          <a:gradFill flip="none" rotWithShape="1">
            <a:gsLst>
              <a:gs pos="29000">
                <a:srgbClr val="FFFF00"/>
              </a:gs>
              <a:gs pos="68000">
                <a:schemeClr val="accent1">
                  <a:lumMod val="60000"/>
                  <a:lumOff val="4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rgbClr val="FF0000"/>
                </a:solidFill>
              </a:rPr>
              <a:t>Descending  Empty stack</a:t>
            </a:r>
          </a:p>
          <a:p>
            <a:pPr algn="ctr"/>
            <a:r>
              <a:rPr lang="en-US" sz="1400" dirty="0">
                <a:solidFill>
                  <a:schemeClr val="tx1"/>
                </a:solidFill>
              </a:rPr>
              <a:t>Stack pointer points to the location in which the next item will be stored. A push will store the value, and increment the stack pointer.</a:t>
            </a:r>
          </a:p>
          <a:p>
            <a:pPr algn="ctr"/>
            <a:r>
              <a:rPr lang="en-US" sz="1400" dirty="0">
                <a:solidFill>
                  <a:schemeClr val="tx1"/>
                </a:solidFill>
              </a:rPr>
              <a:t>Full stack</a:t>
            </a:r>
          </a:p>
        </p:txBody>
      </p:sp>
      <p:sp>
        <p:nvSpPr>
          <p:cNvPr id="13" name="Rectangle 12"/>
          <p:cNvSpPr/>
          <p:nvPr/>
        </p:nvSpPr>
        <p:spPr>
          <a:xfrm>
            <a:off x="7010400" y="4038600"/>
            <a:ext cx="1752600" cy="2590800"/>
          </a:xfrm>
          <a:prstGeom prst="rect">
            <a:avLst/>
          </a:prstGeom>
          <a:gradFill flip="none" rotWithShape="1">
            <a:gsLst>
              <a:gs pos="43000">
                <a:schemeClr val="accent6">
                  <a:lumMod val="40000"/>
                  <a:lumOff val="60000"/>
                  <a:alpha val="62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chemeClr val="tx1"/>
                </a:solidFill>
              </a:rPr>
              <a:t>Descending Full Stack</a:t>
            </a:r>
          </a:p>
          <a:p>
            <a:pPr algn="ctr"/>
            <a:r>
              <a:rPr lang="en-US" sz="1600" dirty="0">
                <a:solidFill>
                  <a:schemeClr val="tx1"/>
                </a:solidFill>
              </a:rPr>
              <a:t>Stack pointer points to the location in which the last item was stored. A push will increment the stack pointer and store the value</a:t>
            </a:r>
            <a:endParaRPr lang="en-US" sz="1600" b="1" u="sng" dirty="0"/>
          </a:p>
        </p:txBody>
      </p:sp>
      <p:cxnSp>
        <p:nvCxnSpPr>
          <p:cNvPr id="15" name="Straight Arrow Connector 14"/>
          <p:cNvCxnSpPr>
            <a:stCxn id="3" idx="2"/>
          </p:cNvCxnSpPr>
          <p:nvPr/>
        </p:nvCxnSpPr>
        <p:spPr>
          <a:xfrm flipH="1">
            <a:off x="1295400" y="3581400"/>
            <a:ext cx="1143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562600" y="3581400"/>
            <a:ext cx="1143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2"/>
          </p:cNvCxnSpPr>
          <p:nvPr/>
        </p:nvCxnSpPr>
        <p:spPr>
          <a:xfrm>
            <a:off x="2438400" y="3581400"/>
            <a:ext cx="91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58000" y="3581400"/>
            <a:ext cx="91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118" y="1676400"/>
            <a:ext cx="8878393" cy="2308324"/>
          </a:xfrm>
          <a:prstGeom prst="rect">
            <a:avLst/>
          </a:prstGeom>
          <a:noFill/>
        </p:spPr>
        <p:txBody>
          <a:bodyPr wrap="none" rtlCol="0">
            <a:spAutoFit/>
          </a:bodyPr>
          <a:lstStyle/>
          <a:p>
            <a:pPr>
              <a:buFont typeface="Arial" pitchFamily="34" charset="0"/>
              <a:buChar char="•"/>
            </a:pPr>
            <a:r>
              <a:rPr lang="en-US" dirty="0"/>
              <a:t>The Cortex M4 uses a full descending stack. This means the stack pointer holds the </a:t>
            </a:r>
          </a:p>
          <a:p>
            <a:r>
              <a:rPr lang="en-US" dirty="0"/>
              <a:t>  address of the last stacked item in memory. </a:t>
            </a:r>
          </a:p>
          <a:p>
            <a:pPr>
              <a:buFont typeface="Arial" pitchFamily="34" charset="0"/>
              <a:buChar char="•"/>
            </a:pPr>
            <a:endParaRPr lang="en-US" dirty="0"/>
          </a:p>
          <a:p>
            <a:pPr>
              <a:buFont typeface="Arial" pitchFamily="34" charset="0"/>
              <a:buChar char="•"/>
            </a:pPr>
            <a:r>
              <a:rPr lang="en-US" dirty="0"/>
              <a:t>The processor implements two stacks, the </a:t>
            </a:r>
            <a:r>
              <a:rPr lang="en-US" i="1" dirty="0"/>
              <a:t>main stack and the process </a:t>
            </a:r>
            <a:br>
              <a:rPr lang="en-US" i="1" dirty="0"/>
            </a:br>
            <a:r>
              <a:rPr lang="en-US" i="1" dirty="0"/>
              <a:t>stack, with a pointer for each </a:t>
            </a:r>
            <a:r>
              <a:rPr lang="en-US" dirty="0"/>
              <a:t>held in independent registers,</a:t>
            </a:r>
          </a:p>
          <a:p>
            <a:pPr>
              <a:buFont typeface="Arial" pitchFamily="34" charset="0"/>
              <a:buChar char="•"/>
            </a:pPr>
            <a:endParaRPr lang="en-US" dirty="0"/>
          </a:p>
          <a:p>
            <a:pPr>
              <a:buFont typeface="Arial" pitchFamily="34" charset="0"/>
              <a:buChar char="•"/>
            </a:pPr>
            <a:endParaRPr lang="en-US" dirty="0"/>
          </a:p>
          <a:p>
            <a:endParaRPr lang="en-US" dirty="0"/>
          </a:p>
        </p:txBody>
      </p:sp>
      <p:sp>
        <p:nvSpPr>
          <p:cNvPr id="3" name="Title 48"/>
          <p:cNvSpPr txBox="1">
            <a:spLocks/>
          </p:cNvSpPr>
          <p:nvPr/>
        </p:nvSpPr>
        <p:spPr>
          <a:xfrm>
            <a:off x="76200" y="213360"/>
            <a:ext cx="4800600" cy="77724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Stack</a:t>
            </a:r>
            <a:r>
              <a:rPr kumimoji="0" lang="en-US" sz="4400" b="0" i="0" u="none" strike="noStrike" kern="1200" cap="none" spc="0" normalizeH="0" noProof="0" dirty="0">
                <a:ln>
                  <a:noFill/>
                </a:ln>
                <a:solidFill>
                  <a:schemeClr val="tx1"/>
                </a:solidFill>
                <a:effectLst/>
                <a:uLnTx/>
                <a:uFillTx/>
                <a:latin typeface="+mj-lt"/>
                <a:ea typeface="+mj-ea"/>
                <a:cs typeface="+mj-cs"/>
              </a:rPr>
              <a:t> on Cortex M4</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4" name="Table 3"/>
          <p:cNvGraphicFramePr>
            <a:graphicFrameLocks noGrp="1"/>
          </p:cNvGraphicFramePr>
          <p:nvPr/>
        </p:nvGraphicFramePr>
        <p:xfrm>
          <a:off x="457200" y="3429000"/>
          <a:ext cx="8229600" cy="2895600"/>
        </p:xfrm>
        <a:graphic>
          <a:graphicData uri="http://schemas.openxmlformats.org/drawingml/2006/table">
            <a:tbl>
              <a:tblPr firstRow="1" bandRow="1">
                <a:tableStyleId>{5C22544A-7EE6-4342-B048-85BDC9FD1C3A}</a:tableStyleId>
              </a:tblPr>
              <a:tblGrid>
                <a:gridCol w="1204332">
                  <a:extLst>
                    <a:ext uri="{9D8B030D-6E8A-4147-A177-3AD203B41FA5}">
                      <a16:colId xmlns:a16="http://schemas.microsoft.com/office/drawing/2014/main" val="20000"/>
                    </a:ext>
                  </a:extLst>
                </a:gridCol>
                <a:gridCol w="2377068">
                  <a:extLst>
                    <a:ext uri="{9D8B030D-6E8A-4147-A177-3AD203B41FA5}">
                      <a16:colId xmlns:a16="http://schemas.microsoft.com/office/drawing/2014/main" val="20001"/>
                    </a:ext>
                  </a:extLst>
                </a:gridCol>
                <a:gridCol w="1838093">
                  <a:extLst>
                    <a:ext uri="{9D8B030D-6E8A-4147-A177-3AD203B41FA5}">
                      <a16:colId xmlns:a16="http://schemas.microsoft.com/office/drawing/2014/main" val="20002"/>
                    </a:ext>
                  </a:extLst>
                </a:gridCol>
                <a:gridCol w="2810107">
                  <a:extLst>
                    <a:ext uri="{9D8B030D-6E8A-4147-A177-3AD203B41FA5}">
                      <a16:colId xmlns:a16="http://schemas.microsoft.com/office/drawing/2014/main" val="20003"/>
                    </a:ext>
                  </a:extLst>
                </a:gridCol>
              </a:tblGrid>
              <a:tr h="965200">
                <a:tc>
                  <a:txBody>
                    <a:bodyPr/>
                    <a:lstStyle/>
                    <a:p>
                      <a:r>
                        <a:rPr lang="en-US" dirty="0"/>
                        <a:t>Processor</a:t>
                      </a:r>
                    </a:p>
                    <a:p>
                      <a:r>
                        <a:rPr lang="en-US" dirty="0"/>
                        <a:t>Mode</a:t>
                      </a:r>
                    </a:p>
                  </a:txBody>
                  <a:tcPr/>
                </a:tc>
                <a:tc>
                  <a:txBody>
                    <a:bodyPr/>
                    <a:lstStyle/>
                    <a:p>
                      <a:r>
                        <a:rPr lang="en-US" dirty="0"/>
                        <a:t>Used to execute</a:t>
                      </a:r>
                    </a:p>
                  </a:txBody>
                  <a:tcPr/>
                </a:tc>
                <a:tc>
                  <a:txBody>
                    <a:bodyPr/>
                    <a:lstStyle/>
                    <a:p>
                      <a:r>
                        <a:rPr lang="en-US" dirty="0"/>
                        <a:t>Privilege</a:t>
                      </a:r>
                      <a:r>
                        <a:rPr lang="en-US" baseline="0" dirty="0"/>
                        <a:t> level</a:t>
                      </a:r>
                      <a:endParaRPr lang="en-US" dirty="0"/>
                    </a:p>
                  </a:txBody>
                  <a:tcPr/>
                </a:tc>
                <a:tc>
                  <a:txBody>
                    <a:bodyPr/>
                    <a:lstStyle/>
                    <a:p>
                      <a:r>
                        <a:rPr lang="en-US" dirty="0"/>
                        <a:t>STACK</a:t>
                      </a:r>
                      <a:r>
                        <a:rPr lang="en-US" baseline="0" dirty="0"/>
                        <a:t> USED</a:t>
                      </a:r>
                      <a:endParaRPr lang="en-US" dirty="0"/>
                    </a:p>
                  </a:txBody>
                  <a:tcPr/>
                </a:tc>
                <a:extLst>
                  <a:ext uri="{0D108BD9-81ED-4DB2-BD59-A6C34878D82A}">
                    <a16:rowId xmlns:a16="http://schemas.microsoft.com/office/drawing/2014/main" val="10000"/>
                  </a:ext>
                </a:extLst>
              </a:tr>
              <a:tr h="965200">
                <a:tc>
                  <a:txBody>
                    <a:bodyPr/>
                    <a:lstStyle/>
                    <a:p>
                      <a:r>
                        <a:rPr lang="en-US" dirty="0"/>
                        <a:t>Thread</a:t>
                      </a:r>
                    </a:p>
                  </a:txBody>
                  <a:tcPr/>
                </a:tc>
                <a:tc>
                  <a:txBody>
                    <a:bodyPr/>
                    <a:lstStyle/>
                    <a:p>
                      <a:r>
                        <a:rPr lang="en-US" dirty="0"/>
                        <a:t>Applications</a:t>
                      </a:r>
                    </a:p>
                  </a:txBody>
                  <a:tcPr/>
                </a:tc>
                <a:tc>
                  <a:txBody>
                    <a:bodyPr/>
                    <a:lstStyle/>
                    <a:p>
                      <a:r>
                        <a:rPr lang="en-US" dirty="0"/>
                        <a:t>Privileged</a:t>
                      </a:r>
                      <a:r>
                        <a:rPr lang="en-US" baseline="0" dirty="0"/>
                        <a:t> or Un privileged</a:t>
                      </a:r>
                      <a:endParaRPr lang="en-US" dirty="0"/>
                    </a:p>
                  </a:txBody>
                  <a:tcPr/>
                </a:tc>
                <a:tc>
                  <a:txBody>
                    <a:bodyPr/>
                    <a:lstStyle/>
                    <a:p>
                      <a:r>
                        <a:rPr lang="en-US" dirty="0"/>
                        <a:t>Process stack or Main stack</a:t>
                      </a:r>
                    </a:p>
                    <a:p>
                      <a:r>
                        <a:rPr lang="en-US" dirty="0"/>
                        <a:t>Based</a:t>
                      </a:r>
                      <a:r>
                        <a:rPr lang="en-US" baseline="0" dirty="0"/>
                        <a:t> on CONTROL Register</a:t>
                      </a:r>
                      <a:endParaRPr lang="en-US" dirty="0"/>
                    </a:p>
                  </a:txBody>
                  <a:tcPr/>
                </a:tc>
                <a:extLst>
                  <a:ext uri="{0D108BD9-81ED-4DB2-BD59-A6C34878D82A}">
                    <a16:rowId xmlns:a16="http://schemas.microsoft.com/office/drawing/2014/main" val="10001"/>
                  </a:ext>
                </a:extLst>
              </a:tr>
              <a:tr h="965200">
                <a:tc>
                  <a:txBody>
                    <a:bodyPr/>
                    <a:lstStyle/>
                    <a:p>
                      <a:r>
                        <a:rPr lang="en-US" dirty="0"/>
                        <a:t>Handler</a:t>
                      </a:r>
                    </a:p>
                  </a:txBody>
                  <a:tcPr/>
                </a:tc>
                <a:tc>
                  <a:txBody>
                    <a:bodyPr/>
                    <a:lstStyle/>
                    <a:p>
                      <a:r>
                        <a:rPr lang="en-US" dirty="0"/>
                        <a:t>Exceptions</a:t>
                      </a:r>
                    </a:p>
                  </a:txBody>
                  <a:tcPr/>
                </a:tc>
                <a:tc>
                  <a:txBody>
                    <a:bodyPr/>
                    <a:lstStyle/>
                    <a:p>
                      <a:r>
                        <a:rPr lang="en-US" dirty="0"/>
                        <a:t>Always</a:t>
                      </a:r>
                      <a:r>
                        <a:rPr lang="en-US" baseline="0" dirty="0"/>
                        <a:t> Privileged</a:t>
                      </a:r>
                      <a:endParaRPr lang="en-US" dirty="0"/>
                    </a:p>
                  </a:txBody>
                  <a:tcPr/>
                </a:tc>
                <a:tc>
                  <a:txBody>
                    <a:bodyPr/>
                    <a:lstStyle/>
                    <a:p>
                      <a:r>
                        <a:rPr lang="en-US" dirty="0"/>
                        <a:t>Main Stack</a:t>
                      </a:r>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713567" y="1301674"/>
            <a:ext cx="990600" cy="304800"/>
          </a:xfrm>
          <a:prstGeom prst="rect">
            <a:avLst/>
          </a:prstGeom>
          <a:gradFill>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R13(SP)</a:t>
            </a:r>
          </a:p>
        </p:txBody>
      </p:sp>
      <p:sp>
        <p:nvSpPr>
          <p:cNvPr id="6" name="Rectangle 5"/>
          <p:cNvSpPr/>
          <p:nvPr/>
        </p:nvSpPr>
        <p:spPr>
          <a:xfrm>
            <a:off x="6248400" y="1298986"/>
            <a:ext cx="990600" cy="304800"/>
          </a:xfrm>
          <a:prstGeom prst="rect">
            <a:avLst/>
          </a:prstGeom>
          <a:gradFill>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MSP</a:t>
            </a:r>
          </a:p>
        </p:txBody>
      </p:sp>
      <p:sp>
        <p:nvSpPr>
          <p:cNvPr id="7" name="Rectangle 6"/>
          <p:cNvSpPr/>
          <p:nvPr/>
        </p:nvSpPr>
        <p:spPr>
          <a:xfrm>
            <a:off x="7696200" y="1295400"/>
            <a:ext cx="990600" cy="304800"/>
          </a:xfrm>
          <a:prstGeom prst="rect">
            <a:avLst/>
          </a:prstGeom>
          <a:gradFill>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PSP</a:t>
            </a:r>
          </a:p>
        </p:txBody>
      </p:sp>
      <p:sp>
        <p:nvSpPr>
          <p:cNvPr id="8" name="Rectangle 7"/>
          <p:cNvSpPr/>
          <p:nvPr/>
        </p:nvSpPr>
        <p:spPr>
          <a:xfrm>
            <a:off x="5791200" y="838200"/>
            <a:ext cx="990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8001000" y="838200"/>
            <a:ext cx="990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8001000" y="609600"/>
            <a:ext cx="990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8001000" y="381000"/>
            <a:ext cx="990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5791200" y="609600"/>
            <a:ext cx="990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5791200" y="381000"/>
            <a:ext cx="990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Connector 14"/>
          <p:cNvCxnSpPr/>
          <p:nvPr/>
        </p:nvCxnSpPr>
        <p:spPr>
          <a:xfrm flipV="1">
            <a:off x="7772400" y="533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1"/>
          </p:cNvCxnSpPr>
          <p:nvPr/>
        </p:nvCxnSpPr>
        <p:spPr>
          <a:xfrm flipV="1">
            <a:off x="7772400" y="4953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3" idx="3"/>
          </p:cNvCxnSpPr>
          <p:nvPr/>
        </p:nvCxnSpPr>
        <p:spPr>
          <a:xfrm flipH="1">
            <a:off x="6781800" y="4572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010400" y="4572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87784" y="97808"/>
            <a:ext cx="944489" cy="276999"/>
          </a:xfrm>
          <a:prstGeom prst="rect">
            <a:avLst/>
          </a:prstGeom>
          <a:noFill/>
        </p:spPr>
        <p:txBody>
          <a:bodyPr wrap="none" rtlCol="0">
            <a:spAutoFit/>
          </a:bodyPr>
          <a:lstStyle/>
          <a:p>
            <a:r>
              <a:rPr lang="en-US" sz="1200" dirty="0"/>
              <a:t>Main Stack</a:t>
            </a:r>
          </a:p>
        </p:txBody>
      </p:sp>
      <p:sp>
        <p:nvSpPr>
          <p:cNvPr id="30" name="TextBox 29"/>
          <p:cNvSpPr txBox="1"/>
          <p:nvPr/>
        </p:nvSpPr>
        <p:spPr>
          <a:xfrm>
            <a:off x="7915190" y="76200"/>
            <a:ext cx="1141659" cy="276999"/>
          </a:xfrm>
          <a:prstGeom prst="rect">
            <a:avLst/>
          </a:prstGeom>
          <a:noFill/>
        </p:spPr>
        <p:txBody>
          <a:bodyPr wrap="none" rtlCol="0">
            <a:spAutoFit/>
          </a:bodyPr>
          <a:lstStyle/>
          <a:p>
            <a:r>
              <a:rPr lang="en-US" sz="1200" dirty="0"/>
              <a:t>Process stack</a:t>
            </a:r>
          </a:p>
        </p:txBody>
      </p:sp>
      <p:cxnSp>
        <p:nvCxnSpPr>
          <p:cNvPr id="32" name="Straight Arrow Connector 31"/>
          <p:cNvCxnSpPr/>
          <p:nvPr/>
        </p:nvCxnSpPr>
        <p:spPr>
          <a:xfrm>
            <a:off x="5715000" y="1447800"/>
            <a:ext cx="4572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8"/>
          <p:cNvSpPr txBox="1">
            <a:spLocks/>
          </p:cNvSpPr>
          <p:nvPr/>
        </p:nvSpPr>
        <p:spPr>
          <a:xfrm>
            <a:off x="457200" y="21336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CONTROL Register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7848600" y="152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4" name="Rectangle 3"/>
          <p:cNvSpPr/>
          <p:nvPr/>
        </p:nvSpPr>
        <p:spPr>
          <a:xfrm>
            <a:off x="7845018" y="454305"/>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5" name="Rectangle 4"/>
          <p:cNvSpPr/>
          <p:nvPr/>
        </p:nvSpPr>
        <p:spPr>
          <a:xfrm>
            <a:off x="7844972" y="7541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6" name="Rectangle 5"/>
          <p:cNvSpPr/>
          <p:nvPr/>
        </p:nvSpPr>
        <p:spPr>
          <a:xfrm>
            <a:off x="7847228" y="10668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7" name="Rectangle 6"/>
          <p:cNvSpPr/>
          <p:nvPr/>
        </p:nvSpPr>
        <p:spPr>
          <a:xfrm>
            <a:off x="7844553" y="1371600"/>
            <a:ext cx="990600" cy="304800"/>
          </a:xfrm>
          <a:prstGeom prst="rect">
            <a:avLst/>
          </a:prstGeom>
          <a:gradFill>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sp>
        <p:nvSpPr>
          <p:cNvPr id="8" name="TextBox 7"/>
          <p:cNvSpPr txBox="1"/>
          <p:nvPr/>
        </p:nvSpPr>
        <p:spPr>
          <a:xfrm>
            <a:off x="377506" y="1508760"/>
            <a:ext cx="7288214" cy="1200329"/>
          </a:xfrm>
          <a:prstGeom prst="rect">
            <a:avLst/>
          </a:prstGeom>
          <a:noFill/>
          <a:ln>
            <a:solidFill>
              <a:schemeClr val="accent1">
                <a:shade val="50000"/>
              </a:schemeClr>
            </a:solidFill>
          </a:ln>
        </p:spPr>
        <p:txBody>
          <a:bodyPr wrap="none" rtlCol="0">
            <a:spAutoFit/>
          </a:bodyPr>
          <a:lstStyle/>
          <a:p>
            <a:r>
              <a:rPr lang="en-US" b="1" dirty="0"/>
              <a:t>The CONTROL is a 32 bit  register, that  controls the </a:t>
            </a:r>
          </a:p>
          <a:p>
            <a:pPr>
              <a:buFont typeface="Wingdings" pitchFamily="2" charset="2"/>
              <a:buChar char="Ø"/>
            </a:pPr>
            <a:r>
              <a:rPr lang="en-US" dirty="0"/>
              <a:t>Which stack used  at a given time</a:t>
            </a:r>
          </a:p>
          <a:p>
            <a:pPr>
              <a:buFont typeface="Wingdings" pitchFamily="2" charset="2"/>
              <a:buChar char="Ø"/>
            </a:pPr>
            <a:r>
              <a:rPr lang="en-US" dirty="0"/>
              <a:t>When the processor is in Thread mode  it decides the privilege level</a:t>
            </a:r>
          </a:p>
          <a:p>
            <a:pPr>
              <a:buFont typeface="Wingdings" pitchFamily="2" charset="2"/>
              <a:buChar char="Ø"/>
            </a:pPr>
            <a:r>
              <a:rPr lang="en-US" dirty="0"/>
              <a:t>Indicates whether the Floating point Unit  is  active</a:t>
            </a:r>
          </a:p>
        </p:txBody>
      </p:sp>
      <p:graphicFrame>
        <p:nvGraphicFramePr>
          <p:cNvPr id="9" name="Table 8"/>
          <p:cNvGraphicFramePr>
            <a:graphicFrameLocks noGrp="1"/>
          </p:cNvGraphicFramePr>
          <p:nvPr/>
        </p:nvGraphicFramePr>
        <p:xfrm>
          <a:off x="457200" y="3032760"/>
          <a:ext cx="8153400" cy="3444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624840">
                <a:tc>
                  <a:txBody>
                    <a:bodyPr/>
                    <a:lstStyle/>
                    <a:p>
                      <a:pPr algn="ctr"/>
                      <a:r>
                        <a:rPr lang="en-US" dirty="0"/>
                        <a:t>BITS</a:t>
                      </a:r>
                      <a:r>
                        <a:rPr lang="en-US" baseline="0" dirty="0"/>
                        <a:t> </a:t>
                      </a:r>
                      <a:endParaRPr lang="en-US" dirty="0"/>
                    </a:p>
                  </a:txBody>
                  <a:tcPr/>
                </a:tc>
                <a:tc>
                  <a:txBody>
                    <a:bodyPr/>
                    <a:lstStyle/>
                    <a:p>
                      <a:pPr algn="ctr"/>
                      <a:r>
                        <a:rPr lang="en-US" dirty="0"/>
                        <a:t>Name </a:t>
                      </a:r>
                    </a:p>
                  </a:txBody>
                  <a:tcPr/>
                </a:tc>
                <a:tc>
                  <a:txBody>
                    <a:bodyPr/>
                    <a:lstStyle/>
                    <a:p>
                      <a:pPr algn="ctr"/>
                      <a:r>
                        <a:rPr lang="en-US" dirty="0"/>
                        <a:t>Function</a:t>
                      </a:r>
                    </a:p>
                  </a:txBody>
                  <a:tcPr/>
                </a:tc>
                <a:extLst>
                  <a:ext uri="{0D108BD9-81ED-4DB2-BD59-A6C34878D82A}">
                    <a16:rowId xmlns:a16="http://schemas.microsoft.com/office/drawing/2014/main" val="10000"/>
                  </a:ext>
                </a:extLst>
              </a:tr>
              <a:tr h="624840">
                <a:tc>
                  <a:txBody>
                    <a:bodyPr/>
                    <a:lstStyle/>
                    <a:p>
                      <a:pPr algn="ctr"/>
                      <a:r>
                        <a:rPr lang="en-US" dirty="0"/>
                        <a:t>31 …… 3</a:t>
                      </a:r>
                      <a:r>
                        <a:rPr lang="en-US" baseline="0" dirty="0"/>
                        <a:t> Bits</a:t>
                      </a:r>
                      <a:endParaRPr lang="en-US" dirty="0"/>
                    </a:p>
                  </a:txBody>
                  <a:tcPr/>
                </a:tc>
                <a:tc>
                  <a:txBody>
                    <a:bodyPr/>
                    <a:lstStyle/>
                    <a:p>
                      <a:pPr algn="ctr"/>
                      <a:r>
                        <a:rPr lang="en-US" dirty="0"/>
                        <a:t>No</a:t>
                      </a:r>
                      <a:r>
                        <a:rPr lang="en-US" baseline="0" dirty="0"/>
                        <a:t> name</a:t>
                      </a:r>
                      <a:endParaRPr lang="en-US" dirty="0"/>
                    </a:p>
                  </a:txBody>
                  <a:tcPr/>
                </a:tc>
                <a:tc>
                  <a:txBody>
                    <a:bodyPr/>
                    <a:lstStyle/>
                    <a:p>
                      <a:r>
                        <a:rPr lang="en-US" dirty="0"/>
                        <a:t> Reserved</a:t>
                      </a:r>
                    </a:p>
                  </a:txBody>
                  <a:tcPr/>
                </a:tc>
                <a:extLst>
                  <a:ext uri="{0D108BD9-81ED-4DB2-BD59-A6C34878D82A}">
                    <a16:rowId xmlns:a16="http://schemas.microsoft.com/office/drawing/2014/main" val="10001"/>
                  </a:ext>
                </a:extLst>
              </a:tr>
              <a:tr h="624840">
                <a:tc>
                  <a:txBody>
                    <a:bodyPr/>
                    <a:lstStyle/>
                    <a:p>
                      <a:pPr algn="ctr"/>
                      <a:r>
                        <a:rPr lang="en-US" dirty="0"/>
                        <a:t>2</a:t>
                      </a:r>
                    </a:p>
                  </a:txBody>
                  <a:tcPr/>
                </a:tc>
                <a:tc>
                  <a:txBody>
                    <a:bodyPr/>
                    <a:lstStyle/>
                    <a:p>
                      <a:pPr algn="ctr"/>
                      <a:r>
                        <a:rPr lang="en-US" dirty="0"/>
                        <a:t>FPCA</a:t>
                      </a:r>
                    </a:p>
                  </a:txBody>
                  <a:tcPr/>
                </a:tc>
                <a:tc>
                  <a:txBody>
                    <a:bodyPr/>
                    <a:lstStyle/>
                    <a:p>
                      <a:r>
                        <a:rPr lang="en-US" sz="1800" kern="1200" baseline="0" dirty="0">
                          <a:solidFill>
                            <a:schemeClr val="dk1"/>
                          </a:solidFill>
                          <a:latin typeface="+mn-lt"/>
                          <a:ea typeface="+mn-ea"/>
                          <a:cs typeface="+mn-cs"/>
                        </a:rPr>
                        <a:t>0 = no floating-point context active</a:t>
                      </a:r>
                    </a:p>
                    <a:p>
                      <a:r>
                        <a:rPr lang="en-US" sz="1800" kern="1200" baseline="0" dirty="0">
                          <a:solidFill>
                            <a:schemeClr val="dk1"/>
                          </a:solidFill>
                          <a:latin typeface="+mn-lt"/>
                          <a:ea typeface="+mn-ea"/>
                          <a:cs typeface="+mn-cs"/>
                        </a:rPr>
                        <a:t>1 = floating-point context active.</a:t>
                      </a:r>
                      <a:endParaRPr lang="en-US" dirty="0"/>
                    </a:p>
                  </a:txBody>
                  <a:tcPr/>
                </a:tc>
                <a:extLst>
                  <a:ext uri="{0D108BD9-81ED-4DB2-BD59-A6C34878D82A}">
                    <a16:rowId xmlns:a16="http://schemas.microsoft.com/office/drawing/2014/main" val="10002"/>
                  </a:ext>
                </a:extLst>
              </a:tr>
              <a:tr h="624840">
                <a:tc>
                  <a:txBody>
                    <a:bodyPr/>
                    <a:lstStyle/>
                    <a:p>
                      <a:pPr algn="ctr"/>
                      <a:r>
                        <a:rPr lang="en-US" dirty="0"/>
                        <a:t>1</a:t>
                      </a:r>
                    </a:p>
                  </a:txBody>
                  <a:tcPr/>
                </a:tc>
                <a:tc>
                  <a:txBody>
                    <a:bodyPr/>
                    <a:lstStyle/>
                    <a:p>
                      <a:pPr algn="ctr"/>
                      <a:r>
                        <a:rPr lang="en-US" dirty="0"/>
                        <a:t>SPSEL</a:t>
                      </a:r>
                    </a:p>
                  </a:txBody>
                  <a:tcPr/>
                </a:tc>
                <a:tc>
                  <a:txBody>
                    <a:bodyPr/>
                    <a:lstStyle/>
                    <a:p>
                      <a:r>
                        <a:rPr lang="en-US" sz="1800" kern="1200" baseline="0" dirty="0">
                          <a:solidFill>
                            <a:schemeClr val="dk1"/>
                          </a:solidFill>
                          <a:latin typeface="+mn-lt"/>
                          <a:ea typeface="+mn-ea"/>
                          <a:cs typeface="+mn-cs"/>
                        </a:rPr>
                        <a:t>0 = MSP is the current stack pointer</a:t>
                      </a:r>
                    </a:p>
                    <a:p>
                      <a:r>
                        <a:rPr lang="en-US" sz="1800" kern="1200" baseline="0" dirty="0">
                          <a:solidFill>
                            <a:schemeClr val="dk1"/>
                          </a:solidFill>
                          <a:latin typeface="+mn-lt"/>
                          <a:ea typeface="+mn-ea"/>
                          <a:cs typeface="+mn-cs"/>
                        </a:rPr>
                        <a:t>1 = PSP is the current stack pointer.</a:t>
                      </a:r>
                      <a:endParaRPr lang="en-US" dirty="0"/>
                    </a:p>
                  </a:txBody>
                  <a:tcPr/>
                </a:tc>
                <a:extLst>
                  <a:ext uri="{0D108BD9-81ED-4DB2-BD59-A6C34878D82A}">
                    <a16:rowId xmlns:a16="http://schemas.microsoft.com/office/drawing/2014/main" val="10003"/>
                  </a:ext>
                </a:extLst>
              </a:tr>
              <a:tr h="624840">
                <a:tc>
                  <a:txBody>
                    <a:bodyPr/>
                    <a:lstStyle/>
                    <a:p>
                      <a:pPr algn="ctr"/>
                      <a:r>
                        <a:rPr lang="en-US" dirty="0"/>
                        <a:t>0</a:t>
                      </a:r>
                    </a:p>
                  </a:txBody>
                  <a:tcPr/>
                </a:tc>
                <a:tc>
                  <a:txBody>
                    <a:bodyPr/>
                    <a:lstStyle/>
                    <a:p>
                      <a:pPr algn="ctr"/>
                      <a:r>
                        <a:rPr lang="en-US" dirty="0" err="1"/>
                        <a:t>nPRIV</a:t>
                      </a:r>
                      <a:endParaRPr lang="en-US" dirty="0"/>
                    </a:p>
                  </a:txBody>
                  <a:tcPr/>
                </a:tc>
                <a:tc>
                  <a:txBody>
                    <a:bodyPr/>
                    <a:lstStyle/>
                    <a:p>
                      <a:r>
                        <a:rPr lang="en-US" sz="1800" kern="1200" baseline="0" dirty="0">
                          <a:solidFill>
                            <a:schemeClr val="dk1"/>
                          </a:solidFill>
                          <a:latin typeface="+mn-lt"/>
                          <a:ea typeface="+mn-ea"/>
                          <a:cs typeface="+mn-cs"/>
                        </a:rPr>
                        <a:t>Defines the Thread mode privilege level:</a:t>
                      </a:r>
                    </a:p>
                    <a:p>
                      <a:r>
                        <a:rPr lang="en-US" sz="1800" kern="1200" baseline="0" dirty="0">
                          <a:solidFill>
                            <a:schemeClr val="dk1"/>
                          </a:solidFill>
                          <a:latin typeface="+mn-lt"/>
                          <a:ea typeface="+mn-ea"/>
                          <a:cs typeface="+mn-cs"/>
                        </a:rPr>
                        <a:t>0 = privileged</a:t>
                      </a:r>
                    </a:p>
                    <a:p>
                      <a:r>
                        <a:rPr lang="en-US" sz="1800" kern="1200" baseline="0" dirty="0">
                          <a:solidFill>
                            <a:schemeClr val="dk1"/>
                          </a:solidFill>
                          <a:latin typeface="+mn-lt"/>
                          <a:ea typeface="+mn-ea"/>
                          <a:cs typeface="+mn-cs"/>
                        </a:rPr>
                        <a:t>1 = unprivileged.</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8"/>
          <p:cNvSpPr txBox="1">
            <a:spLocks/>
          </p:cNvSpPr>
          <p:nvPr/>
        </p:nvSpPr>
        <p:spPr>
          <a:xfrm>
            <a:off x="457200" y="213360"/>
            <a:ext cx="8229600" cy="131064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a:latin typeface="+mj-lt"/>
                <a:ea typeface="+mj-ea"/>
                <a:cs typeface="+mj-cs"/>
              </a:rPr>
              <a:t>Program Status Register (PSR) </a:t>
            </a:r>
            <a:r>
              <a:rPr kumimoji="0" lang="en-US" sz="4400" b="0" i="0" u="none" strike="noStrike" kern="1200" cap="none" spc="0" normalizeH="0" noProof="0" dirty="0">
                <a:ln>
                  <a:noFill/>
                </a:ln>
                <a:solidFill>
                  <a:schemeClr val="tx1"/>
                </a:solidFill>
                <a:effectLst/>
                <a:uLnTx/>
                <a:uFillTx/>
                <a:latin typeface="+mj-lt"/>
                <a:ea typeface="+mj-ea"/>
                <a:cs typeface="+mj-cs"/>
              </a:rPr>
              <a:t>Cortex M4</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8005047" y="152400"/>
            <a:ext cx="990600" cy="304800"/>
          </a:xfrm>
          <a:prstGeom prst="rect">
            <a:avLst/>
          </a:prstGeom>
          <a:gradFill>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4" name="Rectangle 3"/>
          <p:cNvSpPr/>
          <p:nvPr/>
        </p:nvSpPr>
        <p:spPr>
          <a:xfrm>
            <a:off x="8001465" y="454305"/>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5" name="Rectangle 4"/>
          <p:cNvSpPr/>
          <p:nvPr/>
        </p:nvSpPr>
        <p:spPr>
          <a:xfrm>
            <a:off x="8001419" y="7541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6" name="Rectangle 5"/>
          <p:cNvSpPr/>
          <p:nvPr/>
        </p:nvSpPr>
        <p:spPr>
          <a:xfrm>
            <a:off x="8003675" y="10668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7" name="Rectangle 6"/>
          <p:cNvSpPr/>
          <p:nvPr/>
        </p:nvSpPr>
        <p:spPr>
          <a:xfrm>
            <a:off x="8001000" y="13716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graphicFrame>
        <p:nvGraphicFramePr>
          <p:cNvPr id="9" name="Table 8"/>
          <p:cNvGraphicFramePr>
            <a:graphicFrameLocks noGrp="1"/>
          </p:cNvGraphicFramePr>
          <p:nvPr/>
        </p:nvGraphicFramePr>
        <p:xfrm>
          <a:off x="441954" y="3352800"/>
          <a:ext cx="8610624" cy="1483360"/>
        </p:xfrm>
        <a:graphic>
          <a:graphicData uri="http://schemas.openxmlformats.org/drawingml/2006/table">
            <a:tbl>
              <a:tblPr firstRow="1" bandRow="1">
                <a:tableStyleId>{5C22544A-7EE6-4342-B048-85BDC9FD1C3A}</a:tableStyleId>
              </a:tblPr>
              <a:tblGrid>
                <a:gridCol w="358776">
                  <a:extLst>
                    <a:ext uri="{9D8B030D-6E8A-4147-A177-3AD203B41FA5}">
                      <a16:colId xmlns:a16="http://schemas.microsoft.com/office/drawing/2014/main" val="20000"/>
                    </a:ext>
                  </a:extLst>
                </a:gridCol>
                <a:gridCol w="358776">
                  <a:extLst>
                    <a:ext uri="{9D8B030D-6E8A-4147-A177-3AD203B41FA5}">
                      <a16:colId xmlns:a16="http://schemas.microsoft.com/office/drawing/2014/main" val="20001"/>
                    </a:ext>
                  </a:extLst>
                </a:gridCol>
                <a:gridCol w="358776">
                  <a:extLst>
                    <a:ext uri="{9D8B030D-6E8A-4147-A177-3AD203B41FA5}">
                      <a16:colId xmlns:a16="http://schemas.microsoft.com/office/drawing/2014/main" val="20002"/>
                    </a:ext>
                  </a:extLst>
                </a:gridCol>
                <a:gridCol w="358776">
                  <a:extLst>
                    <a:ext uri="{9D8B030D-6E8A-4147-A177-3AD203B41FA5}">
                      <a16:colId xmlns:a16="http://schemas.microsoft.com/office/drawing/2014/main" val="20003"/>
                    </a:ext>
                  </a:extLst>
                </a:gridCol>
                <a:gridCol w="358776">
                  <a:extLst>
                    <a:ext uri="{9D8B030D-6E8A-4147-A177-3AD203B41FA5}">
                      <a16:colId xmlns:a16="http://schemas.microsoft.com/office/drawing/2014/main" val="20004"/>
                    </a:ext>
                  </a:extLst>
                </a:gridCol>
                <a:gridCol w="358776">
                  <a:extLst>
                    <a:ext uri="{9D8B030D-6E8A-4147-A177-3AD203B41FA5}">
                      <a16:colId xmlns:a16="http://schemas.microsoft.com/office/drawing/2014/main" val="20005"/>
                    </a:ext>
                  </a:extLst>
                </a:gridCol>
                <a:gridCol w="358776">
                  <a:extLst>
                    <a:ext uri="{9D8B030D-6E8A-4147-A177-3AD203B41FA5}">
                      <a16:colId xmlns:a16="http://schemas.microsoft.com/office/drawing/2014/main" val="20006"/>
                    </a:ext>
                  </a:extLst>
                </a:gridCol>
                <a:gridCol w="358776">
                  <a:extLst>
                    <a:ext uri="{9D8B030D-6E8A-4147-A177-3AD203B41FA5}">
                      <a16:colId xmlns:a16="http://schemas.microsoft.com/office/drawing/2014/main" val="20007"/>
                    </a:ext>
                  </a:extLst>
                </a:gridCol>
                <a:gridCol w="358776">
                  <a:extLst>
                    <a:ext uri="{9D8B030D-6E8A-4147-A177-3AD203B41FA5}">
                      <a16:colId xmlns:a16="http://schemas.microsoft.com/office/drawing/2014/main" val="20008"/>
                    </a:ext>
                  </a:extLst>
                </a:gridCol>
                <a:gridCol w="358776">
                  <a:extLst>
                    <a:ext uri="{9D8B030D-6E8A-4147-A177-3AD203B41FA5}">
                      <a16:colId xmlns:a16="http://schemas.microsoft.com/office/drawing/2014/main" val="20009"/>
                    </a:ext>
                  </a:extLst>
                </a:gridCol>
                <a:gridCol w="358776">
                  <a:extLst>
                    <a:ext uri="{9D8B030D-6E8A-4147-A177-3AD203B41FA5}">
                      <a16:colId xmlns:a16="http://schemas.microsoft.com/office/drawing/2014/main" val="20010"/>
                    </a:ext>
                  </a:extLst>
                </a:gridCol>
                <a:gridCol w="358776">
                  <a:extLst>
                    <a:ext uri="{9D8B030D-6E8A-4147-A177-3AD203B41FA5}">
                      <a16:colId xmlns:a16="http://schemas.microsoft.com/office/drawing/2014/main" val="20011"/>
                    </a:ext>
                  </a:extLst>
                </a:gridCol>
                <a:gridCol w="358776">
                  <a:extLst>
                    <a:ext uri="{9D8B030D-6E8A-4147-A177-3AD203B41FA5}">
                      <a16:colId xmlns:a16="http://schemas.microsoft.com/office/drawing/2014/main" val="20012"/>
                    </a:ext>
                  </a:extLst>
                </a:gridCol>
                <a:gridCol w="358776">
                  <a:extLst>
                    <a:ext uri="{9D8B030D-6E8A-4147-A177-3AD203B41FA5}">
                      <a16:colId xmlns:a16="http://schemas.microsoft.com/office/drawing/2014/main" val="20013"/>
                    </a:ext>
                  </a:extLst>
                </a:gridCol>
                <a:gridCol w="358776">
                  <a:extLst>
                    <a:ext uri="{9D8B030D-6E8A-4147-A177-3AD203B41FA5}">
                      <a16:colId xmlns:a16="http://schemas.microsoft.com/office/drawing/2014/main" val="20014"/>
                    </a:ext>
                  </a:extLst>
                </a:gridCol>
                <a:gridCol w="358776">
                  <a:extLst>
                    <a:ext uri="{9D8B030D-6E8A-4147-A177-3AD203B41FA5}">
                      <a16:colId xmlns:a16="http://schemas.microsoft.com/office/drawing/2014/main" val="20015"/>
                    </a:ext>
                  </a:extLst>
                </a:gridCol>
                <a:gridCol w="358776">
                  <a:extLst>
                    <a:ext uri="{9D8B030D-6E8A-4147-A177-3AD203B41FA5}">
                      <a16:colId xmlns:a16="http://schemas.microsoft.com/office/drawing/2014/main" val="20016"/>
                    </a:ext>
                  </a:extLst>
                </a:gridCol>
                <a:gridCol w="358776">
                  <a:extLst>
                    <a:ext uri="{9D8B030D-6E8A-4147-A177-3AD203B41FA5}">
                      <a16:colId xmlns:a16="http://schemas.microsoft.com/office/drawing/2014/main" val="20017"/>
                    </a:ext>
                  </a:extLst>
                </a:gridCol>
                <a:gridCol w="358776">
                  <a:extLst>
                    <a:ext uri="{9D8B030D-6E8A-4147-A177-3AD203B41FA5}">
                      <a16:colId xmlns:a16="http://schemas.microsoft.com/office/drawing/2014/main" val="20018"/>
                    </a:ext>
                  </a:extLst>
                </a:gridCol>
                <a:gridCol w="358776">
                  <a:extLst>
                    <a:ext uri="{9D8B030D-6E8A-4147-A177-3AD203B41FA5}">
                      <a16:colId xmlns:a16="http://schemas.microsoft.com/office/drawing/2014/main" val="20019"/>
                    </a:ext>
                  </a:extLst>
                </a:gridCol>
                <a:gridCol w="358776">
                  <a:extLst>
                    <a:ext uri="{9D8B030D-6E8A-4147-A177-3AD203B41FA5}">
                      <a16:colId xmlns:a16="http://schemas.microsoft.com/office/drawing/2014/main" val="20020"/>
                    </a:ext>
                  </a:extLst>
                </a:gridCol>
                <a:gridCol w="358776">
                  <a:extLst>
                    <a:ext uri="{9D8B030D-6E8A-4147-A177-3AD203B41FA5}">
                      <a16:colId xmlns:a16="http://schemas.microsoft.com/office/drawing/2014/main" val="20021"/>
                    </a:ext>
                  </a:extLst>
                </a:gridCol>
                <a:gridCol w="358776">
                  <a:extLst>
                    <a:ext uri="{9D8B030D-6E8A-4147-A177-3AD203B41FA5}">
                      <a16:colId xmlns:a16="http://schemas.microsoft.com/office/drawing/2014/main" val="20022"/>
                    </a:ext>
                  </a:extLst>
                </a:gridCol>
                <a:gridCol w="358776">
                  <a:extLst>
                    <a:ext uri="{9D8B030D-6E8A-4147-A177-3AD203B41FA5}">
                      <a16:colId xmlns:a16="http://schemas.microsoft.com/office/drawing/2014/main" val="20023"/>
                    </a:ext>
                  </a:extLst>
                </a:gridCol>
              </a:tblGrid>
              <a:tr h="370840">
                <a:tc>
                  <a:txBody>
                    <a:bodyPr/>
                    <a:lstStyle/>
                    <a:p>
                      <a:r>
                        <a:rPr lang="en-US" sz="1200" dirty="0"/>
                        <a:t>31</a:t>
                      </a:r>
                    </a:p>
                  </a:txBody>
                  <a:tcPr/>
                </a:tc>
                <a:tc>
                  <a:txBody>
                    <a:bodyPr/>
                    <a:lstStyle/>
                    <a:p>
                      <a:r>
                        <a:rPr lang="en-US" sz="1200" dirty="0"/>
                        <a:t>30</a:t>
                      </a:r>
                    </a:p>
                  </a:txBody>
                  <a:tcPr/>
                </a:tc>
                <a:tc>
                  <a:txBody>
                    <a:bodyPr/>
                    <a:lstStyle/>
                    <a:p>
                      <a:r>
                        <a:rPr lang="en-US" sz="1200" dirty="0"/>
                        <a:t>29</a:t>
                      </a:r>
                    </a:p>
                  </a:txBody>
                  <a:tcPr/>
                </a:tc>
                <a:tc>
                  <a:txBody>
                    <a:bodyPr/>
                    <a:lstStyle/>
                    <a:p>
                      <a:r>
                        <a:rPr lang="en-US" sz="1200" dirty="0"/>
                        <a:t>28</a:t>
                      </a:r>
                    </a:p>
                  </a:txBody>
                  <a:tcPr/>
                </a:tc>
                <a:tc>
                  <a:txBody>
                    <a:bodyPr/>
                    <a:lstStyle/>
                    <a:p>
                      <a:r>
                        <a:rPr lang="en-US" sz="1200" dirty="0"/>
                        <a:t>27</a:t>
                      </a:r>
                    </a:p>
                  </a:txBody>
                  <a:tcPr/>
                </a:tc>
                <a:tc>
                  <a:txBody>
                    <a:bodyPr/>
                    <a:lstStyle/>
                    <a:p>
                      <a:r>
                        <a:rPr lang="en-US" sz="1200" dirty="0"/>
                        <a:t>26</a:t>
                      </a:r>
                    </a:p>
                  </a:txBody>
                  <a:tcPr/>
                </a:tc>
                <a:tc>
                  <a:txBody>
                    <a:bodyPr/>
                    <a:lstStyle/>
                    <a:p>
                      <a:r>
                        <a:rPr lang="en-US" sz="1200" dirty="0"/>
                        <a:t>25</a:t>
                      </a:r>
                    </a:p>
                  </a:txBody>
                  <a:tcPr/>
                </a:tc>
                <a:tc>
                  <a:txBody>
                    <a:bodyPr/>
                    <a:lstStyle/>
                    <a:p>
                      <a:r>
                        <a:rPr lang="en-US" sz="1200" dirty="0"/>
                        <a:t>24</a:t>
                      </a:r>
                    </a:p>
                  </a:txBody>
                  <a:tcPr/>
                </a:tc>
                <a:tc>
                  <a:txBody>
                    <a:bodyPr/>
                    <a:lstStyle/>
                    <a:p>
                      <a:r>
                        <a:rPr lang="en-US" sz="1200" dirty="0"/>
                        <a:t>23</a:t>
                      </a:r>
                    </a:p>
                  </a:txBody>
                  <a:tcPr/>
                </a:tc>
                <a:tc>
                  <a:txBody>
                    <a:bodyPr/>
                    <a:lstStyle/>
                    <a:p>
                      <a:r>
                        <a:rPr lang="en-US" sz="1200" dirty="0"/>
                        <a:t>20</a:t>
                      </a:r>
                    </a:p>
                  </a:txBody>
                  <a:tcPr/>
                </a:tc>
                <a:tc>
                  <a:txBody>
                    <a:bodyPr/>
                    <a:lstStyle/>
                    <a:p>
                      <a:r>
                        <a:rPr lang="en-US" sz="1200" dirty="0"/>
                        <a:t>19</a:t>
                      </a:r>
                    </a:p>
                  </a:txBody>
                  <a:tcPr/>
                </a:tc>
                <a:tc>
                  <a:txBody>
                    <a:bodyPr/>
                    <a:lstStyle/>
                    <a:p>
                      <a:r>
                        <a:rPr lang="en-US" sz="1200" dirty="0"/>
                        <a:t>16</a:t>
                      </a:r>
                    </a:p>
                  </a:txBody>
                  <a:tcPr/>
                </a:tc>
                <a:tc>
                  <a:txBody>
                    <a:bodyPr/>
                    <a:lstStyle/>
                    <a:p>
                      <a:r>
                        <a:rPr lang="en-US" sz="1200" dirty="0"/>
                        <a:t>15</a:t>
                      </a:r>
                    </a:p>
                  </a:txBody>
                  <a:tcPr/>
                </a:tc>
                <a:tc>
                  <a:txBody>
                    <a:bodyPr/>
                    <a:lstStyle/>
                    <a:p>
                      <a:r>
                        <a:rPr lang="en-US" sz="1200" dirty="0"/>
                        <a:t>10</a:t>
                      </a:r>
                    </a:p>
                  </a:txBody>
                  <a:tcPr/>
                </a:tc>
                <a:tc>
                  <a:txBody>
                    <a:bodyPr/>
                    <a:lstStyle/>
                    <a:p>
                      <a:r>
                        <a:rPr lang="en-US" sz="1200" dirty="0"/>
                        <a:t>9</a:t>
                      </a:r>
                    </a:p>
                  </a:txBody>
                  <a:tcPr/>
                </a:tc>
                <a:tc>
                  <a:txBody>
                    <a:bodyPr/>
                    <a:lstStyle/>
                    <a:p>
                      <a:r>
                        <a:rPr lang="en-US" sz="1200" dirty="0"/>
                        <a:t>8</a:t>
                      </a:r>
                    </a:p>
                  </a:txBody>
                  <a:tcPr/>
                </a:tc>
                <a:tc>
                  <a:txBody>
                    <a:bodyPr/>
                    <a:lstStyle/>
                    <a:p>
                      <a:r>
                        <a:rPr lang="en-US" sz="1200" dirty="0"/>
                        <a:t>7</a:t>
                      </a:r>
                    </a:p>
                  </a:txBody>
                  <a:tcPr/>
                </a:tc>
                <a:tc>
                  <a:txBody>
                    <a:bodyPr/>
                    <a:lstStyle/>
                    <a:p>
                      <a:r>
                        <a:rPr lang="en-US" sz="1200" dirty="0"/>
                        <a:t>6</a:t>
                      </a:r>
                    </a:p>
                  </a:txBody>
                  <a:tcPr/>
                </a:tc>
                <a:tc>
                  <a:txBody>
                    <a:bodyPr/>
                    <a:lstStyle/>
                    <a:p>
                      <a:r>
                        <a:rPr lang="en-US" sz="1400" dirty="0"/>
                        <a:t>5</a:t>
                      </a:r>
                    </a:p>
                  </a:txBody>
                  <a:tcPr/>
                </a:tc>
                <a:tc>
                  <a:txBody>
                    <a:bodyPr/>
                    <a:lstStyle/>
                    <a:p>
                      <a:r>
                        <a:rPr lang="en-US" sz="1400" dirty="0"/>
                        <a:t>4</a:t>
                      </a:r>
                    </a:p>
                  </a:txBody>
                  <a:tcPr/>
                </a:tc>
                <a:tc>
                  <a:txBody>
                    <a:bodyPr/>
                    <a:lstStyle/>
                    <a:p>
                      <a:r>
                        <a:rPr lang="en-US" sz="1400" dirty="0"/>
                        <a:t>3</a:t>
                      </a:r>
                    </a:p>
                  </a:txBody>
                  <a:tcPr/>
                </a:tc>
                <a:tc>
                  <a:txBody>
                    <a:bodyPr/>
                    <a:lstStyle/>
                    <a:p>
                      <a:r>
                        <a:rPr lang="en-US" sz="1400" dirty="0"/>
                        <a:t>2</a:t>
                      </a:r>
                    </a:p>
                  </a:txBody>
                  <a:tcPr/>
                </a:tc>
                <a:tc>
                  <a:txBody>
                    <a:bodyPr/>
                    <a:lstStyle/>
                    <a:p>
                      <a:r>
                        <a:rPr lang="en-US" sz="1400" dirty="0"/>
                        <a:t>1</a:t>
                      </a:r>
                    </a:p>
                  </a:txBody>
                  <a:tcPr/>
                </a:tc>
                <a:tc>
                  <a:txBody>
                    <a:bodyPr/>
                    <a:lstStyle/>
                    <a:p>
                      <a:r>
                        <a:rPr lang="en-US" sz="1400" dirty="0"/>
                        <a:t>0</a:t>
                      </a:r>
                    </a:p>
                  </a:txBody>
                  <a:tcPr/>
                </a:tc>
                <a:extLst>
                  <a:ext uri="{0D108BD9-81ED-4DB2-BD59-A6C34878D82A}">
                    <a16:rowId xmlns:a16="http://schemas.microsoft.com/office/drawing/2014/main" val="10000"/>
                  </a:ext>
                </a:extLst>
              </a:tr>
              <a:tr h="370840">
                <a:tc>
                  <a:txBody>
                    <a:bodyPr/>
                    <a:lstStyle/>
                    <a:p>
                      <a:r>
                        <a:rPr lang="en-US" dirty="0"/>
                        <a:t>N</a:t>
                      </a:r>
                    </a:p>
                  </a:txBody>
                  <a:tcPr/>
                </a:tc>
                <a:tc>
                  <a:txBody>
                    <a:bodyPr/>
                    <a:lstStyle/>
                    <a:p>
                      <a:r>
                        <a:rPr lang="en-US" dirty="0"/>
                        <a:t>Z</a:t>
                      </a:r>
                    </a:p>
                  </a:txBody>
                  <a:tcPr/>
                </a:tc>
                <a:tc>
                  <a:txBody>
                    <a:bodyPr/>
                    <a:lstStyle/>
                    <a:p>
                      <a:r>
                        <a:rPr lang="en-US" dirty="0"/>
                        <a:t>C</a:t>
                      </a:r>
                    </a:p>
                  </a:txBody>
                  <a:tcPr/>
                </a:tc>
                <a:tc>
                  <a:txBody>
                    <a:bodyPr/>
                    <a:lstStyle/>
                    <a:p>
                      <a:r>
                        <a:rPr lang="en-US" dirty="0"/>
                        <a:t>V</a:t>
                      </a:r>
                    </a:p>
                  </a:txBody>
                  <a:tcPr/>
                </a:tc>
                <a:tc>
                  <a:txBody>
                    <a:bodyPr/>
                    <a:lstStyle/>
                    <a:p>
                      <a:r>
                        <a:rPr lang="en-US" dirty="0"/>
                        <a:t>Q</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z="1200" dirty="0"/>
                        <a:t>G..</a:t>
                      </a:r>
                    </a:p>
                  </a:txBody>
                  <a:tcPr/>
                </a:tc>
                <a:tc>
                  <a:txBody>
                    <a:bodyPr/>
                    <a:lstStyle/>
                    <a:p>
                      <a:r>
                        <a:rPr lang="en-US" sz="1200" dirty="0"/>
                        <a:t>..E</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gridSpan="2">
                  <a:txBody>
                    <a:bodyPr/>
                    <a:lstStyle/>
                    <a:p>
                      <a:r>
                        <a:rPr lang="en-US" dirty="0"/>
                        <a:t>ICI/IT</a:t>
                      </a:r>
                    </a:p>
                  </a:txBody>
                  <a:tcPr/>
                </a:tc>
                <a:tc hMerge="1">
                  <a:txBody>
                    <a:bodyPr/>
                    <a:lstStyle/>
                    <a:p>
                      <a:endParaRPr lang="en-US" dirty="0"/>
                    </a:p>
                  </a:txBody>
                  <a:tcPr/>
                </a:tc>
                <a:tc>
                  <a:txBody>
                    <a:bodyPr/>
                    <a:lstStyle/>
                    <a:p>
                      <a:r>
                        <a:rPr lang="en-US" dirty="0"/>
                        <a:t>T</a:t>
                      </a:r>
                    </a:p>
                  </a:txBody>
                  <a:tcPr/>
                </a:tc>
                <a:tc>
                  <a:txBody>
                    <a:bodyPr/>
                    <a:lstStyle/>
                    <a:p>
                      <a:endParaRPr lang="en-US"/>
                    </a:p>
                  </a:txBody>
                  <a:tcPr/>
                </a:tc>
                <a:tc>
                  <a:txBody>
                    <a:bodyPr/>
                    <a:lstStyle/>
                    <a:p>
                      <a:endParaRPr lang="en-US"/>
                    </a:p>
                  </a:txBody>
                  <a:tcPr/>
                </a:tc>
                <a:tc>
                  <a:txBody>
                    <a:bodyPr/>
                    <a:lstStyle/>
                    <a:p>
                      <a:endParaRPr lang="en-US"/>
                    </a:p>
                  </a:txBody>
                  <a:tcPr/>
                </a:tc>
                <a:tc gridSpan="2">
                  <a:txBody>
                    <a:bodyPr/>
                    <a:lstStyle/>
                    <a:p>
                      <a:r>
                        <a:rPr lang="en-US" dirty="0"/>
                        <a:t>ICI/IT</a:t>
                      </a:r>
                    </a:p>
                  </a:txBody>
                  <a:tcPr/>
                </a:tc>
                <a:tc hMerge="1">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gridSpan="16">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ISR</a:t>
                      </a:r>
                      <a:r>
                        <a:rPr lang="en-US" baseline="0" dirty="0"/>
                        <a:t> NUMBER</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60960" y="3779520"/>
            <a:ext cx="570990" cy="261610"/>
          </a:xfrm>
          <a:prstGeom prst="rect">
            <a:avLst/>
          </a:prstGeom>
          <a:noFill/>
        </p:spPr>
        <p:txBody>
          <a:bodyPr wrap="none" rtlCol="0">
            <a:spAutoFit/>
          </a:bodyPr>
          <a:lstStyle/>
          <a:p>
            <a:r>
              <a:rPr lang="en-US" sz="1050" dirty="0"/>
              <a:t>APSR</a:t>
            </a:r>
          </a:p>
        </p:txBody>
      </p:sp>
      <p:sp>
        <p:nvSpPr>
          <p:cNvPr id="11" name="TextBox 10"/>
          <p:cNvSpPr txBox="1"/>
          <p:nvPr/>
        </p:nvSpPr>
        <p:spPr>
          <a:xfrm>
            <a:off x="-52830" y="4191000"/>
            <a:ext cx="551754" cy="253916"/>
          </a:xfrm>
          <a:prstGeom prst="rect">
            <a:avLst/>
          </a:prstGeom>
          <a:noFill/>
        </p:spPr>
        <p:txBody>
          <a:bodyPr wrap="none" rtlCol="0">
            <a:spAutoFit/>
          </a:bodyPr>
          <a:lstStyle/>
          <a:p>
            <a:r>
              <a:rPr lang="en-US" sz="1050" dirty="0"/>
              <a:t>EPSR</a:t>
            </a:r>
          </a:p>
        </p:txBody>
      </p:sp>
      <p:sp>
        <p:nvSpPr>
          <p:cNvPr id="12" name="TextBox 11"/>
          <p:cNvSpPr txBox="1"/>
          <p:nvPr/>
        </p:nvSpPr>
        <p:spPr>
          <a:xfrm>
            <a:off x="-60960" y="4546684"/>
            <a:ext cx="498855" cy="253916"/>
          </a:xfrm>
          <a:prstGeom prst="rect">
            <a:avLst/>
          </a:prstGeom>
          <a:noFill/>
        </p:spPr>
        <p:txBody>
          <a:bodyPr wrap="none" rtlCol="0">
            <a:spAutoFit/>
          </a:bodyPr>
          <a:lstStyle/>
          <a:p>
            <a:r>
              <a:rPr lang="en-US" sz="1050" dirty="0"/>
              <a:t>IPSR</a:t>
            </a:r>
          </a:p>
        </p:txBody>
      </p:sp>
      <p:cxnSp>
        <p:nvCxnSpPr>
          <p:cNvPr id="14" name="Straight Connector 13"/>
          <p:cNvCxnSpPr/>
          <p:nvPr/>
        </p:nvCxnSpPr>
        <p:spPr>
          <a:xfrm>
            <a:off x="3962400" y="2743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24400" y="2743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38600" y="2819400"/>
            <a:ext cx="569387" cy="276999"/>
          </a:xfrm>
          <a:prstGeom prst="rect">
            <a:avLst/>
          </a:prstGeom>
          <a:noFill/>
        </p:spPr>
        <p:txBody>
          <a:bodyPr wrap="none" rtlCol="0">
            <a:spAutoFit/>
          </a:bodyPr>
          <a:lstStyle/>
          <a:p>
            <a:r>
              <a:rPr lang="en-US" sz="1200" dirty="0"/>
              <a:t>4 Bits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67559"/>
            <a:ext cx="8229600" cy="1200329"/>
          </a:xfrm>
          <a:prstGeom prst="rect">
            <a:avLst/>
          </a:prstGeom>
          <a:ln>
            <a:solidFill>
              <a:schemeClr val="accent1">
                <a:shade val="50000"/>
              </a:schemeClr>
            </a:solidFill>
          </a:ln>
        </p:spPr>
        <p:txBody>
          <a:bodyPr wrap="square">
            <a:spAutoFit/>
          </a:bodyPr>
          <a:lstStyle/>
          <a:p>
            <a:r>
              <a:rPr lang="en-US" dirty="0"/>
              <a:t>The APSR contains the status flags (N, C, V, and Z), the Greater Than or Equal flags (used by the SEL instruction), and an additional “sticky” Q flag used in saturation arithmetic, where sticky in this case means that the bit can only be cleared by explicitly writing a zero to it.</a:t>
            </a:r>
          </a:p>
        </p:txBody>
      </p:sp>
      <p:graphicFrame>
        <p:nvGraphicFramePr>
          <p:cNvPr id="5" name="Table 4"/>
          <p:cNvGraphicFramePr>
            <a:graphicFrameLocks noGrp="1"/>
          </p:cNvGraphicFramePr>
          <p:nvPr/>
        </p:nvGraphicFramePr>
        <p:xfrm>
          <a:off x="762000" y="2743200"/>
          <a:ext cx="8001000" cy="33375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4600575">
                  <a:extLst>
                    <a:ext uri="{9D8B030D-6E8A-4147-A177-3AD203B41FA5}">
                      <a16:colId xmlns:a16="http://schemas.microsoft.com/office/drawing/2014/main" val="20002"/>
                    </a:ext>
                  </a:extLst>
                </a:gridCol>
              </a:tblGrid>
              <a:tr h="370840">
                <a:tc>
                  <a:txBody>
                    <a:bodyPr/>
                    <a:lstStyle/>
                    <a:p>
                      <a:pPr algn="ctr"/>
                      <a:r>
                        <a:rPr lang="en-US" dirty="0"/>
                        <a:t>BITS</a:t>
                      </a:r>
                    </a:p>
                  </a:txBody>
                  <a:tcPr/>
                </a:tc>
                <a:tc>
                  <a:txBody>
                    <a:bodyPr/>
                    <a:lstStyle/>
                    <a:p>
                      <a:pPr algn="ctr"/>
                      <a:r>
                        <a:rPr lang="en-US" dirty="0"/>
                        <a:t>NAME</a:t>
                      </a:r>
                    </a:p>
                  </a:txBody>
                  <a:tcPr/>
                </a:tc>
                <a:tc>
                  <a:txBody>
                    <a:bodyPr/>
                    <a:lstStyle/>
                    <a:p>
                      <a:pPr algn="ctr"/>
                      <a:r>
                        <a:rPr lang="en-US" dirty="0"/>
                        <a:t>FUNCTION</a:t>
                      </a:r>
                    </a:p>
                  </a:txBody>
                  <a:tcPr/>
                </a:tc>
                <a:extLst>
                  <a:ext uri="{0D108BD9-81ED-4DB2-BD59-A6C34878D82A}">
                    <a16:rowId xmlns:a16="http://schemas.microsoft.com/office/drawing/2014/main" val="10000"/>
                  </a:ext>
                </a:extLst>
              </a:tr>
              <a:tr h="370840">
                <a:tc>
                  <a:txBody>
                    <a:bodyPr/>
                    <a:lstStyle/>
                    <a:p>
                      <a:r>
                        <a:rPr lang="en-US" dirty="0"/>
                        <a:t>31</a:t>
                      </a:r>
                    </a:p>
                  </a:txBody>
                  <a:tcPr/>
                </a:tc>
                <a:tc>
                  <a:txBody>
                    <a:bodyPr/>
                    <a:lstStyle/>
                    <a:p>
                      <a:pPr algn="ctr"/>
                      <a:r>
                        <a:rPr lang="en-US" dirty="0"/>
                        <a:t>N</a:t>
                      </a:r>
                    </a:p>
                  </a:txBody>
                  <a:tcPr/>
                </a:tc>
                <a:tc>
                  <a:txBody>
                    <a:bodyPr/>
                    <a:lstStyle/>
                    <a:p>
                      <a:r>
                        <a:rPr lang="en-US" dirty="0"/>
                        <a:t>Negative</a:t>
                      </a:r>
                      <a:r>
                        <a:rPr lang="en-US" baseline="0" dirty="0"/>
                        <a:t> Flag</a:t>
                      </a:r>
                      <a:endParaRPr lang="en-US" dirty="0"/>
                    </a:p>
                  </a:txBody>
                  <a:tcPr/>
                </a:tc>
                <a:extLst>
                  <a:ext uri="{0D108BD9-81ED-4DB2-BD59-A6C34878D82A}">
                    <a16:rowId xmlns:a16="http://schemas.microsoft.com/office/drawing/2014/main" val="10001"/>
                  </a:ext>
                </a:extLst>
              </a:tr>
              <a:tr h="370840">
                <a:tc>
                  <a:txBody>
                    <a:bodyPr/>
                    <a:lstStyle/>
                    <a:p>
                      <a:r>
                        <a:rPr lang="en-US" dirty="0"/>
                        <a:t>30</a:t>
                      </a:r>
                    </a:p>
                  </a:txBody>
                  <a:tcPr/>
                </a:tc>
                <a:tc>
                  <a:txBody>
                    <a:bodyPr/>
                    <a:lstStyle/>
                    <a:p>
                      <a:pPr algn="ctr"/>
                      <a:r>
                        <a:rPr lang="en-US" dirty="0"/>
                        <a:t>Z</a:t>
                      </a:r>
                    </a:p>
                  </a:txBody>
                  <a:tcPr/>
                </a:tc>
                <a:tc>
                  <a:txBody>
                    <a:bodyPr/>
                    <a:lstStyle/>
                    <a:p>
                      <a:r>
                        <a:rPr lang="en-US" dirty="0"/>
                        <a:t>Zero Flag</a:t>
                      </a:r>
                    </a:p>
                  </a:txBody>
                  <a:tcPr/>
                </a:tc>
                <a:extLst>
                  <a:ext uri="{0D108BD9-81ED-4DB2-BD59-A6C34878D82A}">
                    <a16:rowId xmlns:a16="http://schemas.microsoft.com/office/drawing/2014/main" val="10002"/>
                  </a:ext>
                </a:extLst>
              </a:tr>
              <a:tr h="370840">
                <a:tc>
                  <a:txBody>
                    <a:bodyPr/>
                    <a:lstStyle/>
                    <a:p>
                      <a:r>
                        <a:rPr lang="en-US" dirty="0"/>
                        <a:t>29</a:t>
                      </a:r>
                    </a:p>
                  </a:txBody>
                  <a:tcPr/>
                </a:tc>
                <a:tc>
                  <a:txBody>
                    <a:bodyPr/>
                    <a:lstStyle/>
                    <a:p>
                      <a:pPr algn="ctr"/>
                      <a:r>
                        <a:rPr lang="en-US" dirty="0"/>
                        <a:t>C</a:t>
                      </a:r>
                    </a:p>
                  </a:txBody>
                  <a:tcPr/>
                </a:tc>
                <a:tc>
                  <a:txBody>
                    <a:bodyPr/>
                    <a:lstStyle/>
                    <a:p>
                      <a:r>
                        <a:rPr lang="en-US" dirty="0"/>
                        <a:t>Carry or  Borrow Flag</a:t>
                      </a:r>
                    </a:p>
                  </a:txBody>
                  <a:tcPr/>
                </a:tc>
                <a:extLst>
                  <a:ext uri="{0D108BD9-81ED-4DB2-BD59-A6C34878D82A}">
                    <a16:rowId xmlns:a16="http://schemas.microsoft.com/office/drawing/2014/main" val="10003"/>
                  </a:ext>
                </a:extLst>
              </a:tr>
              <a:tr h="370840">
                <a:tc>
                  <a:txBody>
                    <a:bodyPr/>
                    <a:lstStyle/>
                    <a:p>
                      <a:r>
                        <a:rPr lang="en-US" dirty="0"/>
                        <a:t>28</a:t>
                      </a:r>
                    </a:p>
                  </a:txBody>
                  <a:tcPr/>
                </a:tc>
                <a:tc>
                  <a:txBody>
                    <a:bodyPr/>
                    <a:lstStyle/>
                    <a:p>
                      <a:pPr algn="ctr"/>
                      <a:r>
                        <a:rPr lang="en-US" dirty="0"/>
                        <a:t>V</a:t>
                      </a:r>
                    </a:p>
                  </a:txBody>
                  <a:tcPr/>
                </a:tc>
                <a:tc>
                  <a:txBody>
                    <a:bodyPr/>
                    <a:lstStyle/>
                    <a:p>
                      <a:r>
                        <a:rPr lang="en-US" dirty="0"/>
                        <a:t>Overflow</a:t>
                      </a:r>
                      <a:r>
                        <a:rPr lang="en-US" baseline="0" dirty="0"/>
                        <a:t> Flag</a:t>
                      </a:r>
                      <a:endParaRPr lang="en-US" dirty="0"/>
                    </a:p>
                  </a:txBody>
                  <a:tcPr/>
                </a:tc>
                <a:extLst>
                  <a:ext uri="{0D108BD9-81ED-4DB2-BD59-A6C34878D82A}">
                    <a16:rowId xmlns:a16="http://schemas.microsoft.com/office/drawing/2014/main" val="10004"/>
                  </a:ext>
                </a:extLst>
              </a:tr>
              <a:tr h="370840">
                <a:tc>
                  <a:txBody>
                    <a:bodyPr/>
                    <a:lstStyle/>
                    <a:p>
                      <a:r>
                        <a:rPr lang="en-US" dirty="0"/>
                        <a:t>27</a:t>
                      </a:r>
                    </a:p>
                  </a:txBody>
                  <a:tcPr/>
                </a:tc>
                <a:tc>
                  <a:txBody>
                    <a:bodyPr/>
                    <a:lstStyle/>
                    <a:p>
                      <a:pPr algn="ctr"/>
                      <a:r>
                        <a:rPr lang="en-US" dirty="0"/>
                        <a:t>Q</a:t>
                      </a:r>
                    </a:p>
                  </a:txBody>
                  <a:tcPr/>
                </a:tc>
                <a:tc>
                  <a:txBody>
                    <a:bodyPr/>
                    <a:lstStyle/>
                    <a:p>
                      <a:r>
                        <a:rPr lang="en-US" dirty="0"/>
                        <a:t>DSP Overflow and Saturation Flag</a:t>
                      </a:r>
                    </a:p>
                  </a:txBody>
                  <a:tcPr/>
                </a:tc>
                <a:extLst>
                  <a:ext uri="{0D108BD9-81ED-4DB2-BD59-A6C34878D82A}">
                    <a16:rowId xmlns:a16="http://schemas.microsoft.com/office/drawing/2014/main" val="10005"/>
                  </a:ext>
                </a:extLst>
              </a:tr>
              <a:tr h="370840">
                <a:tc>
                  <a:txBody>
                    <a:bodyPr/>
                    <a:lstStyle/>
                    <a:p>
                      <a:r>
                        <a:rPr lang="en-US" dirty="0"/>
                        <a:t>26:20</a:t>
                      </a:r>
                    </a:p>
                  </a:txBody>
                  <a:tcPr/>
                </a:tc>
                <a:tc>
                  <a:txBody>
                    <a:bodyPr/>
                    <a:lstStyle/>
                    <a:p>
                      <a:pPr algn="ctr"/>
                      <a:r>
                        <a:rPr lang="en-US" dirty="0"/>
                        <a:t>-</a:t>
                      </a:r>
                    </a:p>
                  </a:txBody>
                  <a:tcPr/>
                </a:tc>
                <a:tc>
                  <a:txBody>
                    <a:bodyPr/>
                    <a:lstStyle/>
                    <a:p>
                      <a:r>
                        <a:rPr lang="en-US" dirty="0"/>
                        <a:t>Reserved</a:t>
                      </a:r>
                    </a:p>
                  </a:txBody>
                  <a:tcPr/>
                </a:tc>
                <a:extLst>
                  <a:ext uri="{0D108BD9-81ED-4DB2-BD59-A6C34878D82A}">
                    <a16:rowId xmlns:a16="http://schemas.microsoft.com/office/drawing/2014/main" val="10006"/>
                  </a:ext>
                </a:extLst>
              </a:tr>
              <a:tr h="370840">
                <a:tc>
                  <a:txBody>
                    <a:bodyPr/>
                    <a:lstStyle/>
                    <a:p>
                      <a:r>
                        <a:rPr lang="en-US" dirty="0"/>
                        <a:t>19:16</a:t>
                      </a:r>
                    </a:p>
                  </a:txBody>
                  <a:tcPr/>
                </a:tc>
                <a:tc>
                  <a:txBody>
                    <a:bodyPr/>
                    <a:lstStyle/>
                    <a:p>
                      <a:pPr algn="ctr"/>
                      <a:r>
                        <a:rPr lang="en-US" dirty="0"/>
                        <a:t>GE[3:0]</a:t>
                      </a:r>
                    </a:p>
                  </a:txBody>
                  <a:tcPr/>
                </a:tc>
                <a:tc>
                  <a:txBody>
                    <a:bodyPr/>
                    <a:lstStyle/>
                    <a:p>
                      <a:r>
                        <a:rPr lang="en-US" sz="1800" kern="1200" baseline="0" dirty="0">
                          <a:solidFill>
                            <a:schemeClr val="dk1"/>
                          </a:solidFill>
                          <a:latin typeface="+mn-lt"/>
                          <a:ea typeface="+mn-ea"/>
                          <a:cs typeface="+mn-cs"/>
                        </a:rPr>
                        <a:t>Greater than or Equal flags  for </a:t>
                      </a:r>
                      <a:r>
                        <a:rPr lang="en-US" sz="1800" b="1" kern="1200" baseline="0" dirty="0">
                          <a:solidFill>
                            <a:schemeClr val="dk1"/>
                          </a:solidFill>
                          <a:latin typeface="+mn-lt"/>
                          <a:ea typeface="+mn-ea"/>
                          <a:cs typeface="+mn-cs"/>
                        </a:rPr>
                        <a:t>SEL</a:t>
                      </a:r>
                      <a:r>
                        <a:rPr lang="en-US" sz="1800" kern="1200" baseline="0" dirty="0">
                          <a:solidFill>
                            <a:schemeClr val="dk1"/>
                          </a:solidFill>
                          <a:latin typeface="+mn-lt"/>
                          <a:ea typeface="+mn-ea"/>
                          <a:cs typeface="+mn-cs"/>
                        </a:rPr>
                        <a:t> instruction </a:t>
                      </a:r>
                      <a:endParaRPr lang="en-US" dirty="0"/>
                    </a:p>
                  </a:txBody>
                  <a:tcPr/>
                </a:tc>
                <a:extLst>
                  <a:ext uri="{0D108BD9-81ED-4DB2-BD59-A6C34878D82A}">
                    <a16:rowId xmlns:a16="http://schemas.microsoft.com/office/drawing/2014/main" val="10007"/>
                  </a:ext>
                </a:extLst>
              </a:tr>
              <a:tr h="370840">
                <a:tc>
                  <a:txBody>
                    <a:bodyPr/>
                    <a:lstStyle/>
                    <a:p>
                      <a:r>
                        <a:rPr lang="en-US" dirty="0"/>
                        <a:t>15:0</a:t>
                      </a:r>
                    </a:p>
                  </a:txBody>
                  <a:tcPr/>
                </a:tc>
                <a:tc>
                  <a:txBody>
                    <a:bodyPr/>
                    <a:lstStyle/>
                    <a:p>
                      <a:pPr algn="ctr"/>
                      <a:r>
                        <a:rPr lang="en-US" dirty="0"/>
                        <a:t>-</a:t>
                      </a:r>
                    </a:p>
                  </a:txBody>
                  <a:tcPr/>
                </a:tc>
                <a:tc>
                  <a:txBody>
                    <a:bodyPr/>
                    <a:lstStyle/>
                    <a:p>
                      <a:r>
                        <a:rPr lang="en-US" dirty="0"/>
                        <a:t>Reserved</a:t>
                      </a:r>
                    </a:p>
                  </a:txBody>
                  <a:tcPr/>
                </a:tc>
                <a:extLst>
                  <a:ext uri="{0D108BD9-81ED-4DB2-BD59-A6C34878D82A}">
                    <a16:rowId xmlns:a16="http://schemas.microsoft.com/office/drawing/2014/main" val="10008"/>
                  </a:ext>
                </a:extLst>
              </a:tr>
            </a:tbl>
          </a:graphicData>
        </a:graphic>
      </p:graphicFrame>
      <p:sp>
        <p:nvSpPr>
          <p:cNvPr id="6" name="Title 48"/>
          <p:cNvSpPr txBox="1">
            <a:spLocks/>
          </p:cNvSpPr>
          <p:nvPr/>
        </p:nvSpPr>
        <p:spPr>
          <a:xfrm>
            <a:off x="457200" y="21336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APSR Bit assignments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2057400" y="6248400"/>
            <a:ext cx="4814138" cy="369332"/>
          </a:xfrm>
          <a:prstGeom prst="rect">
            <a:avLst/>
          </a:prstGeom>
          <a:noFill/>
          <a:ln>
            <a:solidFill>
              <a:schemeClr val="accent1">
                <a:shade val="50000"/>
              </a:schemeClr>
            </a:solidFill>
          </a:ln>
        </p:spPr>
        <p:txBody>
          <a:bodyPr wrap="none" rtlCol="0">
            <a:spAutoFit/>
          </a:bodyPr>
          <a:lstStyle/>
          <a:p>
            <a:r>
              <a:rPr lang="en-US" dirty="0"/>
              <a:t>Application Program Status Register (APSR),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7C46-BA89-4C06-AE24-3E7CC0CB95F0}"/>
              </a:ext>
            </a:extLst>
          </p:cNvPr>
          <p:cNvSpPr>
            <a:spLocks noGrp="1"/>
          </p:cNvSpPr>
          <p:nvPr>
            <p:ph type="title"/>
          </p:nvPr>
        </p:nvSpPr>
        <p:spPr/>
        <p:txBody>
          <a:bodyPr/>
          <a:lstStyle/>
          <a:p>
            <a:r>
              <a:rPr lang="en-US" dirty="0"/>
              <a:t>Cortex M4 General View</a:t>
            </a:r>
            <a:endParaRPr lang="en-IN" dirty="0"/>
          </a:p>
        </p:txBody>
      </p:sp>
      <p:sp>
        <p:nvSpPr>
          <p:cNvPr id="3" name="TextBox 2">
            <a:extLst>
              <a:ext uri="{FF2B5EF4-FFF2-40B4-BE49-F238E27FC236}">
                <a16:creationId xmlns:a16="http://schemas.microsoft.com/office/drawing/2014/main" id="{360BE586-AF44-4631-B075-1B992969055C}"/>
              </a:ext>
            </a:extLst>
          </p:cNvPr>
          <p:cNvSpPr txBox="1"/>
          <p:nvPr/>
        </p:nvSpPr>
        <p:spPr>
          <a:xfrm>
            <a:off x="457200" y="1441522"/>
            <a:ext cx="8229600" cy="4924425"/>
          </a:xfrm>
          <a:prstGeom prst="rect">
            <a:avLst/>
          </a:prstGeom>
          <a:noFill/>
        </p:spPr>
        <p:txBody>
          <a:bodyPr wrap="square" rtlCol="0">
            <a:spAutoFit/>
          </a:bodyPr>
          <a:lstStyle/>
          <a:p>
            <a:r>
              <a:rPr lang="en-GB" sz="2400" b="1" dirty="0"/>
              <a:t>Cortex-M4 Processor</a:t>
            </a:r>
          </a:p>
          <a:p>
            <a:pPr lvl="1"/>
            <a:r>
              <a:rPr lang="en-GB" sz="2000" dirty="0"/>
              <a:t>Introduced in 2010</a:t>
            </a:r>
          </a:p>
          <a:p>
            <a:pPr lvl="1"/>
            <a:r>
              <a:rPr lang="en-GB" sz="2000" dirty="0"/>
              <a:t>Designed with a large variety of highly efficient signal processing features</a:t>
            </a:r>
          </a:p>
          <a:p>
            <a:pPr lvl="1"/>
            <a:r>
              <a:rPr lang="en-GB" sz="2000" dirty="0"/>
              <a:t>Features extended single-cycle multiply accumulate instructions, optimized SIMD arithmetic, saturating arithmetic and an optional Floating Point Unit.</a:t>
            </a:r>
          </a:p>
          <a:p>
            <a:r>
              <a:rPr lang="en-GB" sz="2400" b="1" dirty="0"/>
              <a:t>High Performance Efficiency</a:t>
            </a:r>
          </a:p>
          <a:p>
            <a:pPr lvl="1"/>
            <a:r>
              <a:rPr lang="en-GB" sz="2000" dirty="0"/>
              <a:t>1.25 DMIPS/MHz (Dhrystone Million Instructions Per Second / MHz) at the order of µWatts / MHz</a:t>
            </a:r>
          </a:p>
          <a:p>
            <a:r>
              <a:rPr lang="en-GB" sz="2400" b="1" dirty="0"/>
              <a:t>Low Power Consumption</a:t>
            </a:r>
          </a:p>
          <a:p>
            <a:pPr lvl="1"/>
            <a:r>
              <a:rPr lang="en-GB" sz="2000" dirty="0"/>
              <a:t>Longer battery life – especially critical in mobile products</a:t>
            </a:r>
          </a:p>
          <a:p>
            <a:r>
              <a:rPr lang="en-GB" sz="2400" b="1" dirty="0"/>
              <a:t>Enhanced Determinism</a:t>
            </a:r>
          </a:p>
          <a:p>
            <a:pPr lvl="1"/>
            <a:r>
              <a:rPr lang="en-GB" sz="2000" dirty="0"/>
              <a:t>The critical tasks and interrupt routines can be served quickly in a known number of cycles</a:t>
            </a:r>
            <a:endParaRPr lang="en-IN" sz="2400" dirty="0"/>
          </a:p>
        </p:txBody>
      </p:sp>
    </p:spTree>
    <p:extLst>
      <p:ext uri="{BB962C8B-B14F-4D97-AF65-F5344CB8AC3E}">
        <p14:creationId xmlns:p14="http://schemas.microsoft.com/office/powerpoint/2010/main" val="1295413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8"/>
          <p:cNvSpPr txBox="1">
            <a:spLocks/>
          </p:cNvSpPr>
          <p:nvPr/>
        </p:nvSpPr>
        <p:spPr>
          <a:xfrm>
            <a:off x="457200" y="213360"/>
            <a:ext cx="8229600" cy="85344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SEL Instruction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194472" y="1371600"/>
            <a:ext cx="8776826" cy="1200329"/>
          </a:xfrm>
          <a:prstGeom prst="rect">
            <a:avLst/>
          </a:prstGeom>
          <a:noFill/>
        </p:spPr>
        <p:txBody>
          <a:bodyPr wrap="none" rtlCol="0">
            <a:spAutoFit/>
          </a:bodyPr>
          <a:lstStyle/>
          <a:p>
            <a:r>
              <a:rPr lang="en-US" b="1" dirty="0"/>
              <a:t>The SEL instruction:</a:t>
            </a:r>
          </a:p>
          <a:p>
            <a:r>
              <a:rPr lang="en-US" dirty="0"/>
              <a:t>1. Reads the value of each bit of APSR.GE.</a:t>
            </a:r>
          </a:p>
          <a:p>
            <a:r>
              <a:rPr lang="en-US" dirty="0"/>
              <a:t>2. Depending on the value of APSR.GE, assigns the destination register the value of</a:t>
            </a:r>
          </a:p>
          <a:p>
            <a:r>
              <a:rPr lang="en-US" dirty="0"/>
              <a:t> either  the first or second operand register.</a:t>
            </a:r>
          </a:p>
        </p:txBody>
      </p:sp>
      <p:sp>
        <p:nvSpPr>
          <p:cNvPr id="4" name="TextBox 3"/>
          <p:cNvSpPr txBox="1"/>
          <p:nvPr/>
        </p:nvSpPr>
        <p:spPr>
          <a:xfrm>
            <a:off x="1066800" y="3048000"/>
            <a:ext cx="7671716" cy="923330"/>
          </a:xfrm>
          <a:prstGeom prst="rect">
            <a:avLst/>
          </a:prstGeom>
          <a:noFill/>
        </p:spPr>
        <p:txBody>
          <a:bodyPr wrap="none" rtlCol="0">
            <a:spAutoFit/>
          </a:bodyPr>
          <a:lstStyle/>
          <a:p>
            <a:r>
              <a:rPr lang="en-US" b="1" dirty="0"/>
              <a:t>Examples</a:t>
            </a:r>
          </a:p>
          <a:p>
            <a:r>
              <a:rPr lang="en-US" dirty="0"/>
              <a:t>SADD16 R0, R1, R2 ; Set GE bits based on result</a:t>
            </a:r>
          </a:p>
          <a:p>
            <a:r>
              <a:rPr lang="en-US" dirty="0"/>
              <a:t>SEL R1, R0, R3 ; </a:t>
            </a:r>
            <a:r>
              <a:rPr lang="en-US" sz="1600" dirty="0"/>
              <a:t>Select bytes from R0 or R3 and assign to </a:t>
            </a:r>
            <a:r>
              <a:rPr lang="en-US" sz="1600" dirty="0" err="1"/>
              <a:t>to</a:t>
            </a:r>
            <a:r>
              <a:rPr lang="en-US" sz="1600" dirty="0"/>
              <a:t> R1, based on 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13672"/>
            <a:ext cx="8077200" cy="646331"/>
          </a:xfrm>
          <a:prstGeom prst="rect">
            <a:avLst/>
          </a:prstGeom>
          <a:ln>
            <a:solidFill>
              <a:schemeClr val="accent1">
                <a:shade val="50000"/>
              </a:schemeClr>
            </a:solidFill>
          </a:ln>
        </p:spPr>
        <p:txBody>
          <a:bodyPr wrap="square">
            <a:spAutoFit/>
          </a:bodyPr>
          <a:lstStyle/>
          <a:p>
            <a:r>
              <a:rPr lang="en-US" dirty="0"/>
              <a:t>IPSR  contains only an exception number that is used in handling faults and other types of exceptions.</a:t>
            </a:r>
          </a:p>
        </p:txBody>
      </p:sp>
      <p:sp>
        <p:nvSpPr>
          <p:cNvPr id="5" name="Title 48"/>
          <p:cNvSpPr txBox="1">
            <a:spLocks/>
          </p:cNvSpPr>
          <p:nvPr/>
        </p:nvSpPr>
        <p:spPr>
          <a:xfrm>
            <a:off x="457200" y="213360"/>
            <a:ext cx="8229600" cy="624840"/>
          </a:xfrm>
          <a:prstGeom prst="rect">
            <a:avLst/>
          </a:prstGeom>
        </p:spPr>
        <p:txBody>
          <a:bodyPr/>
          <a:lstStyle/>
          <a:p>
            <a:pPr algn="ctr"/>
            <a:r>
              <a:rPr lang="en-US" sz="3600" dirty="0"/>
              <a:t>Interrupt Program Status Register (IPSR)</a:t>
            </a:r>
            <a:endParaRPr lang="en-US" sz="66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5"/>
          <p:cNvGraphicFramePr>
            <a:graphicFrameLocks noGrp="1"/>
          </p:cNvGraphicFramePr>
          <p:nvPr/>
        </p:nvGraphicFramePr>
        <p:xfrm>
          <a:off x="697176" y="2193864"/>
          <a:ext cx="7883843" cy="44805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3033713">
                  <a:extLst>
                    <a:ext uri="{9D8B030D-6E8A-4147-A177-3AD203B41FA5}">
                      <a16:colId xmlns:a16="http://schemas.microsoft.com/office/drawing/2014/main" val="20001"/>
                    </a:ext>
                  </a:extLst>
                </a:gridCol>
                <a:gridCol w="4011930">
                  <a:extLst>
                    <a:ext uri="{9D8B030D-6E8A-4147-A177-3AD203B41FA5}">
                      <a16:colId xmlns:a16="http://schemas.microsoft.com/office/drawing/2014/main" val="20002"/>
                    </a:ext>
                  </a:extLst>
                </a:gridCol>
              </a:tblGrid>
              <a:tr h="298764">
                <a:tc>
                  <a:txBody>
                    <a:bodyPr/>
                    <a:lstStyle/>
                    <a:p>
                      <a:pPr algn="ctr"/>
                      <a:r>
                        <a:rPr lang="en-US" dirty="0"/>
                        <a:t>BITS</a:t>
                      </a:r>
                    </a:p>
                  </a:txBody>
                  <a:tcPr/>
                </a:tc>
                <a:tc>
                  <a:txBody>
                    <a:bodyPr/>
                    <a:lstStyle/>
                    <a:p>
                      <a:pPr algn="ctr"/>
                      <a:r>
                        <a:rPr lang="en-US" dirty="0"/>
                        <a:t>NAME</a:t>
                      </a:r>
                    </a:p>
                  </a:txBody>
                  <a:tcPr/>
                </a:tc>
                <a:tc>
                  <a:txBody>
                    <a:bodyPr/>
                    <a:lstStyle/>
                    <a:p>
                      <a:pPr algn="ctr"/>
                      <a:r>
                        <a:rPr lang="en-US" dirty="0"/>
                        <a:t>FUNCTION</a:t>
                      </a:r>
                    </a:p>
                  </a:txBody>
                  <a:tcPr/>
                </a:tc>
                <a:extLst>
                  <a:ext uri="{0D108BD9-81ED-4DB2-BD59-A6C34878D82A}">
                    <a16:rowId xmlns:a16="http://schemas.microsoft.com/office/drawing/2014/main" val="10000"/>
                  </a:ext>
                </a:extLst>
              </a:tr>
              <a:tr h="548640">
                <a:tc>
                  <a:txBody>
                    <a:bodyPr/>
                    <a:lstStyle/>
                    <a:p>
                      <a:r>
                        <a:rPr lang="en-US" dirty="0"/>
                        <a:t>[31:9]</a:t>
                      </a:r>
                    </a:p>
                  </a:txBody>
                  <a:tcPr/>
                </a:tc>
                <a:tc>
                  <a:txBody>
                    <a:bodyPr/>
                    <a:lstStyle/>
                    <a:p>
                      <a:pPr algn="ctr"/>
                      <a:r>
                        <a:rPr lang="en-US" dirty="0"/>
                        <a:t>-</a:t>
                      </a:r>
                    </a:p>
                  </a:txBody>
                  <a:tcPr/>
                </a:tc>
                <a:tc>
                  <a:txBody>
                    <a:bodyPr/>
                    <a:lstStyle/>
                    <a:p>
                      <a:r>
                        <a:rPr lang="en-US" dirty="0"/>
                        <a:t>Reserved</a:t>
                      </a:r>
                    </a:p>
                  </a:txBody>
                  <a:tcPr/>
                </a:tc>
                <a:extLst>
                  <a:ext uri="{0D108BD9-81ED-4DB2-BD59-A6C34878D82A}">
                    <a16:rowId xmlns:a16="http://schemas.microsoft.com/office/drawing/2014/main" val="10001"/>
                  </a:ext>
                </a:extLst>
              </a:tr>
              <a:tr h="640080">
                <a:tc>
                  <a:txBody>
                    <a:bodyPr/>
                    <a:lstStyle/>
                    <a:p>
                      <a:r>
                        <a:rPr lang="en-US" dirty="0"/>
                        <a:t>[8:0]</a:t>
                      </a:r>
                    </a:p>
                  </a:txBody>
                  <a:tcPr/>
                </a:tc>
                <a:tc>
                  <a:txBody>
                    <a:bodyPr/>
                    <a:lstStyle/>
                    <a:p>
                      <a:pPr algn="ctr"/>
                      <a:r>
                        <a:rPr lang="en-US" dirty="0"/>
                        <a:t>ISR NUMBER</a:t>
                      </a:r>
                    </a:p>
                  </a:txBody>
                  <a:tcPr/>
                </a:tc>
                <a:tc>
                  <a:txBody>
                    <a:bodyPr/>
                    <a:lstStyle/>
                    <a:p>
                      <a:r>
                        <a:rPr lang="en-US" sz="1200" kern="1200" baseline="0" dirty="0">
                          <a:solidFill>
                            <a:schemeClr val="dk1"/>
                          </a:solidFill>
                          <a:latin typeface="+mn-lt"/>
                          <a:ea typeface="+mn-ea"/>
                          <a:cs typeface="+mn-cs"/>
                        </a:rPr>
                        <a:t>This is the number of the current exception:</a:t>
                      </a:r>
                    </a:p>
                    <a:p>
                      <a:r>
                        <a:rPr lang="en-US" sz="1200" kern="1200" baseline="0" dirty="0">
                          <a:solidFill>
                            <a:schemeClr val="dk1"/>
                          </a:solidFill>
                          <a:latin typeface="+mn-lt"/>
                          <a:ea typeface="+mn-ea"/>
                          <a:cs typeface="+mn-cs"/>
                        </a:rPr>
                        <a:t>0 = Thread mode</a:t>
                      </a:r>
                    </a:p>
                    <a:p>
                      <a:r>
                        <a:rPr lang="en-US" sz="1200" kern="1200" baseline="0" dirty="0">
                          <a:solidFill>
                            <a:schemeClr val="dk1"/>
                          </a:solidFill>
                          <a:latin typeface="+mn-lt"/>
                          <a:ea typeface="+mn-ea"/>
                          <a:cs typeface="+mn-cs"/>
                        </a:rPr>
                        <a:t>1 = Reserved</a:t>
                      </a:r>
                    </a:p>
                    <a:p>
                      <a:r>
                        <a:rPr lang="en-US" sz="1200" kern="1200" baseline="0" dirty="0">
                          <a:solidFill>
                            <a:schemeClr val="dk1"/>
                          </a:solidFill>
                          <a:latin typeface="+mn-lt"/>
                          <a:ea typeface="+mn-ea"/>
                          <a:cs typeface="+mn-cs"/>
                        </a:rPr>
                        <a:t>2 = NMI</a:t>
                      </a:r>
                    </a:p>
                    <a:p>
                      <a:r>
                        <a:rPr lang="en-US" sz="1200" kern="1200" baseline="0" dirty="0">
                          <a:solidFill>
                            <a:schemeClr val="dk1"/>
                          </a:solidFill>
                          <a:latin typeface="+mn-lt"/>
                          <a:ea typeface="+mn-ea"/>
                          <a:cs typeface="+mn-cs"/>
                        </a:rPr>
                        <a:t>3 = </a:t>
                      </a:r>
                      <a:r>
                        <a:rPr lang="en-US" sz="1200" kern="1200" baseline="0" dirty="0" err="1">
                          <a:solidFill>
                            <a:schemeClr val="dk1"/>
                          </a:solidFill>
                          <a:latin typeface="+mn-lt"/>
                          <a:ea typeface="+mn-ea"/>
                          <a:cs typeface="+mn-cs"/>
                        </a:rPr>
                        <a:t>HardFault</a:t>
                      </a:r>
                      <a:endParaRPr lang="en-US" sz="1200" kern="1200" baseline="0" dirty="0">
                        <a:solidFill>
                          <a:schemeClr val="dk1"/>
                        </a:solidFill>
                        <a:latin typeface="+mn-lt"/>
                        <a:ea typeface="+mn-ea"/>
                        <a:cs typeface="+mn-cs"/>
                      </a:endParaRPr>
                    </a:p>
                    <a:p>
                      <a:r>
                        <a:rPr lang="en-US" sz="1200" kern="1200" baseline="0" dirty="0">
                          <a:solidFill>
                            <a:schemeClr val="dk1"/>
                          </a:solidFill>
                          <a:latin typeface="+mn-lt"/>
                          <a:ea typeface="+mn-ea"/>
                          <a:cs typeface="+mn-cs"/>
                        </a:rPr>
                        <a:t>4 = </a:t>
                      </a:r>
                      <a:r>
                        <a:rPr lang="en-US" sz="1200" kern="1200" baseline="0" dirty="0" err="1">
                          <a:solidFill>
                            <a:schemeClr val="dk1"/>
                          </a:solidFill>
                          <a:latin typeface="+mn-lt"/>
                          <a:ea typeface="+mn-ea"/>
                          <a:cs typeface="+mn-cs"/>
                        </a:rPr>
                        <a:t>MemManage</a:t>
                      </a:r>
                      <a:endParaRPr lang="en-US" sz="1200" kern="1200" baseline="0" dirty="0">
                        <a:solidFill>
                          <a:schemeClr val="dk1"/>
                        </a:solidFill>
                        <a:latin typeface="+mn-lt"/>
                        <a:ea typeface="+mn-ea"/>
                        <a:cs typeface="+mn-cs"/>
                      </a:endParaRPr>
                    </a:p>
                    <a:p>
                      <a:r>
                        <a:rPr lang="en-US" sz="1200" kern="1200" baseline="0" dirty="0">
                          <a:solidFill>
                            <a:schemeClr val="dk1"/>
                          </a:solidFill>
                          <a:latin typeface="+mn-lt"/>
                          <a:ea typeface="+mn-ea"/>
                          <a:cs typeface="+mn-cs"/>
                        </a:rPr>
                        <a:t>5 = </a:t>
                      </a:r>
                      <a:r>
                        <a:rPr lang="en-US" sz="1200" kern="1200" baseline="0" dirty="0" err="1">
                          <a:solidFill>
                            <a:schemeClr val="dk1"/>
                          </a:solidFill>
                          <a:latin typeface="+mn-lt"/>
                          <a:ea typeface="+mn-ea"/>
                          <a:cs typeface="+mn-cs"/>
                        </a:rPr>
                        <a:t>BusFault</a:t>
                      </a:r>
                      <a:endParaRPr lang="en-US" sz="1200" kern="1200" baseline="0" dirty="0">
                        <a:solidFill>
                          <a:schemeClr val="dk1"/>
                        </a:solidFill>
                        <a:latin typeface="+mn-lt"/>
                        <a:ea typeface="+mn-ea"/>
                        <a:cs typeface="+mn-cs"/>
                      </a:endParaRPr>
                    </a:p>
                    <a:p>
                      <a:r>
                        <a:rPr lang="en-US" sz="1200" kern="1200" baseline="0" dirty="0">
                          <a:solidFill>
                            <a:schemeClr val="dk1"/>
                          </a:solidFill>
                          <a:latin typeface="+mn-lt"/>
                          <a:ea typeface="+mn-ea"/>
                          <a:cs typeface="+mn-cs"/>
                        </a:rPr>
                        <a:t>6 = </a:t>
                      </a:r>
                      <a:r>
                        <a:rPr lang="en-US" sz="1200" kern="1200" baseline="0" dirty="0" err="1">
                          <a:solidFill>
                            <a:schemeClr val="dk1"/>
                          </a:solidFill>
                          <a:latin typeface="+mn-lt"/>
                          <a:ea typeface="+mn-ea"/>
                          <a:cs typeface="+mn-cs"/>
                        </a:rPr>
                        <a:t>UsageFault</a:t>
                      </a:r>
                      <a:endParaRPr lang="en-US" sz="1200" kern="1200" baseline="0" dirty="0">
                        <a:solidFill>
                          <a:schemeClr val="dk1"/>
                        </a:solidFill>
                        <a:latin typeface="+mn-lt"/>
                        <a:ea typeface="+mn-ea"/>
                        <a:cs typeface="+mn-cs"/>
                      </a:endParaRPr>
                    </a:p>
                    <a:p>
                      <a:r>
                        <a:rPr lang="en-US" sz="1200" kern="1200" baseline="0" dirty="0">
                          <a:solidFill>
                            <a:schemeClr val="dk1"/>
                          </a:solidFill>
                          <a:latin typeface="+mn-lt"/>
                          <a:ea typeface="+mn-ea"/>
                          <a:cs typeface="+mn-cs"/>
                        </a:rPr>
                        <a:t>7-10 = Reserved</a:t>
                      </a:r>
                    </a:p>
                    <a:p>
                      <a:r>
                        <a:rPr lang="en-US" sz="1200" kern="1200" baseline="0" dirty="0">
                          <a:solidFill>
                            <a:schemeClr val="dk1"/>
                          </a:solidFill>
                          <a:latin typeface="+mn-lt"/>
                          <a:ea typeface="+mn-ea"/>
                          <a:cs typeface="+mn-cs"/>
                        </a:rPr>
                        <a:t>11 = </a:t>
                      </a:r>
                      <a:r>
                        <a:rPr lang="en-US" sz="1200" kern="1200" baseline="0" dirty="0" err="1">
                          <a:solidFill>
                            <a:schemeClr val="dk1"/>
                          </a:solidFill>
                          <a:latin typeface="+mn-lt"/>
                          <a:ea typeface="+mn-ea"/>
                          <a:cs typeface="+mn-cs"/>
                        </a:rPr>
                        <a:t>SVCall</a:t>
                      </a:r>
                      <a:endParaRPr lang="en-US" sz="1200" kern="1200" baseline="0" dirty="0">
                        <a:solidFill>
                          <a:schemeClr val="dk1"/>
                        </a:solidFill>
                        <a:latin typeface="+mn-lt"/>
                        <a:ea typeface="+mn-ea"/>
                        <a:cs typeface="+mn-cs"/>
                      </a:endParaRPr>
                    </a:p>
                    <a:p>
                      <a:r>
                        <a:rPr lang="en-US" sz="1200" kern="1200" baseline="0" dirty="0">
                          <a:solidFill>
                            <a:schemeClr val="dk1"/>
                          </a:solidFill>
                          <a:latin typeface="+mn-lt"/>
                          <a:ea typeface="+mn-ea"/>
                          <a:cs typeface="+mn-cs"/>
                        </a:rPr>
                        <a:t>12 = Reserved for Debug</a:t>
                      </a:r>
                    </a:p>
                    <a:p>
                      <a:r>
                        <a:rPr lang="en-US" sz="1200" kern="1200" baseline="0" dirty="0">
                          <a:solidFill>
                            <a:schemeClr val="dk1"/>
                          </a:solidFill>
                          <a:latin typeface="+mn-lt"/>
                          <a:ea typeface="+mn-ea"/>
                          <a:cs typeface="+mn-cs"/>
                        </a:rPr>
                        <a:t>13 = Reserved</a:t>
                      </a:r>
                    </a:p>
                    <a:p>
                      <a:r>
                        <a:rPr lang="en-US" sz="1200" kern="1200" baseline="0" dirty="0">
                          <a:solidFill>
                            <a:schemeClr val="dk1"/>
                          </a:solidFill>
                          <a:latin typeface="+mn-lt"/>
                          <a:ea typeface="+mn-ea"/>
                          <a:cs typeface="+mn-cs"/>
                        </a:rPr>
                        <a:t>14 = </a:t>
                      </a:r>
                      <a:r>
                        <a:rPr lang="en-US" sz="1200" kern="1200" baseline="0" dirty="0" err="1">
                          <a:solidFill>
                            <a:schemeClr val="dk1"/>
                          </a:solidFill>
                          <a:latin typeface="+mn-lt"/>
                          <a:ea typeface="+mn-ea"/>
                          <a:cs typeface="+mn-cs"/>
                        </a:rPr>
                        <a:t>PendSV</a:t>
                      </a:r>
                      <a:endParaRPr lang="en-US" sz="1200" kern="1200" baseline="0" dirty="0">
                        <a:solidFill>
                          <a:schemeClr val="dk1"/>
                        </a:solidFill>
                        <a:latin typeface="+mn-lt"/>
                        <a:ea typeface="+mn-ea"/>
                        <a:cs typeface="+mn-cs"/>
                      </a:endParaRPr>
                    </a:p>
                    <a:p>
                      <a:r>
                        <a:rPr lang="en-US" sz="1200" kern="1200" baseline="0" dirty="0">
                          <a:solidFill>
                            <a:schemeClr val="dk1"/>
                          </a:solidFill>
                          <a:latin typeface="+mn-lt"/>
                          <a:ea typeface="+mn-ea"/>
                          <a:cs typeface="+mn-cs"/>
                        </a:rPr>
                        <a:t>15 = </a:t>
                      </a:r>
                      <a:r>
                        <a:rPr lang="en-US" sz="1200" kern="1200" baseline="0" dirty="0" err="1">
                          <a:solidFill>
                            <a:schemeClr val="dk1"/>
                          </a:solidFill>
                          <a:latin typeface="+mn-lt"/>
                          <a:ea typeface="+mn-ea"/>
                          <a:cs typeface="+mn-cs"/>
                        </a:rPr>
                        <a:t>SysTick</a:t>
                      </a:r>
                      <a:endParaRPr lang="en-US" sz="1200" kern="1200" baseline="0" dirty="0">
                        <a:solidFill>
                          <a:schemeClr val="dk1"/>
                        </a:solidFill>
                        <a:latin typeface="+mn-lt"/>
                        <a:ea typeface="+mn-ea"/>
                        <a:cs typeface="+mn-cs"/>
                      </a:endParaRPr>
                    </a:p>
                    <a:p>
                      <a:r>
                        <a:rPr lang="en-US" sz="1200" kern="1200" baseline="0" dirty="0">
                          <a:solidFill>
                            <a:schemeClr val="dk1"/>
                          </a:solidFill>
                          <a:latin typeface="+mn-lt"/>
                          <a:ea typeface="+mn-ea"/>
                          <a:cs typeface="+mn-cs"/>
                        </a:rPr>
                        <a:t>16 = IRQ0.</a:t>
                      </a:r>
                    </a:p>
                    <a:p>
                      <a:r>
                        <a:rPr lang="en-US" sz="1200" kern="1200" baseline="0" dirty="0">
                          <a:solidFill>
                            <a:schemeClr val="dk1"/>
                          </a:solidFill>
                          <a:latin typeface="+mn-lt"/>
                          <a:ea typeface="+mn-ea"/>
                          <a:cs typeface="+mn-cs"/>
                        </a:rPr>
                        <a:t>.</a:t>
                      </a:r>
                    </a:p>
                    <a:p>
                      <a:r>
                        <a:rPr lang="en-US" sz="1200" kern="1200" baseline="0" dirty="0">
                          <a:solidFill>
                            <a:schemeClr val="dk1"/>
                          </a:solidFill>
                          <a:latin typeface="+mn-lt"/>
                          <a:ea typeface="+mn-ea"/>
                          <a:cs typeface="+mn-cs"/>
                        </a:rPr>
                        <a:t>.</a:t>
                      </a:r>
                    </a:p>
                    <a:p>
                      <a:r>
                        <a:rPr lang="en-US" sz="1200" kern="1200" baseline="0" dirty="0">
                          <a:solidFill>
                            <a:schemeClr val="dk1"/>
                          </a:solidFill>
                          <a:latin typeface="+mn-lt"/>
                          <a:ea typeface="+mn-ea"/>
                          <a:cs typeface="+mn-cs"/>
                        </a:rPr>
                        <a:t>.</a:t>
                      </a:r>
                    </a:p>
                    <a:p>
                      <a:r>
                        <a:rPr lang="en-US" sz="1200" kern="1200" baseline="0" dirty="0">
                          <a:solidFill>
                            <a:schemeClr val="dk1"/>
                          </a:solidFill>
                          <a:latin typeface="+mn-lt"/>
                          <a:ea typeface="+mn-ea"/>
                          <a:cs typeface="+mn-cs"/>
                        </a:rPr>
                        <a:t>n+15 = IRQ(n-1)a</a:t>
                      </a:r>
                      <a:endParaRPr lang="en-US" sz="12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515070"/>
            <a:ext cx="8153400" cy="646331"/>
          </a:xfrm>
          <a:prstGeom prst="rect">
            <a:avLst/>
          </a:prstGeom>
          <a:noFill/>
          <a:ln>
            <a:solidFill>
              <a:schemeClr val="accent1">
                <a:shade val="50000"/>
              </a:schemeClr>
            </a:solidFill>
          </a:ln>
        </p:spPr>
        <p:txBody>
          <a:bodyPr wrap="square" rtlCol="0">
            <a:spAutoFit/>
          </a:bodyPr>
          <a:lstStyle/>
          <a:p>
            <a:r>
              <a:rPr lang="en-US" dirty="0"/>
              <a:t>Two fields contain the IF-THEN instruction status bits overlapped with the </a:t>
            </a:r>
          </a:p>
          <a:p>
            <a:r>
              <a:rPr lang="en-US" dirty="0"/>
              <a:t>Interrupt-</a:t>
            </a:r>
            <a:r>
              <a:rPr lang="en-US" dirty="0" err="1"/>
              <a:t>Continuable</a:t>
            </a:r>
            <a:r>
              <a:rPr lang="en-US" dirty="0"/>
              <a:t> Instruction (ICI) bits,  PLUS the Thumb (T) bit</a:t>
            </a:r>
          </a:p>
        </p:txBody>
      </p:sp>
      <p:sp>
        <p:nvSpPr>
          <p:cNvPr id="3" name="Title 48"/>
          <p:cNvSpPr txBox="1">
            <a:spLocks/>
          </p:cNvSpPr>
          <p:nvPr/>
        </p:nvSpPr>
        <p:spPr>
          <a:xfrm>
            <a:off x="457200" y="213360"/>
            <a:ext cx="8229600" cy="1158240"/>
          </a:xfrm>
          <a:prstGeom prst="rect">
            <a:avLst/>
          </a:prstGeom>
        </p:spPr>
        <p:txBody>
          <a:bodyPr/>
          <a:lstStyle/>
          <a:p>
            <a:pPr algn="ctr"/>
            <a:r>
              <a:rPr lang="en-US" sz="3600" dirty="0"/>
              <a:t>Execution Program Status Register (EPSR)</a:t>
            </a:r>
            <a:endParaRPr lang="en-US" sz="66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4" name="Table 3"/>
          <p:cNvGraphicFramePr>
            <a:graphicFrameLocks noGrp="1"/>
          </p:cNvGraphicFramePr>
          <p:nvPr/>
        </p:nvGraphicFramePr>
        <p:xfrm>
          <a:off x="457200" y="2362200"/>
          <a:ext cx="8001000" cy="4036422"/>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tblGrid>
              <a:tr h="566057">
                <a:tc>
                  <a:txBody>
                    <a:bodyPr/>
                    <a:lstStyle/>
                    <a:p>
                      <a:pPr algn="ctr"/>
                      <a:r>
                        <a:rPr lang="en-US" dirty="0"/>
                        <a:t>BITS</a:t>
                      </a:r>
                    </a:p>
                  </a:txBody>
                  <a:tcPr/>
                </a:tc>
                <a:tc>
                  <a:txBody>
                    <a:bodyPr/>
                    <a:lstStyle/>
                    <a:p>
                      <a:pPr algn="ctr"/>
                      <a:r>
                        <a:rPr lang="en-US" dirty="0"/>
                        <a:t>NAME</a:t>
                      </a:r>
                    </a:p>
                  </a:txBody>
                  <a:tcPr/>
                </a:tc>
                <a:tc>
                  <a:txBody>
                    <a:bodyPr/>
                    <a:lstStyle/>
                    <a:p>
                      <a:pPr algn="ctr"/>
                      <a:r>
                        <a:rPr lang="en-US" dirty="0"/>
                        <a:t>FUNCTION</a:t>
                      </a:r>
                    </a:p>
                  </a:txBody>
                  <a:tcPr/>
                </a:tc>
                <a:extLst>
                  <a:ext uri="{0D108BD9-81ED-4DB2-BD59-A6C34878D82A}">
                    <a16:rowId xmlns:a16="http://schemas.microsoft.com/office/drawing/2014/main" val="10000"/>
                  </a:ext>
                </a:extLst>
              </a:tr>
              <a:tr h="566057">
                <a:tc>
                  <a:txBody>
                    <a:bodyPr/>
                    <a:lstStyle/>
                    <a:p>
                      <a:pPr algn="l"/>
                      <a:r>
                        <a:rPr lang="en-US" dirty="0"/>
                        <a:t>[31:27]</a:t>
                      </a:r>
                    </a:p>
                  </a:txBody>
                  <a:tcPr/>
                </a:tc>
                <a:tc>
                  <a:txBody>
                    <a:bodyPr/>
                    <a:lstStyle/>
                    <a:p>
                      <a:pPr algn="ctr"/>
                      <a:r>
                        <a:rPr lang="en-US" dirty="0"/>
                        <a:t>-</a:t>
                      </a:r>
                    </a:p>
                  </a:txBody>
                  <a:tcPr/>
                </a:tc>
                <a:tc>
                  <a:txBody>
                    <a:bodyPr/>
                    <a:lstStyle/>
                    <a:p>
                      <a:r>
                        <a:rPr lang="en-US" dirty="0"/>
                        <a:t>Reserved</a:t>
                      </a:r>
                    </a:p>
                  </a:txBody>
                  <a:tcPr/>
                </a:tc>
                <a:extLst>
                  <a:ext uri="{0D108BD9-81ED-4DB2-BD59-A6C34878D82A}">
                    <a16:rowId xmlns:a16="http://schemas.microsoft.com/office/drawing/2014/main" val="10001"/>
                  </a:ext>
                </a:extLst>
              </a:tr>
              <a:tr h="566057">
                <a:tc>
                  <a:txBody>
                    <a:bodyPr/>
                    <a:lstStyle/>
                    <a:p>
                      <a:pPr algn="l"/>
                      <a:r>
                        <a:rPr lang="en-US" sz="1800" kern="1200" baseline="0" dirty="0">
                          <a:solidFill>
                            <a:schemeClr val="dk1"/>
                          </a:solidFill>
                          <a:latin typeface="+mn-lt"/>
                          <a:ea typeface="+mn-ea"/>
                          <a:cs typeface="+mn-cs"/>
                        </a:rPr>
                        <a:t>[26:25], [15:10]</a:t>
                      </a:r>
                      <a:endParaRPr lang="en-US" dirty="0"/>
                    </a:p>
                  </a:txBody>
                  <a:tcPr/>
                </a:tc>
                <a:tc>
                  <a:txBody>
                    <a:bodyPr/>
                    <a:lstStyle/>
                    <a:p>
                      <a:pPr algn="ctr"/>
                      <a:r>
                        <a:rPr lang="en-US" dirty="0"/>
                        <a:t>ICI</a:t>
                      </a:r>
                    </a:p>
                  </a:txBody>
                  <a:tcPr/>
                </a:tc>
                <a:tc>
                  <a:txBody>
                    <a:bodyPr/>
                    <a:lstStyle/>
                    <a:p>
                      <a:r>
                        <a:rPr lang="en-US" sz="1800" kern="1200" baseline="0" dirty="0">
                          <a:solidFill>
                            <a:schemeClr val="dk1"/>
                          </a:solidFill>
                          <a:latin typeface="+mn-lt"/>
                          <a:ea typeface="+mn-ea"/>
                          <a:cs typeface="+mn-cs"/>
                        </a:rPr>
                        <a:t>Interruptible-</a:t>
                      </a:r>
                      <a:r>
                        <a:rPr lang="en-US" sz="1800" kern="1200" baseline="0" dirty="0" err="1">
                          <a:solidFill>
                            <a:schemeClr val="dk1"/>
                          </a:solidFill>
                          <a:latin typeface="+mn-lt"/>
                          <a:ea typeface="+mn-ea"/>
                          <a:cs typeface="+mn-cs"/>
                        </a:rPr>
                        <a:t>continuable</a:t>
                      </a:r>
                      <a:r>
                        <a:rPr lang="en-US" sz="1800" kern="1200" baseline="0" dirty="0">
                          <a:solidFill>
                            <a:schemeClr val="dk1"/>
                          </a:solidFill>
                          <a:latin typeface="+mn-lt"/>
                          <a:ea typeface="+mn-ea"/>
                          <a:cs typeface="+mn-cs"/>
                        </a:rPr>
                        <a:t> instruction bits</a:t>
                      </a:r>
                      <a:endParaRPr lang="en-US" dirty="0"/>
                    </a:p>
                  </a:txBody>
                  <a:tcPr/>
                </a:tc>
                <a:extLst>
                  <a:ext uri="{0D108BD9-81ED-4DB2-BD59-A6C34878D82A}">
                    <a16:rowId xmlns:a16="http://schemas.microsoft.com/office/drawing/2014/main" val="10002"/>
                  </a:ext>
                </a:extLst>
              </a:tr>
              <a:tr h="566057">
                <a:tc>
                  <a:txBody>
                    <a:bodyPr/>
                    <a:lstStyle/>
                    <a:p>
                      <a:pPr algn="l"/>
                      <a:r>
                        <a:rPr lang="en-US" sz="1800" kern="1200" baseline="0" dirty="0">
                          <a:solidFill>
                            <a:schemeClr val="dk1"/>
                          </a:solidFill>
                          <a:latin typeface="+mn-lt"/>
                          <a:ea typeface="+mn-ea"/>
                          <a:cs typeface="+mn-cs"/>
                        </a:rPr>
                        <a:t>[26:25], [15:10]</a:t>
                      </a:r>
                      <a:endParaRPr lang="en-US" dirty="0"/>
                    </a:p>
                  </a:txBody>
                  <a:tcPr/>
                </a:tc>
                <a:tc>
                  <a:txBody>
                    <a:bodyPr/>
                    <a:lstStyle/>
                    <a:p>
                      <a:pPr algn="ctr"/>
                      <a:r>
                        <a:rPr lang="en-US" dirty="0"/>
                        <a:t>IT</a:t>
                      </a:r>
                    </a:p>
                  </a:txBody>
                  <a:tcPr/>
                </a:tc>
                <a:tc>
                  <a:txBody>
                    <a:bodyPr/>
                    <a:lstStyle/>
                    <a:p>
                      <a:r>
                        <a:rPr lang="en-US" sz="1800" kern="1200" baseline="0" dirty="0">
                          <a:solidFill>
                            <a:schemeClr val="dk1"/>
                          </a:solidFill>
                          <a:latin typeface="+mn-lt"/>
                          <a:ea typeface="+mn-ea"/>
                          <a:cs typeface="+mn-cs"/>
                        </a:rPr>
                        <a:t>Indicates the execution state bits of the IT instruction. (To be discussed Later)</a:t>
                      </a:r>
                      <a:endParaRPr lang="en-US" dirty="0"/>
                    </a:p>
                  </a:txBody>
                  <a:tcPr/>
                </a:tc>
                <a:extLst>
                  <a:ext uri="{0D108BD9-81ED-4DB2-BD59-A6C34878D82A}">
                    <a16:rowId xmlns:a16="http://schemas.microsoft.com/office/drawing/2014/main" val="10003"/>
                  </a:ext>
                </a:extLst>
              </a:tr>
              <a:tr h="566057">
                <a:tc>
                  <a:txBody>
                    <a:bodyPr/>
                    <a:lstStyle/>
                    <a:p>
                      <a:pPr algn="l"/>
                      <a:r>
                        <a:rPr lang="en-US" sz="1800" kern="1200" baseline="0" dirty="0">
                          <a:solidFill>
                            <a:schemeClr val="dk1"/>
                          </a:solidFill>
                          <a:latin typeface="+mn-lt"/>
                          <a:ea typeface="+mn-ea"/>
                          <a:cs typeface="+mn-cs"/>
                        </a:rPr>
                        <a:t>[24]</a:t>
                      </a:r>
                      <a:endParaRPr lang="en-US" dirty="0"/>
                    </a:p>
                  </a:txBody>
                  <a:tcPr/>
                </a:tc>
                <a:tc>
                  <a:txBody>
                    <a:bodyPr/>
                    <a:lstStyle/>
                    <a:p>
                      <a:pPr algn="ctr"/>
                      <a:r>
                        <a:rPr lang="en-US" dirty="0"/>
                        <a:t>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Thumb state bit. (To be discussed Later)</a:t>
                      </a:r>
                      <a:endParaRPr lang="en-US" dirty="0"/>
                    </a:p>
                  </a:txBody>
                  <a:tcPr/>
                </a:tc>
                <a:extLst>
                  <a:ext uri="{0D108BD9-81ED-4DB2-BD59-A6C34878D82A}">
                    <a16:rowId xmlns:a16="http://schemas.microsoft.com/office/drawing/2014/main" val="10004"/>
                  </a:ext>
                </a:extLst>
              </a:tr>
              <a:tr h="566057">
                <a:tc>
                  <a:txBody>
                    <a:bodyPr/>
                    <a:lstStyle/>
                    <a:p>
                      <a:pPr algn="l"/>
                      <a:r>
                        <a:rPr lang="en-US" sz="1800" kern="1200" baseline="0" dirty="0">
                          <a:solidFill>
                            <a:schemeClr val="dk1"/>
                          </a:solidFill>
                          <a:latin typeface="+mn-lt"/>
                          <a:ea typeface="+mn-ea"/>
                          <a:cs typeface="+mn-cs"/>
                        </a:rPr>
                        <a:t>[23:16]</a:t>
                      </a:r>
                      <a:endParaRPr lang="en-US" dirty="0"/>
                    </a:p>
                  </a:txBody>
                  <a:tcPr/>
                </a:tc>
                <a:tc>
                  <a:txBody>
                    <a:bodyPr/>
                    <a:lstStyle/>
                    <a:p>
                      <a:pPr algn="ctr"/>
                      <a:r>
                        <a:rPr lang="en-US" dirty="0"/>
                        <a:t>-</a:t>
                      </a:r>
                    </a:p>
                  </a:txBody>
                  <a:tcPr/>
                </a:tc>
                <a:tc>
                  <a:txBody>
                    <a:bodyPr/>
                    <a:lstStyle/>
                    <a:p>
                      <a:r>
                        <a:rPr lang="en-US" dirty="0"/>
                        <a:t>Reserved</a:t>
                      </a:r>
                    </a:p>
                  </a:txBody>
                  <a:tcPr/>
                </a:tc>
                <a:extLst>
                  <a:ext uri="{0D108BD9-81ED-4DB2-BD59-A6C34878D82A}">
                    <a16:rowId xmlns:a16="http://schemas.microsoft.com/office/drawing/2014/main" val="10005"/>
                  </a:ext>
                </a:extLst>
              </a:tr>
              <a:tr h="566057">
                <a:tc>
                  <a:txBody>
                    <a:bodyPr/>
                    <a:lstStyle/>
                    <a:p>
                      <a:pPr algn="l"/>
                      <a:r>
                        <a:rPr lang="en-US" sz="1800" kern="1200" baseline="0" dirty="0">
                          <a:solidFill>
                            <a:schemeClr val="dk1"/>
                          </a:solidFill>
                          <a:latin typeface="+mn-lt"/>
                          <a:ea typeface="+mn-ea"/>
                          <a:cs typeface="+mn-cs"/>
                        </a:rPr>
                        <a:t>[9:0]</a:t>
                      </a:r>
                      <a:endParaRPr lang="en-US" dirty="0"/>
                    </a:p>
                  </a:txBody>
                  <a:tcPr/>
                </a:tc>
                <a:tc>
                  <a:txBody>
                    <a:bodyPr/>
                    <a:lstStyle/>
                    <a:p>
                      <a:pPr algn="ctr"/>
                      <a:r>
                        <a:rPr lang="en-US" dirty="0"/>
                        <a:t>-</a:t>
                      </a:r>
                    </a:p>
                  </a:txBody>
                  <a:tcPr/>
                </a:tc>
                <a:tc>
                  <a:txBody>
                    <a:bodyPr/>
                    <a:lstStyle/>
                    <a:p>
                      <a:r>
                        <a:rPr lang="en-US" dirty="0"/>
                        <a:t>Reserved</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057400"/>
            <a:ext cx="8222059" cy="2462213"/>
          </a:xfrm>
          <a:prstGeom prst="rect">
            <a:avLst/>
          </a:prstGeom>
          <a:noFill/>
        </p:spPr>
        <p:txBody>
          <a:bodyPr wrap="none" rtlCol="0">
            <a:spAutoFit/>
          </a:bodyPr>
          <a:lstStyle/>
          <a:p>
            <a:r>
              <a:rPr lang="en-US" sz="1400" dirty="0"/>
              <a:t>When an interrupt occurs during the execution of an LDM, STM, PUSH, or POP instruction, and when</a:t>
            </a:r>
          </a:p>
          <a:p>
            <a:r>
              <a:rPr lang="en-US" sz="1400" dirty="0"/>
              <a:t>an FPU is implemented an VLDM, VSTM, VPUSH, or VPOP instruction, the processor:</a:t>
            </a:r>
          </a:p>
          <a:p>
            <a:endParaRPr lang="en-US" sz="1400" dirty="0"/>
          </a:p>
          <a:p>
            <a:r>
              <a:rPr lang="en-US" sz="1400" dirty="0"/>
              <a:t>• stops the load multiple or store multiple instruction operation temporarily</a:t>
            </a:r>
          </a:p>
          <a:p>
            <a:r>
              <a:rPr lang="en-US" sz="1400" dirty="0"/>
              <a:t>• stores the next register operand in the multiple operation to EPSR bits[15:12].</a:t>
            </a:r>
          </a:p>
          <a:p>
            <a:endParaRPr lang="en-US" sz="1400" dirty="0"/>
          </a:p>
          <a:p>
            <a:r>
              <a:rPr lang="en-US" sz="1400" b="1" dirty="0"/>
              <a:t>After servicing the interrupt, the processor:</a:t>
            </a:r>
          </a:p>
          <a:p>
            <a:r>
              <a:rPr lang="en-US" sz="1400" dirty="0"/>
              <a:t>• returns to the register pointed to by bits[15:12]</a:t>
            </a:r>
          </a:p>
          <a:p>
            <a:r>
              <a:rPr lang="en-US" sz="1400" dirty="0"/>
              <a:t>• resumes execution of the multiple load or store instruction.</a:t>
            </a:r>
          </a:p>
          <a:p>
            <a:endParaRPr lang="en-US" sz="1400" dirty="0"/>
          </a:p>
          <a:p>
            <a:r>
              <a:rPr lang="en-US" sz="1400" dirty="0"/>
              <a:t>When the EPSR holds ICI execution state, bits[26:25,11:10] are zero.</a:t>
            </a:r>
          </a:p>
        </p:txBody>
      </p:sp>
      <p:sp>
        <p:nvSpPr>
          <p:cNvPr id="3" name="Title 48"/>
          <p:cNvSpPr txBox="1">
            <a:spLocks/>
          </p:cNvSpPr>
          <p:nvPr/>
        </p:nvSpPr>
        <p:spPr>
          <a:xfrm>
            <a:off x="457200" y="304800"/>
            <a:ext cx="8229600" cy="1158240"/>
          </a:xfrm>
          <a:prstGeom prst="rect">
            <a:avLst/>
          </a:prstGeom>
        </p:spPr>
        <p:txBody>
          <a:bodyPr/>
          <a:lstStyle/>
          <a:p>
            <a:pPr algn="ctr"/>
            <a:r>
              <a:rPr lang="en-US" sz="3600" dirty="0"/>
              <a:t>What are </a:t>
            </a:r>
            <a:r>
              <a:rPr lang="en-US" sz="3600" b="1" i="1" dirty="0"/>
              <a:t>Interruptible-continuable instructions</a:t>
            </a:r>
          </a:p>
          <a:p>
            <a:pPr algn="ctr"/>
            <a:r>
              <a:rPr lang="en-US" sz="3600" dirty="0"/>
              <a:t> </a:t>
            </a:r>
            <a:endParaRPr lang="en-US" sz="66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8"/>
          <p:cNvSpPr txBox="1">
            <a:spLocks/>
          </p:cNvSpPr>
          <p:nvPr/>
        </p:nvSpPr>
        <p:spPr>
          <a:xfrm>
            <a:off x="457200" y="2819400"/>
            <a:ext cx="8229600" cy="131064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Exception Registers </a:t>
            </a:r>
            <a:r>
              <a:rPr lang="en-US" sz="4400" noProof="0" dirty="0">
                <a:latin typeface="+mj-lt"/>
                <a:ea typeface="+mj-ea"/>
                <a:cs typeface="+mj-cs"/>
              </a:rPr>
              <a:t> </a:t>
            </a:r>
            <a:r>
              <a:rPr kumimoji="0" lang="en-US" sz="4400" b="0" i="0" u="none" strike="noStrike" kern="1200" cap="none" spc="0" normalizeH="0" noProof="0" dirty="0">
                <a:ln>
                  <a:noFill/>
                </a:ln>
                <a:solidFill>
                  <a:schemeClr val="tx1"/>
                </a:solidFill>
                <a:effectLst/>
                <a:uLnTx/>
                <a:uFillTx/>
                <a:latin typeface="+mj-lt"/>
                <a:ea typeface="+mj-ea"/>
                <a:cs typeface="+mj-cs"/>
              </a:rPr>
              <a:t>Cortex M4</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4118847" y="4343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4" name="Rectangle 3"/>
          <p:cNvSpPr/>
          <p:nvPr/>
        </p:nvSpPr>
        <p:spPr>
          <a:xfrm>
            <a:off x="4115265" y="4645305"/>
            <a:ext cx="990600" cy="304800"/>
          </a:xfrm>
          <a:prstGeom prst="rect">
            <a:avLst/>
          </a:prstGeom>
          <a:gradFill flip="none" rotWithShape="1">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5" name="Rectangle 4"/>
          <p:cNvSpPr/>
          <p:nvPr/>
        </p:nvSpPr>
        <p:spPr>
          <a:xfrm>
            <a:off x="4115219" y="4945156"/>
            <a:ext cx="990600" cy="304800"/>
          </a:xfrm>
          <a:prstGeom prst="rect">
            <a:avLst/>
          </a:prstGeom>
          <a:gradFill flip="none" rotWithShape="1">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6" name="Rectangle 5"/>
          <p:cNvSpPr/>
          <p:nvPr/>
        </p:nvSpPr>
        <p:spPr>
          <a:xfrm>
            <a:off x="4117475" y="5257800"/>
            <a:ext cx="990600" cy="304800"/>
          </a:xfrm>
          <a:prstGeom prst="rect">
            <a:avLst/>
          </a:prstGeom>
          <a:gradFill flip="none" rotWithShape="1">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7" name="Rectangle 6"/>
          <p:cNvSpPr/>
          <p:nvPr/>
        </p:nvSpPr>
        <p:spPr>
          <a:xfrm>
            <a:off x="4114800" y="55626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228600"/>
            <a:ext cx="6934200" cy="715962"/>
          </a:xfrm>
        </p:spPr>
        <p:txBody>
          <a:bodyPr>
            <a:normAutofit fontScale="90000"/>
          </a:bodyPr>
          <a:lstStyle/>
          <a:p>
            <a:r>
              <a:rPr lang="en-US" dirty="0"/>
              <a:t>PRIMASK</a:t>
            </a:r>
          </a:p>
        </p:txBody>
      </p:sp>
      <p:sp>
        <p:nvSpPr>
          <p:cNvPr id="3" name="Rectangle 2"/>
          <p:cNvSpPr/>
          <p:nvPr/>
        </p:nvSpPr>
        <p:spPr>
          <a:xfrm>
            <a:off x="7848600" y="152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4" name="Rectangle 3"/>
          <p:cNvSpPr/>
          <p:nvPr/>
        </p:nvSpPr>
        <p:spPr>
          <a:xfrm>
            <a:off x="7845018" y="454305"/>
            <a:ext cx="990600" cy="304800"/>
          </a:xfrm>
          <a:prstGeom prst="rect">
            <a:avLst/>
          </a:prstGeom>
          <a:gradFill flip="none" rotWithShape="1">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5" name="Rectangle 4"/>
          <p:cNvSpPr/>
          <p:nvPr/>
        </p:nvSpPr>
        <p:spPr>
          <a:xfrm>
            <a:off x="7844972" y="7541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7" name="Rectangle 6"/>
          <p:cNvSpPr/>
          <p:nvPr/>
        </p:nvSpPr>
        <p:spPr>
          <a:xfrm>
            <a:off x="7847228" y="10668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8" name="Rectangle 7"/>
          <p:cNvSpPr/>
          <p:nvPr/>
        </p:nvSpPr>
        <p:spPr>
          <a:xfrm>
            <a:off x="7844553" y="13716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sp>
        <p:nvSpPr>
          <p:cNvPr id="9" name="Rectangle 8"/>
          <p:cNvSpPr/>
          <p:nvPr/>
        </p:nvSpPr>
        <p:spPr>
          <a:xfrm>
            <a:off x="228600" y="1219200"/>
            <a:ext cx="7467600" cy="646331"/>
          </a:xfrm>
          <a:prstGeom prst="rect">
            <a:avLst/>
          </a:prstGeom>
          <a:ln>
            <a:solidFill>
              <a:schemeClr val="accent1">
                <a:shade val="50000"/>
              </a:schemeClr>
            </a:solidFill>
          </a:ln>
        </p:spPr>
        <p:txBody>
          <a:bodyPr wrap="square">
            <a:spAutoFit/>
          </a:bodyPr>
          <a:lstStyle/>
          <a:p>
            <a:r>
              <a:rPr lang="en-US" dirty="0"/>
              <a:t>The PRIMASK register prevents activation of all exceptions with configurable priority. </a:t>
            </a:r>
          </a:p>
        </p:txBody>
      </p:sp>
      <p:graphicFrame>
        <p:nvGraphicFramePr>
          <p:cNvPr id="10" name="Table 9"/>
          <p:cNvGraphicFramePr>
            <a:graphicFrameLocks noGrp="1"/>
          </p:cNvGraphicFramePr>
          <p:nvPr/>
        </p:nvGraphicFramePr>
        <p:xfrm>
          <a:off x="457200" y="2514600"/>
          <a:ext cx="6096000" cy="22047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70840">
                <a:tc>
                  <a:txBody>
                    <a:bodyPr/>
                    <a:lstStyle/>
                    <a:p>
                      <a:r>
                        <a:rPr lang="en-US" dirty="0"/>
                        <a:t>BIT</a:t>
                      </a:r>
                    </a:p>
                  </a:txBody>
                  <a:tcPr/>
                </a:tc>
                <a:tc>
                  <a:txBody>
                    <a:bodyPr/>
                    <a:lstStyle/>
                    <a:p>
                      <a:r>
                        <a:rPr lang="en-US" dirty="0"/>
                        <a:t>NAME</a:t>
                      </a:r>
                    </a:p>
                  </a:txBody>
                  <a:tcPr/>
                </a:tc>
                <a:tc>
                  <a:txBody>
                    <a:bodyPr/>
                    <a:lstStyle/>
                    <a:p>
                      <a:r>
                        <a:rPr lang="en-US" dirty="0"/>
                        <a:t>FUNCTION</a:t>
                      </a:r>
                    </a:p>
                  </a:txBody>
                  <a:tcPr/>
                </a:tc>
                <a:extLst>
                  <a:ext uri="{0D108BD9-81ED-4DB2-BD59-A6C34878D82A}">
                    <a16:rowId xmlns:a16="http://schemas.microsoft.com/office/drawing/2014/main" val="10000"/>
                  </a:ext>
                </a:extLst>
              </a:tr>
              <a:tr h="370840">
                <a:tc>
                  <a:txBody>
                    <a:bodyPr/>
                    <a:lstStyle/>
                    <a:p>
                      <a:r>
                        <a:rPr lang="en-US" dirty="0"/>
                        <a:t>[31:1]</a:t>
                      </a:r>
                    </a:p>
                  </a:txBody>
                  <a:tcPr/>
                </a:tc>
                <a:tc>
                  <a:txBody>
                    <a:bodyPr/>
                    <a:lstStyle/>
                    <a:p>
                      <a:r>
                        <a:rPr lang="en-US" dirty="0"/>
                        <a:t>-</a:t>
                      </a:r>
                    </a:p>
                  </a:txBody>
                  <a:tcPr/>
                </a:tc>
                <a:tc>
                  <a:txBody>
                    <a:bodyPr/>
                    <a:lstStyle/>
                    <a:p>
                      <a:r>
                        <a:rPr lang="en-US" dirty="0"/>
                        <a:t>Reserved</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PRIMASK</a:t>
                      </a:r>
                    </a:p>
                  </a:txBody>
                  <a:tcPr/>
                </a:tc>
                <a:tc>
                  <a:txBody>
                    <a:bodyPr/>
                    <a:lstStyle/>
                    <a:p>
                      <a:r>
                        <a:rPr lang="en-US" sz="1800" kern="1200" baseline="0" dirty="0">
                          <a:solidFill>
                            <a:schemeClr val="dk1"/>
                          </a:solidFill>
                          <a:latin typeface="+mn-lt"/>
                          <a:ea typeface="+mn-ea"/>
                          <a:cs typeface="+mn-cs"/>
                        </a:rPr>
                        <a:t>0 = no effect</a:t>
                      </a:r>
                    </a:p>
                    <a:p>
                      <a:r>
                        <a:rPr lang="en-US" sz="1800" kern="1200" baseline="0" dirty="0">
                          <a:solidFill>
                            <a:schemeClr val="dk1"/>
                          </a:solidFill>
                          <a:latin typeface="+mn-lt"/>
                          <a:ea typeface="+mn-ea"/>
                          <a:cs typeface="+mn-cs"/>
                        </a:rPr>
                        <a:t>1 = prevents the activation of all exceptions with configurable priority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990600"/>
          </a:xfrm>
        </p:spPr>
        <p:txBody>
          <a:bodyPr/>
          <a:lstStyle/>
          <a:p>
            <a:r>
              <a:rPr lang="en-US" dirty="0"/>
              <a:t>FAULT MASK</a:t>
            </a:r>
          </a:p>
        </p:txBody>
      </p:sp>
      <p:sp>
        <p:nvSpPr>
          <p:cNvPr id="3" name="Rectangle 2"/>
          <p:cNvSpPr/>
          <p:nvPr/>
        </p:nvSpPr>
        <p:spPr>
          <a:xfrm>
            <a:off x="7928847" y="152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5" name="Rectangle 4"/>
          <p:cNvSpPr/>
          <p:nvPr/>
        </p:nvSpPr>
        <p:spPr>
          <a:xfrm>
            <a:off x="7925265" y="454305"/>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6" name="Rectangle 5"/>
          <p:cNvSpPr/>
          <p:nvPr/>
        </p:nvSpPr>
        <p:spPr>
          <a:xfrm>
            <a:off x="7925219" y="754156"/>
            <a:ext cx="990600" cy="304800"/>
          </a:xfrm>
          <a:prstGeom prst="rect">
            <a:avLst/>
          </a:prstGeom>
          <a:gradFill flip="none" rotWithShape="1">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7" name="Rectangle 6"/>
          <p:cNvSpPr/>
          <p:nvPr/>
        </p:nvSpPr>
        <p:spPr>
          <a:xfrm>
            <a:off x="7927475" y="10668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8" name="Rectangle 7"/>
          <p:cNvSpPr/>
          <p:nvPr/>
        </p:nvSpPr>
        <p:spPr>
          <a:xfrm>
            <a:off x="7924800" y="13716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sp>
        <p:nvSpPr>
          <p:cNvPr id="9" name="Rectangle 8"/>
          <p:cNvSpPr/>
          <p:nvPr/>
        </p:nvSpPr>
        <p:spPr>
          <a:xfrm>
            <a:off x="457200" y="1219201"/>
            <a:ext cx="7086600" cy="646331"/>
          </a:xfrm>
          <a:prstGeom prst="rect">
            <a:avLst/>
          </a:prstGeom>
          <a:ln>
            <a:solidFill>
              <a:schemeClr val="accent1">
                <a:shade val="50000"/>
              </a:schemeClr>
            </a:solidFill>
          </a:ln>
        </p:spPr>
        <p:txBody>
          <a:bodyPr wrap="square">
            <a:spAutoFit/>
          </a:bodyPr>
          <a:lstStyle/>
          <a:p>
            <a:r>
              <a:rPr lang="en-US" dirty="0"/>
              <a:t>The FAULTMASK register prevents activation of all exceptions except for </a:t>
            </a:r>
            <a:r>
              <a:rPr lang="en-US" i="1" dirty="0"/>
              <a:t>Non-</a:t>
            </a:r>
            <a:r>
              <a:rPr lang="en-US" i="1" dirty="0" err="1"/>
              <a:t>Maskable</a:t>
            </a:r>
            <a:r>
              <a:rPr lang="en-US" i="1" dirty="0"/>
              <a:t>  Interrupt (NMI).</a:t>
            </a:r>
            <a:endParaRPr lang="en-US" dirty="0"/>
          </a:p>
        </p:txBody>
      </p:sp>
      <p:graphicFrame>
        <p:nvGraphicFramePr>
          <p:cNvPr id="10" name="Table 9"/>
          <p:cNvGraphicFramePr>
            <a:graphicFrameLocks noGrp="1"/>
          </p:cNvGraphicFramePr>
          <p:nvPr/>
        </p:nvGraphicFramePr>
        <p:xfrm>
          <a:off x="457200" y="2514600"/>
          <a:ext cx="7772400" cy="1656080"/>
        </p:xfrm>
        <a:graphic>
          <a:graphicData uri="http://schemas.openxmlformats.org/drawingml/2006/table">
            <a:tbl>
              <a:tblPr firstRow="1" bandRow="1">
                <a:tableStyleId>{5C22544A-7EE6-4342-B048-85BDC9FD1C3A}</a:tableStyleId>
              </a:tblPr>
              <a:tblGrid>
                <a:gridCol w="1651635">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gridCol w="3206115">
                  <a:extLst>
                    <a:ext uri="{9D8B030D-6E8A-4147-A177-3AD203B41FA5}">
                      <a16:colId xmlns:a16="http://schemas.microsoft.com/office/drawing/2014/main" val="20002"/>
                    </a:ext>
                  </a:extLst>
                </a:gridCol>
              </a:tblGrid>
              <a:tr h="370840">
                <a:tc>
                  <a:txBody>
                    <a:bodyPr/>
                    <a:lstStyle/>
                    <a:p>
                      <a:r>
                        <a:rPr lang="en-US" dirty="0"/>
                        <a:t>BIT</a:t>
                      </a:r>
                    </a:p>
                  </a:txBody>
                  <a:tcPr/>
                </a:tc>
                <a:tc>
                  <a:txBody>
                    <a:bodyPr/>
                    <a:lstStyle/>
                    <a:p>
                      <a:r>
                        <a:rPr lang="en-US" dirty="0"/>
                        <a:t>NAME</a:t>
                      </a:r>
                    </a:p>
                  </a:txBody>
                  <a:tcPr/>
                </a:tc>
                <a:tc>
                  <a:txBody>
                    <a:bodyPr/>
                    <a:lstStyle/>
                    <a:p>
                      <a:r>
                        <a:rPr lang="en-US" dirty="0"/>
                        <a:t>FUNCTION</a:t>
                      </a:r>
                    </a:p>
                  </a:txBody>
                  <a:tcPr/>
                </a:tc>
                <a:extLst>
                  <a:ext uri="{0D108BD9-81ED-4DB2-BD59-A6C34878D82A}">
                    <a16:rowId xmlns:a16="http://schemas.microsoft.com/office/drawing/2014/main" val="10000"/>
                  </a:ext>
                </a:extLst>
              </a:tr>
              <a:tr h="370840">
                <a:tc>
                  <a:txBody>
                    <a:bodyPr/>
                    <a:lstStyle/>
                    <a:p>
                      <a:r>
                        <a:rPr lang="en-US" dirty="0"/>
                        <a:t>[31:1]</a:t>
                      </a:r>
                    </a:p>
                  </a:txBody>
                  <a:tcPr/>
                </a:tc>
                <a:tc>
                  <a:txBody>
                    <a:bodyPr/>
                    <a:lstStyle/>
                    <a:p>
                      <a:r>
                        <a:rPr lang="en-US" dirty="0"/>
                        <a:t>-</a:t>
                      </a:r>
                    </a:p>
                  </a:txBody>
                  <a:tcPr/>
                </a:tc>
                <a:tc>
                  <a:txBody>
                    <a:bodyPr/>
                    <a:lstStyle/>
                    <a:p>
                      <a:r>
                        <a:rPr lang="en-US" dirty="0"/>
                        <a:t>Reserved</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sz="1800" kern="1200" baseline="0" dirty="0">
                          <a:solidFill>
                            <a:schemeClr val="dk1"/>
                          </a:solidFill>
                          <a:latin typeface="+mn-lt"/>
                          <a:ea typeface="+mn-ea"/>
                          <a:cs typeface="+mn-cs"/>
                        </a:rPr>
                        <a:t>FAULTMASK</a:t>
                      </a:r>
                      <a:endParaRPr lang="en-US" dirty="0"/>
                    </a:p>
                  </a:txBody>
                  <a:tcPr/>
                </a:tc>
                <a:tc>
                  <a:txBody>
                    <a:bodyPr/>
                    <a:lstStyle/>
                    <a:p>
                      <a:r>
                        <a:rPr lang="en-US" sz="1800" kern="1200" baseline="0" dirty="0">
                          <a:solidFill>
                            <a:schemeClr val="dk1"/>
                          </a:solidFill>
                          <a:latin typeface="+mn-lt"/>
                          <a:ea typeface="+mn-ea"/>
                          <a:cs typeface="+mn-cs"/>
                        </a:rPr>
                        <a:t>0 = no effect</a:t>
                      </a:r>
                    </a:p>
                    <a:p>
                      <a:r>
                        <a:rPr lang="en-US" sz="1800" kern="1200" baseline="0" dirty="0">
                          <a:solidFill>
                            <a:schemeClr val="dk1"/>
                          </a:solidFill>
                          <a:latin typeface="+mn-lt"/>
                          <a:ea typeface="+mn-ea"/>
                          <a:cs typeface="+mn-cs"/>
                        </a:rPr>
                        <a:t>1 = prevents the activation of all exceptions except for NMI.</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274638"/>
            <a:ext cx="8229600" cy="715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BASEPRI</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7924800" y="152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4" name="Rectangle 3"/>
          <p:cNvSpPr/>
          <p:nvPr/>
        </p:nvSpPr>
        <p:spPr>
          <a:xfrm>
            <a:off x="7921218" y="454305"/>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5" name="Rectangle 4"/>
          <p:cNvSpPr/>
          <p:nvPr/>
        </p:nvSpPr>
        <p:spPr>
          <a:xfrm>
            <a:off x="7921172" y="7541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6" name="Rectangle 5"/>
          <p:cNvSpPr/>
          <p:nvPr/>
        </p:nvSpPr>
        <p:spPr>
          <a:xfrm>
            <a:off x="7923428" y="1066800"/>
            <a:ext cx="990600" cy="304800"/>
          </a:xfrm>
          <a:prstGeom prst="rect">
            <a:avLst/>
          </a:prstGeom>
          <a:gradFill flip="none" rotWithShape="1">
            <a:gsLst>
              <a:gs pos="0">
                <a:srgbClr val="FF0066">
                  <a:alpha val="61961"/>
                </a:srgb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7" name="Rectangle 6"/>
          <p:cNvSpPr/>
          <p:nvPr/>
        </p:nvSpPr>
        <p:spPr>
          <a:xfrm>
            <a:off x="7920753" y="13716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sp>
        <p:nvSpPr>
          <p:cNvPr id="8" name="Rectangle 7"/>
          <p:cNvSpPr/>
          <p:nvPr/>
        </p:nvSpPr>
        <p:spPr>
          <a:xfrm>
            <a:off x="457200" y="1219201"/>
            <a:ext cx="7086600" cy="1200329"/>
          </a:xfrm>
          <a:prstGeom prst="rect">
            <a:avLst/>
          </a:prstGeom>
          <a:ln>
            <a:solidFill>
              <a:schemeClr val="accent1">
                <a:shade val="50000"/>
              </a:schemeClr>
            </a:solidFill>
          </a:ln>
        </p:spPr>
        <p:txBody>
          <a:bodyPr wrap="square">
            <a:spAutoFit/>
          </a:bodyPr>
          <a:lstStyle/>
          <a:p>
            <a:r>
              <a:rPr lang="en-US" dirty="0"/>
              <a:t>The BASEPRI register defines the minimum priority for exception processing. When BASEPRI  is set to a nonzero value, it prevents the activation of all exceptions with the same or lower priority level as the BASEPRI value</a:t>
            </a:r>
          </a:p>
        </p:txBody>
      </p:sp>
      <p:graphicFrame>
        <p:nvGraphicFramePr>
          <p:cNvPr id="9" name="Table 8"/>
          <p:cNvGraphicFramePr>
            <a:graphicFrameLocks noGrp="1"/>
          </p:cNvGraphicFramePr>
          <p:nvPr/>
        </p:nvGraphicFramePr>
        <p:xfrm>
          <a:off x="609600" y="2895600"/>
          <a:ext cx="7772400" cy="3302000"/>
        </p:xfrm>
        <a:graphic>
          <a:graphicData uri="http://schemas.openxmlformats.org/drawingml/2006/table">
            <a:tbl>
              <a:tblPr firstRow="1" bandRow="1">
                <a:tableStyleId>{5C22544A-7EE6-4342-B048-85BDC9FD1C3A}</a:tableStyleId>
              </a:tblPr>
              <a:tblGrid>
                <a:gridCol w="1651635">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gridCol w="3206115">
                  <a:extLst>
                    <a:ext uri="{9D8B030D-6E8A-4147-A177-3AD203B41FA5}">
                      <a16:colId xmlns:a16="http://schemas.microsoft.com/office/drawing/2014/main" val="20002"/>
                    </a:ext>
                  </a:extLst>
                </a:gridCol>
              </a:tblGrid>
              <a:tr h="370840">
                <a:tc>
                  <a:txBody>
                    <a:bodyPr/>
                    <a:lstStyle/>
                    <a:p>
                      <a:r>
                        <a:rPr lang="en-US" dirty="0"/>
                        <a:t>BIT</a:t>
                      </a:r>
                    </a:p>
                  </a:txBody>
                  <a:tcPr/>
                </a:tc>
                <a:tc>
                  <a:txBody>
                    <a:bodyPr/>
                    <a:lstStyle/>
                    <a:p>
                      <a:r>
                        <a:rPr lang="en-US" dirty="0"/>
                        <a:t>NAME</a:t>
                      </a:r>
                    </a:p>
                  </a:txBody>
                  <a:tcPr/>
                </a:tc>
                <a:tc>
                  <a:txBody>
                    <a:bodyPr/>
                    <a:lstStyle/>
                    <a:p>
                      <a:r>
                        <a:rPr lang="en-US" dirty="0"/>
                        <a:t>FUNCTION</a:t>
                      </a:r>
                    </a:p>
                  </a:txBody>
                  <a:tcPr/>
                </a:tc>
                <a:extLst>
                  <a:ext uri="{0D108BD9-81ED-4DB2-BD59-A6C34878D82A}">
                    <a16:rowId xmlns:a16="http://schemas.microsoft.com/office/drawing/2014/main" val="10000"/>
                  </a:ext>
                </a:extLst>
              </a:tr>
              <a:tr h="370840">
                <a:tc>
                  <a:txBody>
                    <a:bodyPr/>
                    <a:lstStyle/>
                    <a:p>
                      <a:r>
                        <a:rPr lang="en-US" dirty="0"/>
                        <a:t>[31:1]</a:t>
                      </a:r>
                    </a:p>
                  </a:txBody>
                  <a:tcPr/>
                </a:tc>
                <a:tc>
                  <a:txBody>
                    <a:bodyPr/>
                    <a:lstStyle/>
                    <a:p>
                      <a:r>
                        <a:rPr lang="en-US" dirty="0"/>
                        <a:t>-</a:t>
                      </a:r>
                    </a:p>
                  </a:txBody>
                  <a:tcPr/>
                </a:tc>
                <a:tc>
                  <a:txBody>
                    <a:bodyPr/>
                    <a:lstStyle/>
                    <a:p>
                      <a:r>
                        <a:rPr lang="en-US" dirty="0"/>
                        <a:t>Reserved</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sz="1800" kern="1200" baseline="0" dirty="0">
                          <a:solidFill>
                            <a:schemeClr val="dk1"/>
                          </a:solidFill>
                          <a:latin typeface="+mn-lt"/>
                          <a:ea typeface="+mn-ea"/>
                          <a:cs typeface="+mn-cs"/>
                        </a:rPr>
                        <a:t>FAULTMASK</a:t>
                      </a:r>
                      <a:endParaRPr lang="en-US" dirty="0"/>
                    </a:p>
                  </a:txBody>
                  <a:tcPr/>
                </a:tc>
                <a:tc>
                  <a:txBody>
                    <a:bodyPr/>
                    <a:lstStyle/>
                    <a:p>
                      <a:r>
                        <a:rPr lang="en-US" sz="1800" kern="1200" baseline="0" dirty="0">
                          <a:solidFill>
                            <a:schemeClr val="dk1"/>
                          </a:solidFill>
                          <a:latin typeface="+mn-lt"/>
                          <a:ea typeface="+mn-ea"/>
                          <a:cs typeface="+mn-cs"/>
                        </a:rPr>
                        <a:t>Priority mask bits:</a:t>
                      </a:r>
                    </a:p>
                    <a:p>
                      <a:r>
                        <a:rPr lang="en-US" sz="1800" kern="1200" baseline="0" dirty="0">
                          <a:solidFill>
                            <a:schemeClr val="dk1"/>
                          </a:solidFill>
                          <a:latin typeface="+mn-lt"/>
                          <a:ea typeface="+mn-ea"/>
                          <a:cs typeface="+mn-cs"/>
                        </a:rPr>
                        <a:t>0x00 = no effect</a:t>
                      </a:r>
                    </a:p>
                    <a:p>
                      <a:r>
                        <a:rPr lang="en-US" sz="1800" kern="1200" baseline="0" dirty="0">
                          <a:solidFill>
                            <a:schemeClr val="dk1"/>
                          </a:solidFill>
                          <a:latin typeface="+mn-lt"/>
                          <a:ea typeface="+mn-ea"/>
                          <a:cs typeface="+mn-cs"/>
                        </a:rPr>
                        <a:t>Nonzero = defines the base priority for exception processing.</a:t>
                      </a:r>
                    </a:p>
                    <a:p>
                      <a:r>
                        <a:rPr lang="en-US" sz="1800" kern="1200" baseline="0" dirty="0">
                          <a:solidFill>
                            <a:schemeClr val="dk1"/>
                          </a:solidFill>
                          <a:latin typeface="+mn-lt"/>
                          <a:ea typeface="+mn-ea"/>
                          <a:cs typeface="+mn-cs"/>
                        </a:rPr>
                        <a:t>The processor does not process any exception with a priority value greater than or equal to BASEPRI.</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Group 160">
            <a:extLst>
              <a:ext uri="{FF2B5EF4-FFF2-40B4-BE49-F238E27FC236}">
                <a16:creationId xmlns:a16="http://schemas.microsoft.com/office/drawing/2014/main" id="{4E34279B-819C-49C8-84D4-0939364B12C5}"/>
              </a:ext>
            </a:extLst>
          </p:cNvPr>
          <p:cNvGrpSpPr/>
          <p:nvPr/>
        </p:nvGrpSpPr>
        <p:grpSpPr>
          <a:xfrm>
            <a:off x="479811" y="336000"/>
            <a:ext cx="8664189" cy="6064800"/>
            <a:chOff x="479811" y="336000"/>
            <a:chExt cx="11250406" cy="5467900"/>
          </a:xfrm>
        </p:grpSpPr>
        <p:sp>
          <p:nvSpPr>
            <p:cNvPr id="2" name="Rectangle 1">
              <a:extLst>
                <a:ext uri="{FF2B5EF4-FFF2-40B4-BE49-F238E27FC236}">
                  <a16:creationId xmlns:a16="http://schemas.microsoft.com/office/drawing/2014/main" id="{98B67828-62BA-44BD-BD89-B6BE23213D28}"/>
                </a:ext>
              </a:extLst>
            </p:cNvPr>
            <p:cNvSpPr/>
            <p:nvPr/>
          </p:nvSpPr>
          <p:spPr bwMode="auto">
            <a:xfrm>
              <a:off x="3438241"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3" name="Rectangle 2">
              <a:extLst>
                <a:ext uri="{FF2B5EF4-FFF2-40B4-BE49-F238E27FC236}">
                  <a16:creationId xmlns:a16="http://schemas.microsoft.com/office/drawing/2014/main" id="{8251B50B-F95B-4B7F-8F64-A45F174DFEDB}"/>
                </a:ext>
              </a:extLst>
            </p:cNvPr>
            <p:cNvSpPr/>
            <p:nvPr/>
          </p:nvSpPr>
          <p:spPr bwMode="auto">
            <a:xfrm>
              <a:off x="3704837"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 name="Rectangle 3">
              <a:extLst>
                <a:ext uri="{FF2B5EF4-FFF2-40B4-BE49-F238E27FC236}">
                  <a16:creationId xmlns:a16="http://schemas.microsoft.com/office/drawing/2014/main" id="{3AE709F6-3542-4E51-A505-E740B5FA06CA}"/>
                </a:ext>
              </a:extLst>
            </p:cNvPr>
            <p:cNvSpPr/>
            <p:nvPr/>
          </p:nvSpPr>
          <p:spPr bwMode="auto">
            <a:xfrm>
              <a:off x="3965085"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 name="Rectangle 4">
              <a:extLst>
                <a:ext uri="{FF2B5EF4-FFF2-40B4-BE49-F238E27FC236}">
                  <a16:creationId xmlns:a16="http://schemas.microsoft.com/office/drawing/2014/main" id="{6118CDCA-43D0-4378-99F0-B617856D6CF5}"/>
                </a:ext>
              </a:extLst>
            </p:cNvPr>
            <p:cNvSpPr/>
            <p:nvPr/>
          </p:nvSpPr>
          <p:spPr bwMode="auto">
            <a:xfrm>
              <a:off x="4231680"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6" name="Rectangle 5">
              <a:extLst>
                <a:ext uri="{FF2B5EF4-FFF2-40B4-BE49-F238E27FC236}">
                  <a16:creationId xmlns:a16="http://schemas.microsoft.com/office/drawing/2014/main" id="{2A8EACFA-76EA-43A1-8AF9-25D604D052B8}"/>
                </a:ext>
              </a:extLst>
            </p:cNvPr>
            <p:cNvSpPr/>
            <p:nvPr/>
          </p:nvSpPr>
          <p:spPr bwMode="auto">
            <a:xfrm>
              <a:off x="2376089" y="478789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 name="Rectangle 6">
              <a:extLst>
                <a:ext uri="{FF2B5EF4-FFF2-40B4-BE49-F238E27FC236}">
                  <a16:creationId xmlns:a16="http://schemas.microsoft.com/office/drawing/2014/main" id="{F3BFE67F-E4B2-4D22-AAD7-B5B281EABA5A}"/>
                </a:ext>
              </a:extLst>
            </p:cNvPr>
            <p:cNvSpPr/>
            <p:nvPr/>
          </p:nvSpPr>
          <p:spPr bwMode="auto">
            <a:xfrm>
              <a:off x="2642685" y="478789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 name="Rectangle 7">
              <a:extLst>
                <a:ext uri="{FF2B5EF4-FFF2-40B4-BE49-F238E27FC236}">
                  <a16:creationId xmlns:a16="http://schemas.microsoft.com/office/drawing/2014/main" id="{0B7A24B8-EF9B-464F-8B99-7CBF1FAF9A7C}"/>
                </a:ext>
              </a:extLst>
            </p:cNvPr>
            <p:cNvSpPr/>
            <p:nvPr/>
          </p:nvSpPr>
          <p:spPr bwMode="auto">
            <a:xfrm>
              <a:off x="2902933" y="478789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 name="Rectangle 8">
              <a:extLst>
                <a:ext uri="{FF2B5EF4-FFF2-40B4-BE49-F238E27FC236}">
                  <a16:creationId xmlns:a16="http://schemas.microsoft.com/office/drawing/2014/main" id="{5195A615-C42E-4C50-9B0A-C7D68F552294}"/>
                </a:ext>
              </a:extLst>
            </p:cNvPr>
            <p:cNvSpPr/>
            <p:nvPr/>
          </p:nvSpPr>
          <p:spPr bwMode="auto">
            <a:xfrm>
              <a:off x="3169529" y="478789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5C836952-AEE4-4535-A942-B5E57B174B5A}"/>
                </a:ext>
              </a:extLst>
            </p:cNvPr>
            <p:cNvSpPr/>
            <p:nvPr/>
          </p:nvSpPr>
          <p:spPr bwMode="auto">
            <a:xfrm>
              <a:off x="4231680" y="3876674"/>
              <a:ext cx="266596" cy="293688"/>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Title 1">
              <a:extLst>
                <a:ext uri="{FF2B5EF4-FFF2-40B4-BE49-F238E27FC236}">
                  <a16:creationId xmlns:a16="http://schemas.microsoft.com/office/drawing/2014/main" id="{F99B3AC2-1A41-4DAE-921C-EEA6A3F55025}"/>
                </a:ext>
              </a:extLst>
            </p:cNvPr>
            <p:cNvSpPr txBox="1">
              <a:spLocks/>
            </p:cNvSpPr>
            <p:nvPr/>
          </p:nvSpPr>
          <p:spPr>
            <a:xfrm>
              <a:off x="479811" y="336000"/>
              <a:ext cx="11158547" cy="576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Cortex-M4 Registers</a:t>
              </a:r>
              <a:endParaRPr lang="en-GB" dirty="0"/>
            </a:p>
          </p:txBody>
        </p:sp>
        <p:grpSp>
          <p:nvGrpSpPr>
            <p:cNvPr id="12" name="Group 155">
              <a:extLst>
                <a:ext uri="{FF2B5EF4-FFF2-40B4-BE49-F238E27FC236}">
                  <a16:creationId xmlns:a16="http://schemas.microsoft.com/office/drawing/2014/main" id="{A5A64C54-1060-4EC1-926C-D5774A478CD7}"/>
                </a:ext>
              </a:extLst>
            </p:cNvPr>
            <p:cNvGrpSpPr>
              <a:grpSpLocks/>
            </p:cNvGrpSpPr>
            <p:nvPr/>
          </p:nvGrpSpPr>
          <p:grpSpPr bwMode="auto">
            <a:xfrm>
              <a:off x="2376089" y="2005013"/>
              <a:ext cx="8461243" cy="3395662"/>
              <a:chOff x="1975669" y="3282630"/>
              <a:chExt cx="6347853" cy="2695589"/>
            </a:xfrm>
          </p:grpSpPr>
          <p:cxnSp>
            <p:nvCxnSpPr>
              <p:cNvPr id="13" name="Straight Connector 12">
                <a:extLst>
                  <a:ext uri="{FF2B5EF4-FFF2-40B4-BE49-F238E27FC236}">
                    <a16:creationId xmlns:a16="http://schemas.microsoft.com/office/drawing/2014/main" id="{2A97F2C6-5AD9-4231-BAE2-9DE33FE37675}"/>
                  </a:ext>
                </a:extLst>
              </p:cNvPr>
              <p:cNvCxnSpPr/>
              <p:nvPr/>
            </p:nvCxnSpPr>
            <p:spPr bwMode="auto">
              <a:xfrm>
                <a:off x="1975669"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4" name="Straight Connector 13">
                <a:extLst>
                  <a:ext uri="{FF2B5EF4-FFF2-40B4-BE49-F238E27FC236}">
                    <a16:creationId xmlns:a16="http://schemas.microsoft.com/office/drawing/2014/main" id="{FD14FE60-B72F-45B0-AAF5-E1663601F344}"/>
                  </a:ext>
                </a:extLst>
              </p:cNvPr>
              <p:cNvCxnSpPr/>
              <p:nvPr/>
            </p:nvCxnSpPr>
            <p:spPr bwMode="auto">
              <a:xfrm>
                <a:off x="8323522"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5" name="Straight Connector 14">
                <a:extLst>
                  <a:ext uri="{FF2B5EF4-FFF2-40B4-BE49-F238E27FC236}">
                    <a16:creationId xmlns:a16="http://schemas.microsoft.com/office/drawing/2014/main" id="{FAF3811B-6B6D-4692-9F5A-A5AEF8130AC2}"/>
                  </a:ext>
                </a:extLst>
              </p:cNvPr>
              <p:cNvCxnSpPr/>
              <p:nvPr/>
            </p:nvCxnSpPr>
            <p:spPr bwMode="auto">
              <a:xfrm>
                <a:off x="3567791"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6" name="Straight Connector 15">
                <a:extLst>
                  <a:ext uri="{FF2B5EF4-FFF2-40B4-BE49-F238E27FC236}">
                    <a16:creationId xmlns:a16="http://schemas.microsoft.com/office/drawing/2014/main" id="{4E7B63D9-C235-4E45-90DA-13A712DF9DCF}"/>
                  </a:ext>
                </a:extLst>
              </p:cNvPr>
              <p:cNvCxnSpPr/>
              <p:nvPr/>
            </p:nvCxnSpPr>
            <p:spPr bwMode="auto">
              <a:xfrm>
                <a:off x="5161500"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7" name="Straight Connector 16">
                <a:extLst>
                  <a:ext uri="{FF2B5EF4-FFF2-40B4-BE49-F238E27FC236}">
                    <a16:creationId xmlns:a16="http://schemas.microsoft.com/office/drawing/2014/main" id="{4640F738-F34F-40A6-9F8C-D521F66DF50E}"/>
                  </a:ext>
                </a:extLst>
              </p:cNvPr>
              <p:cNvCxnSpPr/>
              <p:nvPr/>
            </p:nvCxnSpPr>
            <p:spPr bwMode="auto">
              <a:xfrm>
                <a:off x="6739337"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18" name="Rectangle 17">
              <a:extLst>
                <a:ext uri="{FF2B5EF4-FFF2-40B4-BE49-F238E27FC236}">
                  <a16:creationId xmlns:a16="http://schemas.microsoft.com/office/drawing/2014/main" id="{9E59D742-8952-40FE-B0F4-AF2486F510DD}"/>
                </a:ext>
              </a:extLst>
            </p:cNvPr>
            <p:cNvSpPr/>
            <p:nvPr/>
          </p:nvSpPr>
          <p:spPr bwMode="auto">
            <a:xfrm>
              <a:off x="2376089"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 name="Rectangle 18">
              <a:extLst>
                <a:ext uri="{FF2B5EF4-FFF2-40B4-BE49-F238E27FC236}">
                  <a16:creationId xmlns:a16="http://schemas.microsoft.com/office/drawing/2014/main" id="{B692F8AB-E922-4F12-B743-28DA5F3E9A4F}"/>
                </a:ext>
              </a:extLst>
            </p:cNvPr>
            <p:cNvSpPr/>
            <p:nvPr/>
          </p:nvSpPr>
          <p:spPr bwMode="auto">
            <a:xfrm>
              <a:off x="2642685"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0" name="Rectangle 19">
              <a:extLst>
                <a:ext uri="{FF2B5EF4-FFF2-40B4-BE49-F238E27FC236}">
                  <a16:creationId xmlns:a16="http://schemas.microsoft.com/office/drawing/2014/main" id="{C6C5292C-A4B5-4C09-9E12-050DD62423E3}"/>
                </a:ext>
              </a:extLst>
            </p:cNvPr>
            <p:cNvSpPr/>
            <p:nvPr/>
          </p:nvSpPr>
          <p:spPr bwMode="auto">
            <a:xfrm>
              <a:off x="2902933"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1" name="Rectangle 20">
              <a:extLst>
                <a:ext uri="{FF2B5EF4-FFF2-40B4-BE49-F238E27FC236}">
                  <a16:creationId xmlns:a16="http://schemas.microsoft.com/office/drawing/2014/main" id="{9D61D6EE-5CA2-4A7D-AEA5-6FE3ED44504C}"/>
                </a:ext>
              </a:extLst>
            </p:cNvPr>
            <p:cNvSpPr/>
            <p:nvPr/>
          </p:nvSpPr>
          <p:spPr bwMode="auto">
            <a:xfrm>
              <a:off x="3169529"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 name="Rectangle 21">
              <a:extLst>
                <a:ext uri="{FF2B5EF4-FFF2-40B4-BE49-F238E27FC236}">
                  <a16:creationId xmlns:a16="http://schemas.microsoft.com/office/drawing/2014/main" id="{9FE958B7-C110-485C-AC5C-D65932629347}"/>
                </a:ext>
              </a:extLst>
            </p:cNvPr>
            <p:cNvSpPr/>
            <p:nvPr/>
          </p:nvSpPr>
          <p:spPr bwMode="auto">
            <a:xfrm>
              <a:off x="3438241"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23" name="Rectangle 22">
              <a:extLst>
                <a:ext uri="{FF2B5EF4-FFF2-40B4-BE49-F238E27FC236}">
                  <a16:creationId xmlns:a16="http://schemas.microsoft.com/office/drawing/2014/main" id="{D624B3DD-6B73-4B56-B2DD-E31CC14FA8BC}"/>
                </a:ext>
              </a:extLst>
            </p:cNvPr>
            <p:cNvSpPr/>
            <p:nvPr/>
          </p:nvSpPr>
          <p:spPr bwMode="auto">
            <a:xfrm>
              <a:off x="3704837"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4" name="Rectangle 23">
              <a:extLst>
                <a:ext uri="{FF2B5EF4-FFF2-40B4-BE49-F238E27FC236}">
                  <a16:creationId xmlns:a16="http://schemas.microsoft.com/office/drawing/2014/main" id="{627B0676-CA75-4809-8898-C4762EF5CF08}"/>
                </a:ext>
              </a:extLst>
            </p:cNvPr>
            <p:cNvSpPr/>
            <p:nvPr/>
          </p:nvSpPr>
          <p:spPr bwMode="auto">
            <a:xfrm>
              <a:off x="3965085"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1AE104B7-D4BE-40EE-BDB9-A0A2607D97DD}"/>
                </a:ext>
              </a:extLst>
            </p:cNvPr>
            <p:cNvSpPr/>
            <p:nvPr/>
          </p:nvSpPr>
          <p:spPr bwMode="auto">
            <a:xfrm>
              <a:off x="4491929"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50530859-3626-4C32-8CAE-1A1AE1D68663}"/>
                </a:ext>
              </a:extLst>
            </p:cNvPr>
            <p:cNvSpPr/>
            <p:nvPr/>
          </p:nvSpPr>
          <p:spPr bwMode="auto">
            <a:xfrm>
              <a:off x="4758525"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E595CE0E-252F-4F11-87B3-CA62187BB439}"/>
                </a:ext>
              </a:extLst>
            </p:cNvPr>
            <p:cNvSpPr/>
            <p:nvPr/>
          </p:nvSpPr>
          <p:spPr bwMode="auto">
            <a:xfrm>
              <a:off x="5018773"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384979F2-D767-4362-A363-1DF4DB1C19D5}"/>
                </a:ext>
              </a:extLst>
            </p:cNvPr>
            <p:cNvSpPr/>
            <p:nvPr/>
          </p:nvSpPr>
          <p:spPr bwMode="auto">
            <a:xfrm>
              <a:off x="5285369"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23E114A5-75FC-4E33-BD0B-5E7AC2852161}"/>
                </a:ext>
              </a:extLst>
            </p:cNvPr>
            <p:cNvSpPr/>
            <p:nvPr/>
          </p:nvSpPr>
          <p:spPr bwMode="auto">
            <a:xfrm>
              <a:off x="5551965"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Rectangle 29">
              <a:extLst>
                <a:ext uri="{FF2B5EF4-FFF2-40B4-BE49-F238E27FC236}">
                  <a16:creationId xmlns:a16="http://schemas.microsoft.com/office/drawing/2014/main" id="{E4F773AA-3614-41FB-BC51-A41260ECCF36}"/>
                </a:ext>
              </a:extLst>
            </p:cNvPr>
            <p:cNvSpPr/>
            <p:nvPr/>
          </p:nvSpPr>
          <p:spPr bwMode="auto">
            <a:xfrm>
              <a:off x="5818560"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1" name="Rectangle 30">
              <a:extLst>
                <a:ext uri="{FF2B5EF4-FFF2-40B4-BE49-F238E27FC236}">
                  <a16:creationId xmlns:a16="http://schemas.microsoft.com/office/drawing/2014/main" id="{9E02B513-5339-4AC7-AC64-197B09F83AE2}"/>
                </a:ext>
              </a:extLst>
            </p:cNvPr>
            <p:cNvSpPr/>
            <p:nvPr/>
          </p:nvSpPr>
          <p:spPr bwMode="auto">
            <a:xfrm>
              <a:off x="6078809"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Rectangle 31">
              <a:extLst>
                <a:ext uri="{FF2B5EF4-FFF2-40B4-BE49-F238E27FC236}">
                  <a16:creationId xmlns:a16="http://schemas.microsoft.com/office/drawing/2014/main" id="{5ECF50F4-BA11-40FB-92C6-7E79A746B662}"/>
                </a:ext>
              </a:extLst>
            </p:cNvPr>
            <p:cNvSpPr/>
            <p:nvPr/>
          </p:nvSpPr>
          <p:spPr bwMode="auto">
            <a:xfrm>
              <a:off x="6345405" y="3876674"/>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3" name="Rectangle 32">
              <a:extLst>
                <a:ext uri="{FF2B5EF4-FFF2-40B4-BE49-F238E27FC236}">
                  <a16:creationId xmlns:a16="http://schemas.microsoft.com/office/drawing/2014/main" id="{88AA525F-C302-44D8-AF8A-E3592171DE83}"/>
                </a:ext>
              </a:extLst>
            </p:cNvPr>
            <p:cNvSpPr/>
            <p:nvPr/>
          </p:nvSpPr>
          <p:spPr bwMode="auto">
            <a:xfrm>
              <a:off x="6603538"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4" name="Rectangle 33">
              <a:extLst>
                <a:ext uri="{FF2B5EF4-FFF2-40B4-BE49-F238E27FC236}">
                  <a16:creationId xmlns:a16="http://schemas.microsoft.com/office/drawing/2014/main" id="{CF182C25-11C4-412C-A70C-7EA3D35B1662}"/>
                </a:ext>
              </a:extLst>
            </p:cNvPr>
            <p:cNvSpPr/>
            <p:nvPr/>
          </p:nvSpPr>
          <p:spPr bwMode="auto">
            <a:xfrm>
              <a:off x="6870134"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5" name="Rectangle 34">
              <a:extLst>
                <a:ext uri="{FF2B5EF4-FFF2-40B4-BE49-F238E27FC236}">
                  <a16:creationId xmlns:a16="http://schemas.microsoft.com/office/drawing/2014/main" id="{C808DE9B-7684-4722-9FE5-3B187F32D526}"/>
                </a:ext>
              </a:extLst>
            </p:cNvPr>
            <p:cNvSpPr/>
            <p:nvPr/>
          </p:nvSpPr>
          <p:spPr bwMode="auto">
            <a:xfrm>
              <a:off x="7130381"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6" name="Rectangle 35">
              <a:extLst>
                <a:ext uri="{FF2B5EF4-FFF2-40B4-BE49-F238E27FC236}">
                  <a16:creationId xmlns:a16="http://schemas.microsoft.com/office/drawing/2014/main" id="{BA52E6DC-C359-465C-BB62-1C56759BE0AC}"/>
                </a:ext>
              </a:extLst>
            </p:cNvPr>
            <p:cNvSpPr/>
            <p:nvPr/>
          </p:nvSpPr>
          <p:spPr bwMode="auto">
            <a:xfrm>
              <a:off x="7396977"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7" name="Rectangle 36">
              <a:extLst>
                <a:ext uri="{FF2B5EF4-FFF2-40B4-BE49-F238E27FC236}">
                  <a16:creationId xmlns:a16="http://schemas.microsoft.com/office/drawing/2014/main" id="{9F2DB335-1B24-4C90-8EE4-0B0DB8BF853A}"/>
                </a:ext>
              </a:extLst>
            </p:cNvPr>
            <p:cNvSpPr/>
            <p:nvPr/>
          </p:nvSpPr>
          <p:spPr bwMode="auto">
            <a:xfrm>
              <a:off x="7663573"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8" name="Rectangle 37">
              <a:extLst>
                <a:ext uri="{FF2B5EF4-FFF2-40B4-BE49-F238E27FC236}">
                  <a16:creationId xmlns:a16="http://schemas.microsoft.com/office/drawing/2014/main" id="{1F6D3C16-AC4B-428B-BE19-8A515C0412C9}"/>
                </a:ext>
              </a:extLst>
            </p:cNvPr>
            <p:cNvSpPr/>
            <p:nvPr/>
          </p:nvSpPr>
          <p:spPr bwMode="auto">
            <a:xfrm>
              <a:off x="7930169"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9" name="Rectangle 38">
              <a:extLst>
                <a:ext uri="{FF2B5EF4-FFF2-40B4-BE49-F238E27FC236}">
                  <a16:creationId xmlns:a16="http://schemas.microsoft.com/office/drawing/2014/main" id="{2922326A-B4D8-4463-9F55-0F8EF0C4D53D}"/>
                </a:ext>
              </a:extLst>
            </p:cNvPr>
            <p:cNvSpPr/>
            <p:nvPr/>
          </p:nvSpPr>
          <p:spPr bwMode="auto">
            <a:xfrm>
              <a:off x="8190418"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0" name="Rectangle 39">
              <a:extLst>
                <a:ext uri="{FF2B5EF4-FFF2-40B4-BE49-F238E27FC236}">
                  <a16:creationId xmlns:a16="http://schemas.microsoft.com/office/drawing/2014/main" id="{FF23357D-C93C-431A-9AD3-D5A44863801A}"/>
                </a:ext>
              </a:extLst>
            </p:cNvPr>
            <p:cNvSpPr/>
            <p:nvPr/>
          </p:nvSpPr>
          <p:spPr bwMode="auto">
            <a:xfrm>
              <a:off x="8457013"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1" name="Rectangle 40">
              <a:extLst>
                <a:ext uri="{FF2B5EF4-FFF2-40B4-BE49-F238E27FC236}">
                  <a16:creationId xmlns:a16="http://schemas.microsoft.com/office/drawing/2014/main" id="{9C00374F-C18C-4B1F-B4AF-D9331502DBC2}"/>
                </a:ext>
              </a:extLst>
            </p:cNvPr>
            <p:cNvSpPr/>
            <p:nvPr/>
          </p:nvSpPr>
          <p:spPr bwMode="auto">
            <a:xfrm>
              <a:off x="8717261"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2" name="Rectangle 41">
              <a:extLst>
                <a:ext uri="{FF2B5EF4-FFF2-40B4-BE49-F238E27FC236}">
                  <a16:creationId xmlns:a16="http://schemas.microsoft.com/office/drawing/2014/main" id="{1135AC29-0650-424F-BCB3-68C1E9DCA1F8}"/>
                </a:ext>
              </a:extLst>
            </p:cNvPr>
            <p:cNvSpPr/>
            <p:nvPr/>
          </p:nvSpPr>
          <p:spPr bwMode="auto">
            <a:xfrm>
              <a:off x="8983857"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3" name="Rectangle 42">
              <a:extLst>
                <a:ext uri="{FF2B5EF4-FFF2-40B4-BE49-F238E27FC236}">
                  <a16:creationId xmlns:a16="http://schemas.microsoft.com/office/drawing/2014/main" id="{A232C5F0-11A4-451E-8D16-805ABD6B7DDF}"/>
                </a:ext>
              </a:extLst>
            </p:cNvPr>
            <p:cNvSpPr/>
            <p:nvPr/>
          </p:nvSpPr>
          <p:spPr bwMode="auto">
            <a:xfrm>
              <a:off x="9244106"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4" name="Rectangle 43">
              <a:extLst>
                <a:ext uri="{FF2B5EF4-FFF2-40B4-BE49-F238E27FC236}">
                  <a16:creationId xmlns:a16="http://schemas.microsoft.com/office/drawing/2014/main" id="{E73B85F4-9E3C-4FCE-A9B2-19A1C01FE458}"/>
                </a:ext>
              </a:extLst>
            </p:cNvPr>
            <p:cNvSpPr/>
            <p:nvPr/>
          </p:nvSpPr>
          <p:spPr bwMode="auto">
            <a:xfrm>
              <a:off x="9510702"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5" name="Rectangle 44">
              <a:extLst>
                <a:ext uri="{FF2B5EF4-FFF2-40B4-BE49-F238E27FC236}">
                  <a16:creationId xmlns:a16="http://schemas.microsoft.com/office/drawing/2014/main" id="{8F6D9383-9C39-4EE5-AE22-67993178FA19}"/>
                </a:ext>
              </a:extLst>
            </p:cNvPr>
            <p:cNvSpPr/>
            <p:nvPr/>
          </p:nvSpPr>
          <p:spPr bwMode="auto">
            <a:xfrm>
              <a:off x="9777298"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6" name="Rectangle 45">
              <a:extLst>
                <a:ext uri="{FF2B5EF4-FFF2-40B4-BE49-F238E27FC236}">
                  <a16:creationId xmlns:a16="http://schemas.microsoft.com/office/drawing/2014/main" id="{7DEB1A15-4AE5-4A3F-B2B7-603EE091B0A7}"/>
                </a:ext>
              </a:extLst>
            </p:cNvPr>
            <p:cNvSpPr/>
            <p:nvPr/>
          </p:nvSpPr>
          <p:spPr bwMode="auto">
            <a:xfrm>
              <a:off x="10043893"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7" name="Rectangle 46">
              <a:extLst>
                <a:ext uri="{FF2B5EF4-FFF2-40B4-BE49-F238E27FC236}">
                  <a16:creationId xmlns:a16="http://schemas.microsoft.com/office/drawing/2014/main" id="{F4E95D42-ACAD-4A30-90D7-E82D9C3C63F3}"/>
                </a:ext>
              </a:extLst>
            </p:cNvPr>
            <p:cNvSpPr/>
            <p:nvPr/>
          </p:nvSpPr>
          <p:spPr bwMode="auto">
            <a:xfrm>
              <a:off x="10304141" y="3876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8" name="Rectangle 47">
              <a:extLst>
                <a:ext uri="{FF2B5EF4-FFF2-40B4-BE49-F238E27FC236}">
                  <a16:creationId xmlns:a16="http://schemas.microsoft.com/office/drawing/2014/main" id="{DE5363EB-4910-4ADF-9D04-E11920D478C6}"/>
                </a:ext>
              </a:extLst>
            </p:cNvPr>
            <p:cNvSpPr/>
            <p:nvPr/>
          </p:nvSpPr>
          <p:spPr bwMode="auto">
            <a:xfrm>
              <a:off x="10570737" y="3876674"/>
              <a:ext cx="266596" cy="293688"/>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9" name="Rectangle 48">
              <a:extLst>
                <a:ext uri="{FF2B5EF4-FFF2-40B4-BE49-F238E27FC236}">
                  <a16:creationId xmlns:a16="http://schemas.microsoft.com/office/drawing/2014/main" id="{7728781B-FFE9-40F8-9BA0-87D9DF5FC592}"/>
                </a:ext>
              </a:extLst>
            </p:cNvPr>
            <p:cNvSpPr/>
            <p:nvPr/>
          </p:nvSpPr>
          <p:spPr bwMode="auto">
            <a:xfrm>
              <a:off x="2376089" y="3876674"/>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0" name="TextBox 109">
              <a:extLst>
                <a:ext uri="{FF2B5EF4-FFF2-40B4-BE49-F238E27FC236}">
                  <a16:creationId xmlns:a16="http://schemas.microsoft.com/office/drawing/2014/main" id="{55B3B706-7137-476E-8039-DF4D0416CD6C}"/>
                </a:ext>
              </a:extLst>
            </p:cNvPr>
            <p:cNvSpPr txBox="1">
              <a:spLocks noChangeArrowheads="1"/>
            </p:cNvSpPr>
            <p:nvPr/>
          </p:nvSpPr>
          <p:spPr bwMode="auto">
            <a:xfrm>
              <a:off x="5915888" y="3876675"/>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Reserved</a:t>
              </a:r>
            </a:p>
          </p:txBody>
        </p:sp>
        <p:sp>
          <p:nvSpPr>
            <p:cNvPr id="51" name="Rectangle 50">
              <a:extLst>
                <a:ext uri="{FF2B5EF4-FFF2-40B4-BE49-F238E27FC236}">
                  <a16:creationId xmlns:a16="http://schemas.microsoft.com/office/drawing/2014/main" id="{7CC895CD-08FA-4F42-ABB9-A13D500BC565}"/>
                </a:ext>
              </a:extLst>
            </p:cNvPr>
            <p:cNvSpPr/>
            <p:nvPr/>
          </p:nvSpPr>
          <p:spPr bwMode="auto">
            <a:xfrm>
              <a:off x="4491929"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2" name="Rectangle 51">
              <a:extLst>
                <a:ext uri="{FF2B5EF4-FFF2-40B4-BE49-F238E27FC236}">
                  <a16:creationId xmlns:a16="http://schemas.microsoft.com/office/drawing/2014/main" id="{38D758CE-265C-4969-A8B5-C802184E0642}"/>
                </a:ext>
              </a:extLst>
            </p:cNvPr>
            <p:cNvSpPr/>
            <p:nvPr/>
          </p:nvSpPr>
          <p:spPr bwMode="auto">
            <a:xfrm>
              <a:off x="4758525"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3" name="Rectangle 52">
              <a:extLst>
                <a:ext uri="{FF2B5EF4-FFF2-40B4-BE49-F238E27FC236}">
                  <a16:creationId xmlns:a16="http://schemas.microsoft.com/office/drawing/2014/main" id="{A76626B8-026C-4F22-A1A2-24AF8CFC874F}"/>
                </a:ext>
              </a:extLst>
            </p:cNvPr>
            <p:cNvSpPr/>
            <p:nvPr/>
          </p:nvSpPr>
          <p:spPr bwMode="auto">
            <a:xfrm>
              <a:off x="5018773"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4" name="Rectangle 53">
              <a:extLst>
                <a:ext uri="{FF2B5EF4-FFF2-40B4-BE49-F238E27FC236}">
                  <a16:creationId xmlns:a16="http://schemas.microsoft.com/office/drawing/2014/main" id="{B42B6D1D-B07E-41E4-A1FB-9106558B5DA4}"/>
                </a:ext>
              </a:extLst>
            </p:cNvPr>
            <p:cNvSpPr/>
            <p:nvPr/>
          </p:nvSpPr>
          <p:spPr bwMode="auto">
            <a:xfrm>
              <a:off x="5285369"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5" name="Rectangle 54">
              <a:extLst>
                <a:ext uri="{FF2B5EF4-FFF2-40B4-BE49-F238E27FC236}">
                  <a16:creationId xmlns:a16="http://schemas.microsoft.com/office/drawing/2014/main" id="{D5E9F3F8-D559-47F4-97F5-D7AA02C51253}"/>
                </a:ext>
              </a:extLst>
            </p:cNvPr>
            <p:cNvSpPr/>
            <p:nvPr/>
          </p:nvSpPr>
          <p:spPr bwMode="auto">
            <a:xfrm>
              <a:off x="5551965"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6" name="Rectangle 55">
              <a:extLst>
                <a:ext uri="{FF2B5EF4-FFF2-40B4-BE49-F238E27FC236}">
                  <a16:creationId xmlns:a16="http://schemas.microsoft.com/office/drawing/2014/main" id="{1CC09B0A-C6EE-4B9A-869D-DE1DA66FF600}"/>
                </a:ext>
              </a:extLst>
            </p:cNvPr>
            <p:cNvSpPr/>
            <p:nvPr/>
          </p:nvSpPr>
          <p:spPr bwMode="auto">
            <a:xfrm>
              <a:off x="5818560"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7" name="Rectangle 56">
              <a:extLst>
                <a:ext uri="{FF2B5EF4-FFF2-40B4-BE49-F238E27FC236}">
                  <a16:creationId xmlns:a16="http://schemas.microsoft.com/office/drawing/2014/main" id="{E953F510-B76D-4500-98D9-9237B330D5B8}"/>
                </a:ext>
              </a:extLst>
            </p:cNvPr>
            <p:cNvSpPr/>
            <p:nvPr/>
          </p:nvSpPr>
          <p:spPr bwMode="auto">
            <a:xfrm>
              <a:off x="6078809"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8" name="Rectangle 57">
              <a:extLst>
                <a:ext uri="{FF2B5EF4-FFF2-40B4-BE49-F238E27FC236}">
                  <a16:creationId xmlns:a16="http://schemas.microsoft.com/office/drawing/2014/main" id="{BE6BEAC2-B3D1-4A86-B954-807D7260462D}"/>
                </a:ext>
              </a:extLst>
            </p:cNvPr>
            <p:cNvSpPr/>
            <p:nvPr/>
          </p:nvSpPr>
          <p:spPr bwMode="auto">
            <a:xfrm>
              <a:off x="6345405" y="4789488"/>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9" name="Rectangle 58">
              <a:extLst>
                <a:ext uri="{FF2B5EF4-FFF2-40B4-BE49-F238E27FC236}">
                  <a16:creationId xmlns:a16="http://schemas.microsoft.com/office/drawing/2014/main" id="{9DAE90C1-9219-4C06-BA95-6C26F0B7F664}"/>
                </a:ext>
              </a:extLst>
            </p:cNvPr>
            <p:cNvSpPr/>
            <p:nvPr/>
          </p:nvSpPr>
          <p:spPr bwMode="auto">
            <a:xfrm>
              <a:off x="6603538"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0" name="Rectangle 59">
              <a:extLst>
                <a:ext uri="{FF2B5EF4-FFF2-40B4-BE49-F238E27FC236}">
                  <a16:creationId xmlns:a16="http://schemas.microsoft.com/office/drawing/2014/main" id="{E3676DB2-677C-479C-8C6B-AE23D073ECBD}"/>
                </a:ext>
              </a:extLst>
            </p:cNvPr>
            <p:cNvSpPr/>
            <p:nvPr/>
          </p:nvSpPr>
          <p:spPr bwMode="auto">
            <a:xfrm>
              <a:off x="6870134"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1" name="Rectangle 60">
              <a:extLst>
                <a:ext uri="{FF2B5EF4-FFF2-40B4-BE49-F238E27FC236}">
                  <a16:creationId xmlns:a16="http://schemas.microsoft.com/office/drawing/2014/main" id="{7B094B72-94EA-45B1-A3AA-B37B6C2C83CA}"/>
                </a:ext>
              </a:extLst>
            </p:cNvPr>
            <p:cNvSpPr/>
            <p:nvPr/>
          </p:nvSpPr>
          <p:spPr bwMode="auto">
            <a:xfrm>
              <a:off x="7130381"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2" name="Rectangle 61">
              <a:extLst>
                <a:ext uri="{FF2B5EF4-FFF2-40B4-BE49-F238E27FC236}">
                  <a16:creationId xmlns:a16="http://schemas.microsoft.com/office/drawing/2014/main" id="{C662B5C7-AA73-4829-AFFF-BB723DF5370D}"/>
                </a:ext>
              </a:extLst>
            </p:cNvPr>
            <p:cNvSpPr/>
            <p:nvPr/>
          </p:nvSpPr>
          <p:spPr bwMode="auto">
            <a:xfrm>
              <a:off x="7396977"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3" name="Rectangle 62">
              <a:extLst>
                <a:ext uri="{FF2B5EF4-FFF2-40B4-BE49-F238E27FC236}">
                  <a16:creationId xmlns:a16="http://schemas.microsoft.com/office/drawing/2014/main" id="{0E52DEB7-FD8A-4746-AC1F-EFE1FC58C5FC}"/>
                </a:ext>
              </a:extLst>
            </p:cNvPr>
            <p:cNvSpPr/>
            <p:nvPr/>
          </p:nvSpPr>
          <p:spPr bwMode="auto">
            <a:xfrm>
              <a:off x="7663573"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4" name="Rectangle 63">
              <a:extLst>
                <a:ext uri="{FF2B5EF4-FFF2-40B4-BE49-F238E27FC236}">
                  <a16:creationId xmlns:a16="http://schemas.microsoft.com/office/drawing/2014/main" id="{BCB71CE9-1A18-4D84-A860-69C9326A4319}"/>
                </a:ext>
              </a:extLst>
            </p:cNvPr>
            <p:cNvSpPr/>
            <p:nvPr/>
          </p:nvSpPr>
          <p:spPr bwMode="auto">
            <a:xfrm>
              <a:off x="7930169"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5" name="Rectangle 64">
              <a:extLst>
                <a:ext uri="{FF2B5EF4-FFF2-40B4-BE49-F238E27FC236}">
                  <a16:creationId xmlns:a16="http://schemas.microsoft.com/office/drawing/2014/main" id="{C490C490-6266-40B3-8565-35C56EFC5B83}"/>
                </a:ext>
              </a:extLst>
            </p:cNvPr>
            <p:cNvSpPr/>
            <p:nvPr/>
          </p:nvSpPr>
          <p:spPr bwMode="auto">
            <a:xfrm>
              <a:off x="8190418"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6" name="Rectangle 65">
              <a:extLst>
                <a:ext uri="{FF2B5EF4-FFF2-40B4-BE49-F238E27FC236}">
                  <a16:creationId xmlns:a16="http://schemas.microsoft.com/office/drawing/2014/main" id="{8C66457D-EAF9-42A0-8C79-52FFDA896246}"/>
                </a:ext>
              </a:extLst>
            </p:cNvPr>
            <p:cNvSpPr/>
            <p:nvPr/>
          </p:nvSpPr>
          <p:spPr bwMode="auto">
            <a:xfrm>
              <a:off x="8457013"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7" name="Rectangle 66">
              <a:extLst>
                <a:ext uri="{FF2B5EF4-FFF2-40B4-BE49-F238E27FC236}">
                  <a16:creationId xmlns:a16="http://schemas.microsoft.com/office/drawing/2014/main" id="{3BA9FFA0-15CC-4BC8-A582-0696778BFCAE}"/>
                </a:ext>
              </a:extLst>
            </p:cNvPr>
            <p:cNvSpPr/>
            <p:nvPr/>
          </p:nvSpPr>
          <p:spPr bwMode="auto">
            <a:xfrm>
              <a:off x="8717261"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8" name="Rectangle 67">
              <a:extLst>
                <a:ext uri="{FF2B5EF4-FFF2-40B4-BE49-F238E27FC236}">
                  <a16:creationId xmlns:a16="http://schemas.microsoft.com/office/drawing/2014/main" id="{970BA373-886E-404F-B95C-5FF570929CAA}"/>
                </a:ext>
              </a:extLst>
            </p:cNvPr>
            <p:cNvSpPr/>
            <p:nvPr/>
          </p:nvSpPr>
          <p:spPr bwMode="auto">
            <a:xfrm>
              <a:off x="8983857" y="478948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9" name="TextBox 132">
              <a:extLst>
                <a:ext uri="{FF2B5EF4-FFF2-40B4-BE49-F238E27FC236}">
                  <a16:creationId xmlns:a16="http://schemas.microsoft.com/office/drawing/2014/main" id="{C81F5300-2736-4810-80BB-03974047CBDF}"/>
                </a:ext>
              </a:extLst>
            </p:cNvPr>
            <p:cNvSpPr txBox="1">
              <a:spLocks noChangeArrowheads="1"/>
            </p:cNvSpPr>
            <p:nvPr/>
          </p:nvSpPr>
          <p:spPr bwMode="auto">
            <a:xfrm>
              <a:off x="5915888" y="4789488"/>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Reserved</a:t>
              </a:r>
            </a:p>
          </p:txBody>
        </p:sp>
        <p:sp>
          <p:nvSpPr>
            <p:cNvPr id="70" name="Rectangle 69">
              <a:extLst>
                <a:ext uri="{FF2B5EF4-FFF2-40B4-BE49-F238E27FC236}">
                  <a16:creationId xmlns:a16="http://schemas.microsoft.com/office/drawing/2014/main" id="{3B900B1F-729D-42A1-84D9-45B0C3DED520}"/>
                </a:ext>
              </a:extLst>
            </p:cNvPr>
            <p:cNvSpPr/>
            <p:nvPr/>
          </p:nvSpPr>
          <p:spPr bwMode="auto">
            <a:xfrm>
              <a:off x="9244106" y="4791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1" name="Rectangle 70">
              <a:extLst>
                <a:ext uri="{FF2B5EF4-FFF2-40B4-BE49-F238E27FC236}">
                  <a16:creationId xmlns:a16="http://schemas.microsoft.com/office/drawing/2014/main" id="{897F4312-9841-4B17-9894-AEA5B69FA097}"/>
                </a:ext>
              </a:extLst>
            </p:cNvPr>
            <p:cNvSpPr/>
            <p:nvPr/>
          </p:nvSpPr>
          <p:spPr bwMode="auto">
            <a:xfrm>
              <a:off x="9510702" y="4791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2" name="Rectangle 71">
              <a:extLst>
                <a:ext uri="{FF2B5EF4-FFF2-40B4-BE49-F238E27FC236}">
                  <a16:creationId xmlns:a16="http://schemas.microsoft.com/office/drawing/2014/main" id="{3D8FDD5A-C466-466A-B13D-F43565A5EF32}"/>
                </a:ext>
              </a:extLst>
            </p:cNvPr>
            <p:cNvSpPr/>
            <p:nvPr/>
          </p:nvSpPr>
          <p:spPr bwMode="auto">
            <a:xfrm>
              <a:off x="9777298" y="4791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3" name="Rectangle 72">
              <a:extLst>
                <a:ext uri="{FF2B5EF4-FFF2-40B4-BE49-F238E27FC236}">
                  <a16:creationId xmlns:a16="http://schemas.microsoft.com/office/drawing/2014/main" id="{2EF3AA12-E4E0-4A83-B3DF-7CD81E096030}"/>
                </a:ext>
              </a:extLst>
            </p:cNvPr>
            <p:cNvSpPr/>
            <p:nvPr/>
          </p:nvSpPr>
          <p:spPr bwMode="auto">
            <a:xfrm>
              <a:off x="10043893" y="4791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4" name="Rectangle 73">
              <a:extLst>
                <a:ext uri="{FF2B5EF4-FFF2-40B4-BE49-F238E27FC236}">
                  <a16:creationId xmlns:a16="http://schemas.microsoft.com/office/drawing/2014/main" id="{FD3556D7-7007-4A3E-9729-DD4E48ABCB93}"/>
                </a:ext>
              </a:extLst>
            </p:cNvPr>
            <p:cNvSpPr/>
            <p:nvPr/>
          </p:nvSpPr>
          <p:spPr bwMode="auto">
            <a:xfrm>
              <a:off x="10304141" y="4791074"/>
              <a:ext cx="266596" cy="293688"/>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5" name="Rectangle 74">
              <a:extLst>
                <a:ext uri="{FF2B5EF4-FFF2-40B4-BE49-F238E27FC236}">
                  <a16:creationId xmlns:a16="http://schemas.microsoft.com/office/drawing/2014/main" id="{891F4531-E52A-4039-AC17-59C6F31B2E20}"/>
                </a:ext>
              </a:extLst>
            </p:cNvPr>
            <p:cNvSpPr/>
            <p:nvPr/>
          </p:nvSpPr>
          <p:spPr bwMode="auto">
            <a:xfrm>
              <a:off x="10570737" y="4791074"/>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6" name="TextBox 144">
              <a:extLst>
                <a:ext uri="{FF2B5EF4-FFF2-40B4-BE49-F238E27FC236}">
                  <a16:creationId xmlns:a16="http://schemas.microsoft.com/office/drawing/2014/main" id="{8B7D0E2B-56F9-4609-8AB5-654F35DA957F}"/>
                </a:ext>
              </a:extLst>
            </p:cNvPr>
            <p:cNvSpPr txBox="1">
              <a:spLocks noChangeArrowheads="1"/>
            </p:cNvSpPr>
            <p:nvPr/>
          </p:nvSpPr>
          <p:spPr bwMode="auto">
            <a:xfrm>
              <a:off x="10061878" y="3325813"/>
              <a:ext cx="16228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BASEPRI </a:t>
              </a:r>
            </a:p>
          </p:txBody>
        </p:sp>
        <p:sp>
          <p:nvSpPr>
            <p:cNvPr id="77" name="Rectangle 76">
              <a:extLst>
                <a:ext uri="{FF2B5EF4-FFF2-40B4-BE49-F238E27FC236}">
                  <a16:creationId xmlns:a16="http://schemas.microsoft.com/office/drawing/2014/main" id="{E37B2670-8FA1-4296-8533-3F6CFEDFBBB0}"/>
                </a:ext>
              </a:extLst>
            </p:cNvPr>
            <p:cNvSpPr/>
            <p:nvPr/>
          </p:nvSpPr>
          <p:spPr bwMode="auto">
            <a:xfrm>
              <a:off x="2376089" y="4789488"/>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8" name="TextBox 148">
              <a:extLst>
                <a:ext uri="{FF2B5EF4-FFF2-40B4-BE49-F238E27FC236}">
                  <a16:creationId xmlns:a16="http://schemas.microsoft.com/office/drawing/2014/main" id="{D330FC00-C745-4603-BAFC-4D9C5C04C3B1}"/>
                </a:ext>
              </a:extLst>
            </p:cNvPr>
            <p:cNvSpPr txBox="1">
              <a:spLocks noChangeArrowheads="1"/>
            </p:cNvSpPr>
            <p:nvPr/>
          </p:nvSpPr>
          <p:spPr bwMode="auto">
            <a:xfrm>
              <a:off x="873843" y="3862388"/>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BASEPRI</a:t>
              </a:r>
            </a:p>
          </p:txBody>
        </p:sp>
        <p:sp>
          <p:nvSpPr>
            <p:cNvPr id="79" name="TextBox 149">
              <a:extLst>
                <a:ext uri="{FF2B5EF4-FFF2-40B4-BE49-F238E27FC236}">
                  <a16:creationId xmlns:a16="http://schemas.microsoft.com/office/drawing/2014/main" id="{9D78B1D7-0274-4122-8F7E-66872E84A902}"/>
                </a:ext>
              </a:extLst>
            </p:cNvPr>
            <p:cNvSpPr txBox="1">
              <a:spLocks noChangeArrowheads="1"/>
            </p:cNvSpPr>
            <p:nvPr/>
          </p:nvSpPr>
          <p:spPr bwMode="auto">
            <a:xfrm>
              <a:off x="873843" y="4770438"/>
              <a:ext cx="1466276"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CONTROL</a:t>
              </a:r>
            </a:p>
          </p:txBody>
        </p:sp>
        <p:sp>
          <p:nvSpPr>
            <p:cNvPr id="80" name="TextBox 151">
              <a:extLst>
                <a:ext uri="{FF2B5EF4-FFF2-40B4-BE49-F238E27FC236}">
                  <a16:creationId xmlns:a16="http://schemas.microsoft.com/office/drawing/2014/main" id="{C6FBCBBA-0243-47C9-830D-6DA316085F0F}"/>
                </a:ext>
              </a:extLst>
            </p:cNvPr>
            <p:cNvSpPr txBox="1">
              <a:spLocks noChangeArrowheads="1"/>
            </p:cNvSpPr>
            <p:nvPr/>
          </p:nvSpPr>
          <p:spPr bwMode="auto">
            <a:xfrm>
              <a:off x="8243313" y="5243513"/>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a:t>bit8</a:t>
              </a:r>
            </a:p>
          </p:txBody>
        </p:sp>
        <p:sp>
          <p:nvSpPr>
            <p:cNvPr id="81" name="TextBox 152">
              <a:extLst>
                <a:ext uri="{FF2B5EF4-FFF2-40B4-BE49-F238E27FC236}">
                  <a16:creationId xmlns:a16="http://schemas.microsoft.com/office/drawing/2014/main" id="{EB3C8D67-304B-4414-9135-AD0B17133278}"/>
                </a:ext>
              </a:extLst>
            </p:cNvPr>
            <p:cNvSpPr txBox="1">
              <a:spLocks noChangeArrowheads="1"/>
            </p:cNvSpPr>
            <p:nvPr/>
          </p:nvSpPr>
          <p:spPr bwMode="auto">
            <a:xfrm>
              <a:off x="6042839" y="5243513"/>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a:t>bit16</a:t>
              </a:r>
            </a:p>
          </p:txBody>
        </p:sp>
        <p:sp>
          <p:nvSpPr>
            <p:cNvPr id="82" name="TextBox 153">
              <a:extLst>
                <a:ext uri="{FF2B5EF4-FFF2-40B4-BE49-F238E27FC236}">
                  <a16:creationId xmlns:a16="http://schemas.microsoft.com/office/drawing/2014/main" id="{49075CD6-2A10-42F2-AFE4-1A1F6D572517}"/>
                </a:ext>
              </a:extLst>
            </p:cNvPr>
            <p:cNvSpPr txBox="1">
              <a:spLocks noChangeArrowheads="1"/>
            </p:cNvSpPr>
            <p:nvPr/>
          </p:nvSpPr>
          <p:spPr bwMode="auto">
            <a:xfrm>
              <a:off x="3842366" y="5243513"/>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a:t>bit24</a:t>
              </a:r>
            </a:p>
          </p:txBody>
        </p:sp>
        <p:sp>
          <p:nvSpPr>
            <p:cNvPr id="83" name="TextBox 154">
              <a:extLst>
                <a:ext uri="{FF2B5EF4-FFF2-40B4-BE49-F238E27FC236}">
                  <a16:creationId xmlns:a16="http://schemas.microsoft.com/office/drawing/2014/main" id="{318737D1-1532-4403-8A95-D5FE581FFC5B}"/>
                </a:ext>
              </a:extLst>
            </p:cNvPr>
            <p:cNvSpPr txBox="1">
              <a:spLocks noChangeArrowheads="1"/>
            </p:cNvSpPr>
            <p:nvPr/>
          </p:nvSpPr>
          <p:spPr bwMode="auto">
            <a:xfrm>
              <a:off x="2340119" y="5243513"/>
              <a:ext cx="69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a:t>bit31</a:t>
              </a:r>
            </a:p>
          </p:txBody>
        </p:sp>
        <p:sp>
          <p:nvSpPr>
            <p:cNvPr id="84" name="TextBox 156">
              <a:extLst>
                <a:ext uri="{FF2B5EF4-FFF2-40B4-BE49-F238E27FC236}">
                  <a16:creationId xmlns:a16="http://schemas.microsoft.com/office/drawing/2014/main" id="{C7016C80-F29E-4135-BE65-545A82E40BBA}"/>
                </a:ext>
              </a:extLst>
            </p:cNvPr>
            <p:cNvSpPr txBox="1">
              <a:spLocks noChangeArrowheads="1"/>
            </p:cNvSpPr>
            <p:nvPr/>
          </p:nvSpPr>
          <p:spPr bwMode="auto">
            <a:xfrm>
              <a:off x="9409141" y="5495925"/>
              <a:ext cx="18767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Stack definition</a:t>
              </a:r>
            </a:p>
          </p:txBody>
        </p:sp>
        <p:cxnSp>
          <p:nvCxnSpPr>
            <p:cNvPr id="85" name="Straight Arrow Connector 84">
              <a:extLst>
                <a:ext uri="{FF2B5EF4-FFF2-40B4-BE49-F238E27FC236}">
                  <a16:creationId xmlns:a16="http://schemas.microsoft.com/office/drawing/2014/main" id="{08DB7BB9-3E47-4648-8D0A-D00926A626B4}"/>
                </a:ext>
              </a:extLst>
            </p:cNvPr>
            <p:cNvCxnSpPr/>
            <p:nvPr/>
          </p:nvCxnSpPr>
          <p:spPr bwMode="auto">
            <a:xfrm flipH="1">
              <a:off x="10695572" y="3617913"/>
              <a:ext cx="8463" cy="2444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6" name="Straight Arrow Connector 85">
              <a:extLst>
                <a:ext uri="{FF2B5EF4-FFF2-40B4-BE49-F238E27FC236}">
                  <a16:creationId xmlns:a16="http://schemas.microsoft.com/office/drawing/2014/main" id="{28A4870F-813E-425C-903B-D5B6F0D2F0A6}"/>
                </a:ext>
              </a:extLst>
            </p:cNvPr>
            <p:cNvCxnSpPr/>
            <p:nvPr/>
          </p:nvCxnSpPr>
          <p:spPr bwMode="auto">
            <a:xfrm flipV="1">
              <a:off x="10437439" y="5097463"/>
              <a:ext cx="0" cy="4222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7" name="Rectangle 86">
              <a:extLst>
                <a:ext uri="{FF2B5EF4-FFF2-40B4-BE49-F238E27FC236}">
                  <a16:creationId xmlns:a16="http://schemas.microsoft.com/office/drawing/2014/main" id="{89919B00-B9ED-4FF7-9C97-DF49F4A8BB55}"/>
                </a:ext>
              </a:extLst>
            </p:cNvPr>
            <p:cNvSpPr/>
            <p:nvPr/>
          </p:nvSpPr>
          <p:spPr bwMode="auto">
            <a:xfrm>
              <a:off x="4231680" y="2914649"/>
              <a:ext cx="266596" cy="293688"/>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8" name="Rectangle 87">
              <a:extLst>
                <a:ext uri="{FF2B5EF4-FFF2-40B4-BE49-F238E27FC236}">
                  <a16:creationId xmlns:a16="http://schemas.microsoft.com/office/drawing/2014/main" id="{C280C6B3-A361-46FF-AC55-49C637263F3E}"/>
                </a:ext>
              </a:extLst>
            </p:cNvPr>
            <p:cNvSpPr/>
            <p:nvPr/>
          </p:nvSpPr>
          <p:spPr bwMode="auto">
            <a:xfrm>
              <a:off x="2376089"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9" name="Rectangle 88">
              <a:extLst>
                <a:ext uri="{FF2B5EF4-FFF2-40B4-BE49-F238E27FC236}">
                  <a16:creationId xmlns:a16="http://schemas.microsoft.com/office/drawing/2014/main" id="{9DA79289-DCCC-4D21-BBFD-E194EDFA62DC}"/>
                </a:ext>
              </a:extLst>
            </p:cNvPr>
            <p:cNvSpPr/>
            <p:nvPr/>
          </p:nvSpPr>
          <p:spPr bwMode="auto">
            <a:xfrm>
              <a:off x="2642685"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0" name="Rectangle 89">
              <a:extLst>
                <a:ext uri="{FF2B5EF4-FFF2-40B4-BE49-F238E27FC236}">
                  <a16:creationId xmlns:a16="http://schemas.microsoft.com/office/drawing/2014/main" id="{2F0F5A23-14AB-4BAD-8013-2817350BC2BA}"/>
                </a:ext>
              </a:extLst>
            </p:cNvPr>
            <p:cNvSpPr/>
            <p:nvPr/>
          </p:nvSpPr>
          <p:spPr bwMode="auto">
            <a:xfrm>
              <a:off x="2902933"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1" name="Rectangle 90">
              <a:extLst>
                <a:ext uri="{FF2B5EF4-FFF2-40B4-BE49-F238E27FC236}">
                  <a16:creationId xmlns:a16="http://schemas.microsoft.com/office/drawing/2014/main" id="{3D85F536-FBBF-4F84-AD8F-AD7FA2188D16}"/>
                </a:ext>
              </a:extLst>
            </p:cNvPr>
            <p:cNvSpPr/>
            <p:nvPr/>
          </p:nvSpPr>
          <p:spPr bwMode="auto">
            <a:xfrm>
              <a:off x="3169529"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2" name="Rectangle 91">
              <a:extLst>
                <a:ext uri="{FF2B5EF4-FFF2-40B4-BE49-F238E27FC236}">
                  <a16:creationId xmlns:a16="http://schemas.microsoft.com/office/drawing/2014/main" id="{B4FE5369-BDE9-4177-BCDC-43DBEBA370D8}"/>
                </a:ext>
              </a:extLst>
            </p:cNvPr>
            <p:cNvSpPr/>
            <p:nvPr/>
          </p:nvSpPr>
          <p:spPr bwMode="auto">
            <a:xfrm>
              <a:off x="3438241"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93" name="Rectangle 92">
              <a:extLst>
                <a:ext uri="{FF2B5EF4-FFF2-40B4-BE49-F238E27FC236}">
                  <a16:creationId xmlns:a16="http://schemas.microsoft.com/office/drawing/2014/main" id="{C39BC2A8-186B-410D-BAFE-F40E0CEC35BE}"/>
                </a:ext>
              </a:extLst>
            </p:cNvPr>
            <p:cNvSpPr/>
            <p:nvPr/>
          </p:nvSpPr>
          <p:spPr bwMode="auto">
            <a:xfrm>
              <a:off x="3704837"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4" name="Rectangle 93">
              <a:extLst>
                <a:ext uri="{FF2B5EF4-FFF2-40B4-BE49-F238E27FC236}">
                  <a16:creationId xmlns:a16="http://schemas.microsoft.com/office/drawing/2014/main" id="{DD978000-4107-4DE5-A5C6-C8BF847EA060}"/>
                </a:ext>
              </a:extLst>
            </p:cNvPr>
            <p:cNvSpPr/>
            <p:nvPr/>
          </p:nvSpPr>
          <p:spPr bwMode="auto">
            <a:xfrm>
              <a:off x="3965085"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5" name="Rectangle 94">
              <a:extLst>
                <a:ext uri="{FF2B5EF4-FFF2-40B4-BE49-F238E27FC236}">
                  <a16:creationId xmlns:a16="http://schemas.microsoft.com/office/drawing/2014/main" id="{C27F6BAB-E68B-48FF-9ECC-4F96087C734D}"/>
                </a:ext>
              </a:extLst>
            </p:cNvPr>
            <p:cNvSpPr/>
            <p:nvPr/>
          </p:nvSpPr>
          <p:spPr bwMode="auto">
            <a:xfrm>
              <a:off x="4491929"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6" name="Rectangle 95">
              <a:extLst>
                <a:ext uri="{FF2B5EF4-FFF2-40B4-BE49-F238E27FC236}">
                  <a16:creationId xmlns:a16="http://schemas.microsoft.com/office/drawing/2014/main" id="{BA9797D1-711D-4A82-AE60-F90EC688B901}"/>
                </a:ext>
              </a:extLst>
            </p:cNvPr>
            <p:cNvSpPr/>
            <p:nvPr/>
          </p:nvSpPr>
          <p:spPr bwMode="auto">
            <a:xfrm>
              <a:off x="4758525"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7" name="Rectangle 96">
              <a:extLst>
                <a:ext uri="{FF2B5EF4-FFF2-40B4-BE49-F238E27FC236}">
                  <a16:creationId xmlns:a16="http://schemas.microsoft.com/office/drawing/2014/main" id="{683FBC7C-7AFC-4CB1-B2F9-30C9AFC2A48C}"/>
                </a:ext>
              </a:extLst>
            </p:cNvPr>
            <p:cNvSpPr/>
            <p:nvPr/>
          </p:nvSpPr>
          <p:spPr bwMode="auto">
            <a:xfrm>
              <a:off x="5018773"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8" name="Rectangle 97">
              <a:extLst>
                <a:ext uri="{FF2B5EF4-FFF2-40B4-BE49-F238E27FC236}">
                  <a16:creationId xmlns:a16="http://schemas.microsoft.com/office/drawing/2014/main" id="{69732C4E-F1A3-4081-A7DE-18FAB26937CA}"/>
                </a:ext>
              </a:extLst>
            </p:cNvPr>
            <p:cNvSpPr/>
            <p:nvPr/>
          </p:nvSpPr>
          <p:spPr bwMode="auto">
            <a:xfrm>
              <a:off x="5285369"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9" name="Rectangle 98">
              <a:extLst>
                <a:ext uri="{FF2B5EF4-FFF2-40B4-BE49-F238E27FC236}">
                  <a16:creationId xmlns:a16="http://schemas.microsoft.com/office/drawing/2014/main" id="{E5C8D5B2-A1BA-48B0-B2FE-0DC5CA3690D4}"/>
                </a:ext>
              </a:extLst>
            </p:cNvPr>
            <p:cNvSpPr/>
            <p:nvPr/>
          </p:nvSpPr>
          <p:spPr bwMode="auto">
            <a:xfrm>
              <a:off x="5551965"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0" name="Rectangle 99">
              <a:extLst>
                <a:ext uri="{FF2B5EF4-FFF2-40B4-BE49-F238E27FC236}">
                  <a16:creationId xmlns:a16="http://schemas.microsoft.com/office/drawing/2014/main" id="{9A1E29E7-F787-49F4-8DC1-8A94A363AB7B}"/>
                </a:ext>
              </a:extLst>
            </p:cNvPr>
            <p:cNvSpPr/>
            <p:nvPr/>
          </p:nvSpPr>
          <p:spPr bwMode="auto">
            <a:xfrm>
              <a:off x="5818560"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1" name="Rectangle 100">
              <a:extLst>
                <a:ext uri="{FF2B5EF4-FFF2-40B4-BE49-F238E27FC236}">
                  <a16:creationId xmlns:a16="http://schemas.microsoft.com/office/drawing/2014/main" id="{6482E57B-3885-4490-B7FB-8966B0B5E531}"/>
                </a:ext>
              </a:extLst>
            </p:cNvPr>
            <p:cNvSpPr/>
            <p:nvPr/>
          </p:nvSpPr>
          <p:spPr bwMode="auto">
            <a:xfrm>
              <a:off x="6078809"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2" name="Rectangle 101">
              <a:extLst>
                <a:ext uri="{FF2B5EF4-FFF2-40B4-BE49-F238E27FC236}">
                  <a16:creationId xmlns:a16="http://schemas.microsoft.com/office/drawing/2014/main" id="{9D8182E0-AE75-4460-BBDB-3D765C8A6E94}"/>
                </a:ext>
              </a:extLst>
            </p:cNvPr>
            <p:cNvSpPr/>
            <p:nvPr/>
          </p:nvSpPr>
          <p:spPr bwMode="auto">
            <a:xfrm>
              <a:off x="6345405" y="2914649"/>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3" name="Rectangle 102">
              <a:extLst>
                <a:ext uri="{FF2B5EF4-FFF2-40B4-BE49-F238E27FC236}">
                  <a16:creationId xmlns:a16="http://schemas.microsoft.com/office/drawing/2014/main" id="{552692D5-8DB3-495C-A48A-BF69DB91281F}"/>
                </a:ext>
              </a:extLst>
            </p:cNvPr>
            <p:cNvSpPr/>
            <p:nvPr/>
          </p:nvSpPr>
          <p:spPr bwMode="auto">
            <a:xfrm>
              <a:off x="6603538"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4" name="Rectangle 103">
              <a:extLst>
                <a:ext uri="{FF2B5EF4-FFF2-40B4-BE49-F238E27FC236}">
                  <a16:creationId xmlns:a16="http://schemas.microsoft.com/office/drawing/2014/main" id="{5980EFD9-4ACC-4BFD-A1B2-0BC47397F489}"/>
                </a:ext>
              </a:extLst>
            </p:cNvPr>
            <p:cNvSpPr/>
            <p:nvPr/>
          </p:nvSpPr>
          <p:spPr bwMode="auto">
            <a:xfrm>
              <a:off x="6870134"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5" name="Rectangle 104">
              <a:extLst>
                <a:ext uri="{FF2B5EF4-FFF2-40B4-BE49-F238E27FC236}">
                  <a16:creationId xmlns:a16="http://schemas.microsoft.com/office/drawing/2014/main" id="{1A259D0E-8C3E-4265-8895-CA242C00C202}"/>
                </a:ext>
              </a:extLst>
            </p:cNvPr>
            <p:cNvSpPr/>
            <p:nvPr/>
          </p:nvSpPr>
          <p:spPr bwMode="auto">
            <a:xfrm>
              <a:off x="7130381"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6" name="Rectangle 105">
              <a:extLst>
                <a:ext uri="{FF2B5EF4-FFF2-40B4-BE49-F238E27FC236}">
                  <a16:creationId xmlns:a16="http://schemas.microsoft.com/office/drawing/2014/main" id="{24A2AC36-8E53-43DE-AC02-9F4337628CFC}"/>
                </a:ext>
              </a:extLst>
            </p:cNvPr>
            <p:cNvSpPr/>
            <p:nvPr/>
          </p:nvSpPr>
          <p:spPr bwMode="auto">
            <a:xfrm>
              <a:off x="7396977"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7" name="Rectangle 106">
              <a:extLst>
                <a:ext uri="{FF2B5EF4-FFF2-40B4-BE49-F238E27FC236}">
                  <a16:creationId xmlns:a16="http://schemas.microsoft.com/office/drawing/2014/main" id="{DF853E42-DD77-430A-91D1-5318CF0C61E3}"/>
                </a:ext>
              </a:extLst>
            </p:cNvPr>
            <p:cNvSpPr/>
            <p:nvPr/>
          </p:nvSpPr>
          <p:spPr bwMode="auto">
            <a:xfrm>
              <a:off x="7663573"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8" name="Rectangle 107">
              <a:extLst>
                <a:ext uri="{FF2B5EF4-FFF2-40B4-BE49-F238E27FC236}">
                  <a16:creationId xmlns:a16="http://schemas.microsoft.com/office/drawing/2014/main" id="{FAB93FB5-D632-4599-8008-D49916D1F5BC}"/>
                </a:ext>
              </a:extLst>
            </p:cNvPr>
            <p:cNvSpPr/>
            <p:nvPr/>
          </p:nvSpPr>
          <p:spPr bwMode="auto">
            <a:xfrm>
              <a:off x="7930169"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9" name="Rectangle 108">
              <a:extLst>
                <a:ext uri="{FF2B5EF4-FFF2-40B4-BE49-F238E27FC236}">
                  <a16:creationId xmlns:a16="http://schemas.microsoft.com/office/drawing/2014/main" id="{6DD506D1-E923-4A0F-AA45-13E8943EBDFF}"/>
                </a:ext>
              </a:extLst>
            </p:cNvPr>
            <p:cNvSpPr/>
            <p:nvPr/>
          </p:nvSpPr>
          <p:spPr bwMode="auto">
            <a:xfrm>
              <a:off x="8190418"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0" name="Rectangle 109">
              <a:extLst>
                <a:ext uri="{FF2B5EF4-FFF2-40B4-BE49-F238E27FC236}">
                  <a16:creationId xmlns:a16="http://schemas.microsoft.com/office/drawing/2014/main" id="{A887DBD0-A620-4B46-8196-E00157E98FC1}"/>
                </a:ext>
              </a:extLst>
            </p:cNvPr>
            <p:cNvSpPr/>
            <p:nvPr/>
          </p:nvSpPr>
          <p:spPr bwMode="auto">
            <a:xfrm>
              <a:off x="8457013"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1" name="Rectangle 110">
              <a:extLst>
                <a:ext uri="{FF2B5EF4-FFF2-40B4-BE49-F238E27FC236}">
                  <a16:creationId xmlns:a16="http://schemas.microsoft.com/office/drawing/2014/main" id="{57CD2860-24E5-44C5-A7ED-093EE7EFE487}"/>
                </a:ext>
              </a:extLst>
            </p:cNvPr>
            <p:cNvSpPr/>
            <p:nvPr/>
          </p:nvSpPr>
          <p:spPr bwMode="auto">
            <a:xfrm>
              <a:off x="8717261"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2" name="Rectangle 111">
              <a:extLst>
                <a:ext uri="{FF2B5EF4-FFF2-40B4-BE49-F238E27FC236}">
                  <a16:creationId xmlns:a16="http://schemas.microsoft.com/office/drawing/2014/main" id="{61222E31-8798-41D0-8D20-B44963DADF40}"/>
                </a:ext>
              </a:extLst>
            </p:cNvPr>
            <p:cNvSpPr/>
            <p:nvPr/>
          </p:nvSpPr>
          <p:spPr bwMode="auto">
            <a:xfrm>
              <a:off x="8983857"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3" name="Rectangle 112">
              <a:extLst>
                <a:ext uri="{FF2B5EF4-FFF2-40B4-BE49-F238E27FC236}">
                  <a16:creationId xmlns:a16="http://schemas.microsoft.com/office/drawing/2014/main" id="{4DAD99ED-60CC-444A-BA59-352026936FF8}"/>
                </a:ext>
              </a:extLst>
            </p:cNvPr>
            <p:cNvSpPr/>
            <p:nvPr/>
          </p:nvSpPr>
          <p:spPr bwMode="auto">
            <a:xfrm>
              <a:off x="9244106"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4" name="Rectangle 113">
              <a:extLst>
                <a:ext uri="{FF2B5EF4-FFF2-40B4-BE49-F238E27FC236}">
                  <a16:creationId xmlns:a16="http://schemas.microsoft.com/office/drawing/2014/main" id="{84187E1F-E87C-4548-9824-80146F4EF737}"/>
                </a:ext>
              </a:extLst>
            </p:cNvPr>
            <p:cNvSpPr/>
            <p:nvPr/>
          </p:nvSpPr>
          <p:spPr bwMode="auto">
            <a:xfrm>
              <a:off x="9510702"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5" name="Rectangle 114">
              <a:extLst>
                <a:ext uri="{FF2B5EF4-FFF2-40B4-BE49-F238E27FC236}">
                  <a16:creationId xmlns:a16="http://schemas.microsoft.com/office/drawing/2014/main" id="{3172BD19-410D-47B0-90E7-8F132EC1E497}"/>
                </a:ext>
              </a:extLst>
            </p:cNvPr>
            <p:cNvSpPr/>
            <p:nvPr/>
          </p:nvSpPr>
          <p:spPr bwMode="auto">
            <a:xfrm>
              <a:off x="9777298"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6" name="Rectangle 115">
              <a:extLst>
                <a:ext uri="{FF2B5EF4-FFF2-40B4-BE49-F238E27FC236}">
                  <a16:creationId xmlns:a16="http://schemas.microsoft.com/office/drawing/2014/main" id="{441F505B-D11A-460E-8179-0C90AF8609D1}"/>
                </a:ext>
              </a:extLst>
            </p:cNvPr>
            <p:cNvSpPr/>
            <p:nvPr/>
          </p:nvSpPr>
          <p:spPr bwMode="auto">
            <a:xfrm>
              <a:off x="10043893"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7" name="Rectangle 116">
              <a:extLst>
                <a:ext uri="{FF2B5EF4-FFF2-40B4-BE49-F238E27FC236}">
                  <a16:creationId xmlns:a16="http://schemas.microsoft.com/office/drawing/2014/main" id="{E010DF33-5DAA-4BB1-B28A-E2CEF5D87E37}"/>
                </a:ext>
              </a:extLst>
            </p:cNvPr>
            <p:cNvSpPr/>
            <p:nvPr/>
          </p:nvSpPr>
          <p:spPr bwMode="auto">
            <a:xfrm>
              <a:off x="10304141" y="29146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8" name="Rectangle 117">
              <a:extLst>
                <a:ext uri="{FF2B5EF4-FFF2-40B4-BE49-F238E27FC236}">
                  <a16:creationId xmlns:a16="http://schemas.microsoft.com/office/drawing/2014/main" id="{0EDDBA18-EF57-403B-8B45-E6EF154930FE}"/>
                </a:ext>
              </a:extLst>
            </p:cNvPr>
            <p:cNvSpPr/>
            <p:nvPr/>
          </p:nvSpPr>
          <p:spPr bwMode="auto">
            <a:xfrm>
              <a:off x="10570737" y="2914649"/>
              <a:ext cx="266596" cy="293688"/>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9" name="Rectangle 118">
              <a:extLst>
                <a:ext uri="{FF2B5EF4-FFF2-40B4-BE49-F238E27FC236}">
                  <a16:creationId xmlns:a16="http://schemas.microsoft.com/office/drawing/2014/main" id="{C73394E7-D2AC-4F0A-B99E-293E6D9D7B3E}"/>
                </a:ext>
              </a:extLst>
            </p:cNvPr>
            <p:cNvSpPr/>
            <p:nvPr/>
          </p:nvSpPr>
          <p:spPr bwMode="auto">
            <a:xfrm>
              <a:off x="2376089" y="2914649"/>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0" name="TextBox 109">
              <a:extLst>
                <a:ext uri="{FF2B5EF4-FFF2-40B4-BE49-F238E27FC236}">
                  <a16:creationId xmlns:a16="http://schemas.microsoft.com/office/drawing/2014/main" id="{3CC3430F-28C6-492C-8C05-D280F93FD9E6}"/>
                </a:ext>
              </a:extLst>
            </p:cNvPr>
            <p:cNvSpPr txBox="1">
              <a:spLocks noChangeArrowheads="1"/>
            </p:cNvSpPr>
            <p:nvPr/>
          </p:nvSpPr>
          <p:spPr bwMode="auto">
            <a:xfrm>
              <a:off x="5915888" y="2914650"/>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Reserved</a:t>
              </a:r>
            </a:p>
          </p:txBody>
        </p:sp>
        <p:sp>
          <p:nvSpPr>
            <p:cNvPr id="121" name="TextBox 144">
              <a:extLst>
                <a:ext uri="{FF2B5EF4-FFF2-40B4-BE49-F238E27FC236}">
                  <a16:creationId xmlns:a16="http://schemas.microsoft.com/office/drawing/2014/main" id="{860DEDD7-B9F1-4310-A020-BD5CCDCFF04D}"/>
                </a:ext>
              </a:extLst>
            </p:cNvPr>
            <p:cNvSpPr txBox="1">
              <a:spLocks noChangeArrowheads="1"/>
            </p:cNvSpPr>
            <p:nvPr/>
          </p:nvSpPr>
          <p:spPr bwMode="auto">
            <a:xfrm>
              <a:off x="9938101" y="2363788"/>
              <a:ext cx="17921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FAULTMASK </a:t>
              </a:r>
            </a:p>
          </p:txBody>
        </p:sp>
        <p:sp>
          <p:nvSpPr>
            <p:cNvPr id="122" name="TextBox 148">
              <a:extLst>
                <a:ext uri="{FF2B5EF4-FFF2-40B4-BE49-F238E27FC236}">
                  <a16:creationId xmlns:a16="http://schemas.microsoft.com/office/drawing/2014/main" id="{D707BDFA-D701-412C-8D83-B2E7E366156F}"/>
                </a:ext>
              </a:extLst>
            </p:cNvPr>
            <p:cNvSpPr txBox="1">
              <a:spLocks noChangeArrowheads="1"/>
            </p:cNvSpPr>
            <p:nvPr/>
          </p:nvSpPr>
          <p:spPr bwMode="auto">
            <a:xfrm>
              <a:off x="583972" y="2900363"/>
              <a:ext cx="16799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FAULTMASK</a:t>
              </a:r>
            </a:p>
          </p:txBody>
        </p:sp>
        <p:cxnSp>
          <p:nvCxnSpPr>
            <p:cNvPr id="123" name="Straight Arrow Connector 122">
              <a:extLst>
                <a:ext uri="{FF2B5EF4-FFF2-40B4-BE49-F238E27FC236}">
                  <a16:creationId xmlns:a16="http://schemas.microsoft.com/office/drawing/2014/main" id="{E9547C4A-5621-4690-9214-3C2A4C61F006}"/>
                </a:ext>
              </a:extLst>
            </p:cNvPr>
            <p:cNvCxnSpPr/>
            <p:nvPr/>
          </p:nvCxnSpPr>
          <p:spPr bwMode="auto">
            <a:xfrm flipH="1">
              <a:off x="10695572" y="2655888"/>
              <a:ext cx="8463" cy="2444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24" name="Rectangle 123">
              <a:extLst>
                <a:ext uri="{FF2B5EF4-FFF2-40B4-BE49-F238E27FC236}">
                  <a16:creationId xmlns:a16="http://schemas.microsoft.com/office/drawing/2014/main" id="{C331A681-8F1E-42F2-9052-3A5154DFA986}"/>
                </a:ext>
              </a:extLst>
            </p:cNvPr>
            <p:cNvSpPr/>
            <p:nvPr/>
          </p:nvSpPr>
          <p:spPr bwMode="auto">
            <a:xfrm>
              <a:off x="4231680" y="1971674"/>
              <a:ext cx="266596" cy="293688"/>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5" name="Rectangle 124">
              <a:extLst>
                <a:ext uri="{FF2B5EF4-FFF2-40B4-BE49-F238E27FC236}">
                  <a16:creationId xmlns:a16="http://schemas.microsoft.com/office/drawing/2014/main" id="{8A9430B6-505E-43CF-800F-CFE08D2D2F50}"/>
                </a:ext>
              </a:extLst>
            </p:cNvPr>
            <p:cNvSpPr/>
            <p:nvPr/>
          </p:nvSpPr>
          <p:spPr bwMode="auto">
            <a:xfrm>
              <a:off x="2376089"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6" name="Rectangle 125">
              <a:extLst>
                <a:ext uri="{FF2B5EF4-FFF2-40B4-BE49-F238E27FC236}">
                  <a16:creationId xmlns:a16="http://schemas.microsoft.com/office/drawing/2014/main" id="{58D0E2B1-1C0F-4E3F-A51A-3705981EEA65}"/>
                </a:ext>
              </a:extLst>
            </p:cNvPr>
            <p:cNvSpPr/>
            <p:nvPr/>
          </p:nvSpPr>
          <p:spPr bwMode="auto">
            <a:xfrm>
              <a:off x="2642685"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7" name="Rectangle 126">
              <a:extLst>
                <a:ext uri="{FF2B5EF4-FFF2-40B4-BE49-F238E27FC236}">
                  <a16:creationId xmlns:a16="http://schemas.microsoft.com/office/drawing/2014/main" id="{71D7E87B-6045-4EF0-9735-8EB3A07286F0}"/>
                </a:ext>
              </a:extLst>
            </p:cNvPr>
            <p:cNvSpPr/>
            <p:nvPr/>
          </p:nvSpPr>
          <p:spPr bwMode="auto">
            <a:xfrm>
              <a:off x="2902933"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8" name="Rectangle 127">
              <a:extLst>
                <a:ext uri="{FF2B5EF4-FFF2-40B4-BE49-F238E27FC236}">
                  <a16:creationId xmlns:a16="http://schemas.microsoft.com/office/drawing/2014/main" id="{48B8BF65-D6C1-47A4-AFA0-16CA0B122F54}"/>
                </a:ext>
              </a:extLst>
            </p:cNvPr>
            <p:cNvSpPr/>
            <p:nvPr/>
          </p:nvSpPr>
          <p:spPr bwMode="auto">
            <a:xfrm>
              <a:off x="3169529"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9" name="Rectangle 128">
              <a:extLst>
                <a:ext uri="{FF2B5EF4-FFF2-40B4-BE49-F238E27FC236}">
                  <a16:creationId xmlns:a16="http://schemas.microsoft.com/office/drawing/2014/main" id="{6B0F7D5A-4E82-4FB2-8A21-C42532AE2FDF}"/>
                </a:ext>
              </a:extLst>
            </p:cNvPr>
            <p:cNvSpPr/>
            <p:nvPr/>
          </p:nvSpPr>
          <p:spPr bwMode="auto">
            <a:xfrm>
              <a:off x="3438241"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130" name="Rectangle 129">
              <a:extLst>
                <a:ext uri="{FF2B5EF4-FFF2-40B4-BE49-F238E27FC236}">
                  <a16:creationId xmlns:a16="http://schemas.microsoft.com/office/drawing/2014/main" id="{9306A20E-7D7B-4503-A1AA-56619FA3FE95}"/>
                </a:ext>
              </a:extLst>
            </p:cNvPr>
            <p:cNvSpPr/>
            <p:nvPr/>
          </p:nvSpPr>
          <p:spPr bwMode="auto">
            <a:xfrm>
              <a:off x="3704837"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1" name="Rectangle 130">
              <a:extLst>
                <a:ext uri="{FF2B5EF4-FFF2-40B4-BE49-F238E27FC236}">
                  <a16:creationId xmlns:a16="http://schemas.microsoft.com/office/drawing/2014/main" id="{9B82B7E6-6BCE-464E-9E1E-043F730B87B0}"/>
                </a:ext>
              </a:extLst>
            </p:cNvPr>
            <p:cNvSpPr/>
            <p:nvPr/>
          </p:nvSpPr>
          <p:spPr bwMode="auto">
            <a:xfrm>
              <a:off x="3965085"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2" name="Rectangle 131">
              <a:extLst>
                <a:ext uri="{FF2B5EF4-FFF2-40B4-BE49-F238E27FC236}">
                  <a16:creationId xmlns:a16="http://schemas.microsoft.com/office/drawing/2014/main" id="{57B2CE18-C558-474E-8237-A5E69F36561B}"/>
                </a:ext>
              </a:extLst>
            </p:cNvPr>
            <p:cNvSpPr/>
            <p:nvPr/>
          </p:nvSpPr>
          <p:spPr bwMode="auto">
            <a:xfrm>
              <a:off x="4491929"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3" name="Rectangle 132">
              <a:extLst>
                <a:ext uri="{FF2B5EF4-FFF2-40B4-BE49-F238E27FC236}">
                  <a16:creationId xmlns:a16="http://schemas.microsoft.com/office/drawing/2014/main" id="{98BADA66-691A-4E4A-A9F5-DCFB505BD6E6}"/>
                </a:ext>
              </a:extLst>
            </p:cNvPr>
            <p:cNvSpPr/>
            <p:nvPr/>
          </p:nvSpPr>
          <p:spPr bwMode="auto">
            <a:xfrm>
              <a:off x="4758525"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4" name="Rectangle 133">
              <a:extLst>
                <a:ext uri="{FF2B5EF4-FFF2-40B4-BE49-F238E27FC236}">
                  <a16:creationId xmlns:a16="http://schemas.microsoft.com/office/drawing/2014/main" id="{123CD0F8-EF0B-4FA5-9E00-6E290D6D478B}"/>
                </a:ext>
              </a:extLst>
            </p:cNvPr>
            <p:cNvSpPr/>
            <p:nvPr/>
          </p:nvSpPr>
          <p:spPr bwMode="auto">
            <a:xfrm>
              <a:off x="5018773"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5" name="Rectangle 134">
              <a:extLst>
                <a:ext uri="{FF2B5EF4-FFF2-40B4-BE49-F238E27FC236}">
                  <a16:creationId xmlns:a16="http://schemas.microsoft.com/office/drawing/2014/main" id="{619859DC-1130-4DE5-9053-51A941449C0E}"/>
                </a:ext>
              </a:extLst>
            </p:cNvPr>
            <p:cNvSpPr/>
            <p:nvPr/>
          </p:nvSpPr>
          <p:spPr bwMode="auto">
            <a:xfrm>
              <a:off x="5285369"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6" name="Rectangle 135">
              <a:extLst>
                <a:ext uri="{FF2B5EF4-FFF2-40B4-BE49-F238E27FC236}">
                  <a16:creationId xmlns:a16="http://schemas.microsoft.com/office/drawing/2014/main" id="{B340ED10-6CC8-42AC-97AC-3A49F16A7864}"/>
                </a:ext>
              </a:extLst>
            </p:cNvPr>
            <p:cNvSpPr/>
            <p:nvPr/>
          </p:nvSpPr>
          <p:spPr bwMode="auto">
            <a:xfrm>
              <a:off x="5551965"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7" name="Rectangle 136">
              <a:extLst>
                <a:ext uri="{FF2B5EF4-FFF2-40B4-BE49-F238E27FC236}">
                  <a16:creationId xmlns:a16="http://schemas.microsoft.com/office/drawing/2014/main" id="{4147DA9F-8844-4CF5-86E0-6F7703373467}"/>
                </a:ext>
              </a:extLst>
            </p:cNvPr>
            <p:cNvSpPr/>
            <p:nvPr/>
          </p:nvSpPr>
          <p:spPr bwMode="auto">
            <a:xfrm>
              <a:off x="5818560"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8" name="Rectangle 137">
              <a:extLst>
                <a:ext uri="{FF2B5EF4-FFF2-40B4-BE49-F238E27FC236}">
                  <a16:creationId xmlns:a16="http://schemas.microsoft.com/office/drawing/2014/main" id="{36624D78-79BD-467C-927A-64DF34B2667F}"/>
                </a:ext>
              </a:extLst>
            </p:cNvPr>
            <p:cNvSpPr/>
            <p:nvPr/>
          </p:nvSpPr>
          <p:spPr bwMode="auto">
            <a:xfrm>
              <a:off x="6078809"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9" name="Rectangle 138">
              <a:extLst>
                <a:ext uri="{FF2B5EF4-FFF2-40B4-BE49-F238E27FC236}">
                  <a16:creationId xmlns:a16="http://schemas.microsoft.com/office/drawing/2014/main" id="{49029CD9-74AC-4BF8-84AC-B80013BE96BD}"/>
                </a:ext>
              </a:extLst>
            </p:cNvPr>
            <p:cNvSpPr/>
            <p:nvPr/>
          </p:nvSpPr>
          <p:spPr bwMode="auto">
            <a:xfrm>
              <a:off x="6345405" y="1971674"/>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0" name="Rectangle 139">
              <a:extLst>
                <a:ext uri="{FF2B5EF4-FFF2-40B4-BE49-F238E27FC236}">
                  <a16:creationId xmlns:a16="http://schemas.microsoft.com/office/drawing/2014/main" id="{1003B632-017F-4441-816E-70D8AB702C3A}"/>
                </a:ext>
              </a:extLst>
            </p:cNvPr>
            <p:cNvSpPr/>
            <p:nvPr/>
          </p:nvSpPr>
          <p:spPr bwMode="auto">
            <a:xfrm>
              <a:off x="6603538"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1" name="Rectangle 140">
              <a:extLst>
                <a:ext uri="{FF2B5EF4-FFF2-40B4-BE49-F238E27FC236}">
                  <a16:creationId xmlns:a16="http://schemas.microsoft.com/office/drawing/2014/main" id="{4F7067AE-5EA7-426B-8152-569ECD252875}"/>
                </a:ext>
              </a:extLst>
            </p:cNvPr>
            <p:cNvSpPr/>
            <p:nvPr/>
          </p:nvSpPr>
          <p:spPr bwMode="auto">
            <a:xfrm>
              <a:off x="6870134"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2" name="Rectangle 141">
              <a:extLst>
                <a:ext uri="{FF2B5EF4-FFF2-40B4-BE49-F238E27FC236}">
                  <a16:creationId xmlns:a16="http://schemas.microsoft.com/office/drawing/2014/main" id="{4737BCD9-3982-43BC-BAC1-CE2956CE4551}"/>
                </a:ext>
              </a:extLst>
            </p:cNvPr>
            <p:cNvSpPr/>
            <p:nvPr/>
          </p:nvSpPr>
          <p:spPr bwMode="auto">
            <a:xfrm>
              <a:off x="7130381"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3" name="Rectangle 142">
              <a:extLst>
                <a:ext uri="{FF2B5EF4-FFF2-40B4-BE49-F238E27FC236}">
                  <a16:creationId xmlns:a16="http://schemas.microsoft.com/office/drawing/2014/main" id="{424CE119-532F-4B60-8A2E-B0880454A458}"/>
                </a:ext>
              </a:extLst>
            </p:cNvPr>
            <p:cNvSpPr/>
            <p:nvPr/>
          </p:nvSpPr>
          <p:spPr bwMode="auto">
            <a:xfrm>
              <a:off x="7396977"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4" name="Rectangle 143">
              <a:extLst>
                <a:ext uri="{FF2B5EF4-FFF2-40B4-BE49-F238E27FC236}">
                  <a16:creationId xmlns:a16="http://schemas.microsoft.com/office/drawing/2014/main" id="{08072E85-8950-48F8-8AB5-A57F4CA94480}"/>
                </a:ext>
              </a:extLst>
            </p:cNvPr>
            <p:cNvSpPr/>
            <p:nvPr/>
          </p:nvSpPr>
          <p:spPr bwMode="auto">
            <a:xfrm>
              <a:off x="7663573"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5" name="Rectangle 144">
              <a:extLst>
                <a:ext uri="{FF2B5EF4-FFF2-40B4-BE49-F238E27FC236}">
                  <a16:creationId xmlns:a16="http://schemas.microsoft.com/office/drawing/2014/main" id="{E839B534-2CCD-4BEB-8A75-21C0D86B29A5}"/>
                </a:ext>
              </a:extLst>
            </p:cNvPr>
            <p:cNvSpPr/>
            <p:nvPr/>
          </p:nvSpPr>
          <p:spPr bwMode="auto">
            <a:xfrm>
              <a:off x="7930169"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6" name="Rectangle 145">
              <a:extLst>
                <a:ext uri="{FF2B5EF4-FFF2-40B4-BE49-F238E27FC236}">
                  <a16:creationId xmlns:a16="http://schemas.microsoft.com/office/drawing/2014/main" id="{1B52CFBA-833B-4727-B301-A8AFFFC45D5B}"/>
                </a:ext>
              </a:extLst>
            </p:cNvPr>
            <p:cNvSpPr/>
            <p:nvPr/>
          </p:nvSpPr>
          <p:spPr bwMode="auto">
            <a:xfrm>
              <a:off x="8190418"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7" name="Rectangle 146">
              <a:extLst>
                <a:ext uri="{FF2B5EF4-FFF2-40B4-BE49-F238E27FC236}">
                  <a16:creationId xmlns:a16="http://schemas.microsoft.com/office/drawing/2014/main" id="{112D848B-93A6-4BA0-9697-039EF297AAF5}"/>
                </a:ext>
              </a:extLst>
            </p:cNvPr>
            <p:cNvSpPr/>
            <p:nvPr/>
          </p:nvSpPr>
          <p:spPr bwMode="auto">
            <a:xfrm>
              <a:off x="8457013"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8" name="Rectangle 147">
              <a:extLst>
                <a:ext uri="{FF2B5EF4-FFF2-40B4-BE49-F238E27FC236}">
                  <a16:creationId xmlns:a16="http://schemas.microsoft.com/office/drawing/2014/main" id="{6BCF23C5-88D3-4470-B4BB-6FCB06F300B0}"/>
                </a:ext>
              </a:extLst>
            </p:cNvPr>
            <p:cNvSpPr/>
            <p:nvPr/>
          </p:nvSpPr>
          <p:spPr bwMode="auto">
            <a:xfrm>
              <a:off x="8717261"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9" name="Rectangle 148">
              <a:extLst>
                <a:ext uri="{FF2B5EF4-FFF2-40B4-BE49-F238E27FC236}">
                  <a16:creationId xmlns:a16="http://schemas.microsoft.com/office/drawing/2014/main" id="{47B6F1D7-540E-4FE7-8686-3E41F744EFE5}"/>
                </a:ext>
              </a:extLst>
            </p:cNvPr>
            <p:cNvSpPr/>
            <p:nvPr/>
          </p:nvSpPr>
          <p:spPr bwMode="auto">
            <a:xfrm>
              <a:off x="8983857"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0" name="Rectangle 149">
              <a:extLst>
                <a:ext uri="{FF2B5EF4-FFF2-40B4-BE49-F238E27FC236}">
                  <a16:creationId xmlns:a16="http://schemas.microsoft.com/office/drawing/2014/main" id="{F1377A32-938F-483C-A7C2-D0E92C60B96A}"/>
                </a:ext>
              </a:extLst>
            </p:cNvPr>
            <p:cNvSpPr/>
            <p:nvPr/>
          </p:nvSpPr>
          <p:spPr bwMode="auto">
            <a:xfrm>
              <a:off x="9244106"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1" name="Rectangle 150">
              <a:extLst>
                <a:ext uri="{FF2B5EF4-FFF2-40B4-BE49-F238E27FC236}">
                  <a16:creationId xmlns:a16="http://schemas.microsoft.com/office/drawing/2014/main" id="{DFE160C2-F4E8-4AF1-A715-D899A7D636EA}"/>
                </a:ext>
              </a:extLst>
            </p:cNvPr>
            <p:cNvSpPr/>
            <p:nvPr/>
          </p:nvSpPr>
          <p:spPr bwMode="auto">
            <a:xfrm>
              <a:off x="9510702"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2" name="Rectangle 151">
              <a:extLst>
                <a:ext uri="{FF2B5EF4-FFF2-40B4-BE49-F238E27FC236}">
                  <a16:creationId xmlns:a16="http://schemas.microsoft.com/office/drawing/2014/main" id="{BA74887A-3811-4AD6-ACE9-9635348A18CD}"/>
                </a:ext>
              </a:extLst>
            </p:cNvPr>
            <p:cNvSpPr/>
            <p:nvPr/>
          </p:nvSpPr>
          <p:spPr bwMode="auto">
            <a:xfrm>
              <a:off x="9777298"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3" name="Rectangle 152">
              <a:extLst>
                <a:ext uri="{FF2B5EF4-FFF2-40B4-BE49-F238E27FC236}">
                  <a16:creationId xmlns:a16="http://schemas.microsoft.com/office/drawing/2014/main" id="{9126C087-D5D7-4A03-9A65-9CC371260E84}"/>
                </a:ext>
              </a:extLst>
            </p:cNvPr>
            <p:cNvSpPr/>
            <p:nvPr/>
          </p:nvSpPr>
          <p:spPr bwMode="auto">
            <a:xfrm>
              <a:off x="10043893"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4" name="Rectangle 153">
              <a:extLst>
                <a:ext uri="{FF2B5EF4-FFF2-40B4-BE49-F238E27FC236}">
                  <a16:creationId xmlns:a16="http://schemas.microsoft.com/office/drawing/2014/main" id="{FC985C54-DC75-4FDE-AC11-19CB726B3379}"/>
                </a:ext>
              </a:extLst>
            </p:cNvPr>
            <p:cNvSpPr/>
            <p:nvPr/>
          </p:nvSpPr>
          <p:spPr bwMode="auto">
            <a:xfrm>
              <a:off x="10304141" y="19716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5" name="Rectangle 154">
              <a:extLst>
                <a:ext uri="{FF2B5EF4-FFF2-40B4-BE49-F238E27FC236}">
                  <a16:creationId xmlns:a16="http://schemas.microsoft.com/office/drawing/2014/main" id="{CBCA04B0-D3A4-4543-9BED-9FB8C3863A18}"/>
                </a:ext>
              </a:extLst>
            </p:cNvPr>
            <p:cNvSpPr/>
            <p:nvPr/>
          </p:nvSpPr>
          <p:spPr bwMode="auto">
            <a:xfrm>
              <a:off x="10570737" y="1971674"/>
              <a:ext cx="266596" cy="293688"/>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6" name="Rectangle 155">
              <a:extLst>
                <a:ext uri="{FF2B5EF4-FFF2-40B4-BE49-F238E27FC236}">
                  <a16:creationId xmlns:a16="http://schemas.microsoft.com/office/drawing/2014/main" id="{410179B5-B629-4A4C-9B07-3F52841A421D}"/>
                </a:ext>
              </a:extLst>
            </p:cNvPr>
            <p:cNvSpPr/>
            <p:nvPr/>
          </p:nvSpPr>
          <p:spPr bwMode="auto">
            <a:xfrm>
              <a:off x="2376089" y="1971674"/>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7" name="TextBox 109">
              <a:extLst>
                <a:ext uri="{FF2B5EF4-FFF2-40B4-BE49-F238E27FC236}">
                  <a16:creationId xmlns:a16="http://schemas.microsoft.com/office/drawing/2014/main" id="{0D409645-C5CB-4622-83AF-72E66280D0CE}"/>
                </a:ext>
              </a:extLst>
            </p:cNvPr>
            <p:cNvSpPr txBox="1">
              <a:spLocks noChangeArrowheads="1"/>
            </p:cNvSpPr>
            <p:nvPr/>
          </p:nvSpPr>
          <p:spPr bwMode="auto">
            <a:xfrm>
              <a:off x="5915888" y="1971674"/>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Reserved</a:t>
              </a:r>
            </a:p>
          </p:txBody>
        </p:sp>
        <p:sp>
          <p:nvSpPr>
            <p:cNvPr id="158" name="TextBox 144">
              <a:extLst>
                <a:ext uri="{FF2B5EF4-FFF2-40B4-BE49-F238E27FC236}">
                  <a16:creationId xmlns:a16="http://schemas.microsoft.com/office/drawing/2014/main" id="{1DE4F40E-6E11-4BC2-B8A0-9F1B7967BD57}"/>
                </a:ext>
              </a:extLst>
            </p:cNvPr>
            <p:cNvSpPr txBox="1">
              <a:spLocks noChangeArrowheads="1"/>
            </p:cNvSpPr>
            <p:nvPr/>
          </p:nvSpPr>
          <p:spPr bwMode="auto">
            <a:xfrm>
              <a:off x="9938101" y="1420813"/>
              <a:ext cx="16228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PRIMASK</a:t>
              </a:r>
            </a:p>
          </p:txBody>
        </p:sp>
        <p:sp>
          <p:nvSpPr>
            <p:cNvPr id="159" name="TextBox 148">
              <a:extLst>
                <a:ext uri="{FF2B5EF4-FFF2-40B4-BE49-F238E27FC236}">
                  <a16:creationId xmlns:a16="http://schemas.microsoft.com/office/drawing/2014/main" id="{942DA59F-5CA3-49A1-B055-409872618029}"/>
                </a:ext>
              </a:extLst>
            </p:cNvPr>
            <p:cNvSpPr txBox="1">
              <a:spLocks noChangeArrowheads="1"/>
            </p:cNvSpPr>
            <p:nvPr/>
          </p:nvSpPr>
          <p:spPr bwMode="auto">
            <a:xfrm>
              <a:off x="873843" y="1957387"/>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PRIMASK</a:t>
              </a:r>
            </a:p>
          </p:txBody>
        </p:sp>
        <p:cxnSp>
          <p:nvCxnSpPr>
            <p:cNvPr id="160" name="Straight Arrow Connector 159">
              <a:extLst>
                <a:ext uri="{FF2B5EF4-FFF2-40B4-BE49-F238E27FC236}">
                  <a16:creationId xmlns:a16="http://schemas.microsoft.com/office/drawing/2014/main" id="{E875BE0A-E76E-4533-9DB5-6FBD4105C82D}"/>
                </a:ext>
              </a:extLst>
            </p:cNvPr>
            <p:cNvCxnSpPr/>
            <p:nvPr/>
          </p:nvCxnSpPr>
          <p:spPr bwMode="auto">
            <a:xfrm flipH="1">
              <a:off x="10695572" y="1712913"/>
              <a:ext cx="8463" cy="2444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spTree>
    <p:extLst>
      <p:ext uri="{BB962C8B-B14F-4D97-AF65-F5344CB8AC3E}">
        <p14:creationId xmlns:p14="http://schemas.microsoft.com/office/powerpoint/2010/main" val="398222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274638"/>
            <a:ext cx="8229600" cy="715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Register Summary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3" name="Table 2"/>
          <p:cNvGraphicFramePr>
            <a:graphicFrameLocks noGrp="1"/>
          </p:cNvGraphicFramePr>
          <p:nvPr/>
        </p:nvGraphicFramePr>
        <p:xfrm>
          <a:off x="1828800" y="1209040"/>
          <a:ext cx="6096000" cy="5191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Type</a:t>
                      </a:r>
                    </a:p>
                  </a:txBody>
                  <a:tcPr/>
                </a:tc>
                <a:tc>
                  <a:txBody>
                    <a:bodyPr/>
                    <a:lstStyle/>
                    <a:p>
                      <a:r>
                        <a:rPr lang="en-US" dirty="0"/>
                        <a:t>Required Privilege</a:t>
                      </a:r>
                    </a:p>
                  </a:txBody>
                  <a:tcPr/>
                </a:tc>
                <a:extLst>
                  <a:ext uri="{0D108BD9-81ED-4DB2-BD59-A6C34878D82A}">
                    <a16:rowId xmlns:a16="http://schemas.microsoft.com/office/drawing/2014/main" val="10000"/>
                  </a:ext>
                </a:extLst>
              </a:tr>
              <a:tr h="370840">
                <a:tc>
                  <a:txBody>
                    <a:bodyPr/>
                    <a:lstStyle/>
                    <a:p>
                      <a:r>
                        <a:rPr lang="en-US" dirty="0"/>
                        <a:t>[R0-R12]</a:t>
                      </a:r>
                    </a:p>
                  </a:txBody>
                  <a:tcPr/>
                </a:tc>
                <a:tc>
                  <a:txBody>
                    <a:bodyPr/>
                    <a:lstStyle/>
                    <a:p>
                      <a:r>
                        <a:rPr lang="en-US"/>
                        <a:t>RW</a:t>
                      </a:r>
                      <a:endParaRPr lang="en-US" dirty="0"/>
                    </a:p>
                  </a:txBody>
                  <a:tcPr/>
                </a:tc>
                <a:tc>
                  <a:txBody>
                    <a:bodyPr/>
                    <a:lstStyle/>
                    <a:p>
                      <a:r>
                        <a:rPr lang="en-US" sz="1800" kern="1200" baseline="0" dirty="0">
                          <a:solidFill>
                            <a:schemeClr val="dk1"/>
                          </a:solidFill>
                          <a:latin typeface="+mn-lt"/>
                          <a:ea typeface="+mn-ea"/>
                          <a:cs typeface="+mn-cs"/>
                        </a:rPr>
                        <a:t>Either</a:t>
                      </a:r>
                      <a:endParaRPr lang="en-US" dirty="0"/>
                    </a:p>
                  </a:txBody>
                  <a:tcPr/>
                </a:tc>
                <a:extLst>
                  <a:ext uri="{0D108BD9-81ED-4DB2-BD59-A6C34878D82A}">
                    <a16:rowId xmlns:a16="http://schemas.microsoft.com/office/drawing/2014/main" val="10001"/>
                  </a:ext>
                </a:extLst>
              </a:tr>
              <a:tr h="370840">
                <a:tc>
                  <a:txBody>
                    <a:bodyPr/>
                    <a:lstStyle/>
                    <a:p>
                      <a:r>
                        <a:rPr lang="en-US" dirty="0"/>
                        <a:t>MSP</a:t>
                      </a:r>
                    </a:p>
                  </a:txBody>
                  <a:tcPr/>
                </a:tc>
                <a:tc>
                  <a:txBody>
                    <a:bodyPr/>
                    <a:lstStyle/>
                    <a:p>
                      <a:r>
                        <a:rPr lang="en-US"/>
                        <a:t>RW</a:t>
                      </a:r>
                      <a:endParaRPr lang="en-US" dirty="0"/>
                    </a:p>
                  </a:txBody>
                  <a:tcPr/>
                </a:tc>
                <a:tc>
                  <a:txBody>
                    <a:bodyPr/>
                    <a:lstStyle/>
                    <a:p>
                      <a:r>
                        <a:rPr lang="en-US" sz="1800" kern="1200" baseline="0" dirty="0">
                          <a:solidFill>
                            <a:schemeClr val="dk1"/>
                          </a:solidFill>
                          <a:latin typeface="+mn-lt"/>
                          <a:ea typeface="+mn-ea"/>
                          <a:cs typeface="+mn-cs"/>
                        </a:rPr>
                        <a:t>Privileged</a:t>
                      </a:r>
                      <a:endParaRPr lang="en-US" dirty="0"/>
                    </a:p>
                  </a:txBody>
                  <a:tcPr/>
                </a:tc>
                <a:extLst>
                  <a:ext uri="{0D108BD9-81ED-4DB2-BD59-A6C34878D82A}">
                    <a16:rowId xmlns:a16="http://schemas.microsoft.com/office/drawing/2014/main" val="10002"/>
                  </a:ext>
                </a:extLst>
              </a:tr>
              <a:tr h="370840">
                <a:tc>
                  <a:txBody>
                    <a:bodyPr/>
                    <a:lstStyle/>
                    <a:p>
                      <a:r>
                        <a:rPr lang="en-US" dirty="0"/>
                        <a:t>PSP</a:t>
                      </a:r>
                    </a:p>
                  </a:txBody>
                  <a:tcPr/>
                </a:tc>
                <a:tc>
                  <a:txBody>
                    <a:bodyPr/>
                    <a:lstStyle/>
                    <a:p>
                      <a:r>
                        <a:rPr lang="en-US"/>
                        <a:t>RW</a:t>
                      </a:r>
                      <a:endParaRPr lang="en-US" dirty="0"/>
                    </a:p>
                  </a:txBody>
                  <a:tcPr/>
                </a:tc>
                <a:tc>
                  <a:txBody>
                    <a:bodyPr/>
                    <a:lstStyle/>
                    <a:p>
                      <a:r>
                        <a:rPr lang="en-US" sz="1800" kern="1200" baseline="0" dirty="0">
                          <a:solidFill>
                            <a:schemeClr val="dk1"/>
                          </a:solidFill>
                          <a:latin typeface="+mn-lt"/>
                          <a:ea typeface="+mn-ea"/>
                          <a:cs typeface="+mn-cs"/>
                        </a:rPr>
                        <a:t>Either</a:t>
                      </a:r>
                      <a:endParaRPr lang="en-US" dirty="0"/>
                    </a:p>
                  </a:txBody>
                  <a:tcPr/>
                </a:tc>
                <a:extLst>
                  <a:ext uri="{0D108BD9-81ED-4DB2-BD59-A6C34878D82A}">
                    <a16:rowId xmlns:a16="http://schemas.microsoft.com/office/drawing/2014/main" val="10003"/>
                  </a:ext>
                </a:extLst>
              </a:tr>
              <a:tr h="370840">
                <a:tc>
                  <a:txBody>
                    <a:bodyPr/>
                    <a:lstStyle/>
                    <a:p>
                      <a:r>
                        <a:rPr lang="en-US" dirty="0"/>
                        <a:t>LR</a:t>
                      </a:r>
                    </a:p>
                  </a:txBody>
                  <a:tcPr/>
                </a:tc>
                <a:tc>
                  <a:txBody>
                    <a:bodyPr/>
                    <a:lstStyle/>
                    <a:p>
                      <a:r>
                        <a:rPr lang="en-US"/>
                        <a:t>RW</a:t>
                      </a:r>
                      <a:endParaRPr lang="en-US" dirty="0"/>
                    </a:p>
                  </a:txBody>
                  <a:tcPr/>
                </a:tc>
                <a:tc>
                  <a:txBody>
                    <a:bodyPr/>
                    <a:lstStyle/>
                    <a:p>
                      <a:r>
                        <a:rPr lang="en-US" sz="1800" kern="1200" baseline="0" dirty="0">
                          <a:solidFill>
                            <a:schemeClr val="dk1"/>
                          </a:solidFill>
                          <a:latin typeface="+mn-lt"/>
                          <a:ea typeface="+mn-ea"/>
                          <a:cs typeface="+mn-cs"/>
                        </a:rPr>
                        <a:t>Either</a:t>
                      </a:r>
                      <a:endParaRPr lang="en-US" dirty="0"/>
                    </a:p>
                  </a:txBody>
                  <a:tcPr/>
                </a:tc>
                <a:extLst>
                  <a:ext uri="{0D108BD9-81ED-4DB2-BD59-A6C34878D82A}">
                    <a16:rowId xmlns:a16="http://schemas.microsoft.com/office/drawing/2014/main" val="10004"/>
                  </a:ext>
                </a:extLst>
              </a:tr>
              <a:tr h="370840">
                <a:tc>
                  <a:txBody>
                    <a:bodyPr/>
                    <a:lstStyle/>
                    <a:p>
                      <a:r>
                        <a:rPr lang="en-US" dirty="0"/>
                        <a:t>PC</a:t>
                      </a:r>
                    </a:p>
                  </a:txBody>
                  <a:tcPr/>
                </a:tc>
                <a:tc>
                  <a:txBody>
                    <a:bodyPr/>
                    <a:lstStyle/>
                    <a:p>
                      <a:r>
                        <a:rPr lang="en-US"/>
                        <a:t>RW</a:t>
                      </a:r>
                      <a:endParaRPr lang="en-US" dirty="0"/>
                    </a:p>
                  </a:txBody>
                  <a:tcPr/>
                </a:tc>
                <a:tc>
                  <a:txBody>
                    <a:bodyPr/>
                    <a:lstStyle/>
                    <a:p>
                      <a:r>
                        <a:rPr lang="en-US" sz="1800" kern="1200" baseline="0" dirty="0">
                          <a:solidFill>
                            <a:schemeClr val="dk1"/>
                          </a:solidFill>
                          <a:latin typeface="+mn-lt"/>
                          <a:ea typeface="+mn-ea"/>
                          <a:cs typeface="+mn-cs"/>
                        </a:rPr>
                        <a:t>Either</a:t>
                      </a:r>
                      <a:endParaRPr lang="en-US" dirty="0"/>
                    </a:p>
                  </a:txBody>
                  <a:tcPr/>
                </a:tc>
                <a:extLst>
                  <a:ext uri="{0D108BD9-81ED-4DB2-BD59-A6C34878D82A}">
                    <a16:rowId xmlns:a16="http://schemas.microsoft.com/office/drawing/2014/main" val="10005"/>
                  </a:ext>
                </a:extLst>
              </a:tr>
              <a:tr h="370840">
                <a:tc>
                  <a:txBody>
                    <a:bodyPr/>
                    <a:lstStyle/>
                    <a:p>
                      <a:r>
                        <a:rPr lang="en-US" dirty="0"/>
                        <a:t>PSR</a:t>
                      </a:r>
                    </a:p>
                  </a:txBody>
                  <a:tcPr/>
                </a:tc>
                <a:tc>
                  <a:txBody>
                    <a:bodyPr/>
                    <a:lstStyle/>
                    <a:p>
                      <a:r>
                        <a:rPr lang="en-US"/>
                        <a:t>RW</a:t>
                      </a:r>
                      <a:endParaRPr lang="en-US" dirty="0"/>
                    </a:p>
                  </a:txBody>
                  <a:tcPr/>
                </a:tc>
                <a:tc>
                  <a:txBody>
                    <a:bodyPr/>
                    <a:lstStyle/>
                    <a:p>
                      <a:r>
                        <a:rPr lang="en-US" sz="1800" kern="1200" baseline="0" dirty="0">
                          <a:solidFill>
                            <a:schemeClr val="dk1"/>
                          </a:solidFill>
                          <a:latin typeface="+mn-lt"/>
                          <a:ea typeface="+mn-ea"/>
                          <a:cs typeface="+mn-cs"/>
                        </a:rPr>
                        <a:t>Privileged</a:t>
                      </a:r>
                      <a:endParaRPr lang="en-US" dirty="0"/>
                    </a:p>
                  </a:txBody>
                  <a:tcPr/>
                </a:tc>
                <a:extLst>
                  <a:ext uri="{0D108BD9-81ED-4DB2-BD59-A6C34878D82A}">
                    <a16:rowId xmlns:a16="http://schemas.microsoft.com/office/drawing/2014/main" val="10006"/>
                  </a:ext>
                </a:extLst>
              </a:tr>
              <a:tr h="370840">
                <a:tc>
                  <a:txBody>
                    <a:bodyPr/>
                    <a:lstStyle/>
                    <a:p>
                      <a:r>
                        <a:rPr lang="en-US" dirty="0"/>
                        <a:t>APSR</a:t>
                      </a:r>
                    </a:p>
                  </a:txBody>
                  <a:tcPr/>
                </a:tc>
                <a:tc>
                  <a:txBody>
                    <a:bodyPr/>
                    <a:lstStyle/>
                    <a:p>
                      <a:r>
                        <a:rPr lang="en-US" dirty="0"/>
                        <a:t>RW</a:t>
                      </a:r>
                    </a:p>
                  </a:txBody>
                  <a:tcPr/>
                </a:tc>
                <a:tc>
                  <a:txBody>
                    <a:bodyPr/>
                    <a:lstStyle/>
                    <a:p>
                      <a:r>
                        <a:rPr lang="en-US" sz="1800" kern="1200" baseline="0" dirty="0">
                          <a:solidFill>
                            <a:schemeClr val="dk1"/>
                          </a:solidFill>
                          <a:latin typeface="+mn-lt"/>
                          <a:ea typeface="+mn-ea"/>
                          <a:cs typeface="+mn-cs"/>
                        </a:rPr>
                        <a:t>Either</a:t>
                      </a:r>
                      <a:endParaRPr lang="en-US" dirty="0"/>
                    </a:p>
                  </a:txBody>
                  <a:tcPr/>
                </a:tc>
                <a:extLst>
                  <a:ext uri="{0D108BD9-81ED-4DB2-BD59-A6C34878D82A}">
                    <a16:rowId xmlns:a16="http://schemas.microsoft.com/office/drawing/2014/main" val="10007"/>
                  </a:ext>
                </a:extLst>
              </a:tr>
              <a:tr h="370840">
                <a:tc>
                  <a:txBody>
                    <a:bodyPr/>
                    <a:lstStyle/>
                    <a:p>
                      <a:r>
                        <a:rPr lang="en-US" dirty="0"/>
                        <a:t>IPSR</a:t>
                      </a:r>
                    </a:p>
                  </a:txBody>
                  <a:tcPr/>
                </a:tc>
                <a:tc>
                  <a:txBody>
                    <a:bodyPr/>
                    <a:lstStyle/>
                    <a:p>
                      <a:r>
                        <a:rPr lang="en-US" dirty="0"/>
                        <a:t>RO</a:t>
                      </a:r>
                    </a:p>
                  </a:txBody>
                  <a:tcPr/>
                </a:tc>
                <a:tc>
                  <a:txBody>
                    <a:bodyPr/>
                    <a:lstStyle/>
                    <a:p>
                      <a:r>
                        <a:rPr lang="en-US" dirty="0"/>
                        <a:t>Privileged</a:t>
                      </a:r>
                    </a:p>
                  </a:txBody>
                  <a:tcPr/>
                </a:tc>
                <a:extLst>
                  <a:ext uri="{0D108BD9-81ED-4DB2-BD59-A6C34878D82A}">
                    <a16:rowId xmlns:a16="http://schemas.microsoft.com/office/drawing/2014/main" val="10008"/>
                  </a:ext>
                </a:extLst>
              </a:tr>
              <a:tr h="370840">
                <a:tc>
                  <a:txBody>
                    <a:bodyPr/>
                    <a:lstStyle/>
                    <a:p>
                      <a:r>
                        <a:rPr lang="en-US" dirty="0"/>
                        <a:t>EPSR</a:t>
                      </a:r>
                    </a:p>
                  </a:txBody>
                  <a:tcPr/>
                </a:tc>
                <a:tc>
                  <a:txBody>
                    <a:bodyPr/>
                    <a:lstStyle/>
                    <a:p>
                      <a:r>
                        <a:rPr lang="en-US" dirty="0"/>
                        <a:t>RO</a:t>
                      </a:r>
                    </a:p>
                  </a:txBody>
                  <a:tcPr/>
                </a:tc>
                <a:tc>
                  <a:txBody>
                    <a:bodyPr/>
                    <a:lstStyle/>
                    <a:p>
                      <a:r>
                        <a:rPr lang="en-US"/>
                        <a:t>Privileged</a:t>
                      </a:r>
                      <a:endParaRPr lang="en-US" dirty="0"/>
                    </a:p>
                  </a:txBody>
                  <a:tcPr/>
                </a:tc>
                <a:extLst>
                  <a:ext uri="{0D108BD9-81ED-4DB2-BD59-A6C34878D82A}">
                    <a16:rowId xmlns:a16="http://schemas.microsoft.com/office/drawing/2014/main" val="10009"/>
                  </a:ext>
                </a:extLst>
              </a:tr>
              <a:tr h="370840">
                <a:tc>
                  <a:txBody>
                    <a:bodyPr/>
                    <a:lstStyle/>
                    <a:p>
                      <a:r>
                        <a:rPr lang="en-US" sz="1800" kern="1200" baseline="0" dirty="0">
                          <a:solidFill>
                            <a:schemeClr val="dk1"/>
                          </a:solidFill>
                          <a:latin typeface="+mn-lt"/>
                          <a:ea typeface="+mn-ea"/>
                          <a:cs typeface="+mn-cs"/>
                        </a:rPr>
                        <a:t>PRIMASK</a:t>
                      </a:r>
                      <a:endParaRPr lang="en-US" dirty="0"/>
                    </a:p>
                  </a:txBody>
                  <a:tcPr/>
                </a:tc>
                <a:tc>
                  <a:txBody>
                    <a:bodyPr/>
                    <a:lstStyle/>
                    <a:p>
                      <a:r>
                        <a:rPr lang="en-US" dirty="0"/>
                        <a:t>RW</a:t>
                      </a:r>
                    </a:p>
                  </a:txBody>
                  <a:tcPr/>
                </a:tc>
                <a:tc>
                  <a:txBody>
                    <a:bodyPr/>
                    <a:lstStyle/>
                    <a:p>
                      <a:r>
                        <a:rPr lang="en-US"/>
                        <a:t>Privileged</a:t>
                      </a:r>
                      <a:endParaRPr lang="en-US" dirty="0"/>
                    </a:p>
                  </a:txBody>
                  <a:tcPr/>
                </a:tc>
                <a:extLst>
                  <a:ext uri="{0D108BD9-81ED-4DB2-BD59-A6C34878D82A}">
                    <a16:rowId xmlns:a16="http://schemas.microsoft.com/office/drawing/2014/main" val="10010"/>
                  </a:ext>
                </a:extLst>
              </a:tr>
              <a:tr h="370840">
                <a:tc>
                  <a:txBody>
                    <a:bodyPr/>
                    <a:lstStyle/>
                    <a:p>
                      <a:r>
                        <a:rPr lang="en-US" sz="1800" kern="1200" baseline="0" dirty="0">
                          <a:solidFill>
                            <a:schemeClr val="dk1"/>
                          </a:solidFill>
                          <a:latin typeface="+mn-lt"/>
                          <a:ea typeface="+mn-ea"/>
                          <a:cs typeface="+mn-cs"/>
                        </a:rPr>
                        <a:t>FAULTMASK</a:t>
                      </a:r>
                      <a:endParaRPr lang="en-US" dirty="0"/>
                    </a:p>
                  </a:txBody>
                  <a:tcPr/>
                </a:tc>
                <a:tc>
                  <a:txBody>
                    <a:bodyPr/>
                    <a:lstStyle/>
                    <a:p>
                      <a:r>
                        <a:rPr lang="en-US"/>
                        <a:t>RW</a:t>
                      </a:r>
                      <a:endParaRPr lang="en-US" dirty="0"/>
                    </a:p>
                  </a:txBody>
                  <a:tcPr/>
                </a:tc>
                <a:tc>
                  <a:txBody>
                    <a:bodyPr/>
                    <a:lstStyle/>
                    <a:p>
                      <a:r>
                        <a:rPr lang="en-US"/>
                        <a:t>Privileged</a:t>
                      </a:r>
                      <a:endParaRPr lang="en-US" dirty="0"/>
                    </a:p>
                  </a:txBody>
                  <a:tcPr/>
                </a:tc>
                <a:extLst>
                  <a:ext uri="{0D108BD9-81ED-4DB2-BD59-A6C34878D82A}">
                    <a16:rowId xmlns:a16="http://schemas.microsoft.com/office/drawing/2014/main" val="10011"/>
                  </a:ext>
                </a:extLst>
              </a:tr>
              <a:tr h="370840">
                <a:tc>
                  <a:txBody>
                    <a:bodyPr/>
                    <a:lstStyle/>
                    <a:p>
                      <a:r>
                        <a:rPr lang="en-US" sz="1800" kern="1200" baseline="0" dirty="0">
                          <a:solidFill>
                            <a:schemeClr val="dk1"/>
                          </a:solidFill>
                          <a:latin typeface="+mn-lt"/>
                          <a:ea typeface="+mn-ea"/>
                          <a:cs typeface="+mn-cs"/>
                        </a:rPr>
                        <a:t>BASEPRI</a:t>
                      </a:r>
                      <a:endParaRPr lang="en-US" dirty="0"/>
                    </a:p>
                  </a:txBody>
                  <a:tcPr/>
                </a:tc>
                <a:tc>
                  <a:txBody>
                    <a:bodyPr/>
                    <a:lstStyle/>
                    <a:p>
                      <a:r>
                        <a:rPr lang="en-US"/>
                        <a:t>RW</a:t>
                      </a:r>
                      <a:endParaRPr lang="en-US" dirty="0"/>
                    </a:p>
                  </a:txBody>
                  <a:tcPr/>
                </a:tc>
                <a:tc>
                  <a:txBody>
                    <a:bodyPr/>
                    <a:lstStyle/>
                    <a:p>
                      <a:r>
                        <a:rPr lang="en-US"/>
                        <a:t>Privileged</a:t>
                      </a:r>
                      <a:endParaRPr lang="en-US" dirty="0"/>
                    </a:p>
                  </a:txBody>
                  <a:tcPr/>
                </a:tc>
                <a:extLst>
                  <a:ext uri="{0D108BD9-81ED-4DB2-BD59-A6C34878D82A}">
                    <a16:rowId xmlns:a16="http://schemas.microsoft.com/office/drawing/2014/main" val="10012"/>
                  </a:ext>
                </a:extLst>
              </a:tr>
              <a:tr h="370840">
                <a:tc>
                  <a:txBody>
                    <a:bodyPr/>
                    <a:lstStyle/>
                    <a:p>
                      <a:r>
                        <a:rPr lang="en-US" sz="1800" kern="1200" baseline="0" dirty="0">
                          <a:solidFill>
                            <a:schemeClr val="dk1"/>
                          </a:solidFill>
                          <a:latin typeface="+mn-lt"/>
                          <a:ea typeface="+mn-ea"/>
                          <a:cs typeface="+mn-cs"/>
                        </a:rPr>
                        <a:t>CONTROL</a:t>
                      </a:r>
                      <a:endParaRPr lang="en-US" dirty="0"/>
                    </a:p>
                  </a:txBody>
                  <a:tcPr/>
                </a:tc>
                <a:tc>
                  <a:txBody>
                    <a:bodyPr/>
                    <a:lstStyle/>
                    <a:p>
                      <a:r>
                        <a:rPr lang="en-US" dirty="0"/>
                        <a:t>RW</a:t>
                      </a:r>
                    </a:p>
                  </a:txBody>
                  <a:tcPr/>
                </a:tc>
                <a:tc>
                  <a:txBody>
                    <a:bodyPr/>
                    <a:lstStyle/>
                    <a:p>
                      <a:r>
                        <a:rPr lang="en-US" dirty="0"/>
                        <a:t>Privileged</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163C-16B9-4A59-AF73-8E3821639898}"/>
              </a:ext>
            </a:extLst>
          </p:cNvPr>
          <p:cNvSpPr>
            <a:spLocks noGrp="1"/>
          </p:cNvSpPr>
          <p:nvPr>
            <p:ph type="title"/>
          </p:nvPr>
        </p:nvSpPr>
        <p:spPr/>
        <p:txBody>
          <a:bodyPr/>
          <a:lstStyle/>
          <a:p>
            <a:r>
              <a:rPr lang="en-IN" dirty="0"/>
              <a:t>General Overview</a:t>
            </a:r>
          </a:p>
        </p:txBody>
      </p:sp>
      <p:sp>
        <p:nvSpPr>
          <p:cNvPr id="3" name="TextBox 2">
            <a:extLst>
              <a:ext uri="{FF2B5EF4-FFF2-40B4-BE49-F238E27FC236}">
                <a16:creationId xmlns:a16="http://schemas.microsoft.com/office/drawing/2014/main" id="{95B1607D-C03A-44DB-B8DF-4A0DC65EF61B}"/>
              </a:ext>
            </a:extLst>
          </p:cNvPr>
          <p:cNvSpPr txBox="1"/>
          <p:nvPr/>
        </p:nvSpPr>
        <p:spPr>
          <a:xfrm>
            <a:off x="228600" y="1441522"/>
            <a:ext cx="8686800" cy="4401205"/>
          </a:xfrm>
          <a:prstGeom prst="rect">
            <a:avLst/>
          </a:prstGeom>
          <a:noFill/>
        </p:spPr>
        <p:txBody>
          <a:bodyPr wrap="square" rtlCol="0">
            <a:spAutoFit/>
          </a:bodyPr>
          <a:lstStyle/>
          <a:p>
            <a:r>
              <a:rPr lang="en-GB" sz="2000" b="1" dirty="0"/>
              <a:t>32-bit Reduced Instruction Set Computing (RISC) processor</a:t>
            </a:r>
          </a:p>
          <a:p>
            <a:r>
              <a:rPr lang="en-GB" sz="2000" dirty="0"/>
              <a:t>Harvard architecture</a:t>
            </a:r>
          </a:p>
          <a:p>
            <a:pPr lvl="1"/>
            <a:r>
              <a:rPr lang="en-GB" sz="2000" dirty="0"/>
              <a:t>Separated data bus and instruction bus</a:t>
            </a:r>
          </a:p>
          <a:p>
            <a:r>
              <a:rPr lang="en-GB" sz="2000" b="1" dirty="0"/>
              <a:t>Instruction set</a:t>
            </a:r>
          </a:p>
          <a:p>
            <a:pPr lvl="1"/>
            <a:r>
              <a:rPr lang="en-GB" sz="2000" dirty="0"/>
              <a:t>Include the entire Thumb®-1 (16-bit) and Thumb®-2 (16/ 32-bit) instruction sets</a:t>
            </a:r>
          </a:p>
          <a:p>
            <a:r>
              <a:rPr lang="en-GB" sz="2000" dirty="0"/>
              <a:t>3-stage + branch speculation pipeline</a:t>
            </a:r>
          </a:p>
          <a:p>
            <a:r>
              <a:rPr lang="en-GB" sz="2000" b="1" dirty="0"/>
              <a:t>Performance efficiency </a:t>
            </a:r>
          </a:p>
          <a:p>
            <a:pPr lvl="1"/>
            <a:r>
              <a:rPr lang="en-GB" sz="2000" dirty="0"/>
              <a:t>1.25 – 1.95 DMIPS/MHz (Dhrystone Million Instructions Per Second / MHz)</a:t>
            </a:r>
          </a:p>
          <a:p>
            <a:r>
              <a:rPr lang="en-GB" sz="2000" b="1" dirty="0"/>
              <a:t>Supported Interrupts</a:t>
            </a:r>
          </a:p>
          <a:p>
            <a:pPr lvl="1"/>
            <a:r>
              <a:rPr lang="en-GB" sz="2000" dirty="0"/>
              <a:t>Non-maskable Interrupt (NMI) + 1 to 240 physical interrupts</a:t>
            </a:r>
          </a:p>
          <a:p>
            <a:pPr lvl="1"/>
            <a:r>
              <a:rPr lang="en-GB" sz="2000" dirty="0"/>
              <a:t>8 to 256 interrupt priority levels</a:t>
            </a:r>
          </a:p>
          <a:p>
            <a:endParaRPr lang="en-IN" sz="2000" dirty="0"/>
          </a:p>
        </p:txBody>
      </p:sp>
    </p:spTree>
    <p:extLst>
      <p:ext uri="{BB962C8B-B14F-4D97-AF65-F5344CB8AC3E}">
        <p14:creationId xmlns:p14="http://schemas.microsoft.com/office/powerpoint/2010/main" val="2791151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57200" y="228600"/>
            <a:ext cx="7543800" cy="1295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What is IEEE Single Precision and Double Precision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152400" y="1752600"/>
            <a:ext cx="8981946" cy="1754326"/>
          </a:xfrm>
          <a:prstGeom prst="rect">
            <a:avLst/>
          </a:prstGeom>
          <a:noFill/>
          <a:ln>
            <a:solidFill>
              <a:schemeClr val="accent1">
                <a:shade val="95000"/>
                <a:satMod val="105000"/>
              </a:schemeClr>
            </a:solidFill>
          </a:ln>
        </p:spPr>
        <p:txBody>
          <a:bodyPr wrap="none" rtlCol="0">
            <a:spAutoFit/>
          </a:bodyPr>
          <a:lstStyle/>
          <a:p>
            <a:r>
              <a:rPr lang="en-US" dirty="0"/>
              <a:t>The IEEE single precision floating point standard representation requires a 32 bit word</a:t>
            </a:r>
          </a:p>
          <a:p>
            <a:r>
              <a:rPr lang="en-US" dirty="0"/>
              <a:t>which may be represented as numbered from 0 to 31, left to right.</a:t>
            </a:r>
          </a:p>
          <a:p>
            <a:pPr>
              <a:buFont typeface="Arial" pitchFamily="34" charset="0"/>
              <a:buChar char="•"/>
            </a:pPr>
            <a:r>
              <a:rPr lang="en-US" dirty="0"/>
              <a:t>The  0</a:t>
            </a:r>
            <a:r>
              <a:rPr lang="en-US" baseline="30000" dirty="0"/>
              <a:t>th</a:t>
            </a:r>
            <a:r>
              <a:rPr lang="en-US" dirty="0"/>
              <a:t>  is the </a:t>
            </a:r>
            <a:r>
              <a:rPr lang="en-US" b="1" dirty="0"/>
              <a:t>sign</a:t>
            </a:r>
            <a:r>
              <a:rPr lang="en-US" dirty="0"/>
              <a:t> bit, S,</a:t>
            </a:r>
          </a:p>
          <a:p>
            <a:pPr>
              <a:buFont typeface="Arial" pitchFamily="34" charset="0"/>
              <a:buChar char="•"/>
            </a:pPr>
            <a:r>
              <a:rPr lang="en-US" dirty="0"/>
              <a:t>the next eight bits [1:8]  are the </a:t>
            </a:r>
            <a:r>
              <a:rPr lang="en-US" b="1" dirty="0"/>
              <a:t>exponent</a:t>
            </a:r>
            <a:r>
              <a:rPr lang="en-US" dirty="0"/>
              <a:t> bits, 'E', and</a:t>
            </a:r>
          </a:p>
          <a:p>
            <a:pPr>
              <a:buFont typeface="Arial" pitchFamily="34" charset="0"/>
              <a:buChar char="•"/>
            </a:pPr>
            <a:r>
              <a:rPr lang="en-US" dirty="0"/>
              <a:t>the final 23 bits are the </a:t>
            </a:r>
            <a:r>
              <a:rPr lang="en-US" b="1" dirty="0"/>
              <a:t>fraction</a:t>
            </a:r>
            <a:r>
              <a:rPr lang="en-US" dirty="0"/>
              <a:t> 'F':</a:t>
            </a:r>
          </a:p>
          <a:p>
            <a:endParaRPr lang="en-US" dirty="0"/>
          </a:p>
        </p:txBody>
      </p:sp>
      <p:sp>
        <p:nvSpPr>
          <p:cNvPr id="5" name="TextBox 4"/>
          <p:cNvSpPr txBox="1"/>
          <p:nvPr/>
        </p:nvSpPr>
        <p:spPr>
          <a:xfrm>
            <a:off x="78472" y="4038600"/>
            <a:ext cx="9071714" cy="1754326"/>
          </a:xfrm>
          <a:prstGeom prst="rect">
            <a:avLst/>
          </a:prstGeom>
          <a:noFill/>
          <a:ln>
            <a:solidFill>
              <a:schemeClr val="accent1">
                <a:shade val="95000"/>
                <a:satMod val="105000"/>
              </a:schemeClr>
            </a:solidFill>
          </a:ln>
        </p:spPr>
        <p:txBody>
          <a:bodyPr wrap="none" rtlCol="0">
            <a:spAutoFit/>
          </a:bodyPr>
          <a:lstStyle/>
          <a:p>
            <a:r>
              <a:rPr lang="en-US" dirty="0"/>
              <a:t>The IEEE double precision floating point standard representation requires a 64 bit word</a:t>
            </a:r>
          </a:p>
          <a:p>
            <a:r>
              <a:rPr lang="en-US" dirty="0"/>
              <a:t>which may be represented as numbered from 0 to 63, left to right.</a:t>
            </a:r>
          </a:p>
          <a:p>
            <a:pPr>
              <a:buFont typeface="Arial" pitchFamily="34" charset="0"/>
              <a:buChar char="•"/>
            </a:pPr>
            <a:r>
              <a:rPr lang="en-US" dirty="0"/>
              <a:t>The first bit is the </a:t>
            </a:r>
            <a:r>
              <a:rPr lang="en-US" b="1" dirty="0"/>
              <a:t>sign</a:t>
            </a:r>
            <a:r>
              <a:rPr lang="en-US" dirty="0"/>
              <a:t> bit, S,</a:t>
            </a:r>
          </a:p>
          <a:p>
            <a:pPr>
              <a:buFont typeface="Arial" pitchFamily="34" charset="0"/>
              <a:buChar char="•"/>
            </a:pPr>
            <a:r>
              <a:rPr lang="en-US" dirty="0"/>
              <a:t>The next eleven bits are the </a:t>
            </a:r>
            <a:r>
              <a:rPr lang="en-US" b="1" dirty="0"/>
              <a:t>exponent</a:t>
            </a:r>
            <a:r>
              <a:rPr lang="en-US" dirty="0"/>
              <a:t> bits, 'E', and</a:t>
            </a:r>
          </a:p>
          <a:p>
            <a:pPr>
              <a:buFont typeface="Arial" pitchFamily="34" charset="0"/>
              <a:buChar char="•"/>
            </a:pPr>
            <a:r>
              <a:rPr lang="en-US" dirty="0"/>
              <a:t>The final 52 bits are the </a:t>
            </a:r>
            <a:r>
              <a:rPr lang="en-US" b="1" dirty="0"/>
              <a:t>fraction</a:t>
            </a:r>
            <a:r>
              <a:rPr lang="en-US" dirty="0"/>
              <a:t> 'F':</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274638"/>
            <a:ext cx="8229600" cy="715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Floating Point Processing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1346178" y="887504"/>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R0</a:t>
            </a:r>
          </a:p>
        </p:txBody>
      </p:sp>
      <p:sp>
        <p:nvSpPr>
          <p:cNvPr id="4" name="Rectangle 3"/>
          <p:cNvSpPr/>
          <p:nvPr/>
        </p:nvSpPr>
        <p:spPr>
          <a:xfrm>
            <a:off x="1347245" y="1208952"/>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a:t>
            </a:r>
          </a:p>
        </p:txBody>
      </p:sp>
      <p:sp>
        <p:nvSpPr>
          <p:cNvPr id="5" name="Rectangle 4"/>
          <p:cNvSpPr/>
          <p:nvPr/>
        </p:nvSpPr>
        <p:spPr>
          <a:xfrm>
            <a:off x="1351781" y="153189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R2</a:t>
            </a:r>
          </a:p>
        </p:txBody>
      </p:sp>
      <p:sp>
        <p:nvSpPr>
          <p:cNvPr id="6" name="Rectangle 5"/>
          <p:cNvSpPr/>
          <p:nvPr/>
        </p:nvSpPr>
        <p:spPr>
          <a:xfrm>
            <a:off x="1346792" y="18512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R3</a:t>
            </a:r>
          </a:p>
        </p:txBody>
      </p:sp>
      <p:sp>
        <p:nvSpPr>
          <p:cNvPr id="7" name="Rectangle 6"/>
          <p:cNvSpPr/>
          <p:nvPr/>
        </p:nvSpPr>
        <p:spPr>
          <a:xfrm>
            <a:off x="1350422" y="21560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R4</a:t>
            </a:r>
          </a:p>
        </p:txBody>
      </p:sp>
      <p:sp>
        <p:nvSpPr>
          <p:cNvPr id="8" name="Rectangle 7"/>
          <p:cNvSpPr/>
          <p:nvPr/>
        </p:nvSpPr>
        <p:spPr>
          <a:xfrm>
            <a:off x="1343168" y="24608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R5</a:t>
            </a:r>
          </a:p>
        </p:txBody>
      </p:sp>
      <p:sp>
        <p:nvSpPr>
          <p:cNvPr id="9" name="Rectangle 8"/>
          <p:cNvSpPr/>
          <p:nvPr/>
        </p:nvSpPr>
        <p:spPr>
          <a:xfrm>
            <a:off x="1350428" y="27656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R6</a:t>
            </a:r>
          </a:p>
        </p:txBody>
      </p:sp>
      <p:sp>
        <p:nvSpPr>
          <p:cNvPr id="10" name="Rectangle 9"/>
          <p:cNvSpPr/>
          <p:nvPr/>
        </p:nvSpPr>
        <p:spPr>
          <a:xfrm>
            <a:off x="1350489" y="3059349"/>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R7</a:t>
            </a:r>
          </a:p>
        </p:txBody>
      </p:sp>
      <p:sp>
        <p:nvSpPr>
          <p:cNvPr id="11" name="Rectangle 10"/>
          <p:cNvSpPr/>
          <p:nvPr/>
        </p:nvSpPr>
        <p:spPr>
          <a:xfrm>
            <a:off x="1352699" y="33752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R8</a:t>
            </a:r>
          </a:p>
        </p:txBody>
      </p:sp>
      <p:sp>
        <p:nvSpPr>
          <p:cNvPr id="12" name="Rectangle 11"/>
          <p:cNvSpPr/>
          <p:nvPr/>
        </p:nvSpPr>
        <p:spPr>
          <a:xfrm>
            <a:off x="1352699" y="36800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R9</a:t>
            </a:r>
          </a:p>
        </p:txBody>
      </p:sp>
      <p:sp>
        <p:nvSpPr>
          <p:cNvPr id="13" name="Rectangle 12"/>
          <p:cNvSpPr/>
          <p:nvPr/>
        </p:nvSpPr>
        <p:spPr>
          <a:xfrm>
            <a:off x="1357804" y="39848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R10</a:t>
            </a:r>
          </a:p>
        </p:txBody>
      </p:sp>
      <p:sp>
        <p:nvSpPr>
          <p:cNvPr id="14" name="Rectangle 13"/>
          <p:cNvSpPr/>
          <p:nvPr/>
        </p:nvSpPr>
        <p:spPr>
          <a:xfrm>
            <a:off x="1352699" y="42896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R11</a:t>
            </a:r>
          </a:p>
        </p:txBody>
      </p:sp>
      <p:sp>
        <p:nvSpPr>
          <p:cNvPr id="15" name="Rectangle 14"/>
          <p:cNvSpPr/>
          <p:nvPr/>
        </p:nvSpPr>
        <p:spPr>
          <a:xfrm>
            <a:off x="1352699" y="45944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R12</a:t>
            </a:r>
          </a:p>
        </p:txBody>
      </p:sp>
      <p:sp>
        <p:nvSpPr>
          <p:cNvPr id="16" name="Rectangle 15"/>
          <p:cNvSpPr/>
          <p:nvPr/>
        </p:nvSpPr>
        <p:spPr>
          <a:xfrm>
            <a:off x="1352699" y="4899210"/>
            <a:ext cx="9906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R13(SP)</a:t>
            </a:r>
          </a:p>
        </p:txBody>
      </p:sp>
      <p:sp>
        <p:nvSpPr>
          <p:cNvPr id="17" name="Rectangle 16"/>
          <p:cNvSpPr/>
          <p:nvPr/>
        </p:nvSpPr>
        <p:spPr>
          <a:xfrm>
            <a:off x="1362224" y="52040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R14 (LR)</a:t>
            </a:r>
          </a:p>
        </p:txBody>
      </p:sp>
      <p:sp>
        <p:nvSpPr>
          <p:cNvPr id="18" name="Rectangle 17"/>
          <p:cNvSpPr/>
          <p:nvPr/>
        </p:nvSpPr>
        <p:spPr>
          <a:xfrm>
            <a:off x="1362224" y="550881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R15(PC)</a:t>
            </a:r>
          </a:p>
        </p:txBody>
      </p:sp>
      <p:sp>
        <p:nvSpPr>
          <p:cNvPr id="19" name="Rectangle 18"/>
          <p:cNvSpPr/>
          <p:nvPr/>
        </p:nvSpPr>
        <p:spPr>
          <a:xfrm>
            <a:off x="5192497" y="49530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PSR</a:t>
            </a:r>
          </a:p>
        </p:txBody>
      </p:sp>
      <p:sp>
        <p:nvSpPr>
          <p:cNvPr id="20" name="Rectangle 19"/>
          <p:cNvSpPr/>
          <p:nvPr/>
        </p:nvSpPr>
        <p:spPr>
          <a:xfrm>
            <a:off x="5188915" y="5254905"/>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PRIMASK</a:t>
            </a:r>
          </a:p>
        </p:txBody>
      </p:sp>
      <p:sp>
        <p:nvSpPr>
          <p:cNvPr id="21" name="Rectangle 20"/>
          <p:cNvSpPr/>
          <p:nvPr/>
        </p:nvSpPr>
        <p:spPr>
          <a:xfrm>
            <a:off x="5188869" y="5554756"/>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FAULTMASK</a:t>
            </a:r>
          </a:p>
        </p:txBody>
      </p:sp>
      <p:sp>
        <p:nvSpPr>
          <p:cNvPr id="22" name="Rectangle 21"/>
          <p:cNvSpPr/>
          <p:nvPr/>
        </p:nvSpPr>
        <p:spPr>
          <a:xfrm>
            <a:off x="5191125" y="5867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BASEPRI</a:t>
            </a:r>
          </a:p>
        </p:txBody>
      </p:sp>
      <p:sp>
        <p:nvSpPr>
          <p:cNvPr id="23" name="Rectangle 22"/>
          <p:cNvSpPr/>
          <p:nvPr/>
        </p:nvSpPr>
        <p:spPr>
          <a:xfrm>
            <a:off x="5188450" y="61722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a:t>
            </a:r>
          </a:p>
        </p:txBody>
      </p:sp>
      <p:sp>
        <p:nvSpPr>
          <p:cNvPr id="24" name="Rectangle 23"/>
          <p:cNvSpPr/>
          <p:nvPr/>
        </p:nvSpPr>
        <p:spPr>
          <a:xfrm>
            <a:off x="2487706" y="4957482"/>
            <a:ext cx="9906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MSP</a:t>
            </a:r>
          </a:p>
        </p:txBody>
      </p:sp>
      <p:sp>
        <p:nvSpPr>
          <p:cNvPr id="25" name="Rectangle 24"/>
          <p:cNvSpPr/>
          <p:nvPr/>
        </p:nvSpPr>
        <p:spPr>
          <a:xfrm>
            <a:off x="3603812" y="4984376"/>
            <a:ext cx="9906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PSP</a:t>
            </a:r>
          </a:p>
        </p:txBody>
      </p:sp>
      <p:sp>
        <p:nvSpPr>
          <p:cNvPr id="26" name="TextBox 25"/>
          <p:cNvSpPr txBox="1"/>
          <p:nvPr/>
        </p:nvSpPr>
        <p:spPr>
          <a:xfrm>
            <a:off x="3007658" y="5275730"/>
            <a:ext cx="1181734" cy="261610"/>
          </a:xfrm>
          <a:prstGeom prst="rect">
            <a:avLst/>
          </a:prstGeom>
          <a:noFill/>
        </p:spPr>
        <p:txBody>
          <a:bodyPr wrap="none" rtlCol="0">
            <a:spAutoFit/>
          </a:bodyPr>
          <a:lstStyle/>
          <a:p>
            <a:r>
              <a:rPr lang="en-US" sz="1100" dirty="0"/>
              <a:t>Banked Version</a:t>
            </a:r>
          </a:p>
        </p:txBody>
      </p:sp>
      <p:cxnSp>
        <p:nvCxnSpPr>
          <p:cNvPr id="27" name="Straight Connector 26"/>
          <p:cNvCxnSpPr/>
          <p:nvPr/>
        </p:nvCxnSpPr>
        <p:spPr>
          <a:xfrm>
            <a:off x="53788" y="891988"/>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a:off x="76200" y="5791200"/>
            <a:ext cx="1219200" cy="0"/>
          </a:xfrm>
          <a:prstGeom prst="line">
            <a:avLst/>
          </a:prstGeom>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224118" y="2765610"/>
            <a:ext cx="941283" cy="738664"/>
          </a:xfrm>
          <a:prstGeom prst="rect">
            <a:avLst/>
          </a:prstGeom>
          <a:noFill/>
        </p:spPr>
        <p:txBody>
          <a:bodyPr wrap="none" rtlCol="0">
            <a:spAutoFit/>
          </a:bodyPr>
          <a:lstStyle/>
          <a:p>
            <a:r>
              <a:rPr lang="en-US" sz="1400" dirty="0"/>
              <a:t>General</a:t>
            </a:r>
          </a:p>
          <a:p>
            <a:r>
              <a:rPr lang="en-US" sz="1400" dirty="0"/>
              <a:t>Purpose</a:t>
            </a:r>
          </a:p>
          <a:p>
            <a:r>
              <a:rPr lang="en-US" sz="1400" dirty="0"/>
              <a:t>Registers</a:t>
            </a:r>
          </a:p>
        </p:txBody>
      </p:sp>
      <p:cxnSp>
        <p:nvCxnSpPr>
          <p:cNvPr id="30" name="Straight Arrow Connector 29"/>
          <p:cNvCxnSpPr/>
          <p:nvPr/>
        </p:nvCxnSpPr>
        <p:spPr>
          <a:xfrm flipV="1">
            <a:off x="609600" y="990600"/>
            <a:ext cx="0" cy="1676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609600" y="3581400"/>
            <a:ext cx="0" cy="2057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2438400" y="3366247"/>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2438400" y="4876800"/>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a:off x="2501153" y="914400"/>
            <a:ext cx="1219200" cy="0"/>
          </a:xfrm>
          <a:prstGeom prst="line">
            <a:avLst/>
          </a:prstGeom>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2514600" y="2057400"/>
            <a:ext cx="1156086" cy="276999"/>
          </a:xfrm>
          <a:prstGeom prst="rect">
            <a:avLst/>
          </a:prstGeom>
          <a:noFill/>
        </p:spPr>
        <p:txBody>
          <a:bodyPr wrap="none" rtlCol="0">
            <a:spAutoFit/>
          </a:bodyPr>
          <a:lstStyle/>
          <a:p>
            <a:r>
              <a:rPr lang="en-US" sz="1200" dirty="0"/>
              <a:t>Low Registers</a:t>
            </a:r>
          </a:p>
        </p:txBody>
      </p:sp>
      <p:sp>
        <p:nvSpPr>
          <p:cNvPr id="36" name="TextBox 35"/>
          <p:cNvSpPr txBox="1"/>
          <p:nvPr/>
        </p:nvSpPr>
        <p:spPr>
          <a:xfrm>
            <a:off x="2577714" y="3990201"/>
            <a:ext cx="1189749" cy="276999"/>
          </a:xfrm>
          <a:prstGeom prst="rect">
            <a:avLst/>
          </a:prstGeom>
          <a:noFill/>
        </p:spPr>
        <p:txBody>
          <a:bodyPr wrap="none" rtlCol="0">
            <a:spAutoFit/>
          </a:bodyPr>
          <a:lstStyle/>
          <a:p>
            <a:r>
              <a:rPr lang="en-US" sz="1200" dirty="0"/>
              <a:t>High Registers</a:t>
            </a:r>
          </a:p>
        </p:txBody>
      </p:sp>
      <p:cxnSp>
        <p:nvCxnSpPr>
          <p:cNvPr id="37" name="Straight Arrow Connector 36"/>
          <p:cNvCxnSpPr/>
          <p:nvPr/>
        </p:nvCxnSpPr>
        <p:spPr>
          <a:xfrm flipV="1">
            <a:off x="3124200" y="990600"/>
            <a:ext cx="0" cy="9906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8" name="Straight Arrow Connector 37"/>
          <p:cNvCxnSpPr/>
          <p:nvPr/>
        </p:nvCxnSpPr>
        <p:spPr>
          <a:xfrm>
            <a:off x="3124200" y="2362200"/>
            <a:ext cx="0" cy="8382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9" name="Straight Arrow Connector 38"/>
          <p:cNvCxnSpPr/>
          <p:nvPr/>
        </p:nvCxnSpPr>
        <p:spPr>
          <a:xfrm flipV="1">
            <a:off x="3276600" y="3429000"/>
            <a:ext cx="0" cy="533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p:nvPr/>
        </p:nvCxnSpPr>
        <p:spPr>
          <a:xfrm>
            <a:off x="3048000" y="4267200"/>
            <a:ext cx="0" cy="533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41" name="TextBox 40"/>
          <p:cNvSpPr txBox="1"/>
          <p:nvPr/>
        </p:nvSpPr>
        <p:spPr>
          <a:xfrm>
            <a:off x="6705600" y="4953000"/>
            <a:ext cx="1981200" cy="276999"/>
          </a:xfrm>
          <a:prstGeom prst="rect">
            <a:avLst/>
          </a:prstGeom>
          <a:noFill/>
        </p:spPr>
        <p:txBody>
          <a:bodyPr wrap="square" rtlCol="0">
            <a:spAutoFit/>
          </a:bodyPr>
          <a:lstStyle/>
          <a:p>
            <a:r>
              <a:rPr lang="en-US" sz="1200" dirty="0"/>
              <a:t>Program Status Register</a:t>
            </a:r>
          </a:p>
        </p:txBody>
      </p:sp>
      <p:sp>
        <p:nvSpPr>
          <p:cNvPr id="42" name="TextBox 41"/>
          <p:cNvSpPr txBox="1"/>
          <p:nvPr/>
        </p:nvSpPr>
        <p:spPr>
          <a:xfrm>
            <a:off x="6801405" y="6200001"/>
            <a:ext cx="1981200" cy="276999"/>
          </a:xfrm>
          <a:prstGeom prst="rect">
            <a:avLst/>
          </a:prstGeom>
          <a:noFill/>
        </p:spPr>
        <p:txBody>
          <a:bodyPr wrap="square" rtlCol="0">
            <a:spAutoFit/>
          </a:bodyPr>
          <a:lstStyle/>
          <a:p>
            <a:r>
              <a:rPr lang="en-US" sz="1200" dirty="0"/>
              <a:t>Control  Register</a:t>
            </a:r>
          </a:p>
        </p:txBody>
      </p:sp>
      <p:cxnSp>
        <p:nvCxnSpPr>
          <p:cNvPr id="43" name="Straight Connector 42"/>
          <p:cNvCxnSpPr/>
          <p:nvPr/>
        </p:nvCxnSpPr>
        <p:spPr>
          <a:xfrm>
            <a:off x="6400800" y="52578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16566" y="61722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705600" y="5257800"/>
            <a:ext cx="0" cy="228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6" name="Straight Arrow Connector 45"/>
          <p:cNvCxnSpPr/>
          <p:nvPr/>
        </p:nvCxnSpPr>
        <p:spPr>
          <a:xfrm>
            <a:off x="7620000" y="5867400"/>
            <a:ext cx="0" cy="3048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47" name="TextBox 46"/>
          <p:cNvSpPr txBox="1"/>
          <p:nvPr/>
        </p:nvSpPr>
        <p:spPr>
          <a:xfrm>
            <a:off x="6459071" y="5562600"/>
            <a:ext cx="1981200" cy="276999"/>
          </a:xfrm>
          <a:prstGeom prst="rect">
            <a:avLst/>
          </a:prstGeom>
          <a:noFill/>
        </p:spPr>
        <p:txBody>
          <a:bodyPr wrap="square" rtlCol="0">
            <a:spAutoFit/>
          </a:bodyPr>
          <a:lstStyle/>
          <a:p>
            <a:r>
              <a:rPr lang="en-US" sz="1200" dirty="0"/>
              <a:t>  Exception  Register</a:t>
            </a:r>
          </a:p>
        </p:txBody>
      </p:sp>
      <p:sp>
        <p:nvSpPr>
          <p:cNvPr id="48" name="TextBox 47"/>
          <p:cNvSpPr txBox="1"/>
          <p:nvPr/>
        </p:nvSpPr>
        <p:spPr>
          <a:xfrm>
            <a:off x="5105400" y="4495800"/>
            <a:ext cx="3159839" cy="369332"/>
          </a:xfrm>
          <a:prstGeom prst="rect">
            <a:avLst/>
          </a:prstGeom>
          <a:noFill/>
        </p:spPr>
        <p:txBody>
          <a:bodyPr wrap="none" rtlCol="0">
            <a:spAutoFit/>
          </a:bodyPr>
          <a:lstStyle/>
          <a:p>
            <a:r>
              <a:rPr lang="en-US" b="1" u="sng" dirty="0"/>
              <a:t>Special  Purpose Registers</a:t>
            </a:r>
          </a:p>
        </p:txBody>
      </p:sp>
      <p:cxnSp>
        <p:nvCxnSpPr>
          <p:cNvPr id="49" name="Straight Arrow Connector 48"/>
          <p:cNvCxnSpPr>
            <a:stCxn id="41" idx="1"/>
            <a:endCxn id="19" idx="3"/>
          </p:cNvCxnSpPr>
          <p:nvPr/>
        </p:nvCxnSpPr>
        <p:spPr>
          <a:xfrm flipH="1">
            <a:off x="6183097" y="5091500"/>
            <a:ext cx="522503" cy="139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stCxn id="42" idx="1"/>
            <a:endCxn id="23" idx="3"/>
          </p:cNvCxnSpPr>
          <p:nvPr/>
        </p:nvCxnSpPr>
        <p:spPr>
          <a:xfrm flipH="1" flipV="1">
            <a:off x="6179050" y="6324600"/>
            <a:ext cx="622355" cy="1390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1" name="Rectangle 50"/>
          <p:cNvSpPr/>
          <p:nvPr/>
        </p:nvSpPr>
        <p:spPr>
          <a:xfrm>
            <a:off x="304800" y="5934670"/>
            <a:ext cx="4572000" cy="923330"/>
          </a:xfrm>
          <a:prstGeom prst="rect">
            <a:avLst/>
          </a:prstGeom>
          <a:ln>
            <a:solidFill>
              <a:schemeClr val="accent1">
                <a:shade val="95000"/>
                <a:satMod val="105000"/>
              </a:schemeClr>
            </a:solidFill>
          </a:ln>
        </p:spPr>
        <p:txBody>
          <a:bodyPr>
            <a:spAutoFit/>
          </a:bodyPr>
          <a:lstStyle/>
          <a:p>
            <a:r>
              <a:rPr lang="en-US" dirty="0"/>
              <a:t>32 single-precision floating-point registers (s0–s31) </a:t>
            </a:r>
            <a:r>
              <a:rPr lang="en-US" i="1" dirty="0"/>
              <a:t>or 16 double-precision</a:t>
            </a:r>
          </a:p>
          <a:p>
            <a:r>
              <a:rPr lang="en-US" dirty="0"/>
              <a:t>registers (d0–d15) </a:t>
            </a:r>
            <a:r>
              <a:rPr lang="en-US" i="1" dirty="0"/>
              <a:t>or a mix</a:t>
            </a:r>
            <a:endParaRPr lang="en-US" dirty="0"/>
          </a:p>
        </p:txBody>
      </p:sp>
      <p:sp>
        <p:nvSpPr>
          <p:cNvPr id="52" name="Rectangle 51"/>
          <p:cNvSpPr/>
          <p:nvPr/>
        </p:nvSpPr>
        <p:spPr>
          <a:xfrm>
            <a:off x="4648200" y="10668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S0</a:t>
            </a:r>
          </a:p>
        </p:txBody>
      </p:sp>
      <p:sp>
        <p:nvSpPr>
          <p:cNvPr id="53" name="Rectangle 52"/>
          <p:cNvSpPr/>
          <p:nvPr/>
        </p:nvSpPr>
        <p:spPr>
          <a:xfrm>
            <a:off x="4648200" y="13716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54" name="Rectangle 53"/>
          <p:cNvSpPr/>
          <p:nvPr/>
        </p:nvSpPr>
        <p:spPr>
          <a:xfrm>
            <a:off x="4650472" y="1676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a:t>
            </a:r>
          </a:p>
        </p:txBody>
      </p:sp>
      <p:sp>
        <p:nvSpPr>
          <p:cNvPr id="55" name="Rectangle 54"/>
          <p:cNvSpPr/>
          <p:nvPr/>
        </p:nvSpPr>
        <p:spPr>
          <a:xfrm>
            <a:off x="4666392" y="198916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S3</a:t>
            </a:r>
          </a:p>
        </p:txBody>
      </p:sp>
      <p:sp>
        <p:nvSpPr>
          <p:cNvPr id="56" name="Rectangle 55"/>
          <p:cNvSpPr/>
          <p:nvPr/>
        </p:nvSpPr>
        <p:spPr>
          <a:xfrm>
            <a:off x="4667536" y="326864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S30</a:t>
            </a:r>
          </a:p>
        </p:txBody>
      </p:sp>
      <p:sp>
        <p:nvSpPr>
          <p:cNvPr id="57" name="Rectangle 56"/>
          <p:cNvSpPr/>
          <p:nvPr/>
        </p:nvSpPr>
        <p:spPr>
          <a:xfrm>
            <a:off x="4669808" y="3581400"/>
            <a:ext cx="990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S31</a:t>
            </a:r>
          </a:p>
        </p:txBody>
      </p:sp>
      <p:sp>
        <p:nvSpPr>
          <p:cNvPr id="58" name="Rectangle 57"/>
          <p:cNvSpPr/>
          <p:nvPr/>
        </p:nvSpPr>
        <p:spPr>
          <a:xfrm>
            <a:off x="6934200" y="1066800"/>
            <a:ext cx="990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D0</a:t>
            </a:r>
          </a:p>
        </p:txBody>
      </p:sp>
      <p:cxnSp>
        <p:nvCxnSpPr>
          <p:cNvPr id="60" name="Straight Connector 59"/>
          <p:cNvCxnSpPr>
            <a:stCxn id="58" idx="1"/>
            <a:endCxn id="58" idx="3"/>
          </p:cNvCxnSpPr>
          <p:nvPr/>
        </p:nvCxnSpPr>
        <p:spPr>
          <a:xfrm>
            <a:off x="6934200" y="1371600"/>
            <a:ext cx="990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934200" y="1676400"/>
            <a:ext cx="990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D1</a:t>
            </a:r>
          </a:p>
        </p:txBody>
      </p:sp>
      <p:sp>
        <p:nvSpPr>
          <p:cNvPr id="62" name="Rectangle 61"/>
          <p:cNvSpPr/>
          <p:nvPr/>
        </p:nvSpPr>
        <p:spPr>
          <a:xfrm>
            <a:off x="6934200" y="3276600"/>
            <a:ext cx="990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D15</a:t>
            </a:r>
          </a:p>
        </p:txBody>
      </p:sp>
      <p:cxnSp>
        <p:nvCxnSpPr>
          <p:cNvPr id="64" name="Straight Connector 63"/>
          <p:cNvCxnSpPr>
            <a:stCxn id="61" idx="2"/>
            <a:endCxn id="62" idx="0"/>
          </p:cNvCxnSpPr>
          <p:nvPr/>
        </p:nvCxnSpPr>
        <p:spPr>
          <a:xfrm>
            <a:off x="7429500" y="2286000"/>
            <a:ext cx="0" cy="990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5" idx="2"/>
            <a:endCxn id="56" idx="0"/>
          </p:cNvCxnSpPr>
          <p:nvPr/>
        </p:nvCxnSpPr>
        <p:spPr>
          <a:xfrm>
            <a:off x="5161692" y="2293960"/>
            <a:ext cx="1144" cy="9746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linds(horizontal)">
                                      <p:cBhvr>
                                        <p:cTn id="61" dur="500"/>
                                        <p:tgtEl>
                                          <p:spTgt spid="26"/>
                                        </p:tgtEl>
                                      </p:cBhvr>
                                    </p:animEffect>
                                  </p:childTnLst>
                                </p:cTn>
                              </p:par>
                              <p:par>
                                <p:cTn id="62" presetID="3" presetClass="entr" presetSubtype="1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linds(horizontal)">
                                      <p:cBhvr>
                                        <p:cTn id="64" dur="500"/>
                                        <p:tgtEl>
                                          <p:spTgt spid="27"/>
                                        </p:tgtEl>
                                      </p:cBhvr>
                                    </p:animEffect>
                                  </p:childTnLst>
                                </p:cTn>
                              </p:par>
                              <p:par>
                                <p:cTn id="65" presetID="3" presetClass="entr" presetSubtype="1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linds(horizontal)">
                                      <p:cBhvr>
                                        <p:cTn id="67" dur="500"/>
                                        <p:tgtEl>
                                          <p:spTgt spid="2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linds(horizontal)">
                                      <p:cBhvr>
                                        <p:cTn id="70" dur="500"/>
                                        <p:tgtEl>
                                          <p:spTgt spid="29"/>
                                        </p:tgtEl>
                                      </p:cBhvr>
                                    </p:animEffect>
                                  </p:childTnLst>
                                </p:cTn>
                              </p:par>
                              <p:par>
                                <p:cTn id="71" presetID="3" presetClass="entr" presetSubtype="1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blinds(horizontal)">
                                      <p:cBhvr>
                                        <p:cTn id="73" dur="500"/>
                                        <p:tgtEl>
                                          <p:spTgt spid="30"/>
                                        </p:tgtEl>
                                      </p:cBhvr>
                                    </p:animEffect>
                                  </p:childTnLst>
                                </p:cTn>
                              </p:par>
                              <p:par>
                                <p:cTn id="74" presetID="3" presetClass="entr" presetSubtype="1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linds(horizontal)">
                                      <p:cBhvr>
                                        <p:cTn id="76" dur="500"/>
                                        <p:tgtEl>
                                          <p:spTgt spid="31"/>
                                        </p:tgtEl>
                                      </p:cBhvr>
                                    </p:animEffect>
                                  </p:childTnLst>
                                </p:cTn>
                              </p:par>
                              <p:par>
                                <p:cTn id="77" presetID="3" presetClass="entr" presetSubtype="1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linds(horizontal)">
                                      <p:cBhvr>
                                        <p:cTn id="79" dur="500"/>
                                        <p:tgtEl>
                                          <p:spTgt spid="32"/>
                                        </p:tgtEl>
                                      </p:cBhvr>
                                    </p:animEffect>
                                  </p:childTnLst>
                                </p:cTn>
                              </p:par>
                              <p:par>
                                <p:cTn id="80" presetID="3" presetClass="entr" presetSubtype="10"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linds(horizontal)">
                                      <p:cBhvr>
                                        <p:cTn id="82" dur="500"/>
                                        <p:tgtEl>
                                          <p:spTgt spid="33"/>
                                        </p:tgtEl>
                                      </p:cBhvr>
                                    </p:animEffect>
                                  </p:childTnLst>
                                </p:cTn>
                              </p:par>
                              <p:par>
                                <p:cTn id="83" presetID="3" presetClass="entr" presetSubtype="1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blinds(horizontal)">
                                      <p:cBhvr>
                                        <p:cTn id="85" dur="500"/>
                                        <p:tgtEl>
                                          <p:spTgt spid="34"/>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blinds(horizontal)">
                                      <p:cBhvr>
                                        <p:cTn id="88" dur="500"/>
                                        <p:tgtEl>
                                          <p:spTgt spid="35"/>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blinds(horizontal)">
                                      <p:cBhvr>
                                        <p:cTn id="91" dur="500"/>
                                        <p:tgtEl>
                                          <p:spTgt spid="36"/>
                                        </p:tgtEl>
                                      </p:cBhvr>
                                    </p:animEffect>
                                  </p:childTnLst>
                                </p:cTn>
                              </p:par>
                              <p:par>
                                <p:cTn id="92" presetID="3" presetClass="entr" presetSubtype="10" fill="hold"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blinds(horizontal)">
                                      <p:cBhvr>
                                        <p:cTn id="94" dur="500"/>
                                        <p:tgtEl>
                                          <p:spTgt spid="37"/>
                                        </p:tgtEl>
                                      </p:cBhvr>
                                    </p:animEffect>
                                  </p:childTnLst>
                                </p:cTn>
                              </p:par>
                              <p:par>
                                <p:cTn id="95" presetID="3" presetClass="entr" presetSubtype="10" fill="hold"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blinds(horizontal)">
                                      <p:cBhvr>
                                        <p:cTn id="97" dur="500"/>
                                        <p:tgtEl>
                                          <p:spTgt spid="38"/>
                                        </p:tgtEl>
                                      </p:cBhvr>
                                    </p:animEffect>
                                  </p:childTnLst>
                                </p:cTn>
                              </p:par>
                              <p:par>
                                <p:cTn id="98" presetID="3" presetClass="entr" presetSubtype="10"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blinds(horizontal)">
                                      <p:cBhvr>
                                        <p:cTn id="100" dur="500"/>
                                        <p:tgtEl>
                                          <p:spTgt spid="39"/>
                                        </p:tgtEl>
                                      </p:cBhvr>
                                    </p:animEffect>
                                  </p:childTnLst>
                                </p:cTn>
                              </p:par>
                              <p:par>
                                <p:cTn id="101" presetID="3" presetClass="entr" presetSubtype="10"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blinds(horizontal)">
                                      <p:cBhvr>
                                        <p:cTn id="103" dur="500"/>
                                        <p:tgtEl>
                                          <p:spTgt spid="40"/>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blinds(horizontal)">
                                      <p:cBhvr>
                                        <p:cTn id="108" dur="500"/>
                                        <p:tgtEl>
                                          <p:spTgt spid="48"/>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blinds(horizontal)">
                                      <p:cBhvr>
                                        <p:cTn id="111" dur="500"/>
                                        <p:tgtEl>
                                          <p:spTgt spid="19"/>
                                        </p:tgtEl>
                                      </p:cBhvr>
                                    </p:animEffect>
                                  </p:childTnLst>
                                </p:cTn>
                              </p:par>
                              <p:par>
                                <p:cTn id="112" presetID="3" presetClass="entr" presetSubtype="10" fill="hold"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blinds(horizontal)">
                                      <p:cBhvr>
                                        <p:cTn id="114" dur="500"/>
                                        <p:tgtEl>
                                          <p:spTgt spid="49"/>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blinds(horizontal)">
                                      <p:cBhvr>
                                        <p:cTn id="117" dur="500"/>
                                        <p:tgtEl>
                                          <p:spTgt spid="41"/>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blinds(horizontal)">
                                      <p:cBhvr>
                                        <p:cTn id="122" dur="500"/>
                                        <p:tgtEl>
                                          <p:spTgt spid="20"/>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22"/>
                                        </p:tgtEl>
                                        <p:attrNameLst>
                                          <p:attrName>style.visibility</p:attrName>
                                        </p:attrNameLst>
                                      </p:cBhvr>
                                      <p:to>
                                        <p:strVal val="visible"/>
                                      </p:to>
                                    </p:set>
                                    <p:animEffect transition="in" filter="blinds(horizontal)">
                                      <p:cBhvr>
                                        <p:cTn id="125" dur="500"/>
                                        <p:tgtEl>
                                          <p:spTgt spid="22"/>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blinds(horizontal)">
                                      <p:cBhvr>
                                        <p:cTn id="128" dur="500"/>
                                        <p:tgtEl>
                                          <p:spTgt spid="21"/>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blinds(horizontal)">
                                      <p:cBhvr>
                                        <p:cTn id="131" dur="500"/>
                                        <p:tgtEl>
                                          <p:spTgt spid="47"/>
                                        </p:tgtEl>
                                      </p:cBhvr>
                                    </p:animEffect>
                                  </p:childTnLst>
                                </p:cTn>
                              </p:par>
                              <p:par>
                                <p:cTn id="132" presetID="3" presetClass="entr" presetSubtype="10" fill="hold" nodeType="withEffect">
                                  <p:stCondLst>
                                    <p:cond delay="0"/>
                                  </p:stCondLst>
                                  <p:childTnLst>
                                    <p:set>
                                      <p:cBhvr>
                                        <p:cTn id="133" dur="1" fill="hold">
                                          <p:stCondLst>
                                            <p:cond delay="0"/>
                                          </p:stCondLst>
                                        </p:cTn>
                                        <p:tgtEl>
                                          <p:spTgt spid="45"/>
                                        </p:tgtEl>
                                        <p:attrNameLst>
                                          <p:attrName>style.visibility</p:attrName>
                                        </p:attrNameLst>
                                      </p:cBhvr>
                                      <p:to>
                                        <p:strVal val="visible"/>
                                      </p:to>
                                    </p:set>
                                    <p:animEffect transition="in" filter="blinds(horizontal)">
                                      <p:cBhvr>
                                        <p:cTn id="134" dur="500"/>
                                        <p:tgtEl>
                                          <p:spTgt spid="45"/>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blinds(horizontal)">
                                      <p:cBhvr>
                                        <p:cTn id="139" dur="500"/>
                                        <p:tgtEl>
                                          <p:spTgt spid="46"/>
                                        </p:tgtEl>
                                      </p:cBhvr>
                                    </p:animEffect>
                                  </p:childTnLst>
                                </p:cTn>
                              </p:par>
                              <p:par>
                                <p:cTn id="140" presetID="3" presetClass="entr" presetSubtype="10" fill="hold" nodeType="with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blinds(horizontal)">
                                      <p:cBhvr>
                                        <p:cTn id="142" dur="500"/>
                                        <p:tgtEl>
                                          <p:spTgt spid="43"/>
                                        </p:tgtEl>
                                      </p:cBhvr>
                                    </p:animEffect>
                                  </p:childTnLst>
                                </p:cTn>
                              </p:par>
                              <p:par>
                                <p:cTn id="143" presetID="3" presetClass="entr" presetSubtype="10" fill="hold" nodeType="with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blinds(horizontal)">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blinds(horizontal)">
                                      <p:cBhvr>
                                        <p:cTn id="150" dur="500"/>
                                        <p:tgtEl>
                                          <p:spTgt spid="23"/>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42"/>
                                        </p:tgtEl>
                                        <p:attrNameLst>
                                          <p:attrName>style.visibility</p:attrName>
                                        </p:attrNameLst>
                                      </p:cBhvr>
                                      <p:to>
                                        <p:strVal val="visible"/>
                                      </p:to>
                                    </p:set>
                                    <p:animEffect transition="in" filter="blinds(horizontal)">
                                      <p:cBhvr>
                                        <p:cTn id="153" dur="500"/>
                                        <p:tgtEl>
                                          <p:spTgt spid="42"/>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nodeType="clickEffect">
                                  <p:stCondLst>
                                    <p:cond delay="0"/>
                                  </p:stCondLst>
                                  <p:childTnLst>
                                    <p:set>
                                      <p:cBhvr>
                                        <p:cTn id="157" dur="1" fill="hold">
                                          <p:stCondLst>
                                            <p:cond delay="0"/>
                                          </p:stCondLst>
                                        </p:cTn>
                                        <p:tgtEl>
                                          <p:spTgt spid="50"/>
                                        </p:tgtEl>
                                        <p:attrNameLst>
                                          <p:attrName>style.visibility</p:attrName>
                                        </p:attrNameLst>
                                      </p:cBhvr>
                                      <p:to>
                                        <p:strVal val="visible"/>
                                      </p:to>
                                    </p:set>
                                    <p:animEffect transition="in" filter="blinds(horizontal)">
                                      <p:cBhvr>
                                        <p:cTn id="158" dur="500"/>
                                        <p:tgtEl>
                                          <p:spTgt spid="50"/>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52"/>
                                        </p:tgtEl>
                                        <p:attrNameLst>
                                          <p:attrName>style.visibility</p:attrName>
                                        </p:attrNameLst>
                                      </p:cBhvr>
                                      <p:to>
                                        <p:strVal val="visible"/>
                                      </p:to>
                                    </p:set>
                                    <p:animEffect transition="in" filter="blinds(horizontal)">
                                      <p:cBhvr>
                                        <p:cTn id="161" dur="500"/>
                                        <p:tgtEl>
                                          <p:spTgt spid="52"/>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53"/>
                                        </p:tgtEl>
                                        <p:attrNameLst>
                                          <p:attrName>style.visibility</p:attrName>
                                        </p:attrNameLst>
                                      </p:cBhvr>
                                      <p:to>
                                        <p:strVal val="visible"/>
                                      </p:to>
                                    </p:set>
                                    <p:animEffect transition="in" filter="blinds(horizontal)">
                                      <p:cBhvr>
                                        <p:cTn id="164" dur="500"/>
                                        <p:tgtEl>
                                          <p:spTgt spid="53"/>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54"/>
                                        </p:tgtEl>
                                        <p:attrNameLst>
                                          <p:attrName>style.visibility</p:attrName>
                                        </p:attrNameLst>
                                      </p:cBhvr>
                                      <p:to>
                                        <p:strVal val="visible"/>
                                      </p:to>
                                    </p:set>
                                    <p:animEffect transition="in" filter="blinds(horizontal)">
                                      <p:cBhvr>
                                        <p:cTn id="167" dur="500"/>
                                        <p:tgtEl>
                                          <p:spTgt spid="54"/>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55"/>
                                        </p:tgtEl>
                                        <p:attrNameLst>
                                          <p:attrName>style.visibility</p:attrName>
                                        </p:attrNameLst>
                                      </p:cBhvr>
                                      <p:to>
                                        <p:strVal val="visible"/>
                                      </p:to>
                                    </p:set>
                                    <p:animEffect transition="in" filter="blinds(horizontal)">
                                      <p:cBhvr>
                                        <p:cTn id="170" dur="500"/>
                                        <p:tgtEl>
                                          <p:spTgt spid="55"/>
                                        </p:tgtEl>
                                      </p:cBhvr>
                                    </p:animEffect>
                                  </p:childTnLst>
                                </p:cTn>
                              </p:par>
                              <p:par>
                                <p:cTn id="171" presetID="3" presetClass="entr" presetSubtype="10" fill="hold" grpId="0" nodeType="withEffect">
                                  <p:stCondLst>
                                    <p:cond delay="0"/>
                                  </p:stCondLst>
                                  <p:childTnLst>
                                    <p:set>
                                      <p:cBhvr>
                                        <p:cTn id="172" dur="1" fill="hold">
                                          <p:stCondLst>
                                            <p:cond delay="0"/>
                                          </p:stCondLst>
                                        </p:cTn>
                                        <p:tgtEl>
                                          <p:spTgt spid="56"/>
                                        </p:tgtEl>
                                        <p:attrNameLst>
                                          <p:attrName>style.visibility</p:attrName>
                                        </p:attrNameLst>
                                      </p:cBhvr>
                                      <p:to>
                                        <p:strVal val="visible"/>
                                      </p:to>
                                    </p:set>
                                    <p:animEffect transition="in" filter="blinds(horizontal)">
                                      <p:cBhvr>
                                        <p:cTn id="173" dur="500"/>
                                        <p:tgtEl>
                                          <p:spTgt spid="56"/>
                                        </p:tgtEl>
                                      </p:cBhvr>
                                    </p:animEffect>
                                  </p:childTnLst>
                                </p:cTn>
                              </p:par>
                              <p:par>
                                <p:cTn id="174" presetID="3" presetClass="entr" presetSubtype="10" fill="hold" grpId="0" nodeType="withEffect">
                                  <p:stCondLst>
                                    <p:cond delay="0"/>
                                  </p:stCondLst>
                                  <p:childTnLst>
                                    <p:set>
                                      <p:cBhvr>
                                        <p:cTn id="175" dur="1" fill="hold">
                                          <p:stCondLst>
                                            <p:cond delay="0"/>
                                          </p:stCondLst>
                                        </p:cTn>
                                        <p:tgtEl>
                                          <p:spTgt spid="57"/>
                                        </p:tgtEl>
                                        <p:attrNameLst>
                                          <p:attrName>style.visibility</p:attrName>
                                        </p:attrNameLst>
                                      </p:cBhvr>
                                      <p:to>
                                        <p:strVal val="visible"/>
                                      </p:to>
                                    </p:set>
                                    <p:animEffect transition="in" filter="blinds(horizontal)">
                                      <p:cBhvr>
                                        <p:cTn id="176" dur="500"/>
                                        <p:tgtEl>
                                          <p:spTgt spid="57"/>
                                        </p:tgtEl>
                                      </p:cBhvr>
                                    </p:animEffect>
                                  </p:childTnLst>
                                </p:cTn>
                              </p:par>
                              <p:par>
                                <p:cTn id="177" presetID="3" presetClass="entr" presetSubtype="10" fill="hold" grpId="0" nodeType="withEffect">
                                  <p:stCondLst>
                                    <p:cond delay="0"/>
                                  </p:stCondLst>
                                  <p:childTnLst>
                                    <p:set>
                                      <p:cBhvr>
                                        <p:cTn id="178" dur="1" fill="hold">
                                          <p:stCondLst>
                                            <p:cond delay="0"/>
                                          </p:stCondLst>
                                        </p:cTn>
                                        <p:tgtEl>
                                          <p:spTgt spid="58"/>
                                        </p:tgtEl>
                                        <p:attrNameLst>
                                          <p:attrName>style.visibility</p:attrName>
                                        </p:attrNameLst>
                                      </p:cBhvr>
                                      <p:to>
                                        <p:strVal val="visible"/>
                                      </p:to>
                                    </p:set>
                                    <p:animEffect transition="in" filter="blinds(horizontal)">
                                      <p:cBhvr>
                                        <p:cTn id="179" dur="500"/>
                                        <p:tgtEl>
                                          <p:spTgt spid="58"/>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61"/>
                                        </p:tgtEl>
                                        <p:attrNameLst>
                                          <p:attrName>style.visibility</p:attrName>
                                        </p:attrNameLst>
                                      </p:cBhvr>
                                      <p:to>
                                        <p:strVal val="visible"/>
                                      </p:to>
                                    </p:set>
                                    <p:animEffect transition="in" filter="blinds(horizontal)">
                                      <p:cBhvr>
                                        <p:cTn id="182" dur="500"/>
                                        <p:tgtEl>
                                          <p:spTgt spid="61"/>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blinds(horizontal)">
                                      <p:cBhvr>
                                        <p:cTn id="18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9" grpId="0"/>
      <p:bldP spid="35" grpId="0"/>
      <p:bldP spid="36" grpId="0"/>
      <p:bldP spid="41" grpId="0"/>
      <p:bldP spid="42" grpId="0"/>
      <p:bldP spid="47" grpId="0"/>
      <p:bldP spid="48" grpId="0"/>
      <p:bldP spid="52" grpId="0" animBg="1"/>
      <p:bldP spid="53" grpId="0" animBg="1"/>
      <p:bldP spid="54" grpId="0" animBg="1"/>
      <p:bldP spid="55" grpId="0" animBg="1"/>
      <p:bldP spid="56" grpId="0" animBg="1"/>
      <p:bldP spid="57" grpId="0" animBg="1"/>
      <p:bldP spid="58" grpId="0" animBg="1"/>
      <p:bldP spid="61" grpId="0" animBg="1"/>
      <p:bldP spid="6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Cortex M4 - Architecture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a:extLst>
              <a:ext uri="{FF2B5EF4-FFF2-40B4-BE49-F238E27FC236}">
                <a16:creationId xmlns:a16="http://schemas.microsoft.com/office/drawing/2014/main" id="{DE4F2AF5-856B-4075-8485-595B47A83AF3}"/>
              </a:ext>
            </a:extLst>
          </p:cNvPr>
          <p:cNvSpPr txBox="1"/>
          <p:nvPr/>
        </p:nvSpPr>
        <p:spPr>
          <a:xfrm>
            <a:off x="304800" y="1449593"/>
            <a:ext cx="8382000" cy="501675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571500" indent="-571500">
              <a:buFont typeface="Wingdings" panose="05000000000000000000" pitchFamily="2" charset="2"/>
              <a:buChar char="ü"/>
            </a:pPr>
            <a:r>
              <a:rPr lang="en-US" sz="4000" dirty="0">
                <a:solidFill>
                  <a:srgbClr val="FFFF00"/>
                </a:solidFill>
              </a:rPr>
              <a:t>General Overview of Cortex- M4</a:t>
            </a:r>
          </a:p>
          <a:p>
            <a:pPr marL="571500" indent="-571500">
              <a:buFont typeface="Wingdings" panose="05000000000000000000" pitchFamily="2" charset="2"/>
              <a:buChar char="ü"/>
            </a:pPr>
            <a:r>
              <a:rPr lang="en-US" sz="4000" dirty="0">
                <a:solidFill>
                  <a:srgbClr val="FFFF00"/>
                </a:solidFill>
              </a:rPr>
              <a:t> Some Features</a:t>
            </a:r>
          </a:p>
          <a:p>
            <a:pPr marL="571500" indent="-571500">
              <a:buFont typeface="Wingdings" panose="05000000000000000000" pitchFamily="2" charset="2"/>
              <a:buChar char="ü"/>
            </a:pPr>
            <a:r>
              <a:rPr lang="en-US" sz="4000" dirty="0">
                <a:solidFill>
                  <a:srgbClr val="FFFF00"/>
                </a:solidFill>
              </a:rPr>
              <a:t> Physical Design Details</a:t>
            </a:r>
          </a:p>
          <a:p>
            <a:pPr marL="571500" indent="-571500">
              <a:buFont typeface="Wingdings" panose="05000000000000000000" pitchFamily="2" charset="2"/>
              <a:buChar char="ü"/>
            </a:pPr>
            <a:r>
              <a:rPr lang="en-US" sz="4000" dirty="0">
                <a:solidFill>
                  <a:srgbClr val="FFFF00"/>
                </a:solidFill>
              </a:rPr>
              <a:t> Cortex M4 Block Diagram</a:t>
            </a:r>
          </a:p>
          <a:p>
            <a:pPr marL="571500" indent="-571500">
              <a:buFont typeface="Wingdings" panose="05000000000000000000" pitchFamily="2" charset="2"/>
              <a:buChar char="ü"/>
            </a:pPr>
            <a:r>
              <a:rPr lang="en-US" sz="4000" dirty="0">
                <a:solidFill>
                  <a:srgbClr val="FFFF00"/>
                </a:solidFill>
              </a:rPr>
              <a:t>Programmers View</a:t>
            </a:r>
          </a:p>
          <a:p>
            <a:pPr marL="571500" indent="-571500">
              <a:buFont typeface="Wingdings" panose="05000000000000000000" pitchFamily="2" charset="2"/>
              <a:buChar char="Ø"/>
            </a:pPr>
            <a:r>
              <a:rPr lang="en-US" sz="4000" dirty="0">
                <a:solidFill>
                  <a:schemeClr val="tx1"/>
                </a:solidFill>
              </a:rPr>
              <a:t>Memory architecture.</a:t>
            </a:r>
          </a:p>
          <a:p>
            <a:pPr marL="571500" indent="-571500">
              <a:buFont typeface="Wingdings" panose="05000000000000000000" pitchFamily="2" charset="2"/>
              <a:buChar char="v"/>
            </a:pPr>
            <a:r>
              <a:rPr lang="en-US" sz="4000" dirty="0">
                <a:solidFill>
                  <a:schemeClr val="bg1">
                    <a:lumMod val="50000"/>
                  </a:schemeClr>
                </a:solidFill>
              </a:rPr>
              <a:t>Nested Vectored Interrupt Control.</a:t>
            </a:r>
          </a:p>
          <a:p>
            <a:pPr marL="571500" indent="-571500">
              <a:buFont typeface="Wingdings" panose="05000000000000000000" pitchFamily="2" charset="2"/>
              <a:buChar char="v"/>
            </a:pPr>
            <a:r>
              <a:rPr lang="en-US" sz="4000" dirty="0">
                <a:solidFill>
                  <a:schemeClr val="bg1">
                    <a:lumMod val="50000"/>
                  </a:schemeClr>
                </a:solidFill>
              </a:rPr>
              <a:t>Debug architecture.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3E49-75B6-4AE0-9723-770C4ACC4950}"/>
              </a:ext>
            </a:extLst>
          </p:cNvPr>
          <p:cNvSpPr>
            <a:spLocks noGrp="1"/>
          </p:cNvSpPr>
          <p:nvPr>
            <p:ph type="title"/>
          </p:nvPr>
        </p:nvSpPr>
        <p:spPr>
          <a:xfrm>
            <a:off x="457200" y="274638"/>
            <a:ext cx="8229600" cy="639762"/>
          </a:xfrm>
        </p:spPr>
        <p:txBody>
          <a:bodyPr>
            <a:normAutofit fontScale="90000"/>
          </a:bodyPr>
          <a:lstStyle/>
          <a:p>
            <a:r>
              <a:rPr lang="en-IN" dirty="0"/>
              <a:t>Features</a:t>
            </a:r>
          </a:p>
        </p:txBody>
      </p:sp>
      <p:sp>
        <p:nvSpPr>
          <p:cNvPr id="3" name="TextBox 2">
            <a:extLst>
              <a:ext uri="{FF2B5EF4-FFF2-40B4-BE49-F238E27FC236}">
                <a16:creationId xmlns:a16="http://schemas.microsoft.com/office/drawing/2014/main" id="{895220EB-7DA2-4C82-B01E-A6F985A4CF81}"/>
              </a:ext>
            </a:extLst>
          </p:cNvPr>
          <p:cNvSpPr txBox="1"/>
          <p:nvPr/>
        </p:nvSpPr>
        <p:spPr>
          <a:xfrm>
            <a:off x="381000" y="1066800"/>
            <a:ext cx="8382000" cy="5447645"/>
          </a:xfrm>
          <a:prstGeom prst="rect">
            <a:avLst/>
          </a:prstGeom>
          <a:noFill/>
        </p:spPr>
        <p:txBody>
          <a:bodyPr wrap="square" rtlCol="0">
            <a:spAutoFit/>
          </a:bodyPr>
          <a:lstStyle/>
          <a:p>
            <a:r>
              <a:rPr lang="en-GB" sz="2000" b="1" dirty="0"/>
              <a:t>Supports Sleep Modes</a:t>
            </a:r>
          </a:p>
          <a:p>
            <a:pPr lvl="1"/>
            <a:r>
              <a:rPr lang="en-GB" sz="2000" dirty="0"/>
              <a:t>Up to 240 Wake-up Interrupts</a:t>
            </a:r>
          </a:p>
          <a:p>
            <a:pPr lvl="1"/>
            <a:r>
              <a:rPr lang="en-GB" sz="2000" dirty="0"/>
              <a:t>Integrated WFI (Wait For Interrupt) and WFE (Wait For Event) Instructions and Sleep On Exit capability (to be covered in more detail later)</a:t>
            </a:r>
          </a:p>
          <a:p>
            <a:pPr lvl="1"/>
            <a:r>
              <a:rPr lang="en-GB" sz="2000" dirty="0"/>
              <a:t>Sleep &amp; Deep Sleep Signals</a:t>
            </a:r>
          </a:p>
          <a:p>
            <a:pPr lvl="1"/>
            <a:r>
              <a:rPr lang="en-GB" sz="2400" dirty="0"/>
              <a:t>Optional Retention Mode with ARM Power Management Kit</a:t>
            </a:r>
            <a:endParaRPr lang="en-GB" sz="2000" dirty="0"/>
          </a:p>
          <a:p>
            <a:r>
              <a:rPr lang="en-GB" sz="2000" b="1" dirty="0"/>
              <a:t>Enhanced Instructions</a:t>
            </a:r>
          </a:p>
          <a:p>
            <a:pPr lvl="1"/>
            <a:r>
              <a:rPr lang="en-GB" sz="2000" dirty="0"/>
              <a:t>Hardware Divide (2-12 Cycles)</a:t>
            </a:r>
          </a:p>
          <a:p>
            <a:pPr lvl="1"/>
            <a:r>
              <a:rPr lang="en-GB" sz="2000" dirty="0"/>
              <a:t>Single-Cycle 16, 32-bit MAC, Single-cycle dual 16-bit MAC</a:t>
            </a:r>
          </a:p>
          <a:p>
            <a:pPr lvl="1"/>
            <a:r>
              <a:rPr lang="en-GB" sz="2000" dirty="0"/>
              <a:t>8, 16-bit SIMD arithmetic</a:t>
            </a:r>
          </a:p>
          <a:p>
            <a:r>
              <a:rPr lang="en-GB" sz="2000" b="1" dirty="0"/>
              <a:t>Debug</a:t>
            </a:r>
          </a:p>
          <a:p>
            <a:pPr lvl="1"/>
            <a:r>
              <a:rPr lang="en-GB" sz="2000" dirty="0"/>
              <a:t>Optional JTAG &amp; Serial-Wire Debug (SWD) Ports</a:t>
            </a:r>
          </a:p>
          <a:p>
            <a:pPr lvl="1"/>
            <a:r>
              <a:rPr lang="en-GB" sz="2000" dirty="0"/>
              <a:t>Up to 8 Breakpoints and 4 Watchpoints</a:t>
            </a:r>
          </a:p>
          <a:p>
            <a:r>
              <a:rPr lang="en-GB" sz="2000" b="1" dirty="0"/>
              <a:t>Memory Protection Unit (MPU)</a:t>
            </a:r>
          </a:p>
          <a:p>
            <a:pPr lvl="1"/>
            <a:r>
              <a:rPr lang="en-GB" sz="2000" dirty="0"/>
              <a:t>Optional 8 region MPU with sub regions and background region</a:t>
            </a:r>
          </a:p>
        </p:txBody>
      </p:sp>
    </p:spTree>
    <p:extLst>
      <p:ext uri="{BB962C8B-B14F-4D97-AF65-F5344CB8AC3E}">
        <p14:creationId xmlns:p14="http://schemas.microsoft.com/office/powerpoint/2010/main" val="65488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63C4-853F-4336-B887-518F988A6739}"/>
              </a:ext>
            </a:extLst>
          </p:cNvPr>
          <p:cNvSpPr>
            <a:spLocks noGrp="1"/>
          </p:cNvSpPr>
          <p:nvPr>
            <p:ph type="title"/>
          </p:nvPr>
        </p:nvSpPr>
        <p:spPr>
          <a:xfrm>
            <a:off x="457200" y="274638"/>
            <a:ext cx="8229600" cy="715962"/>
          </a:xfrm>
        </p:spPr>
        <p:txBody>
          <a:bodyPr>
            <a:normAutofit fontScale="90000"/>
          </a:bodyPr>
          <a:lstStyle/>
          <a:p>
            <a:r>
              <a:rPr lang="en-IN" dirty="0"/>
              <a:t>Physical design details</a:t>
            </a:r>
          </a:p>
        </p:txBody>
      </p:sp>
      <p:sp>
        <p:nvSpPr>
          <p:cNvPr id="3" name="Content Placeholder 2">
            <a:extLst>
              <a:ext uri="{FF2B5EF4-FFF2-40B4-BE49-F238E27FC236}">
                <a16:creationId xmlns:a16="http://schemas.microsoft.com/office/drawing/2014/main" id="{27C08DF6-7D02-4CC5-850E-83FA9D2EE382}"/>
              </a:ext>
            </a:extLst>
          </p:cNvPr>
          <p:cNvSpPr txBox="1">
            <a:spLocks/>
          </p:cNvSpPr>
          <p:nvPr/>
        </p:nvSpPr>
        <p:spPr bwMode="auto">
          <a:xfrm>
            <a:off x="289871" y="1071562"/>
            <a:ext cx="8244529"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65113" indent="-265113" algn="l" rtl="0" eaLnBrk="0" fontAlgn="ctr" hangingPunct="0">
              <a:spcBef>
                <a:spcPts val="12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9pPr>
          </a:lstStyle>
          <a:p>
            <a:r>
              <a:rPr lang="en-GB" sz="2000" b="0" kern="0" dirty="0"/>
              <a:t>Cortex-M4 processor is designed to meet the challenges of low dynamic power constraints while retaining light footprints</a:t>
            </a:r>
          </a:p>
          <a:p>
            <a:pPr lvl="1"/>
            <a:r>
              <a:rPr lang="en-GB" sz="1600" b="0" kern="0" dirty="0"/>
              <a:t>180 nm ultra low power process –157 µW/MHz</a:t>
            </a:r>
          </a:p>
          <a:p>
            <a:pPr lvl="1"/>
            <a:r>
              <a:rPr lang="en-GB" sz="1600" b="0" kern="0" dirty="0"/>
              <a:t>90 nm low power process –  </a:t>
            </a:r>
            <a:r>
              <a:rPr lang="en-GB" sz="1600" b="0" dirty="0">
                <a:solidFill>
                  <a:schemeClr val="tx1"/>
                </a:solidFill>
              </a:rPr>
              <a:t>33 µW/MHz</a:t>
            </a:r>
          </a:p>
          <a:p>
            <a:pPr lvl="1"/>
            <a:r>
              <a:rPr lang="en-GB" sz="1600" b="0" dirty="0">
                <a:solidFill>
                  <a:schemeClr val="tx1"/>
                </a:solidFill>
              </a:rPr>
              <a:t>40 nm General process – 8 µW/MHz</a:t>
            </a:r>
          </a:p>
          <a:p>
            <a:endParaRPr lang="en-GB" sz="1800" b="0" kern="0" dirty="0"/>
          </a:p>
        </p:txBody>
      </p:sp>
      <p:graphicFrame>
        <p:nvGraphicFramePr>
          <p:cNvPr id="5" name="Content Placeholder 2">
            <a:extLst>
              <a:ext uri="{FF2B5EF4-FFF2-40B4-BE49-F238E27FC236}">
                <a16:creationId xmlns:a16="http://schemas.microsoft.com/office/drawing/2014/main" id="{535AAC0E-ED47-4404-B776-3E8AE6DB72F6}"/>
              </a:ext>
            </a:extLst>
          </p:cNvPr>
          <p:cNvGraphicFramePr>
            <a:graphicFrameLocks/>
          </p:cNvGraphicFramePr>
          <p:nvPr>
            <p:extLst>
              <p:ext uri="{D42A27DB-BD31-4B8C-83A1-F6EECF244321}">
                <p14:modId xmlns:p14="http://schemas.microsoft.com/office/powerpoint/2010/main" val="1719092622"/>
              </p:ext>
            </p:extLst>
          </p:nvPr>
        </p:nvGraphicFramePr>
        <p:xfrm>
          <a:off x="381000" y="3348038"/>
          <a:ext cx="8305800" cy="2927565"/>
        </p:xfrm>
        <a:graphic>
          <a:graphicData uri="http://schemas.openxmlformats.org/drawingml/2006/table">
            <a:tbl>
              <a:tblPr firstRow="1" bandRow="1">
                <a:tableStyleId>{5C22544A-7EE6-4342-B048-85BDC9FD1C3A}</a:tableStyleId>
              </a:tblPr>
              <a:tblGrid>
                <a:gridCol w="1727790">
                  <a:extLst>
                    <a:ext uri="{9D8B030D-6E8A-4147-A177-3AD203B41FA5}">
                      <a16:colId xmlns:a16="http://schemas.microsoft.com/office/drawing/2014/main" val="20000"/>
                    </a:ext>
                  </a:extLst>
                </a:gridCol>
                <a:gridCol w="2099648">
                  <a:extLst>
                    <a:ext uri="{9D8B030D-6E8A-4147-A177-3AD203B41FA5}">
                      <a16:colId xmlns:a16="http://schemas.microsoft.com/office/drawing/2014/main" val="20001"/>
                    </a:ext>
                  </a:extLst>
                </a:gridCol>
                <a:gridCol w="2205959">
                  <a:extLst>
                    <a:ext uri="{9D8B030D-6E8A-4147-A177-3AD203B41FA5}">
                      <a16:colId xmlns:a16="http://schemas.microsoft.com/office/drawing/2014/main" val="20002"/>
                    </a:ext>
                  </a:extLst>
                </a:gridCol>
                <a:gridCol w="2272403">
                  <a:extLst>
                    <a:ext uri="{9D8B030D-6E8A-4147-A177-3AD203B41FA5}">
                      <a16:colId xmlns:a16="http://schemas.microsoft.com/office/drawing/2014/main" val="20003"/>
                    </a:ext>
                  </a:extLst>
                </a:gridCol>
              </a:tblGrid>
              <a:tr h="529057">
                <a:tc gridSpan="4">
                  <a:txBody>
                    <a:bodyPr/>
                    <a:lstStyle/>
                    <a:p>
                      <a:pPr algn="ctr"/>
                      <a:r>
                        <a:rPr lang="en-GB" sz="2400" b="1" dirty="0">
                          <a:solidFill>
                            <a:schemeClr val="bg1"/>
                          </a:solidFill>
                          <a:effectLst/>
                          <a:latin typeface="+mj-lt"/>
                        </a:rPr>
                        <a:t>ARM Cortex-M4 Implementation Data</a:t>
                      </a:r>
                    </a:p>
                  </a:txBody>
                  <a:tcPr marL="126950" marR="126950" marT="95250" marB="95250"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926305">
                <a:tc>
                  <a:txBody>
                    <a:bodyPr/>
                    <a:lstStyle/>
                    <a:p>
                      <a:r>
                        <a:rPr lang="en-GB" sz="1800" b="0" dirty="0">
                          <a:solidFill>
                            <a:schemeClr val="tx1"/>
                          </a:solidFill>
                          <a:effectLst/>
                          <a:latin typeface="+mj-lt"/>
                        </a:rPr>
                        <a:t>Process</a:t>
                      </a:r>
                      <a:r>
                        <a:rPr lang="en-GB" sz="1800" b="0" baseline="0" dirty="0">
                          <a:solidFill>
                            <a:schemeClr val="tx1"/>
                          </a:solidFill>
                          <a:effectLst/>
                          <a:latin typeface="+mj-lt"/>
                        </a:rPr>
                        <a:t> </a:t>
                      </a:r>
                      <a:endParaRPr lang="en-GB" sz="1800" b="0" dirty="0">
                        <a:solidFill>
                          <a:schemeClr val="tx1"/>
                        </a:solidFill>
                        <a:effectLst/>
                        <a:latin typeface="+mj-lt"/>
                      </a:endParaRPr>
                    </a:p>
                  </a:txBody>
                  <a:tcPr marL="126950" marR="126950" marT="47625" marB="47625" anchor="ctr"/>
                </a:tc>
                <a:tc>
                  <a:txBody>
                    <a:bodyPr/>
                    <a:lstStyle/>
                    <a:p>
                      <a:r>
                        <a:rPr lang="en-GB" sz="1800" b="0" dirty="0">
                          <a:solidFill>
                            <a:schemeClr val="tx1"/>
                          </a:solidFill>
                          <a:effectLst/>
                          <a:latin typeface="+mj-lt"/>
                        </a:rPr>
                        <a:t>180ULL</a:t>
                      </a:r>
                      <a:br>
                        <a:rPr lang="en-GB" sz="1800" b="0" dirty="0">
                          <a:solidFill>
                            <a:schemeClr val="tx1"/>
                          </a:solidFill>
                          <a:effectLst/>
                          <a:latin typeface="+mj-lt"/>
                        </a:rPr>
                      </a:br>
                      <a:r>
                        <a:rPr lang="en-GB" sz="1800" b="0" dirty="0">
                          <a:solidFill>
                            <a:schemeClr val="tx1"/>
                          </a:solidFill>
                          <a:effectLst/>
                          <a:latin typeface="+mj-lt"/>
                        </a:rPr>
                        <a:t>(7-track, typical 1.8v, 25C)</a:t>
                      </a:r>
                    </a:p>
                  </a:txBody>
                  <a:tcPr marL="126950" marR="126950" marT="47625" marB="47625" anchor="ctr"/>
                </a:tc>
                <a:tc>
                  <a:txBody>
                    <a:bodyPr/>
                    <a:lstStyle/>
                    <a:p>
                      <a:r>
                        <a:rPr lang="en-GB" sz="1800" b="0" dirty="0">
                          <a:solidFill>
                            <a:schemeClr val="tx1"/>
                          </a:solidFill>
                          <a:effectLst/>
                          <a:latin typeface="+mj-lt"/>
                        </a:rPr>
                        <a:t>90LP</a:t>
                      </a:r>
                      <a:br>
                        <a:rPr lang="en-GB" sz="1800" b="0" dirty="0">
                          <a:solidFill>
                            <a:schemeClr val="tx1"/>
                          </a:solidFill>
                          <a:effectLst/>
                          <a:latin typeface="+mj-lt"/>
                        </a:rPr>
                      </a:br>
                      <a:r>
                        <a:rPr lang="en-GB" sz="1800" b="0" dirty="0">
                          <a:solidFill>
                            <a:schemeClr val="tx1"/>
                          </a:solidFill>
                          <a:effectLst/>
                          <a:latin typeface="+mj-lt"/>
                        </a:rPr>
                        <a:t>(7-track, typical 1.2v, 25C)</a:t>
                      </a:r>
                    </a:p>
                  </a:txBody>
                  <a:tcPr marL="126950" marR="126950" marT="47625" marB="47625" anchor="ctr"/>
                </a:tc>
                <a:tc>
                  <a:txBody>
                    <a:bodyPr/>
                    <a:lstStyle/>
                    <a:p>
                      <a:r>
                        <a:rPr lang="en-GB" sz="1800" b="0">
                          <a:solidFill>
                            <a:schemeClr val="tx1"/>
                          </a:solidFill>
                          <a:effectLst/>
                          <a:latin typeface="+mj-lt"/>
                        </a:rPr>
                        <a:t>40G</a:t>
                      </a:r>
                      <a:br>
                        <a:rPr lang="en-GB" sz="1800" b="0">
                          <a:solidFill>
                            <a:schemeClr val="tx1"/>
                          </a:solidFill>
                          <a:effectLst/>
                          <a:latin typeface="+mj-lt"/>
                        </a:rPr>
                      </a:br>
                      <a:r>
                        <a:rPr lang="en-GB" sz="1800" b="0">
                          <a:solidFill>
                            <a:schemeClr val="tx1"/>
                          </a:solidFill>
                          <a:effectLst/>
                          <a:latin typeface="+mj-lt"/>
                        </a:rPr>
                        <a:t>9-track, typical 0.9v, 25C)</a:t>
                      </a:r>
                    </a:p>
                  </a:txBody>
                  <a:tcPr marL="126950" marR="126950" marT="47625" marB="47625" anchor="ctr"/>
                </a:tc>
                <a:extLst>
                  <a:ext uri="{0D108BD9-81ED-4DB2-BD59-A6C34878D82A}">
                    <a16:rowId xmlns:a16="http://schemas.microsoft.com/office/drawing/2014/main" val="10001"/>
                  </a:ext>
                </a:extLst>
              </a:tr>
              <a:tr h="722500">
                <a:tc>
                  <a:txBody>
                    <a:bodyPr/>
                    <a:lstStyle/>
                    <a:p>
                      <a:r>
                        <a:rPr lang="en-GB" sz="1800" b="0">
                          <a:solidFill>
                            <a:schemeClr val="tx1"/>
                          </a:solidFill>
                          <a:effectLst/>
                          <a:latin typeface="+mj-lt"/>
                        </a:rPr>
                        <a:t>Dynamic Power</a:t>
                      </a:r>
                    </a:p>
                  </a:txBody>
                  <a:tcPr marL="126950" marR="126950" marT="47625" marB="47625" anchor="ctr"/>
                </a:tc>
                <a:tc>
                  <a:txBody>
                    <a:bodyPr/>
                    <a:lstStyle/>
                    <a:p>
                      <a:r>
                        <a:rPr lang="en-GB" sz="1800" b="0" dirty="0">
                          <a:solidFill>
                            <a:schemeClr val="tx1"/>
                          </a:solidFill>
                          <a:effectLst/>
                          <a:latin typeface="+mj-lt"/>
                        </a:rPr>
                        <a:t>157 µW/MHz</a:t>
                      </a:r>
                    </a:p>
                  </a:txBody>
                  <a:tcPr marL="126950" marR="126950" marT="47625" marB="47625" anchor="ctr"/>
                </a:tc>
                <a:tc>
                  <a:txBody>
                    <a:bodyPr/>
                    <a:lstStyle/>
                    <a:p>
                      <a:r>
                        <a:rPr lang="en-GB" sz="1800" b="0" dirty="0">
                          <a:solidFill>
                            <a:schemeClr val="tx1"/>
                          </a:solidFill>
                          <a:effectLst/>
                          <a:latin typeface="+mj-lt"/>
                        </a:rPr>
                        <a:t>33 µW/MHz</a:t>
                      </a:r>
                    </a:p>
                  </a:txBody>
                  <a:tcPr marL="126950" marR="126950" marT="47625" marB="47625" anchor="ctr"/>
                </a:tc>
                <a:tc>
                  <a:txBody>
                    <a:bodyPr/>
                    <a:lstStyle/>
                    <a:p>
                      <a:r>
                        <a:rPr lang="en-GB" sz="1800" b="0" dirty="0">
                          <a:solidFill>
                            <a:schemeClr val="tx1"/>
                          </a:solidFill>
                          <a:effectLst/>
                          <a:latin typeface="+mj-lt"/>
                        </a:rPr>
                        <a:t>8 µW/MHz</a:t>
                      </a:r>
                    </a:p>
                  </a:txBody>
                  <a:tcPr marL="126950" marR="126950" marT="47625" marB="47625" anchor="ctr"/>
                </a:tc>
                <a:extLst>
                  <a:ext uri="{0D108BD9-81ED-4DB2-BD59-A6C34878D82A}">
                    <a16:rowId xmlns:a16="http://schemas.microsoft.com/office/drawing/2014/main" val="10002"/>
                  </a:ext>
                </a:extLst>
              </a:tr>
              <a:tr h="722500">
                <a:tc>
                  <a:txBody>
                    <a:bodyPr/>
                    <a:lstStyle/>
                    <a:p>
                      <a:r>
                        <a:rPr lang="en-GB" sz="1800" b="0">
                          <a:solidFill>
                            <a:schemeClr val="tx1"/>
                          </a:solidFill>
                          <a:effectLst/>
                          <a:latin typeface="+mj-lt"/>
                        </a:rPr>
                        <a:t>Floorplanned Area</a:t>
                      </a:r>
                    </a:p>
                  </a:txBody>
                  <a:tcPr marL="126950" marR="126950" marT="47625" marB="47625" anchor="ctr"/>
                </a:tc>
                <a:tc>
                  <a:txBody>
                    <a:bodyPr/>
                    <a:lstStyle/>
                    <a:p>
                      <a:r>
                        <a:rPr lang="en-GB" sz="1800" b="0" dirty="0">
                          <a:solidFill>
                            <a:schemeClr val="tx1"/>
                          </a:solidFill>
                          <a:effectLst/>
                          <a:latin typeface="+mj-lt"/>
                        </a:rPr>
                        <a:t>0.56 mm</a:t>
                      </a:r>
                      <a:r>
                        <a:rPr lang="en-GB" sz="1800" b="0" baseline="30000" dirty="0">
                          <a:solidFill>
                            <a:schemeClr val="tx1"/>
                          </a:solidFill>
                          <a:effectLst/>
                          <a:latin typeface="+mj-lt"/>
                        </a:rPr>
                        <a:t>2</a:t>
                      </a:r>
                      <a:endParaRPr lang="en-GB" sz="1800" b="0" dirty="0">
                        <a:solidFill>
                          <a:schemeClr val="tx1"/>
                        </a:solidFill>
                        <a:effectLst/>
                        <a:latin typeface="+mj-lt"/>
                      </a:endParaRPr>
                    </a:p>
                  </a:txBody>
                  <a:tcPr marL="126950" marR="126950" marT="47625" marB="47625" anchor="ctr"/>
                </a:tc>
                <a:tc>
                  <a:txBody>
                    <a:bodyPr/>
                    <a:lstStyle/>
                    <a:p>
                      <a:r>
                        <a:rPr lang="en-GB" sz="1800" b="0" dirty="0">
                          <a:solidFill>
                            <a:schemeClr val="tx1"/>
                          </a:solidFill>
                          <a:effectLst/>
                          <a:latin typeface="+mj-lt"/>
                        </a:rPr>
                        <a:t>0.17 mm</a:t>
                      </a:r>
                      <a:r>
                        <a:rPr lang="en-GB" sz="1800" b="0" baseline="30000" dirty="0">
                          <a:solidFill>
                            <a:schemeClr val="tx1"/>
                          </a:solidFill>
                          <a:effectLst/>
                          <a:latin typeface="+mj-lt"/>
                        </a:rPr>
                        <a:t>2</a:t>
                      </a:r>
                      <a:endParaRPr lang="en-GB" sz="1800" b="0" dirty="0">
                        <a:solidFill>
                          <a:schemeClr val="tx1"/>
                        </a:solidFill>
                        <a:effectLst/>
                        <a:latin typeface="+mj-lt"/>
                      </a:endParaRPr>
                    </a:p>
                  </a:txBody>
                  <a:tcPr marL="126950" marR="126950" marT="47625" marB="47625" anchor="ctr"/>
                </a:tc>
                <a:tc>
                  <a:txBody>
                    <a:bodyPr/>
                    <a:lstStyle/>
                    <a:p>
                      <a:r>
                        <a:rPr lang="en-GB" sz="1800" b="0" dirty="0">
                          <a:solidFill>
                            <a:schemeClr val="tx1"/>
                          </a:solidFill>
                          <a:effectLst/>
                          <a:latin typeface="+mj-lt"/>
                        </a:rPr>
                        <a:t>0.04 mm</a:t>
                      </a:r>
                      <a:r>
                        <a:rPr lang="en-GB" sz="1800" b="0" baseline="30000" dirty="0">
                          <a:solidFill>
                            <a:schemeClr val="tx1"/>
                          </a:solidFill>
                          <a:effectLst/>
                          <a:latin typeface="+mj-lt"/>
                        </a:rPr>
                        <a:t>2</a:t>
                      </a:r>
                      <a:endParaRPr lang="en-GB" sz="1800" b="0" dirty="0">
                        <a:solidFill>
                          <a:schemeClr val="tx1"/>
                        </a:solidFill>
                        <a:effectLst/>
                        <a:latin typeface="+mj-lt"/>
                      </a:endParaRPr>
                    </a:p>
                  </a:txBody>
                  <a:tcPr marL="126950" marR="126950" marT="47625" marB="476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6336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are the goals of design</a:t>
            </a:r>
          </a:p>
        </p:txBody>
      </p:sp>
      <p:sp>
        <p:nvSpPr>
          <p:cNvPr id="7" name="Content Placeholder 6"/>
          <p:cNvSpPr>
            <a:spLocks noGrp="1"/>
          </p:cNvSpPr>
          <p:nvPr>
            <p:ph idx="1"/>
          </p:nvPr>
        </p:nvSpPr>
        <p:spPr>
          <a:ln>
            <a:solidFill>
              <a:schemeClr val="tx2">
                <a:lumMod val="60000"/>
                <a:lumOff val="40000"/>
              </a:schemeClr>
            </a:solidFill>
          </a:ln>
        </p:spPr>
        <p:txBody>
          <a:bodyPr/>
          <a:lstStyle/>
          <a:p>
            <a:pPr>
              <a:buNone/>
            </a:pPr>
            <a:r>
              <a:rPr lang="en-US" dirty="0">
                <a:solidFill>
                  <a:srgbClr val="002060"/>
                </a:solidFill>
              </a:rPr>
              <a:t>A 32 Bit microcontroller </a:t>
            </a:r>
          </a:p>
          <a:p>
            <a:r>
              <a:rPr lang="en-US" sz="2800" dirty="0">
                <a:solidFill>
                  <a:srgbClr val="002060"/>
                </a:solidFill>
              </a:rPr>
              <a:t>It is designed to achieve</a:t>
            </a:r>
          </a:p>
          <a:p>
            <a:pPr lvl="2"/>
            <a:r>
              <a:rPr lang="en-US" sz="2100" dirty="0">
                <a:solidFill>
                  <a:srgbClr val="002060"/>
                </a:solidFill>
              </a:rPr>
              <a:t>High code density, </a:t>
            </a:r>
          </a:p>
          <a:p>
            <a:pPr lvl="2"/>
            <a:r>
              <a:rPr lang="en-US" sz="2100" dirty="0">
                <a:solidFill>
                  <a:srgbClr val="002060"/>
                </a:solidFill>
              </a:rPr>
              <a:t>Fast interrupt response times</a:t>
            </a:r>
          </a:p>
          <a:p>
            <a:pPr lvl="2"/>
            <a:r>
              <a:rPr lang="en-US" sz="2100" dirty="0">
                <a:solidFill>
                  <a:srgbClr val="002060"/>
                </a:solidFill>
              </a:rPr>
              <a:t>Signal processing Algorithms</a:t>
            </a:r>
          </a:p>
          <a:p>
            <a:pPr lvl="2"/>
            <a:r>
              <a:rPr lang="en-US" sz="2000" dirty="0">
                <a:solidFill>
                  <a:srgbClr val="002060"/>
                </a:solidFill>
              </a:rPr>
              <a:t>IEEE floating-point units</a:t>
            </a:r>
          </a:p>
          <a:p>
            <a:pPr lvl="2"/>
            <a:r>
              <a:rPr lang="en-US" sz="2000" dirty="0">
                <a:solidFill>
                  <a:srgbClr val="002060"/>
                </a:solidFill>
              </a:rPr>
              <a:t>Real time Operating System support</a:t>
            </a:r>
          </a:p>
          <a:p>
            <a:pPr lvl="2"/>
            <a:r>
              <a:rPr lang="en-US" sz="2000" dirty="0">
                <a:solidFill>
                  <a:srgbClr val="002060"/>
                </a:solidFill>
              </a:rPr>
              <a:t>Advance Trace Capabilities</a:t>
            </a:r>
            <a:endParaRPr lang="en-US" sz="2100" dirty="0">
              <a:solidFill>
                <a:srgbClr val="002060"/>
              </a:solidFill>
            </a:endParaRPr>
          </a:p>
          <a:p>
            <a:pPr lvl="2"/>
            <a:endParaRPr lang="en-US" sz="2100" dirty="0"/>
          </a:p>
          <a:p>
            <a:pPr lvl="2"/>
            <a:endParaRPr lang="en-US"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sz="4000" dirty="0"/>
              <a:t>Cortex-M4 Details</a:t>
            </a:r>
          </a:p>
        </p:txBody>
      </p:sp>
      <p:sp>
        <p:nvSpPr>
          <p:cNvPr id="3" name="Content Placeholder 6"/>
          <p:cNvSpPr txBox="1">
            <a:spLocks/>
          </p:cNvSpPr>
          <p:nvPr/>
        </p:nvSpPr>
        <p:spPr>
          <a:xfrm>
            <a:off x="457200" y="838200"/>
            <a:ext cx="8229600" cy="5562600"/>
          </a:xfrm>
          <a:prstGeom prst="rect">
            <a:avLst/>
          </a:prstGeom>
          <a:ln>
            <a:solidFill>
              <a:schemeClr val="tx2">
                <a:lumMod val="60000"/>
                <a:lumOff val="40000"/>
              </a:schemeClr>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rgbClr val="002060"/>
                </a:solidFill>
                <a:effectLst/>
                <a:uLnTx/>
                <a:uFillTx/>
                <a:latin typeface="+mn-lt"/>
                <a:ea typeface="+mn-ea"/>
                <a:cs typeface="+mn-cs"/>
              </a:rPr>
              <a:t>A 32 Bit microcontroller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solidFill>
                  <a:srgbClr val="002060"/>
                </a:solidFill>
                <a:latin typeface="+mn-lt"/>
              </a:rPr>
              <a:t>Can handle 32 bit, 16 bit and 8 –bit data effectively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solidFill>
                  <a:srgbClr val="002060"/>
                </a:solidFill>
                <a:latin typeface="+mn-lt"/>
              </a:rPr>
              <a:t>Cortex-M4 does not include any memory but provides interfaces to external Flash and SRAMs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32</a:t>
            </a:r>
            <a:r>
              <a:rPr kumimoji="0" lang="en-US" sz="2000" b="0" i="0" u="none" strike="noStrike" kern="1200" cap="none" spc="0" normalizeH="0" noProof="0" dirty="0">
                <a:ln>
                  <a:noFill/>
                </a:ln>
                <a:solidFill>
                  <a:srgbClr val="002060"/>
                </a:solidFill>
                <a:effectLst/>
                <a:uLnTx/>
                <a:uFillTx/>
                <a:latin typeface="+mn-lt"/>
                <a:ea typeface="+mn-ea"/>
                <a:cs typeface="+mn-cs"/>
              </a:rPr>
              <a:t> bit address bus lets us address 4GB of Memory</a:t>
            </a:r>
          </a:p>
          <a:p>
            <a:pPr marL="342900" lvl="0" indent="-342900" eaLnBrk="1" fontAlgn="auto" hangingPunct="1">
              <a:spcBef>
                <a:spcPct val="20000"/>
              </a:spcBef>
              <a:spcAft>
                <a:spcPts val="0"/>
              </a:spcAft>
              <a:buFont typeface="Arial" pitchFamily="34" charset="0"/>
              <a:buChar char="•"/>
            </a:pPr>
            <a:r>
              <a:rPr lang="en-US" sz="2000" dirty="0">
                <a:solidFill>
                  <a:srgbClr val="002060"/>
                </a:solidFill>
                <a:latin typeface="+mn-lt"/>
              </a:rPr>
              <a:t> Different regions are created memory space to  store system instructions and data, users instructions, data, and mapped peripheral device registers and related interfaces.</a:t>
            </a:r>
          </a:p>
          <a:p>
            <a:pPr marL="342900" lvl="0" indent="-342900" eaLnBrk="1" fontAlgn="auto" hangingPunct="1">
              <a:spcBef>
                <a:spcPct val="20000"/>
              </a:spcBef>
              <a:spcAft>
                <a:spcPts val="0"/>
              </a:spcAft>
              <a:buFont typeface="Arial" pitchFamily="34" charset="0"/>
              <a:buChar char="•"/>
            </a:pPr>
            <a:r>
              <a:rPr lang="en-US" sz="2000" dirty="0">
                <a:solidFill>
                  <a:srgbClr val="002060"/>
                </a:solidFill>
                <a:latin typeface="+mn-lt"/>
              </a:rPr>
              <a:t>Cortex -M4 internally uses a 32 But bus based on AMBA standard, Advanced Microcontroller Bus Architecture</a:t>
            </a:r>
          </a:p>
          <a:p>
            <a:pPr marL="342900" lvl="0" indent="-342900" eaLnBrk="1" fontAlgn="auto" hangingPunct="1">
              <a:spcBef>
                <a:spcPct val="20000"/>
              </a:spcBef>
              <a:spcAft>
                <a:spcPts val="0"/>
              </a:spcAft>
              <a:buFont typeface="Arial" pitchFamily="34" charset="0"/>
              <a:buChar char="•"/>
            </a:pPr>
            <a:r>
              <a:rPr lang="en-US" sz="2000" dirty="0">
                <a:solidFill>
                  <a:srgbClr val="002060"/>
                </a:solidFill>
                <a:latin typeface="+mn-lt"/>
              </a:rPr>
              <a:t>The main bus interface between the MCU and external components is the Advanced High performance Bus (AHB), which provides interfaces for memory and system bus as well as for peripheral devices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EE39C9-780F-496E-8F08-4648177A88F7}"/>
              </a:ext>
            </a:extLst>
          </p:cNvPr>
          <p:cNvSpPr>
            <a:spLocks noGrp="1"/>
          </p:cNvSpPr>
          <p:nvPr>
            <p:ph type="title"/>
          </p:nvPr>
        </p:nvSpPr>
        <p:spPr>
          <a:xfrm>
            <a:off x="479811" y="336000"/>
            <a:ext cx="8113855" cy="482109"/>
          </a:xfrm>
        </p:spPr>
        <p:txBody>
          <a:bodyPr>
            <a:normAutofit fontScale="90000"/>
          </a:bodyPr>
          <a:lstStyle/>
          <a:p>
            <a:r>
              <a:rPr lang="en-GB" dirty="0"/>
              <a:t>Cortex-M4 Block Diagram</a:t>
            </a:r>
          </a:p>
        </p:txBody>
      </p:sp>
      <p:sp>
        <p:nvSpPr>
          <p:cNvPr id="4" name="Rectangle 3">
            <a:extLst>
              <a:ext uri="{FF2B5EF4-FFF2-40B4-BE49-F238E27FC236}">
                <a16:creationId xmlns:a16="http://schemas.microsoft.com/office/drawing/2014/main" id="{3AC4CA5C-5FD5-4EEC-BBB5-E01F224CAF50}"/>
              </a:ext>
            </a:extLst>
          </p:cNvPr>
          <p:cNvSpPr/>
          <p:nvPr/>
        </p:nvSpPr>
        <p:spPr bwMode="auto">
          <a:xfrm>
            <a:off x="793680" y="1349742"/>
            <a:ext cx="87172" cy="40127"/>
          </a:xfrm>
          <a:prstGeom prst="rect">
            <a:avLst/>
          </a:prstGeom>
          <a:solidFill>
            <a:srgbClr val="FFFFFF"/>
          </a:solidFill>
          <a:ln w="19050" cap="flat" cmpd="sng" algn="ctr">
            <a:no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Arial" charset="0"/>
              <a:ea typeface="MS PGothic" pitchFamily="34" charset="-128"/>
            </a:endParaRPr>
          </a:p>
        </p:txBody>
      </p:sp>
      <p:sp>
        <p:nvSpPr>
          <p:cNvPr id="5" name="Right Arrow 121">
            <a:extLst>
              <a:ext uri="{FF2B5EF4-FFF2-40B4-BE49-F238E27FC236}">
                <a16:creationId xmlns:a16="http://schemas.microsoft.com/office/drawing/2014/main" id="{724F3E35-77C9-45BD-8F9D-ABDDF8859542}"/>
              </a:ext>
            </a:extLst>
          </p:cNvPr>
          <p:cNvSpPr/>
          <p:nvPr/>
        </p:nvSpPr>
        <p:spPr bwMode="auto">
          <a:xfrm>
            <a:off x="5668250" y="4408200"/>
            <a:ext cx="313860" cy="240504"/>
          </a:xfrm>
          <a:prstGeom prst="rightArrow">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a:ln>
                <a:noFill/>
              </a:ln>
              <a:solidFill>
                <a:srgbClr val="000000"/>
              </a:solidFill>
              <a:effectLst/>
              <a:uLnTx/>
              <a:uFillTx/>
              <a:latin typeface="Arial" charset="0"/>
              <a:ea typeface="MS PGothic" pitchFamily="34" charset="-128"/>
            </a:endParaRPr>
          </a:p>
        </p:txBody>
      </p:sp>
      <p:grpSp>
        <p:nvGrpSpPr>
          <p:cNvPr id="6" name="Group 5">
            <a:extLst>
              <a:ext uri="{FF2B5EF4-FFF2-40B4-BE49-F238E27FC236}">
                <a16:creationId xmlns:a16="http://schemas.microsoft.com/office/drawing/2014/main" id="{EB7FD3A3-A354-479C-B2EC-24711C3028D4}"/>
              </a:ext>
            </a:extLst>
          </p:cNvPr>
          <p:cNvGrpSpPr/>
          <p:nvPr/>
        </p:nvGrpSpPr>
        <p:grpSpPr>
          <a:xfrm>
            <a:off x="228600" y="1389869"/>
            <a:ext cx="8686800" cy="4706131"/>
            <a:chOff x="2055017" y="990601"/>
            <a:chExt cx="8229603" cy="5410199"/>
          </a:xfrm>
        </p:grpSpPr>
        <p:sp>
          <p:nvSpPr>
            <p:cNvPr id="7" name="Rectangle 6">
              <a:extLst>
                <a:ext uri="{FF2B5EF4-FFF2-40B4-BE49-F238E27FC236}">
                  <a16:creationId xmlns:a16="http://schemas.microsoft.com/office/drawing/2014/main" id="{87FBE670-EBBF-4BAD-B746-4C217A5C4BFA}"/>
                </a:ext>
              </a:extLst>
            </p:cNvPr>
            <p:cNvSpPr/>
            <p:nvPr/>
          </p:nvSpPr>
          <p:spPr bwMode="auto">
            <a:xfrm>
              <a:off x="2283619" y="990601"/>
              <a:ext cx="7696200" cy="5181599"/>
            </a:xfrm>
            <a:prstGeom prst="rect">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Arial" charset="0"/>
                <a:ea typeface="MS PGothic" pitchFamily="34" charset="-128"/>
                <a:cs typeface="Arial" charset="0"/>
              </a:endParaRPr>
            </a:p>
          </p:txBody>
        </p:sp>
        <p:sp>
          <p:nvSpPr>
            <p:cNvPr id="8" name="Rectangle 7">
              <a:extLst>
                <a:ext uri="{FF2B5EF4-FFF2-40B4-BE49-F238E27FC236}">
                  <a16:creationId xmlns:a16="http://schemas.microsoft.com/office/drawing/2014/main" id="{9DAF8EF7-A42D-40EC-A56E-293368B51EBB}"/>
                </a:ext>
              </a:extLst>
            </p:cNvPr>
            <p:cNvSpPr/>
            <p:nvPr/>
          </p:nvSpPr>
          <p:spPr bwMode="auto">
            <a:xfrm>
              <a:off x="2540306" y="1524000"/>
              <a:ext cx="944885" cy="815662"/>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WIC</a:t>
              </a:r>
            </a:p>
          </p:txBody>
        </p:sp>
        <p:sp>
          <p:nvSpPr>
            <p:cNvPr id="9" name="Rectangle 8">
              <a:extLst>
                <a:ext uri="{FF2B5EF4-FFF2-40B4-BE49-F238E27FC236}">
                  <a16:creationId xmlns:a16="http://schemas.microsoft.com/office/drawing/2014/main" id="{E6D046EF-B966-4397-A93C-8543FBD4A689}"/>
                </a:ext>
              </a:extLst>
            </p:cNvPr>
            <p:cNvSpPr/>
            <p:nvPr/>
          </p:nvSpPr>
          <p:spPr bwMode="auto">
            <a:xfrm>
              <a:off x="3915472" y="1389869"/>
              <a:ext cx="1263746" cy="1172051"/>
            </a:xfrm>
            <a:prstGeom prst="rect">
              <a:avLst/>
            </a:prstGeom>
            <a:solidFill>
              <a:srgbClr val="9FB43B">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vert="horz"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Nested  Vector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Interrupt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Controller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(NVIC)</a:t>
              </a:r>
            </a:p>
          </p:txBody>
        </p:sp>
        <p:sp>
          <p:nvSpPr>
            <p:cNvPr id="10" name="Rectangle 9">
              <a:extLst>
                <a:ext uri="{FF2B5EF4-FFF2-40B4-BE49-F238E27FC236}">
                  <a16:creationId xmlns:a16="http://schemas.microsoft.com/office/drawing/2014/main" id="{86C5C242-C901-4254-B07F-EA68D532105B}"/>
                </a:ext>
              </a:extLst>
            </p:cNvPr>
            <p:cNvSpPr/>
            <p:nvPr/>
          </p:nvSpPr>
          <p:spPr bwMode="auto">
            <a:xfrm>
              <a:off x="3915470" y="2971801"/>
              <a:ext cx="1263748" cy="610905"/>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Debug</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Access Port</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1" name="TextBox 49">
              <a:extLst>
                <a:ext uri="{FF2B5EF4-FFF2-40B4-BE49-F238E27FC236}">
                  <a16:creationId xmlns:a16="http://schemas.microsoft.com/office/drawing/2014/main" id="{7BBFBB7A-7594-44DF-81CA-E6BBC0FF666A}"/>
                </a:ext>
              </a:extLst>
            </p:cNvPr>
            <p:cNvSpPr txBox="1">
              <a:spLocks noChangeArrowheads="1"/>
            </p:cNvSpPr>
            <p:nvPr/>
          </p:nvSpPr>
          <p:spPr bwMode="auto">
            <a:xfrm>
              <a:off x="2207419" y="1018401"/>
              <a:ext cx="31963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rPr>
                <a:t>ARM Cortex-M4 Microprocessor</a:t>
              </a:r>
            </a:p>
          </p:txBody>
        </p:sp>
        <p:sp>
          <p:nvSpPr>
            <p:cNvPr id="12" name="Up-Down Arrow 103">
              <a:extLst>
                <a:ext uri="{FF2B5EF4-FFF2-40B4-BE49-F238E27FC236}">
                  <a16:creationId xmlns:a16="http://schemas.microsoft.com/office/drawing/2014/main" id="{CA39EB12-6C6D-4CE4-8FE6-FA8D91E6B7A4}"/>
                </a:ext>
              </a:extLst>
            </p:cNvPr>
            <p:cNvSpPr/>
            <p:nvPr/>
          </p:nvSpPr>
          <p:spPr bwMode="auto">
            <a:xfrm>
              <a:off x="5908483" y="3582706"/>
              <a:ext cx="343154" cy="38082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3" name="Up-Down Arrow 104">
              <a:extLst>
                <a:ext uri="{FF2B5EF4-FFF2-40B4-BE49-F238E27FC236}">
                  <a16:creationId xmlns:a16="http://schemas.microsoft.com/office/drawing/2014/main" id="{C2C9A3F3-6F1F-4E52-B2FF-31295A924FC9}"/>
                </a:ext>
              </a:extLst>
            </p:cNvPr>
            <p:cNvSpPr/>
            <p:nvPr/>
          </p:nvSpPr>
          <p:spPr bwMode="auto">
            <a:xfrm>
              <a:off x="5851501" y="2561921"/>
              <a:ext cx="343154" cy="409880"/>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4" name="Up-Down Arrow 105">
              <a:extLst>
                <a:ext uri="{FF2B5EF4-FFF2-40B4-BE49-F238E27FC236}">
                  <a16:creationId xmlns:a16="http://schemas.microsoft.com/office/drawing/2014/main" id="{20E90073-1DAC-4C76-857D-7D1E5E13F755}"/>
                </a:ext>
              </a:extLst>
            </p:cNvPr>
            <p:cNvSpPr/>
            <p:nvPr/>
          </p:nvSpPr>
          <p:spPr bwMode="auto">
            <a:xfrm rot="5400000">
              <a:off x="3528754" y="1716692"/>
              <a:ext cx="343154" cy="430280"/>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5" name="Right Arrow 106">
              <a:extLst>
                <a:ext uri="{FF2B5EF4-FFF2-40B4-BE49-F238E27FC236}">
                  <a16:creationId xmlns:a16="http://schemas.microsoft.com/office/drawing/2014/main" id="{0E8ECB63-3681-4BFE-B127-54D5B0936523}"/>
                </a:ext>
              </a:extLst>
            </p:cNvPr>
            <p:cNvSpPr/>
            <p:nvPr/>
          </p:nvSpPr>
          <p:spPr bwMode="auto">
            <a:xfrm>
              <a:off x="2055018" y="1810895"/>
              <a:ext cx="470297" cy="241872"/>
            </a:xfrm>
            <a:prstGeom prst="rightArrow">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Arial" charset="0"/>
                <a:ea typeface="MS PGothic" pitchFamily="34" charset="-128"/>
              </a:endParaRPr>
            </a:p>
          </p:txBody>
        </p:sp>
        <p:sp>
          <p:nvSpPr>
            <p:cNvPr id="16" name="Rectangle 15">
              <a:extLst>
                <a:ext uri="{FF2B5EF4-FFF2-40B4-BE49-F238E27FC236}">
                  <a16:creationId xmlns:a16="http://schemas.microsoft.com/office/drawing/2014/main" id="{3D433523-0BDA-4E18-AC0A-AA1527576A23}"/>
                </a:ext>
              </a:extLst>
            </p:cNvPr>
            <p:cNvSpPr/>
            <p:nvPr/>
          </p:nvSpPr>
          <p:spPr bwMode="auto">
            <a:xfrm>
              <a:off x="5612214" y="2971801"/>
              <a:ext cx="2462606" cy="619421"/>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 Memory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protection unit</a:t>
              </a:r>
            </a:p>
          </p:txBody>
        </p:sp>
        <p:sp>
          <p:nvSpPr>
            <p:cNvPr id="17" name="Up-Down Arrow 120">
              <a:extLst>
                <a:ext uri="{FF2B5EF4-FFF2-40B4-BE49-F238E27FC236}">
                  <a16:creationId xmlns:a16="http://schemas.microsoft.com/office/drawing/2014/main" id="{4B87113D-764D-45E0-8326-BA1A3D345336}"/>
                </a:ext>
              </a:extLst>
            </p:cNvPr>
            <p:cNvSpPr/>
            <p:nvPr/>
          </p:nvSpPr>
          <p:spPr bwMode="auto">
            <a:xfrm>
              <a:off x="9064714" y="3582706"/>
              <a:ext cx="250359" cy="1505592"/>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nvGrpSpPr>
            <p:cNvPr id="18" name="Group 17">
              <a:extLst>
                <a:ext uri="{FF2B5EF4-FFF2-40B4-BE49-F238E27FC236}">
                  <a16:creationId xmlns:a16="http://schemas.microsoft.com/office/drawing/2014/main" id="{3B096526-F0D4-483B-A778-994BF67419FD}"/>
                </a:ext>
              </a:extLst>
            </p:cNvPr>
            <p:cNvGrpSpPr/>
            <p:nvPr/>
          </p:nvGrpSpPr>
          <p:grpSpPr>
            <a:xfrm>
              <a:off x="3915470" y="5108633"/>
              <a:ext cx="5856097" cy="794497"/>
              <a:chOff x="4622711" y="4689450"/>
              <a:chExt cx="3642911" cy="794497"/>
            </a:xfrm>
          </p:grpSpPr>
          <p:sp>
            <p:nvSpPr>
              <p:cNvPr id="40" name="Rectangle 39">
                <a:extLst>
                  <a:ext uri="{FF2B5EF4-FFF2-40B4-BE49-F238E27FC236}">
                    <a16:creationId xmlns:a16="http://schemas.microsoft.com/office/drawing/2014/main" id="{DD5EE986-7F9E-4B3C-9BBF-95D2112A4BF8}"/>
                  </a:ext>
                </a:extLst>
              </p:cNvPr>
              <p:cNvSpPr/>
              <p:nvPr/>
            </p:nvSpPr>
            <p:spPr bwMode="auto">
              <a:xfrm>
                <a:off x="4622711" y="4689450"/>
                <a:ext cx="3642911" cy="306072"/>
              </a:xfrm>
              <a:prstGeom prst="rect">
                <a:avLst/>
              </a:prstGeom>
              <a:solidFill>
                <a:srgbClr val="9FB43B">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Bus matrix</a:t>
                </a:r>
              </a:p>
            </p:txBody>
          </p:sp>
          <p:sp>
            <p:nvSpPr>
              <p:cNvPr id="41" name="Rectangle 40">
                <a:extLst>
                  <a:ext uri="{FF2B5EF4-FFF2-40B4-BE49-F238E27FC236}">
                    <a16:creationId xmlns:a16="http://schemas.microsoft.com/office/drawing/2014/main" id="{FD2B7DDD-615E-4087-AD3A-EA0930C3536D}"/>
                  </a:ext>
                </a:extLst>
              </p:cNvPr>
              <p:cNvSpPr/>
              <p:nvPr/>
            </p:nvSpPr>
            <p:spPr bwMode="auto">
              <a:xfrm>
                <a:off x="4622712" y="4995521"/>
                <a:ext cx="1407960" cy="488425"/>
              </a:xfrm>
              <a:prstGeom prst="rect">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Code interface</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42" name="Rectangle 41">
                <a:extLst>
                  <a:ext uri="{FF2B5EF4-FFF2-40B4-BE49-F238E27FC236}">
                    <a16:creationId xmlns:a16="http://schemas.microsoft.com/office/drawing/2014/main" id="{D6A28D04-95D1-4BFB-8EDF-62A38CBF0490}"/>
                  </a:ext>
                </a:extLst>
              </p:cNvPr>
              <p:cNvSpPr/>
              <p:nvPr/>
            </p:nvSpPr>
            <p:spPr bwMode="auto">
              <a:xfrm>
                <a:off x="6703219" y="4995522"/>
                <a:ext cx="1562403" cy="488425"/>
              </a:xfrm>
              <a:prstGeom prst="rect">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SRAM and</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peripheral interface</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sp>
          <p:nvSpPr>
            <p:cNvPr id="19" name="Up-Down Arrow 130">
              <a:extLst>
                <a:ext uri="{FF2B5EF4-FFF2-40B4-BE49-F238E27FC236}">
                  <a16:creationId xmlns:a16="http://schemas.microsoft.com/office/drawing/2014/main" id="{32AE870E-A7BC-499D-8815-9D70404B3666}"/>
                </a:ext>
              </a:extLst>
            </p:cNvPr>
            <p:cNvSpPr/>
            <p:nvPr/>
          </p:nvSpPr>
          <p:spPr bwMode="auto">
            <a:xfrm rot="5400000">
              <a:off x="8169942" y="1683136"/>
              <a:ext cx="343154" cy="533400"/>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0" name="Up-Down Arrow 131">
              <a:extLst>
                <a:ext uri="{FF2B5EF4-FFF2-40B4-BE49-F238E27FC236}">
                  <a16:creationId xmlns:a16="http://schemas.microsoft.com/office/drawing/2014/main" id="{5CC9D1B2-3941-4A2D-8ABE-B4A682ECFB88}"/>
                </a:ext>
              </a:extLst>
            </p:cNvPr>
            <p:cNvSpPr/>
            <p:nvPr/>
          </p:nvSpPr>
          <p:spPr bwMode="auto">
            <a:xfrm rot="5400000">
              <a:off x="5224138" y="1733337"/>
              <a:ext cx="343154" cy="432994"/>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nvGrpSpPr>
            <p:cNvPr id="21" name="Group 20">
              <a:extLst>
                <a:ext uri="{FF2B5EF4-FFF2-40B4-BE49-F238E27FC236}">
                  <a16:creationId xmlns:a16="http://schemas.microsoft.com/office/drawing/2014/main" id="{8B8A4405-FBBC-4402-AA80-EE36D1EE6FB2}"/>
                </a:ext>
              </a:extLst>
            </p:cNvPr>
            <p:cNvGrpSpPr/>
            <p:nvPr/>
          </p:nvGrpSpPr>
          <p:grpSpPr>
            <a:xfrm>
              <a:off x="5612213" y="1371600"/>
              <a:ext cx="2462606" cy="1190320"/>
              <a:chOff x="4831191" y="1852573"/>
              <a:chExt cx="2462606" cy="1190320"/>
            </a:xfrm>
          </p:grpSpPr>
          <p:grpSp>
            <p:nvGrpSpPr>
              <p:cNvPr id="36" name="Group 35">
                <a:extLst>
                  <a:ext uri="{FF2B5EF4-FFF2-40B4-BE49-F238E27FC236}">
                    <a16:creationId xmlns:a16="http://schemas.microsoft.com/office/drawing/2014/main" id="{5F131468-3647-46FB-A264-D112CE1E85E4}"/>
                  </a:ext>
                </a:extLst>
              </p:cNvPr>
              <p:cNvGrpSpPr/>
              <p:nvPr/>
            </p:nvGrpSpPr>
            <p:grpSpPr>
              <a:xfrm>
                <a:off x="4831191" y="1852573"/>
                <a:ext cx="2462606" cy="1190320"/>
                <a:chOff x="4526159" y="1755705"/>
                <a:chExt cx="2462606" cy="1293423"/>
              </a:xfrm>
            </p:grpSpPr>
            <p:sp>
              <p:nvSpPr>
                <p:cNvPr id="38" name="Rectangle 37">
                  <a:extLst>
                    <a:ext uri="{FF2B5EF4-FFF2-40B4-BE49-F238E27FC236}">
                      <a16:creationId xmlns:a16="http://schemas.microsoft.com/office/drawing/2014/main" id="{C767F20C-1A50-4CD2-A839-C0B9FC20B04A}"/>
                    </a:ext>
                  </a:extLst>
                </p:cNvPr>
                <p:cNvSpPr/>
                <p:nvPr/>
              </p:nvSpPr>
              <p:spPr bwMode="auto">
                <a:xfrm>
                  <a:off x="4526159" y="2061777"/>
                  <a:ext cx="2462606" cy="987351"/>
                </a:xfrm>
                <a:prstGeom prst="rect">
                  <a:avLst/>
                </a:prstGeom>
                <a:solidFill>
                  <a:srgbClr val="911B1D">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9" name="Rectangle 38">
                  <a:extLst>
                    <a:ext uri="{FF2B5EF4-FFF2-40B4-BE49-F238E27FC236}">
                      <a16:creationId xmlns:a16="http://schemas.microsoft.com/office/drawing/2014/main" id="{5DED5878-149C-4973-BC85-7021B754AE58}"/>
                    </a:ext>
                  </a:extLst>
                </p:cNvPr>
                <p:cNvSpPr/>
                <p:nvPr/>
              </p:nvSpPr>
              <p:spPr bwMode="auto">
                <a:xfrm>
                  <a:off x="4526159" y="1755705"/>
                  <a:ext cx="2462605" cy="306072"/>
                </a:xfrm>
                <a:prstGeom prst="rect">
                  <a:avLst/>
                </a:prstGeom>
                <a:solidFill>
                  <a:srgbClr val="9FB43B">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noProof="0" dirty="0">
                      <a:solidFill>
                        <a:srgbClr val="000000"/>
                      </a:solidFill>
                      <a:latin typeface="Arial" charset="0"/>
                      <a:ea typeface="MS PGothic" pitchFamily="34" charset="-128"/>
                      <a:cs typeface="Arial" charset="0"/>
                    </a:rPr>
                    <a:t>Optional FPU</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sp>
            <p:nvSpPr>
              <p:cNvPr id="37" name="TextBox 49">
                <a:extLst>
                  <a:ext uri="{FF2B5EF4-FFF2-40B4-BE49-F238E27FC236}">
                    <a16:creationId xmlns:a16="http://schemas.microsoft.com/office/drawing/2014/main" id="{8640758A-092E-46BC-B7BD-3FF02594AB5D}"/>
                  </a:ext>
                </a:extLst>
              </p:cNvPr>
              <p:cNvSpPr txBox="1">
                <a:spLocks noChangeArrowheads="1"/>
              </p:cNvSpPr>
              <p:nvPr/>
            </p:nvSpPr>
            <p:spPr bwMode="auto">
              <a:xfrm>
                <a:off x="5233322" y="2462173"/>
                <a:ext cx="16583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rPr>
                  <a:t>Processor core</a:t>
                </a:r>
              </a:p>
            </p:txBody>
          </p:sp>
        </p:grpSp>
        <p:sp>
          <p:nvSpPr>
            <p:cNvPr id="22" name="Rectangle 21">
              <a:extLst>
                <a:ext uri="{FF2B5EF4-FFF2-40B4-BE49-F238E27FC236}">
                  <a16:creationId xmlns:a16="http://schemas.microsoft.com/office/drawing/2014/main" id="{68AB6B09-5A77-417C-BA6F-C0A8C905F572}"/>
                </a:ext>
              </a:extLst>
            </p:cNvPr>
            <p:cNvSpPr/>
            <p:nvPr/>
          </p:nvSpPr>
          <p:spPr bwMode="auto">
            <a:xfrm>
              <a:off x="8608220" y="1536869"/>
              <a:ext cx="1163348" cy="825928"/>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Embedded</a:t>
              </a:r>
              <a:endParaRPr lang="en-GB" sz="1200" kern="0" dirty="0">
                <a:solidFill>
                  <a:srgbClr val="000000"/>
                </a:solidFill>
                <a:latin typeface="Arial" charset="0"/>
                <a:ea typeface="MS PGothic" pitchFamily="34" charset="-128"/>
                <a:cs typeface="Arial"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Trace</a:t>
              </a:r>
              <a:r>
                <a:rPr kumimoji="0" lang="en-GB" sz="1200" b="0" i="0" u="none" strike="noStrike" kern="0" cap="none" spc="0" normalizeH="0" noProof="0" dirty="0">
                  <a:ln>
                    <a:noFill/>
                  </a:ln>
                  <a:solidFill>
                    <a:srgbClr val="000000"/>
                  </a:solidFill>
                  <a:effectLst/>
                  <a:uLnTx/>
                  <a:uFillTx/>
                  <a:latin typeface="Arial" charset="0"/>
                  <a:ea typeface="MS PGothic" pitchFamily="34" charset="-128"/>
                  <a:cs typeface="Arial" charset="0"/>
                </a:rPr>
                <a:t> </a:t>
              </a:r>
              <a:r>
                <a:rPr kumimoji="0" lang="en-GB" sz="1200" b="0" i="0" u="none" strike="noStrike" kern="0" cap="none" spc="0" normalizeH="0" noProof="0" dirty="0" err="1">
                  <a:ln>
                    <a:noFill/>
                  </a:ln>
                  <a:solidFill>
                    <a:srgbClr val="000000"/>
                  </a:solidFill>
                  <a:effectLst/>
                  <a:uLnTx/>
                  <a:uFillTx/>
                  <a:latin typeface="Arial" charset="0"/>
                  <a:ea typeface="MS PGothic" pitchFamily="34" charset="-128"/>
                  <a:cs typeface="Arial" charset="0"/>
                </a:rPr>
                <a:t>Macrocell</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3" name="Up-Down Arrow 47">
              <a:extLst>
                <a:ext uri="{FF2B5EF4-FFF2-40B4-BE49-F238E27FC236}">
                  <a16:creationId xmlns:a16="http://schemas.microsoft.com/office/drawing/2014/main" id="{196EE0D9-B2A1-424A-BC8D-BBE9214EC3C4}"/>
                </a:ext>
              </a:extLst>
            </p:cNvPr>
            <p:cNvSpPr/>
            <p:nvPr/>
          </p:nvSpPr>
          <p:spPr bwMode="auto">
            <a:xfrm>
              <a:off x="7496649" y="2561920"/>
              <a:ext cx="343154" cy="404998"/>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4" name="Rectangle 23">
              <a:extLst>
                <a:ext uri="{FF2B5EF4-FFF2-40B4-BE49-F238E27FC236}">
                  <a16:creationId xmlns:a16="http://schemas.microsoft.com/office/drawing/2014/main" id="{9455EDB0-0FF4-424E-92C9-CD0868901113}"/>
                </a:ext>
              </a:extLst>
            </p:cNvPr>
            <p:cNvSpPr/>
            <p:nvPr/>
          </p:nvSpPr>
          <p:spPr bwMode="auto">
            <a:xfrm>
              <a:off x="8608220" y="2971801"/>
              <a:ext cx="1163348" cy="610905"/>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 Serial</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Wire Viewer</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5" name="Rectangle 24">
              <a:extLst>
                <a:ext uri="{FF2B5EF4-FFF2-40B4-BE49-F238E27FC236}">
                  <a16:creationId xmlns:a16="http://schemas.microsoft.com/office/drawing/2014/main" id="{18D064DA-44C9-4DD1-A8D8-CD7A6BDD74F0}"/>
                </a:ext>
              </a:extLst>
            </p:cNvPr>
            <p:cNvSpPr/>
            <p:nvPr/>
          </p:nvSpPr>
          <p:spPr bwMode="auto">
            <a:xfrm>
              <a:off x="5612212" y="3963527"/>
              <a:ext cx="938606" cy="743950"/>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Flash</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dirty="0">
                  <a:solidFill>
                    <a:srgbClr val="000000"/>
                  </a:solidFill>
                  <a:latin typeface="Arial" charset="0"/>
                  <a:ea typeface="MS PGothic" pitchFamily="34" charset="-128"/>
                  <a:cs typeface="Arial" charset="0"/>
                </a:rPr>
                <a:t>patch</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6" name="Rectangle 25">
              <a:extLst>
                <a:ext uri="{FF2B5EF4-FFF2-40B4-BE49-F238E27FC236}">
                  <a16:creationId xmlns:a16="http://schemas.microsoft.com/office/drawing/2014/main" id="{E11CD7B2-B1D9-457C-AB09-136052F43121}"/>
                </a:ext>
              </a:extLst>
            </p:cNvPr>
            <p:cNvSpPr/>
            <p:nvPr/>
          </p:nvSpPr>
          <p:spPr bwMode="auto">
            <a:xfrm>
              <a:off x="7136212" y="3969320"/>
              <a:ext cx="938606" cy="743950"/>
            </a:xfrm>
            <a:prstGeom prst="rect">
              <a:avLst/>
            </a:prstGeom>
            <a:solidFill>
              <a:srgbClr val="9FB43B">
                <a:lumMod val="20000"/>
                <a:lumOff val="80000"/>
              </a:srgbClr>
            </a:solidFill>
            <a:ln w="19050" cap="flat" cmpd="sng" algn="ctr">
              <a:solidFill>
                <a:srgbClr val="000000">
                  <a:lumMod val="75000"/>
                  <a:lumOff val="25000"/>
                </a:srgbClr>
              </a:solidFill>
              <a:prstDash val="sysDash"/>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Optional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Data</a:t>
              </a:r>
            </a:p>
            <a:p>
              <a:pPr marL="0" marR="0" lvl="0" indent="0" algn="ctr" defTabSz="914400" eaLnBrk="1" fontAlgn="base" latinLnBrk="0" hangingPunct="1">
                <a:lnSpc>
                  <a:spcPct val="100000"/>
                </a:lnSpc>
                <a:spcBef>
                  <a:spcPct val="0"/>
                </a:spcBef>
                <a:spcAft>
                  <a:spcPct val="0"/>
                </a:spcAft>
                <a:buClrTx/>
                <a:buSzTx/>
                <a:buFontTx/>
                <a:buNone/>
                <a:tabLst/>
                <a:defRPr/>
              </a:pPr>
              <a:r>
                <a:rPr lang="en-GB" sz="1200" kern="0" noProof="0" dirty="0" err="1">
                  <a:solidFill>
                    <a:srgbClr val="000000"/>
                  </a:solidFill>
                  <a:latin typeface="Arial" charset="0"/>
                  <a:ea typeface="MS PGothic" pitchFamily="34" charset="-128"/>
                  <a:cs typeface="Arial" charset="0"/>
                </a:rPr>
                <a:t>watchpoints</a:t>
              </a: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7" name="Up-Down Arrow 52">
              <a:extLst>
                <a:ext uri="{FF2B5EF4-FFF2-40B4-BE49-F238E27FC236}">
                  <a16:creationId xmlns:a16="http://schemas.microsoft.com/office/drawing/2014/main" id="{D0EDBAEB-7D47-4CCD-B022-9BADCF709195}"/>
                </a:ext>
              </a:extLst>
            </p:cNvPr>
            <p:cNvSpPr/>
            <p:nvPr/>
          </p:nvSpPr>
          <p:spPr bwMode="auto">
            <a:xfrm>
              <a:off x="7433938" y="3582706"/>
              <a:ext cx="343154" cy="38082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8" name="Up-Down Arrow 53">
              <a:extLst>
                <a:ext uri="{FF2B5EF4-FFF2-40B4-BE49-F238E27FC236}">
                  <a16:creationId xmlns:a16="http://schemas.microsoft.com/office/drawing/2014/main" id="{0FA97185-5BF3-4A05-ACEA-9E8DE9A0B1C2}"/>
                </a:ext>
              </a:extLst>
            </p:cNvPr>
            <p:cNvSpPr/>
            <p:nvPr/>
          </p:nvSpPr>
          <p:spPr bwMode="auto">
            <a:xfrm>
              <a:off x="5908483" y="4707477"/>
              <a:ext cx="343154" cy="38082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29" name="Up-Down Arrow 54">
              <a:extLst>
                <a:ext uri="{FF2B5EF4-FFF2-40B4-BE49-F238E27FC236}">
                  <a16:creationId xmlns:a16="http://schemas.microsoft.com/office/drawing/2014/main" id="{0A26257C-4D2F-4B30-A4B4-1DB41563434C}"/>
                </a:ext>
              </a:extLst>
            </p:cNvPr>
            <p:cNvSpPr/>
            <p:nvPr/>
          </p:nvSpPr>
          <p:spPr bwMode="auto">
            <a:xfrm>
              <a:off x="7433938" y="4707477"/>
              <a:ext cx="343154" cy="38082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0" name="Right Arrow 55">
              <a:extLst>
                <a:ext uri="{FF2B5EF4-FFF2-40B4-BE49-F238E27FC236}">
                  <a16:creationId xmlns:a16="http://schemas.microsoft.com/office/drawing/2014/main" id="{AD1C548C-DE07-471A-9299-2B43D1F30BB3}"/>
                </a:ext>
              </a:extLst>
            </p:cNvPr>
            <p:cNvSpPr/>
            <p:nvPr/>
          </p:nvSpPr>
          <p:spPr bwMode="auto">
            <a:xfrm>
              <a:off x="9771568" y="3170124"/>
              <a:ext cx="513052" cy="222774"/>
            </a:xfrm>
            <a:prstGeom prst="rightArrow">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Arial" charset="0"/>
                <a:ea typeface="MS PGothic" pitchFamily="34" charset="-128"/>
              </a:endParaRPr>
            </a:p>
          </p:txBody>
        </p:sp>
        <p:sp>
          <p:nvSpPr>
            <p:cNvPr id="31" name="Up-Down Arrow 56">
              <a:extLst>
                <a:ext uri="{FF2B5EF4-FFF2-40B4-BE49-F238E27FC236}">
                  <a16:creationId xmlns:a16="http://schemas.microsoft.com/office/drawing/2014/main" id="{EEB725F4-4856-4230-8A5A-E664EF72A762}"/>
                </a:ext>
              </a:extLst>
            </p:cNvPr>
            <p:cNvSpPr/>
            <p:nvPr/>
          </p:nvSpPr>
          <p:spPr bwMode="auto">
            <a:xfrm>
              <a:off x="4422165" y="3568229"/>
              <a:ext cx="250359" cy="1505592"/>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2" name="Up-Down Arrow 57">
              <a:extLst>
                <a:ext uri="{FF2B5EF4-FFF2-40B4-BE49-F238E27FC236}">
                  <a16:creationId xmlns:a16="http://schemas.microsoft.com/office/drawing/2014/main" id="{8F36E721-B4BA-4E03-9A3D-02FA7136BAAD}"/>
                </a:ext>
              </a:extLst>
            </p:cNvPr>
            <p:cNvSpPr/>
            <p:nvPr/>
          </p:nvSpPr>
          <p:spPr bwMode="auto">
            <a:xfrm rot="5400000">
              <a:off x="2859524" y="2351825"/>
              <a:ext cx="250359" cy="1859373"/>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3" name="Up-Down Arrow 58">
              <a:extLst>
                <a:ext uri="{FF2B5EF4-FFF2-40B4-BE49-F238E27FC236}">
                  <a16:creationId xmlns:a16="http://schemas.microsoft.com/office/drawing/2014/main" id="{4C742DB6-56C0-456D-9578-125184EAFFCD}"/>
                </a:ext>
              </a:extLst>
            </p:cNvPr>
            <p:cNvSpPr/>
            <p:nvPr/>
          </p:nvSpPr>
          <p:spPr bwMode="auto">
            <a:xfrm>
              <a:off x="4921962" y="5903129"/>
              <a:ext cx="250359" cy="49767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4" name="Up-Down Arrow 59">
              <a:extLst>
                <a:ext uri="{FF2B5EF4-FFF2-40B4-BE49-F238E27FC236}">
                  <a16:creationId xmlns:a16="http://schemas.microsoft.com/office/drawing/2014/main" id="{F5E0F63E-A2EB-43CD-8FE9-E51F4A522721}"/>
                </a:ext>
              </a:extLst>
            </p:cNvPr>
            <p:cNvSpPr/>
            <p:nvPr/>
          </p:nvSpPr>
          <p:spPr bwMode="auto">
            <a:xfrm>
              <a:off x="8390580" y="5903129"/>
              <a:ext cx="250359" cy="497671"/>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35" name="Up-Down Arrow 60">
              <a:extLst>
                <a:ext uri="{FF2B5EF4-FFF2-40B4-BE49-F238E27FC236}">
                  <a16:creationId xmlns:a16="http://schemas.microsoft.com/office/drawing/2014/main" id="{44A0FFFB-4BAD-4A9E-8E45-0F8208635FF0}"/>
                </a:ext>
              </a:extLst>
            </p:cNvPr>
            <p:cNvSpPr/>
            <p:nvPr/>
          </p:nvSpPr>
          <p:spPr bwMode="auto">
            <a:xfrm rot="5400000">
              <a:off x="9902913" y="1719368"/>
              <a:ext cx="250359" cy="513052"/>
            </a:xfrm>
            <a:prstGeom prst="upDownArrow">
              <a:avLst>
                <a:gd name="adj1" fmla="val 50000"/>
                <a:gd name="adj2" fmla="val 38371"/>
              </a:avLst>
            </a:prstGeom>
            <a:solidFill>
              <a:srgbClr val="FFFFFF"/>
            </a:solidFill>
            <a:ln w="19050" cap="flat" cmpd="sng" algn="ctr">
              <a:solidFill>
                <a:srgbClr val="000000">
                  <a:lumMod val="65000"/>
                  <a:lumOff val="3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grpSp>
    </p:spTree>
    <p:extLst>
      <p:ext uri="{BB962C8B-B14F-4D97-AF65-F5344CB8AC3E}">
        <p14:creationId xmlns:p14="http://schemas.microsoft.com/office/powerpoint/2010/main" val="422824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4017</TotalTime>
  <Words>3142</Words>
  <Application>Microsoft Office PowerPoint</Application>
  <PresentationFormat>On-screen Show (4:3)</PresentationFormat>
  <Paragraphs>730</Paragraphs>
  <Slides>42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MS PGothic</vt:lpstr>
      <vt:lpstr>Arabic Typesetting</vt:lpstr>
      <vt:lpstr>Arial</vt:lpstr>
      <vt:lpstr>Calibri</vt:lpstr>
      <vt:lpstr>Wingdings</vt:lpstr>
      <vt:lpstr>Office Theme</vt:lpstr>
      <vt:lpstr>Cortex M4</vt:lpstr>
      <vt:lpstr>Cortex- M4 Architecture</vt:lpstr>
      <vt:lpstr>Cortex M4 General View</vt:lpstr>
      <vt:lpstr>General Overview</vt:lpstr>
      <vt:lpstr>Features</vt:lpstr>
      <vt:lpstr>Physical design details</vt:lpstr>
      <vt:lpstr>What are the goals of design</vt:lpstr>
      <vt:lpstr>Cortex-M4 Details</vt:lpstr>
      <vt:lpstr>Cortex-M4 Block Diagram</vt:lpstr>
      <vt:lpstr>PowerPoint Presentation</vt:lpstr>
      <vt:lpstr>PowerPoint Presentation</vt:lpstr>
      <vt:lpstr>PowerPoint Presentation</vt:lpstr>
      <vt:lpstr>PowerPoint Presentation</vt:lpstr>
      <vt:lpstr>Cortex M4 - Architecture</vt:lpstr>
      <vt:lpstr>PowerPoint Presentation</vt:lpstr>
      <vt:lpstr>PowerPoint Presentation</vt:lpstr>
      <vt:lpstr>Privileges in Mode</vt:lpstr>
      <vt:lpstr>Processor Mode and Privileges</vt:lpstr>
      <vt:lpstr>Registers in Cortex-M4</vt:lpstr>
      <vt:lpstr>PowerPoint Presentation</vt:lpstr>
      <vt:lpstr>PowerPoint Presentation</vt:lpstr>
      <vt:lpstr>PowerPoint Presentation</vt:lpstr>
      <vt:lpstr>PowerPoint Presentation</vt:lpstr>
      <vt:lpstr>Stacks in ARM processor</vt:lpstr>
      <vt:lpstr>Types of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PRIMASK</vt:lpstr>
      <vt:lpstr>FAULT MASK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user</dc:creator>
  <cp:lastModifiedBy>Girish Kumar</cp:lastModifiedBy>
  <cp:revision>291</cp:revision>
  <dcterms:created xsi:type="dcterms:W3CDTF">2016-08-09T12:50:49Z</dcterms:created>
  <dcterms:modified xsi:type="dcterms:W3CDTF">2017-09-18T04:26:05Z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TC060888081033</vt:lpwstr>
  </property>
</Properties>
</file>