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8"/>
  </p:notesMasterIdLst>
  <p:sldIdLst>
    <p:sldId id="313" r:id="rId2"/>
    <p:sldId id="351" r:id="rId3"/>
    <p:sldId id="314" r:id="rId4"/>
    <p:sldId id="308" r:id="rId5"/>
    <p:sldId id="337" r:id="rId6"/>
    <p:sldId id="338" r:id="rId7"/>
    <p:sldId id="339" r:id="rId8"/>
    <p:sldId id="340" r:id="rId9"/>
    <p:sldId id="341" r:id="rId10"/>
    <p:sldId id="342" r:id="rId11"/>
    <p:sldId id="343" r:id="rId12"/>
    <p:sldId id="344" r:id="rId13"/>
    <p:sldId id="345" r:id="rId14"/>
    <p:sldId id="346" r:id="rId15"/>
    <p:sldId id="347" r:id="rId16"/>
    <p:sldId id="348" r:id="rId17"/>
    <p:sldId id="318" r:id="rId18"/>
    <p:sldId id="352" r:id="rId19"/>
    <p:sldId id="315" r:id="rId20"/>
    <p:sldId id="317" r:id="rId21"/>
    <p:sldId id="261" r:id="rId22"/>
    <p:sldId id="311" r:id="rId23"/>
    <p:sldId id="319" r:id="rId24"/>
    <p:sldId id="316" r:id="rId25"/>
    <p:sldId id="322" r:id="rId26"/>
    <p:sldId id="336" r:id="rId27"/>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0432" autoAdjust="0"/>
  </p:normalViewPr>
  <p:slideViewPr>
    <p:cSldViewPr>
      <p:cViewPr varScale="1">
        <p:scale>
          <a:sx n="56" d="100"/>
          <a:sy n="56" d="100"/>
        </p:scale>
        <p:origin x="93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44"/>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8CB122-9659-4F40-BA48-631B51489623}" type="slidenum">
              <a:rPr lang="en-US" altLang="en-US" smtClean="0"/>
              <a:pPr/>
              <a:t>‹#›</a:t>
            </a:fld>
            <a:endParaRPr lang="en-US" altLang="en-US"/>
          </a:p>
        </p:txBody>
      </p:sp>
      <p:grpSp>
        <p:nvGrpSpPr>
          <p:cNvPr id="7" name="Group 41" descr="decorative graphic made up of dots"/>
          <p:cNvGrpSpPr>
            <a:grpSpLocks/>
          </p:cNvGrpSpPr>
          <p:nvPr userDrawn="1"/>
        </p:nvGrpSpPr>
        <p:grpSpPr bwMode="auto">
          <a:xfrm>
            <a:off x="7467600" y="1219200"/>
            <a:ext cx="792163" cy="1295400"/>
            <a:chOff x="5136" y="960"/>
            <a:chExt cx="528" cy="864"/>
          </a:xfrm>
        </p:grpSpPr>
        <p:sp>
          <p:nvSpPr>
            <p:cNvPr id="8"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9"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1"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2"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3"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4"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5"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6"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7"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8"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9"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1"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2"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3"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4"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5"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6"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7"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8"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9"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30"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1"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2"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33"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4"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5"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6"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7"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38"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373BDF-52FA-4FC2-8B0E-0BFB70C3232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BFC57B-9B59-4224-94C5-851CD0C9692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7FF89C-FE5E-4276-A634-398D97C1C11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0FFB1B9-C5A6-417D-B11B-03868D9D7F6C}"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2108D3-76FD-4AAA-A076-002E861BD9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FE2167F-84A4-4A07-BF96-53C3F841F2B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299D64E-23E7-4A81-A938-0BAD19953A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6E4A57F-A887-4213-BAF6-DB00A91645E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FCEA326-E744-4276-B774-C022CB9FEED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765FAC9-FE79-429F-9351-B894FF24ECF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81CD61-D373-4BD5-BD51-CAA67B84249F}"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EDB6-C5F2-44F0-8D51-C75829AFEC7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tackoverflow.com/questions/801117/whats-the-difference-between-a-single-precision-and-double-precision-floating-p/" TargetMode="External"/><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7.xml"/><Relationship Id="rId4" Type="http://schemas.openxmlformats.org/officeDocument/2006/relationships/hyperlink" Target="http://wiki.csie.ncku.edu.tw/embedded/arm-exception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Cortex M4 -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a:extLst>
              <a:ext uri="{FF2B5EF4-FFF2-40B4-BE49-F238E27FC236}">
                <a16:creationId xmlns:a16="http://schemas.microsoft.com/office/drawing/2014/main" id="{DE4F2AF5-856B-4075-8485-595B47A83AF3}"/>
              </a:ext>
            </a:extLst>
          </p:cNvPr>
          <p:cNvSpPr txBox="1"/>
          <p:nvPr/>
        </p:nvSpPr>
        <p:spPr>
          <a:xfrm>
            <a:off x="304800" y="1449593"/>
            <a:ext cx="8382000" cy="501675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571500" indent="-571500">
              <a:buFont typeface="Wingdings" panose="05000000000000000000" pitchFamily="2" charset="2"/>
              <a:buChar char="ü"/>
            </a:pPr>
            <a:r>
              <a:rPr lang="en-US" sz="4000" dirty="0">
                <a:solidFill>
                  <a:srgbClr val="FFFF00"/>
                </a:solidFill>
              </a:rPr>
              <a:t>General Overview of Cortex- M4</a:t>
            </a:r>
          </a:p>
          <a:p>
            <a:pPr marL="571500" indent="-571500">
              <a:buFont typeface="Wingdings" panose="05000000000000000000" pitchFamily="2" charset="2"/>
              <a:buChar char="ü"/>
            </a:pPr>
            <a:r>
              <a:rPr lang="en-US" sz="4000" dirty="0">
                <a:solidFill>
                  <a:srgbClr val="FFFF00"/>
                </a:solidFill>
              </a:rPr>
              <a:t> Some Features</a:t>
            </a:r>
          </a:p>
          <a:p>
            <a:pPr marL="571500" indent="-571500">
              <a:buFont typeface="Wingdings" panose="05000000000000000000" pitchFamily="2" charset="2"/>
              <a:buChar char="ü"/>
            </a:pPr>
            <a:r>
              <a:rPr lang="en-US" sz="4000" dirty="0">
                <a:solidFill>
                  <a:srgbClr val="FFFF00"/>
                </a:solidFill>
              </a:rPr>
              <a:t> Physical Design Details</a:t>
            </a:r>
          </a:p>
          <a:p>
            <a:pPr marL="571500" indent="-571500">
              <a:buFont typeface="Wingdings" panose="05000000000000000000" pitchFamily="2" charset="2"/>
              <a:buChar char="ü"/>
            </a:pPr>
            <a:r>
              <a:rPr lang="en-US" sz="4000" dirty="0">
                <a:solidFill>
                  <a:srgbClr val="FFFF00"/>
                </a:solidFill>
              </a:rPr>
              <a:t> Cortex M4 Block Diagram</a:t>
            </a:r>
          </a:p>
          <a:p>
            <a:pPr marL="571500" indent="-571500">
              <a:buFont typeface="Wingdings" panose="05000000000000000000" pitchFamily="2" charset="2"/>
              <a:buChar char="ü"/>
            </a:pPr>
            <a:r>
              <a:rPr lang="en-US" sz="4000" dirty="0">
                <a:solidFill>
                  <a:srgbClr val="FFFF00"/>
                </a:solidFill>
              </a:rPr>
              <a:t>Programmers View</a:t>
            </a:r>
          </a:p>
          <a:p>
            <a:pPr marL="571500" indent="-571500">
              <a:buFont typeface="Wingdings" panose="05000000000000000000" pitchFamily="2" charset="2"/>
              <a:buChar char="Ø"/>
            </a:pPr>
            <a:r>
              <a:rPr lang="en-US" sz="4000" dirty="0">
                <a:solidFill>
                  <a:schemeClr val="tx1"/>
                </a:solidFill>
              </a:rPr>
              <a:t>Memory architecture.</a:t>
            </a:r>
          </a:p>
          <a:p>
            <a:pPr marL="571500" indent="-571500">
              <a:buFont typeface="Wingdings" panose="05000000000000000000" pitchFamily="2" charset="2"/>
              <a:buChar char="v"/>
            </a:pPr>
            <a:r>
              <a:rPr lang="en-US" sz="4000" dirty="0">
                <a:solidFill>
                  <a:schemeClr val="bg1">
                    <a:lumMod val="50000"/>
                  </a:schemeClr>
                </a:solidFill>
              </a:rPr>
              <a:t>Nested Vectored Interrupt Control.</a:t>
            </a:r>
          </a:p>
          <a:p>
            <a:pPr marL="571500" indent="-571500">
              <a:buFont typeface="Wingdings" panose="05000000000000000000" pitchFamily="2" charset="2"/>
              <a:buChar char="v"/>
            </a:pPr>
            <a:r>
              <a:rPr lang="en-US" sz="4000" dirty="0">
                <a:solidFill>
                  <a:schemeClr val="bg1">
                    <a:lumMod val="50000"/>
                  </a:schemeClr>
                </a:solidFill>
              </a:rPr>
              <a:t>Debug architecture.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295A-F75F-4C0B-8D49-7B8E4F7705F8}"/>
              </a:ext>
            </a:extLst>
          </p:cNvPr>
          <p:cNvSpPr>
            <a:spLocks noGrp="1"/>
          </p:cNvSpPr>
          <p:nvPr/>
        </p:nvSpPr>
        <p:spPr>
          <a:xfrm>
            <a:off x="152401" y="228600"/>
            <a:ext cx="8383932" cy="697846"/>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a:t>Bit-band Operation Example</a:t>
            </a:r>
            <a:endParaRPr lang="en-GB" dirty="0"/>
          </a:p>
        </p:txBody>
      </p:sp>
      <p:sp>
        <p:nvSpPr>
          <p:cNvPr id="3" name="Content Placeholder 2">
            <a:extLst>
              <a:ext uri="{FF2B5EF4-FFF2-40B4-BE49-F238E27FC236}">
                <a16:creationId xmlns:a16="http://schemas.microsoft.com/office/drawing/2014/main" id="{550C60B3-2313-4BEF-97BC-60FA93DC442B}"/>
              </a:ext>
            </a:extLst>
          </p:cNvPr>
          <p:cNvSpPr>
            <a:spLocks noGrp="1"/>
          </p:cNvSpPr>
          <p:nvPr/>
        </p:nvSpPr>
        <p:spPr>
          <a:xfrm>
            <a:off x="152403" y="959400"/>
            <a:ext cx="8381998" cy="5670000"/>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sz="2000" dirty="0"/>
              <a:t>For example, in order to set bit[3] in word data in address 0x20000000:</a:t>
            </a:r>
          </a:p>
          <a:p>
            <a:pPr lvl="1"/>
            <a:endParaRPr lang="en-GB" sz="1800" dirty="0"/>
          </a:p>
          <a:p>
            <a:pPr lvl="1"/>
            <a:endParaRPr lang="en-GB" sz="1800" dirty="0"/>
          </a:p>
          <a:p>
            <a:pPr marL="538162" lvl="1" indent="0">
              <a:buNone/>
            </a:pPr>
            <a:endParaRPr lang="en-GB" sz="1800" dirty="0"/>
          </a:p>
          <a:p>
            <a:endParaRPr lang="en-GB" sz="2000" dirty="0"/>
          </a:p>
          <a:p>
            <a:r>
              <a:rPr lang="en-GB" sz="2000" dirty="0"/>
              <a:t>Read-Modify-Write operation</a:t>
            </a:r>
          </a:p>
          <a:p>
            <a:pPr lvl="1"/>
            <a:r>
              <a:rPr lang="en-GB" sz="1800" dirty="0"/>
              <a:t>Read the real data address (0x20000000)</a:t>
            </a:r>
          </a:p>
          <a:p>
            <a:pPr lvl="1"/>
            <a:r>
              <a:rPr lang="en-GB" sz="1800" dirty="0"/>
              <a:t>Modify the desired bit (retain other bits unchanged)</a:t>
            </a:r>
          </a:p>
          <a:p>
            <a:pPr lvl="1"/>
            <a:r>
              <a:rPr lang="en-GB" sz="1800" dirty="0"/>
              <a:t>Write the modified data back</a:t>
            </a:r>
          </a:p>
          <a:p>
            <a:r>
              <a:rPr lang="en-GB" sz="2000" dirty="0"/>
              <a:t>Bit-band operation</a:t>
            </a:r>
          </a:p>
          <a:p>
            <a:pPr lvl="1"/>
            <a:r>
              <a:rPr lang="en-GB" sz="1800" dirty="0"/>
              <a:t>Directly set the bit by writing ‘1’ to address 0x2200000C, which is the alias address of the fourth bit of the 32-bit data at 0x20000000 </a:t>
            </a:r>
          </a:p>
          <a:p>
            <a:pPr lvl="5"/>
            <a:r>
              <a:rPr lang="en-GB" sz="1600" dirty="0"/>
              <a:t>In effect, this single instruction is  mapped to 2 bus transfers: read data from 0x20000000 to the buffer, and then write to 0x20000000 from the buffer with bit [3] set</a:t>
            </a:r>
          </a:p>
          <a:p>
            <a:endParaRPr lang="en-GB" sz="2000" dirty="0"/>
          </a:p>
        </p:txBody>
      </p:sp>
      <p:sp>
        <p:nvSpPr>
          <p:cNvPr id="4" name="Rectangle 3">
            <a:extLst>
              <a:ext uri="{FF2B5EF4-FFF2-40B4-BE49-F238E27FC236}">
                <a16:creationId xmlns:a16="http://schemas.microsoft.com/office/drawing/2014/main" id="{5160C952-84A7-4719-B5E0-688DFBC91670}"/>
              </a:ext>
            </a:extLst>
          </p:cNvPr>
          <p:cNvSpPr/>
          <p:nvPr/>
        </p:nvSpPr>
        <p:spPr bwMode="auto">
          <a:xfrm>
            <a:off x="609600" y="1424400"/>
            <a:ext cx="3657600" cy="1467658"/>
          </a:xfrm>
          <a:prstGeom prst="rect">
            <a:avLst/>
          </a:prstGeom>
          <a:solidFill>
            <a:srgbClr val="AAC5D2">
              <a:lumMod val="20000"/>
              <a:lumOff val="80000"/>
            </a:srgbClr>
          </a:solidFill>
          <a:ln w="12700" cap="flat" cmpd="sng" algn="ctr">
            <a:solidFill>
              <a:srgbClr val="000000">
                <a:lumMod val="75000"/>
                <a:lumOff val="2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;Read-Modify-Write Operation</a:t>
            </a:r>
          </a:p>
          <a:p>
            <a:pPr marL="0" marR="0" lvl="0" indent="0" defTabSz="914400" eaLnBrk="1" fontAlgn="base" latinLnBrk="0" hangingPunct="1">
              <a:lnSpc>
                <a:spcPct val="100000"/>
              </a:lnSpc>
              <a:spcBef>
                <a:spcPct val="0"/>
              </a:spcBef>
              <a:spcAft>
                <a:spcPct val="0"/>
              </a:spcAft>
              <a:buClrTx/>
              <a:buSzTx/>
              <a:buFontTx/>
              <a:buNone/>
              <a:tabLst/>
              <a:defRPr/>
            </a:pPr>
            <a:endPar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LDR     R1, =0x20000000  ;Setup address</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LDR     R0, [R1]	     ;Read</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ORR.W   R0, #0x8	     ;Modify bit</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STR     R0, [R1]	     ;Write back</a:t>
            </a:r>
          </a:p>
        </p:txBody>
      </p:sp>
      <p:sp>
        <p:nvSpPr>
          <p:cNvPr id="5" name="Rectangle 4">
            <a:extLst>
              <a:ext uri="{FF2B5EF4-FFF2-40B4-BE49-F238E27FC236}">
                <a16:creationId xmlns:a16="http://schemas.microsoft.com/office/drawing/2014/main" id="{163ED6A3-8DF5-468F-ABCC-EC12ACD148EC}"/>
              </a:ext>
            </a:extLst>
          </p:cNvPr>
          <p:cNvSpPr/>
          <p:nvPr/>
        </p:nvSpPr>
        <p:spPr bwMode="auto">
          <a:xfrm>
            <a:off x="5029200" y="1424400"/>
            <a:ext cx="3810000" cy="1623600"/>
          </a:xfrm>
          <a:prstGeom prst="rect">
            <a:avLst/>
          </a:prstGeom>
          <a:solidFill>
            <a:srgbClr val="AAC5D2">
              <a:lumMod val="20000"/>
              <a:lumOff val="80000"/>
            </a:srgbClr>
          </a:solidFill>
          <a:ln w="12700" cap="flat" cmpd="sng" algn="ctr">
            <a:solidFill>
              <a:srgbClr val="000000">
                <a:lumMod val="75000"/>
                <a:lumOff val="2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4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;Bit-band Operation</a:t>
            </a:r>
          </a:p>
          <a:p>
            <a:pPr marL="0" marR="0" lvl="0" indent="0" defTabSz="914400" eaLnBrk="1" fontAlgn="base" latinLnBrk="0" hangingPunct="1">
              <a:lnSpc>
                <a:spcPct val="100000"/>
              </a:lnSpc>
              <a:spcBef>
                <a:spcPct val="0"/>
              </a:spcBef>
              <a:spcAft>
                <a:spcPct val="0"/>
              </a:spcAft>
              <a:buClrTx/>
              <a:buSzTx/>
              <a:buFontTx/>
              <a:buNone/>
              <a:tabLst/>
              <a:defRPr/>
            </a:pPr>
            <a:endParaRPr kumimoji="0" lang="pt-BR" sz="14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pt-BR" sz="14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LDR     R1, =0x2200000C  ;Setup address</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4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MOV     R0, #1	     ;Load data</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400" b="0" i="0" u="none" strike="noStrike" kern="0" cap="none" spc="0" normalizeH="0" baseline="0" noProof="0" dirty="0">
                <a:ln>
                  <a:noFill/>
                </a:ln>
                <a:solidFill>
                  <a:srgbClr val="000000"/>
                </a:solidFill>
                <a:effectLst/>
                <a:uLnTx/>
                <a:uFillTx/>
                <a:latin typeface="Lucida Console" panose="020B0609040504020204" pitchFamily="49" charset="0"/>
                <a:ea typeface="MS PGothic" pitchFamily="34" charset="-128"/>
              </a:rPr>
              <a:t>STR     R0, [R1]	     ;Write</a:t>
            </a:r>
          </a:p>
        </p:txBody>
      </p:sp>
    </p:spTree>
    <p:extLst>
      <p:ext uri="{BB962C8B-B14F-4D97-AF65-F5344CB8AC3E}">
        <p14:creationId xmlns:p14="http://schemas.microsoft.com/office/powerpoint/2010/main" val="64405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9447-BBA4-43B4-A4F0-4AE85A38F69C}"/>
              </a:ext>
            </a:extLst>
          </p:cNvPr>
          <p:cNvSpPr>
            <a:spLocks noGrp="1"/>
          </p:cNvSpPr>
          <p:nvPr/>
        </p:nvSpPr>
        <p:spPr>
          <a:xfrm>
            <a:off x="320205" y="152400"/>
            <a:ext cx="8747595" cy="527775"/>
          </a:xfrm>
          <a:prstGeom prst="rect">
            <a:avLst/>
          </a:prstGeom>
        </p:spPr>
        <p:txBody>
          <a:bodyPr vert="horz" lIns="0" tIns="0" rIns="0" bIns="0" anchor="t">
            <a:normAutofit fontScale="97500" lnSpcReduction="100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a:t>Bit-band Alias Address</a:t>
            </a:r>
            <a:endParaRPr lang="en-GB" dirty="0"/>
          </a:p>
        </p:txBody>
      </p:sp>
      <p:sp>
        <p:nvSpPr>
          <p:cNvPr id="3" name="Content Placeholder 2">
            <a:extLst>
              <a:ext uri="{FF2B5EF4-FFF2-40B4-BE49-F238E27FC236}">
                <a16:creationId xmlns:a16="http://schemas.microsoft.com/office/drawing/2014/main" id="{17E6081E-9AB6-4466-99EE-2E81AF1470DD}"/>
              </a:ext>
            </a:extLst>
          </p:cNvPr>
          <p:cNvSpPr>
            <a:spLocks noGrp="1"/>
          </p:cNvSpPr>
          <p:nvPr/>
        </p:nvSpPr>
        <p:spPr>
          <a:xfrm>
            <a:off x="270581" y="1082276"/>
            <a:ext cx="8823792" cy="3127507"/>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sz="2000" dirty="0"/>
              <a:t>Each bit of the 32-bit data is one-to-one mapped to the bit-band alias address</a:t>
            </a:r>
          </a:p>
          <a:p>
            <a:pPr lvl="1"/>
            <a:r>
              <a:rPr lang="en-GB" sz="1800" dirty="0"/>
              <a:t>For example, the fourth bit (bit [3]) of the data at 0x20000000 is mapped to the bit-band alias address at 0x2200000C</a:t>
            </a:r>
          </a:p>
          <a:p>
            <a:pPr lvl="1"/>
            <a:r>
              <a:rPr lang="en-GB" sz="1800" dirty="0"/>
              <a:t>Hence, to set bit [3] of the data at 0x20000000, we only need to write ‘1’ to address 0x2200000C</a:t>
            </a:r>
          </a:p>
          <a:p>
            <a:pPr lvl="1"/>
            <a:r>
              <a:rPr lang="en-GB" sz="1800" dirty="0"/>
              <a:t>In Cortex-M4, there are two pre-defined bit-band alias regions: one for SRAM region, and one for peripherals region</a:t>
            </a:r>
          </a:p>
        </p:txBody>
      </p:sp>
      <p:grpSp>
        <p:nvGrpSpPr>
          <p:cNvPr id="4" name="Group 3">
            <a:extLst>
              <a:ext uri="{FF2B5EF4-FFF2-40B4-BE49-F238E27FC236}">
                <a16:creationId xmlns:a16="http://schemas.microsoft.com/office/drawing/2014/main" id="{8C0C4899-05DB-4100-951C-F1244AA151AC}"/>
              </a:ext>
            </a:extLst>
          </p:cNvPr>
          <p:cNvGrpSpPr/>
          <p:nvPr/>
        </p:nvGrpSpPr>
        <p:grpSpPr>
          <a:xfrm>
            <a:off x="304800" y="3733800"/>
            <a:ext cx="8534400" cy="2819400"/>
            <a:chOff x="471223" y="3616543"/>
            <a:chExt cx="11107742" cy="2649516"/>
          </a:xfrm>
        </p:grpSpPr>
        <p:sp>
          <p:nvSpPr>
            <p:cNvPr id="5" name="Rectangle 4">
              <a:extLst>
                <a:ext uri="{FF2B5EF4-FFF2-40B4-BE49-F238E27FC236}">
                  <a16:creationId xmlns:a16="http://schemas.microsoft.com/office/drawing/2014/main" id="{9499C477-F937-42A3-843E-DAC5F0818CA4}"/>
                </a:ext>
              </a:extLst>
            </p:cNvPr>
            <p:cNvSpPr/>
            <p:nvPr/>
          </p:nvSpPr>
          <p:spPr bwMode="auto">
            <a:xfrm>
              <a:off x="3804875" y="5324978"/>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6" name="Rectangle 5">
              <a:extLst>
                <a:ext uri="{FF2B5EF4-FFF2-40B4-BE49-F238E27FC236}">
                  <a16:creationId xmlns:a16="http://schemas.microsoft.com/office/drawing/2014/main" id="{58DADD45-757F-45FB-BB3B-4497BA7BD6B5}"/>
                </a:ext>
              </a:extLst>
            </p:cNvPr>
            <p:cNvSpPr/>
            <p:nvPr/>
          </p:nvSpPr>
          <p:spPr bwMode="auto">
            <a:xfrm>
              <a:off x="2116728"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 name="Rectangle 6">
              <a:extLst>
                <a:ext uri="{FF2B5EF4-FFF2-40B4-BE49-F238E27FC236}">
                  <a16:creationId xmlns:a16="http://schemas.microsoft.com/office/drawing/2014/main" id="{1F794EB0-0EFF-4826-813F-FFC6A8DF46C5}"/>
                </a:ext>
              </a:extLst>
            </p:cNvPr>
            <p:cNvSpPr/>
            <p:nvPr/>
          </p:nvSpPr>
          <p:spPr bwMode="auto">
            <a:xfrm>
              <a:off x="235926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8" name="Rectangle 7">
              <a:extLst>
                <a:ext uri="{FF2B5EF4-FFF2-40B4-BE49-F238E27FC236}">
                  <a16:creationId xmlns:a16="http://schemas.microsoft.com/office/drawing/2014/main" id="{376FAA28-69E2-4A54-8AEF-EF6885BD6C23}"/>
                </a:ext>
              </a:extLst>
            </p:cNvPr>
            <p:cNvSpPr/>
            <p:nvPr/>
          </p:nvSpPr>
          <p:spPr bwMode="auto">
            <a:xfrm>
              <a:off x="259603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9" name="Rectangle 8">
              <a:extLst>
                <a:ext uri="{FF2B5EF4-FFF2-40B4-BE49-F238E27FC236}">
                  <a16:creationId xmlns:a16="http://schemas.microsoft.com/office/drawing/2014/main" id="{818239AB-9B76-4A0C-9CCC-D83351E32B39}"/>
                </a:ext>
              </a:extLst>
            </p:cNvPr>
            <p:cNvSpPr/>
            <p:nvPr/>
          </p:nvSpPr>
          <p:spPr bwMode="auto">
            <a:xfrm>
              <a:off x="283857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464AC1F2-3B07-4EFC-B601-E001C93172FF}"/>
                </a:ext>
              </a:extLst>
            </p:cNvPr>
            <p:cNvSpPr/>
            <p:nvPr/>
          </p:nvSpPr>
          <p:spPr bwMode="auto">
            <a:xfrm>
              <a:off x="308303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a:cs typeface="Arial" charset="0"/>
              </a:endParaRPr>
            </a:p>
          </p:txBody>
        </p:sp>
        <p:sp>
          <p:nvSpPr>
            <p:cNvPr id="11" name="Rectangle 10">
              <a:extLst>
                <a:ext uri="{FF2B5EF4-FFF2-40B4-BE49-F238E27FC236}">
                  <a16:creationId xmlns:a16="http://schemas.microsoft.com/office/drawing/2014/main" id="{0773588B-518D-484D-8D81-D61DBDAF71F1}"/>
                </a:ext>
              </a:extLst>
            </p:cNvPr>
            <p:cNvSpPr/>
            <p:nvPr/>
          </p:nvSpPr>
          <p:spPr bwMode="auto">
            <a:xfrm>
              <a:off x="332557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2" name="Rectangle 11">
              <a:extLst>
                <a:ext uri="{FF2B5EF4-FFF2-40B4-BE49-F238E27FC236}">
                  <a16:creationId xmlns:a16="http://schemas.microsoft.com/office/drawing/2014/main" id="{494AE1BA-D430-49B1-9B6A-AA3F0C25660C}"/>
                </a:ext>
              </a:extLst>
            </p:cNvPr>
            <p:cNvSpPr/>
            <p:nvPr/>
          </p:nvSpPr>
          <p:spPr bwMode="auto">
            <a:xfrm>
              <a:off x="356233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3" name="Rectangle 12">
              <a:extLst>
                <a:ext uri="{FF2B5EF4-FFF2-40B4-BE49-F238E27FC236}">
                  <a16:creationId xmlns:a16="http://schemas.microsoft.com/office/drawing/2014/main" id="{2289E86E-007F-41D0-9F84-F92943A88F01}"/>
                </a:ext>
              </a:extLst>
            </p:cNvPr>
            <p:cNvSpPr/>
            <p:nvPr/>
          </p:nvSpPr>
          <p:spPr bwMode="auto">
            <a:xfrm>
              <a:off x="404164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4" name="Rectangle 13">
              <a:extLst>
                <a:ext uri="{FF2B5EF4-FFF2-40B4-BE49-F238E27FC236}">
                  <a16:creationId xmlns:a16="http://schemas.microsoft.com/office/drawing/2014/main" id="{D6037A98-9278-4258-90A6-158C608CDF64}"/>
                </a:ext>
              </a:extLst>
            </p:cNvPr>
            <p:cNvSpPr/>
            <p:nvPr/>
          </p:nvSpPr>
          <p:spPr bwMode="auto">
            <a:xfrm>
              <a:off x="4284178"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5" name="Rectangle 14">
              <a:extLst>
                <a:ext uri="{FF2B5EF4-FFF2-40B4-BE49-F238E27FC236}">
                  <a16:creationId xmlns:a16="http://schemas.microsoft.com/office/drawing/2014/main" id="{967BFF6E-7C9B-4628-86B4-175BF912046A}"/>
                </a:ext>
              </a:extLst>
            </p:cNvPr>
            <p:cNvSpPr/>
            <p:nvPr/>
          </p:nvSpPr>
          <p:spPr bwMode="auto">
            <a:xfrm>
              <a:off x="452094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6" name="Rectangle 15">
              <a:extLst>
                <a:ext uri="{FF2B5EF4-FFF2-40B4-BE49-F238E27FC236}">
                  <a16:creationId xmlns:a16="http://schemas.microsoft.com/office/drawing/2014/main" id="{46D38F27-4050-494D-8E83-8783EF8F55D3}"/>
                </a:ext>
              </a:extLst>
            </p:cNvPr>
            <p:cNvSpPr/>
            <p:nvPr/>
          </p:nvSpPr>
          <p:spPr bwMode="auto">
            <a:xfrm>
              <a:off x="476348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7" name="Rectangle 16">
              <a:extLst>
                <a:ext uri="{FF2B5EF4-FFF2-40B4-BE49-F238E27FC236}">
                  <a16:creationId xmlns:a16="http://schemas.microsoft.com/office/drawing/2014/main" id="{88D303DD-16A2-4E1B-8AF9-61DC10943857}"/>
                </a:ext>
              </a:extLst>
            </p:cNvPr>
            <p:cNvSpPr/>
            <p:nvPr/>
          </p:nvSpPr>
          <p:spPr bwMode="auto">
            <a:xfrm>
              <a:off x="500601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8" name="Rectangle 17">
              <a:extLst>
                <a:ext uri="{FF2B5EF4-FFF2-40B4-BE49-F238E27FC236}">
                  <a16:creationId xmlns:a16="http://schemas.microsoft.com/office/drawing/2014/main" id="{7B60531A-F895-4089-A09B-269A824C3197}"/>
                </a:ext>
              </a:extLst>
            </p:cNvPr>
            <p:cNvSpPr/>
            <p:nvPr/>
          </p:nvSpPr>
          <p:spPr bwMode="auto">
            <a:xfrm>
              <a:off x="524855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9" name="Rectangle 18">
              <a:extLst>
                <a:ext uri="{FF2B5EF4-FFF2-40B4-BE49-F238E27FC236}">
                  <a16:creationId xmlns:a16="http://schemas.microsoft.com/office/drawing/2014/main" id="{8EC2F03B-22C4-41C1-9CC3-D37A1977B141}"/>
                </a:ext>
              </a:extLst>
            </p:cNvPr>
            <p:cNvSpPr/>
            <p:nvPr/>
          </p:nvSpPr>
          <p:spPr bwMode="auto">
            <a:xfrm>
              <a:off x="548532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0" name="Rectangle 19">
              <a:extLst>
                <a:ext uri="{FF2B5EF4-FFF2-40B4-BE49-F238E27FC236}">
                  <a16:creationId xmlns:a16="http://schemas.microsoft.com/office/drawing/2014/main" id="{14802B61-5D99-49AB-89E7-78D3493A9E8A}"/>
                </a:ext>
              </a:extLst>
            </p:cNvPr>
            <p:cNvSpPr/>
            <p:nvPr/>
          </p:nvSpPr>
          <p:spPr bwMode="auto">
            <a:xfrm>
              <a:off x="5727863" y="5324978"/>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1" name="Rectangle 20">
              <a:extLst>
                <a:ext uri="{FF2B5EF4-FFF2-40B4-BE49-F238E27FC236}">
                  <a16:creationId xmlns:a16="http://schemas.microsoft.com/office/drawing/2014/main" id="{A932AE48-6BD0-4951-B738-EF132AC6D9ED}"/>
                </a:ext>
              </a:extLst>
            </p:cNvPr>
            <p:cNvSpPr/>
            <p:nvPr/>
          </p:nvSpPr>
          <p:spPr bwMode="auto">
            <a:xfrm>
              <a:off x="596270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2" name="Rectangle 21">
              <a:extLst>
                <a:ext uri="{FF2B5EF4-FFF2-40B4-BE49-F238E27FC236}">
                  <a16:creationId xmlns:a16="http://schemas.microsoft.com/office/drawing/2014/main" id="{03202C63-7325-4E0E-90BF-F697C99D0C78}"/>
                </a:ext>
              </a:extLst>
            </p:cNvPr>
            <p:cNvSpPr/>
            <p:nvPr/>
          </p:nvSpPr>
          <p:spPr bwMode="auto">
            <a:xfrm>
              <a:off x="620524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3" name="Rectangle 22">
              <a:extLst>
                <a:ext uri="{FF2B5EF4-FFF2-40B4-BE49-F238E27FC236}">
                  <a16:creationId xmlns:a16="http://schemas.microsoft.com/office/drawing/2014/main" id="{BE16D6B1-171F-4F2E-8BA8-6BA9332DEC98}"/>
                </a:ext>
              </a:extLst>
            </p:cNvPr>
            <p:cNvSpPr/>
            <p:nvPr/>
          </p:nvSpPr>
          <p:spPr bwMode="auto">
            <a:xfrm>
              <a:off x="644200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4" name="Rectangle 23">
              <a:extLst>
                <a:ext uri="{FF2B5EF4-FFF2-40B4-BE49-F238E27FC236}">
                  <a16:creationId xmlns:a16="http://schemas.microsoft.com/office/drawing/2014/main" id="{0F70C036-55B2-4445-BC84-F0A46E3D6FAA}"/>
                </a:ext>
              </a:extLst>
            </p:cNvPr>
            <p:cNvSpPr/>
            <p:nvPr/>
          </p:nvSpPr>
          <p:spPr bwMode="auto">
            <a:xfrm>
              <a:off x="668454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5" name="Rectangle 24">
              <a:extLst>
                <a:ext uri="{FF2B5EF4-FFF2-40B4-BE49-F238E27FC236}">
                  <a16:creationId xmlns:a16="http://schemas.microsoft.com/office/drawing/2014/main" id="{A7E7757E-CFAB-4111-AA48-1A7FBE36AAB8}"/>
                </a:ext>
              </a:extLst>
            </p:cNvPr>
            <p:cNvSpPr/>
            <p:nvPr/>
          </p:nvSpPr>
          <p:spPr bwMode="auto">
            <a:xfrm>
              <a:off x="692708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6" name="Rectangle 25">
              <a:extLst>
                <a:ext uri="{FF2B5EF4-FFF2-40B4-BE49-F238E27FC236}">
                  <a16:creationId xmlns:a16="http://schemas.microsoft.com/office/drawing/2014/main" id="{7817DE80-074D-434A-B1B9-71FB0BB93939}"/>
                </a:ext>
              </a:extLst>
            </p:cNvPr>
            <p:cNvSpPr/>
            <p:nvPr/>
          </p:nvSpPr>
          <p:spPr bwMode="auto">
            <a:xfrm>
              <a:off x="716962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7" name="Rectangle 26">
              <a:extLst>
                <a:ext uri="{FF2B5EF4-FFF2-40B4-BE49-F238E27FC236}">
                  <a16:creationId xmlns:a16="http://schemas.microsoft.com/office/drawing/2014/main" id="{D8483B48-3513-447C-93FD-E5DCEBF774A7}"/>
                </a:ext>
              </a:extLst>
            </p:cNvPr>
            <p:cNvSpPr/>
            <p:nvPr/>
          </p:nvSpPr>
          <p:spPr bwMode="auto">
            <a:xfrm>
              <a:off x="7406385"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8" name="Rectangle 27">
              <a:extLst>
                <a:ext uri="{FF2B5EF4-FFF2-40B4-BE49-F238E27FC236}">
                  <a16:creationId xmlns:a16="http://schemas.microsoft.com/office/drawing/2014/main" id="{62764914-47EC-438F-B001-3F187274CEDE}"/>
                </a:ext>
              </a:extLst>
            </p:cNvPr>
            <p:cNvSpPr/>
            <p:nvPr/>
          </p:nvSpPr>
          <p:spPr bwMode="auto">
            <a:xfrm>
              <a:off x="7648924"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29" name="Rectangle 28">
              <a:extLst>
                <a:ext uri="{FF2B5EF4-FFF2-40B4-BE49-F238E27FC236}">
                  <a16:creationId xmlns:a16="http://schemas.microsoft.com/office/drawing/2014/main" id="{F9286BE5-9A16-4583-BA7D-F8F7D9653C8A}"/>
                </a:ext>
              </a:extLst>
            </p:cNvPr>
            <p:cNvSpPr/>
            <p:nvPr/>
          </p:nvSpPr>
          <p:spPr bwMode="auto">
            <a:xfrm>
              <a:off x="788568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0" name="Rectangle 29">
              <a:extLst>
                <a:ext uri="{FF2B5EF4-FFF2-40B4-BE49-F238E27FC236}">
                  <a16:creationId xmlns:a16="http://schemas.microsoft.com/office/drawing/2014/main" id="{3D9F20C6-7E26-452C-8C74-F19C2E64E4B8}"/>
                </a:ext>
              </a:extLst>
            </p:cNvPr>
            <p:cNvSpPr/>
            <p:nvPr/>
          </p:nvSpPr>
          <p:spPr bwMode="auto">
            <a:xfrm>
              <a:off x="8128226" y="5324978"/>
              <a:ext cx="242539" cy="233274"/>
            </a:xfrm>
            <a:prstGeom prst="rect">
              <a:avLst/>
            </a:prstGeom>
            <a:solidFill>
              <a:schemeClr val="accent2">
                <a:lumMod val="40000"/>
                <a:lumOff val="60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1" name="Rectangle 30">
              <a:extLst>
                <a:ext uri="{FF2B5EF4-FFF2-40B4-BE49-F238E27FC236}">
                  <a16:creationId xmlns:a16="http://schemas.microsoft.com/office/drawing/2014/main" id="{B85B2F47-6AF7-4440-81CB-28DF5C95A30A}"/>
                </a:ext>
              </a:extLst>
            </p:cNvPr>
            <p:cNvSpPr/>
            <p:nvPr/>
          </p:nvSpPr>
          <p:spPr bwMode="auto">
            <a:xfrm>
              <a:off x="8364991" y="5324978"/>
              <a:ext cx="242539" cy="233274"/>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2" name="Rectangle 31">
              <a:extLst>
                <a:ext uri="{FF2B5EF4-FFF2-40B4-BE49-F238E27FC236}">
                  <a16:creationId xmlns:a16="http://schemas.microsoft.com/office/drawing/2014/main" id="{4E612284-418B-442B-B18B-27AFE200994C}"/>
                </a:ext>
              </a:extLst>
            </p:cNvPr>
            <p:cNvSpPr/>
            <p:nvPr/>
          </p:nvSpPr>
          <p:spPr bwMode="auto">
            <a:xfrm>
              <a:off x="860752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3" name="Rectangle 32">
              <a:extLst>
                <a:ext uri="{FF2B5EF4-FFF2-40B4-BE49-F238E27FC236}">
                  <a16:creationId xmlns:a16="http://schemas.microsoft.com/office/drawing/2014/main" id="{4A4C049C-E389-41ED-87FF-F808AF102D2F}"/>
                </a:ext>
              </a:extLst>
            </p:cNvPr>
            <p:cNvSpPr/>
            <p:nvPr/>
          </p:nvSpPr>
          <p:spPr bwMode="auto">
            <a:xfrm>
              <a:off x="8850068" y="5324978"/>
              <a:ext cx="242539" cy="233274"/>
            </a:xfrm>
            <a:prstGeom prst="rect">
              <a:avLst/>
            </a:prstGeom>
            <a:solidFill>
              <a:schemeClr val="accent2">
                <a:lumMod val="40000"/>
                <a:lumOff val="60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4" name="Rectangle 33">
              <a:extLst>
                <a:ext uri="{FF2B5EF4-FFF2-40B4-BE49-F238E27FC236}">
                  <a16:creationId xmlns:a16="http://schemas.microsoft.com/office/drawing/2014/main" id="{F894E35F-DCE5-4BFD-A021-C90B6A24E1CE}"/>
                </a:ext>
              </a:extLst>
            </p:cNvPr>
            <p:cNvSpPr/>
            <p:nvPr/>
          </p:nvSpPr>
          <p:spPr bwMode="auto">
            <a:xfrm>
              <a:off x="9092608" y="5324978"/>
              <a:ext cx="242539" cy="233274"/>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5" name="Rectangle 34">
              <a:extLst>
                <a:ext uri="{FF2B5EF4-FFF2-40B4-BE49-F238E27FC236}">
                  <a16:creationId xmlns:a16="http://schemas.microsoft.com/office/drawing/2014/main" id="{A31F489B-8EDE-418D-8D94-D557C81283A1}"/>
                </a:ext>
              </a:extLst>
            </p:cNvPr>
            <p:cNvSpPr/>
            <p:nvPr/>
          </p:nvSpPr>
          <p:spPr bwMode="auto">
            <a:xfrm>
              <a:off x="932937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6" name="Rectangle 35">
              <a:extLst>
                <a:ext uri="{FF2B5EF4-FFF2-40B4-BE49-F238E27FC236}">
                  <a16:creationId xmlns:a16="http://schemas.microsoft.com/office/drawing/2014/main" id="{1975BF18-58F8-43CD-A2F3-7412B8B16C77}"/>
                </a:ext>
              </a:extLst>
            </p:cNvPr>
            <p:cNvSpPr/>
            <p:nvPr/>
          </p:nvSpPr>
          <p:spPr bwMode="auto">
            <a:xfrm>
              <a:off x="9571910" y="5324978"/>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7" name="Rectangle 36">
              <a:extLst>
                <a:ext uri="{FF2B5EF4-FFF2-40B4-BE49-F238E27FC236}">
                  <a16:creationId xmlns:a16="http://schemas.microsoft.com/office/drawing/2014/main" id="{6FB96C3F-BDCD-4418-8DD8-503991F040E8}"/>
                </a:ext>
              </a:extLst>
            </p:cNvPr>
            <p:cNvSpPr/>
            <p:nvPr/>
          </p:nvSpPr>
          <p:spPr bwMode="auto">
            <a:xfrm>
              <a:off x="2116728" y="5324978"/>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38" name="Rectangle 37">
              <a:extLst>
                <a:ext uri="{FF2B5EF4-FFF2-40B4-BE49-F238E27FC236}">
                  <a16:creationId xmlns:a16="http://schemas.microsoft.com/office/drawing/2014/main" id="{26DCB9A9-5B66-4454-8A7A-35C589272612}"/>
                </a:ext>
              </a:extLst>
            </p:cNvPr>
            <p:cNvSpPr/>
            <p:nvPr/>
          </p:nvSpPr>
          <p:spPr bwMode="auto">
            <a:xfrm>
              <a:off x="3804875" y="4837929"/>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39" name="Rectangle 38">
              <a:extLst>
                <a:ext uri="{FF2B5EF4-FFF2-40B4-BE49-F238E27FC236}">
                  <a16:creationId xmlns:a16="http://schemas.microsoft.com/office/drawing/2014/main" id="{DF912C57-DC6F-42D2-8D89-5B4A96E33DCE}"/>
                </a:ext>
              </a:extLst>
            </p:cNvPr>
            <p:cNvSpPr/>
            <p:nvPr/>
          </p:nvSpPr>
          <p:spPr bwMode="auto">
            <a:xfrm>
              <a:off x="211672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40" name="Rectangle 39">
              <a:extLst>
                <a:ext uri="{FF2B5EF4-FFF2-40B4-BE49-F238E27FC236}">
                  <a16:creationId xmlns:a16="http://schemas.microsoft.com/office/drawing/2014/main" id="{43992EEE-4393-45C7-BAA5-4BAB817A6F85}"/>
                </a:ext>
              </a:extLst>
            </p:cNvPr>
            <p:cNvSpPr/>
            <p:nvPr/>
          </p:nvSpPr>
          <p:spPr bwMode="auto">
            <a:xfrm>
              <a:off x="235926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41" name="Rectangle 40">
              <a:extLst>
                <a:ext uri="{FF2B5EF4-FFF2-40B4-BE49-F238E27FC236}">
                  <a16:creationId xmlns:a16="http://schemas.microsoft.com/office/drawing/2014/main" id="{6C73910C-E9F2-4C17-A737-80E66EB4BEE8}"/>
                </a:ext>
              </a:extLst>
            </p:cNvPr>
            <p:cNvSpPr/>
            <p:nvPr/>
          </p:nvSpPr>
          <p:spPr bwMode="auto">
            <a:xfrm>
              <a:off x="259603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42" name="Rectangle 41">
              <a:extLst>
                <a:ext uri="{FF2B5EF4-FFF2-40B4-BE49-F238E27FC236}">
                  <a16:creationId xmlns:a16="http://schemas.microsoft.com/office/drawing/2014/main" id="{EFE66927-7013-4A19-A65F-80D3388EE503}"/>
                </a:ext>
              </a:extLst>
            </p:cNvPr>
            <p:cNvSpPr/>
            <p:nvPr/>
          </p:nvSpPr>
          <p:spPr bwMode="auto">
            <a:xfrm>
              <a:off x="283857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43" name="Rectangle 42">
              <a:extLst>
                <a:ext uri="{FF2B5EF4-FFF2-40B4-BE49-F238E27FC236}">
                  <a16:creationId xmlns:a16="http://schemas.microsoft.com/office/drawing/2014/main" id="{3D7EC77F-5E50-4302-AD2E-0AC88DC5A475}"/>
                </a:ext>
              </a:extLst>
            </p:cNvPr>
            <p:cNvSpPr/>
            <p:nvPr/>
          </p:nvSpPr>
          <p:spPr bwMode="auto">
            <a:xfrm>
              <a:off x="308303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a:cs typeface="Arial" charset="0"/>
              </a:endParaRPr>
            </a:p>
          </p:txBody>
        </p:sp>
        <p:sp>
          <p:nvSpPr>
            <p:cNvPr id="44" name="Rectangle 43">
              <a:extLst>
                <a:ext uri="{FF2B5EF4-FFF2-40B4-BE49-F238E27FC236}">
                  <a16:creationId xmlns:a16="http://schemas.microsoft.com/office/drawing/2014/main" id="{B3CABBF7-F539-4E7E-AEF2-4566714390ED}"/>
                </a:ext>
              </a:extLst>
            </p:cNvPr>
            <p:cNvSpPr/>
            <p:nvPr/>
          </p:nvSpPr>
          <p:spPr bwMode="auto">
            <a:xfrm>
              <a:off x="332557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45" name="Rectangle 44">
              <a:extLst>
                <a:ext uri="{FF2B5EF4-FFF2-40B4-BE49-F238E27FC236}">
                  <a16:creationId xmlns:a16="http://schemas.microsoft.com/office/drawing/2014/main" id="{754070B3-A89B-4853-814E-1E75CC0E95C7}"/>
                </a:ext>
              </a:extLst>
            </p:cNvPr>
            <p:cNvSpPr/>
            <p:nvPr/>
          </p:nvSpPr>
          <p:spPr bwMode="auto">
            <a:xfrm>
              <a:off x="356233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46" name="Rectangle 45">
              <a:extLst>
                <a:ext uri="{FF2B5EF4-FFF2-40B4-BE49-F238E27FC236}">
                  <a16:creationId xmlns:a16="http://schemas.microsoft.com/office/drawing/2014/main" id="{05B5E481-42D6-45F9-88ED-42291DC49571}"/>
                </a:ext>
              </a:extLst>
            </p:cNvPr>
            <p:cNvSpPr/>
            <p:nvPr/>
          </p:nvSpPr>
          <p:spPr bwMode="auto">
            <a:xfrm>
              <a:off x="404164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47" name="Rectangle 46">
              <a:extLst>
                <a:ext uri="{FF2B5EF4-FFF2-40B4-BE49-F238E27FC236}">
                  <a16:creationId xmlns:a16="http://schemas.microsoft.com/office/drawing/2014/main" id="{44273063-9286-4CEF-A60C-9D0EA751AB53}"/>
                </a:ext>
              </a:extLst>
            </p:cNvPr>
            <p:cNvSpPr/>
            <p:nvPr/>
          </p:nvSpPr>
          <p:spPr bwMode="auto">
            <a:xfrm>
              <a:off x="428417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48" name="Rectangle 47">
              <a:extLst>
                <a:ext uri="{FF2B5EF4-FFF2-40B4-BE49-F238E27FC236}">
                  <a16:creationId xmlns:a16="http://schemas.microsoft.com/office/drawing/2014/main" id="{8E65D8B6-54A4-4A6A-8508-0E8C3A8F891B}"/>
                </a:ext>
              </a:extLst>
            </p:cNvPr>
            <p:cNvSpPr/>
            <p:nvPr/>
          </p:nvSpPr>
          <p:spPr bwMode="auto">
            <a:xfrm>
              <a:off x="452094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49" name="Rectangle 48">
              <a:extLst>
                <a:ext uri="{FF2B5EF4-FFF2-40B4-BE49-F238E27FC236}">
                  <a16:creationId xmlns:a16="http://schemas.microsoft.com/office/drawing/2014/main" id="{3558C11A-FDA8-462A-9C7A-EC11E74DDB4F}"/>
                </a:ext>
              </a:extLst>
            </p:cNvPr>
            <p:cNvSpPr/>
            <p:nvPr/>
          </p:nvSpPr>
          <p:spPr bwMode="auto">
            <a:xfrm>
              <a:off x="476348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0" name="Rectangle 49">
              <a:extLst>
                <a:ext uri="{FF2B5EF4-FFF2-40B4-BE49-F238E27FC236}">
                  <a16:creationId xmlns:a16="http://schemas.microsoft.com/office/drawing/2014/main" id="{0A8309A8-01C7-4764-9292-F7BECF97D0F5}"/>
                </a:ext>
              </a:extLst>
            </p:cNvPr>
            <p:cNvSpPr/>
            <p:nvPr/>
          </p:nvSpPr>
          <p:spPr bwMode="auto">
            <a:xfrm>
              <a:off x="500601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1" name="Rectangle 50">
              <a:extLst>
                <a:ext uri="{FF2B5EF4-FFF2-40B4-BE49-F238E27FC236}">
                  <a16:creationId xmlns:a16="http://schemas.microsoft.com/office/drawing/2014/main" id="{B9D3C978-EC20-46C6-ACA7-095B73C76793}"/>
                </a:ext>
              </a:extLst>
            </p:cNvPr>
            <p:cNvSpPr/>
            <p:nvPr/>
          </p:nvSpPr>
          <p:spPr bwMode="auto">
            <a:xfrm>
              <a:off x="524855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2" name="Rectangle 51">
              <a:extLst>
                <a:ext uri="{FF2B5EF4-FFF2-40B4-BE49-F238E27FC236}">
                  <a16:creationId xmlns:a16="http://schemas.microsoft.com/office/drawing/2014/main" id="{B8E5A6E3-6393-45D1-A7B9-A4A322F349CC}"/>
                </a:ext>
              </a:extLst>
            </p:cNvPr>
            <p:cNvSpPr/>
            <p:nvPr/>
          </p:nvSpPr>
          <p:spPr bwMode="auto">
            <a:xfrm>
              <a:off x="548532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3" name="Rectangle 52">
              <a:extLst>
                <a:ext uri="{FF2B5EF4-FFF2-40B4-BE49-F238E27FC236}">
                  <a16:creationId xmlns:a16="http://schemas.microsoft.com/office/drawing/2014/main" id="{B022B881-A1AF-47E3-9862-F149BA576538}"/>
                </a:ext>
              </a:extLst>
            </p:cNvPr>
            <p:cNvSpPr/>
            <p:nvPr/>
          </p:nvSpPr>
          <p:spPr bwMode="auto">
            <a:xfrm>
              <a:off x="5727863" y="4837929"/>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4" name="Rectangle 53">
              <a:extLst>
                <a:ext uri="{FF2B5EF4-FFF2-40B4-BE49-F238E27FC236}">
                  <a16:creationId xmlns:a16="http://schemas.microsoft.com/office/drawing/2014/main" id="{7C1D06A2-78F1-4484-B035-3C6B7B73C040}"/>
                </a:ext>
              </a:extLst>
            </p:cNvPr>
            <p:cNvSpPr/>
            <p:nvPr/>
          </p:nvSpPr>
          <p:spPr bwMode="auto">
            <a:xfrm>
              <a:off x="596270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5" name="Rectangle 54">
              <a:extLst>
                <a:ext uri="{FF2B5EF4-FFF2-40B4-BE49-F238E27FC236}">
                  <a16:creationId xmlns:a16="http://schemas.microsoft.com/office/drawing/2014/main" id="{1156F658-43EE-4E52-87A4-551562D35FB4}"/>
                </a:ext>
              </a:extLst>
            </p:cNvPr>
            <p:cNvSpPr/>
            <p:nvPr/>
          </p:nvSpPr>
          <p:spPr bwMode="auto">
            <a:xfrm>
              <a:off x="620524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6" name="Rectangle 55">
              <a:extLst>
                <a:ext uri="{FF2B5EF4-FFF2-40B4-BE49-F238E27FC236}">
                  <a16:creationId xmlns:a16="http://schemas.microsoft.com/office/drawing/2014/main" id="{878D3E67-F06B-475A-8137-E9F00DB81995}"/>
                </a:ext>
              </a:extLst>
            </p:cNvPr>
            <p:cNvSpPr/>
            <p:nvPr/>
          </p:nvSpPr>
          <p:spPr bwMode="auto">
            <a:xfrm>
              <a:off x="644200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7" name="Rectangle 56">
              <a:extLst>
                <a:ext uri="{FF2B5EF4-FFF2-40B4-BE49-F238E27FC236}">
                  <a16:creationId xmlns:a16="http://schemas.microsoft.com/office/drawing/2014/main" id="{7F5A6179-257D-45C2-854F-9774DCF6C6F1}"/>
                </a:ext>
              </a:extLst>
            </p:cNvPr>
            <p:cNvSpPr/>
            <p:nvPr/>
          </p:nvSpPr>
          <p:spPr bwMode="auto">
            <a:xfrm>
              <a:off x="668454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8" name="Rectangle 57">
              <a:extLst>
                <a:ext uri="{FF2B5EF4-FFF2-40B4-BE49-F238E27FC236}">
                  <a16:creationId xmlns:a16="http://schemas.microsoft.com/office/drawing/2014/main" id="{79E5292C-DC08-489B-AAE1-452670DA1EC5}"/>
                </a:ext>
              </a:extLst>
            </p:cNvPr>
            <p:cNvSpPr/>
            <p:nvPr/>
          </p:nvSpPr>
          <p:spPr bwMode="auto">
            <a:xfrm>
              <a:off x="692708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9" name="Rectangle 58">
              <a:extLst>
                <a:ext uri="{FF2B5EF4-FFF2-40B4-BE49-F238E27FC236}">
                  <a16:creationId xmlns:a16="http://schemas.microsoft.com/office/drawing/2014/main" id="{44097E1B-89A8-43B5-ACAE-79EFD48814CF}"/>
                </a:ext>
              </a:extLst>
            </p:cNvPr>
            <p:cNvSpPr/>
            <p:nvPr/>
          </p:nvSpPr>
          <p:spPr bwMode="auto">
            <a:xfrm>
              <a:off x="716962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0" name="Rectangle 59">
              <a:extLst>
                <a:ext uri="{FF2B5EF4-FFF2-40B4-BE49-F238E27FC236}">
                  <a16:creationId xmlns:a16="http://schemas.microsoft.com/office/drawing/2014/main" id="{0160AF13-1DFC-4BC7-8845-B97344C26BC1}"/>
                </a:ext>
              </a:extLst>
            </p:cNvPr>
            <p:cNvSpPr/>
            <p:nvPr/>
          </p:nvSpPr>
          <p:spPr bwMode="auto">
            <a:xfrm>
              <a:off x="7406385"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1" name="Rectangle 60">
              <a:extLst>
                <a:ext uri="{FF2B5EF4-FFF2-40B4-BE49-F238E27FC236}">
                  <a16:creationId xmlns:a16="http://schemas.microsoft.com/office/drawing/2014/main" id="{49AAAE69-1886-4D58-BC91-3DBE7ABC4900}"/>
                </a:ext>
              </a:extLst>
            </p:cNvPr>
            <p:cNvSpPr/>
            <p:nvPr/>
          </p:nvSpPr>
          <p:spPr bwMode="auto">
            <a:xfrm>
              <a:off x="7648924"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2" name="Rectangle 61">
              <a:extLst>
                <a:ext uri="{FF2B5EF4-FFF2-40B4-BE49-F238E27FC236}">
                  <a16:creationId xmlns:a16="http://schemas.microsoft.com/office/drawing/2014/main" id="{26B9D1E9-A9C3-4606-855C-EAD318D62EB6}"/>
                </a:ext>
              </a:extLst>
            </p:cNvPr>
            <p:cNvSpPr/>
            <p:nvPr/>
          </p:nvSpPr>
          <p:spPr bwMode="auto">
            <a:xfrm>
              <a:off x="788568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3" name="Rectangle 62">
              <a:extLst>
                <a:ext uri="{FF2B5EF4-FFF2-40B4-BE49-F238E27FC236}">
                  <a16:creationId xmlns:a16="http://schemas.microsoft.com/office/drawing/2014/main" id="{82FF1D92-7C7B-4FB4-A4FB-42303C8B14E8}"/>
                </a:ext>
              </a:extLst>
            </p:cNvPr>
            <p:cNvSpPr/>
            <p:nvPr/>
          </p:nvSpPr>
          <p:spPr bwMode="auto">
            <a:xfrm>
              <a:off x="8128226"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4" name="Rectangle 63">
              <a:extLst>
                <a:ext uri="{FF2B5EF4-FFF2-40B4-BE49-F238E27FC236}">
                  <a16:creationId xmlns:a16="http://schemas.microsoft.com/office/drawing/2014/main" id="{43A28B4E-8919-4D8F-90FE-DB715F0DA90C}"/>
                </a:ext>
              </a:extLst>
            </p:cNvPr>
            <p:cNvSpPr/>
            <p:nvPr/>
          </p:nvSpPr>
          <p:spPr bwMode="auto">
            <a:xfrm>
              <a:off x="836499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5" name="Rectangle 64">
              <a:extLst>
                <a:ext uri="{FF2B5EF4-FFF2-40B4-BE49-F238E27FC236}">
                  <a16:creationId xmlns:a16="http://schemas.microsoft.com/office/drawing/2014/main" id="{04CC7B31-9DF5-4359-8DE6-5EE4C98D8086}"/>
                </a:ext>
              </a:extLst>
            </p:cNvPr>
            <p:cNvSpPr/>
            <p:nvPr/>
          </p:nvSpPr>
          <p:spPr bwMode="auto">
            <a:xfrm>
              <a:off x="860752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6" name="Rectangle 65">
              <a:extLst>
                <a:ext uri="{FF2B5EF4-FFF2-40B4-BE49-F238E27FC236}">
                  <a16:creationId xmlns:a16="http://schemas.microsoft.com/office/drawing/2014/main" id="{2A60BD04-1E0C-47D9-8644-13BCE6E63AA3}"/>
                </a:ext>
              </a:extLst>
            </p:cNvPr>
            <p:cNvSpPr/>
            <p:nvPr/>
          </p:nvSpPr>
          <p:spPr bwMode="auto">
            <a:xfrm>
              <a:off x="885006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7" name="Rectangle 66">
              <a:extLst>
                <a:ext uri="{FF2B5EF4-FFF2-40B4-BE49-F238E27FC236}">
                  <a16:creationId xmlns:a16="http://schemas.microsoft.com/office/drawing/2014/main" id="{09F83106-B4D5-40C5-85DB-DC49A747ED32}"/>
                </a:ext>
              </a:extLst>
            </p:cNvPr>
            <p:cNvSpPr/>
            <p:nvPr/>
          </p:nvSpPr>
          <p:spPr bwMode="auto">
            <a:xfrm>
              <a:off x="909260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8" name="Rectangle 67">
              <a:extLst>
                <a:ext uri="{FF2B5EF4-FFF2-40B4-BE49-F238E27FC236}">
                  <a16:creationId xmlns:a16="http://schemas.microsoft.com/office/drawing/2014/main" id="{5321F1B3-F0ED-4DA7-A866-21AECECE4DC0}"/>
                </a:ext>
              </a:extLst>
            </p:cNvPr>
            <p:cNvSpPr/>
            <p:nvPr/>
          </p:nvSpPr>
          <p:spPr bwMode="auto">
            <a:xfrm>
              <a:off x="932937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69" name="Rectangle 68">
              <a:extLst>
                <a:ext uri="{FF2B5EF4-FFF2-40B4-BE49-F238E27FC236}">
                  <a16:creationId xmlns:a16="http://schemas.microsoft.com/office/drawing/2014/main" id="{E2CE2EEE-6780-4671-9D11-569A4BADE278}"/>
                </a:ext>
              </a:extLst>
            </p:cNvPr>
            <p:cNvSpPr/>
            <p:nvPr/>
          </p:nvSpPr>
          <p:spPr bwMode="auto">
            <a:xfrm>
              <a:off x="9571910" y="4837929"/>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70" name="Rectangle 69">
              <a:extLst>
                <a:ext uri="{FF2B5EF4-FFF2-40B4-BE49-F238E27FC236}">
                  <a16:creationId xmlns:a16="http://schemas.microsoft.com/office/drawing/2014/main" id="{01BBD0F8-2F28-4607-AC5B-E0948707D693}"/>
                </a:ext>
              </a:extLst>
            </p:cNvPr>
            <p:cNvSpPr/>
            <p:nvPr/>
          </p:nvSpPr>
          <p:spPr bwMode="auto">
            <a:xfrm>
              <a:off x="2116728" y="4837929"/>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71" name="Rectangle 70">
              <a:extLst>
                <a:ext uri="{FF2B5EF4-FFF2-40B4-BE49-F238E27FC236}">
                  <a16:creationId xmlns:a16="http://schemas.microsoft.com/office/drawing/2014/main" id="{031B9CE3-5B74-4C35-BE53-365B11C45B06}"/>
                </a:ext>
              </a:extLst>
            </p:cNvPr>
            <p:cNvSpPr/>
            <p:nvPr/>
          </p:nvSpPr>
          <p:spPr bwMode="auto">
            <a:xfrm>
              <a:off x="3804875" y="4367969"/>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2" name="Rectangle 71">
              <a:extLst>
                <a:ext uri="{FF2B5EF4-FFF2-40B4-BE49-F238E27FC236}">
                  <a16:creationId xmlns:a16="http://schemas.microsoft.com/office/drawing/2014/main" id="{085083B0-51EE-4A56-90D1-8D4D9C7BA23C}"/>
                </a:ext>
              </a:extLst>
            </p:cNvPr>
            <p:cNvSpPr/>
            <p:nvPr/>
          </p:nvSpPr>
          <p:spPr bwMode="auto">
            <a:xfrm>
              <a:off x="211672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3" name="Rectangle 72">
              <a:extLst>
                <a:ext uri="{FF2B5EF4-FFF2-40B4-BE49-F238E27FC236}">
                  <a16:creationId xmlns:a16="http://schemas.microsoft.com/office/drawing/2014/main" id="{235F8BC2-4E4D-4E85-B9C1-8D49E50CE59B}"/>
                </a:ext>
              </a:extLst>
            </p:cNvPr>
            <p:cNvSpPr/>
            <p:nvPr/>
          </p:nvSpPr>
          <p:spPr bwMode="auto">
            <a:xfrm>
              <a:off x="235926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4" name="Rectangle 73">
              <a:extLst>
                <a:ext uri="{FF2B5EF4-FFF2-40B4-BE49-F238E27FC236}">
                  <a16:creationId xmlns:a16="http://schemas.microsoft.com/office/drawing/2014/main" id="{EFDE3924-E4D8-4BFA-AE1D-C1DBABA7213C}"/>
                </a:ext>
              </a:extLst>
            </p:cNvPr>
            <p:cNvSpPr/>
            <p:nvPr/>
          </p:nvSpPr>
          <p:spPr bwMode="auto">
            <a:xfrm>
              <a:off x="259603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5" name="Rectangle 74">
              <a:extLst>
                <a:ext uri="{FF2B5EF4-FFF2-40B4-BE49-F238E27FC236}">
                  <a16:creationId xmlns:a16="http://schemas.microsoft.com/office/drawing/2014/main" id="{37E2938A-313B-4D56-AEF6-124C85CBE5B9}"/>
                </a:ext>
              </a:extLst>
            </p:cNvPr>
            <p:cNvSpPr/>
            <p:nvPr/>
          </p:nvSpPr>
          <p:spPr bwMode="auto">
            <a:xfrm>
              <a:off x="283857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76" name="Rectangle 75">
              <a:extLst>
                <a:ext uri="{FF2B5EF4-FFF2-40B4-BE49-F238E27FC236}">
                  <a16:creationId xmlns:a16="http://schemas.microsoft.com/office/drawing/2014/main" id="{830CAAAE-165A-468C-971B-2BAA370F3CB4}"/>
                </a:ext>
              </a:extLst>
            </p:cNvPr>
            <p:cNvSpPr/>
            <p:nvPr/>
          </p:nvSpPr>
          <p:spPr bwMode="auto">
            <a:xfrm>
              <a:off x="308303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a:cs typeface="Arial" charset="0"/>
              </a:endParaRPr>
            </a:p>
          </p:txBody>
        </p:sp>
        <p:sp>
          <p:nvSpPr>
            <p:cNvPr id="77" name="Rectangle 76">
              <a:extLst>
                <a:ext uri="{FF2B5EF4-FFF2-40B4-BE49-F238E27FC236}">
                  <a16:creationId xmlns:a16="http://schemas.microsoft.com/office/drawing/2014/main" id="{56F945B4-3F5E-4165-8584-6AC86D66A4D6}"/>
                </a:ext>
              </a:extLst>
            </p:cNvPr>
            <p:cNvSpPr/>
            <p:nvPr/>
          </p:nvSpPr>
          <p:spPr bwMode="auto">
            <a:xfrm>
              <a:off x="332557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78" name="Rectangle 77">
              <a:extLst>
                <a:ext uri="{FF2B5EF4-FFF2-40B4-BE49-F238E27FC236}">
                  <a16:creationId xmlns:a16="http://schemas.microsoft.com/office/drawing/2014/main" id="{CEFEB702-D507-4CE2-9E30-C3AD564DE7DD}"/>
                </a:ext>
              </a:extLst>
            </p:cNvPr>
            <p:cNvSpPr/>
            <p:nvPr/>
          </p:nvSpPr>
          <p:spPr bwMode="auto">
            <a:xfrm>
              <a:off x="356233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79" name="Rectangle 78">
              <a:extLst>
                <a:ext uri="{FF2B5EF4-FFF2-40B4-BE49-F238E27FC236}">
                  <a16:creationId xmlns:a16="http://schemas.microsoft.com/office/drawing/2014/main" id="{FD90C9A3-0955-498D-B08D-23F2C9BE2D83}"/>
                </a:ext>
              </a:extLst>
            </p:cNvPr>
            <p:cNvSpPr/>
            <p:nvPr/>
          </p:nvSpPr>
          <p:spPr bwMode="auto">
            <a:xfrm>
              <a:off x="404164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0" name="Rectangle 79">
              <a:extLst>
                <a:ext uri="{FF2B5EF4-FFF2-40B4-BE49-F238E27FC236}">
                  <a16:creationId xmlns:a16="http://schemas.microsoft.com/office/drawing/2014/main" id="{59D07CF3-8EBE-446B-9D05-7496AD94C6E2}"/>
                </a:ext>
              </a:extLst>
            </p:cNvPr>
            <p:cNvSpPr/>
            <p:nvPr/>
          </p:nvSpPr>
          <p:spPr bwMode="auto">
            <a:xfrm>
              <a:off x="428417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1" name="Rectangle 80">
              <a:extLst>
                <a:ext uri="{FF2B5EF4-FFF2-40B4-BE49-F238E27FC236}">
                  <a16:creationId xmlns:a16="http://schemas.microsoft.com/office/drawing/2014/main" id="{A8015D31-DBFF-4373-849C-37AD225843FD}"/>
                </a:ext>
              </a:extLst>
            </p:cNvPr>
            <p:cNvSpPr/>
            <p:nvPr/>
          </p:nvSpPr>
          <p:spPr bwMode="auto">
            <a:xfrm>
              <a:off x="452094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2" name="Rectangle 81">
              <a:extLst>
                <a:ext uri="{FF2B5EF4-FFF2-40B4-BE49-F238E27FC236}">
                  <a16:creationId xmlns:a16="http://schemas.microsoft.com/office/drawing/2014/main" id="{46D91261-0000-4A4F-9B32-7D6C4F49F2A5}"/>
                </a:ext>
              </a:extLst>
            </p:cNvPr>
            <p:cNvSpPr/>
            <p:nvPr/>
          </p:nvSpPr>
          <p:spPr bwMode="auto">
            <a:xfrm>
              <a:off x="476348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3" name="Rectangle 82">
              <a:extLst>
                <a:ext uri="{FF2B5EF4-FFF2-40B4-BE49-F238E27FC236}">
                  <a16:creationId xmlns:a16="http://schemas.microsoft.com/office/drawing/2014/main" id="{3B71B865-59FA-4BFE-8AA0-CF4DF2897EF4}"/>
                </a:ext>
              </a:extLst>
            </p:cNvPr>
            <p:cNvSpPr/>
            <p:nvPr/>
          </p:nvSpPr>
          <p:spPr bwMode="auto">
            <a:xfrm>
              <a:off x="500601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4" name="Rectangle 83">
              <a:extLst>
                <a:ext uri="{FF2B5EF4-FFF2-40B4-BE49-F238E27FC236}">
                  <a16:creationId xmlns:a16="http://schemas.microsoft.com/office/drawing/2014/main" id="{F2E928AA-B523-49F0-9EAE-927BE5B913C2}"/>
                </a:ext>
              </a:extLst>
            </p:cNvPr>
            <p:cNvSpPr/>
            <p:nvPr/>
          </p:nvSpPr>
          <p:spPr bwMode="auto">
            <a:xfrm>
              <a:off x="524855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5" name="Rectangle 84">
              <a:extLst>
                <a:ext uri="{FF2B5EF4-FFF2-40B4-BE49-F238E27FC236}">
                  <a16:creationId xmlns:a16="http://schemas.microsoft.com/office/drawing/2014/main" id="{DD30B340-34F5-4B67-BC71-9C7AB46D0AA4}"/>
                </a:ext>
              </a:extLst>
            </p:cNvPr>
            <p:cNvSpPr/>
            <p:nvPr/>
          </p:nvSpPr>
          <p:spPr bwMode="auto">
            <a:xfrm>
              <a:off x="548532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6" name="Rectangle 85">
              <a:extLst>
                <a:ext uri="{FF2B5EF4-FFF2-40B4-BE49-F238E27FC236}">
                  <a16:creationId xmlns:a16="http://schemas.microsoft.com/office/drawing/2014/main" id="{75C9EDAD-8F68-4745-8176-46268CD8B487}"/>
                </a:ext>
              </a:extLst>
            </p:cNvPr>
            <p:cNvSpPr/>
            <p:nvPr/>
          </p:nvSpPr>
          <p:spPr bwMode="auto">
            <a:xfrm>
              <a:off x="5727863" y="4367969"/>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7" name="Rectangle 86">
              <a:extLst>
                <a:ext uri="{FF2B5EF4-FFF2-40B4-BE49-F238E27FC236}">
                  <a16:creationId xmlns:a16="http://schemas.microsoft.com/office/drawing/2014/main" id="{39DC57BC-7544-4FF6-8859-8952227E7DE9}"/>
                </a:ext>
              </a:extLst>
            </p:cNvPr>
            <p:cNvSpPr/>
            <p:nvPr/>
          </p:nvSpPr>
          <p:spPr bwMode="auto">
            <a:xfrm>
              <a:off x="596270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8" name="Rectangle 87">
              <a:extLst>
                <a:ext uri="{FF2B5EF4-FFF2-40B4-BE49-F238E27FC236}">
                  <a16:creationId xmlns:a16="http://schemas.microsoft.com/office/drawing/2014/main" id="{E451A52C-5A64-4F49-842A-7CAB4CF0E9C5}"/>
                </a:ext>
              </a:extLst>
            </p:cNvPr>
            <p:cNvSpPr/>
            <p:nvPr/>
          </p:nvSpPr>
          <p:spPr bwMode="auto">
            <a:xfrm>
              <a:off x="620524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89" name="Rectangle 88">
              <a:extLst>
                <a:ext uri="{FF2B5EF4-FFF2-40B4-BE49-F238E27FC236}">
                  <a16:creationId xmlns:a16="http://schemas.microsoft.com/office/drawing/2014/main" id="{18B0CB3C-9157-4B9B-A6A7-6F0D45D9B588}"/>
                </a:ext>
              </a:extLst>
            </p:cNvPr>
            <p:cNvSpPr/>
            <p:nvPr/>
          </p:nvSpPr>
          <p:spPr bwMode="auto">
            <a:xfrm>
              <a:off x="644200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dirty="0">
                <a:cs typeface="Arial" charset="0"/>
              </a:endParaRPr>
            </a:p>
          </p:txBody>
        </p:sp>
        <p:sp>
          <p:nvSpPr>
            <p:cNvPr id="90" name="Rectangle 89">
              <a:extLst>
                <a:ext uri="{FF2B5EF4-FFF2-40B4-BE49-F238E27FC236}">
                  <a16:creationId xmlns:a16="http://schemas.microsoft.com/office/drawing/2014/main" id="{2B033A69-B7C2-40C9-B1B0-56FC7CFFE6A6}"/>
                </a:ext>
              </a:extLst>
            </p:cNvPr>
            <p:cNvSpPr/>
            <p:nvPr/>
          </p:nvSpPr>
          <p:spPr bwMode="auto">
            <a:xfrm>
              <a:off x="668454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1" name="Rectangle 90">
              <a:extLst>
                <a:ext uri="{FF2B5EF4-FFF2-40B4-BE49-F238E27FC236}">
                  <a16:creationId xmlns:a16="http://schemas.microsoft.com/office/drawing/2014/main" id="{5419B73D-A905-4F64-AA49-0A27274DDCFF}"/>
                </a:ext>
              </a:extLst>
            </p:cNvPr>
            <p:cNvSpPr/>
            <p:nvPr/>
          </p:nvSpPr>
          <p:spPr bwMode="auto">
            <a:xfrm>
              <a:off x="692708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2" name="Rectangle 91">
              <a:extLst>
                <a:ext uri="{FF2B5EF4-FFF2-40B4-BE49-F238E27FC236}">
                  <a16:creationId xmlns:a16="http://schemas.microsoft.com/office/drawing/2014/main" id="{CD595596-444B-46F1-B7B7-A9FF2355EDF9}"/>
                </a:ext>
              </a:extLst>
            </p:cNvPr>
            <p:cNvSpPr/>
            <p:nvPr/>
          </p:nvSpPr>
          <p:spPr bwMode="auto">
            <a:xfrm>
              <a:off x="716962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3" name="Rectangle 92">
              <a:extLst>
                <a:ext uri="{FF2B5EF4-FFF2-40B4-BE49-F238E27FC236}">
                  <a16:creationId xmlns:a16="http://schemas.microsoft.com/office/drawing/2014/main" id="{94FA9702-C4C9-4925-83E8-E2DCC0790B8B}"/>
                </a:ext>
              </a:extLst>
            </p:cNvPr>
            <p:cNvSpPr/>
            <p:nvPr/>
          </p:nvSpPr>
          <p:spPr bwMode="auto">
            <a:xfrm>
              <a:off x="7406385"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4" name="Rectangle 93">
              <a:extLst>
                <a:ext uri="{FF2B5EF4-FFF2-40B4-BE49-F238E27FC236}">
                  <a16:creationId xmlns:a16="http://schemas.microsoft.com/office/drawing/2014/main" id="{D7399AF3-5118-4EC6-8851-71135FD2D305}"/>
                </a:ext>
              </a:extLst>
            </p:cNvPr>
            <p:cNvSpPr/>
            <p:nvPr/>
          </p:nvSpPr>
          <p:spPr bwMode="auto">
            <a:xfrm>
              <a:off x="7648924"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5" name="Rectangle 94">
              <a:extLst>
                <a:ext uri="{FF2B5EF4-FFF2-40B4-BE49-F238E27FC236}">
                  <a16:creationId xmlns:a16="http://schemas.microsoft.com/office/drawing/2014/main" id="{7BC51B2F-E3A4-49F6-8BC0-360436061A65}"/>
                </a:ext>
              </a:extLst>
            </p:cNvPr>
            <p:cNvSpPr/>
            <p:nvPr/>
          </p:nvSpPr>
          <p:spPr bwMode="auto">
            <a:xfrm>
              <a:off x="788568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6" name="Rectangle 95">
              <a:extLst>
                <a:ext uri="{FF2B5EF4-FFF2-40B4-BE49-F238E27FC236}">
                  <a16:creationId xmlns:a16="http://schemas.microsoft.com/office/drawing/2014/main" id="{51DC368C-1BDF-4C77-ACD0-8F080D2FDAD3}"/>
                </a:ext>
              </a:extLst>
            </p:cNvPr>
            <p:cNvSpPr/>
            <p:nvPr/>
          </p:nvSpPr>
          <p:spPr bwMode="auto">
            <a:xfrm>
              <a:off x="8128226"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7" name="Rectangle 96">
              <a:extLst>
                <a:ext uri="{FF2B5EF4-FFF2-40B4-BE49-F238E27FC236}">
                  <a16:creationId xmlns:a16="http://schemas.microsoft.com/office/drawing/2014/main" id="{8DBC2483-9F7B-49EF-9F8C-C5FF0E755DD9}"/>
                </a:ext>
              </a:extLst>
            </p:cNvPr>
            <p:cNvSpPr/>
            <p:nvPr/>
          </p:nvSpPr>
          <p:spPr bwMode="auto">
            <a:xfrm>
              <a:off x="836499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8" name="Rectangle 97">
              <a:extLst>
                <a:ext uri="{FF2B5EF4-FFF2-40B4-BE49-F238E27FC236}">
                  <a16:creationId xmlns:a16="http://schemas.microsoft.com/office/drawing/2014/main" id="{0B7CC7FB-5B59-4C2F-9FAB-DA3BA3FF9621}"/>
                </a:ext>
              </a:extLst>
            </p:cNvPr>
            <p:cNvSpPr/>
            <p:nvPr/>
          </p:nvSpPr>
          <p:spPr bwMode="auto">
            <a:xfrm>
              <a:off x="860752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99" name="Rectangle 98">
              <a:extLst>
                <a:ext uri="{FF2B5EF4-FFF2-40B4-BE49-F238E27FC236}">
                  <a16:creationId xmlns:a16="http://schemas.microsoft.com/office/drawing/2014/main" id="{3D039C28-50C0-432F-A53D-23B841DE86A0}"/>
                </a:ext>
              </a:extLst>
            </p:cNvPr>
            <p:cNvSpPr/>
            <p:nvPr/>
          </p:nvSpPr>
          <p:spPr bwMode="auto">
            <a:xfrm>
              <a:off x="885006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0" name="Rectangle 99">
              <a:extLst>
                <a:ext uri="{FF2B5EF4-FFF2-40B4-BE49-F238E27FC236}">
                  <a16:creationId xmlns:a16="http://schemas.microsoft.com/office/drawing/2014/main" id="{DA45A14B-334B-4993-8248-1AE04D425B15}"/>
                </a:ext>
              </a:extLst>
            </p:cNvPr>
            <p:cNvSpPr/>
            <p:nvPr/>
          </p:nvSpPr>
          <p:spPr bwMode="auto">
            <a:xfrm>
              <a:off x="909260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1" name="Rectangle 100">
              <a:extLst>
                <a:ext uri="{FF2B5EF4-FFF2-40B4-BE49-F238E27FC236}">
                  <a16:creationId xmlns:a16="http://schemas.microsoft.com/office/drawing/2014/main" id="{BBDE739D-9ECA-4823-B360-B62162BBEC71}"/>
                </a:ext>
              </a:extLst>
            </p:cNvPr>
            <p:cNvSpPr/>
            <p:nvPr/>
          </p:nvSpPr>
          <p:spPr bwMode="auto">
            <a:xfrm>
              <a:off x="932937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2" name="Rectangle 101">
              <a:extLst>
                <a:ext uri="{FF2B5EF4-FFF2-40B4-BE49-F238E27FC236}">
                  <a16:creationId xmlns:a16="http://schemas.microsoft.com/office/drawing/2014/main" id="{53A3D8A1-56E5-4A73-BE68-18FFA08956C9}"/>
                </a:ext>
              </a:extLst>
            </p:cNvPr>
            <p:cNvSpPr/>
            <p:nvPr/>
          </p:nvSpPr>
          <p:spPr bwMode="auto">
            <a:xfrm>
              <a:off x="9571910" y="4367969"/>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3" name="Rectangle 102">
              <a:extLst>
                <a:ext uri="{FF2B5EF4-FFF2-40B4-BE49-F238E27FC236}">
                  <a16:creationId xmlns:a16="http://schemas.microsoft.com/office/drawing/2014/main" id="{B9814769-11EB-405B-BB62-733762BB75E9}"/>
                </a:ext>
              </a:extLst>
            </p:cNvPr>
            <p:cNvSpPr/>
            <p:nvPr/>
          </p:nvSpPr>
          <p:spPr bwMode="auto">
            <a:xfrm>
              <a:off x="2116728" y="4367969"/>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104" name="TextBox 103">
              <a:extLst>
                <a:ext uri="{FF2B5EF4-FFF2-40B4-BE49-F238E27FC236}">
                  <a16:creationId xmlns:a16="http://schemas.microsoft.com/office/drawing/2014/main" id="{2458347C-1AE9-48B6-97BB-5A5A3C0B514D}"/>
                </a:ext>
              </a:extLst>
            </p:cNvPr>
            <p:cNvSpPr txBox="1"/>
            <p:nvPr/>
          </p:nvSpPr>
          <p:spPr>
            <a:xfrm>
              <a:off x="471223" y="5319383"/>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0x20000000</a:t>
              </a:r>
            </a:p>
          </p:txBody>
        </p:sp>
        <p:sp>
          <p:nvSpPr>
            <p:cNvPr id="105" name="TextBox 104">
              <a:extLst>
                <a:ext uri="{FF2B5EF4-FFF2-40B4-BE49-F238E27FC236}">
                  <a16:creationId xmlns:a16="http://schemas.microsoft.com/office/drawing/2014/main" id="{10B52B88-3294-45AE-8938-0781214BDB3E}"/>
                </a:ext>
              </a:extLst>
            </p:cNvPr>
            <p:cNvSpPr txBox="1"/>
            <p:nvPr/>
          </p:nvSpPr>
          <p:spPr>
            <a:xfrm>
              <a:off x="471223" y="4824257"/>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0x20000004</a:t>
              </a:r>
            </a:p>
          </p:txBody>
        </p:sp>
        <p:sp>
          <p:nvSpPr>
            <p:cNvPr id="106" name="TextBox 105">
              <a:extLst>
                <a:ext uri="{FF2B5EF4-FFF2-40B4-BE49-F238E27FC236}">
                  <a16:creationId xmlns:a16="http://schemas.microsoft.com/office/drawing/2014/main" id="{4B90F7FE-89ED-4F24-8F2B-74C1FD4C91BC}"/>
                </a:ext>
              </a:extLst>
            </p:cNvPr>
            <p:cNvSpPr txBox="1"/>
            <p:nvPr/>
          </p:nvSpPr>
          <p:spPr>
            <a:xfrm>
              <a:off x="471223" y="4367970"/>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0x20000008</a:t>
              </a:r>
            </a:p>
          </p:txBody>
        </p:sp>
        <p:sp>
          <p:nvSpPr>
            <p:cNvPr id="107" name="TextBox 106">
              <a:extLst>
                <a:ext uri="{FF2B5EF4-FFF2-40B4-BE49-F238E27FC236}">
                  <a16:creationId xmlns:a16="http://schemas.microsoft.com/office/drawing/2014/main" id="{66F1D6CB-FA87-483F-88A3-FF9EB6DA945C}"/>
                </a:ext>
              </a:extLst>
            </p:cNvPr>
            <p:cNvSpPr txBox="1"/>
            <p:nvPr/>
          </p:nvSpPr>
          <p:spPr>
            <a:xfrm>
              <a:off x="471223" y="3616543"/>
              <a:ext cx="152616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Real 32-bit data address</a:t>
              </a:r>
            </a:p>
          </p:txBody>
        </p:sp>
        <p:cxnSp>
          <p:nvCxnSpPr>
            <p:cNvPr id="108" name="Straight Connector 107">
              <a:extLst>
                <a:ext uri="{FF2B5EF4-FFF2-40B4-BE49-F238E27FC236}">
                  <a16:creationId xmlns:a16="http://schemas.microsoft.com/office/drawing/2014/main" id="{E63D0F97-EE54-43DD-9980-C5034213B883}"/>
                </a:ext>
              </a:extLst>
            </p:cNvPr>
            <p:cNvCxnSpPr/>
            <p:nvPr/>
          </p:nvCxnSpPr>
          <p:spPr bwMode="auto">
            <a:xfrm>
              <a:off x="5962701" y="4040156"/>
              <a:ext cx="0" cy="205074"/>
            </a:xfrm>
            <a:prstGeom prst="line">
              <a:avLst/>
            </a:prstGeom>
            <a:noFill/>
            <a:ln w="28575" cap="flat" cmpd="sng" algn="ctr">
              <a:solidFill>
                <a:schemeClr val="tx1">
                  <a:lumMod val="75000"/>
                  <a:lumOff val="25000"/>
                </a:schemeClr>
              </a:solidFill>
              <a:prstDash val="sysDot"/>
              <a:round/>
              <a:headEnd type="none" w="med" len="med"/>
              <a:tailEnd type="none" w="med" len="med"/>
            </a:ln>
            <a:effectLst/>
          </p:spPr>
        </p:cxnSp>
        <p:cxnSp>
          <p:nvCxnSpPr>
            <p:cNvPr id="109" name="Straight Arrow Connector 108">
              <a:extLst>
                <a:ext uri="{FF2B5EF4-FFF2-40B4-BE49-F238E27FC236}">
                  <a16:creationId xmlns:a16="http://schemas.microsoft.com/office/drawing/2014/main" id="{E03B2B65-3A02-4FBB-9DBB-DEF8A0C9E70B}"/>
                </a:ext>
              </a:extLst>
            </p:cNvPr>
            <p:cNvCxnSpPr>
              <a:stCxn id="36" idx="3"/>
            </p:cNvCxnSpPr>
            <p:nvPr/>
          </p:nvCxnSpPr>
          <p:spPr bwMode="auto">
            <a:xfrm>
              <a:off x="9814448" y="5441615"/>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0" name="TextBox 112">
              <a:extLst>
                <a:ext uri="{FF2B5EF4-FFF2-40B4-BE49-F238E27FC236}">
                  <a16:creationId xmlns:a16="http://schemas.microsoft.com/office/drawing/2014/main" id="{B32EE42D-02AE-4737-BF5E-9A8105D38175}"/>
                </a:ext>
              </a:extLst>
            </p:cNvPr>
            <p:cNvSpPr txBox="1"/>
            <p:nvPr/>
          </p:nvSpPr>
          <p:spPr>
            <a:xfrm>
              <a:off x="10145172" y="5301312"/>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0x22000000</a:t>
              </a:r>
            </a:p>
          </p:txBody>
        </p:sp>
        <p:cxnSp>
          <p:nvCxnSpPr>
            <p:cNvPr id="111" name="Straight Arrow Connector 110">
              <a:extLst>
                <a:ext uri="{FF2B5EF4-FFF2-40B4-BE49-F238E27FC236}">
                  <a16:creationId xmlns:a16="http://schemas.microsoft.com/office/drawing/2014/main" id="{2E098B8F-E11E-43C9-91E9-76C00F670B3A}"/>
                </a:ext>
              </a:extLst>
            </p:cNvPr>
            <p:cNvCxnSpPr/>
            <p:nvPr/>
          </p:nvCxnSpPr>
          <p:spPr bwMode="auto">
            <a:xfrm>
              <a:off x="9814448" y="4954566"/>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2" name="TextBox 115">
              <a:extLst>
                <a:ext uri="{FF2B5EF4-FFF2-40B4-BE49-F238E27FC236}">
                  <a16:creationId xmlns:a16="http://schemas.microsoft.com/office/drawing/2014/main" id="{403F4FCD-E6D4-41B5-8A8E-ED34807A84A2}"/>
                </a:ext>
              </a:extLst>
            </p:cNvPr>
            <p:cNvSpPr txBox="1"/>
            <p:nvPr/>
          </p:nvSpPr>
          <p:spPr>
            <a:xfrm>
              <a:off x="10145172" y="4814263"/>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0x22000080</a:t>
              </a:r>
            </a:p>
          </p:txBody>
        </p:sp>
        <p:cxnSp>
          <p:nvCxnSpPr>
            <p:cNvPr id="113" name="Straight Arrow Connector 112">
              <a:extLst>
                <a:ext uri="{FF2B5EF4-FFF2-40B4-BE49-F238E27FC236}">
                  <a16:creationId xmlns:a16="http://schemas.microsoft.com/office/drawing/2014/main" id="{1927F5ED-0E32-483C-89A3-CC365C04DF0A}"/>
                </a:ext>
              </a:extLst>
            </p:cNvPr>
            <p:cNvCxnSpPr/>
            <p:nvPr/>
          </p:nvCxnSpPr>
          <p:spPr bwMode="auto">
            <a:xfrm>
              <a:off x="9814448" y="4506468"/>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4" name="TextBox 117">
              <a:extLst>
                <a:ext uri="{FF2B5EF4-FFF2-40B4-BE49-F238E27FC236}">
                  <a16:creationId xmlns:a16="http://schemas.microsoft.com/office/drawing/2014/main" id="{074C096E-32D3-4A39-85F6-D2BCA616A75D}"/>
                </a:ext>
              </a:extLst>
            </p:cNvPr>
            <p:cNvSpPr txBox="1"/>
            <p:nvPr/>
          </p:nvSpPr>
          <p:spPr>
            <a:xfrm>
              <a:off x="10145172" y="4366165"/>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0x22000100</a:t>
              </a:r>
            </a:p>
          </p:txBody>
        </p:sp>
        <p:cxnSp>
          <p:nvCxnSpPr>
            <p:cNvPr id="115" name="Elbow Connector 119">
              <a:extLst>
                <a:ext uri="{FF2B5EF4-FFF2-40B4-BE49-F238E27FC236}">
                  <a16:creationId xmlns:a16="http://schemas.microsoft.com/office/drawing/2014/main" id="{F393BA4B-DD97-43CA-A7DF-AE33FFA98EE8}"/>
                </a:ext>
              </a:extLst>
            </p:cNvPr>
            <p:cNvCxnSpPr>
              <a:stCxn id="33" idx="2"/>
            </p:cNvCxnSpPr>
            <p:nvPr/>
          </p:nvCxnSpPr>
          <p:spPr bwMode="auto">
            <a:xfrm rot="16200000" flipH="1">
              <a:off x="9413052" y="5116538"/>
              <a:ext cx="290406" cy="1173835"/>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6" name="TextBox 121">
              <a:extLst>
                <a:ext uri="{FF2B5EF4-FFF2-40B4-BE49-F238E27FC236}">
                  <a16:creationId xmlns:a16="http://schemas.microsoft.com/office/drawing/2014/main" id="{C1D37E24-2986-4943-B055-121D1F75310A}"/>
                </a:ext>
              </a:extLst>
            </p:cNvPr>
            <p:cNvSpPr txBox="1"/>
            <p:nvPr/>
          </p:nvSpPr>
          <p:spPr>
            <a:xfrm>
              <a:off x="10145172" y="5701303"/>
              <a:ext cx="98616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0x2200000C</a:t>
              </a:r>
            </a:p>
          </p:txBody>
        </p:sp>
        <p:cxnSp>
          <p:nvCxnSpPr>
            <p:cNvPr id="117" name="Elbow Connector 122">
              <a:extLst>
                <a:ext uri="{FF2B5EF4-FFF2-40B4-BE49-F238E27FC236}">
                  <a16:creationId xmlns:a16="http://schemas.microsoft.com/office/drawing/2014/main" id="{6C2EB0D4-818A-4059-9698-7B3E6B15FC18}"/>
                </a:ext>
              </a:extLst>
            </p:cNvPr>
            <p:cNvCxnSpPr>
              <a:stCxn id="30" idx="2"/>
              <a:endCxn id="118" idx="1"/>
            </p:cNvCxnSpPr>
            <p:nvPr/>
          </p:nvCxnSpPr>
          <p:spPr bwMode="auto">
            <a:xfrm rot="16200000" flipH="1">
              <a:off x="8912680" y="4895068"/>
              <a:ext cx="569308" cy="1895676"/>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8" name="TextBox 126">
              <a:extLst>
                <a:ext uri="{FF2B5EF4-FFF2-40B4-BE49-F238E27FC236}">
                  <a16:creationId xmlns:a16="http://schemas.microsoft.com/office/drawing/2014/main" id="{C21CC322-4AEB-45CF-AF5F-D8E1020449BC}"/>
                </a:ext>
              </a:extLst>
            </p:cNvPr>
            <p:cNvSpPr txBox="1"/>
            <p:nvPr/>
          </p:nvSpPr>
          <p:spPr>
            <a:xfrm>
              <a:off x="10145172" y="5989060"/>
              <a:ext cx="954107"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0x22000018</a:t>
              </a:r>
            </a:p>
          </p:txBody>
        </p:sp>
        <p:sp>
          <p:nvSpPr>
            <p:cNvPr id="119" name="TextBox 129">
              <a:extLst>
                <a:ext uri="{FF2B5EF4-FFF2-40B4-BE49-F238E27FC236}">
                  <a16:creationId xmlns:a16="http://schemas.microsoft.com/office/drawing/2014/main" id="{699D05EE-72DD-4281-AC14-127DEB758358}"/>
                </a:ext>
              </a:extLst>
            </p:cNvPr>
            <p:cNvSpPr txBox="1"/>
            <p:nvPr/>
          </p:nvSpPr>
          <p:spPr>
            <a:xfrm>
              <a:off x="10052804" y="3616543"/>
              <a:ext cx="152616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Bit-band alias address</a:t>
              </a:r>
            </a:p>
          </p:txBody>
        </p:sp>
      </p:grpSp>
    </p:spTree>
    <p:extLst>
      <p:ext uri="{BB962C8B-B14F-4D97-AF65-F5344CB8AC3E}">
        <p14:creationId xmlns:p14="http://schemas.microsoft.com/office/powerpoint/2010/main" val="36053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515-ED55-41EE-B5F4-142B69019628}"/>
              </a:ext>
            </a:extLst>
          </p:cNvPr>
          <p:cNvSpPr>
            <a:spLocks noGrp="1"/>
          </p:cNvSpPr>
          <p:nvPr/>
        </p:nvSpPr>
        <p:spPr>
          <a:xfrm>
            <a:off x="85669" y="165608"/>
            <a:ext cx="8524931" cy="805262"/>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a:t>Bit-band Alias Address</a:t>
            </a:r>
            <a:endParaRPr lang="en-GB" dirty="0"/>
          </a:p>
        </p:txBody>
      </p:sp>
      <p:sp>
        <p:nvSpPr>
          <p:cNvPr id="3" name="Content Placeholder 2">
            <a:extLst>
              <a:ext uri="{FF2B5EF4-FFF2-40B4-BE49-F238E27FC236}">
                <a16:creationId xmlns:a16="http://schemas.microsoft.com/office/drawing/2014/main" id="{FD3B3124-CEBE-48FA-B0B8-50EDE63CF98E}"/>
              </a:ext>
            </a:extLst>
          </p:cNvPr>
          <p:cNvSpPr>
            <a:spLocks noGrp="1"/>
          </p:cNvSpPr>
          <p:nvPr/>
        </p:nvSpPr>
        <p:spPr>
          <a:xfrm>
            <a:off x="85669" y="838201"/>
            <a:ext cx="9066352" cy="2278158"/>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SRAM region</a:t>
            </a:r>
          </a:p>
          <a:p>
            <a:pPr lvl="1"/>
            <a:r>
              <a:rPr lang="en-GB" dirty="0"/>
              <a:t>32MB memory space (0x22000000 – 0x23FFFFFF) is used as the bit-band alias region for 1MB data (0x20000000 – 0x200FFFFF)</a:t>
            </a:r>
          </a:p>
          <a:p>
            <a:r>
              <a:rPr lang="en-GB" dirty="0"/>
              <a:t>Peripherals region</a:t>
            </a:r>
          </a:p>
          <a:p>
            <a:pPr lvl="1"/>
            <a:r>
              <a:rPr lang="en-GB" dirty="0"/>
              <a:t>32MB memory space (0x42000000 – 0x43FFFFFF) is used as the bit-band alias region for 1MB data (0x40000000 – 0x400FFFFF)</a:t>
            </a:r>
          </a:p>
          <a:p>
            <a:endParaRPr lang="en-GB" dirty="0"/>
          </a:p>
        </p:txBody>
      </p:sp>
      <p:grpSp>
        <p:nvGrpSpPr>
          <p:cNvPr id="4" name="Group 3">
            <a:extLst>
              <a:ext uri="{FF2B5EF4-FFF2-40B4-BE49-F238E27FC236}">
                <a16:creationId xmlns:a16="http://schemas.microsoft.com/office/drawing/2014/main" id="{17C35B70-58AA-4BDA-B0F6-DEE47EFDDF5F}"/>
              </a:ext>
            </a:extLst>
          </p:cNvPr>
          <p:cNvGrpSpPr/>
          <p:nvPr/>
        </p:nvGrpSpPr>
        <p:grpSpPr>
          <a:xfrm>
            <a:off x="85670" y="3614048"/>
            <a:ext cx="8677330" cy="3015352"/>
            <a:chOff x="991420" y="3297861"/>
            <a:chExt cx="7720706" cy="2885452"/>
          </a:xfrm>
        </p:grpSpPr>
        <p:sp>
          <p:nvSpPr>
            <p:cNvPr id="5" name="Rectangle 4">
              <a:extLst>
                <a:ext uri="{FF2B5EF4-FFF2-40B4-BE49-F238E27FC236}">
                  <a16:creationId xmlns:a16="http://schemas.microsoft.com/office/drawing/2014/main" id="{4A2EB32A-21C9-4C42-88B6-29B0327D1AD1}"/>
                </a:ext>
              </a:extLst>
            </p:cNvPr>
            <p:cNvSpPr/>
            <p:nvPr/>
          </p:nvSpPr>
          <p:spPr bwMode="auto">
            <a:xfrm>
              <a:off x="5472748" y="4083049"/>
              <a:ext cx="1504950" cy="601663"/>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External RAM</a:t>
              </a:r>
            </a:p>
          </p:txBody>
        </p:sp>
        <p:sp>
          <p:nvSpPr>
            <p:cNvPr id="6" name="Rectangle 5">
              <a:extLst>
                <a:ext uri="{FF2B5EF4-FFF2-40B4-BE49-F238E27FC236}">
                  <a16:creationId xmlns:a16="http://schemas.microsoft.com/office/drawing/2014/main" id="{3A7986A9-1325-42A0-95F8-F662AD247748}"/>
                </a:ext>
              </a:extLst>
            </p:cNvPr>
            <p:cNvSpPr/>
            <p:nvPr/>
          </p:nvSpPr>
          <p:spPr bwMode="auto">
            <a:xfrm>
              <a:off x="5472748" y="4684713"/>
              <a:ext cx="1504950"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Peripherals</a:t>
              </a:r>
            </a:p>
          </p:txBody>
        </p:sp>
        <p:sp>
          <p:nvSpPr>
            <p:cNvPr id="7" name="Rectangle 6">
              <a:extLst>
                <a:ext uri="{FF2B5EF4-FFF2-40B4-BE49-F238E27FC236}">
                  <a16:creationId xmlns:a16="http://schemas.microsoft.com/office/drawing/2014/main" id="{84A84BD5-B6BC-4163-9F2F-16AEB740E779}"/>
                </a:ext>
              </a:extLst>
            </p:cNvPr>
            <p:cNvSpPr/>
            <p:nvPr/>
          </p:nvSpPr>
          <p:spPr bwMode="auto">
            <a:xfrm>
              <a:off x="5472748" y="5160963"/>
              <a:ext cx="1504950"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SRAM</a:t>
              </a:r>
            </a:p>
          </p:txBody>
        </p:sp>
        <p:sp>
          <p:nvSpPr>
            <p:cNvPr id="8" name="Rectangle 7">
              <a:extLst>
                <a:ext uri="{FF2B5EF4-FFF2-40B4-BE49-F238E27FC236}">
                  <a16:creationId xmlns:a16="http://schemas.microsoft.com/office/drawing/2014/main" id="{A8B92739-EED5-4F5D-AA8B-3728919AFD2A}"/>
                </a:ext>
              </a:extLst>
            </p:cNvPr>
            <p:cNvSpPr/>
            <p:nvPr/>
          </p:nvSpPr>
          <p:spPr bwMode="auto">
            <a:xfrm>
              <a:off x="5472748" y="5637213"/>
              <a:ext cx="1504950"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Code</a:t>
              </a:r>
            </a:p>
          </p:txBody>
        </p:sp>
        <p:sp>
          <p:nvSpPr>
            <p:cNvPr id="9" name="TextBox 59">
              <a:extLst>
                <a:ext uri="{FF2B5EF4-FFF2-40B4-BE49-F238E27FC236}">
                  <a16:creationId xmlns:a16="http://schemas.microsoft.com/office/drawing/2014/main" id="{D671315E-156B-4D47-B3F3-D26EB50DA03E}"/>
                </a:ext>
              </a:extLst>
            </p:cNvPr>
            <p:cNvSpPr txBox="1"/>
            <p:nvPr/>
          </p:nvSpPr>
          <p:spPr>
            <a:xfrm>
              <a:off x="6956351" y="4492625"/>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0x60000000</a:t>
              </a:r>
            </a:p>
          </p:txBody>
        </p:sp>
        <p:sp>
          <p:nvSpPr>
            <p:cNvPr id="10" name="TextBox 60">
              <a:extLst>
                <a:ext uri="{FF2B5EF4-FFF2-40B4-BE49-F238E27FC236}">
                  <a16:creationId xmlns:a16="http://schemas.microsoft.com/office/drawing/2014/main" id="{884414F6-D379-4C78-9C63-B9A5C81CB1FF}"/>
                </a:ext>
              </a:extLst>
            </p:cNvPr>
            <p:cNvSpPr txBox="1"/>
            <p:nvPr/>
          </p:nvSpPr>
          <p:spPr>
            <a:xfrm>
              <a:off x="6951589" y="4654550"/>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0x5FFFFFFF</a:t>
              </a:r>
            </a:p>
          </p:txBody>
        </p:sp>
        <p:sp>
          <p:nvSpPr>
            <p:cNvPr id="11" name="TextBox 61">
              <a:extLst>
                <a:ext uri="{FF2B5EF4-FFF2-40B4-BE49-F238E27FC236}">
                  <a16:creationId xmlns:a16="http://schemas.microsoft.com/office/drawing/2014/main" id="{1D11354A-5EE9-4B74-B4BB-77856EA06D06}"/>
                </a:ext>
              </a:extLst>
            </p:cNvPr>
            <p:cNvSpPr txBox="1"/>
            <p:nvPr/>
          </p:nvSpPr>
          <p:spPr>
            <a:xfrm>
              <a:off x="6951589" y="4986338"/>
              <a:ext cx="1009650" cy="230187"/>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0x40000000</a:t>
              </a:r>
            </a:p>
          </p:txBody>
        </p:sp>
        <p:sp>
          <p:nvSpPr>
            <p:cNvPr id="12" name="TextBox 62">
              <a:extLst>
                <a:ext uri="{FF2B5EF4-FFF2-40B4-BE49-F238E27FC236}">
                  <a16:creationId xmlns:a16="http://schemas.microsoft.com/office/drawing/2014/main" id="{54205324-9AE2-490B-ACFB-21782D3AB23C}"/>
                </a:ext>
              </a:extLst>
            </p:cNvPr>
            <p:cNvSpPr txBox="1"/>
            <p:nvPr/>
          </p:nvSpPr>
          <p:spPr>
            <a:xfrm>
              <a:off x="6951589" y="5118100"/>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0x3FFFFFFF</a:t>
              </a:r>
            </a:p>
          </p:txBody>
        </p:sp>
        <p:sp>
          <p:nvSpPr>
            <p:cNvPr id="13" name="TextBox 63">
              <a:extLst>
                <a:ext uri="{FF2B5EF4-FFF2-40B4-BE49-F238E27FC236}">
                  <a16:creationId xmlns:a16="http://schemas.microsoft.com/office/drawing/2014/main" id="{DA773CB9-E185-4B08-8FF9-1A9DE41D3BD1}"/>
                </a:ext>
              </a:extLst>
            </p:cNvPr>
            <p:cNvSpPr txBox="1"/>
            <p:nvPr/>
          </p:nvSpPr>
          <p:spPr>
            <a:xfrm>
              <a:off x="6959526" y="5602288"/>
              <a:ext cx="1009650" cy="230187"/>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0x1FFFFFFF</a:t>
              </a:r>
            </a:p>
          </p:txBody>
        </p:sp>
        <p:sp>
          <p:nvSpPr>
            <p:cNvPr id="14" name="TextBox 64">
              <a:extLst>
                <a:ext uri="{FF2B5EF4-FFF2-40B4-BE49-F238E27FC236}">
                  <a16:creationId xmlns:a16="http://schemas.microsoft.com/office/drawing/2014/main" id="{1A86FA0C-5E41-4C52-80BC-AB04D9EC10A8}"/>
                </a:ext>
              </a:extLst>
            </p:cNvPr>
            <p:cNvSpPr txBox="1"/>
            <p:nvPr/>
          </p:nvSpPr>
          <p:spPr>
            <a:xfrm>
              <a:off x="6957939" y="5467350"/>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0x20000000</a:t>
              </a:r>
            </a:p>
          </p:txBody>
        </p:sp>
        <p:sp>
          <p:nvSpPr>
            <p:cNvPr id="15" name="TextBox 65">
              <a:extLst>
                <a:ext uri="{FF2B5EF4-FFF2-40B4-BE49-F238E27FC236}">
                  <a16:creationId xmlns:a16="http://schemas.microsoft.com/office/drawing/2014/main" id="{252285E4-AC55-474E-9BD4-DDF9265FA354}"/>
                </a:ext>
              </a:extLst>
            </p:cNvPr>
            <p:cNvSpPr txBox="1"/>
            <p:nvPr/>
          </p:nvSpPr>
          <p:spPr>
            <a:xfrm>
              <a:off x="6956351" y="5953125"/>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0x00000000</a:t>
              </a:r>
            </a:p>
          </p:txBody>
        </p:sp>
        <p:sp>
          <p:nvSpPr>
            <p:cNvPr id="16" name="Right Brace 15">
              <a:extLst>
                <a:ext uri="{FF2B5EF4-FFF2-40B4-BE49-F238E27FC236}">
                  <a16:creationId xmlns:a16="http://schemas.microsoft.com/office/drawing/2014/main" id="{4AFE72F9-28D9-4889-8823-4B7002FAD9C8}"/>
                </a:ext>
              </a:extLst>
            </p:cNvPr>
            <p:cNvSpPr/>
            <p:nvPr/>
          </p:nvSpPr>
          <p:spPr bwMode="auto">
            <a:xfrm>
              <a:off x="7902501" y="5659438"/>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17" name="Right Brace 16">
              <a:extLst>
                <a:ext uri="{FF2B5EF4-FFF2-40B4-BE49-F238E27FC236}">
                  <a16:creationId xmlns:a16="http://schemas.microsoft.com/office/drawing/2014/main" id="{8BC220BB-1ADB-44EF-AB9D-14434E3EFBEE}"/>
                </a:ext>
              </a:extLst>
            </p:cNvPr>
            <p:cNvSpPr/>
            <p:nvPr/>
          </p:nvSpPr>
          <p:spPr bwMode="auto">
            <a:xfrm>
              <a:off x="7902501" y="5183188"/>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18" name="Right Brace 17">
              <a:extLst>
                <a:ext uri="{FF2B5EF4-FFF2-40B4-BE49-F238E27FC236}">
                  <a16:creationId xmlns:a16="http://schemas.microsoft.com/office/drawing/2014/main" id="{D27D044B-59A3-4042-94C5-7CD3A306A924}"/>
                </a:ext>
              </a:extLst>
            </p:cNvPr>
            <p:cNvSpPr/>
            <p:nvPr/>
          </p:nvSpPr>
          <p:spPr bwMode="auto">
            <a:xfrm>
              <a:off x="7902501" y="4714875"/>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19" name="TextBox 69">
              <a:extLst>
                <a:ext uri="{FF2B5EF4-FFF2-40B4-BE49-F238E27FC236}">
                  <a16:creationId xmlns:a16="http://schemas.microsoft.com/office/drawing/2014/main" id="{2AD0125A-3DBA-45B2-9803-1D6EF46D1AB6}"/>
                </a:ext>
              </a:extLst>
            </p:cNvPr>
            <p:cNvSpPr txBox="1"/>
            <p:nvPr/>
          </p:nvSpPr>
          <p:spPr>
            <a:xfrm>
              <a:off x="8010451" y="5761038"/>
              <a:ext cx="701675" cy="230187"/>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512MB</a:t>
              </a:r>
            </a:p>
          </p:txBody>
        </p:sp>
        <p:sp>
          <p:nvSpPr>
            <p:cNvPr id="20" name="TextBox 70">
              <a:extLst>
                <a:ext uri="{FF2B5EF4-FFF2-40B4-BE49-F238E27FC236}">
                  <a16:creationId xmlns:a16="http://schemas.microsoft.com/office/drawing/2014/main" id="{44C1F63B-D013-42CB-B6B1-4F6AF51354B6}"/>
                </a:ext>
              </a:extLst>
            </p:cNvPr>
            <p:cNvSpPr txBox="1"/>
            <p:nvPr/>
          </p:nvSpPr>
          <p:spPr>
            <a:xfrm>
              <a:off x="8010451" y="5294313"/>
              <a:ext cx="701675" cy="23177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512MB</a:t>
              </a:r>
            </a:p>
          </p:txBody>
        </p:sp>
        <p:sp>
          <p:nvSpPr>
            <p:cNvPr id="21" name="TextBox 71">
              <a:extLst>
                <a:ext uri="{FF2B5EF4-FFF2-40B4-BE49-F238E27FC236}">
                  <a16:creationId xmlns:a16="http://schemas.microsoft.com/office/drawing/2014/main" id="{809773A4-7B0C-4F10-A399-1D076672E6C5}"/>
                </a:ext>
              </a:extLst>
            </p:cNvPr>
            <p:cNvSpPr txBox="1"/>
            <p:nvPr/>
          </p:nvSpPr>
          <p:spPr>
            <a:xfrm>
              <a:off x="8010451" y="4848225"/>
              <a:ext cx="701675" cy="23177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512MB</a:t>
              </a:r>
            </a:p>
          </p:txBody>
        </p:sp>
        <p:sp>
          <p:nvSpPr>
            <p:cNvPr id="22" name="Rectangle 21">
              <a:extLst>
                <a:ext uri="{FF2B5EF4-FFF2-40B4-BE49-F238E27FC236}">
                  <a16:creationId xmlns:a16="http://schemas.microsoft.com/office/drawing/2014/main" id="{41C8C2D3-5E4C-4835-8127-2C715C173ACE}"/>
                </a:ext>
              </a:extLst>
            </p:cNvPr>
            <p:cNvSpPr/>
            <p:nvPr/>
          </p:nvSpPr>
          <p:spPr bwMode="auto">
            <a:xfrm>
              <a:off x="1828949" y="5886450"/>
              <a:ext cx="1910697" cy="227013"/>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1MB Bit-band region</a:t>
              </a:r>
            </a:p>
          </p:txBody>
        </p:sp>
        <p:cxnSp>
          <p:nvCxnSpPr>
            <p:cNvPr id="23" name="Straight Connector 22">
              <a:extLst>
                <a:ext uri="{FF2B5EF4-FFF2-40B4-BE49-F238E27FC236}">
                  <a16:creationId xmlns:a16="http://schemas.microsoft.com/office/drawing/2014/main" id="{D6BD3E93-9508-419F-AFDD-9942C25B5225}"/>
                </a:ext>
              </a:extLst>
            </p:cNvPr>
            <p:cNvCxnSpPr/>
            <p:nvPr/>
          </p:nvCxnSpPr>
          <p:spPr bwMode="auto">
            <a:xfrm>
              <a:off x="6223815" y="3790638"/>
              <a:ext cx="0" cy="205074"/>
            </a:xfrm>
            <a:prstGeom prst="line">
              <a:avLst/>
            </a:prstGeom>
            <a:noFill/>
            <a:ln w="28575" cap="flat" cmpd="sng" algn="ctr">
              <a:solidFill>
                <a:schemeClr val="tx1">
                  <a:lumMod val="75000"/>
                  <a:lumOff val="25000"/>
                </a:schemeClr>
              </a:solidFill>
              <a:prstDash val="sysDot"/>
              <a:round/>
              <a:headEnd type="none" w="med" len="med"/>
              <a:tailEnd type="none" w="med" len="med"/>
            </a:ln>
            <a:effectLst/>
          </p:spPr>
        </p:cxnSp>
        <p:sp>
          <p:nvSpPr>
            <p:cNvPr id="24" name="Rectangle 23">
              <a:extLst>
                <a:ext uri="{FF2B5EF4-FFF2-40B4-BE49-F238E27FC236}">
                  <a16:creationId xmlns:a16="http://schemas.microsoft.com/office/drawing/2014/main" id="{53E1D855-1896-448C-A29D-CC8298CF532C}"/>
                </a:ext>
              </a:extLst>
            </p:cNvPr>
            <p:cNvSpPr/>
            <p:nvPr/>
          </p:nvSpPr>
          <p:spPr bwMode="auto">
            <a:xfrm>
              <a:off x="1828948" y="4826355"/>
              <a:ext cx="1910697" cy="640276"/>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32MB Bit-band alias</a:t>
              </a:r>
            </a:p>
          </p:txBody>
        </p:sp>
        <p:sp>
          <p:nvSpPr>
            <p:cNvPr id="25" name="Rectangle 24">
              <a:extLst>
                <a:ext uri="{FF2B5EF4-FFF2-40B4-BE49-F238E27FC236}">
                  <a16:creationId xmlns:a16="http://schemas.microsoft.com/office/drawing/2014/main" id="{388CC3F8-2512-403D-953F-6B6155F10E05}"/>
                </a:ext>
              </a:extLst>
            </p:cNvPr>
            <p:cNvSpPr/>
            <p:nvPr/>
          </p:nvSpPr>
          <p:spPr bwMode="auto">
            <a:xfrm>
              <a:off x="1828949" y="5467350"/>
              <a:ext cx="1910697" cy="419101"/>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31MB non-bit-band region</a:t>
              </a:r>
            </a:p>
          </p:txBody>
        </p:sp>
        <p:sp>
          <p:nvSpPr>
            <p:cNvPr id="26" name="TextBox 76">
              <a:extLst>
                <a:ext uri="{FF2B5EF4-FFF2-40B4-BE49-F238E27FC236}">
                  <a16:creationId xmlns:a16="http://schemas.microsoft.com/office/drawing/2014/main" id="{5DB9E421-8A87-4400-8346-FB42DA5728AF}"/>
                </a:ext>
              </a:extLst>
            </p:cNvPr>
            <p:cNvSpPr txBox="1"/>
            <p:nvPr/>
          </p:nvSpPr>
          <p:spPr>
            <a:xfrm>
              <a:off x="991420" y="5940819"/>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0x20000000</a:t>
              </a:r>
            </a:p>
          </p:txBody>
        </p:sp>
        <p:sp>
          <p:nvSpPr>
            <p:cNvPr id="27" name="TextBox 77">
              <a:extLst>
                <a:ext uri="{FF2B5EF4-FFF2-40B4-BE49-F238E27FC236}">
                  <a16:creationId xmlns:a16="http://schemas.microsoft.com/office/drawing/2014/main" id="{1F17D1D2-7179-4A94-BDFC-790E5ED691D4}"/>
                </a:ext>
              </a:extLst>
            </p:cNvPr>
            <p:cNvSpPr txBox="1"/>
            <p:nvPr/>
          </p:nvSpPr>
          <p:spPr>
            <a:xfrm>
              <a:off x="991420" y="5693663"/>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0x20100000</a:t>
              </a:r>
            </a:p>
          </p:txBody>
        </p:sp>
        <p:sp>
          <p:nvSpPr>
            <p:cNvPr id="28" name="TextBox 78">
              <a:extLst>
                <a:ext uri="{FF2B5EF4-FFF2-40B4-BE49-F238E27FC236}">
                  <a16:creationId xmlns:a16="http://schemas.microsoft.com/office/drawing/2014/main" id="{35A01432-A54C-4DC4-8BEF-AA5CA582E68C}"/>
                </a:ext>
              </a:extLst>
            </p:cNvPr>
            <p:cNvSpPr txBox="1"/>
            <p:nvPr/>
          </p:nvSpPr>
          <p:spPr>
            <a:xfrm>
              <a:off x="991420" y="5265468"/>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0x22000000</a:t>
              </a:r>
            </a:p>
          </p:txBody>
        </p:sp>
        <p:sp>
          <p:nvSpPr>
            <p:cNvPr id="29" name="TextBox 79">
              <a:extLst>
                <a:ext uri="{FF2B5EF4-FFF2-40B4-BE49-F238E27FC236}">
                  <a16:creationId xmlns:a16="http://schemas.microsoft.com/office/drawing/2014/main" id="{3F7754A0-4225-4CAF-BFDC-697CE06AE8A4}"/>
                </a:ext>
              </a:extLst>
            </p:cNvPr>
            <p:cNvSpPr txBox="1"/>
            <p:nvPr/>
          </p:nvSpPr>
          <p:spPr>
            <a:xfrm>
              <a:off x="991420" y="4786228"/>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0x23FFFFFF</a:t>
              </a:r>
            </a:p>
          </p:txBody>
        </p:sp>
        <p:sp>
          <p:nvSpPr>
            <p:cNvPr id="30" name="TextBox 80">
              <a:extLst>
                <a:ext uri="{FF2B5EF4-FFF2-40B4-BE49-F238E27FC236}">
                  <a16:creationId xmlns:a16="http://schemas.microsoft.com/office/drawing/2014/main" id="{A02FAA36-A95E-4381-9A4B-2938ACDB78AF}"/>
                </a:ext>
              </a:extLst>
            </p:cNvPr>
            <p:cNvSpPr txBox="1"/>
            <p:nvPr/>
          </p:nvSpPr>
          <p:spPr>
            <a:xfrm>
              <a:off x="991420" y="5425196"/>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0x21FFFFFF</a:t>
              </a:r>
            </a:p>
          </p:txBody>
        </p:sp>
        <p:sp>
          <p:nvSpPr>
            <p:cNvPr id="31" name="Rectangle 30">
              <a:extLst>
                <a:ext uri="{FF2B5EF4-FFF2-40B4-BE49-F238E27FC236}">
                  <a16:creationId xmlns:a16="http://schemas.microsoft.com/office/drawing/2014/main" id="{81FF877A-A6F8-465D-8EA9-7C058E660F50}"/>
                </a:ext>
              </a:extLst>
            </p:cNvPr>
            <p:cNvSpPr/>
            <p:nvPr/>
          </p:nvSpPr>
          <p:spPr bwMode="auto">
            <a:xfrm>
              <a:off x="1828949" y="4398083"/>
              <a:ext cx="1910697" cy="227013"/>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1MB Bit-band region</a:t>
              </a:r>
            </a:p>
          </p:txBody>
        </p:sp>
        <p:sp>
          <p:nvSpPr>
            <p:cNvPr id="32" name="Rectangle 31">
              <a:extLst>
                <a:ext uri="{FF2B5EF4-FFF2-40B4-BE49-F238E27FC236}">
                  <a16:creationId xmlns:a16="http://schemas.microsoft.com/office/drawing/2014/main" id="{63E7D9F7-6CCE-49F0-A5C1-902B99F6487B}"/>
                </a:ext>
              </a:extLst>
            </p:cNvPr>
            <p:cNvSpPr/>
            <p:nvPr/>
          </p:nvSpPr>
          <p:spPr bwMode="auto">
            <a:xfrm>
              <a:off x="1828948" y="3337988"/>
              <a:ext cx="1910697" cy="640276"/>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32MB Bit-band alias</a:t>
              </a:r>
            </a:p>
          </p:txBody>
        </p:sp>
        <p:sp>
          <p:nvSpPr>
            <p:cNvPr id="33" name="Rectangle 32">
              <a:extLst>
                <a:ext uri="{FF2B5EF4-FFF2-40B4-BE49-F238E27FC236}">
                  <a16:creationId xmlns:a16="http://schemas.microsoft.com/office/drawing/2014/main" id="{1A52B090-662F-425D-BB81-30D0D2620849}"/>
                </a:ext>
              </a:extLst>
            </p:cNvPr>
            <p:cNvSpPr/>
            <p:nvPr/>
          </p:nvSpPr>
          <p:spPr bwMode="auto">
            <a:xfrm>
              <a:off x="1828949" y="3978983"/>
              <a:ext cx="1910697" cy="419101"/>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31MB non-bit-band region</a:t>
              </a:r>
            </a:p>
          </p:txBody>
        </p:sp>
        <p:sp>
          <p:nvSpPr>
            <p:cNvPr id="34" name="TextBox 84">
              <a:extLst>
                <a:ext uri="{FF2B5EF4-FFF2-40B4-BE49-F238E27FC236}">
                  <a16:creationId xmlns:a16="http://schemas.microsoft.com/office/drawing/2014/main" id="{3AA7B180-204F-4921-AB79-D4D351ED22F3}"/>
                </a:ext>
              </a:extLst>
            </p:cNvPr>
            <p:cNvSpPr txBox="1"/>
            <p:nvPr/>
          </p:nvSpPr>
          <p:spPr>
            <a:xfrm>
              <a:off x="991420" y="4452452"/>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0x40000000</a:t>
              </a:r>
            </a:p>
          </p:txBody>
        </p:sp>
        <p:sp>
          <p:nvSpPr>
            <p:cNvPr id="35" name="TextBox 85">
              <a:extLst>
                <a:ext uri="{FF2B5EF4-FFF2-40B4-BE49-F238E27FC236}">
                  <a16:creationId xmlns:a16="http://schemas.microsoft.com/office/drawing/2014/main" id="{802A709B-C387-4437-A2FC-BA1F20E29723}"/>
                </a:ext>
              </a:extLst>
            </p:cNvPr>
            <p:cNvSpPr txBox="1"/>
            <p:nvPr/>
          </p:nvSpPr>
          <p:spPr>
            <a:xfrm>
              <a:off x="991420" y="4205296"/>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0x40100000</a:t>
              </a:r>
            </a:p>
          </p:txBody>
        </p:sp>
        <p:sp>
          <p:nvSpPr>
            <p:cNvPr id="36" name="TextBox 86">
              <a:extLst>
                <a:ext uri="{FF2B5EF4-FFF2-40B4-BE49-F238E27FC236}">
                  <a16:creationId xmlns:a16="http://schemas.microsoft.com/office/drawing/2014/main" id="{BBA23717-725E-4733-B084-EF2E5C68A934}"/>
                </a:ext>
              </a:extLst>
            </p:cNvPr>
            <p:cNvSpPr txBox="1"/>
            <p:nvPr/>
          </p:nvSpPr>
          <p:spPr>
            <a:xfrm>
              <a:off x="991420" y="3777101"/>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0x42000000</a:t>
              </a:r>
            </a:p>
          </p:txBody>
        </p:sp>
        <p:sp>
          <p:nvSpPr>
            <p:cNvPr id="37" name="TextBox 87">
              <a:extLst>
                <a:ext uri="{FF2B5EF4-FFF2-40B4-BE49-F238E27FC236}">
                  <a16:creationId xmlns:a16="http://schemas.microsoft.com/office/drawing/2014/main" id="{EA8751E5-5533-4632-8581-1563E7A0B9D6}"/>
                </a:ext>
              </a:extLst>
            </p:cNvPr>
            <p:cNvSpPr txBox="1"/>
            <p:nvPr/>
          </p:nvSpPr>
          <p:spPr>
            <a:xfrm>
              <a:off x="991420" y="3297861"/>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0x43FFFFFF</a:t>
              </a:r>
            </a:p>
          </p:txBody>
        </p:sp>
        <p:sp>
          <p:nvSpPr>
            <p:cNvPr id="38" name="TextBox 88">
              <a:extLst>
                <a:ext uri="{FF2B5EF4-FFF2-40B4-BE49-F238E27FC236}">
                  <a16:creationId xmlns:a16="http://schemas.microsoft.com/office/drawing/2014/main" id="{0BD77EF0-184D-470C-A068-E6B2A617DFD1}"/>
                </a:ext>
              </a:extLst>
            </p:cNvPr>
            <p:cNvSpPr txBox="1"/>
            <p:nvPr/>
          </p:nvSpPr>
          <p:spPr>
            <a:xfrm>
              <a:off x="991420" y="3936829"/>
              <a:ext cx="1009650" cy="230188"/>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0x41FFFFFF</a:t>
              </a:r>
            </a:p>
          </p:txBody>
        </p:sp>
        <p:cxnSp>
          <p:nvCxnSpPr>
            <p:cNvPr id="39" name="Straight Connector 38">
              <a:extLst>
                <a:ext uri="{FF2B5EF4-FFF2-40B4-BE49-F238E27FC236}">
                  <a16:creationId xmlns:a16="http://schemas.microsoft.com/office/drawing/2014/main" id="{503262CD-9DF5-4919-A9DA-95495672E725}"/>
                </a:ext>
              </a:extLst>
            </p:cNvPr>
            <p:cNvCxnSpPr/>
            <p:nvPr/>
          </p:nvCxnSpPr>
          <p:spPr bwMode="auto">
            <a:xfrm flipV="1">
              <a:off x="3739646" y="5637213"/>
              <a:ext cx="1733102" cy="4762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0" name="Straight Connector 39">
              <a:extLst>
                <a:ext uri="{FF2B5EF4-FFF2-40B4-BE49-F238E27FC236}">
                  <a16:creationId xmlns:a16="http://schemas.microsoft.com/office/drawing/2014/main" id="{0FC72473-5920-4060-93FD-F8149ECEB503}"/>
                </a:ext>
              </a:extLst>
            </p:cNvPr>
            <p:cNvCxnSpPr/>
            <p:nvPr/>
          </p:nvCxnSpPr>
          <p:spPr bwMode="auto">
            <a:xfrm>
              <a:off x="3739646" y="4805671"/>
              <a:ext cx="1733102" cy="720417"/>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1" name="Straight Connector 40">
              <a:extLst>
                <a:ext uri="{FF2B5EF4-FFF2-40B4-BE49-F238E27FC236}">
                  <a16:creationId xmlns:a16="http://schemas.microsoft.com/office/drawing/2014/main" id="{6F44FC1F-B1F0-4126-85BE-E06CADF2AFA6}"/>
                </a:ext>
              </a:extLst>
            </p:cNvPr>
            <p:cNvCxnSpPr/>
            <p:nvPr/>
          </p:nvCxnSpPr>
          <p:spPr bwMode="auto">
            <a:xfrm>
              <a:off x="3739646" y="4622276"/>
              <a:ext cx="1733102" cy="532521"/>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42" name="Straight Connector 41">
              <a:extLst>
                <a:ext uri="{FF2B5EF4-FFF2-40B4-BE49-F238E27FC236}">
                  <a16:creationId xmlns:a16="http://schemas.microsoft.com/office/drawing/2014/main" id="{042C2E1C-E0CD-4FFE-A224-0B499AD6FDED}"/>
                </a:ext>
              </a:extLst>
            </p:cNvPr>
            <p:cNvCxnSpPr/>
            <p:nvPr/>
          </p:nvCxnSpPr>
          <p:spPr bwMode="auto">
            <a:xfrm>
              <a:off x="3739645" y="3337988"/>
              <a:ext cx="1733103" cy="170486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grpSp>
    </p:spTree>
    <p:extLst>
      <p:ext uri="{BB962C8B-B14F-4D97-AF65-F5344CB8AC3E}">
        <p14:creationId xmlns:p14="http://schemas.microsoft.com/office/powerpoint/2010/main" val="323323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2148-892C-4C2D-8998-5F16831F6D75}"/>
              </a:ext>
            </a:extLst>
          </p:cNvPr>
          <p:cNvSpPr>
            <a:spLocks noGrp="1"/>
          </p:cNvSpPr>
          <p:nvPr/>
        </p:nvSpPr>
        <p:spPr>
          <a:xfrm>
            <a:off x="152401" y="228600"/>
            <a:ext cx="8686800" cy="6858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a:t>Benefits of Bit-Band Operations</a:t>
            </a:r>
            <a:endParaRPr lang="en-GB" dirty="0"/>
          </a:p>
        </p:txBody>
      </p:sp>
      <p:sp>
        <p:nvSpPr>
          <p:cNvPr id="3" name="Content Placeholder 2">
            <a:extLst>
              <a:ext uri="{FF2B5EF4-FFF2-40B4-BE49-F238E27FC236}">
                <a16:creationId xmlns:a16="http://schemas.microsoft.com/office/drawing/2014/main" id="{053097C3-4EA7-4C3E-A509-3170CE88ED13}"/>
              </a:ext>
            </a:extLst>
          </p:cNvPr>
          <p:cNvSpPr>
            <a:spLocks noGrp="1"/>
          </p:cNvSpPr>
          <p:nvPr/>
        </p:nvSpPr>
        <p:spPr>
          <a:xfrm>
            <a:off x="54147" y="1285875"/>
            <a:ext cx="8480254" cy="2436953"/>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Faster bit operations</a:t>
            </a:r>
          </a:p>
          <a:p>
            <a:r>
              <a:rPr lang="en-GB" dirty="0"/>
              <a:t>Fewer instructions</a:t>
            </a:r>
          </a:p>
          <a:p>
            <a:r>
              <a:rPr lang="en-GB" dirty="0"/>
              <a:t>Atomic operation, avoid hazards</a:t>
            </a:r>
          </a:p>
          <a:p>
            <a:pPr lvl="1"/>
            <a:r>
              <a:rPr lang="en-GB" dirty="0"/>
              <a:t>For example, if an interrupt is triggered and served during the Read-Modify-Write operations, and the interrupt service routine modifies the same data, a data conflict will occur</a:t>
            </a:r>
          </a:p>
          <a:p>
            <a:pPr lvl="1"/>
            <a:endParaRPr lang="en-GB" dirty="0"/>
          </a:p>
        </p:txBody>
      </p:sp>
      <p:sp>
        <p:nvSpPr>
          <p:cNvPr id="15" name="TextBox 22">
            <a:extLst>
              <a:ext uri="{FF2B5EF4-FFF2-40B4-BE49-F238E27FC236}">
                <a16:creationId xmlns:a16="http://schemas.microsoft.com/office/drawing/2014/main" id="{C1FDBBE0-3A6F-41AB-82F6-DDE407267046}"/>
              </a:ext>
            </a:extLst>
          </p:cNvPr>
          <p:cNvSpPr txBox="1"/>
          <p:nvPr/>
        </p:nvSpPr>
        <p:spPr>
          <a:xfrm>
            <a:off x="4188844" y="3722829"/>
            <a:ext cx="206080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Interrupt Service Routine</a:t>
            </a:r>
          </a:p>
        </p:txBody>
      </p:sp>
      <p:grpSp>
        <p:nvGrpSpPr>
          <p:cNvPr id="17" name="Group 16">
            <a:extLst>
              <a:ext uri="{FF2B5EF4-FFF2-40B4-BE49-F238E27FC236}">
                <a16:creationId xmlns:a16="http://schemas.microsoft.com/office/drawing/2014/main" id="{B4D78121-E8C0-4A3A-A081-8F2D1714C899}"/>
              </a:ext>
            </a:extLst>
          </p:cNvPr>
          <p:cNvGrpSpPr/>
          <p:nvPr/>
        </p:nvGrpSpPr>
        <p:grpSpPr>
          <a:xfrm>
            <a:off x="671985" y="4197900"/>
            <a:ext cx="7862416" cy="2660100"/>
            <a:chOff x="671984" y="4197900"/>
            <a:chExt cx="9915523" cy="1742082"/>
          </a:xfrm>
        </p:grpSpPr>
        <p:sp>
          <p:nvSpPr>
            <p:cNvPr id="4" name="TextBox 19">
              <a:extLst>
                <a:ext uri="{FF2B5EF4-FFF2-40B4-BE49-F238E27FC236}">
                  <a16:creationId xmlns:a16="http://schemas.microsoft.com/office/drawing/2014/main" id="{E45A665A-2D9C-4694-AB58-03985E278837}"/>
                </a:ext>
              </a:extLst>
            </p:cNvPr>
            <p:cNvSpPr txBox="1"/>
            <p:nvPr/>
          </p:nvSpPr>
          <p:spPr>
            <a:xfrm>
              <a:off x="3126508" y="4401101"/>
              <a:ext cx="9065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Interrupt occurs</a:t>
              </a:r>
            </a:p>
          </p:txBody>
        </p:sp>
        <p:sp>
          <p:nvSpPr>
            <p:cNvPr id="5" name="Rounded Rectangle 3">
              <a:extLst>
                <a:ext uri="{FF2B5EF4-FFF2-40B4-BE49-F238E27FC236}">
                  <a16:creationId xmlns:a16="http://schemas.microsoft.com/office/drawing/2014/main" id="{D04CE7B6-BC7A-4FCD-8F6F-1E9734FEEF2E}"/>
                </a:ext>
              </a:extLst>
            </p:cNvPr>
            <p:cNvSpPr/>
            <p:nvPr/>
          </p:nvSpPr>
          <p:spPr bwMode="auto">
            <a:xfrm>
              <a:off x="755901" y="4896400"/>
              <a:ext cx="1437215" cy="317540"/>
            </a:xfrm>
            <a:prstGeom prst="roundRect">
              <a:avLst/>
            </a:prstGeom>
            <a:solidFill>
              <a:srgbClr val="B8CFDA"/>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Read data at 0x00</a:t>
              </a:r>
            </a:p>
          </p:txBody>
        </p:sp>
        <p:sp>
          <p:nvSpPr>
            <p:cNvPr id="6" name="Rounded Rectangle 4">
              <a:extLst>
                <a:ext uri="{FF2B5EF4-FFF2-40B4-BE49-F238E27FC236}">
                  <a16:creationId xmlns:a16="http://schemas.microsoft.com/office/drawing/2014/main" id="{07F5FC72-8EC7-47CF-9755-A77A3C916189}"/>
                </a:ext>
              </a:extLst>
            </p:cNvPr>
            <p:cNvSpPr/>
            <p:nvPr/>
          </p:nvSpPr>
          <p:spPr bwMode="auto">
            <a:xfrm>
              <a:off x="2602061" y="4896400"/>
              <a:ext cx="1116514" cy="317540"/>
            </a:xfrm>
            <a:prstGeom prst="roundRect">
              <a:avLst/>
            </a:prstGeom>
            <a:solidFill>
              <a:srgbClr val="B8CFDA"/>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Modify bit [1]</a:t>
              </a:r>
            </a:p>
          </p:txBody>
        </p:sp>
        <p:sp>
          <p:nvSpPr>
            <p:cNvPr id="7" name="Rounded Rectangle 5">
              <a:extLst>
                <a:ext uri="{FF2B5EF4-FFF2-40B4-BE49-F238E27FC236}">
                  <a16:creationId xmlns:a16="http://schemas.microsoft.com/office/drawing/2014/main" id="{CC8C65D6-327D-4AD7-A431-8EA1D5B5DAFE}"/>
                </a:ext>
              </a:extLst>
            </p:cNvPr>
            <p:cNvSpPr/>
            <p:nvPr/>
          </p:nvSpPr>
          <p:spPr bwMode="auto">
            <a:xfrm>
              <a:off x="4341420" y="4197900"/>
              <a:ext cx="1437215" cy="31754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Read data at</a:t>
              </a:r>
              <a:r>
                <a:rPr kumimoji="0" lang="en-GB" sz="1200" b="0" i="0" u="none" strike="noStrike" cap="none" normalizeH="0" dirty="0">
                  <a:ln>
                    <a:noFill/>
                  </a:ln>
                  <a:solidFill>
                    <a:srgbClr val="000000"/>
                  </a:solidFill>
                  <a:effectLst/>
                  <a:latin typeface="Arial" charset="0"/>
                  <a:ea typeface="MS PGothic" pitchFamily="34" charset="-128"/>
                </a:rPr>
                <a:t> 0x00</a:t>
              </a:r>
              <a:endParaRPr kumimoji="0" lang="en-GB" sz="1200" b="0" i="0" u="none" strike="noStrike" cap="none" normalizeH="0" baseline="0" dirty="0">
                <a:ln>
                  <a:noFill/>
                </a:ln>
                <a:solidFill>
                  <a:srgbClr val="000000"/>
                </a:solidFill>
                <a:effectLst/>
                <a:latin typeface="Arial" charset="0"/>
                <a:ea typeface="MS PGothic" pitchFamily="34" charset="-128"/>
              </a:endParaRPr>
            </a:p>
          </p:txBody>
        </p:sp>
        <p:sp>
          <p:nvSpPr>
            <p:cNvPr id="8" name="Rounded Rectangle 6">
              <a:extLst>
                <a:ext uri="{FF2B5EF4-FFF2-40B4-BE49-F238E27FC236}">
                  <a16:creationId xmlns:a16="http://schemas.microsoft.com/office/drawing/2014/main" id="{3DAA64BE-711C-48D3-B421-5F8E54706994}"/>
                </a:ext>
              </a:extLst>
            </p:cNvPr>
            <p:cNvSpPr/>
            <p:nvPr/>
          </p:nvSpPr>
          <p:spPr bwMode="auto">
            <a:xfrm>
              <a:off x="6187580" y="4197900"/>
              <a:ext cx="1009615" cy="31754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Modify bit [1]</a:t>
              </a:r>
            </a:p>
          </p:txBody>
        </p:sp>
        <p:sp>
          <p:nvSpPr>
            <p:cNvPr id="9" name="Rounded Rectangle 7">
              <a:extLst>
                <a:ext uri="{FF2B5EF4-FFF2-40B4-BE49-F238E27FC236}">
                  <a16:creationId xmlns:a16="http://schemas.microsoft.com/office/drawing/2014/main" id="{7BE0018C-F52E-47C0-8486-700077A893BC}"/>
                </a:ext>
              </a:extLst>
            </p:cNvPr>
            <p:cNvSpPr/>
            <p:nvPr/>
          </p:nvSpPr>
          <p:spPr bwMode="auto">
            <a:xfrm>
              <a:off x="7484471" y="4197900"/>
              <a:ext cx="1199659" cy="31754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Write data back</a:t>
              </a:r>
            </a:p>
          </p:txBody>
        </p:sp>
        <p:sp>
          <p:nvSpPr>
            <p:cNvPr id="10" name="Rounded Rectangle 9">
              <a:extLst>
                <a:ext uri="{FF2B5EF4-FFF2-40B4-BE49-F238E27FC236}">
                  <a16:creationId xmlns:a16="http://schemas.microsoft.com/office/drawing/2014/main" id="{0EC25DEF-DE7E-48BA-B754-B700A0FEE7E8}"/>
                </a:ext>
              </a:extLst>
            </p:cNvPr>
            <p:cNvSpPr/>
            <p:nvPr/>
          </p:nvSpPr>
          <p:spPr bwMode="auto">
            <a:xfrm>
              <a:off x="9387848" y="4896400"/>
              <a:ext cx="1199659" cy="31754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Write data back</a:t>
              </a:r>
            </a:p>
          </p:txBody>
        </p:sp>
        <p:cxnSp>
          <p:nvCxnSpPr>
            <p:cNvPr id="11" name="Elbow Connector 11">
              <a:extLst>
                <a:ext uri="{FF2B5EF4-FFF2-40B4-BE49-F238E27FC236}">
                  <a16:creationId xmlns:a16="http://schemas.microsoft.com/office/drawing/2014/main" id="{063526E6-003D-453A-AEC0-A28FEBFBD387}"/>
                </a:ext>
              </a:extLst>
            </p:cNvPr>
            <p:cNvCxnSpPr>
              <a:stCxn id="6" idx="3"/>
              <a:endCxn id="7" idx="1"/>
            </p:cNvCxnSpPr>
            <p:nvPr/>
          </p:nvCxnSpPr>
          <p:spPr bwMode="auto">
            <a:xfrm flipV="1">
              <a:off x="3718575" y="4356670"/>
              <a:ext cx="622845" cy="698500"/>
            </a:xfrm>
            <a:prstGeom prst="bentConnector3">
              <a:avLst>
                <a:gd name="adj1" fmla="val 50000"/>
              </a:avLst>
            </a:prstGeom>
            <a:noFill/>
            <a:ln w="19050" cap="flat" cmpd="sng" algn="ctr">
              <a:solidFill>
                <a:schemeClr val="tx1">
                  <a:lumMod val="65000"/>
                  <a:lumOff val="35000"/>
                </a:schemeClr>
              </a:solidFill>
              <a:prstDash val="solid"/>
              <a:round/>
              <a:headEnd type="none" w="med" len="med"/>
              <a:tailEnd type="triangle" w="lg" len="med"/>
            </a:ln>
            <a:effectLst/>
          </p:spPr>
        </p:cxnSp>
        <p:cxnSp>
          <p:nvCxnSpPr>
            <p:cNvPr id="12" name="Elbow Connector 14">
              <a:extLst>
                <a:ext uri="{FF2B5EF4-FFF2-40B4-BE49-F238E27FC236}">
                  <a16:creationId xmlns:a16="http://schemas.microsoft.com/office/drawing/2014/main" id="{8AA24B62-C0E4-4D5F-B95F-C6CE3322704A}"/>
                </a:ext>
              </a:extLst>
            </p:cNvPr>
            <p:cNvCxnSpPr>
              <a:stCxn id="9" idx="3"/>
              <a:endCxn id="10" idx="1"/>
            </p:cNvCxnSpPr>
            <p:nvPr/>
          </p:nvCxnSpPr>
          <p:spPr bwMode="auto">
            <a:xfrm>
              <a:off x="8684130" y="4356670"/>
              <a:ext cx="703718" cy="698500"/>
            </a:xfrm>
            <a:prstGeom prst="bentConnector3">
              <a:avLst>
                <a:gd name="adj1" fmla="val 50000"/>
              </a:avLst>
            </a:prstGeom>
            <a:noFill/>
            <a:ln w="19050" cap="flat" cmpd="sng" algn="ctr">
              <a:solidFill>
                <a:schemeClr val="tx1">
                  <a:lumMod val="65000"/>
                  <a:lumOff val="35000"/>
                </a:schemeClr>
              </a:solidFill>
              <a:prstDash val="solid"/>
              <a:round/>
              <a:headEnd type="none" w="med" len="med"/>
              <a:tailEnd type="triangle" w="lg" len="med"/>
            </a:ln>
            <a:effectLst/>
          </p:spPr>
        </p:cxnSp>
        <p:sp>
          <p:nvSpPr>
            <p:cNvPr id="13" name="TextBox 20">
              <a:extLst>
                <a:ext uri="{FF2B5EF4-FFF2-40B4-BE49-F238E27FC236}">
                  <a16:creationId xmlns:a16="http://schemas.microsoft.com/office/drawing/2014/main" id="{6FB5B671-3F9E-4BE6-845F-43B85AB2E644}"/>
                </a:ext>
              </a:extLst>
            </p:cNvPr>
            <p:cNvSpPr txBox="1"/>
            <p:nvPr/>
          </p:nvSpPr>
          <p:spPr>
            <a:xfrm>
              <a:off x="9206666" y="4401101"/>
              <a:ext cx="9065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Interrupt returns</a:t>
              </a:r>
            </a:p>
          </p:txBody>
        </p:sp>
        <p:sp>
          <p:nvSpPr>
            <p:cNvPr id="14" name="Rectangular Callout 21">
              <a:extLst>
                <a:ext uri="{FF2B5EF4-FFF2-40B4-BE49-F238E27FC236}">
                  <a16:creationId xmlns:a16="http://schemas.microsoft.com/office/drawing/2014/main" id="{1AB532E9-291B-48CA-BF3E-F1C49EB96DFB}"/>
                </a:ext>
              </a:extLst>
            </p:cNvPr>
            <p:cNvSpPr/>
            <p:nvPr/>
          </p:nvSpPr>
          <p:spPr bwMode="auto">
            <a:xfrm>
              <a:off x="5689564" y="5410749"/>
              <a:ext cx="2879074" cy="529233"/>
            </a:xfrm>
            <a:prstGeom prst="wedgeRectCallout">
              <a:avLst>
                <a:gd name="adj1" fmla="val 43978"/>
                <a:gd name="adj2" fmla="val -108929"/>
              </a:avLst>
            </a:prstGeom>
            <a:solidFill>
              <a:schemeClr val="bg2">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Arial" charset="0"/>
                  <a:ea typeface="MS PGothic" pitchFamily="34" charset="-128"/>
                </a:rPr>
                <a:t>Bit [1] modified</a:t>
              </a:r>
              <a:r>
                <a:rPr kumimoji="0" lang="en-GB" sz="1200" b="0" i="0" u="none" strike="noStrike" cap="none" normalizeH="0" dirty="0">
                  <a:ln>
                    <a:noFill/>
                  </a:ln>
                  <a:solidFill>
                    <a:srgbClr val="000000"/>
                  </a:solidFill>
                  <a:effectLst/>
                  <a:latin typeface="Arial" charset="0"/>
                  <a:ea typeface="MS PGothic" pitchFamily="34" charset="-128"/>
                </a:rPr>
                <a:t> by ISR is overwritten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dirty="0">
                  <a:ln>
                    <a:noFill/>
                  </a:ln>
                  <a:solidFill>
                    <a:srgbClr val="000000"/>
                  </a:solidFill>
                  <a:effectLst/>
                  <a:latin typeface="Arial" charset="0"/>
                  <a:ea typeface="MS PGothic" pitchFamily="34" charset="-128"/>
                </a:rPr>
                <a:t>by the main program</a:t>
              </a:r>
              <a:endParaRPr kumimoji="0" lang="en-GB" sz="1200" b="0" i="0" u="none" strike="noStrike" cap="none" normalizeH="0" baseline="0" dirty="0">
                <a:ln>
                  <a:noFill/>
                </a:ln>
                <a:solidFill>
                  <a:srgbClr val="000000"/>
                </a:solidFill>
                <a:effectLst/>
                <a:latin typeface="Arial" charset="0"/>
                <a:ea typeface="MS PGothic" pitchFamily="34" charset="-128"/>
              </a:endParaRPr>
            </a:p>
          </p:txBody>
        </p:sp>
        <p:sp>
          <p:nvSpPr>
            <p:cNvPr id="16" name="TextBox 23">
              <a:extLst>
                <a:ext uri="{FF2B5EF4-FFF2-40B4-BE49-F238E27FC236}">
                  <a16:creationId xmlns:a16="http://schemas.microsoft.com/office/drawing/2014/main" id="{D36AB9D3-228D-416B-B0C0-FB45E1E67B97}"/>
                </a:ext>
              </a:extLst>
            </p:cNvPr>
            <p:cNvSpPr txBox="1"/>
            <p:nvPr/>
          </p:nvSpPr>
          <p:spPr>
            <a:xfrm>
              <a:off x="671984" y="5272250"/>
              <a:ext cx="206080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0" dirty="0"/>
                <a:t>Main program</a:t>
              </a:r>
            </a:p>
          </p:txBody>
        </p:sp>
      </p:grpSp>
    </p:spTree>
    <p:extLst>
      <p:ext uri="{BB962C8B-B14F-4D97-AF65-F5344CB8AC3E}">
        <p14:creationId xmlns:p14="http://schemas.microsoft.com/office/powerpoint/2010/main" val="426811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FA1A-EFCA-4455-B42F-76BFA2FDD41C}"/>
              </a:ext>
            </a:extLst>
          </p:cNvPr>
          <p:cNvSpPr>
            <a:spLocks noGrp="1"/>
          </p:cNvSpPr>
          <p:nvPr/>
        </p:nvSpPr>
        <p:spPr>
          <a:xfrm>
            <a:off x="20053" y="152400"/>
            <a:ext cx="8590547" cy="576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dirty="0"/>
              <a:t>Cortex-M4 Program Image</a:t>
            </a:r>
          </a:p>
        </p:txBody>
      </p:sp>
      <p:sp>
        <p:nvSpPr>
          <p:cNvPr id="3" name="Content Placeholder 2">
            <a:extLst>
              <a:ext uri="{FF2B5EF4-FFF2-40B4-BE49-F238E27FC236}">
                <a16:creationId xmlns:a16="http://schemas.microsoft.com/office/drawing/2014/main" id="{743A4DCC-01AE-49A1-BBA3-F3523FCE06A6}"/>
              </a:ext>
            </a:extLst>
          </p:cNvPr>
          <p:cNvSpPr>
            <a:spLocks noGrp="1"/>
          </p:cNvSpPr>
          <p:nvPr/>
        </p:nvSpPr>
        <p:spPr>
          <a:xfrm>
            <a:off x="20055" y="1035600"/>
            <a:ext cx="8588565" cy="2244588"/>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sz="2000" dirty="0"/>
              <a:t>The program image in Cortex-M4 contains </a:t>
            </a:r>
          </a:p>
          <a:p>
            <a:pPr lvl="1"/>
            <a:r>
              <a:rPr lang="en-GB" sz="1800" dirty="0"/>
              <a:t>Vector table -- includes the starting addresses of exceptions (vectors) and the value of the main stack point (MSP);</a:t>
            </a:r>
          </a:p>
          <a:p>
            <a:pPr lvl="1"/>
            <a:r>
              <a:rPr lang="en-GB" sz="1800" dirty="0"/>
              <a:t>C start-up routine;</a:t>
            </a:r>
          </a:p>
          <a:p>
            <a:pPr lvl="1"/>
            <a:r>
              <a:rPr lang="en-GB" sz="1800" dirty="0"/>
              <a:t>Program code – application code and data;</a:t>
            </a:r>
          </a:p>
          <a:p>
            <a:pPr lvl="1"/>
            <a:r>
              <a:rPr lang="en-GB" sz="1800" dirty="0"/>
              <a:t>C library code – program codes for C library functions.</a:t>
            </a:r>
          </a:p>
        </p:txBody>
      </p:sp>
      <p:grpSp>
        <p:nvGrpSpPr>
          <p:cNvPr id="4" name="Group 3">
            <a:extLst>
              <a:ext uri="{FF2B5EF4-FFF2-40B4-BE49-F238E27FC236}">
                <a16:creationId xmlns:a16="http://schemas.microsoft.com/office/drawing/2014/main" id="{A4C9250F-EA44-4ED3-91E6-108D5C3E7918}"/>
              </a:ext>
            </a:extLst>
          </p:cNvPr>
          <p:cNvGrpSpPr/>
          <p:nvPr/>
        </p:nvGrpSpPr>
        <p:grpSpPr>
          <a:xfrm>
            <a:off x="228600" y="3587388"/>
            <a:ext cx="8380020" cy="2965812"/>
            <a:chOff x="1065290" y="3446463"/>
            <a:chExt cx="6581775" cy="2716212"/>
          </a:xfrm>
        </p:grpSpPr>
        <p:sp>
          <p:nvSpPr>
            <p:cNvPr id="5" name="Rectangle 4">
              <a:extLst>
                <a:ext uri="{FF2B5EF4-FFF2-40B4-BE49-F238E27FC236}">
                  <a16:creationId xmlns:a16="http://schemas.microsoft.com/office/drawing/2014/main" id="{E3A00491-2E15-44BC-86F6-A87C396B6A8B}"/>
                </a:ext>
              </a:extLst>
            </p:cNvPr>
            <p:cNvSpPr/>
            <p:nvPr/>
          </p:nvSpPr>
          <p:spPr bwMode="auto">
            <a:xfrm>
              <a:off x="2277347" y="3446463"/>
              <a:ext cx="1797844" cy="2687637"/>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1200" b="0" dirty="0"/>
            </a:p>
          </p:txBody>
        </p:sp>
        <p:sp>
          <p:nvSpPr>
            <p:cNvPr id="6" name="TextBox 30">
              <a:extLst>
                <a:ext uri="{FF2B5EF4-FFF2-40B4-BE49-F238E27FC236}">
                  <a16:creationId xmlns:a16="http://schemas.microsoft.com/office/drawing/2014/main" id="{49158B10-EF6C-406F-AAB1-5958C7484001}"/>
                </a:ext>
              </a:extLst>
            </p:cNvPr>
            <p:cNvSpPr txBox="1"/>
            <p:nvPr/>
          </p:nvSpPr>
          <p:spPr>
            <a:xfrm>
              <a:off x="1065290" y="5908675"/>
              <a:ext cx="1009650" cy="25400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0x00000000</a:t>
              </a:r>
            </a:p>
          </p:txBody>
        </p:sp>
        <p:sp>
          <p:nvSpPr>
            <p:cNvPr id="7" name="TextBox 31">
              <a:extLst>
                <a:ext uri="{FF2B5EF4-FFF2-40B4-BE49-F238E27FC236}">
                  <a16:creationId xmlns:a16="http://schemas.microsoft.com/office/drawing/2014/main" id="{F291E7F9-0E12-43A2-B5FE-41819B7DFD0B}"/>
                </a:ext>
              </a:extLst>
            </p:cNvPr>
            <p:cNvSpPr txBox="1"/>
            <p:nvPr/>
          </p:nvSpPr>
          <p:spPr>
            <a:xfrm>
              <a:off x="2699953" y="3459163"/>
              <a:ext cx="1110125" cy="25400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Code region</a:t>
              </a:r>
            </a:p>
          </p:txBody>
        </p:sp>
        <p:sp>
          <p:nvSpPr>
            <p:cNvPr id="8" name="Rectangle 7">
              <a:extLst>
                <a:ext uri="{FF2B5EF4-FFF2-40B4-BE49-F238E27FC236}">
                  <a16:creationId xmlns:a16="http://schemas.microsoft.com/office/drawing/2014/main" id="{83BDFF48-5A3F-4858-823A-E633FB0AC72E}"/>
                </a:ext>
              </a:extLst>
            </p:cNvPr>
            <p:cNvSpPr/>
            <p:nvPr/>
          </p:nvSpPr>
          <p:spPr bwMode="auto">
            <a:xfrm>
              <a:off x="2355388" y="3773488"/>
              <a:ext cx="1654715" cy="16621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100" b="0" dirty="0"/>
                <a:t>Start-up routine &amp;</a:t>
              </a:r>
            </a:p>
            <a:p>
              <a:pPr algn="ctr">
                <a:defRPr/>
              </a:pPr>
              <a:r>
                <a:rPr lang="en-GB" sz="1100" b="0" dirty="0"/>
                <a:t>Program code &amp;</a:t>
              </a:r>
            </a:p>
            <a:p>
              <a:pPr algn="ctr">
                <a:defRPr/>
              </a:pPr>
              <a:r>
                <a:rPr lang="en-GB" sz="1100" b="0" dirty="0"/>
                <a:t>C library code</a:t>
              </a:r>
              <a:endParaRPr lang="en-GB" sz="1100" dirty="0"/>
            </a:p>
          </p:txBody>
        </p:sp>
        <p:sp>
          <p:nvSpPr>
            <p:cNvPr id="9" name="Rectangle 8">
              <a:extLst>
                <a:ext uri="{FF2B5EF4-FFF2-40B4-BE49-F238E27FC236}">
                  <a16:creationId xmlns:a16="http://schemas.microsoft.com/office/drawing/2014/main" id="{90561886-95B4-488F-A0EE-83990F81360C}"/>
                </a:ext>
              </a:extLst>
            </p:cNvPr>
            <p:cNvSpPr/>
            <p:nvPr/>
          </p:nvSpPr>
          <p:spPr bwMode="auto">
            <a:xfrm>
              <a:off x="2355388" y="5567363"/>
              <a:ext cx="1654715" cy="512762"/>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100" b="0" dirty="0"/>
                <a:t>Vector table</a:t>
              </a:r>
            </a:p>
          </p:txBody>
        </p:sp>
        <p:sp>
          <p:nvSpPr>
            <p:cNvPr id="10" name="Left Brace 9">
              <a:extLst>
                <a:ext uri="{FF2B5EF4-FFF2-40B4-BE49-F238E27FC236}">
                  <a16:creationId xmlns:a16="http://schemas.microsoft.com/office/drawing/2014/main" id="{2B71D3B5-6325-4FAD-8693-F8A0EF5D7014}"/>
                </a:ext>
              </a:extLst>
            </p:cNvPr>
            <p:cNvSpPr/>
            <p:nvPr/>
          </p:nvSpPr>
          <p:spPr bwMode="auto">
            <a:xfrm>
              <a:off x="1952702" y="3773488"/>
              <a:ext cx="176213" cy="22621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11" name="TextBox 35">
              <a:extLst>
                <a:ext uri="{FF2B5EF4-FFF2-40B4-BE49-F238E27FC236}">
                  <a16:creationId xmlns:a16="http://schemas.microsoft.com/office/drawing/2014/main" id="{EA805752-3DBD-4331-B499-76A8DA5F97DC}"/>
                </a:ext>
              </a:extLst>
            </p:cNvPr>
            <p:cNvSpPr txBox="1"/>
            <p:nvPr/>
          </p:nvSpPr>
          <p:spPr>
            <a:xfrm>
              <a:off x="1131965" y="4730750"/>
              <a:ext cx="792162" cy="41592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spc="10" dirty="0"/>
                <a:t>Program</a:t>
              </a:r>
            </a:p>
            <a:p>
              <a:pPr algn="ctr">
                <a:defRPr/>
              </a:pPr>
              <a:r>
                <a:rPr lang="en-GB" sz="1050" b="0" spc="10" dirty="0"/>
                <a:t>Image </a:t>
              </a:r>
            </a:p>
          </p:txBody>
        </p:sp>
        <p:cxnSp>
          <p:nvCxnSpPr>
            <p:cNvPr id="12" name="Straight Connector 11">
              <a:extLst>
                <a:ext uri="{FF2B5EF4-FFF2-40B4-BE49-F238E27FC236}">
                  <a16:creationId xmlns:a16="http://schemas.microsoft.com/office/drawing/2014/main" id="{16E244DD-5539-4B24-B627-33BD619E64FD}"/>
                </a:ext>
              </a:extLst>
            </p:cNvPr>
            <p:cNvCxnSpPr/>
            <p:nvPr/>
          </p:nvCxnSpPr>
          <p:spPr bwMode="auto">
            <a:xfrm flipV="1">
              <a:off x="4010103" y="3446463"/>
              <a:ext cx="1611312" cy="2120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3" name="Straight Connector 12">
              <a:extLst>
                <a:ext uri="{FF2B5EF4-FFF2-40B4-BE49-F238E27FC236}">
                  <a16:creationId xmlns:a16="http://schemas.microsoft.com/office/drawing/2014/main" id="{B6DF5FF1-CAA6-46C6-B908-FEF1BCBC8251}"/>
                </a:ext>
              </a:extLst>
            </p:cNvPr>
            <p:cNvCxnSpPr/>
            <p:nvPr/>
          </p:nvCxnSpPr>
          <p:spPr bwMode="auto">
            <a:xfrm>
              <a:off x="4010103" y="6080125"/>
              <a:ext cx="1611312" cy="0"/>
            </a:xfrm>
            <a:prstGeom prst="line">
              <a:avLst/>
            </a:prstGeom>
            <a:noFill/>
            <a:ln w="19050" cap="flat" cmpd="sng" algn="ctr">
              <a:solidFill>
                <a:schemeClr val="bg1">
                  <a:lumMod val="75000"/>
                </a:schemeClr>
              </a:solidFill>
              <a:prstDash val="sysDot"/>
              <a:round/>
              <a:headEnd type="none" w="med" len="med"/>
              <a:tailEnd type="none" w="med" len="med"/>
            </a:ln>
            <a:effectLst/>
          </p:spPr>
        </p:cxnSp>
        <p:grpSp>
          <p:nvGrpSpPr>
            <p:cNvPr id="14" name="Group 13">
              <a:extLst>
                <a:ext uri="{FF2B5EF4-FFF2-40B4-BE49-F238E27FC236}">
                  <a16:creationId xmlns:a16="http://schemas.microsoft.com/office/drawing/2014/main" id="{062EA2C1-2746-4397-8202-DBCF5874167A}"/>
                </a:ext>
              </a:extLst>
            </p:cNvPr>
            <p:cNvGrpSpPr/>
            <p:nvPr/>
          </p:nvGrpSpPr>
          <p:grpSpPr>
            <a:xfrm>
              <a:off x="5621415" y="3446464"/>
              <a:ext cx="2025650" cy="2633661"/>
              <a:chOff x="5621415" y="2800351"/>
              <a:chExt cx="2025650" cy="3279774"/>
            </a:xfrm>
          </p:grpSpPr>
          <p:sp>
            <p:nvSpPr>
              <p:cNvPr id="15" name="Rectangle 14">
                <a:extLst>
                  <a:ext uri="{FF2B5EF4-FFF2-40B4-BE49-F238E27FC236}">
                    <a16:creationId xmlns:a16="http://schemas.microsoft.com/office/drawing/2014/main" id="{0A630CB8-7F5F-4FC6-869C-E0AB671B11F8}"/>
                  </a:ext>
                </a:extLst>
              </p:cNvPr>
              <p:cNvSpPr/>
              <p:nvPr/>
            </p:nvSpPr>
            <p:spPr bwMode="auto">
              <a:xfrm>
                <a:off x="5621415" y="5875338"/>
                <a:ext cx="2025650" cy="20478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Initial MSP value</a:t>
                </a:r>
              </a:p>
            </p:txBody>
          </p:sp>
          <p:sp>
            <p:nvSpPr>
              <p:cNvPr id="16" name="Rectangle 15">
                <a:extLst>
                  <a:ext uri="{FF2B5EF4-FFF2-40B4-BE49-F238E27FC236}">
                    <a16:creationId xmlns:a16="http://schemas.microsoft.com/office/drawing/2014/main" id="{199FFFF9-423E-498A-BEB9-46FB185C56DC}"/>
                  </a:ext>
                </a:extLst>
              </p:cNvPr>
              <p:cNvSpPr/>
              <p:nvPr/>
            </p:nvSpPr>
            <p:spPr bwMode="auto">
              <a:xfrm>
                <a:off x="5621415" y="5678488"/>
                <a:ext cx="2025650" cy="2032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Reset vector</a:t>
                </a:r>
              </a:p>
            </p:txBody>
          </p:sp>
          <p:sp>
            <p:nvSpPr>
              <p:cNvPr id="17" name="Rectangle 16">
                <a:extLst>
                  <a:ext uri="{FF2B5EF4-FFF2-40B4-BE49-F238E27FC236}">
                    <a16:creationId xmlns:a16="http://schemas.microsoft.com/office/drawing/2014/main" id="{61104E02-B84A-41B7-BEAE-AD8677DF78E3}"/>
                  </a:ext>
                </a:extLst>
              </p:cNvPr>
              <p:cNvSpPr/>
              <p:nvPr/>
            </p:nvSpPr>
            <p:spPr bwMode="auto">
              <a:xfrm>
                <a:off x="5621415" y="5483225"/>
                <a:ext cx="2025650" cy="2047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NMI vector</a:t>
                </a:r>
              </a:p>
            </p:txBody>
          </p:sp>
          <p:sp>
            <p:nvSpPr>
              <p:cNvPr id="18" name="Rectangle 17">
                <a:extLst>
                  <a:ext uri="{FF2B5EF4-FFF2-40B4-BE49-F238E27FC236}">
                    <a16:creationId xmlns:a16="http://schemas.microsoft.com/office/drawing/2014/main" id="{927B6A0D-46AD-4FED-A7C6-6C1238D0B380}"/>
                  </a:ext>
                </a:extLst>
              </p:cNvPr>
              <p:cNvSpPr/>
              <p:nvPr/>
            </p:nvSpPr>
            <p:spPr bwMode="auto">
              <a:xfrm>
                <a:off x="5621415" y="5286375"/>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Hard fault vector</a:t>
                </a:r>
              </a:p>
            </p:txBody>
          </p:sp>
          <p:sp>
            <p:nvSpPr>
              <p:cNvPr id="19" name="Rectangle 18">
                <a:extLst>
                  <a:ext uri="{FF2B5EF4-FFF2-40B4-BE49-F238E27FC236}">
                    <a16:creationId xmlns:a16="http://schemas.microsoft.com/office/drawing/2014/main" id="{75331188-A4CF-40DA-BB1E-79C2A2220114}"/>
                  </a:ext>
                </a:extLst>
              </p:cNvPr>
              <p:cNvSpPr/>
              <p:nvPr/>
            </p:nvSpPr>
            <p:spPr bwMode="auto">
              <a:xfrm>
                <a:off x="5621415" y="5074487"/>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err="1"/>
                  <a:t>MemManage</a:t>
                </a:r>
                <a:r>
                  <a:rPr lang="en-GB" sz="1050" b="0" dirty="0"/>
                  <a:t> fault</a:t>
                </a:r>
              </a:p>
            </p:txBody>
          </p:sp>
          <p:sp>
            <p:nvSpPr>
              <p:cNvPr id="20" name="Rectangle 19">
                <a:extLst>
                  <a:ext uri="{FF2B5EF4-FFF2-40B4-BE49-F238E27FC236}">
                    <a16:creationId xmlns:a16="http://schemas.microsoft.com/office/drawing/2014/main" id="{E8942A59-DEC5-4F11-8C6A-6236FC50BECA}"/>
                  </a:ext>
                </a:extLst>
              </p:cNvPr>
              <p:cNvSpPr/>
              <p:nvPr/>
            </p:nvSpPr>
            <p:spPr bwMode="auto">
              <a:xfrm>
                <a:off x="5621415" y="3713163"/>
                <a:ext cx="2025650" cy="23494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Reserved</a:t>
                </a:r>
              </a:p>
            </p:txBody>
          </p:sp>
          <p:sp>
            <p:nvSpPr>
              <p:cNvPr id="21" name="Rectangle 20">
                <a:extLst>
                  <a:ext uri="{FF2B5EF4-FFF2-40B4-BE49-F238E27FC236}">
                    <a16:creationId xmlns:a16="http://schemas.microsoft.com/office/drawing/2014/main" id="{834DDF18-35BD-47AB-B393-BDEE51A7D43C}"/>
                  </a:ext>
                </a:extLst>
              </p:cNvPr>
              <p:cNvSpPr/>
              <p:nvPr/>
            </p:nvSpPr>
            <p:spPr bwMode="auto">
              <a:xfrm>
                <a:off x="5621415" y="3546476"/>
                <a:ext cx="2025650" cy="20478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err="1"/>
                  <a:t>PendSV</a:t>
                </a:r>
                <a:endParaRPr lang="en-GB" sz="1050" b="0" dirty="0"/>
              </a:p>
            </p:txBody>
          </p:sp>
          <p:sp>
            <p:nvSpPr>
              <p:cNvPr id="22" name="Rectangle 21">
                <a:extLst>
                  <a:ext uri="{FF2B5EF4-FFF2-40B4-BE49-F238E27FC236}">
                    <a16:creationId xmlns:a16="http://schemas.microsoft.com/office/drawing/2014/main" id="{A9072EE8-F5B5-466E-8321-46E208DD9345}"/>
                  </a:ext>
                </a:extLst>
              </p:cNvPr>
              <p:cNvSpPr/>
              <p:nvPr/>
            </p:nvSpPr>
            <p:spPr bwMode="auto">
              <a:xfrm>
                <a:off x="5621415" y="3352801"/>
                <a:ext cx="2025650" cy="203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err="1"/>
                  <a:t>SysTick</a:t>
                </a:r>
                <a:endParaRPr lang="en-GB" sz="1050" b="0" dirty="0"/>
              </a:p>
            </p:txBody>
          </p:sp>
          <p:sp>
            <p:nvSpPr>
              <p:cNvPr id="23" name="Rectangle 22">
                <a:extLst>
                  <a:ext uri="{FF2B5EF4-FFF2-40B4-BE49-F238E27FC236}">
                    <a16:creationId xmlns:a16="http://schemas.microsoft.com/office/drawing/2014/main" id="{43E4C36A-46DC-4176-B87B-9016B3D83F7A}"/>
                  </a:ext>
                </a:extLst>
              </p:cNvPr>
              <p:cNvSpPr/>
              <p:nvPr/>
            </p:nvSpPr>
            <p:spPr bwMode="auto">
              <a:xfrm>
                <a:off x="5621415" y="2800351"/>
                <a:ext cx="2025650" cy="5524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External Interrupts</a:t>
                </a:r>
              </a:p>
            </p:txBody>
          </p:sp>
          <p:sp>
            <p:nvSpPr>
              <p:cNvPr id="24" name="Rectangle 23">
                <a:extLst>
                  <a:ext uri="{FF2B5EF4-FFF2-40B4-BE49-F238E27FC236}">
                    <a16:creationId xmlns:a16="http://schemas.microsoft.com/office/drawing/2014/main" id="{41BD28E6-60A9-4A22-A89D-42386E74E1FD}"/>
                  </a:ext>
                </a:extLst>
              </p:cNvPr>
              <p:cNvSpPr/>
              <p:nvPr/>
            </p:nvSpPr>
            <p:spPr bwMode="auto">
              <a:xfrm>
                <a:off x="5621415" y="4879975"/>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Bus fault</a:t>
                </a:r>
              </a:p>
            </p:txBody>
          </p:sp>
          <p:sp>
            <p:nvSpPr>
              <p:cNvPr id="25" name="Rectangle 24">
                <a:extLst>
                  <a:ext uri="{FF2B5EF4-FFF2-40B4-BE49-F238E27FC236}">
                    <a16:creationId xmlns:a16="http://schemas.microsoft.com/office/drawing/2014/main" id="{524E8057-D45F-418C-A7A5-3B10F3F18384}"/>
                  </a:ext>
                </a:extLst>
              </p:cNvPr>
              <p:cNvSpPr/>
              <p:nvPr/>
            </p:nvSpPr>
            <p:spPr bwMode="auto">
              <a:xfrm>
                <a:off x="5621415" y="4671982"/>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Usage fault</a:t>
                </a:r>
              </a:p>
            </p:txBody>
          </p:sp>
          <p:sp>
            <p:nvSpPr>
              <p:cNvPr id="26" name="Rectangle 25">
                <a:extLst>
                  <a:ext uri="{FF2B5EF4-FFF2-40B4-BE49-F238E27FC236}">
                    <a16:creationId xmlns:a16="http://schemas.microsoft.com/office/drawing/2014/main" id="{D64E0022-599E-400F-8056-2BF9549BF4B5}"/>
                  </a:ext>
                </a:extLst>
              </p:cNvPr>
              <p:cNvSpPr/>
              <p:nvPr/>
            </p:nvSpPr>
            <p:spPr bwMode="auto">
              <a:xfrm>
                <a:off x="5621415" y="4359274"/>
                <a:ext cx="2025650" cy="319089"/>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Reserved </a:t>
                </a:r>
              </a:p>
            </p:txBody>
          </p:sp>
          <p:sp>
            <p:nvSpPr>
              <p:cNvPr id="27" name="Rectangle 26">
                <a:extLst>
                  <a:ext uri="{FF2B5EF4-FFF2-40B4-BE49-F238E27FC236}">
                    <a16:creationId xmlns:a16="http://schemas.microsoft.com/office/drawing/2014/main" id="{B97E3BEE-0A42-4150-84D7-17920BA388C0}"/>
                  </a:ext>
                </a:extLst>
              </p:cNvPr>
              <p:cNvSpPr/>
              <p:nvPr/>
            </p:nvSpPr>
            <p:spPr bwMode="auto">
              <a:xfrm>
                <a:off x="5621415" y="4152899"/>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err="1"/>
                  <a:t>SVCall</a:t>
                </a:r>
                <a:endParaRPr lang="en-GB" sz="1050" b="0" dirty="0"/>
              </a:p>
            </p:txBody>
          </p:sp>
          <p:sp>
            <p:nvSpPr>
              <p:cNvPr id="28" name="Rectangle 27">
                <a:extLst>
                  <a:ext uri="{FF2B5EF4-FFF2-40B4-BE49-F238E27FC236}">
                    <a16:creationId xmlns:a16="http://schemas.microsoft.com/office/drawing/2014/main" id="{31BE49E8-8011-47FD-B27D-56A4519689D1}"/>
                  </a:ext>
                </a:extLst>
              </p:cNvPr>
              <p:cNvSpPr/>
              <p:nvPr/>
            </p:nvSpPr>
            <p:spPr bwMode="auto">
              <a:xfrm>
                <a:off x="5621415" y="3948111"/>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050" b="0" dirty="0"/>
                  <a:t>Debug monitor</a:t>
                </a:r>
              </a:p>
            </p:txBody>
          </p:sp>
        </p:grpSp>
      </p:grpSp>
    </p:spTree>
    <p:extLst>
      <p:ext uri="{BB962C8B-B14F-4D97-AF65-F5344CB8AC3E}">
        <p14:creationId xmlns:p14="http://schemas.microsoft.com/office/powerpoint/2010/main" val="126370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6F61-91F2-471D-9994-BA273D786516}"/>
              </a:ext>
            </a:extLst>
          </p:cNvPr>
          <p:cNvSpPr>
            <a:spLocks noGrp="1"/>
          </p:cNvSpPr>
          <p:nvPr/>
        </p:nvSpPr>
        <p:spPr>
          <a:xfrm>
            <a:off x="304801" y="179017"/>
            <a:ext cx="8001000" cy="984001"/>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Cortex-M4 Program Image</a:t>
            </a:r>
          </a:p>
        </p:txBody>
      </p:sp>
      <p:sp>
        <p:nvSpPr>
          <p:cNvPr id="3" name="Content Placeholder 2">
            <a:extLst>
              <a:ext uri="{FF2B5EF4-FFF2-40B4-BE49-F238E27FC236}">
                <a16:creationId xmlns:a16="http://schemas.microsoft.com/office/drawing/2014/main" id="{DC461989-0D95-418D-B1E4-A710C2556F64}"/>
              </a:ext>
            </a:extLst>
          </p:cNvPr>
          <p:cNvSpPr>
            <a:spLocks noGrp="1"/>
          </p:cNvSpPr>
          <p:nvPr/>
        </p:nvSpPr>
        <p:spPr>
          <a:xfrm>
            <a:off x="1" y="1524763"/>
            <a:ext cx="5334000" cy="3727913"/>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After Reset, the processor:</a:t>
            </a:r>
          </a:p>
          <a:p>
            <a:pPr lvl="1"/>
            <a:r>
              <a:rPr lang="en-GB" dirty="0"/>
              <a:t>First reads the initial MSP value;</a:t>
            </a:r>
          </a:p>
          <a:p>
            <a:pPr lvl="1"/>
            <a:r>
              <a:rPr lang="en-GB" dirty="0"/>
              <a:t>Then reads the reset vector;</a:t>
            </a:r>
          </a:p>
          <a:p>
            <a:pPr lvl="1"/>
            <a:r>
              <a:rPr lang="en-GB" dirty="0"/>
              <a:t>Branches to the start of the programme execution address (reset handler);</a:t>
            </a:r>
          </a:p>
          <a:p>
            <a:pPr lvl="1"/>
            <a:r>
              <a:rPr lang="en-GB" dirty="0"/>
              <a:t>Subsequently executes program instructions</a:t>
            </a:r>
          </a:p>
          <a:p>
            <a:endParaRPr lang="en-GB" dirty="0"/>
          </a:p>
        </p:txBody>
      </p:sp>
      <p:grpSp>
        <p:nvGrpSpPr>
          <p:cNvPr id="4" name="Group 3">
            <a:extLst>
              <a:ext uri="{FF2B5EF4-FFF2-40B4-BE49-F238E27FC236}">
                <a16:creationId xmlns:a16="http://schemas.microsoft.com/office/drawing/2014/main" id="{EDA7AD7A-E553-41C8-B476-DD6B6483EEDC}"/>
              </a:ext>
            </a:extLst>
          </p:cNvPr>
          <p:cNvGrpSpPr>
            <a:grpSpLocks/>
          </p:cNvGrpSpPr>
          <p:nvPr/>
        </p:nvGrpSpPr>
        <p:grpSpPr bwMode="auto">
          <a:xfrm>
            <a:off x="5867400" y="1524763"/>
            <a:ext cx="3106338" cy="4820271"/>
            <a:chOff x="5880100" y="3159125"/>
            <a:chExt cx="2882900" cy="3054350"/>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2FBE4C89-7D36-4D39-8A09-69898132ED0E}"/>
                </a:ext>
              </a:extLst>
            </p:cNvPr>
            <p:cNvSpPr/>
            <p:nvPr/>
          </p:nvSpPr>
          <p:spPr bwMode="auto">
            <a:xfrm>
              <a:off x="5880100" y="3159125"/>
              <a:ext cx="2882900" cy="266479"/>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Reset</a:t>
              </a:r>
            </a:p>
          </p:txBody>
        </p:sp>
        <p:sp>
          <p:nvSpPr>
            <p:cNvPr id="6" name="Rectangle 5">
              <a:extLst>
                <a:ext uri="{FF2B5EF4-FFF2-40B4-BE49-F238E27FC236}">
                  <a16:creationId xmlns:a16="http://schemas.microsoft.com/office/drawing/2014/main" id="{83E244D2-B260-46CE-9602-F031518E046D}"/>
                </a:ext>
              </a:extLst>
            </p:cNvPr>
            <p:cNvSpPr/>
            <p:nvPr/>
          </p:nvSpPr>
          <p:spPr bwMode="auto">
            <a:xfrm>
              <a:off x="5880100" y="3648047"/>
              <a:ext cx="2882900" cy="482147"/>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initial value for MSP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0x00000000)</a:t>
              </a:r>
            </a:p>
          </p:txBody>
        </p:sp>
        <p:sp>
          <p:nvSpPr>
            <p:cNvPr id="7" name="Rectangle 6">
              <a:extLst>
                <a:ext uri="{FF2B5EF4-FFF2-40B4-BE49-F238E27FC236}">
                  <a16:creationId xmlns:a16="http://schemas.microsoft.com/office/drawing/2014/main" id="{6FCC5435-BF18-45B5-9FB3-18CE9489C384}"/>
                </a:ext>
              </a:extLst>
            </p:cNvPr>
            <p:cNvSpPr/>
            <p:nvPr/>
          </p:nvSpPr>
          <p:spPr bwMode="auto">
            <a:xfrm>
              <a:off x="5880100" y="4352636"/>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reset vector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0x00000004)</a:t>
              </a:r>
            </a:p>
          </p:txBody>
        </p:sp>
        <p:sp>
          <p:nvSpPr>
            <p:cNvPr id="8" name="Rectangle 7">
              <a:extLst>
                <a:ext uri="{FF2B5EF4-FFF2-40B4-BE49-F238E27FC236}">
                  <a16:creationId xmlns:a16="http://schemas.microsoft.com/office/drawing/2014/main" id="{0C0BE334-82A5-4AAC-A985-126A88DBF7AB}"/>
                </a:ext>
              </a:extLst>
            </p:cNvPr>
            <p:cNvSpPr/>
            <p:nvPr/>
          </p:nvSpPr>
          <p:spPr bwMode="auto">
            <a:xfrm>
              <a:off x="5880100" y="5051580"/>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1</a:t>
              </a:r>
              <a:r>
                <a:rPr kumimoji="0" lang="en-GB" sz="1400" b="0" i="0" u="none" strike="noStrike" kern="0" cap="none" spc="0" normalizeH="0" baseline="30000" noProof="0" dirty="0">
                  <a:ln>
                    <a:noFill/>
                  </a:ln>
                  <a:solidFill>
                    <a:srgbClr val="000000"/>
                  </a:solidFill>
                  <a:effectLst/>
                  <a:uLnTx/>
                  <a:uFillTx/>
                  <a:latin typeface="Arial" charset="0"/>
                  <a:ea typeface="MS PGothic" pitchFamily="34" charset="-128"/>
                </a:rPr>
                <a:t>st</a:t>
              </a: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 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of reset vector)</a:t>
              </a:r>
            </a:p>
          </p:txBody>
        </p:sp>
        <p:cxnSp>
          <p:nvCxnSpPr>
            <p:cNvPr id="9" name="Straight Arrow Connector 8">
              <a:extLst>
                <a:ext uri="{FF2B5EF4-FFF2-40B4-BE49-F238E27FC236}">
                  <a16:creationId xmlns:a16="http://schemas.microsoft.com/office/drawing/2014/main" id="{1B75403A-DFA2-4658-942F-B7113292DDFD}"/>
                </a:ext>
              </a:extLst>
            </p:cNvPr>
            <p:cNvCxnSpPr>
              <a:stCxn id="5" idx="2"/>
              <a:endCxn id="6" idx="0"/>
            </p:cNvCxnSpPr>
            <p:nvPr/>
          </p:nvCxnSpPr>
          <p:spPr bwMode="auto">
            <a:xfrm>
              <a:off x="7321550" y="3425604"/>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cxnSp>
          <p:nvCxnSpPr>
            <p:cNvPr id="10" name="Straight Arrow Connector 9">
              <a:extLst>
                <a:ext uri="{FF2B5EF4-FFF2-40B4-BE49-F238E27FC236}">
                  <a16:creationId xmlns:a16="http://schemas.microsoft.com/office/drawing/2014/main" id="{51AF9BFE-B8BC-4E94-83D1-46FFEE6010A1}"/>
                </a:ext>
              </a:extLst>
            </p:cNvPr>
            <p:cNvCxnSpPr>
              <a:stCxn id="6" idx="2"/>
              <a:endCxn id="7" idx="0"/>
            </p:cNvCxnSpPr>
            <p:nvPr/>
          </p:nvCxnSpPr>
          <p:spPr bwMode="auto">
            <a:xfrm>
              <a:off x="7321550" y="4130194"/>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777D6B0D-8E85-4C44-A3E3-A3D971290253}"/>
                </a:ext>
              </a:extLst>
            </p:cNvPr>
            <p:cNvCxnSpPr>
              <a:stCxn id="7" idx="2"/>
              <a:endCxn id="8" idx="0"/>
            </p:cNvCxnSpPr>
            <p:nvPr/>
          </p:nvCxnSpPr>
          <p:spPr bwMode="auto">
            <a:xfrm>
              <a:off x="7321550" y="4822362"/>
              <a:ext cx="0" cy="229218"/>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sp>
          <p:nvSpPr>
            <p:cNvPr id="12" name="Rectangle 11">
              <a:extLst>
                <a:ext uri="{FF2B5EF4-FFF2-40B4-BE49-F238E27FC236}">
                  <a16:creationId xmlns:a16="http://schemas.microsoft.com/office/drawing/2014/main" id="{8E94FD40-14BB-4262-AEF6-8D215861373F}"/>
                </a:ext>
              </a:extLst>
            </p:cNvPr>
            <p:cNvSpPr/>
            <p:nvPr/>
          </p:nvSpPr>
          <p:spPr bwMode="auto">
            <a:xfrm>
              <a:off x="5880100" y="5743749"/>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2</a:t>
              </a:r>
              <a:r>
                <a:rPr kumimoji="0" lang="en-GB" sz="1400" b="0" i="0" u="none" strike="noStrike" kern="0" cap="none" spc="0" normalizeH="0" baseline="30000" noProof="0" dirty="0">
                  <a:ln>
                    <a:noFill/>
                  </a:ln>
                  <a:solidFill>
                    <a:srgbClr val="000000"/>
                  </a:solidFill>
                  <a:effectLst/>
                  <a:uLnTx/>
                  <a:uFillTx/>
                  <a:latin typeface="Arial" charset="0"/>
                  <a:ea typeface="MS PGothic" pitchFamily="34" charset="-128"/>
                </a:rPr>
                <a:t>nd</a:t>
              </a: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 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subsequent instructions)</a:t>
              </a:r>
            </a:p>
          </p:txBody>
        </p:sp>
        <p:cxnSp>
          <p:nvCxnSpPr>
            <p:cNvPr id="13" name="Straight Arrow Connector 12">
              <a:extLst>
                <a:ext uri="{FF2B5EF4-FFF2-40B4-BE49-F238E27FC236}">
                  <a16:creationId xmlns:a16="http://schemas.microsoft.com/office/drawing/2014/main" id="{D184178D-BEBC-425E-A756-32887C13895C}"/>
                </a:ext>
              </a:extLst>
            </p:cNvPr>
            <p:cNvCxnSpPr>
              <a:stCxn id="8" idx="2"/>
              <a:endCxn id="12" idx="0"/>
            </p:cNvCxnSpPr>
            <p:nvPr/>
          </p:nvCxnSpPr>
          <p:spPr bwMode="auto">
            <a:xfrm>
              <a:off x="7321550" y="5521306"/>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grpSp>
    </p:spTree>
    <p:extLst>
      <p:ext uri="{BB962C8B-B14F-4D97-AF65-F5344CB8AC3E}">
        <p14:creationId xmlns:p14="http://schemas.microsoft.com/office/powerpoint/2010/main" val="1901977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CBF8-EDA3-47AD-B618-E0783003868D}"/>
              </a:ext>
            </a:extLst>
          </p:cNvPr>
          <p:cNvSpPr>
            <a:spLocks noGrp="1"/>
          </p:cNvSpPr>
          <p:nvPr/>
        </p:nvSpPr>
        <p:spPr>
          <a:xfrm>
            <a:off x="228600" y="549000"/>
            <a:ext cx="8915400" cy="594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dirty="0"/>
              <a:t>Cortex-M4 </a:t>
            </a:r>
            <a:r>
              <a:rPr lang="en-GB" dirty="0" err="1"/>
              <a:t>Endianness</a:t>
            </a:r>
            <a:endParaRPr lang="en-GB" dirty="0"/>
          </a:p>
        </p:txBody>
      </p:sp>
      <p:sp>
        <p:nvSpPr>
          <p:cNvPr id="3" name="Content Placeholder 2">
            <a:extLst>
              <a:ext uri="{FF2B5EF4-FFF2-40B4-BE49-F238E27FC236}">
                <a16:creationId xmlns:a16="http://schemas.microsoft.com/office/drawing/2014/main" id="{64388C7E-183F-4297-9B62-7ED3579705A7}"/>
              </a:ext>
            </a:extLst>
          </p:cNvPr>
          <p:cNvSpPr>
            <a:spLocks noGrp="1"/>
          </p:cNvSpPr>
          <p:nvPr/>
        </p:nvSpPr>
        <p:spPr>
          <a:xfrm>
            <a:off x="228527" y="1432200"/>
            <a:ext cx="8913343" cy="2440931"/>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Endian refers to the order of bytes stored in memory</a:t>
            </a:r>
          </a:p>
          <a:p>
            <a:pPr lvl="1"/>
            <a:r>
              <a:rPr lang="en-GB" dirty="0"/>
              <a:t>Big endian: lowest byte of a word-size data is stored in bit 0 to bit 7</a:t>
            </a:r>
          </a:p>
          <a:p>
            <a:pPr lvl="1"/>
            <a:r>
              <a:rPr lang="en-GB" dirty="0"/>
              <a:t>Big endian: lowest byte of a word-size data is stored in bit 24 to bit 31</a:t>
            </a:r>
          </a:p>
          <a:p>
            <a:r>
              <a:rPr lang="en-GB" dirty="0"/>
              <a:t>Cortex-M4 supports both little endian and big endian</a:t>
            </a:r>
          </a:p>
          <a:p>
            <a:r>
              <a:rPr lang="en-GB" dirty="0"/>
              <a:t>However, </a:t>
            </a:r>
            <a:r>
              <a:rPr lang="en-GB" dirty="0" err="1"/>
              <a:t>Endianness</a:t>
            </a:r>
            <a:r>
              <a:rPr lang="en-GB" dirty="0"/>
              <a:t> only exists in the hardware level</a:t>
            </a:r>
          </a:p>
        </p:txBody>
      </p:sp>
      <p:grpSp>
        <p:nvGrpSpPr>
          <p:cNvPr id="4" name="Group 3">
            <a:extLst>
              <a:ext uri="{FF2B5EF4-FFF2-40B4-BE49-F238E27FC236}">
                <a16:creationId xmlns:a16="http://schemas.microsoft.com/office/drawing/2014/main" id="{90666E3F-602B-4971-811F-AABA0E24A3E2}"/>
              </a:ext>
            </a:extLst>
          </p:cNvPr>
          <p:cNvGrpSpPr>
            <a:grpSpLocks/>
          </p:cNvGrpSpPr>
          <p:nvPr/>
        </p:nvGrpSpPr>
        <p:grpSpPr bwMode="auto">
          <a:xfrm>
            <a:off x="632220" y="3961098"/>
            <a:ext cx="8359538" cy="2421291"/>
            <a:chOff x="247650" y="3812865"/>
            <a:chExt cx="8773716" cy="2348035"/>
          </a:xfrm>
        </p:grpSpPr>
        <p:grpSp>
          <p:nvGrpSpPr>
            <p:cNvPr id="5" name="Group 4">
              <a:extLst>
                <a:ext uri="{FF2B5EF4-FFF2-40B4-BE49-F238E27FC236}">
                  <a16:creationId xmlns:a16="http://schemas.microsoft.com/office/drawing/2014/main" id="{D4A56E68-3BAE-4A9E-97A9-8B8D36DB1D07}"/>
                </a:ext>
              </a:extLst>
            </p:cNvPr>
            <p:cNvGrpSpPr>
              <a:grpSpLocks/>
            </p:cNvGrpSpPr>
            <p:nvPr/>
          </p:nvGrpSpPr>
          <p:grpSpPr bwMode="auto">
            <a:xfrm>
              <a:off x="1690124" y="5270266"/>
              <a:ext cx="3271738" cy="200035"/>
              <a:chOff x="2328901" y="3229702"/>
              <a:chExt cx="4076574" cy="200035"/>
            </a:xfrm>
          </p:grpSpPr>
          <p:sp>
            <p:nvSpPr>
              <p:cNvPr id="48" name="Rectangle 47">
                <a:extLst>
                  <a:ext uri="{FF2B5EF4-FFF2-40B4-BE49-F238E27FC236}">
                    <a16:creationId xmlns:a16="http://schemas.microsoft.com/office/drawing/2014/main" id="{DC5452BF-4E1C-474E-B6A8-A9EF59B18F44}"/>
                  </a:ext>
                </a:extLst>
              </p:cNvPr>
              <p:cNvSpPr/>
              <p:nvPr/>
            </p:nvSpPr>
            <p:spPr bwMode="auto">
              <a:xfrm>
                <a:off x="5386332" y="3229702"/>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49" name="Rectangle 48">
                <a:extLst>
                  <a:ext uri="{FF2B5EF4-FFF2-40B4-BE49-F238E27FC236}">
                    <a16:creationId xmlns:a16="http://schemas.microsoft.com/office/drawing/2014/main" id="{1571F95B-8D2B-446C-A9A7-283D01907AA4}"/>
                  </a:ext>
                </a:extLst>
              </p:cNvPr>
              <p:cNvSpPr/>
              <p:nvPr/>
            </p:nvSpPr>
            <p:spPr bwMode="auto">
              <a:xfrm>
                <a:off x="4367188" y="3229702"/>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50" name="Rectangle 49">
                <a:extLst>
                  <a:ext uri="{FF2B5EF4-FFF2-40B4-BE49-F238E27FC236}">
                    <a16:creationId xmlns:a16="http://schemas.microsoft.com/office/drawing/2014/main" id="{CD32D339-8ED7-4B3A-AC61-3CBCC5D4D1CD}"/>
                  </a:ext>
                </a:extLst>
              </p:cNvPr>
              <p:cNvSpPr/>
              <p:nvPr/>
            </p:nvSpPr>
            <p:spPr bwMode="auto">
              <a:xfrm>
                <a:off x="3348045" y="3229702"/>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51" name="Rectangle 50">
                <a:extLst>
                  <a:ext uri="{FF2B5EF4-FFF2-40B4-BE49-F238E27FC236}">
                    <a16:creationId xmlns:a16="http://schemas.microsoft.com/office/drawing/2014/main" id="{37674556-B344-4574-827F-8E5280536941}"/>
                  </a:ext>
                </a:extLst>
              </p:cNvPr>
              <p:cNvSpPr/>
              <p:nvPr/>
            </p:nvSpPr>
            <p:spPr bwMode="auto">
              <a:xfrm>
                <a:off x="2328901" y="3229702"/>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grpSp>
        <p:grpSp>
          <p:nvGrpSpPr>
            <p:cNvPr id="6" name="Group 5">
              <a:extLst>
                <a:ext uri="{FF2B5EF4-FFF2-40B4-BE49-F238E27FC236}">
                  <a16:creationId xmlns:a16="http://schemas.microsoft.com/office/drawing/2014/main" id="{607EE982-D3B5-4B88-B19D-EB785697FDF7}"/>
                </a:ext>
              </a:extLst>
            </p:cNvPr>
            <p:cNvGrpSpPr>
              <a:grpSpLocks/>
            </p:cNvGrpSpPr>
            <p:nvPr/>
          </p:nvGrpSpPr>
          <p:grpSpPr bwMode="auto">
            <a:xfrm>
              <a:off x="1690124" y="4760652"/>
              <a:ext cx="3271738" cy="200035"/>
              <a:chOff x="2328901" y="3229350"/>
              <a:chExt cx="4076574" cy="200035"/>
            </a:xfrm>
          </p:grpSpPr>
          <p:sp>
            <p:nvSpPr>
              <p:cNvPr id="44" name="Rectangle 43">
                <a:extLst>
                  <a:ext uri="{FF2B5EF4-FFF2-40B4-BE49-F238E27FC236}">
                    <a16:creationId xmlns:a16="http://schemas.microsoft.com/office/drawing/2014/main" id="{A0455509-1B38-49CC-ABE7-1CEC161728E0}"/>
                  </a:ext>
                </a:extLst>
              </p:cNvPr>
              <p:cNvSpPr/>
              <p:nvPr/>
            </p:nvSpPr>
            <p:spPr bwMode="auto">
              <a:xfrm>
                <a:off x="5386332" y="3229350"/>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45" name="Rectangle 44">
                <a:extLst>
                  <a:ext uri="{FF2B5EF4-FFF2-40B4-BE49-F238E27FC236}">
                    <a16:creationId xmlns:a16="http://schemas.microsoft.com/office/drawing/2014/main" id="{86E863A0-A1E7-4CDA-BCCB-71ED2DAA74ED}"/>
                  </a:ext>
                </a:extLst>
              </p:cNvPr>
              <p:cNvSpPr/>
              <p:nvPr/>
            </p:nvSpPr>
            <p:spPr bwMode="auto">
              <a:xfrm>
                <a:off x="4367188" y="3229350"/>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46" name="Rectangle 45">
                <a:extLst>
                  <a:ext uri="{FF2B5EF4-FFF2-40B4-BE49-F238E27FC236}">
                    <a16:creationId xmlns:a16="http://schemas.microsoft.com/office/drawing/2014/main" id="{401915AD-F375-451F-AB66-EE2B34E0D5AB}"/>
                  </a:ext>
                </a:extLst>
              </p:cNvPr>
              <p:cNvSpPr/>
              <p:nvPr/>
            </p:nvSpPr>
            <p:spPr bwMode="auto">
              <a:xfrm>
                <a:off x="3348045" y="3229350"/>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47" name="Rectangle 46">
                <a:extLst>
                  <a:ext uri="{FF2B5EF4-FFF2-40B4-BE49-F238E27FC236}">
                    <a16:creationId xmlns:a16="http://schemas.microsoft.com/office/drawing/2014/main" id="{B01C9E96-5890-43D2-918C-1840B9144D6B}"/>
                  </a:ext>
                </a:extLst>
              </p:cNvPr>
              <p:cNvSpPr/>
              <p:nvPr/>
            </p:nvSpPr>
            <p:spPr bwMode="auto">
              <a:xfrm>
                <a:off x="2328901" y="3229350"/>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grpSp>
        <p:grpSp>
          <p:nvGrpSpPr>
            <p:cNvPr id="7" name="Group 6">
              <a:extLst>
                <a:ext uri="{FF2B5EF4-FFF2-40B4-BE49-F238E27FC236}">
                  <a16:creationId xmlns:a16="http://schemas.microsoft.com/office/drawing/2014/main" id="{38D6B122-F942-4468-99BE-CBFE07A0E70C}"/>
                </a:ext>
              </a:extLst>
            </p:cNvPr>
            <p:cNvGrpSpPr>
              <a:grpSpLocks/>
            </p:cNvGrpSpPr>
            <p:nvPr/>
          </p:nvGrpSpPr>
          <p:grpSpPr bwMode="auto">
            <a:xfrm>
              <a:off x="1690124" y="4231987"/>
              <a:ext cx="3271738" cy="200035"/>
              <a:chOff x="2328901" y="3229326"/>
              <a:chExt cx="4076574" cy="200035"/>
            </a:xfrm>
          </p:grpSpPr>
          <p:sp>
            <p:nvSpPr>
              <p:cNvPr id="40" name="Rectangle 39">
                <a:extLst>
                  <a:ext uri="{FF2B5EF4-FFF2-40B4-BE49-F238E27FC236}">
                    <a16:creationId xmlns:a16="http://schemas.microsoft.com/office/drawing/2014/main" id="{607F484A-5114-439C-8A62-F66340F9918E}"/>
                  </a:ext>
                </a:extLst>
              </p:cNvPr>
              <p:cNvSpPr/>
              <p:nvPr/>
            </p:nvSpPr>
            <p:spPr bwMode="auto">
              <a:xfrm>
                <a:off x="5386332" y="3229326"/>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41" name="Rectangle 40">
                <a:extLst>
                  <a:ext uri="{FF2B5EF4-FFF2-40B4-BE49-F238E27FC236}">
                    <a16:creationId xmlns:a16="http://schemas.microsoft.com/office/drawing/2014/main" id="{D1FAAA1E-41F6-4D72-A93A-CD56C4C5309A}"/>
                  </a:ext>
                </a:extLst>
              </p:cNvPr>
              <p:cNvSpPr/>
              <p:nvPr/>
            </p:nvSpPr>
            <p:spPr bwMode="auto">
              <a:xfrm>
                <a:off x="4367188" y="3229326"/>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42" name="Rectangle 41">
                <a:extLst>
                  <a:ext uri="{FF2B5EF4-FFF2-40B4-BE49-F238E27FC236}">
                    <a16:creationId xmlns:a16="http://schemas.microsoft.com/office/drawing/2014/main" id="{46094AF1-D647-4FBC-9661-DF374763D7B3}"/>
                  </a:ext>
                </a:extLst>
              </p:cNvPr>
              <p:cNvSpPr/>
              <p:nvPr/>
            </p:nvSpPr>
            <p:spPr bwMode="auto">
              <a:xfrm>
                <a:off x="3348045" y="3229326"/>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43" name="Rectangle 42">
                <a:extLst>
                  <a:ext uri="{FF2B5EF4-FFF2-40B4-BE49-F238E27FC236}">
                    <a16:creationId xmlns:a16="http://schemas.microsoft.com/office/drawing/2014/main" id="{9B170404-C18D-4EDA-A7F7-956B555ECFD0}"/>
                  </a:ext>
                </a:extLst>
              </p:cNvPr>
              <p:cNvSpPr/>
              <p:nvPr/>
            </p:nvSpPr>
            <p:spPr bwMode="auto">
              <a:xfrm>
                <a:off x="2328901" y="3229326"/>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grpSp>
        <p:sp>
          <p:nvSpPr>
            <p:cNvPr id="8" name="TextBox 70">
              <a:extLst>
                <a:ext uri="{FF2B5EF4-FFF2-40B4-BE49-F238E27FC236}">
                  <a16:creationId xmlns:a16="http://schemas.microsoft.com/office/drawing/2014/main" id="{E8E0F353-DFDD-4C59-8BC3-B7C4D4AF612B}"/>
                </a:ext>
              </a:extLst>
            </p:cNvPr>
            <p:cNvSpPr txBox="1">
              <a:spLocks noChangeArrowheads="1"/>
            </p:cNvSpPr>
            <p:nvPr/>
          </p:nvSpPr>
          <p:spPr bwMode="auto">
            <a:xfrm>
              <a:off x="280987" y="5245726"/>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200" b="0"/>
                <a:t>0x00000000</a:t>
              </a:r>
            </a:p>
          </p:txBody>
        </p:sp>
        <p:sp>
          <p:nvSpPr>
            <p:cNvPr id="9" name="TextBox 71">
              <a:extLst>
                <a:ext uri="{FF2B5EF4-FFF2-40B4-BE49-F238E27FC236}">
                  <a16:creationId xmlns:a16="http://schemas.microsoft.com/office/drawing/2014/main" id="{38DE4469-DDAA-4D20-88FC-D30B9B5DD1AF}"/>
                </a:ext>
              </a:extLst>
            </p:cNvPr>
            <p:cNvSpPr txBox="1">
              <a:spLocks noChangeArrowheads="1"/>
            </p:cNvSpPr>
            <p:nvPr/>
          </p:nvSpPr>
          <p:spPr bwMode="auto">
            <a:xfrm>
              <a:off x="280987" y="4719632"/>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200" b="0"/>
                <a:t>0x00000004</a:t>
              </a:r>
            </a:p>
          </p:txBody>
        </p:sp>
        <p:sp>
          <p:nvSpPr>
            <p:cNvPr id="10" name="TextBox 72">
              <a:extLst>
                <a:ext uri="{FF2B5EF4-FFF2-40B4-BE49-F238E27FC236}">
                  <a16:creationId xmlns:a16="http://schemas.microsoft.com/office/drawing/2014/main" id="{C2B65707-F369-478C-AFE9-E139CF23B24F}"/>
                </a:ext>
              </a:extLst>
            </p:cNvPr>
            <p:cNvSpPr txBox="1">
              <a:spLocks noChangeArrowheads="1"/>
            </p:cNvSpPr>
            <p:nvPr/>
          </p:nvSpPr>
          <p:spPr bwMode="auto">
            <a:xfrm>
              <a:off x="280987" y="4174813"/>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200" b="0"/>
                <a:t>0x00000008</a:t>
              </a:r>
            </a:p>
          </p:txBody>
        </p:sp>
        <p:sp>
          <p:nvSpPr>
            <p:cNvPr id="11" name="TextBox 73">
              <a:extLst>
                <a:ext uri="{FF2B5EF4-FFF2-40B4-BE49-F238E27FC236}">
                  <a16:creationId xmlns:a16="http://schemas.microsoft.com/office/drawing/2014/main" id="{A805B25A-452B-4C48-9302-1A471E57A2EC}"/>
                </a:ext>
              </a:extLst>
            </p:cNvPr>
            <p:cNvSpPr txBox="1">
              <a:spLocks noChangeArrowheads="1"/>
            </p:cNvSpPr>
            <p:nvPr/>
          </p:nvSpPr>
          <p:spPr bwMode="auto">
            <a:xfrm>
              <a:off x="247650" y="3812865"/>
              <a:ext cx="1076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200" b="0"/>
                <a:t>Address </a:t>
              </a:r>
            </a:p>
          </p:txBody>
        </p:sp>
        <p:sp>
          <p:nvSpPr>
            <p:cNvPr id="12" name="TextBox 74">
              <a:extLst>
                <a:ext uri="{FF2B5EF4-FFF2-40B4-BE49-F238E27FC236}">
                  <a16:creationId xmlns:a16="http://schemas.microsoft.com/office/drawing/2014/main" id="{59BE4E7A-D969-4158-A0AE-23D5C9DCE5CC}"/>
                </a:ext>
              </a:extLst>
            </p:cNvPr>
            <p:cNvSpPr txBox="1">
              <a:spLocks noChangeArrowheads="1"/>
            </p:cNvSpPr>
            <p:nvPr/>
          </p:nvSpPr>
          <p:spPr bwMode="auto">
            <a:xfrm>
              <a:off x="403979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[7:0]</a:t>
              </a:r>
            </a:p>
          </p:txBody>
        </p:sp>
        <p:sp>
          <p:nvSpPr>
            <p:cNvPr id="13" name="TextBox 75">
              <a:extLst>
                <a:ext uri="{FF2B5EF4-FFF2-40B4-BE49-F238E27FC236}">
                  <a16:creationId xmlns:a16="http://schemas.microsoft.com/office/drawing/2014/main" id="{F767471A-F883-4FD0-8E67-A5958B62FA6A}"/>
                </a:ext>
              </a:extLst>
            </p:cNvPr>
            <p:cNvSpPr txBox="1">
              <a:spLocks noChangeArrowheads="1"/>
            </p:cNvSpPr>
            <p:nvPr/>
          </p:nvSpPr>
          <p:spPr bwMode="auto">
            <a:xfrm>
              <a:off x="321230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[15:8]</a:t>
              </a:r>
            </a:p>
          </p:txBody>
        </p:sp>
        <p:sp>
          <p:nvSpPr>
            <p:cNvPr id="14" name="TextBox 76">
              <a:extLst>
                <a:ext uri="{FF2B5EF4-FFF2-40B4-BE49-F238E27FC236}">
                  <a16:creationId xmlns:a16="http://schemas.microsoft.com/office/drawing/2014/main" id="{D2DB663C-CD65-47CF-B75B-0B69C9426943}"/>
                </a:ext>
              </a:extLst>
            </p:cNvPr>
            <p:cNvSpPr txBox="1">
              <a:spLocks noChangeArrowheads="1"/>
            </p:cNvSpPr>
            <p:nvPr/>
          </p:nvSpPr>
          <p:spPr bwMode="auto">
            <a:xfrm>
              <a:off x="238601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[23:16]</a:t>
              </a:r>
            </a:p>
          </p:txBody>
        </p:sp>
        <p:sp>
          <p:nvSpPr>
            <p:cNvPr id="15" name="TextBox 77">
              <a:extLst>
                <a:ext uri="{FF2B5EF4-FFF2-40B4-BE49-F238E27FC236}">
                  <a16:creationId xmlns:a16="http://schemas.microsoft.com/office/drawing/2014/main" id="{C03B6EB7-6B05-44DE-B28F-6907A154CA5D}"/>
                </a:ext>
              </a:extLst>
            </p:cNvPr>
            <p:cNvSpPr txBox="1">
              <a:spLocks noChangeArrowheads="1"/>
            </p:cNvSpPr>
            <p:nvPr/>
          </p:nvSpPr>
          <p:spPr bwMode="auto">
            <a:xfrm>
              <a:off x="154066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[31:24]</a:t>
              </a:r>
            </a:p>
          </p:txBody>
        </p:sp>
        <p:sp>
          <p:nvSpPr>
            <p:cNvPr id="16" name="Rectangle 15">
              <a:extLst>
                <a:ext uri="{FF2B5EF4-FFF2-40B4-BE49-F238E27FC236}">
                  <a16:creationId xmlns:a16="http://schemas.microsoft.com/office/drawing/2014/main" id="{702194BE-A7FC-4174-B5EE-4B6B15852B4A}"/>
                </a:ext>
              </a:extLst>
            </p:cNvPr>
            <p:cNvSpPr/>
            <p:nvPr/>
          </p:nvSpPr>
          <p:spPr bwMode="auto">
            <a:xfrm>
              <a:off x="5582850" y="5270266"/>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17" name="Rectangle 16">
              <a:extLst>
                <a:ext uri="{FF2B5EF4-FFF2-40B4-BE49-F238E27FC236}">
                  <a16:creationId xmlns:a16="http://schemas.microsoft.com/office/drawing/2014/main" id="{AA5C0006-20E2-4046-B8C6-B696D3B78A2F}"/>
                </a:ext>
              </a:extLst>
            </p:cNvPr>
            <p:cNvSpPr/>
            <p:nvPr/>
          </p:nvSpPr>
          <p:spPr bwMode="auto">
            <a:xfrm>
              <a:off x="6400784" y="5270266"/>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18" name="Rectangle 17">
              <a:extLst>
                <a:ext uri="{FF2B5EF4-FFF2-40B4-BE49-F238E27FC236}">
                  <a16:creationId xmlns:a16="http://schemas.microsoft.com/office/drawing/2014/main" id="{A425BD90-516F-485E-B9DB-E1AC655C4065}"/>
                </a:ext>
              </a:extLst>
            </p:cNvPr>
            <p:cNvSpPr/>
            <p:nvPr/>
          </p:nvSpPr>
          <p:spPr bwMode="auto">
            <a:xfrm>
              <a:off x="7218718" y="5270266"/>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19" name="Rectangle 18">
              <a:extLst>
                <a:ext uri="{FF2B5EF4-FFF2-40B4-BE49-F238E27FC236}">
                  <a16:creationId xmlns:a16="http://schemas.microsoft.com/office/drawing/2014/main" id="{6224CD2A-1EFA-4F39-96B1-2EA7DFD87681}"/>
                </a:ext>
              </a:extLst>
            </p:cNvPr>
            <p:cNvSpPr/>
            <p:nvPr/>
          </p:nvSpPr>
          <p:spPr bwMode="auto">
            <a:xfrm>
              <a:off x="8036652" y="5270266"/>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sp>
          <p:nvSpPr>
            <p:cNvPr id="20" name="Rectangle 19">
              <a:extLst>
                <a:ext uri="{FF2B5EF4-FFF2-40B4-BE49-F238E27FC236}">
                  <a16:creationId xmlns:a16="http://schemas.microsoft.com/office/drawing/2014/main" id="{E3F1C551-588C-4DEC-B033-C97C31E6AF40}"/>
                </a:ext>
              </a:extLst>
            </p:cNvPr>
            <p:cNvSpPr/>
            <p:nvPr/>
          </p:nvSpPr>
          <p:spPr bwMode="auto">
            <a:xfrm>
              <a:off x="5582850" y="4760652"/>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21" name="Rectangle 20">
              <a:extLst>
                <a:ext uri="{FF2B5EF4-FFF2-40B4-BE49-F238E27FC236}">
                  <a16:creationId xmlns:a16="http://schemas.microsoft.com/office/drawing/2014/main" id="{CED80A42-1120-4B0C-9D4E-E50E07466C16}"/>
                </a:ext>
              </a:extLst>
            </p:cNvPr>
            <p:cNvSpPr/>
            <p:nvPr/>
          </p:nvSpPr>
          <p:spPr bwMode="auto">
            <a:xfrm>
              <a:off x="6400784" y="4760652"/>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22" name="Rectangle 21">
              <a:extLst>
                <a:ext uri="{FF2B5EF4-FFF2-40B4-BE49-F238E27FC236}">
                  <a16:creationId xmlns:a16="http://schemas.microsoft.com/office/drawing/2014/main" id="{ED3D0FEE-CE05-40FF-85BF-56E3C32FAE18}"/>
                </a:ext>
              </a:extLst>
            </p:cNvPr>
            <p:cNvSpPr/>
            <p:nvPr/>
          </p:nvSpPr>
          <p:spPr bwMode="auto">
            <a:xfrm>
              <a:off x="7218718" y="4760652"/>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23" name="Rectangle 22">
              <a:extLst>
                <a:ext uri="{FF2B5EF4-FFF2-40B4-BE49-F238E27FC236}">
                  <a16:creationId xmlns:a16="http://schemas.microsoft.com/office/drawing/2014/main" id="{95230D93-82F6-4E0E-8759-F2C6A51222C5}"/>
                </a:ext>
              </a:extLst>
            </p:cNvPr>
            <p:cNvSpPr/>
            <p:nvPr/>
          </p:nvSpPr>
          <p:spPr bwMode="auto">
            <a:xfrm>
              <a:off x="8036652" y="4760652"/>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sp>
          <p:nvSpPr>
            <p:cNvPr id="24" name="Rectangle 23">
              <a:extLst>
                <a:ext uri="{FF2B5EF4-FFF2-40B4-BE49-F238E27FC236}">
                  <a16:creationId xmlns:a16="http://schemas.microsoft.com/office/drawing/2014/main" id="{3009C790-F337-484B-A0B3-8524E038B432}"/>
                </a:ext>
              </a:extLst>
            </p:cNvPr>
            <p:cNvSpPr/>
            <p:nvPr/>
          </p:nvSpPr>
          <p:spPr bwMode="auto">
            <a:xfrm>
              <a:off x="5582850" y="4231987"/>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Byte0</a:t>
              </a:r>
            </a:p>
          </p:txBody>
        </p:sp>
        <p:sp>
          <p:nvSpPr>
            <p:cNvPr id="25" name="Rectangle 24">
              <a:extLst>
                <a:ext uri="{FF2B5EF4-FFF2-40B4-BE49-F238E27FC236}">
                  <a16:creationId xmlns:a16="http://schemas.microsoft.com/office/drawing/2014/main" id="{CCE59D58-D3FE-4E1A-8783-BAF8EF9B6374}"/>
                </a:ext>
              </a:extLst>
            </p:cNvPr>
            <p:cNvSpPr/>
            <p:nvPr/>
          </p:nvSpPr>
          <p:spPr bwMode="auto">
            <a:xfrm>
              <a:off x="6400784" y="4231987"/>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Byte1</a:t>
              </a:r>
            </a:p>
          </p:txBody>
        </p:sp>
        <p:sp>
          <p:nvSpPr>
            <p:cNvPr id="26" name="Rectangle 25">
              <a:extLst>
                <a:ext uri="{FF2B5EF4-FFF2-40B4-BE49-F238E27FC236}">
                  <a16:creationId xmlns:a16="http://schemas.microsoft.com/office/drawing/2014/main" id="{800CA7E2-0BA4-4D53-BEE2-A54C7F2EF8E8}"/>
                </a:ext>
              </a:extLst>
            </p:cNvPr>
            <p:cNvSpPr/>
            <p:nvPr/>
          </p:nvSpPr>
          <p:spPr bwMode="auto">
            <a:xfrm>
              <a:off x="7218718" y="4231987"/>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Byte2</a:t>
              </a:r>
            </a:p>
          </p:txBody>
        </p:sp>
        <p:sp>
          <p:nvSpPr>
            <p:cNvPr id="27" name="Rectangle 26">
              <a:extLst>
                <a:ext uri="{FF2B5EF4-FFF2-40B4-BE49-F238E27FC236}">
                  <a16:creationId xmlns:a16="http://schemas.microsoft.com/office/drawing/2014/main" id="{2122563F-0083-4A00-8606-3035CF2AD6CE}"/>
                </a:ext>
              </a:extLst>
            </p:cNvPr>
            <p:cNvSpPr/>
            <p:nvPr/>
          </p:nvSpPr>
          <p:spPr bwMode="auto">
            <a:xfrm>
              <a:off x="8036652" y="4231987"/>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Byte3</a:t>
              </a:r>
            </a:p>
          </p:txBody>
        </p:sp>
        <p:sp>
          <p:nvSpPr>
            <p:cNvPr id="28" name="TextBox 96">
              <a:extLst>
                <a:ext uri="{FF2B5EF4-FFF2-40B4-BE49-F238E27FC236}">
                  <a16:creationId xmlns:a16="http://schemas.microsoft.com/office/drawing/2014/main" id="{33B80032-1985-4AFF-8976-898E05F45164}"/>
                </a:ext>
              </a:extLst>
            </p:cNvPr>
            <p:cNvSpPr txBox="1">
              <a:spLocks noChangeArrowheads="1"/>
            </p:cNvSpPr>
            <p:nvPr/>
          </p:nvSpPr>
          <p:spPr bwMode="auto">
            <a:xfrm>
              <a:off x="794504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[7:0]</a:t>
              </a:r>
            </a:p>
          </p:txBody>
        </p:sp>
        <p:sp>
          <p:nvSpPr>
            <p:cNvPr id="29" name="TextBox 97">
              <a:extLst>
                <a:ext uri="{FF2B5EF4-FFF2-40B4-BE49-F238E27FC236}">
                  <a16:creationId xmlns:a16="http://schemas.microsoft.com/office/drawing/2014/main" id="{952B0B29-CCB0-415B-B700-A357E53376BD}"/>
                </a:ext>
              </a:extLst>
            </p:cNvPr>
            <p:cNvSpPr txBox="1">
              <a:spLocks noChangeArrowheads="1"/>
            </p:cNvSpPr>
            <p:nvPr/>
          </p:nvSpPr>
          <p:spPr bwMode="auto">
            <a:xfrm>
              <a:off x="711755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[15:8]</a:t>
              </a:r>
            </a:p>
          </p:txBody>
        </p:sp>
        <p:sp>
          <p:nvSpPr>
            <p:cNvPr id="30" name="TextBox 98">
              <a:extLst>
                <a:ext uri="{FF2B5EF4-FFF2-40B4-BE49-F238E27FC236}">
                  <a16:creationId xmlns:a16="http://schemas.microsoft.com/office/drawing/2014/main" id="{E3F6E15A-0A42-4666-AD13-0CE9713A6B53}"/>
                </a:ext>
              </a:extLst>
            </p:cNvPr>
            <p:cNvSpPr txBox="1">
              <a:spLocks noChangeArrowheads="1"/>
            </p:cNvSpPr>
            <p:nvPr/>
          </p:nvSpPr>
          <p:spPr bwMode="auto">
            <a:xfrm>
              <a:off x="629126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[23:16]</a:t>
              </a:r>
            </a:p>
          </p:txBody>
        </p:sp>
        <p:sp>
          <p:nvSpPr>
            <p:cNvPr id="31" name="TextBox 99">
              <a:extLst>
                <a:ext uri="{FF2B5EF4-FFF2-40B4-BE49-F238E27FC236}">
                  <a16:creationId xmlns:a16="http://schemas.microsoft.com/office/drawing/2014/main" id="{121867B0-C996-4375-BB68-BE0A7978BE82}"/>
                </a:ext>
              </a:extLst>
            </p:cNvPr>
            <p:cNvSpPr txBox="1">
              <a:spLocks noChangeArrowheads="1"/>
            </p:cNvSpPr>
            <p:nvPr/>
          </p:nvSpPr>
          <p:spPr bwMode="auto">
            <a:xfrm>
              <a:off x="544591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GB" sz="1100" b="0"/>
                <a:t>[31:24]</a:t>
              </a:r>
            </a:p>
          </p:txBody>
        </p:sp>
        <p:sp>
          <p:nvSpPr>
            <p:cNvPr id="32" name="TextBox 100">
              <a:extLst>
                <a:ext uri="{FF2B5EF4-FFF2-40B4-BE49-F238E27FC236}">
                  <a16:creationId xmlns:a16="http://schemas.microsoft.com/office/drawing/2014/main" id="{7EBAC85B-A145-41DB-A48D-C15D2A89BFA6}"/>
                </a:ext>
              </a:extLst>
            </p:cNvPr>
            <p:cNvSpPr txBox="1">
              <a:spLocks noChangeArrowheads="1"/>
            </p:cNvSpPr>
            <p:nvPr/>
          </p:nvSpPr>
          <p:spPr bwMode="auto">
            <a:xfrm>
              <a:off x="296346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1</a:t>
              </a:r>
            </a:p>
          </p:txBody>
        </p:sp>
        <p:sp>
          <p:nvSpPr>
            <p:cNvPr id="33" name="TextBox 102">
              <a:extLst>
                <a:ext uri="{FF2B5EF4-FFF2-40B4-BE49-F238E27FC236}">
                  <a16:creationId xmlns:a16="http://schemas.microsoft.com/office/drawing/2014/main" id="{AE96A864-7837-4198-BDF6-CF44230B2F1A}"/>
                </a:ext>
              </a:extLst>
            </p:cNvPr>
            <p:cNvSpPr txBox="1">
              <a:spLocks noChangeArrowheads="1"/>
            </p:cNvSpPr>
            <p:nvPr/>
          </p:nvSpPr>
          <p:spPr bwMode="auto">
            <a:xfrm>
              <a:off x="296346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2</a:t>
              </a:r>
            </a:p>
          </p:txBody>
        </p:sp>
        <p:sp>
          <p:nvSpPr>
            <p:cNvPr id="34" name="TextBox 103">
              <a:extLst>
                <a:ext uri="{FF2B5EF4-FFF2-40B4-BE49-F238E27FC236}">
                  <a16:creationId xmlns:a16="http://schemas.microsoft.com/office/drawing/2014/main" id="{61413974-549F-4C1B-A715-30CFFBB34439}"/>
                </a:ext>
              </a:extLst>
            </p:cNvPr>
            <p:cNvSpPr txBox="1">
              <a:spLocks noChangeArrowheads="1"/>
            </p:cNvSpPr>
            <p:nvPr/>
          </p:nvSpPr>
          <p:spPr bwMode="auto">
            <a:xfrm>
              <a:off x="296346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3</a:t>
              </a:r>
            </a:p>
          </p:txBody>
        </p:sp>
        <p:sp>
          <p:nvSpPr>
            <p:cNvPr id="35" name="TextBox 104">
              <a:extLst>
                <a:ext uri="{FF2B5EF4-FFF2-40B4-BE49-F238E27FC236}">
                  <a16:creationId xmlns:a16="http://schemas.microsoft.com/office/drawing/2014/main" id="{8A636E8C-9184-429C-B341-CD0F1552200C}"/>
                </a:ext>
              </a:extLst>
            </p:cNvPr>
            <p:cNvSpPr txBox="1">
              <a:spLocks noChangeArrowheads="1"/>
            </p:cNvSpPr>
            <p:nvPr/>
          </p:nvSpPr>
          <p:spPr bwMode="auto">
            <a:xfrm>
              <a:off x="686871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1</a:t>
              </a:r>
            </a:p>
          </p:txBody>
        </p:sp>
        <p:sp>
          <p:nvSpPr>
            <p:cNvPr id="36" name="TextBox 105">
              <a:extLst>
                <a:ext uri="{FF2B5EF4-FFF2-40B4-BE49-F238E27FC236}">
                  <a16:creationId xmlns:a16="http://schemas.microsoft.com/office/drawing/2014/main" id="{FC036DBB-5E8F-4719-8441-FD9A16ADD5EB}"/>
                </a:ext>
              </a:extLst>
            </p:cNvPr>
            <p:cNvSpPr txBox="1">
              <a:spLocks noChangeArrowheads="1"/>
            </p:cNvSpPr>
            <p:nvPr/>
          </p:nvSpPr>
          <p:spPr bwMode="auto">
            <a:xfrm>
              <a:off x="686871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2</a:t>
              </a:r>
            </a:p>
          </p:txBody>
        </p:sp>
        <p:sp>
          <p:nvSpPr>
            <p:cNvPr id="37" name="TextBox 106">
              <a:extLst>
                <a:ext uri="{FF2B5EF4-FFF2-40B4-BE49-F238E27FC236}">
                  <a16:creationId xmlns:a16="http://schemas.microsoft.com/office/drawing/2014/main" id="{414B7C49-F576-46C8-9F94-553B27D9501F}"/>
                </a:ext>
              </a:extLst>
            </p:cNvPr>
            <p:cNvSpPr txBox="1">
              <a:spLocks noChangeArrowheads="1"/>
            </p:cNvSpPr>
            <p:nvPr/>
          </p:nvSpPr>
          <p:spPr bwMode="auto">
            <a:xfrm>
              <a:off x="686871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100" b="0"/>
                <a:t>Word 3</a:t>
              </a:r>
            </a:p>
          </p:txBody>
        </p:sp>
        <p:sp>
          <p:nvSpPr>
            <p:cNvPr id="38" name="TextBox 107">
              <a:extLst>
                <a:ext uri="{FF2B5EF4-FFF2-40B4-BE49-F238E27FC236}">
                  <a16:creationId xmlns:a16="http://schemas.microsoft.com/office/drawing/2014/main" id="{7074A7C9-7F97-4C02-85B9-B6635F2B5E59}"/>
                </a:ext>
              </a:extLst>
            </p:cNvPr>
            <p:cNvSpPr txBox="1">
              <a:spLocks noChangeArrowheads="1"/>
            </p:cNvSpPr>
            <p:nvPr/>
          </p:nvSpPr>
          <p:spPr bwMode="auto">
            <a:xfrm>
              <a:off x="2099071" y="5883901"/>
              <a:ext cx="2453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200"/>
                <a:t>Little endian 32-bit memory</a:t>
              </a:r>
            </a:p>
          </p:txBody>
        </p:sp>
        <p:sp>
          <p:nvSpPr>
            <p:cNvPr id="39" name="TextBox 108">
              <a:extLst>
                <a:ext uri="{FF2B5EF4-FFF2-40B4-BE49-F238E27FC236}">
                  <a16:creationId xmlns:a16="http://schemas.microsoft.com/office/drawing/2014/main" id="{F23F1467-982E-467B-BEFD-0E4142E0AD11}"/>
                </a:ext>
              </a:extLst>
            </p:cNvPr>
            <p:cNvSpPr txBox="1">
              <a:spLocks noChangeArrowheads="1"/>
            </p:cNvSpPr>
            <p:nvPr/>
          </p:nvSpPr>
          <p:spPr bwMode="auto">
            <a:xfrm>
              <a:off x="6058933" y="5883901"/>
              <a:ext cx="2404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sz="1200"/>
                <a:t>Big endian 32-bit memory</a:t>
              </a:r>
            </a:p>
          </p:txBody>
        </p:sp>
      </p:grpSp>
    </p:spTree>
    <p:extLst>
      <p:ext uri="{BB962C8B-B14F-4D97-AF65-F5344CB8AC3E}">
        <p14:creationId xmlns:p14="http://schemas.microsoft.com/office/powerpoint/2010/main" val="230150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Cortex M4 -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a:extLst>
              <a:ext uri="{FF2B5EF4-FFF2-40B4-BE49-F238E27FC236}">
                <a16:creationId xmlns:a16="http://schemas.microsoft.com/office/drawing/2014/main" id="{575C41AC-27B1-47C3-8C78-6A876CD51BDE}"/>
              </a:ext>
            </a:extLst>
          </p:cNvPr>
          <p:cNvSpPr txBox="1"/>
          <p:nvPr/>
        </p:nvSpPr>
        <p:spPr>
          <a:xfrm>
            <a:off x="304800" y="1449593"/>
            <a:ext cx="8382000" cy="501675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571500" indent="-571500">
              <a:buFont typeface="Wingdings" panose="05000000000000000000" pitchFamily="2" charset="2"/>
              <a:buChar char="ü"/>
            </a:pPr>
            <a:r>
              <a:rPr lang="en-US" sz="4000" dirty="0">
                <a:solidFill>
                  <a:srgbClr val="FFFF00"/>
                </a:solidFill>
              </a:rPr>
              <a:t>General Overview of Cortex- M4</a:t>
            </a:r>
          </a:p>
          <a:p>
            <a:pPr marL="571500" indent="-571500">
              <a:buFont typeface="Wingdings" panose="05000000000000000000" pitchFamily="2" charset="2"/>
              <a:buChar char="ü"/>
            </a:pPr>
            <a:r>
              <a:rPr lang="en-US" sz="4000" dirty="0">
                <a:solidFill>
                  <a:srgbClr val="FFFF00"/>
                </a:solidFill>
              </a:rPr>
              <a:t> Some Features</a:t>
            </a:r>
          </a:p>
          <a:p>
            <a:pPr marL="571500" indent="-571500">
              <a:buFont typeface="Wingdings" panose="05000000000000000000" pitchFamily="2" charset="2"/>
              <a:buChar char="ü"/>
            </a:pPr>
            <a:r>
              <a:rPr lang="en-US" sz="4000" dirty="0">
                <a:solidFill>
                  <a:srgbClr val="FFFF00"/>
                </a:solidFill>
              </a:rPr>
              <a:t> Physical Design Details</a:t>
            </a:r>
          </a:p>
          <a:p>
            <a:pPr marL="571500" indent="-571500">
              <a:buFont typeface="Wingdings" panose="05000000000000000000" pitchFamily="2" charset="2"/>
              <a:buChar char="ü"/>
            </a:pPr>
            <a:r>
              <a:rPr lang="en-US" sz="4000" dirty="0">
                <a:solidFill>
                  <a:srgbClr val="FFFF00"/>
                </a:solidFill>
              </a:rPr>
              <a:t> Cortex M4 Block Diagram</a:t>
            </a:r>
          </a:p>
          <a:p>
            <a:pPr marL="571500" indent="-571500">
              <a:buFont typeface="Wingdings" panose="05000000000000000000" pitchFamily="2" charset="2"/>
              <a:buChar char="ü"/>
            </a:pPr>
            <a:r>
              <a:rPr lang="en-US" sz="4000" dirty="0">
                <a:solidFill>
                  <a:srgbClr val="FFFF00"/>
                </a:solidFill>
              </a:rPr>
              <a:t>Programmers View</a:t>
            </a:r>
          </a:p>
          <a:p>
            <a:pPr marL="571500" indent="-571500">
              <a:buFont typeface="Wingdings" panose="05000000000000000000" pitchFamily="2" charset="2"/>
              <a:buChar char="ü"/>
            </a:pPr>
            <a:r>
              <a:rPr lang="en-US" sz="4000" dirty="0">
                <a:solidFill>
                  <a:srgbClr val="FFFF00"/>
                </a:solidFill>
              </a:rPr>
              <a:t>Memory architecture.</a:t>
            </a:r>
          </a:p>
          <a:p>
            <a:pPr marL="571500" indent="-571500">
              <a:buFont typeface="Wingdings" panose="05000000000000000000" pitchFamily="2" charset="2"/>
              <a:buChar char="Ø"/>
            </a:pPr>
            <a:r>
              <a:rPr lang="en-US" sz="4000" dirty="0">
                <a:solidFill>
                  <a:schemeClr val="tx1"/>
                </a:solidFill>
              </a:rPr>
              <a:t>Nested Vectored Interrupt Control.</a:t>
            </a:r>
          </a:p>
          <a:p>
            <a:pPr marL="571500" indent="-571500">
              <a:buFont typeface="Wingdings" panose="05000000000000000000" pitchFamily="2" charset="2"/>
              <a:buChar char="v"/>
            </a:pPr>
            <a:r>
              <a:rPr lang="en-US" sz="4000" dirty="0">
                <a:solidFill>
                  <a:schemeClr val="bg1">
                    <a:lumMod val="50000"/>
                  </a:schemeClr>
                </a:solidFill>
              </a:rPr>
              <a:t>Debug architecture.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D9972B-9534-4018-AA44-E60F4D117A92}"/>
              </a:ext>
            </a:extLst>
          </p:cNvPr>
          <p:cNvSpPr/>
          <p:nvPr/>
        </p:nvSpPr>
        <p:spPr>
          <a:xfrm>
            <a:off x="685800" y="2743200"/>
            <a:ext cx="7972632" cy="707886"/>
          </a:xfrm>
          <a:prstGeom prst="rect">
            <a:avLst/>
          </a:prstGeom>
        </p:spPr>
        <p:txBody>
          <a:bodyPr wrap="none">
            <a:spAutoFit/>
          </a:bodyPr>
          <a:lstStyle/>
          <a:p>
            <a:r>
              <a:rPr lang="en-US" sz="4000" dirty="0">
                <a:solidFill>
                  <a:schemeClr val="tx1">
                    <a:lumMod val="65000"/>
                    <a:lumOff val="35000"/>
                  </a:schemeClr>
                </a:solidFill>
              </a:rPr>
              <a:t>Nested Vectored Interrupt Control.</a:t>
            </a:r>
            <a:endParaRPr lang="en-US" sz="4000" dirty="0"/>
          </a:p>
        </p:txBody>
      </p:sp>
    </p:spTree>
    <p:extLst>
      <p:ext uri="{BB962C8B-B14F-4D97-AF65-F5344CB8AC3E}">
        <p14:creationId xmlns:p14="http://schemas.microsoft.com/office/powerpoint/2010/main" val="196896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a:solidFill>
                  <a:schemeClr val="tx1">
                    <a:lumMod val="65000"/>
                    <a:lumOff val="35000"/>
                  </a:schemeClr>
                </a:solidFill>
              </a:rPr>
              <a:t>Nested Vectored Interrupt Control.</a:t>
            </a:r>
            <a:endParaRPr lang="en-US" sz="4000" dirty="0"/>
          </a:p>
        </p:txBody>
      </p:sp>
      <p:sp>
        <p:nvSpPr>
          <p:cNvPr id="3" name="TextBox 2"/>
          <p:cNvSpPr txBox="1"/>
          <p:nvPr/>
        </p:nvSpPr>
        <p:spPr>
          <a:xfrm>
            <a:off x="304800" y="1066800"/>
            <a:ext cx="8534400" cy="5355312"/>
          </a:xfrm>
          <a:prstGeom prst="rect">
            <a:avLst/>
          </a:prstGeom>
          <a:noFill/>
          <a:ln>
            <a:solidFill>
              <a:schemeClr val="accent1"/>
            </a:solidFill>
          </a:ln>
        </p:spPr>
        <p:txBody>
          <a:bodyPr wrap="square" rtlCol="0">
            <a:spAutoFit/>
          </a:bodyPr>
          <a:lstStyle/>
          <a:p>
            <a:r>
              <a:rPr lang="en-US" b="1" dirty="0"/>
              <a:t>The Nested Vectored Interrupt Controller (NVIC is used to handle and pre-process all  exceptions and interrupts, including makeable and unmask able interrupts,</a:t>
            </a:r>
          </a:p>
          <a:p>
            <a:endParaRPr lang="en-US" dirty="0"/>
          </a:p>
          <a:p>
            <a:pPr marL="342900" indent="-342900" algn="just">
              <a:buFont typeface="+mj-lt"/>
              <a:buAutoNum type="arabicPeriod"/>
            </a:pPr>
            <a:r>
              <a:rPr lang="en-US" dirty="0"/>
              <a:t>An exception or interrupt is first created by an interrupt source and sent to processor</a:t>
            </a:r>
          </a:p>
          <a:p>
            <a:pPr marL="342900" indent="-342900" algn="just">
              <a:buFont typeface="+mj-lt"/>
              <a:buAutoNum type="arabicPeriod"/>
            </a:pPr>
            <a:endParaRPr lang="en-US" dirty="0"/>
          </a:p>
          <a:p>
            <a:pPr marL="342900" indent="-342900" algn="just">
              <a:buFont typeface="+mj-lt"/>
              <a:buAutoNum type="arabicPeriod"/>
            </a:pPr>
            <a:r>
              <a:rPr lang="en-US" dirty="0"/>
              <a:t>Based on the mask register’s content and the interrupt priority level, CPU will  </a:t>
            </a:r>
          </a:p>
          <a:p>
            <a:pPr marL="342900" indent="-342900" algn="just"/>
            <a:r>
              <a:rPr lang="en-US" dirty="0"/>
              <a:t>determine whether to response or process the interrupt request.</a:t>
            </a:r>
          </a:p>
          <a:p>
            <a:pPr marL="342900" indent="-342900" algn="just"/>
            <a:endParaRPr lang="en-US" dirty="0"/>
          </a:p>
          <a:p>
            <a:pPr marL="342900" indent="-342900" algn="just">
              <a:buAutoNum type="arabicPeriod" startAt="3"/>
            </a:pPr>
            <a:r>
              <a:rPr lang="en-US" dirty="0"/>
              <a:t>If the interrupt request is accepted, the associated hardware  will provide</a:t>
            </a:r>
          </a:p>
          <a:p>
            <a:pPr marL="342900" indent="-342900" algn="just"/>
            <a:r>
              <a:rPr lang="en-US" dirty="0"/>
              <a:t>interrupt  related information, such as the interrupt source  and related Interrupt</a:t>
            </a:r>
          </a:p>
          <a:p>
            <a:pPr marL="342900" indent="-342900" algn="just"/>
            <a:r>
              <a:rPr lang="en-US" dirty="0"/>
              <a:t> Service Routine  (ISR) entry point, in a Vector Table format.</a:t>
            </a:r>
          </a:p>
          <a:p>
            <a:pPr marL="342900" indent="-342900" algn="just">
              <a:buFont typeface="+mj-lt"/>
              <a:buAutoNum type="arabicPeriod"/>
            </a:pPr>
            <a:endParaRPr lang="en-US" dirty="0"/>
          </a:p>
          <a:p>
            <a:pPr marL="342900" indent="-342900" algn="just"/>
            <a:r>
              <a:rPr lang="en-US" dirty="0"/>
              <a:t>4. Before the control can be transferred to the ISR, all related registers are pushed</a:t>
            </a:r>
          </a:p>
          <a:p>
            <a:pPr marL="342900" indent="-342900" algn="just"/>
            <a:r>
              <a:rPr lang="en-US" dirty="0"/>
              <a:t> into   the stack to reserve their contents</a:t>
            </a:r>
          </a:p>
          <a:p>
            <a:pPr marL="342900" indent="-342900" algn="just">
              <a:buFont typeface="+mj-lt"/>
              <a:buAutoNum type="arabicPeriod"/>
            </a:pPr>
            <a:endParaRPr lang="en-US" dirty="0"/>
          </a:p>
          <a:p>
            <a:pPr marL="342900" indent="-342900" algn="just"/>
            <a:r>
              <a:rPr lang="en-US" dirty="0"/>
              <a:t>5. Then the control will be directed to the entry point (entry address of the ISR) to</a:t>
            </a:r>
          </a:p>
          <a:p>
            <a:pPr marL="342900" indent="-342900" algn="just"/>
            <a:r>
              <a:rPr lang="en-US" dirty="0"/>
              <a:t> run  the ISR to perform the required interrupt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38EE5A-B081-4FF5-9B84-73DF98E7E1C5}"/>
              </a:ext>
            </a:extLst>
          </p:cNvPr>
          <p:cNvSpPr/>
          <p:nvPr/>
        </p:nvSpPr>
        <p:spPr>
          <a:xfrm>
            <a:off x="1143000" y="2743200"/>
            <a:ext cx="7240315" cy="1015663"/>
          </a:xfrm>
          <a:prstGeom prst="rect">
            <a:avLst/>
          </a:prstGeom>
        </p:spPr>
        <p:txBody>
          <a:bodyPr wrap="none">
            <a:spAutoFit/>
          </a:bodyPr>
          <a:lstStyle/>
          <a:p>
            <a:r>
              <a:rPr lang="en-US" sz="6000" dirty="0"/>
              <a:t>Memory Architecture</a:t>
            </a:r>
          </a:p>
        </p:txBody>
      </p:sp>
    </p:spTree>
    <p:extLst>
      <p:ext uri="{BB962C8B-B14F-4D97-AF65-F5344CB8AC3E}">
        <p14:creationId xmlns:p14="http://schemas.microsoft.com/office/powerpoint/2010/main" val="70247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65000"/>
                    <a:lumOff val="35000"/>
                  </a:schemeClr>
                </a:solidFill>
              </a:rPr>
              <a:t>Nested Vectored Interrupt Control.</a:t>
            </a:r>
            <a:endParaRPr lang="en-US" dirty="0"/>
          </a:p>
        </p:txBody>
      </p:sp>
      <p:sp>
        <p:nvSpPr>
          <p:cNvPr id="3" name="TextBox 2"/>
          <p:cNvSpPr txBox="1"/>
          <p:nvPr/>
        </p:nvSpPr>
        <p:spPr>
          <a:xfrm>
            <a:off x="304800" y="1905000"/>
            <a:ext cx="8382000" cy="2862322"/>
          </a:xfrm>
          <a:prstGeom prst="rect">
            <a:avLst/>
          </a:prstGeom>
          <a:noFill/>
          <a:ln>
            <a:solidFill>
              <a:schemeClr val="accent1"/>
            </a:solidFill>
          </a:ln>
        </p:spPr>
        <p:txBody>
          <a:bodyPr wrap="square" rtlCol="0">
            <a:spAutoFit/>
          </a:bodyPr>
          <a:lstStyle/>
          <a:p>
            <a:r>
              <a:rPr lang="en-US" dirty="0"/>
              <a:t>5. After the ISR is done and before the control can be transferred back to the main  Program</a:t>
            </a:r>
          </a:p>
          <a:p>
            <a:endParaRPr lang="en-US" dirty="0"/>
          </a:p>
          <a:p>
            <a:r>
              <a:rPr lang="en-US" dirty="0"/>
              <a:t>6. All related registers pushed on to start , including the PC, are recovered by popping them back to the related registers</a:t>
            </a:r>
          </a:p>
          <a:p>
            <a:endParaRPr lang="en-US" dirty="0"/>
          </a:p>
          <a:p>
            <a:r>
              <a:rPr lang="en-US" dirty="0"/>
              <a:t>7. Then the control can be directed to the main program to continue executing the normal application codes based on the old PC content.</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543800" cy="1295400"/>
          </a:xfrm>
        </p:spPr>
        <p:txBody>
          <a:bodyPr/>
          <a:lstStyle/>
          <a:p>
            <a:r>
              <a:rPr lang="en-US" dirty="0"/>
              <a:t>Vector Table</a:t>
            </a:r>
          </a:p>
        </p:txBody>
      </p:sp>
      <p:sp>
        <p:nvSpPr>
          <p:cNvPr id="3" name="Rectangle 2"/>
          <p:cNvSpPr/>
          <p:nvPr/>
        </p:nvSpPr>
        <p:spPr>
          <a:xfrm>
            <a:off x="334368" y="914400"/>
            <a:ext cx="8458200" cy="523220"/>
          </a:xfrm>
          <a:prstGeom prst="rect">
            <a:avLst/>
          </a:prstGeom>
          <a:ln>
            <a:solidFill>
              <a:schemeClr val="accent1">
                <a:shade val="95000"/>
                <a:satMod val="105000"/>
              </a:schemeClr>
            </a:solidFill>
          </a:ln>
        </p:spPr>
        <p:txBody>
          <a:bodyPr wrap="square">
            <a:spAutoFit/>
          </a:bodyPr>
          <a:lstStyle/>
          <a:p>
            <a:r>
              <a:rPr lang="en-US" sz="1400" dirty="0"/>
              <a:t>The Cortex-M4 vector table is probably one of the larger departures from all previous ARM processor designs. Returning to the idea that </a:t>
            </a:r>
            <a:r>
              <a:rPr lang="en-US" sz="1400" i="1" dirty="0"/>
              <a:t>addresses are stored in the </a:t>
            </a:r>
            <a:r>
              <a:rPr lang="en-US" sz="1400" dirty="0"/>
              <a:t>vector table, rather than instructions,</a:t>
            </a:r>
          </a:p>
        </p:txBody>
      </p:sp>
      <p:graphicFrame>
        <p:nvGraphicFramePr>
          <p:cNvPr id="5" name="Table 4"/>
          <p:cNvGraphicFramePr>
            <a:graphicFrameLocks noGrp="1"/>
          </p:cNvGraphicFramePr>
          <p:nvPr/>
        </p:nvGraphicFramePr>
        <p:xfrm>
          <a:off x="1295400" y="1535824"/>
          <a:ext cx="7086601" cy="5262880"/>
        </p:xfrm>
        <a:graphic>
          <a:graphicData uri="http://schemas.openxmlformats.org/drawingml/2006/table">
            <a:tbl>
              <a:tblPr firstRow="1" bandRow="1">
                <a:tableStyleId>{5C22544A-7EE6-4342-B048-85BDC9FD1C3A}</a:tableStyleId>
              </a:tblPr>
              <a:tblGrid>
                <a:gridCol w="4074795">
                  <a:extLst>
                    <a:ext uri="{9D8B030D-6E8A-4147-A177-3AD203B41FA5}">
                      <a16:colId xmlns:a16="http://schemas.microsoft.com/office/drawing/2014/main" val="20000"/>
                    </a:ext>
                  </a:extLst>
                </a:gridCol>
                <a:gridCol w="974408">
                  <a:extLst>
                    <a:ext uri="{9D8B030D-6E8A-4147-A177-3AD203B41FA5}">
                      <a16:colId xmlns:a16="http://schemas.microsoft.com/office/drawing/2014/main" val="20001"/>
                    </a:ext>
                  </a:extLst>
                </a:gridCol>
                <a:gridCol w="2037398">
                  <a:extLst>
                    <a:ext uri="{9D8B030D-6E8A-4147-A177-3AD203B41FA5}">
                      <a16:colId xmlns:a16="http://schemas.microsoft.com/office/drawing/2014/main" val="20002"/>
                    </a:ext>
                  </a:extLst>
                </a:gridCol>
              </a:tblGrid>
              <a:tr h="370840">
                <a:tc>
                  <a:txBody>
                    <a:bodyPr/>
                    <a:lstStyle/>
                    <a:p>
                      <a:r>
                        <a:rPr lang="en-US" sz="1400" dirty="0"/>
                        <a:t>Exception</a:t>
                      </a:r>
                      <a:r>
                        <a:rPr lang="en-US" sz="1400" baseline="0" dirty="0"/>
                        <a:t> Type</a:t>
                      </a:r>
                      <a:endParaRPr lang="en-US" sz="1400" dirty="0"/>
                    </a:p>
                  </a:txBody>
                  <a:tcPr/>
                </a:tc>
                <a:tc>
                  <a:txBody>
                    <a:bodyPr/>
                    <a:lstStyle/>
                    <a:p>
                      <a:r>
                        <a:rPr lang="en-US" sz="1400" dirty="0"/>
                        <a:t>Exception No</a:t>
                      </a:r>
                    </a:p>
                  </a:txBody>
                  <a:tcPr/>
                </a:tc>
                <a:tc>
                  <a:txBody>
                    <a:bodyPr/>
                    <a:lstStyle/>
                    <a:p>
                      <a:r>
                        <a:rPr lang="en-US" sz="1400" dirty="0"/>
                        <a:t>Address</a:t>
                      </a:r>
                    </a:p>
                  </a:txBody>
                  <a:tcPr/>
                </a:tc>
                <a:extLst>
                  <a:ext uri="{0D108BD9-81ED-4DB2-BD59-A6C34878D82A}">
                    <a16:rowId xmlns:a16="http://schemas.microsoft.com/office/drawing/2014/main" val="10000"/>
                  </a:ext>
                </a:extLst>
              </a:tr>
              <a:tr h="370840">
                <a:tc>
                  <a:txBody>
                    <a:bodyPr/>
                    <a:lstStyle/>
                    <a:p>
                      <a:r>
                        <a:rPr lang="en-US" sz="1400" kern="1200" baseline="0" dirty="0">
                          <a:solidFill>
                            <a:schemeClr val="dk1"/>
                          </a:solidFill>
                          <a:latin typeface="+mn-lt"/>
                          <a:ea typeface="+mn-ea"/>
                          <a:cs typeface="+mn-cs"/>
                        </a:rPr>
                        <a:t>(Top of Stack)</a:t>
                      </a:r>
                      <a:endParaRPr lang="en-US" sz="1400" dirty="0"/>
                    </a:p>
                  </a:txBody>
                  <a:tcPr/>
                </a:tc>
                <a:tc>
                  <a:txBody>
                    <a:bodyPr/>
                    <a:lstStyle/>
                    <a:p>
                      <a:r>
                        <a:rPr lang="en-US" sz="1400" dirty="0"/>
                        <a:t>------------</a:t>
                      </a:r>
                    </a:p>
                  </a:txBody>
                  <a:tcPr/>
                </a:tc>
                <a:tc>
                  <a:txBody>
                    <a:bodyPr/>
                    <a:lstStyle/>
                    <a:p>
                      <a:r>
                        <a:rPr lang="en-US" sz="1400" kern="1200" baseline="0" dirty="0">
                          <a:solidFill>
                            <a:schemeClr val="dk1"/>
                          </a:solidFill>
                          <a:latin typeface="+mn-lt"/>
                          <a:ea typeface="+mn-ea"/>
                          <a:cs typeface="+mn-cs"/>
                        </a:rPr>
                        <a:t>0x00000000</a:t>
                      </a:r>
                      <a:endParaRPr lang="en-US" sz="1400" dirty="0"/>
                    </a:p>
                  </a:txBody>
                  <a:tcPr/>
                </a:tc>
                <a:extLst>
                  <a:ext uri="{0D108BD9-81ED-4DB2-BD59-A6C34878D82A}">
                    <a16:rowId xmlns:a16="http://schemas.microsoft.com/office/drawing/2014/main" val="10001"/>
                  </a:ext>
                </a:extLst>
              </a:tr>
              <a:tr h="370840">
                <a:tc>
                  <a:txBody>
                    <a:bodyPr/>
                    <a:lstStyle/>
                    <a:p>
                      <a:r>
                        <a:rPr lang="en-US" sz="1400" dirty="0"/>
                        <a:t>Reset</a:t>
                      </a:r>
                    </a:p>
                  </a:txBody>
                  <a:tcPr/>
                </a:tc>
                <a:tc>
                  <a:txBody>
                    <a:bodyPr/>
                    <a:lstStyle/>
                    <a:p>
                      <a:r>
                        <a:rPr lang="en-US" sz="1400" dirty="0"/>
                        <a:t>1</a:t>
                      </a:r>
                    </a:p>
                  </a:txBody>
                  <a:tcPr/>
                </a:tc>
                <a:tc>
                  <a:txBody>
                    <a:bodyPr/>
                    <a:lstStyle/>
                    <a:p>
                      <a:r>
                        <a:rPr lang="en-US" sz="1400" kern="1200" baseline="0" dirty="0">
                          <a:solidFill>
                            <a:schemeClr val="dk1"/>
                          </a:solidFill>
                          <a:latin typeface="+mn-lt"/>
                          <a:ea typeface="+mn-ea"/>
                          <a:cs typeface="+mn-cs"/>
                        </a:rPr>
                        <a:t>0x00000004</a:t>
                      </a:r>
                      <a:endParaRPr lang="en-US" sz="1400" dirty="0"/>
                    </a:p>
                  </a:txBody>
                  <a:tcPr/>
                </a:tc>
                <a:extLst>
                  <a:ext uri="{0D108BD9-81ED-4DB2-BD59-A6C34878D82A}">
                    <a16:rowId xmlns:a16="http://schemas.microsoft.com/office/drawing/2014/main" val="10002"/>
                  </a:ext>
                </a:extLst>
              </a:tr>
              <a:tr h="370840">
                <a:tc>
                  <a:txBody>
                    <a:bodyPr/>
                    <a:lstStyle/>
                    <a:p>
                      <a:r>
                        <a:rPr lang="en-US" sz="1400" dirty="0"/>
                        <a:t>NMI</a:t>
                      </a:r>
                    </a:p>
                  </a:txBody>
                  <a:tcPr/>
                </a:tc>
                <a:tc>
                  <a:txBody>
                    <a:bodyPr/>
                    <a:lstStyle/>
                    <a:p>
                      <a:r>
                        <a:rPr lang="en-US" sz="1400" dirty="0"/>
                        <a:t>2</a:t>
                      </a:r>
                    </a:p>
                  </a:txBody>
                  <a:tcPr/>
                </a:tc>
                <a:tc>
                  <a:txBody>
                    <a:bodyPr/>
                    <a:lstStyle/>
                    <a:p>
                      <a:r>
                        <a:rPr lang="en-US" sz="1400" kern="1200" baseline="0" dirty="0">
                          <a:solidFill>
                            <a:schemeClr val="dk1"/>
                          </a:solidFill>
                          <a:latin typeface="+mn-lt"/>
                          <a:ea typeface="+mn-ea"/>
                          <a:cs typeface="+mn-cs"/>
                        </a:rPr>
                        <a:t>0x00000008</a:t>
                      </a:r>
                      <a:endParaRPr lang="en-US" sz="1400" dirty="0"/>
                    </a:p>
                  </a:txBody>
                  <a:tcPr/>
                </a:tc>
                <a:extLst>
                  <a:ext uri="{0D108BD9-81ED-4DB2-BD59-A6C34878D82A}">
                    <a16:rowId xmlns:a16="http://schemas.microsoft.com/office/drawing/2014/main" val="10003"/>
                  </a:ext>
                </a:extLst>
              </a:tr>
              <a:tr h="370840">
                <a:tc>
                  <a:txBody>
                    <a:bodyPr/>
                    <a:lstStyle/>
                    <a:p>
                      <a:r>
                        <a:rPr lang="en-US" sz="1400" dirty="0"/>
                        <a:t>Hard Fault</a:t>
                      </a:r>
                    </a:p>
                  </a:txBody>
                  <a:tcPr/>
                </a:tc>
                <a:tc>
                  <a:txBody>
                    <a:bodyPr/>
                    <a:lstStyle/>
                    <a:p>
                      <a:r>
                        <a:rPr lang="en-US" sz="1400" dirty="0"/>
                        <a:t>3</a:t>
                      </a:r>
                    </a:p>
                  </a:txBody>
                  <a:tcPr/>
                </a:tc>
                <a:tc>
                  <a:txBody>
                    <a:bodyPr/>
                    <a:lstStyle/>
                    <a:p>
                      <a:r>
                        <a:rPr lang="en-US" sz="1400" kern="1200" baseline="0" dirty="0">
                          <a:solidFill>
                            <a:schemeClr val="dk1"/>
                          </a:solidFill>
                          <a:latin typeface="+mn-lt"/>
                          <a:ea typeface="+mn-ea"/>
                          <a:cs typeface="+mn-cs"/>
                        </a:rPr>
                        <a:t>0x0000000C</a:t>
                      </a:r>
                      <a:endParaRPr lang="en-US" sz="1400" dirty="0"/>
                    </a:p>
                  </a:txBody>
                  <a:tcPr/>
                </a:tc>
                <a:extLst>
                  <a:ext uri="{0D108BD9-81ED-4DB2-BD59-A6C34878D82A}">
                    <a16:rowId xmlns:a16="http://schemas.microsoft.com/office/drawing/2014/main" val="10004"/>
                  </a:ext>
                </a:extLst>
              </a:tr>
              <a:tr h="370840">
                <a:tc>
                  <a:txBody>
                    <a:bodyPr/>
                    <a:lstStyle/>
                    <a:p>
                      <a:r>
                        <a:rPr lang="en-US" sz="1400" kern="1200" baseline="0" dirty="0">
                          <a:solidFill>
                            <a:schemeClr val="dk1"/>
                          </a:solidFill>
                          <a:latin typeface="+mn-lt"/>
                          <a:ea typeface="+mn-ea"/>
                          <a:cs typeface="+mn-cs"/>
                        </a:rPr>
                        <a:t>Memory management fault</a:t>
                      </a:r>
                      <a:endParaRPr lang="en-US" sz="1400" dirty="0"/>
                    </a:p>
                  </a:txBody>
                  <a:tcPr/>
                </a:tc>
                <a:tc>
                  <a:txBody>
                    <a:bodyPr/>
                    <a:lstStyle/>
                    <a:p>
                      <a:r>
                        <a:rPr lang="en-US" sz="1400" dirty="0"/>
                        <a:t>4</a:t>
                      </a:r>
                    </a:p>
                  </a:txBody>
                  <a:tcPr/>
                </a:tc>
                <a:tc>
                  <a:txBody>
                    <a:bodyPr/>
                    <a:lstStyle/>
                    <a:p>
                      <a:r>
                        <a:rPr lang="en-US" sz="1400" kern="1200" baseline="0" dirty="0">
                          <a:solidFill>
                            <a:schemeClr val="dk1"/>
                          </a:solidFill>
                          <a:latin typeface="+mn-lt"/>
                          <a:ea typeface="+mn-ea"/>
                          <a:cs typeface="+mn-cs"/>
                        </a:rPr>
                        <a:t>0x00000010</a:t>
                      </a:r>
                      <a:endParaRPr lang="en-US" sz="1400" dirty="0"/>
                    </a:p>
                  </a:txBody>
                  <a:tcPr/>
                </a:tc>
                <a:extLst>
                  <a:ext uri="{0D108BD9-81ED-4DB2-BD59-A6C34878D82A}">
                    <a16:rowId xmlns:a16="http://schemas.microsoft.com/office/drawing/2014/main" val="10005"/>
                  </a:ext>
                </a:extLst>
              </a:tr>
              <a:tr h="370840">
                <a:tc>
                  <a:txBody>
                    <a:bodyPr/>
                    <a:lstStyle/>
                    <a:p>
                      <a:r>
                        <a:rPr lang="en-US" sz="1400" dirty="0"/>
                        <a:t>Bus Fault</a:t>
                      </a:r>
                    </a:p>
                  </a:txBody>
                  <a:tcPr/>
                </a:tc>
                <a:tc>
                  <a:txBody>
                    <a:bodyPr/>
                    <a:lstStyle/>
                    <a:p>
                      <a:r>
                        <a:rPr lang="en-US" sz="1400" dirty="0"/>
                        <a:t>5</a:t>
                      </a:r>
                    </a:p>
                  </a:txBody>
                  <a:tcPr/>
                </a:tc>
                <a:tc>
                  <a:txBody>
                    <a:bodyPr/>
                    <a:lstStyle/>
                    <a:p>
                      <a:r>
                        <a:rPr lang="en-US" sz="1400" kern="1200" baseline="0" dirty="0">
                          <a:solidFill>
                            <a:schemeClr val="dk1"/>
                          </a:solidFill>
                          <a:latin typeface="+mn-lt"/>
                          <a:ea typeface="+mn-ea"/>
                          <a:cs typeface="+mn-cs"/>
                        </a:rPr>
                        <a:t>0x00000014</a:t>
                      </a:r>
                      <a:endParaRPr lang="en-US" sz="1400" dirty="0"/>
                    </a:p>
                  </a:txBody>
                  <a:tcPr/>
                </a:tc>
                <a:extLst>
                  <a:ext uri="{0D108BD9-81ED-4DB2-BD59-A6C34878D82A}">
                    <a16:rowId xmlns:a16="http://schemas.microsoft.com/office/drawing/2014/main" val="10006"/>
                  </a:ext>
                </a:extLst>
              </a:tr>
              <a:tr h="370840">
                <a:tc>
                  <a:txBody>
                    <a:bodyPr/>
                    <a:lstStyle/>
                    <a:p>
                      <a:r>
                        <a:rPr lang="en-US" sz="1400" dirty="0"/>
                        <a:t>Usage Fault</a:t>
                      </a:r>
                    </a:p>
                  </a:txBody>
                  <a:tcPr/>
                </a:tc>
                <a:tc>
                  <a:txBody>
                    <a:bodyPr/>
                    <a:lstStyle/>
                    <a:p>
                      <a:r>
                        <a:rPr lang="en-US" sz="1400" dirty="0"/>
                        <a:t>6</a:t>
                      </a:r>
                    </a:p>
                  </a:txBody>
                  <a:tcPr/>
                </a:tc>
                <a:tc>
                  <a:txBody>
                    <a:bodyPr/>
                    <a:lstStyle/>
                    <a:p>
                      <a:r>
                        <a:rPr lang="en-US" sz="1400" kern="1200" baseline="0" dirty="0">
                          <a:solidFill>
                            <a:schemeClr val="dk1"/>
                          </a:solidFill>
                          <a:latin typeface="+mn-lt"/>
                          <a:ea typeface="+mn-ea"/>
                          <a:cs typeface="+mn-cs"/>
                        </a:rPr>
                        <a:t>0x00000018</a:t>
                      </a:r>
                      <a:endParaRPr lang="en-US" sz="1400" dirty="0"/>
                    </a:p>
                  </a:txBody>
                  <a:tcPr/>
                </a:tc>
                <a:extLst>
                  <a:ext uri="{0D108BD9-81ED-4DB2-BD59-A6C34878D82A}">
                    <a16:rowId xmlns:a16="http://schemas.microsoft.com/office/drawing/2014/main" val="10007"/>
                  </a:ext>
                </a:extLst>
              </a:tr>
              <a:tr h="370840">
                <a:tc>
                  <a:txBody>
                    <a:bodyPr/>
                    <a:lstStyle/>
                    <a:p>
                      <a:r>
                        <a:rPr lang="en-US" sz="1400" kern="1200" baseline="0" dirty="0">
                          <a:solidFill>
                            <a:schemeClr val="dk1"/>
                          </a:solidFill>
                          <a:latin typeface="+mn-lt"/>
                          <a:ea typeface="+mn-ea"/>
                          <a:cs typeface="+mn-cs"/>
                        </a:rPr>
                        <a:t>SV Call</a:t>
                      </a:r>
                      <a:endParaRPr lang="en-US" sz="1400" dirty="0"/>
                    </a:p>
                  </a:txBody>
                  <a:tcPr/>
                </a:tc>
                <a:tc>
                  <a:txBody>
                    <a:bodyPr/>
                    <a:lstStyle/>
                    <a:p>
                      <a:r>
                        <a:rPr lang="en-US" sz="1400" dirty="0"/>
                        <a:t>11</a:t>
                      </a:r>
                    </a:p>
                  </a:txBody>
                  <a:tcPr/>
                </a:tc>
                <a:tc>
                  <a:txBody>
                    <a:bodyPr/>
                    <a:lstStyle/>
                    <a:p>
                      <a:r>
                        <a:rPr lang="en-US" sz="1400" kern="1200" baseline="0" dirty="0">
                          <a:solidFill>
                            <a:schemeClr val="dk1"/>
                          </a:solidFill>
                          <a:latin typeface="+mn-lt"/>
                          <a:ea typeface="+mn-ea"/>
                          <a:cs typeface="+mn-cs"/>
                        </a:rPr>
                        <a:t>0x0000002c</a:t>
                      </a:r>
                      <a:endParaRPr lang="en-US" sz="1400" dirty="0"/>
                    </a:p>
                  </a:txBody>
                  <a:tcPr/>
                </a:tc>
                <a:extLst>
                  <a:ext uri="{0D108BD9-81ED-4DB2-BD59-A6C34878D82A}">
                    <a16:rowId xmlns:a16="http://schemas.microsoft.com/office/drawing/2014/main" val="10008"/>
                  </a:ext>
                </a:extLst>
              </a:tr>
              <a:tr h="370840">
                <a:tc>
                  <a:txBody>
                    <a:bodyPr/>
                    <a:lstStyle/>
                    <a:p>
                      <a:r>
                        <a:rPr lang="en-US" sz="1400" dirty="0"/>
                        <a:t>Debug monitor</a:t>
                      </a:r>
                    </a:p>
                  </a:txBody>
                  <a:tcPr/>
                </a:tc>
                <a:tc>
                  <a:txBody>
                    <a:bodyPr/>
                    <a:lstStyle/>
                    <a:p>
                      <a:r>
                        <a:rPr lang="en-US" sz="1400"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latin typeface="+mn-lt"/>
                          <a:ea typeface="+mn-ea"/>
                          <a:cs typeface="+mn-cs"/>
                        </a:rPr>
                        <a:t>0x00000030</a:t>
                      </a:r>
                      <a:endParaRPr lang="en-US" sz="1400" dirty="0"/>
                    </a:p>
                  </a:txBody>
                  <a:tcPr/>
                </a:tc>
                <a:extLst>
                  <a:ext uri="{0D108BD9-81ED-4DB2-BD59-A6C34878D82A}">
                    <a16:rowId xmlns:a16="http://schemas.microsoft.com/office/drawing/2014/main" val="10009"/>
                  </a:ext>
                </a:extLst>
              </a:tr>
              <a:tr h="370840">
                <a:tc>
                  <a:txBody>
                    <a:bodyPr/>
                    <a:lstStyle/>
                    <a:p>
                      <a:r>
                        <a:rPr lang="en-US" sz="1400" dirty="0"/>
                        <a:t>Pend</a:t>
                      </a:r>
                      <a:r>
                        <a:rPr lang="en-US" sz="1400" baseline="0" dirty="0"/>
                        <a:t> SV</a:t>
                      </a:r>
                      <a:endParaRPr lang="en-US" sz="1400" dirty="0"/>
                    </a:p>
                  </a:txBody>
                  <a:tcPr/>
                </a:tc>
                <a:tc>
                  <a:txBody>
                    <a:bodyPr/>
                    <a:lstStyle/>
                    <a:p>
                      <a:r>
                        <a:rPr lang="en-US" sz="1400" dirty="0"/>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latin typeface="+mn-lt"/>
                          <a:ea typeface="+mn-ea"/>
                          <a:cs typeface="+mn-cs"/>
                        </a:rPr>
                        <a:t>0x00000038</a:t>
                      </a:r>
                      <a:endParaRPr lang="en-US" sz="1400" dirty="0"/>
                    </a:p>
                    <a:p>
                      <a:endParaRPr lang="en-US" sz="1400" dirty="0"/>
                    </a:p>
                  </a:txBody>
                  <a:tcPr/>
                </a:tc>
                <a:extLst>
                  <a:ext uri="{0D108BD9-81ED-4DB2-BD59-A6C34878D82A}">
                    <a16:rowId xmlns:a16="http://schemas.microsoft.com/office/drawing/2014/main" val="10010"/>
                  </a:ext>
                </a:extLst>
              </a:tr>
              <a:tr h="370840">
                <a:tc>
                  <a:txBody>
                    <a:bodyPr/>
                    <a:lstStyle/>
                    <a:p>
                      <a:r>
                        <a:rPr lang="en-US" sz="1400" dirty="0"/>
                        <a:t>Sys Tick</a:t>
                      </a:r>
                    </a:p>
                  </a:txBody>
                  <a:tcPr/>
                </a:tc>
                <a:tc>
                  <a:txBody>
                    <a:bodyPr/>
                    <a:lstStyle/>
                    <a:p>
                      <a:r>
                        <a:rPr lang="en-US" sz="1400"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latin typeface="+mn-lt"/>
                          <a:ea typeface="+mn-ea"/>
                          <a:cs typeface="+mn-cs"/>
                        </a:rPr>
                        <a:t>0x0000003c</a:t>
                      </a:r>
                      <a:endParaRPr lang="en-US" sz="1400" dirty="0"/>
                    </a:p>
                  </a:txBody>
                  <a:tcPr/>
                </a:tc>
                <a:extLst>
                  <a:ext uri="{0D108BD9-81ED-4DB2-BD59-A6C34878D82A}">
                    <a16:rowId xmlns:a16="http://schemas.microsoft.com/office/drawing/2014/main" val="10011"/>
                  </a:ext>
                </a:extLst>
              </a:tr>
              <a:tr h="370840">
                <a:tc>
                  <a:txBody>
                    <a:bodyPr/>
                    <a:lstStyle/>
                    <a:p>
                      <a:r>
                        <a:rPr lang="en-US" sz="1400" dirty="0"/>
                        <a:t>Interrupts</a:t>
                      </a:r>
                    </a:p>
                  </a:txBody>
                  <a:tcPr/>
                </a:tc>
                <a:tc>
                  <a:txBody>
                    <a:bodyPr/>
                    <a:lstStyle/>
                    <a:p>
                      <a:r>
                        <a:rPr lang="en-US" sz="1400" dirty="0"/>
                        <a:t>16 and</a:t>
                      </a:r>
                      <a:r>
                        <a:rPr lang="en-US" sz="1400" baseline="0" dirty="0"/>
                        <a:t> above</a:t>
                      </a:r>
                      <a:endParaRPr lang="en-US" sz="1400" dirty="0"/>
                    </a:p>
                  </a:txBody>
                  <a:tcPr/>
                </a:tc>
                <a:tc>
                  <a:txBody>
                    <a:bodyPr/>
                    <a:lstStyle/>
                    <a:p>
                      <a:r>
                        <a:rPr lang="en-US" sz="1400" kern="1200" baseline="0" dirty="0">
                          <a:solidFill>
                            <a:schemeClr val="dk1"/>
                          </a:solidFill>
                          <a:latin typeface="+mn-lt"/>
                          <a:ea typeface="+mn-ea"/>
                          <a:cs typeface="+mn-cs"/>
                        </a:rPr>
                        <a:t>0x00000040 and above</a:t>
                      </a:r>
                      <a:endParaRPr lang="en-US" sz="1400" dirty="0"/>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interrupt vector Controller</a:t>
            </a:r>
          </a:p>
        </p:txBody>
      </p:sp>
      <p:sp>
        <p:nvSpPr>
          <p:cNvPr id="3" name="TextBox 2"/>
          <p:cNvSpPr txBox="1"/>
          <p:nvPr/>
        </p:nvSpPr>
        <p:spPr>
          <a:xfrm>
            <a:off x="381000" y="1828800"/>
            <a:ext cx="8712642" cy="1754326"/>
          </a:xfrm>
          <a:prstGeom prst="rect">
            <a:avLst/>
          </a:prstGeom>
          <a:noFill/>
        </p:spPr>
        <p:txBody>
          <a:bodyPr wrap="none" rtlCol="0">
            <a:spAutoFit/>
          </a:bodyPr>
          <a:lstStyle/>
          <a:p>
            <a:r>
              <a:rPr lang="en-US" dirty="0"/>
              <a:t>The NVIC supports nesting (stacking) of interrupts, allowing an interrupt to be </a:t>
            </a:r>
          </a:p>
          <a:p>
            <a:r>
              <a:rPr lang="en-US" dirty="0"/>
              <a:t>serviced earlier by exerting higher priority. It also supports dynamic </a:t>
            </a:r>
            <a:r>
              <a:rPr lang="en-US" dirty="0" err="1"/>
              <a:t>reprioritisation</a:t>
            </a:r>
            <a:r>
              <a:rPr lang="en-US" dirty="0"/>
              <a:t> </a:t>
            </a:r>
          </a:p>
          <a:p>
            <a:r>
              <a:rPr lang="en-US" dirty="0"/>
              <a:t>of interrupts. Priority levels can be changed by software during run time. Interrupts </a:t>
            </a:r>
          </a:p>
          <a:p>
            <a:r>
              <a:rPr lang="en-US" dirty="0"/>
              <a:t>that are being serviced are blocked from further activation until the interrupt service </a:t>
            </a:r>
          </a:p>
          <a:p>
            <a:r>
              <a:rPr lang="en-US" dirty="0"/>
              <a:t>routine is completed, so their priority can be changed without risk of accidental </a:t>
            </a:r>
          </a:p>
          <a:p>
            <a:r>
              <a:rPr lang="en-US" dirty="0"/>
              <a:t>re-entry.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Cortex M4 -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04800" y="1905000"/>
            <a:ext cx="7924800" cy="255454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buFont typeface="Wingdings" pitchFamily="2" charset="2"/>
              <a:buChar char="ü"/>
            </a:pPr>
            <a:r>
              <a:rPr lang="en-US" sz="4000" dirty="0"/>
              <a:t>Programmer View</a:t>
            </a:r>
          </a:p>
          <a:p>
            <a:pPr>
              <a:buFont typeface="Wingdings" pitchFamily="2" charset="2"/>
              <a:buChar char="ü"/>
            </a:pPr>
            <a:r>
              <a:rPr lang="en-US" sz="4000" dirty="0">
                <a:solidFill>
                  <a:schemeClr val="bg1"/>
                </a:solidFill>
              </a:rPr>
              <a:t>Memory architecture.</a:t>
            </a:r>
          </a:p>
          <a:p>
            <a:pPr>
              <a:buFont typeface="Wingdings" pitchFamily="2" charset="2"/>
              <a:buChar char="ü"/>
            </a:pPr>
            <a:r>
              <a:rPr lang="en-US" sz="4000" dirty="0">
                <a:solidFill>
                  <a:schemeClr val="bg1"/>
                </a:solidFill>
              </a:rPr>
              <a:t>Nested Vectored Interrupt Control.</a:t>
            </a:r>
          </a:p>
          <a:p>
            <a:pPr>
              <a:buFont typeface="Wingdings" pitchFamily="2" charset="2"/>
              <a:buChar char="Ø"/>
            </a:pPr>
            <a:r>
              <a:rPr lang="en-US" sz="4000" dirty="0">
                <a:solidFill>
                  <a:srgbClr val="FFFF00"/>
                </a:solidFill>
              </a:rPr>
              <a:t>Debug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Debug Architecture</a:t>
            </a:r>
          </a:p>
        </p:txBody>
      </p:sp>
      <p:sp>
        <p:nvSpPr>
          <p:cNvPr id="3" name="TextBox 2"/>
          <p:cNvSpPr txBox="1"/>
          <p:nvPr/>
        </p:nvSpPr>
        <p:spPr>
          <a:xfrm>
            <a:off x="383783" y="914400"/>
            <a:ext cx="8020144" cy="4985980"/>
          </a:xfrm>
          <a:prstGeom prst="rect">
            <a:avLst/>
          </a:prstGeom>
          <a:noFill/>
          <a:ln>
            <a:solidFill>
              <a:schemeClr val="accent1"/>
            </a:solidFill>
          </a:ln>
        </p:spPr>
        <p:txBody>
          <a:bodyPr wrap="none" rtlCol="0">
            <a:spAutoFit/>
          </a:bodyPr>
          <a:lstStyle/>
          <a:p>
            <a:r>
              <a:rPr lang="en-US" dirty="0"/>
              <a:t>In </a:t>
            </a:r>
            <a:r>
              <a:rPr lang="en-US" dirty="0" err="1"/>
              <a:t>theARM</a:t>
            </a:r>
            <a:r>
              <a:rPr lang="en-US" dirty="0"/>
              <a:t>  Cortex-M4 system, two types of  interfaces to understand </a:t>
            </a:r>
          </a:p>
          <a:p>
            <a:r>
              <a:rPr lang="en-US" dirty="0"/>
              <a:t>“WHAT IS HAPPENING INSIDE” </a:t>
            </a:r>
          </a:p>
          <a:p>
            <a:pPr lvl="1"/>
            <a:r>
              <a:rPr lang="en-US" sz="2400" b="1" dirty="0">
                <a:solidFill>
                  <a:srgbClr val="C00000"/>
                </a:solidFill>
              </a:rPr>
              <a:t>Debug</a:t>
            </a:r>
          </a:p>
          <a:p>
            <a:pPr lvl="1"/>
            <a:r>
              <a:rPr lang="en-US" sz="2400" b="1" dirty="0">
                <a:solidFill>
                  <a:srgbClr val="C00000"/>
                </a:solidFill>
              </a:rPr>
              <a:t>Trace.</a:t>
            </a:r>
          </a:p>
          <a:p>
            <a:r>
              <a:rPr lang="en-US" dirty="0"/>
              <a:t>The </a:t>
            </a:r>
            <a:r>
              <a:rPr lang="en-US" b="1" u="sng" dirty="0">
                <a:solidFill>
                  <a:srgbClr val="C00000"/>
                </a:solidFill>
              </a:rPr>
              <a:t>debug interface </a:t>
            </a:r>
            <a:r>
              <a:rPr lang="en-US" b="1" dirty="0">
                <a:solidFill>
                  <a:srgbClr val="C00000"/>
                </a:solidFill>
              </a:rPr>
              <a:t>    </a:t>
            </a:r>
            <a:r>
              <a:rPr lang="en-US" dirty="0"/>
              <a:t>to perform the </a:t>
            </a:r>
            <a:r>
              <a:rPr lang="en-US" b="1" u="sng" dirty="0"/>
              <a:t>debug functions</a:t>
            </a:r>
            <a:r>
              <a:rPr lang="en-US" dirty="0"/>
              <a:t>,</a:t>
            </a:r>
          </a:p>
          <a:p>
            <a:endParaRPr lang="en-US" dirty="0"/>
          </a:p>
          <a:p>
            <a:pPr>
              <a:buFont typeface="Wingdings" pitchFamily="2" charset="2"/>
              <a:buChar char="§"/>
            </a:pPr>
            <a:r>
              <a:rPr lang="en-US" dirty="0"/>
              <a:t> </a:t>
            </a:r>
            <a:r>
              <a:rPr lang="en-US" dirty="0">
                <a:solidFill>
                  <a:srgbClr val="FF0000"/>
                </a:solidFill>
              </a:rPr>
              <a:t>Run Control of the processor allowing you to start and stop programs</a:t>
            </a:r>
          </a:p>
          <a:p>
            <a:pPr>
              <a:buFont typeface="Wingdings" pitchFamily="2" charset="2"/>
              <a:buChar char="§"/>
            </a:pPr>
            <a:r>
              <a:rPr lang="en-US" dirty="0">
                <a:solidFill>
                  <a:srgbClr val="FF0000"/>
                </a:solidFill>
              </a:rPr>
              <a:t> Single Step one source or assembler line</a:t>
            </a:r>
          </a:p>
          <a:p>
            <a:pPr>
              <a:buFont typeface="Wingdings" pitchFamily="2" charset="2"/>
              <a:buChar char="§"/>
            </a:pPr>
            <a:r>
              <a:rPr lang="en-US" dirty="0">
                <a:solidFill>
                  <a:srgbClr val="FF0000"/>
                </a:solidFill>
              </a:rPr>
              <a:t> Set breakpoints while the processor is running</a:t>
            </a:r>
          </a:p>
          <a:p>
            <a:pPr>
              <a:buFont typeface="Wingdings" pitchFamily="2" charset="2"/>
              <a:buChar char="§"/>
            </a:pPr>
            <a:r>
              <a:rPr lang="en-US" dirty="0">
                <a:solidFill>
                  <a:srgbClr val="FF0000"/>
                </a:solidFill>
              </a:rPr>
              <a:t> Read/write memory contents and peripheral registers on-the-fly</a:t>
            </a:r>
          </a:p>
          <a:p>
            <a:pPr>
              <a:buFont typeface="Wingdings" pitchFamily="2" charset="2"/>
              <a:buChar char="§"/>
            </a:pPr>
            <a:r>
              <a:rPr lang="en-US" dirty="0">
                <a:solidFill>
                  <a:srgbClr val="FF0000"/>
                </a:solidFill>
              </a:rPr>
              <a:t> Program internal and external Flash memory</a:t>
            </a:r>
          </a:p>
          <a:p>
            <a:endParaRPr lang="en-US" dirty="0"/>
          </a:p>
          <a:p>
            <a:r>
              <a:rPr lang="en-US" dirty="0"/>
              <a:t>The </a:t>
            </a:r>
            <a:r>
              <a:rPr lang="en-US" b="1" u="sng" dirty="0"/>
              <a:t>trace interface </a:t>
            </a:r>
            <a:r>
              <a:rPr lang="en-US" dirty="0"/>
              <a:t>is </a:t>
            </a:r>
            <a:r>
              <a:rPr lang="en-US" b="1" u="sng" dirty="0"/>
              <a:t>to collect dynamic information </a:t>
            </a:r>
            <a:r>
              <a:rPr lang="en-US" dirty="0"/>
              <a:t>from the CPU as the</a:t>
            </a:r>
          </a:p>
          <a:p>
            <a:r>
              <a:rPr lang="en-US" dirty="0"/>
              <a:t>system is running,</a:t>
            </a:r>
          </a:p>
          <a:p>
            <a:pPr>
              <a:buFont typeface="Wingdings" pitchFamily="2" charset="2"/>
              <a:buChar char="§"/>
            </a:pPr>
            <a:r>
              <a:rPr lang="en-US" dirty="0">
                <a:solidFill>
                  <a:srgbClr val="FF0000"/>
                </a:solidFill>
              </a:rPr>
              <a:t>Data, </a:t>
            </a:r>
          </a:p>
          <a:p>
            <a:pPr>
              <a:buFont typeface="Wingdings" pitchFamily="2" charset="2"/>
              <a:buChar char="§"/>
            </a:pPr>
            <a:r>
              <a:rPr lang="en-US" dirty="0">
                <a:solidFill>
                  <a:srgbClr val="FF0000"/>
                </a:solidFill>
              </a:rPr>
              <a:t>Event, </a:t>
            </a:r>
          </a:p>
          <a:p>
            <a:pPr>
              <a:buFont typeface="Wingdings" pitchFamily="2" charset="2"/>
              <a:buChar char="§"/>
            </a:pPr>
            <a:r>
              <a:rPr lang="en-US" dirty="0">
                <a:solidFill>
                  <a:srgbClr val="FF0000"/>
                </a:solidFill>
              </a:rPr>
              <a:t>profiling or complete details of a user’s application program</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00200"/>
            <a:ext cx="8077200" cy="3970318"/>
          </a:xfrm>
          <a:prstGeom prst="rect">
            <a:avLst/>
          </a:prstGeom>
          <a:noFill/>
        </p:spPr>
        <p:txBody>
          <a:bodyPr wrap="square" rtlCol="0">
            <a:spAutoFit/>
          </a:bodyPr>
          <a:lstStyle/>
          <a:p>
            <a:endParaRPr lang="en-US" dirty="0"/>
          </a:p>
          <a:p>
            <a:r>
              <a:rPr lang="en-US" dirty="0"/>
              <a:t>All Cortex-M3 and Cortex-M4 devices provide data and event trace.</a:t>
            </a:r>
          </a:p>
          <a:p>
            <a:endParaRPr lang="en-US" dirty="0"/>
          </a:p>
          <a:p>
            <a:r>
              <a:rPr lang="en-US" dirty="0"/>
              <a:t>Trace Window - Displays program flow by capturing timestamps, PC samples, exceptions, and Read/Write accesses.</a:t>
            </a:r>
          </a:p>
          <a:p>
            <a:r>
              <a:rPr lang="en-US" dirty="0"/>
              <a:t>Debug Viewer - Displays the </a:t>
            </a:r>
            <a:r>
              <a:rPr lang="en-US" dirty="0" err="1"/>
              <a:t>printf</a:t>
            </a:r>
            <a:r>
              <a:rPr lang="en-US" dirty="0"/>
              <a:t>-style output of the Instrumented Trace (ITM) in a terminal window.</a:t>
            </a:r>
          </a:p>
          <a:p>
            <a:r>
              <a:rPr lang="en-US" dirty="0"/>
              <a:t>Exceptions window - Displays statistical information about program exceptions and interrupts.</a:t>
            </a:r>
          </a:p>
          <a:p>
            <a:r>
              <a:rPr lang="en-US" dirty="0"/>
              <a:t>Event Counters - Display real-time values of specific event counters providing performance indications.</a:t>
            </a:r>
          </a:p>
          <a:p>
            <a:r>
              <a:rPr lang="en-US" dirty="0"/>
              <a:t>Logic Analyzer - Graphically displays variable changes in captured data trace.</a:t>
            </a:r>
          </a:p>
          <a:p>
            <a:r>
              <a:rPr lang="en-US" dirty="0"/>
              <a:t>RTX Event Viewer - display RTX Kernel task switching events and statistics on a time scale.</a:t>
            </a:r>
          </a:p>
        </p:txBody>
      </p:sp>
      <p:sp>
        <p:nvSpPr>
          <p:cNvPr id="3" name="Title 1"/>
          <p:cNvSpPr txBox="1">
            <a:spLocks/>
          </p:cNvSpPr>
          <p:nvPr/>
        </p:nvSpPr>
        <p:spPr>
          <a:xfrm>
            <a:off x="457200" y="0"/>
            <a:ext cx="8229600" cy="1447800"/>
          </a:xfrm>
          <a:prstGeom prst="rect">
            <a:avLst/>
          </a:prstGeom>
        </p:spPr>
        <p:txBody>
          <a:bodyPr/>
          <a:lstStyle/>
          <a:p>
            <a:pPr algn="ctr" eaLnBrk="1" fontAlgn="auto" hangingPunct="1">
              <a:spcAft>
                <a:spcPts val="0"/>
              </a:spcAft>
            </a:pPr>
            <a:r>
              <a:rPr lang="en-US" sz="4400" dirty="0"/>
              <a:t>KEIL Real-Time Trace and Analysis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59A7-3376-4E42-B68E-8B73104E4BEA}"/>
              </a:ext>
            </a:extLst>
          </p:cNvPr>
          <p:cNvSpPr txBox="1">
            <a:spLocks/>
          </p:cNvSpPr>
          <p:nvPr/>
        </p:nvSpPr>
        <p:spPr>
          <a:xfrm>
            <a:off x="479812" y="336000"/>
            <a:ext cx="8285098" cy="5760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Useful Resources</a:t>
            </a:r>
          </a:p>
        </p:txBody>
      </p:sp>
      <p:sp>
        <p:nvSpPr>
          <p:cNvPr id="3" name="Content Placeholder 2">
            <a:extLst>
              <a:ext uri="{FF2B5EF4-FFF2-40B4-BE49-F238E27FC236}">
                <a16:creationId xmlns:a16="http://schemas.microsoft.com/office/drawing/2014/main" id="{DFD4EC19-F41A-446E-9588-003553360C41}"/>
              </a:ext>
            </a:extLst>
          </p:cNvPr>
          <p:cNvSpPr txBox="1">
            <a:spLocks/>
          </p:cNvSpPr>
          <p:nvPr/>
        </p:nvSpPr>
        <p:spPr>
          <a:xfrm>
            <a:off x="152401" y="1219200"/>
            <a:ext cx="8610600" cy="468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1800" dirty="0"/>
              <a:t>Architecture Reference Manual:</a:t>
            </a:r>
          </a:p>
          <a:p>
            <a:pPr marL="538162" lvl="1" indent="0" fontAlgn="auto">
              <a:spcAft>
                <a:spcPts val="0"/>
              </a:spcAft>
              <a:buFont typeface="Arial" pitchFamily="34" charset="0"/>
              <a:buNone/>
            </a:pPr>
            <a:r>
              <a:rPr lang="en-GB" sz="1800" dirty="0"/>
              <a:t>	http://infocenter.arm.com/help/index.jsp?topic=/com.arm.doc.ddi0403c/index.html</a:t>
            </a:r>
          </a:p>
          <a:p>
            <a:pPr fontAlgn="auto">
              <a:spcAft>
                <a:spcPts val="0"/>
              </a:spcAft>
            </a:pPr>
            <a:r>
              <a:rPr lang="en-GB" sz="1800" dirty="0"/>
              <a:t>Cortex-M4 Technical Reference Manual:</a:t>
            </a:r>
          </a:p>
          <a:p>
            <a:pPr marL="538162" lvl="1" indent="0" fontAlgn="auto">
              <a:spcAft>
                <a:spcPts val="0"/>
              </a:spcAft>
              <a:buFont typeface="Arial" pitchFamily="34" charset="0"/>
              <a:buNone/>
            </a:pPr>
            <a:r>
              <a:rPr lang="en-GB" sz="1800" dirty="0"/>
              <a:t>	http://infocenter.arm.com/help/topic/com.arm.doc.ddi0439d/DDI0439D_cortex_m4_processor_r0p1_trm.pdf</a:t>
            </a:r>
          </a:p>
          <a:p>
            <a:pPr fontAlgn="auto">
              <a:spcAft>
                <a:spcPts val="0"/>
              </a:spcAft>
            </a:pPr>
            <a:r>
              <a:rPr lang="en-GB" sz="1800" dirty="0"/>
              <a:t>Cortex-M4 Devices Generic User Guide:</a:t>
            </a:r>
          </a:p>
          <a:p>
            <a:pPr marL="538162" lvl="1" indent="0" fontAlgn="auto">
              <a:spcAft>
                <a:spcPts val="0"/>
              </a:spcAft>
              <a:buFont typeface="Arial" pitchFamily="34" charset="0"/>
              <a:buNone/>
            </a:pPr>
            <a:r>
              <a:rPr lang="en-GB" sz="1400" dirty="0"/>
              <a:t>	</a:t>
            </a:r>
            <a:r>
              <a:rPr lang="en-GB" sz="1400" dirty="0">
                <a:hlinkClick r:id="rId2"/>
              </a:rPr>
              <a:t>http://infocenter.arm.com/help/topic/com.arm.doc.dui0553a/DUI0553A_cortex_m4_dgug.pdf</a:t>
            </a:r>
            <a:endParaRPr lang="en-GB" sz="1400" dirty="0"/>
          </a:p>
          <a:p>
            <a:r>
              <a:rPr lang="en-US" sz="1800" dirty="0">
                <a:hlinkClick r:id="rId3"/>
              </a:rPr>
              <a:t> http://stackoverflow.com/questions/801117/whats-the-difference-between-a-single-precision-and-double-precision-floating-p\</a:t>
            </a:r>
            <a:endParaRPr lang="en-US" sz="1800" dirty="0"/>
          </a:p>
          <a:p>
            <a:endParaRPr lang="en-US" sz="1800" dirty="0"/>
          </a:p>
          <a:p>
            <a:r>
              <a:rPr lang="en-US" sz="1800" dirty="0"/>
              <a:t>NIVC :</a:t>
            </a:r>
            <a:r>
              <a:rPr lang="en-US" sz="1800" dirty="0">
                <a:hlinkClick r:id="rId4"/>
              </a:rPr>
              <a:t>http://wiki.csie.ncku.edu.tw/embedded/arm-exceptions.pdf</a:t>
            </a:r>
            <a:endParaRPr lang="en-US" sz="1800" dirty="0"/>
          </a:p>
          <a:p>
            <a:pPr marL="538162" lvl="1" indent="0" fontAlgn="auto">
              <a:spcAft>
                <a:spcPts val="0"/>
              </a:spcAft>
              <a:buFont typeface="Arial" pitchFamily="34" charset="0"/>
              <a:buNone/>
            </a:pPr>
            <a:endParaRPr lang="en-GB" sz="1400" dirty="0"/>
          </a:p>
        </p:txBody>
      </p:sp>
    </p:spTree>
    <p:extLst>
      <p:ext uri="{BB962C8B-B14F-4D97-AF65-F5344CB8AC3E}">
        <p14:creationId xmlns:p14="http://schemas.microsoft.com/office/powerpoint/2010/main" val="183578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Memory Architecture</a:t>
            </a:r>
          </a:p>
        </p:txBody>
      </p:sp>
      <p:sp>
        <p:nvSpPr>
          <p:cNvPr id="3" name="TextBox 2"/>
          <p:cNvSpPr txBox="1"/>
          <p:nvPr/>
        </p:nvSpPr>
        <p:spPr>
          <a:xfrm>
            <a:off x="76200" y="1045488"/>
            <a:ext cx="8915400" cy="5632311"/>
          </a:xfrm>
          <a:prstGeom prst="rect">
            <a:avLst/>
          </a:prstGeom>
          <a:noFill/>
        </p:spPr>
        <p:txBody>
          <a:bodyPr wrap="square" rtlCol="0">
            <a:spAutoFit/>
          </a:bodyPr>
          <a:lstStyle/>
          <a:p>
            <a:r>
              <a:rPr lang="en-US" dirty="0"/>
              <a:t>The maximum searchable memory capacity in the Cortex -M4 system can be up to </a:t>
            </a:r>
          </a:p>
          <a:p>
            <a:r>
              <a:rPr lang="en-US" dirty="0"/>
              <a:t>4 GB. The bus interface between the MCU and external memory is the</a:t>
            </a:r>
          </a:p>
          <a:p>
            <a:r>
              <a:rPr lang="en-US" dirty="0"/>
              <a:t>Advanced High-performance Bus (AHB), which provides interfaces and connections to</a:t>
            </a:r>
          </a:p>
          <a:p>
            <a:r>
              <a:rPr lang="en-US" dirty="0"/>
              <a:t>various 32/16/8-bit memory devices.</a:t>
            </a:r>
          </a:p>
          <a:p>
            <a:endParaRPr lang="en-US" dirty="0"/>
          </a:p>
          <a:p>
            <a:endParaRPr lang="en-US" dirty="0"/>
          </a:p>
          <a:p>
            <a:r>
              <a:rPr lang="en-US" dirty="0"/>
              <a:t>To make memory access more effective the entire 4GB memory space  is divided into </a:t>
            </a:r>
          </a:p>
          <a:p>
            <a:r>
              <a:rPr lang="en-US" dirty="0"/>
              <a:t>the different regions with the help of the multiple bus interfaces processor that can access </a:t>
            </a:r>
          </a:p>
          <a:p>
            <a:r>
              <a:rPr lang="en-US" dirty="0"/>
              <a:t>different memory regions, such as from the  CODE region stored program codes to </a:t>
            </a:r>
          </a:p>
          <a:p>
            <a:r>
              <a:rPr lang="en-US" dirty="0"/>
              <a:t>DATA region in the SRAM  or peripheral regions, simultaneously or at the same time</a:t>
            </a:r>
          </a:p>
          <a:p>
            <a:endParaRPr lang="en-US" dirty="0"/>
          </a:p>
          <a:p>
            <a:endParaRPr lang="en-US" dirty="0"/>
          </a:p>
          <a:p>
            <a:r>
              <a:rPr lang="en-US" dirty="0"/>
              <a:t>In the ARM Cortex-M4 MCU, an optional unit, Memory Protection Unit (MPU), is</a:t>
            </a:r>
          </a:p>
          <a:p>
            <a:r>
              <a:rPr lang="en-US" dirty="0"/>
              <a:t>provided to enable users to access different memory regions with certain permissions. The MPU is a programmable unit that defines access permissions for different regions. The MPU supports eight programmable regions. (</a:t>
            </a:r>
            <a:r>
              <a:rPr lang="en-US" b="1" dirty="0"/>
              <a:t>Implementation Specific</a:t>
            </a:r>
            <a:r>
              <a:rPr lang="en-US" dirty="0"/>
              <a:t>)</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5A500B-3939-48C7-AF18-3F91069573DE}"/>
              </a:ext>
            </a:extLst>
          </p:cNvPr>
          <p:cNvSpPr>
            <a:spLocks noGrp="1"/>
          </p:cNvSpPr>
          <p:nvPr/>
        </p:nvSpPr>
        <p:spPr>
          <a:xfrm>
            <a:off x="228600" y="228600"/>
            <a:ext cx="8781695" cy="606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Cortex-M4 Memory Map</a:t>
            </a:r>
          </a:p>
        </p:txBody>
      </p:sp>
      <p:sp>
        <p:nvSpPr>
          <p:cNvPr id="6" name="Content Placeholder 2">
            <a:extLst>
              <a:ext uri="{FF2B5EF4-FFF2-40B4-BE49-F238E27FC236}">
                <a16:creationId xmlns:a16="http://schemas.microsoft.com/office/drawing/2014/main" id="{95215F82-8F8F-4498-9BBC-A07A6911DC0E}"/>
              </a:ext>
            </a:extLst>
          </p:cNvPr>
          <p:cNvSpPr>
            <a:spLocks noGrp="1"/>
          </p:cNvSpPr>
          <p:nvPr/>
        </p:nvSpPr>
        <p:spPr>
          <a:xfrm>
            <a:off x="228603" y="1143000"/>
            <a:ext cx="8779670" cy="5410200"/>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US" dirty="0"/>
              <a:t>The Cortex-M4 processor has 4 GB of memory address space</a:t>
            </a:r>
          </a:p>
          <a:p>
            <a:pPr lvl="1"/>
            <a:r>
              <a:rPr lang="en-US" dirty="0"/>
              <a:t>Support for bit-band operation (detailed later)</a:t>
            </a:r>
          </a:p>
          <a:p>
            <a:endParaRPr lang="en-US" dirty="0"/>
          </a:p>
          <a:p>
            <a:r>
              <a:rPr lang="en-US" dirty="0"/>
              <a:t>The 4GB memory space is architecturally defined as a number of regions</a:t>
            </a:r>
          </a:p>
          <a:p>
            <a:pPr lvl="1"/>
            <a:r>
              <a:rPr lang="en-US" dirty="0"/>
              <a:t>Each region is given for recommended usage</a:t>
            </a:r>
          </a:p>
          <a:p>
            <a:pPr lvl="1"/>
            <a:r>
              <a:rPr lang="en-US" dirty="0"/>
              <a:t>Easy for software programmer to port between different devices</a:t>
            </a:r>
          </a:p>
          <a:p>
            <a:endParaRPr lang="en-US" dirty="0"/>
          </a:p>
          <a:p>
            <a:r>
              <a:rPr lang="en-US" dirty="0"/>
              <a:t>Nevertheless, despite of the default memory map, the actual usage of the memory map can also be flexibly defined by the user, except some fixed memory addresses, such as internal private peripheral bus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DC03DF-43D4-4B5D-B461-133965BBC4E8}"/>
              </a:ext>
            </a:extLst>
          </p:cNvPr>
          <p:cNvSpPr>
            <a:spLocks noGrp="1"/>
          </p:cNvSpPr>
          <p:nvPr/>
        </p:nvSpPr>
        <p:spPr>
          <a:xfrm>
            <a:off x="533400" y="663299"/>
            <a:ext cx="8392916" cy="668001"/>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Cortex-M4 Memory Map</a:t>
            </a:r>
          </a:p>
        </p:txBody>
      </p:sp>
      <p:cxnSp>
        <p:nvCxnSpPr>
          <p:cNvPr id="2" name="Straight Connector 1">
            <a:extLst>
              <a:ext uri="{FF2B5EF4-FFF2-40B4-BE49-F238E27FC236}">
                <a16:creationId xmlns:a16="http://schemas.microsoft.com/office/drawing/2014/main" id="{CFD2A98D-89B7-46DE-9894-B279027BE854}"/>
              </a:ext>
            </a:extLst>
          </p:cNvPr>
          <p:cNvCxnSpPr/>
          <p:nvPr/>
        </p:nvCxnSpPr>
        <p:spPr bwMode="auto">
          <a:xfrm flipV="1">
            <a:off x="3833173" y="1565375"/>
            <a:ext cx="1590338" cy="517111"/>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3" name="Straight Connector 2">
            <a:extLst>
              <a:ext uri="{FF2B5EF4-FFF2-40B4-BE49-F238E27FC236}">
                <a16:creationId xmlns:a16="http://schemas.microsoft.com/office/drawing/2014/main" id="{C2266296-267F-40D0-A4FC-79FAD2D31E71}"/>
              </a:ext>
            </a:extLst>
          </p:cNvPr>
          <p:cNvCxnSpPr/>
          <p:nvPr/>
        </p:nvCxnSpPr>
        <p:spPr bwMode="auto">
          <a:xfrm>
            <a:off x="3833173" y="2527815"/>
            <a:ext cx="1590338" cy="3182016"/>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5" name="TextBox 49">
            <a:extLst>
              <a:ext uri="{FF2B5EF4-FFF2-40B4-BE49-F238E27FC236}">
                <a16:creationId xmlns:a16="http://schemas.microsoft.com/office/drawing/2014/main" id="{3EE576CA-4C08-44A2-99C9-E16D76E56085}"/>
              </a:ext>
            </a:extLst>
          </p:cNvPr>
          <p:cNvSpPr txBox="1"/>
          <p:nvPr/>
        </p:nvSpPr>
        <p:spPr>
          <a:xfrm>
            <a:off x="445194" y="2008438"/>
            <a:ext cx="1913714" cy="5682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400" b="0" spc="10" dirty="0"/>
              <a:t>Private peripherals</a:t>
            </a:r>
          </a:p>
          <a:p>
            <a:pPr algn="r">
              <a:defRPr/>
            </a:pPr>
            <a:r>
              <a:rPr lang="en-GB" sz="1400" b="0" spc="10" dirty="0"/>
              <a:t>e.g. NVIC, SCS</a:t>
            </a:r>
          </a:p>
        </p:txBody>
      </p:sp>
      <p:sp>
        <p:nvSpPr>
          <p:cNvPr id="6" name="TextBox 50">
            <a:extLst>
              <a:ext uri="{FF2B5EF4-FFF2-40B4-BE49-F238E27FC236}">
                <a16:creationId xmlns:a16="http://schemas.microsoft.com/office/drawing/2014/main" id="{D63C2C34-D41B-4D6C-9825-8309485BBCE4}"/>
              </a:ext>
            </a:extLst>
          </p:cNvPr>
          <p:cNvSpPr txBox="1"/>
          <p:nvPr/>
        </p:nvSpPr>
        <p:spPr>
          <a:xfrm>
            <a:off x="304799" y="2753198"/>
            <a:ext cx="2064661" cy="5682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400" b="0" spc="10" dirty="0"/>
              <a:t>Mainly used for external peripherals</a:t>
            </a:r>
          </a:p>
          <a:p>
            <a:pPr algn="r">
              <a:defRPr/>
            </a:pPr>
            <a:r>
              <a:rPr lang="en-GB" sz="1400" b="0" spc="10" dirty="0"/>
              <a:t>e.g. SD card</a:t>
            </a:r>
          </a:p>
        </p:txBody>
      </p:sp>
      <p:sp>
        <p:nvSpPr>
          <p:cNvPr id="7" name="TextBox 51">
            <a:extLst>
              <a:ext uri="{FF2B5EF4-FFF2-40B4-BE49-F238E27FC236}">
                <a16:creationId xmlns:a16="http://schemas.microsoft.com/office/drawing/2014/main" id="{EAB22375-51E5-451B-B6A1-700EAAD429C6}"/>
              </a:ext>
            </a:extLst>
          </p:cNvPr>
          <p:cNvSpPr txBox="1"/>
          <p:nvPr/>
        </p:nvSpPr>
        <p:spPr>
          <a:xfrm>
            <a:off x="40794" y="3840019"/>
            <a:ext cx="2318113"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200" b="0" spc="10" dirty="0"/>
              <a:t>Mainly used for external memories</a:t>
            </a:r>
          </a:p>
          <a:p>
            <a:pPr algn="r">
              <a:defRPr/>
            </a:pPr>
            <a:r>
              <a:rPr lang="en-GB" sz="1200" b="0" spc="10" dirty="0"/>
              <a:t>e.g. external DDR, FLASH, LCD</a:t>
            </a:r>
          </a:p>
        </p:txBody>
      </p:sp>
      <p:sp>
        <p:nvSpPr>
          <p:cNvPr id="8" name="TextBox 52">
            <a:extLst>
              <a:ext uri="{FF2B5EF4-FFF2-40B4-BE49-F238E27FC236}">
                <a16:creationId xmlns:a16="http://schemas.microsoft.com/office/drawing/2014/main" id="{8F336DD5-4AD1-45C1-A1AD-A4BF7A2E6D68}"/>
              </a:ext>
            </a:extLst>
          </p:cNvPr>
          <p:cNvSpPr txBox="1"/>
          <p:nvPr/>
        </p:nvSpPr>
        <p:spPr>
          <a:xfrm>
            <a:off x="14056" y="4730946"/>
            <a:ext cx="2344851" cy="4308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100" b="0" spc="10" dirty="0"/>
              <a:t>Mainly used for on-chip peripherals</a:t>
            </a:r>
          </a:p>
          <a:p>
            <a:pPr algn="r">
              <a:defRPr/>
            </a:pPr>
            <a:r>
              <a:rPr lang="en-GB" sz="1100" b="0" spc="10" dirty="0"/>
              <a:t>e.g. AHB, APB peripherals</a:t>
            </a:r>
          </a:p>
        </p:txBody>
      </p:sp>
      <p:sp>
        <p:nvSpPr>
          <p:cNvPr id="9" name="TextBox 53">
            <a:extLst>
              <a:ext uri="{FF2B5EF4-FFF2-40B4-BE49-F238E27FC236}">
                <a16:creationId xmlns:a16="http://schemas.microsoft.com/office/drawing/2014/main" id="{07C30D68-B4A2-48B4-A384-A7E07634B670}"/>
              </a:ext>
            </a:extLst>
          </p:cNvPr>
          <p:cNvSpPr txBox="1"/>
          <p:nvPr/>
        </p:nvSpPr>
        <p:spPr>
          <a:xfrm>
            <a:off x="40794" y="5328885"/>
            <a:ext cx="2358906"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200" b="0" spc="10" dirty="0"/>
              <a:t>Mainly used for data memory</a:t>
            </a:r>
          </a:p>
          <a:p>
            <a:pPr algn="r">
              <a:defRPr/>
            </a:pPr>
            <a:r>
              <a:rPr lang="en-GB" sz="1200" b="0" spc="10" dirty="0"/>
              <a:t>e.g. on-chip SRAM, SDRAM</a:t>
            </a:r>
          </a:p>
        </p:txBody>
      </p:sp>
      <p:sp>
        <p:nvSpPr>
          <p:cNvPr id="10" name="TextBox 54">
            <a:extLst>
              <a:ext uri="{FF2B5EF4-FFF2-40B4-BE49-F238E27FC236}">
                <a16:creationId xmlns:a16="http://schemas.microsoft.com/office/drawing/2014/main" id="{507E3E54-E88F-4727-A73E-30B1E7D16419}"/>
              </a:ext>
            </a:extLst>
          </p:cNvPr>
          <p:cNvSpPr txBox="1"/>
          <p:nvPr/>
        </p:nvSpPr>
        <p:spPr>
          <a:xfrm>
            <a:off x="152400" y="5880340"/>
            <a:ext cx="2206507" cy="44627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100" b="0" spc="10" dirty="0"/>
              <a:t>Mainly used for program code </a:t>
            </a:r>
          </a:p>
          <a:p>
            <a:pPr algn="r">
              <a:defRPr/>
            </a:pPr>
            <a:r>
              <a:rPr lang="en-GB" sz="1200" b="0" spc="10" dirty="0"/>
              <a:t>e.g. on-chip FLASH</a:t>
            </a:r>
          </a:p>
        </p:txBody>
      </p:sp>
      <p:grpSp>
        <p:nvGrpSpPr>
          <p:cNvPr id="11" name="Group 10">
            <a:extLst>
              <a:ext uri="{FF2B5EF4-FFF2-40B4-BE49-F238E27FC236}">
                <a16:creationId xmlns:a16="http://schemas.microsoft.com/office/drawing/2014/main" id="{1C032C23-5733-4CD1-A92F-A798855433BF}"/>
              </a:ext>
            </a:extLst>
          </p:cNvPr>
          <p:cNvGrpSpPr/>
          <p:nvPr/>
        </p:nvGrpSpPr>
        <p:grpSpPr>
          <a:xfrm>
            <a:off x="2404130" y="1524000"/>
            <a:ext cx="3055560" cy="4953000"/>
            <a:chOff x="3336680" y="1306514"/>
            <a:chExt cx="4288808" cy="4308146"/>
          </a:xfrm>
        </p:grpSpPr>
        <p:sp>
          <p:nvSpPr>
            <p:cNvPr id="28" name="Rectangle 27">
              <a:extLst>
                <a:ext uri="{FF2B5EF4-FFF2-40B4-BE49-F238E27FC236}">
                  <a16:creationId xmlns:a16="http://schemas.microsoft.com/office/drawing/2014/main" id="{887B8E5A-496F-4C1A-B9D1-EB8578D5764B}"/>
                </a:ext>
              </a:extLst>
            </p:cNvPr>
            <p:cNvSpPr/>
            <p:nvPr/>
          </p:nvSpPr>
          <p:spPr bwMode="auto">
            <a:xfrm>
              <a:off x="3336680" y="13446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Vendor specific</a:t>
              </a:r>
            </a:p>
            <a:p>
              <a:pPr algn="ctr">
                <a:defRPr/>
              </a:pPr>
              <a:r>
                <a:rPr lang="en-GB" sz="1600" b="0" dirty="0"/>
                <a:t>Memory</a:t>
              </a:r>
            </a:p>
          </p:txBody>
        </p:sp>
        <p:sp>
          <p:nvSpPr>
            <p:cNvPr id="29" name="Rectangle 28">
              <a:extLst>
                <a:ext uri="{FF2B5EF4-FFF2-40B4-BE49-F238E27FC236}">
                  <a16:creationId xmlns:a16="http://schemas.microsoft.com/office/drawing/2014/main" id="{341E8919-70F4-4224-AA26-CC6BAF6831D2}"/>
                </a:ext>
              </a:extLst>
            </p:cNvPr>
            <p:cNvSpPr/>
            <p:nvPr/>
          </p:nvSpPr>
          <p:spPr bwMode="auto">
            <a:xfrm>
              <a:off x="3336680" y="2179638"/>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External device</a:t>
              </a:r>
            </a:p>
          </p:txBody>
        </p:sp>
        <p:sp>
          <p:nvSpPr>
            <p:cNvPr id="30" name="Rectangle 29">
              <a:extLst>
                <a:ext uri="{FF2B5EF4-FFF2-40B4-BE49-F238E27FC236}">
                  <a16:creationId xmlns:a16="http://schemas.microsoft.com/office/drawing/2014/main" id="{F3A2163E-BCF5-4A2C-B425-BFD535069294}"/>
                </a:ext>
              </a:extLst>
            </p:cNvPr>
            <p:cNvSpPr/>
            <p:nvPr/>
          </p:nvSpPr>
          <p:spPr bwMode="auto">
            <a:xfrm>
              <a:off x="3336680" y="3132138"/>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External RAM</a:t>
              </a:r>
            </a:p>
          </p:txBody>
        </p:sp>
        <p:sp>
          <p:nvSpPr>
            <p:cNvPr id="31" name="Rectangle 30">
              <a:extLst>
                <a:ext uri="{FF2B5EF4-FFF2-40B4-BE49-F238E27FC236}">
                  <a16:creationId xmlns:a16="http://schemas.microsoft.com/office/drawing/2014/main" id="{01157AE9-BFE6-40BF-8F8D-8F55840372AA}"/>
                </a:ext>
              </a:extLst>
            </p:cNvPr>
            <p:cNvSpPr/>
            <p:nvPr/>
          </p:nvSpPr>
          <p:spPr bwMode="auto">
            <a:xfrm>
              <a:off x="3336680" y="40846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Peripherals</a:t>
              </a:r>
            </a:p>
          </p:txBody>
        </p:sp>
        <p:sp>
          <p:nvSpPr>
            <p:cNvPr id="32" name="Rectangle 31">
              <a:extLst>
                <a:ext uri="{FF2B5EF4-FFF2-40B4-BE49-F238E27FC236}">
                  <a16:creationId xmlns:a16="http://schemas.microsoft.com/office/drawing/2014/main" id="{FF433FE8-F663-4D4F-A7CD-81FC85A4CED4}"/>
                </a:ext>
              </a:extLst>
            </p:cNvPr>
            <p:cNvSpPr/>
            <p:nvPr/>
          </p:nvSpPr>
          <p:spPr bwMode="auto">
            <a:xfrm>
              <a:off x="3336680" y="4560888"/>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SRAM</a:t>
              </a:r>
            </a:p>
          </p:txBody>
        </p:sp>
        <p:sp>
          <p:nvSpPr>
            <p:cNvPr id="33" name="Rectangle 32">
              <a:extLst>
                <a:ext uri="{FF2B5EF4-FFF2-40B4-BE49-F238E27FC236}">
                  <a16:creationId xmlns:a16="http://schemas.microsoft.com/office/drawing/2014/main" id="{D0758782-C38B-4377-BD82-00680B1A6BE1}"/>
                </a:ext>
              </a:extLst>
            </p:cNvPr>
            <p:cNvSpPr/>
            <p:nvPr/>
          </p:nvSpPr>
          <p:spPr bwMode="auto">
            <a:xfrm>
              <a:off x="3336680" y="50371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Code</a:t>
              </a:r>
            </a:p>
          </p:txBody>
        </p:sp>
        <p:sp>
          <p:nvSpPr>
            <p:cNvPr id="34" name="TextBox 17">
              <a:extLst>
                <a:ext uri="{FF2B5EF4-FFF2-40B4-BE49-F238E27FC236}">
                  <a16:creationId xmlns:a16="http://schemas.microsoft.com/office/drawing/2014/main" id="{17F1C647-0FC1-4444-BA76-CEDCF30B118B}"/>
                </a:ext>
              </a:extLst>
            </p:cNvPr>
            <p:cNvSpPr txBox="1"/>
            <p:nvPr/>
          </p:nvSpPr>
          <p:spPr>
            <a:xfrm>
              <a:off x="5262095" y="130651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0xFFFFFFFF</a:t>
              </a:r>
            </a:p>
          </p:txBody>
        </p:sp>
        <p:sp>
          <p:nvSpPr>
            <p:cNvPr id="35" name="TextBox 18">
              <a:extLst>
                <a:ext uri="{FF2B5EF4-FFF2-40B4-BE49-F238E27FC236}">
                  <a16:creationId xmlns:a16="http://schemas.microsoft.com/office/drawing/2014/main" id="{B3C1FA70-5E73-43F1-A671-03F16BB28BD7}"/>
                </a:ext>
              </a:extLst>
            </p:cNvPr>
            <p:cNvSpPr txBox="1"/>
            <p:nvPr/>
          </p:nvSpPr>
          <p:spPr>
            <a:xfrm>
              <a:off x="5240936" y="197326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GB" sz="1050" b="0" spc="10" dirty="0"/>
                <a:t>0xE0000000</a:t>
              </a:r>
            </a:p>
          </p:txBody>
        </p:sp>
        <p:sp>
          <p:nvSpPr>
            <p:cNvPr id="36" name="Rectangle 35">
              <a:extLst>
                <a:ext uri="{FF2B5EF4-FFF2-40B4-BE49-F238E27FC236}">
                  <a16:creationId xmlns:a16="http://schemas.microsoft.com/office/drawing/2014/main" id="{7E746285-C0B0-4D53-A8D3-ADBFF3F1C717}"/>
                </a:ext>
              </a:extLst>
            </p:cNvPr>
            <p:cNvSpPr/>
            <p:nvPr/>
          </p:nvSpPr>
          <p:spPr bwMode="auto">
            <a:xfrm>
              <a:off x="3336680" y="17922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Private Peripheral Bus</a:t>
              </a:r>
            </a:p>
            <a:p>
              <a:pPr algn="ctr">
                <a:defRPr/>
              </a:pPr>
              <a:r>
                <a:rPr lang="en-GB" sz="1200" b="0" dirty="0"/>
                <a:t>(PPB)</a:t>
              </a:r>
              <a:endParaRPr lang="en-GB" sz="1200" dirty="0"/>
            </a:p>
          </p:txBody>
        </p:sp>
        <p:sp>
          <p:nvSpPr>
            <p:cNvPr id="37" name="TextBox 25">
              <a:extLst>
                <a:ext uri="{FF2B5EF4-FFF2-40B4-BE49-F238E27FC236}">
                  <a16:creationId xmlns:a16="http://schemas.microsoft.com/office/drawing/2014/main" id="{12A6DE89-0D9A-43E3-8958-AF776FF785A7}"/>
                </a:ext>
              </a:extLst>
            </p:cNvPr>
            <p:cNvSpPr txBox="1"/>
            <p:nvPr/>
          </p:nvSpPr>
          <p:spPr>
            <a:xfrm>
              <a:off x="5262095" y="213836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0xDFFFFFFF</a:t>
              </a:r>
            </a:p>
          </p:txBody>
        </p:sp>
        <p:sp>
          <p:nvSpPr>
            <p:cNvPr id="38" name="TextBox 26">
              <a:extLst>
                <a:ext uri="{FF2B5EF4-FFF2-40B4-BE49-F238E27FC236}">
                  <a16:creationId xmlns:a16="http://schemas.microsoft.com/office/drawing/2014/main" id="{DE393429-867C-4920-9A3F-F790D25ADA3C}"/>
                </a:ext>
              </a:extLst>
            </p:cNvPr>
            <p:cNvSpPr txBox="1"/>
            <p:nvPr/>
          </p:nvSpPr>
          <p:spPr>
            <a:xfrm>
              <a:off x="5274790" y="2946400"/>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0xA0000000</a:t>
              </a:r>
            </a:p>
          </p:txBody>
        </p:sp>
        <p:sp>
          <p:nvSpPr>
            <p:cNvPr id="39" name="TextBox 27">
              <a:extLst>
                <a:ext uri="{FF2B5EF4-FFF2-40B4-BE49-F238E27FC236}">
                  <a16:creationId xmlns:a16="http://schemas.microsoft.com/office/drawing/2014/main" id="{F6C802AC-27EB-46CC-9E7B-85DB6E97466F}"/>
                </a:ext>
              </a:extLst>
            </p:cNvPr>
            <p:cNvSpPr txBox="1"/>
            <p:nvPr/>
          </p:nvSpPr>
          <p:spPr>
            <a:xfrm>
              <a:off x="5272673" y="309086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0x9FFFFFFF</a:t>
              </a:r>
            </a:p>
          </p:txBody>
        </p:sp>
        <p:sp>
          <p:nvSpPr>
            <p:cNvPr id="40" name="TextBox 28">
              <a:extLst>
                <a:ext uri="{FF2B5EF4-FFF2-40B4-BE49-F238E27FC236}">
                  <a16:creationId xmlns:a16="http://schemas.microsoft.com/office/drawing/2014/main" id="{70D1E7DD-18E6-4E85-A47D-24B567033A87}"/>
                </a:ext>
              </a:extLst>
            </p:cNvPr>
            <p:cNvSpPr txBox="1"/>
            <p:nvPr/>
          </p:nvSpPr>
          <p:spPr>
            <a:xfrm>
              <a:off x="5285368" y="3892550"/>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0x60000000</a:t>
              </a:r>
            </a:p>
          </p:txBody>
        </p:sp>
        <p:sp>
          <p:nvSpPr>
            <p:cNvPr id="41" name="TextBox 29">
              <a:extLst>
                <a:ext uri="{FF2B5EF4-FFF2-40B4-BE49-F238E27FC236}">
                  <a16:creationId xmlns:a16="http://schemas.microsoft.com/office/drawing/2014/main" id="{FF99E4C4-FAB0-45D6-96DF-7464123F7840}"/>
                </a:ext>
              </a:extLst>
            </p:cNvPr>
            <p:cNvSpPr txBox="1"/>
            <p:nvPr/>
          </p:nvSpPr>
          <p:spPr>
            <a:xfrm>
              <a:off x="5279021" y="4054475"/>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0x5FFFFFFF</a:t>
              </a:r>
            </a:p>
          </p:txBody>
        </p:sp>
        <p:sp>
          <p:nvSpPr>
            <p:cNvPr id="42" name="TextBox 30">
              <a:extLst>
                <a:ext uri="{FF2B5EF4-FFF2-40B4-BE49-F238E27FC236}">
                  <a16:creationId xmlns:a16="http://schemas.microsoft.com/office/drawing/2014/main" id="{A1362055-124C-4217-947D-7F191D8B3513}"/>
                </a:ext>
              </a:extLst>
            </p:cNvPr>
            <p:cNvSpPr txBox="1"/>
            <p:nvPr/>
          </p:nvSpPr>
          <p:spPr>
            <a:xfrm>
              <a:off x="5279021" y="438626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0x40000000</a:t>
              </a:r>
            </a:p>
          </p:txBody>
        </p:sp>
        <p:sp>
          <p:nvSpPr>
            <p:cNvPr id="43" name="TextBox 31">
              <a:extLst>
                <a:ext uri="{FF2B5EF4-FFF2-40B4-BE49-F238E27FC236}">
                  <a16:creationId xmlns:a16="http://schemas.microsoft.com/office/drawing/2014/main" id="{9AA48086-114C-4310-9FE0-D73C8FEF17E5}"/>
                </a:ext>
              </a:extLst>
            </p:cNvPr>
            <p:cNvSpPr txBox="1"/>
            <p:nvPr/>
          </p:nvSpPr>
          <p:spPr>
            <a:xfrm>
              <a:off x="5279021" y="4518025"/>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0x3FFFFFFF</a:t>
              </a:r>
            </a:p>
          </p:txBody>
        </p:sp>
        <p:sp>
          <p:nvSpPr>
            <p:cNvPr id="44" name="TextBox 33">
              <a:extLst>
                <a:ext uri="{FF2B5EF4-FFF2-40B4-BE49-F238E27FC236}">
                  <a16:creationId xmlns:a16="http://schemas.microsoft.com/office/drawing/2014/main" id="{D0421872-DE81-4873-98D1-09353FA07640}"/>
                </a:ext>
              </a:extLst>
            </p:cNvPr>
            <p:cNvSpPr txBox="1"/>
            <p:nvPr/>
          </p:nvSpPr>
          <p:spPr>
            <a:xfrm>
              <a:off x="5289600" y="500221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0x1FFFFFFF</a:t>
              </a:r>
            </a:p>
          </p:txBody>
        </p:sp>
        <p:sp>
          <p:nvSpPr>
            <p:cNvPr id="45" name="TextBox 44">
              <a:extLst>
                <a:ext uri="{FF2B5EF4-FFF2-40B4-BE49-F238E27FC236}">
                  <a16:creationId xmlns:a16="http://schemas.microsoft.com/office/drawing/2014/main" id="{7D0B3710-9210-4F9A-85C1-D48775870267}"/>
                </a:ext>
              </a:extLst>
            </p:cNvPr>
            <p:cNvSpPr txBox="1"/>
            <p:nvPr/>
          </p:nvSpPr>
          <p:spPr>
            <a:xfrm>
              <a:off x="5287485" y="4867275"/>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0x20000000</a:t>
              </a:r>
            </a:p>
          </p:txBody>
        </p:sp>
        <p:sp>
          <p:nvSpPr>
            <p:cNvPr id="46" name="TextBox 45">
              <a:extLst>
                <a:ext uri="{FF2B5EF4-FFF2-40B4-BE49-F238E27FC236}">
                  <a16:creationId xmlns:a16="http://schemas.microsoft.com/office/drawing/2014/main" id="{7DB72540-D2DA-4B99-A71E-6B018B0FB6BC}"/>
                </a:ext>
              </a:extLst>
            </p:cNvPr>
            <p:cNvSpPr txBox="1"/>
            <p:nvPr/>
          </p:nvSpPr>
          <p:spPr>
            <a:xfrm>
              <a:off x="5285368" y="5353050"/>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0x00000000</a:t>
              </a:r>
            </a:p>
          </p:txBody>
        </p:sp>
        <p:sp>
          <p:nvSpPr>
            <p:cNvPr id="47" name="Right Brace 46">
              <a:extLst>
                <a:ext uri="{FF2B5EF4-FFF2-40B4-BE49-F238E27FC236}">
                  <a16:creationId xmlns:a16="http://schemas.microsoft.com/office/drawing/2014/main" id="{0AFDA259-4028-4B47-9DF4-844516706F94}"/>
                </a:ext>
              </a:extLst>
            </p:cNvPr>
            <p:cNvSpPr/>
            <p:nvPr/>
          </p:nvSpPr>
          <p:spPr bwMode="auto">
            <a:xfrm>
              <a:off x="6546409" y="50593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48" name="Right Brace 47">
              <a:extLst>
                <a:ext uri="{FF2B5EF4-FFF2-40B4-BE49-F238E27FC236}">
                  <a16:creationId xmlns:a16="http://schemas.microsoft.com/office/drawing/2014/main" id="{01E2AF78-A301-4514-9A6D-2552FB007B67}"/>
                </a:ext>
              </a:extLst>
            </p:cNvPr>
            <p:cNvSpPr/>
            <p:nvPr/>
          </p:nvSpPr>
          <p:spPr bwMode="auto">
            <a:xfrm>
              <a:off x="6546409" y="45831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49" name="Right Brace 48">
              <a:extLst>
                <a:ext uri="{FF2B5EF4-FFF2-40B4-BE49-F238E27FC236}">
                  <a16:creationId xmlns:a16="http://schemas.microsoft.com/office/drawing/2014/main" id="{20D12A26-D2EA-4118-9134-BE501FD5CB40}"/>
                </a:ext>
              </a:extLst>
            </p:cNvPr>
            <p:cNvSpPr/>
            <p:nvPr/>
          </p:nvSpPr>
          <p:spPr bwMode="auto">
            <a:xfrm>
              <a:off x="6546409" y="41148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50" name="TextBox 79">
              <a:extLst>
                <a:ext uri="{FF2B5EF4-FFF2-40B4-BE49-F238E27FC236}">
                  <a16:creationId xmlns:a16="http://schemas.microsoft.com/office/drawing/2014/main" id="{E8AA7AF3-A9E4-486A-9310-14E2C9A6B33D}"/>
                </a:ext>
              </a:extLst>
            </p:cNvPr>
            <p:cNvSpPr txBox="1"/>
            <p:nvPr/>
          </p:nvSpPr>
          <p:spPr>
            <a:xfrm>
              <a:off x="6690287" y="5160964"/>
              <a:ext cx="935201"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512MB</a:t>
              </a:r>
            </a:p>
          </p:txBody>
        </p:sp>
        <p:sp>
          <p:nvSpPr>
            <p:cNvPr id="51" name="TextBox 80">
              <a:extLst>
                <a:ext uri="{FF2B5EF4-FFF2-40B4-BE49-F238E27FC236}">
                  <a16:creationId xmlns:a16="http://schemas.microsoft.com/office/drawing/2014/main" id="{19AA24F6-D0D6-402C-B122-D784C2B7D6D9}"/>
                </a:ext>
              </a:extLst>
            </p:cNvPr>
            <p:cNvSpPr txBox="1"/>
            <p:nvPr/>
          </p:nvSpPr>
          <p:spPr>
            <a:xfrm>
              <a:off x="6690287" y="4694239"/>
              <a:ext cx="935201" cy="200779"/>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900" b="0" spc="10" dirty="0"/>
                <a:t>512MB</a:t>
              </a:r>
            </a:p>
          </p:txBody>
        </p:sp>
        <p:sp>
          <p:nvSpPr>
            <p:cNvPr id="52" name="TextBox 81">
              <a:extLst>
                <a:ext uri="{FF2B5EF4-FFF2-40B4-BE49-F238E27FC236}">
                  <a16:creationId xmlns:a16="http://schemas.microsoft.com/office/drawing/2014/main" id="{D73E1C63-91FD-4B18-A128-E8A9E2D75637}"/>
                </a:ext>
              </a:extLst>
            </p:cNvPr>
            <p:cNvSpPr txBox="1"/>
            <p:nvPr/>
          </p:nvSpPr>
          <p:spPr>
            <a:xfrm>
              <a:off x="6690287" y="4248151"/>
              <a:ext cx="935201"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512MB</a:t>
              </a:r>
            </a:p>
          </p:txBody>
        </p:sp>
        <p:sp>
          <p:nvSpPr>
            <p:cNvPr id="53" name="Right Brace 52">
              <a:extLst>
                <a:ext uri="{FF2B5EF4-FFF2-40B4-BE49-F238E27FC236}">
                  <a16:creationId xmlns:a16="http://schemas.microsoft.com/office/drawing/2014/main" id="{1A97E360-ABA8-4CCA-9CAC-2328E0FC4337}"/>
                </a:ext>
              </a:extLst>
            </p:cNvPr>
            <p:cNvSpPr/>
            <p:nvPr/>
          </p:nvSpPr>
          <p:spPr bwMode="auto">
            <a:xfrm>
              <a:off x="6546409" y="3176588"/>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54" name="TextBox 83">
              <a:extLst>
                <a:ext uri="{FF2B5EF4-FFF2-40B4-BE49-F238E27FC236}">
                  <a16:creationId xmlns:a16="http://schemas.microsoft.com/office/drawing/2014/main" id="{E668870C-73BE-49A0-A846-F7865B24F8AB}"/>
                </a:ext>
              </a:extLst>
            </p:cNvPr>
            <p:cNvSpPr txBox="1"/>
            <p:nvPr/>
          </p:nvSpPr>
          <p:spPr>
            <a:xfrm>
              <a:off x="6690287" y="3482976"/>
              <a:ext cx="935201"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1GB</a:t>
              </a:r>
            </a:p>
          </p:txBody>
        </p:sp>
        <p:sp>
          <p:nvSpPr>
            <p:cNvPr id="55" name="Right Brace 54">
              <a:extLst>
                <a:ext uri="{FF2B5EF4-FFF2-40B4-BE49-F238E27FC236}">
                  <a16:creationId xmlns:a16="http://schemas.microsoft.com/office/drawing/2014/main" id="{6826C31F-7F8B-4341-8F7B-E8ACB70D976F}"/>
                </a:ext>
              </a:extLst>
            </p:cNvPr>
            <p:cNvSpPr/>
            <p:nvPr/>
          </p:nvSpPr>
          <p:spPr bwMode="auto">
            <a:xfrm>
              <a:off x="6546409" y="22542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56" name="TextBox 85">
              <a:extLst>
                <a:ext uri="{FF2B5EF4-FFF2-40B4-BE49-F238E27FC236}">
                  <a16:creationId xmlns:a16="http://schemas.microsoft.com/office/drawing/2014/main" id="{B90A095F-A1FC-4B39-89D8-7BEC70C834FC}"/>
                </a:ext>
              </a:extLst>
            </p:cNvPr>
            <p:cNvSpPr txBox="1"/>
            <p:nvPr/>
          </p:nvSpPr>
          <p:spPr>
            <a:xfrm>
              <a:off x="6690287" y="2560639"/>
              <a:ext cx="935201"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1GB</a:t>
              </a:r>
            </a:p>
          </p:txBody>
        </p:sp>
        <p:sp>
          <p:nvSpPr>
            <p:cNvPr id="57" name="Right Brace 56">
              <a:extLst>
                <a:ext uri="{FF2B5EF4-FFF2-40B4-BE49-F238E27FC236}">
                  <a16:creationId xmlns:a16="http://schemas.microsoft.com/office/drawing/2014/main" id="{1E1448B3-F4E8-428F-8B0A-BB6F21713F54}"/>
                </a:ext>
              </a:extLst>
            </p:cNvPr>
            <p:cNvSpPr/>
            <p:nvPr/>
          </p:nvSpPr>
          <p:spPr bwMode="auto">
            <a:xfrm>
              <a:off x="6546409" y="1344614"/>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400"/>
            </a:p>
          </p:txBody>
        </p:sp>
        <p:sp>
          <p:nvSpPr>
            <p:cNvPr id="58" name="TextBox 87">
              <a:extLst>
                <a:ext uri="{FF2B5EF4-FFF2-40B4-BE49-F238E27FC236}">
                  <a16:creationId xmlns:a16="http://schemas.microsoft.com/office/drawing/2014/main" id="{4D6F0782-534A-487C-AF35-403B100CBD98}"/>
                </a:ext>
              </a:extLst>
            </p:cNvPr>
            <p:cNvSpPr txBox="1"/>
            <p:nvPr/>
          </p:nvSpPr>
          <p:spPr>
            <a:xfrm>
              <a:off x="6639506" y="1651000"/>
              <a:ext cx="935201"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050" b="0" spc="10" dirty="0"/>
                <a:t>512MB</a:t>
              </a:r>
            </a:p>
          </p:txBody>
        </p:sp>
        <p:sp>
          <p:nvSpPr>
            <p:cNvPr id="59" name="TextBox 100">
              <a:extLst>
                <a:ext uri="{FF2B5EF4-FFF2-40B4-BE49-F238E27FC236}">
                  <a16:creationId xmlns:a16="http://schemas.microsoft.com/office/drawing/2014/main" id="{1ABA3558-7373-4EBF-9D93-1400096B79EB}"/>
                </a:ext>
              </a:extLst>
            </p:cNvPr>
            <p:cNvSpPr txBox="1"/>
            <p:nvPr/>
          </p:nvSpPr>
          <p:spPr>
            <a:xfrm>
              <a:off x="5249400" y="1751014"/>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GB" sz="1050" b="0" spc="10" dirty="0"/>
                <a:t>0xE00FFFFF</a:t>
              </a:r>
            </a:p>
          </p:txBody>
        </p:sp>
        <p:sp>
          <p:nvSpPr>
            <p:cNvPr id="60" name="TextBox 101">
              <a:extLst>
                <a:ext uri="{FF2B5EF4-FFF2-40B4-BE49-F238E27FC236}">
                  <a16:creationId xmlns:a16="http://schemas.microsoft.com/office/drawing/2014/main" id="{3238FE87-D7BD-493A-91F7-DD87BBCC7C15}"/>
                </a:ext>
              </a:extLst>
            </p:cNvPr>
            <p:cNvSpPr txBox="1"/>
            <p:nvPr/>
          </p:nvSpPr>
          <p:spPr>
            <a:xfrm>
              <a:off x="5249400" y="1570039"/>
              <a:ext cx="1345674" cy="26161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GB" sz="1050" b="0" spc="10" dirty="0"/>
                <a:t>0xE0100000</a:t>
              </a:r>
            </a:p>
          </p:txBody>
        </p:sp>
      </p:grpSp>
      <p:sp>
        <p:nvSpPr>
          <p:cNvPr id="12" name="TextBox 102">
            <a:extLst>
              <a:ext uri="{FF2B5EF4-FFF2-40B4-BE49-F238E27FC236}">
                <a16:creationId xmlns:a16="http://schemas.microsoft.com/office/drawing/2014/main" id="{5AAB446B-7470-4A01-B2AC-2A52C2A6E10C}"/>
              </a:ext>
            </a:extLst>
          </p:cNvPr>
          <p:cNvSpPr txBox="1"/>
          <p:nvPr/>
        </p:nvSpPr>
        <p:spPr>
          <a:xfrm>
            <a:off x="384470" y="1567099"/>
            <a:ext cx="1992527" cy="33423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1400" b="0" spc="10" dirty="0"/>
              <a:t>Reserved for other purposes</a:t>
            </a:r>
          </a:p>
        </p:txBody>
      </p:sp>
      <p:sp>
        <p:nvSpPr>
          <p:cNvPr id="14" name="Rectangle 13">
            <a:extLst>
              <a:ext uri="{FF2B5EF4-FFF2-40B4-BE49-F238E27FC236}">
                <a16:creationId xmlns:a16="http://schemas.microsoft.com/office/drawing/2014/main" id="{00610F44-2EE1-45E7-A9CC-3674003EA358}"/>
              </a:ext>
            </a:extLst>
          </p:cNvPr>
          <p:cNvSpPr/>
          <p:nvPr/>
        </p:nvSpPr>
        <p:spPr bwMode="auto">
          <a:xfrm>
            <a:off x="5425018" y="1567763"/>
            <a:ext cx="2292772" cy="3303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ROM table</a:t>
            </a:r>
          </a:p>
        </p:txBody>
      </p:sp>
      <p:sp>
        <p:nvSpPr>
          <p:cNvPr id="15" name="Rectangle 14">
            <a:extLst>
              <a:ext uri="{FF2B5EF4-FFF2-40B4-BE49-F238E27FC236}">
                <a16:creationId xmlns:a16="http://schemas.microsoft.com/office/drawing/2014/main" id="{E6784945-FF4B-4BAD-8F17-AFD370CC8EEF}"/>
              </a:ext>
            </a:extLst>
          </p:cNvPr>
          <p:cNvSpPr/>
          <p:nvPr/>
        </p:nvSpPr>
        <p:spPr bwMode="auto">
          <a:xfrm>
            <a:off x="5425018" y="1898062"/>
            <a:ext cx="2292772" cy="602896"/>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External PPB</a:t>
            </a:r>
            <a:endParaRPr lang="en-GB" sz="1600" dirty="0"/>
          </a:p>
        </p:txBody>
      </p:sp>
      <p:sp>
        <p:nvSpPr>
          <p:cNvPr id="16" name="Rectangle 15">
            <a:extLst>
              <a:ext uri="{FF2B5EF4-FFF2-40B4-BE49-F238E27FC236}">
                <a16:creationId xmlns:a16="http://schemas.microsoft.com/office/drawing/2014/main" id="{37470BEC-346B-4267-B674-C769AA229165}"/>
              </a:ext>
            </a:extLst>
          </p:cNvPr>
          <p:cNvSpPr/>
          <p:nvPr/>
        </p:nvSpPr>
        <p:spPr bwMode="auto">
          <a:xfrm>
            <a:off x="5425018" y="2500959"/>
            <a:ext cx="2292772" cy="3303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Embedded trace </a:t>
            </a:r>
            <a:r>
              <a:rPr lang="en-GB" sz="1600" b="0" dirty="0" err="1"/>
              <a:t>macrocell</a:t>
            </a:r>
            <a:endParaRPr lang="en-GB" sz="1600" b="0" dirty="0"/>
          </a:p>
        </p:txBody>
      </p:sp>
      <p:sp>
        <p:nvSpPr>
          <p:cNvPr id="17" name="Rectangle 16">
            <a:extLst>
              <a:ext uri="{FF2B5EF4-FFF2-40B4-BE49-F238E27FC236}">
                <a16:creationId xmlns:a16="http://schemas.microsoft.com/office/drawing/2014/main" id="{49A7CDA9-FB7C-463C-ABDA-0E325084D8E3}"/>
              </a:ext>
            </a:extLst>
          </p:cNvPr>
          <p:cNvSpPr/>
          <p:nvPr/>
        </p:nvSpPr>
        <p:spPr bwMode="auto">
          <a:xfrm>
            <a:off x="5425018" y="2831259"/>
            <a:ext cx="2292772" cy="335771"/>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Trace port interface unit</a:t>
            </a:r>
            <a:endParaRPr lang="en-GB" sz="1600" dirty="0"/>
          </a:p>
        </p:txBody>
      </p:sp>
      <p:sp>
        <p:nvSpPr>
          <p:cNvPr id="18" name="Rectangle 17">
            <a:extLst>
              <a:ext uri="{FF2B5EF4-FFF2-40B4-BE49-F238E27FC236}">
                <a16:creationId xmlns:a16="http://schemas.microsoft.com/office/drawing/2014/main" id="{6C2BFB11-A867-448E-8927-84868EDA694D}"/>
              </a:ext>
            </a:extLst>
          </p:cNvPr>
          <p:cNvSpPr/>
          <p:nvPr/>
        </p:nvSpPr>
        <p:spPr bwMode="auto">
          <a:xfrm>
            <a:off x="5425018" y="3169469"/>
            <a:ext cx="2292772" cy="3303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Reserved</a:t>
            </a:r>
          </a:p>
        </p:txBody>
      </p:sp>
      <p:sp>
        <p:nvSpPr>
          <p:cNvPr id="19" name="Rectangle 18">
            <a:extLst>
              <a:ext uri="{FF2B5EF4-FFF2-40B4-BE49-F238E27FC236}">
                <a16:creationId xmlns:a16="http://schemas.microsoft.com/office/drawing/2014/main" id="{1794BE06-C311-4040-9FE9-E2E5CB0D57A0}"/>
              </a:ext>
            </a:extLst>
          </p:cNvPr>
          <p:cNvSpPr/>
          <p:nvPr/>
        </p:nvSpPr>
        <p:spPr bwMode="auto">
          <a:xfrm>
            <a:off x="5425018" y="3499768"/>
            <a:ext cx="2292772" cy="878506"/>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System Control Space, including</a:t>
            </a:r>
          </a:p>
          <a:p>
            <a:pPr algn="ctr">
              <a:defRPr/>
            </a:pPr>
            <a:r>
              <a:rPr lang="en-GB" sz="1200" b="0" dirty="0"/>
              <a:t>Nested Vectored Interrupt </a:t>
            </a:r>
          </a:p>
          <a:p>
            <a:pPr algn="ctr">
              <a:defRPr/>
            </a:pPr>
            <a:r>
              <a:rPr lang="en-GB" sz="1200" b="0" dirty="0"/>
              <a:t>Controller (NVIC)</a:t>
            </a:r>
            <a:endParaRPr lang="en-GB" sz="1200" dirty="0"/>
          </a:p>
        </p:txBody>
      </p:sp>
      <p:sp>
        <p:nvSpPr>
          <p:cNvPr id="20" name="Rectangle 19">
            <a:extLst>
              <a:ext uri="{FF2B5EF4-FFF2-40B4-BE49-F238E27FC236}">
                <a16:creationId xmlns:a16="http://schemas.microsoft.com/office/drawing/2014/main" id="{44E9BEE7-2428-4D9C-8065-ACC161C137BB}"/>
              </a:ext>
            </a:extLst>
          </p:cNvPr>
          <p:cNvSpPr/>
          <p:nvPr/>
        </p:nvSpPr>
        <p:spPr bwMode="auto">
          <a:xfrm>
            <a:off x="5425018" y="4373322"/>
            <a:ext cx="2292772" cy="3303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600" b="0" dirty="0"/>
              <a:t>Reserved</a:t>
            </a:r>
          </a:p>
        </p:txBody>
      </p:sp>
      <p:sp>
        <p:nvSpPr>
          <p:cNvPr id="21" name="Rectangle 20">
            <a:extLst>
              <a:ext uri="{FF2B5EF4-FFF2-40B4-BE49-F238E27FC236}">
                <a16:creationId xmlns:a16="http://schemas.microsoft.com/office/drawing/2014/main" id="{C8CE0D0C-B8E7-49D3-BD4D-EE206E6E2CCC}"/>
              </a:ext>
            </a:extLst>
          </p:cNvPr>
          <p:cNvSpPr/>
          <p:nvPr/>
        </p:nvSpPr>
        <p:spPr bwMode="auto">
          <a:xfrm>
            <a:off x="5425018" y="4700602"/>
            <a:ext cx="2292772" cy="335771"/>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Fetch patch and breakpoint unit</a:t>
            </a:r>
            <a:endParaRPr lang="en-GB" sz="1200" dirty="0"/>
          </a:p>
        </p:txBody>
      </p:sp>
      <p:sp>
        <p:nvSpPr>
          <p:cNvPr id="22" name="Rectangle 21">
            <a:extLst>
              <a:ext uri="{FF2B5EF4-FFF2-40B4-BE49-F238E27FC236}">
                <a16:creationId xmlns:a16="http://schemas.microsoft.com/office/drawing/2014/main" id="{FB6DABFB-7983-425D-9A2E-2C07993E7A5D}"/>
              </a:ext>
            </a:extLst>
          </p:cNvPr>
          <p:cNvSpPr/>
          <p:nvPr/>
        </p:nvSpPr>
        <p:spPr bwMode="auto">
          <a:xfrm>
            <a:off x="5425018" y="5038812"/>
            <a:ext cx="2292772" cy="3303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Data </a:t>
            </a:r>
            <a:r>
              <a:rPr lang="en-GB" sz="1200" b="0" dirty="0" err="1"/>
              <a:t>watchpoint</a:t>
            </a:r>
            <a:r>
              <a:rPr lang="en-GB" sz="1200" b="0" dirty="0"/>
              <a:t> and trace unit</a:t>
            </a:r>
          </a:p>
        </p:txBody>
      </p:sp>
      <p:sp>
        <p:nvSpPr>
          <p:cNvPr id="23" name="Rectangle 22">
            <a:extLst>
              <a:ext uri="{FF2B5EF4-FFF2-40B4-BE49-F238E27FC236}">
                <a16:creationId xmlns:a16="http://schemas.microsoft.com/office/drawing/2014/main" id="{4A933203-3BC4-4402-99A4-DC59742A70FC}"/>
              </a:ext>
            </a:extLst>
          </p:cNvPr>
          <p:cNvSpPr/>
          <p:nvPr/>
        </p:nvSpPr>
        <p:spPr bwMode="auto">
          <a:xfrm>
            <a:off x="5425018" y="5374051"/>
            <a:ext cx="2292772" cy="335771"/>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sz="1200" b="0" dirty="0"/>
              <a:t>Instrumentation trace </a:t>
            </a:r>
            <a:r>
              <a:rPr lang="en-GB" sz="1200" b="0" dirty="0" err="1"/>
              <a:t>macrocell</a:t>
            </a:r>
            <a:endParaRPr lang="en-GB" sz="1200" dirty="0"/>
          </a:p>
        </p:txBody>
      </p:sp>
      <p:sp>
        <p:nvSpPr>
          <p:cNvPr id="24" name="Right Brace 23">
            <a:extLst>
              <a:ext uri="{FF2B5EF4-FFF2-40B4-BE49-F238E27FC236}">
                <a16:creationId xmlns:a16="http://schemas.microsoft.com/office/drawing/2014/main" id="{2E3C9B1D-7D33-4B65-9D5B-D922EFB48F3D}"/>
              </a:ext>
            </a:extLst>
          </p:cNvPr>
          <p:cNvSpPr/>
          <p:nvPr/>
        </p:nvSpPr>
        <p:spPr bwMode="auto">
          <a:xfrm>
            <a:off x="7849764" y="1549855"/>
            <a:ext cx="99171" cy="1635582"/>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800"/>
          </a:p>
        </p:txBody>
      </p:sp>
      <p:sp>
        <p:nvSpPr>
          <p:cNvPr id="25" name="Right Brace 24">
            <a:extLst>
              <a:ext uri="{FF2B5EF4-FFF2-40B4-BE49-F238E27FC236}">
                <a16:creationId xmlns:a16="http://schemas.microsoft.com/office/drawing/2014/main" id="{31FC3B68-29A4-43D6-9577-3424AEE92B6F}"/>
              </a:ext>
            </a:extLst>
          </p:cNvPr>
          <p:cNvSpPr/>
          <p:nvPr/>
        </p:nvSpPr>
        <p:spPr bwMode="auto">
          <a:xfrm>
            <a:off x="7849764" y="3219141"/>
            <a:ext cx="99171" cy="2490681"/>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sz="2800"/>
          </a:p>
        </p:txBody>
      </p:sp>
      <p:sp>
        <p:nvSpPr>
          <p:cNvPr id="26" name="TextBox 72">
            <a:extLst>
              <a:ext uri="{FF2B5EF4-FFF2-40B4-BE49-F238E27FC236}">
                <a16:creationId xmlns:a16="http://schemas.microsoft.com/office/drawing/2014/main" id="{B5698A5B-C3AE-4B05-B46B-B7546EE8372F}"/>
              </a:ext>
            </a:extLst>
          </p:cNvPr>
          <p:cNvSpPr txBox="1"/>
          <p:nvPr/>
        </p:nvSpPr>
        <p:spPr>
          <a:xfrm>
            <a:off x="7948935" y="2196121"/>
            <a:ext cx="977381" cy="3008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200" b="0" spc="10" dirty="0"/>
              <a:t>External PPB</a:t>
            </a:r>
          </a:p>
        </p:txBody>
      </p:sp>
      <p:sp>
        <p:nvSpPr>
          <p:cNvPr id="27" name="TextBox 73">
            <a:extLst>
              <a:ext uri="{FF2B5EF4-FFF2-40B4-BE49-F238E27FC236}">
                <a16:creationId xmlns:a16="http://schemas.microsoft.com/office/drawing/2014/main" id="{63B15DCA-51D7-49CE-81C6-25999F97903F}"/>
              </a:ext>
            </a:extLst>
          </p:cNvPr>
          <p:cNvSpPr txBox="1"/>
          <p:nvPr/>
        </p:nvSpPr>
        <p:spPr>
          <a:xfrm>
            <a:off x="7948935" y="4154412"/>
            <a:ext cx="977381" cy="3008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1200" b="0" spc="10" dirty="0"/>
              <a:t>Internal PPB</a:t>
            </a:r>
          </a:p>
        </p:txBody>
      </p:sp>
    </p:spTree>
    <p:extLst>
      <p:ext uri="{BB962C8B-B14F-4D97-AF65-F5344CB8AC3E}">
        <p14:creationId xmlns:p14="http://schemas.microsoft.com/office/powerpoint/2010/main" val="47779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05C8-2BC8-41B8-87D1-1AD90F6DBE15}"/>
              </a:ext>
            </a:extLst>
          </p:cNvPr>
          <p:cNvSpPr>
            <a:spLocks noGrp="1"/>
          </p:cNvSpPr>
          <p:nvPr/>
        </p:nvSpPr>
        <p:spPr>
          <a:xfrm>
            <a:off x="341615" y="304800"/>
            <a:ext cx="8458200" cy="576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Cortex-M4 Memory Map</a:t>
            </a:r>
          </a:p>
        </p:txBody>
      </p:sp>
      <p:sp>
        <p:nvSpPr>
          <p:cNvPr id="3" name="Content Placeholder 2">
            <a:extLst>
              <a:ext uri="{FF2B5EF4-FFF2-40B4-BE49-F238E27FC236}">
                <a16:creationId xmlns:a16="http://schemas.microsoft.com/office/drawing/2014/main" id="{E6328094-0227-4495-AFD3-051E09CBC31D}"/>
              </a:ext>
            </a:extLst>
          </p:cNvPr>
          <p:cNvSpPr>
            <a:spLocks noGrp="1"/>
          </p:cNvSpPr>
          <p:nvPr/>
        </p:nvSpPr>
        <p:spPr>
          <a:xfrm>
            <a:off x="341615" y="1066800"/>
            <a:ext cx="8573785" cy="5486400"/>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sz="2000" b="1" dirty="0"/>
              <a:t>Code Region</a:t>
            </a:r>
          </a:p>
          <a:p>
            <a:pPr lvl="1"/>
            <a:r>
              <a:rPr lang="en-GB" sz="1800" dirty="0"/>
              <a:t>Primarily used to store program code</a:t>
            </a:r>
          </a:p>
          <a:p>
            <a:pPr lvl="1"/>
            <a:r>
              <a:rPr lang="en-GB" sz="1800" dirty="0"/>
              <a:t>Can also be used for data memory</a:t>
            </a:r>
          </a:p>
          <a:p>
            <a:pPr lvl="1"/>
            <a:r>
              <a:rPr lang="en-GB" sz="1800" dirty="0"/>
              <a:t>On-chip memory, such as on-chip FLASH</a:t>
            </a:r>
          </a:p>
          <a:p>
            <a:r>
              <a:rPr lang="en-GB" sz="2000" b="1" dirty="0"/>
              <a:t>SRAM Region</a:t>
            </a:r>
          </a:p>
          <a:p>
            <a:pPr lvl="1"/>
            <a:r>
              <a:rPr lang="en-GB" sz="1800" dirty="0"/>
              <a:t>Primarily used to store data, such as heaps and stacks</a:t>
            </a:r>
          </a:p>
          <a:p>
            <a:pPr lvl="1"/>
            <a:r>
              <a:rPr lang="en-GB" sz="1800" dirty="0"/>
              <a:t>Can also be used for program code</a:t>
            </a:r>
          </a:p>
          <a:p>
            <a:pPr lvl="1"/>
            <a:r>
              <a:rPr lang="en-GB" sz="1800" dirty="0"/>
              <a:t>On-chip memory; despite its name “SRAM”, the actual device could be SRAM, SDRAM or other types</a:t>
            </a:r>
          </a:p>
          <a:p>
            <a:r>
              <a:rPr lang="en-GB" sz="2000" b="1" dirty="0"/>
              <a:t>Peripheral Region</a:t>
            </a:r>
          </a:p>
          <a:p>
            <a:pPr lvl="1"/>
            <a:r>
              <a:rPr lang="en-GB" sz="1800" dirty="0"/>
              <a:t>Primarily used for peripherals, such as Advanced High-performance Bus (AHB) or Advanced Peripheral Bus (APB) peripherals</a:t>
            </a:r>
          </a:p>
          <a:p>
            <a:pPr lvl="1"/>
            <a:r>
              <a:rPr lang="en-GB" sz="1800" dirty="0"/>
              <a:t>On-chip peripherals</a:t>
            </a:r>
          </a:p>
        </p:txBody>
      </p:sp>
    </p:spTree>
    <p:extLst>
      <p:ext uri="{BB962C8B-B14F-4D97-AF65-F5344CB8AC3E}">
        <p14:creationId xmlns:p14="http://schemas.microsoft.com/office/powerpoint/2010/main" val="47331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8AAE-9BCB-4368-8B4C-C0BE6240038B}"/>
              </a:ext>
            </a:extLst>
          </p:cNvPr>
          <p:cNvSpPr>
            <a:spLocks noGrp="1"/>
          </p:cNvSpPr>
          <p:nvPr/>
        </p:nvSpPr>
        <p:spPr>
          <a:xfrm>
            <a:off x="131575" y="228600"/>
            <a:ext cx="9010349" cy="604578"/>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Cortex-M4 Memory Map</a:t>
            </a:r>
          </a:p>
        </p:txBody>
      </p:sp>
      <p:sp>
        <p:nvSpPr>
          <p:cNvPr id="3" name="Content Placeholder 2">
            <a:extLst>
              <a:ext uri="{FF2B5EF4-FFF2-40B4-BE49-F238E27FC236}">
                <a16:creationId xmlns:a16="http://schemas.microsoft.com/office/drawing/2014/main" id="{FD63EE67-F724-4C2A-A1E4-CF52E21A35E3}"/>
              </a:ext>
            </a:extLst>
          </p:cNvPr>
          <p:cNvSpPr>
            <a:spLocks noGrp="1"/>
          </p:cNvSpPr>
          <p:nvPr/>
        </p:nvSpPr>
        <p:spPr>
          <a:xfrm>
            <a:off x="133653" y="1641000"/>
            <a:ext cx="9008271" cy="4912200"/>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External RAM Region</a:t>
            </a:r>
          </a:p>
          <a:p>
            <a:pPr lvl="1"/>
            <a:r>
              <a:rPr lang="en-GB" dirty="0"/>
              <a:t>Primarily used to store large data blocks, or memory caches</a:t>
            </a:r>
          </a:p>
          <a:p>
            <a:pPr lvl="1"/>
            <a:r>
              <a:rPr lang="en-GB" dirty="0"/>
              <a:t>Off-chip memory, slower than on-chip SRAM region</a:t>
            </a:r>
          </a:p>
          <a:p>
            <a:r>
              <a:rPr lang="en-GB" dirty="0"/>
              <a:t>External Device Region</a:t>
            </a:r>
          </a:p>
          <a:p>
            <a:pPr lvl="1"/>
            <a:r>
              <a:rPr lang="en-GB" dirty="0"/>
              <a:t>Primarily used to map to external devices</a:t>
            </a:r>
          </a:p>
          <a:p>
            <a:pPr lvl="1"/>
            <a:r>
              <a:rPr lang="en-GB" dirty="0"/>
              <a:t>Off-chip devices, such as SD card</a:t>
            </a:r>
          </a:p>
          <a:p>
            <a:r>
              <a:rPr lang="en-GB" dirty="0"/>
              <a:t>Internal Private Peripheral Bus (PPB)</a:t>
            </a:r>
          </a:p>
          <a:p>
            <a:pPr lvl="1"/>
            <a:r>
              <a:rPr lang="en-GB" dirty="0"/>
              <a:t>Used inside the processor core for internal control</a:t>
            </a:r>
          </a:p>
          <a:p>
            <a:pPr lvl="1"/>
            <a:r>
              <a:rPr lang="en-GB" dirty="0"/>
              <a:t>Within PPB, a special range of memory is defined as System Control Space (SCS)</a:t>
            </a:r>
          </a:p>
          <a:p>
            <a:pPr lvl="1"/>
            <a:r>
              <a:rPr lang="en-GB" dirty="0"/>
              <a:t>The Nested Vectored Interrupt Controller (NVIC) is part of SCS</a:t>
            </a:r>
          </a:p>
        </p:txBody>
      </p:sp>
    </p:spTree>
    <p:extLst>
      <p:ext uri="{BB962C8B-B14F-4D97-AF65-F5344CB8AC3E}">
        <p14:creationId xmlns:p14="http://schemas.microsoft.com/office/powerpoint/2010/main" val="35291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0CA1-67C9-4343-B317-686D91F034FA}"/>
              </a:ext>
            </a:extLst>
          </p:cNvPr>
          <p:cNvSpPr>
            <a:spLocks noGrp="1"/>
          </p:cNvSpPr>
          <p:nvPr/>
        </p:nvSpPr>
        <p:spPr>
          <a:xfrm>
            <a:off x="457200" y="298381"/>
            <a:ext cx="8686800" cy="532363"/>
          </a:xfrm>
          <a:prstGeom prst="rect">
            <a:avLst/>
          </a:prstGeom>
        </p:spPr>
        <p:txBody>
          <a:bodyPr vert="horz" lIns="0" tIns="0" rIns="0" bIns="0" anchor="t">
            <a:normAutofit fontScale="97500" lnSpcReduction="100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r>
              <a:rPr lang="en-GB" dirty="0"/>
              <a:t>Cortex-M4 Memory Map Example</a:t>
            </a:r>
          </a:p>
        </p:txBody>
      </p:sp>
      <p:grpSp>
        <p:nvGrpSpPr>
          <p:cNvPr id="3" name="Group 2">
            <a:extLst>
              <a:ext uri="{FF2B5EF4-FFF2-40B4-BE49-F238E27FC236}">
                <a16:creationId xmlns:a16="http://schemas.microsoft.com/office/drawing/2014/main" id="{8B9E5F8F-EA68-4CEA-A21E-5D87AD3CEB9B}"/>
              </a:ext>
            </a:extLst>
          </p:cNvPr>
          <p:cNvGrpSpPr/>
          <p:nvPr/>
        </p:nvGrpSpPr>
        <p:grpSpPr>
          <a:xfrm>
            <a:off x="304801" y="1066800"/>
            <a:ext cx="8534400" cy="5410199"/>
            <a:chOff x="1222375" y="1158875"/>
            <a:chExt cx="6905625" cy="4775200"/>
          </a:xfrm>
        </p:grpSpPr>
        <p:sp>
          <p:nvSpPr>
            <p:cNvPr id="4" name="Rectangle 3">
              <a:extLst>
                <a:ext uri="{FF2B5EF4-FFF2-40B4-BE49-F238E27FC236}">
                  <a16:creationId xmlns:a16="http://schemas.microsoft.com/office/drawing/2014/main" id="{848F2832-DF38-496B-B53B-77A870AE9DE7}"/>
                </a:ext>
              </a:extLst>
            </p:cNvPr>
            <p:cNvSpPr/>
            <p:nvPr/>
          </p:nvSpPr>
          <p:spPr bwMode="auto">
            <a:xfrm>
              <a:off x="1222375" y="1158875"/>
              <a:ext cx="6905625" cy="374015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cs typeface="Arial" charset="0"/>
              </a:endParaRPr>
            </a:p>
          </p:txBody>
        </p:sp>
        <p:sp>
          <p:nvSpPr>
            <p:cNvPr id="5" name="Rectangle 4">
              <a:extLst>
                <a:ext uri="{FF2B5EF4-FFF2-40B4-BE49-F238E27FC236}">
                  <a16:creationId xmlns:a16="http://schemas.microsoft.com/office/drawing/2014/main" id="{153ED66A-C889-42B7-B38A-E99D2907E92A}"/>
                </a:ext>
              </a:extLst>
            </p:cNvPr>
            <p:cNvSpPr/>
            <p:nvPr/>
          </p:nvSpPr>
          <p:spPr bwMode="auto">
            <a:xfrm>
              <a:off x="1466850" y="2533650"/>
              <a:ext cx="6469063"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AHB bus</a:t>
              </a:r>
            </a:p>
          </p:txBody>
        </p:sp>
        <p:sp>
          <p:nvSpPr>
            <p:cNvPr id="6" name="Rectangle 5">
              <a:extLst>
                <a:ext uri="{FF2B5EF4-FFF2-40B4-BE49-F238E27FC236}">
                  <a16:creationId xmlns:a16="http://schemas.microsoft.com/office/drawing/2014/main" id="{20BC104D-75EE-4716-ACA4-F391142F78DA}"/>
                </a:ext>
              </a:extLst>
            </p:cNvPr>
            <p:cNvSpPr/>
            <p:nvPr/>
          </p:nvSpPr>
          <p:spPr bwMode="auto">
            <a:xfrm>
              <a:off x="1222375" y="5257800"/>
              <a:ext cx="1379538"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External SRAM,</a:t>
              </a:r>
            </a:p>
            <a:p>
              <a:pPr algn="ctr">
                <a:defRPr/>
              </a:pPr>
              <a:r>
                <a:rPr lang="en-GB" b="0" dirty="0">
                  <a:cs typeface="Arial" charset="0"/>
                </a:rPr>
                <a:t>FLASH</a:t>
              </a:r>
            </a:p>
          </p:txBody>
        </p:sp>
        <p:sp>
          <p:nvSpPr>
            <p:cNvPr id="7" name="Rectangle 6">
              <a:extLst>
                <a:ext uri="{FF2B5EF4-FFF2-40B4-BE49-F238E27FC236}">
                  <a16:creationId xmlns:a16="http://schemas.microsoft.com/office/drawing/2014/main" id="{A43E5B45-7991-42E2-A311-685C0CE7BB99}"/>
                </a:ext>
              </a:extLst>
            </p:cNvPr>
            <p:cNvSpPr/>
            <p:nvPr/>
          </p:nvSpPr>
          <p:spPr bwMode="auto">
            <a:xfrm>
              <a:off x="3063875" y="5257800"/>
              <a:ext cx="127635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External LCD</a:t>
              </a:r>
            </a:p>
          </p:txBody>
        </p:sp>
        <p:sp>
          <p:nvSpPr>
            <p:cNvPr id="8" name="Rectangle 7">
              <a:extLst>
                <a:ext uri="{FF2B5EF4-FFF2-40B4-BE49-F238E27FC236}">
                  <a16:creationId xmlns:a16="http://schemas.microsoft.com/office/drawing/2014/main" id="{355E7E15-BFC7-4AA3-9F5E-B356EE408075}"/>
                </a:ext>
              </a:extLst>
            </p:cNvPr>
            <p:cNvSpPr/>
            <p:nvPr/>
          </p:nvSpPr>
          <p:spPr bwMode="auto">
            <a:xfrm>
              <a:off x="4675188" y="5257800"/>
              <a:ext cx="172085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SD card</a:t>
              </a:r>
            </a:p>
          </p:txBody>
        </p:sp>
        <p:sp>
          <p:nvSpPr>
            <p:cNvPr id="9" name="Rectangle 8">
              <a:extLst>
                <a:ext uri="{FF2B5EF4-FFF2-40B4-BE49-F238E27FC236}">
                  <a16:creationId xmlns:a16="http://schemas.microsoft.com/office/drawing/2014/main" id="{8AC9D0D7-6F49-4A78-AE39-D654595369B8}"/>
                </a:ext>
              </a:extLst>
            </p:cNvPr>
            <p:cNvSpPr/>
            <p:nvPr/>
          </p:nvSpPr>
          <p:spPr bwMode="auto">
            <a:xfrm>
              <a:off x="2489200" y="1384300"/>
              <a:ext cx="4225925" cy="7810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41D2B122-79AF-4E0A-8CFE-11A1907EEAB1}"/>
                </a:ext>
              </a:extLst>
            </p:cNvPr>
            <p:cNvSpPr/>
            <p:nvPr/>
          </p:nvSpPr>
          <p:spPr bwMode="auto">
            <a:xfrm>
              <a:off x="4129088" y="1455738"/>
              <a:ext cx="2438400" cy="652462"/>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C47C943F-CB43-42C2-BC44-EE10A5307804}"/>
                </a:ext>
              </a:extLst>
            </p:cNvPr>
            <p:cNvSpPr/>
            <p:nvPr/>
          </p:nvSpPr>
          <p:spPr bwMode="auto">
            <a:xfrm>
              <a:off x="4727575" y="1516063"/>
              <a:ext cx="1701800" cy="5254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2" name="TextBox 15">
              <a:extLst>
                <a:ext uri="{FF2B5EF4-FFF2-40B4-BE49-F238E27FC236}">
                  <a16:creationId xmlns:a16="http://schemas.microsoft.com/office/drawing/2014/main" id="{43C43D8C-53D9-4783-98CC-2A961CF00FC5}"/>
                </a:ext>
              </a:extLst>
            </p:cNvPr>
            <p:cNvSpPr txBox="1">
              <a:spLocks noChangeArrowheads="1"/>
            </p:cNvSpPr>
            <p:nvPr/>
          </p:nvSpPr>
          <p:spPr bwMode="auto">
            <a:xfrm>
              <a:off x="2794000" y="1597025"/>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dirty="0"/>
                <a:t>Cortex-M4</a:t>
              </a:r>
            </a:p>
          </p:txBody>
        </p:sp>
        <p:sp>
          <p:nvSpPr>
            <p:cNvPr id="13" name="TextBox 16">
              <a:extLst>
                <a:ext uri="{FF2B5EF4-FFF2-40B4-BE49-F238E27FC236}">
                  <a16:creationId xmlns:a16="http://schemas.microsoft.com/office/drawing/2014/main" id="{F26489C1-8AAB-42B7-945D-F63B969077FB}"/>
                </a:ext>
              </a:extLst>
            </p:cNvPr>
            <p:cNvSpPr txBox="1">
              <a:spLocks noChangeArrowheads="1"/>
            </p:cNvSpPr>
            <p:nvPr/>
          </p:nvSpPr>
          <p:spPr bwMode="auto">
            <a:xfrm>
              <a:off x="4090988" y="159385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PPB</a:t>
              </a:r>
            </a:p>
          </p:txBody>
        </p:sp>
        <p:sp>
          <p:nvSpPr>
            <p:cNvPr id="14" name="TextBox 17">
              <a:extLst>
                <a:ext uri="{FF2B5EF4-FFF2-40B4-BE49-F238E27FC236}">
                  <a16:creationId xmlns:a16="http://schemas.microsoft.com/office/drawing/2014/main" id="{D54CB7AC-72EC-4D4E-AA22-593CD48F123B}"/>
                </a:ext>
              </a:extLst>
            </p:cNvPr>
            <p:cNvSpPr txBox="1">
              <a:spLocks noChangeArrowheads="1"/>
            </p:cNvSpPr>
            <p:nvPr/>
          </p:nvSpPr>
          <p:spPr bwMode="auto">
            <a:xfrm>
              <a:off x="4727575" y="16002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SCS</a:t>
              </a:r>
            </a:p>
          </p:txBody>
        </p:sp>
        <p:sp>
          <p:nvSpPr>
            <p:cNvPr id="15" name="Rectangle 14">
              <a:extLst>
                <a:ext uri="{FF2B5EF4-FFF2-40B4-BE49-F238E27FC236}">
                  <a16:creationId xmlns:a16="http://schemas.microsoft.com/office/drawing/2014/main" id="{A4FB6949-578B-4EDA-A4D6-BDCDEC70F2AC}"/>
                </a:ext>
              </a:extLst>
            </p:cNvPr>
            <p:cNvSpPr/>
            <p:nvPr/>
          </p:nvSpPr>
          <p:spPr bwMode="auto">
            <a:xfrm>
              <a:off x="5248275" y="15557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6" name="TextBox 19">
              <a:extLst>
                <a:ext uri="{FF2B5EF4-FFF2-40B4-BE49-F238E27FC236}">
                  <a16:creationId xmlns:a16="http://schemas.microsoft.com/office/drawing/2014/main" id="{64BB4990-DF4E-4CFE-9FA7-99783570DF68}"/>
                </a:ext>
              </a:extLst>
            </p:cNvPr>
            <p:cNvSpPr txBox="1">
              <a:spLocks noChangeArrowheads="1"/>
            </p:cNvSpPr>
            <p:nvPr/>
          </p:nvSpPr>
          <p:spPr bwMode="auto">
            <a:xfrm>
              <a:off x="5465763" y="15065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NVIC</a:t>
              </a:r>
            </a:p>
          </p:txBody>
        </p:sp>
        <p:sp>
          <p:nvSpPr>
            <p:cNvPr id="17" name="Rectangle 16">
              <a:extLst>
                <a:ext uri="{FF2B5EF4-FFF2-40B4-BE49-F238E27FC236}">
                  <a16:creationId xmlns:a16="http://schemas.microsoft.com/office/drawing/2014/main" id="{CB604F7A-76A0-4ACA-8261-B3362DD0DACE}"/>
                </a:ext>
              </a:extLst>
            </p:cNvPr>
            <p:cNvSpPr/>
            <p:nvPr/>
          </p:nvSpPr>
          <p:spPr bwMode="auto">
            <a:xfrm>
              <a:off x="5248275" y="17970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18" name="TextBox 21">
              <a:extLst>
                <a:ext uri="{FF2B5EF4-FFF2-40B4-BE49-F238E27FC236}">
                  <a16:creationId xmlns:a16="http://schemas.microsoft.com/office/drawing/2014/main" id="{C92D532E-63F5-49F8-984E-3309146EB6B7}"/>
                </a:ext>
              </a:extLst>
            </p:cNvPr>
            <p:cNvSpPr txBox="1">
              <a:spLocks noChangeArrowheads="1"/>
            </p:cNvSpPr>
            <p:nvPr/>
          </p:nvSpPr>
          <p:spPr bwMode="auto">
            <a:xfrm>
              <a:off x="5260975" y="1743075"/>
              <a:ext cx="1249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Debug Ctrl</a:t>
              </a:r>
            </a:p>
          </p:txBody>
        </p:sp>
        <p:sp>
          <p:nvSpPr>
            <p:cNvPr id="19" name="Rectangle 18">
              <a:extLst>
                <a:ext uri="{FF2B5EF4-FFF2-40B4-BE49-F238E27FC236}">
                  <a16:creationId xmlns:a16="http://schemas.microsoft.com/office/drawing/2014/main" id="{566C42EC-E4C9-40A1-8F5E-31858CC7E4E6}"/>
                </a:ext>
              </a:extLst>
            </p:cNvPr>
            <p:cNvSpPr/>
            <p:nvPr/>
          </p:nvSpPr>
          <p:spPr bwMode="auto">
            <a:xfrm>
              <a:off x="1477963" y="3103563"/>
              <a:ext cx="1373187"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t>On-chip FLASH</a:t>
              </a:r>
            </a:p>
            <a:p>
              <a:pPr algn="ctr">
                <a:defRPr/>
              </a:pPr>
              <a:r>
                <a:rPr lang="en-GB" b="0" dirty="0"/>
                <a:t>(Code Region)</a:t>
              </a:r>
              <a:endParaRPr lang="en-GB" b="0" dirty="0">
                <a:cs typeface="Arial" charset="0"/>
              </a:endParaRPr>
            </a:p>
          </p:txBody>
        </p:sp>
        <p:sp>
          <p:nvSpPr>
            <p:cNvPr id="20" name="Rectangle 19">
              <a:extLst>
                <a:ext uri="{FF2B5EF4-FFF2-40B4-BE49-F238E27FC236}">
                  <a16:creationId xmlns:a16="http://schemas.microsoft.com/office/drawing/2014/main" id="{B66DF25D-2F32-4E3E-A15F-7550A64E24B6}"/>
                </a:ext>
              </a:extLst>
            </p:cNvPr>
            <p:cNvSpPr/>
            <p:nvPr/>
          </p:nvSpPr>
          <p:spPr bwMode="auto">
            <a:xfrm>
              <a:off x="3468688" y="3103563"/>
              <a:ext cx="130810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t>On-chip SRAM</a:t>
              </a:r>
            </a:p>
            <a:p>
              <a:pPr algn="ctr">
                <a:defRPr/>
              </a:pPr>
              <a:r>
                <a:rPr lang="en-GB" b="0" dirty="0"/>
                <a:t>(SRAM Region)</a:t>
              </a:r>
              <a:endParaRPr lang="en-GB" b="0" dirty="0">
                <a:cs typeface="Arial" charset="0"/>
              </a:endParaRPr>
            </a:p>
          </p:txBody>
        </p:sp>
        <p:sp>
          <p:nvSpPr>
            <p:cNvPr id="21" name="Rectangle 20">
              <a:extLst>
                <a:ext uri="{FF2B5EF4-FFF2-40B4-BE49-F238E27FC236}">
                  <a16:creationId xmlns:a16="http://schemas.microsoft.com/office/drawing/2014/main" id="{EF11E5A2-5F0E-4CFE-87C4-5B2607A11625}"/>
                </a:ext>
              </a:extLst>
            </p:cNvPr>
            <p:cNvSpPr/>
            <p:nvPr/>
          </p:nvSpPr>
          <p:spPr bwMode="auto">
            <a:xfrm>
              <a:off x="5465763" y="3103563"/>
              <a:ext cx="247015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b="0" dirty="0">
                <a:cs typeface="Arial" charset="0"/>
              </a:endParaRPr>
            </a:p>
          </p:txBody>
        </p:sp>
        <p:sp>
          <p:nvSpPr>
            <p:cNvPr id="22" name="TextBox 25">
              <a:extLst>
                <a:ext uri="{FF2B5EF4-FFF2-40B4-BE49-F238E27FC236}">
                  <a16:creationId xmlns:a16="http://schemas.microsoft.com/office/drawing/2014/main" id="{4AAA2412-8D99-4374-9A78-ED16B64C0D71}"/>
                </a:ext>
              </a:extLst>
            </p:cNvPr>
            <p:cNvSpPr txBox="1">
              <a:spLocks noChangeArrowheads="1"/>
            </p:cNvSpPr>
            <p:nvPr/>
          </p:nvSpPr>
          <p:spPr bwMode="auto">
            <a:xfrm>
              <a:off x="5808663" y="3468688"/>
              <a:ext cx="193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Peripheral Region</a:t>
              </a:r>
            </a:p>
          </p:txBody>
        </p:sp>
        <p:sp>
          <p:nvSpPr>
            <p:cNvPr id="23" name="Rectangle 22">
              <a:extLst>
                <a:ext uri="{FF2B5EF4-FFF2-40B4-BE49-F238E27FC236}">
                  <a16:creationId xmlns:a16="http://schemas.microsoft.com/office/drawing/2014/main" id="{7203E819-5497-46E3-8D6F-37847A197A84}"/>
                </a:ext>
              </a:extLst>
            </p:cNvPr>
            <p:cNvSpPr/>
            <p:nvPr/>
          </p:nvSpPr>
          <p:spPr bwMode="auto">
            <a:xfrm>
              <a:off x="1630363" y="4035425"/>
              <a:ext cx="23272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t>External memory interface</a:t>
              </a:r>
            </a:p>
            <a:p>
              <a:pPr algn="ctr">
                <a:defRPr/>
              </a:pPr>
              <a:r>
                <a:rPr lang="en-GB" b="0" dirty="0"/>
                <a:t>(External RAM Region)</a:t>
              </a:r>
              <a:endParaRPr lang="en-GB" b="0" dirty="0">
                <a:cs typeface="Arial" charset="0"/>
              </a:endParaRPr>
            </a:p>
          </p:txBody>
        </p:sp>
        <p:sp>
          <p:nvSpPr>
            <p:cNvPr id="24" name="Rectangle 23">
              <a:extLst>
                <a:ext uri="{FF2B5EF4-FFF2-40B4-BE49-F238E27FC236}">
                  <a16:creationId xmlns:a16="http://schemas.microsoft.com/office/drawing/2014/main" id="{9DC1CD99-ABF8-46DA-AAB1-A1845641DCEF}"/>
                </a:ext>
              </a:extLst>
            </p:cNvPr>
            <p:cNvSpPr/>
            <p:nvPr/>
          </p:nvSpPr>
          <p:spPr bwMode="auto">
            <a:xfrm>
              <a:off x="4171950" y="4035425"/>
              <a:ext cx="23526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t>External device interface</a:t>
              </a:r>
            </a:p>
            <a:p>
              <a:pPr algn="ctr">
                <a:defRPr/>
              </a:pPr>
              <a:r>
                <a:rPr lang="en-GB" b="0" dirty="0"/>
                <a:t>(External Device Region)</a:t>
              </a:r>
              <a:endParaRPr lang="en-GB" b="0" dirty="0">
                <a:cs typeface="Arial" charset="0"/>
              </a:endParaRPr>
            </a:p>
          </p:txBody>
        </p:sp>
        <p:sp>
          <p:nvSpPr>
            <p:cNvPr id="25" name="Rectangle 24">
              <a:extLst>
                <a:ext uri="{FF2B5EF4-FFF2-40B4-BE49-F238E27FC236}">
                  <a16:creationId xmlns:a16="http://schemas.microsoft.com/office/drawing/2014/main" id="{F25984D0-1AA0-4524-96E2-359138F6C7D9}"/>
                </a:ext>
              </a:extLst>
            </p:cNvPr>
            <p:cNvSpPr/>
            <p:nvPr/>
          </p:nvSpPr>
          <p:spPr bwMode="auto">
            <a:xfrm>
              <a:off x="5578475"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Timer</a:t>
              </a:r>
            </a:p>
          </p:txBody>
        </p:sp>
        <p:sp>
          <p:nvSpPr>
            <p:cNvPr id="26" name="Rectangle 25">
              <a:extLst>
                <a:ext uri="{FF2B5EF4-FFF2-40B4-BE49-F238E27FC236}">
                  <a16:creationId xmlns:a16="http://schemas.microsoft.com/office/drawing/2014/main" id="{713387B4-E532-4A45-A303-AB1B994680A0}"/>
                </a:ext>
              </a:extLst>
            </p:cNvPr>
            <p:cNvSpPr/>
            <p:nvPr/>
          </p:nvSpPr>
          <p:spPr bwMode="auto">
            <a:xfrm>
              <a:off x="6361113" y="3162300"/>
              <a:ext cx="636587"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UART</a:t>
              </a:r>
            </a:p>
          </p:txBody>
        </p:sp>
        <p:sp>
          <p:nvSpPr>
            <p:cNvPr id="27" name="Rectangle 26">
              <a:extLst>
                <a:ext uri="{FF2B5EF4-FFF2-40B4-BE49-F238E27FC236}">
                  <a16:creationId xmlns:a16="http://schemas.microsoft.com/office/drawing/2014/main" id="{9B2121E9-BDAF-47A1-9E72-628D66F547D3}"/>
                </a:ext>
              </a:extLst>
            </p:cNvPr>
            <p:cNvSpPr/>
            <p:nvPr/>
          </p:nvSpPr>
          <p:spPr bwMode="auto">
            <a:xfrm>
              <a:off x="7150100"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GB" b="0" dirty="0">
                  <a:cs typeface="Arial" charset="0"/>
                </a:rPr>
                <a:t>GPIO</a:t>
              </a:r>
            </a:p>
          </p:txBody>
        </p:sp>
        <p:sp>
          <p:nvSpPr>
            <p:cNvPr id="28" name="Up-Down Arrow 66">
              <a:extLst>
                <a:ext uri="{FF2B5EF4-FFF2-40B4-BE49-F238E27FC236}">
                  <a16:creationId xmlns:a16="http://schemas.microsoft.com/office/drawing/2014/main" id="{7FE86A72-C96B-4105-8D53-04C4C216ABF3}"/>
                </a:ext>
              </a:extLst>
            </p:cNvPr>
            <p:cNvSpPr/>
            <p:nvPr/>
          </p:nvSpPr>
          <p:spPr bwMode="auto">
            <a:xfrm>
              <a:off x="6564313"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29" name="Up-Down Arrow 67">
              <a:extLst>
                <a:ext uri="{FF2B5EF4-FFF2-40B4-BE49-F238E27FC236}">
                  <a16:creationId xmlns:a16="http://schemas.microsoft.com/office/drawing/2014/main" id="{FCAB3C59-4635-442A-B76F-6A087C22E49C}"/>
                </a:ext>
              </a:extLst>
            </p:cNvPr>
            <p:cNvSpPr/>
            <p:nvPr/>
          </p:nvSpPr>
          <p:spPr bwMode="auto">
            <a:xfrm>
              <a:off x="4065588"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0" name="Up-Down Arrow 68">
              <a:extLst>
                <a:ext uri="{FF2B5EF4-FFF2-40B4-BE49-F238E27FC236}">
                  <a16:creationId xmlns:a16="http://schemas.microsoft.com/office/drawing/2014/main" id="{1C9FC1F9-A0CE-424F-A13E-0B864D37BC4D}"/>
                </a:ext>
              </a:extLst>
            </p:cNvPr>
            <p:cNvSpPr/>
            <p:nvPr/>
          </p:nvSpPr>
          <p:spPr bwMode="auto">
            <a:xfrm>
              <a:off x="1978025" y="2768600"/>
              <a:ext cx="209550"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1" name="Up-Down Arrow 69">
              <a:extLst>
                <a:ext uri="{FF2B5EF4-FFF2-40B4-BE49-F238E27FC236}">
                  <a16:creationId xmlns:a16="http://schemas.microsoft.com/office/drawing/2014/main" id="{B6759519-F371-4D29-A918-C5ED213B4E31}"/>
                </a:ext>
              </a:extLst>
            </p:cNvPr>
            <p:cNvSpPr/>
            <p:nvPr/>
          </p:nvSpPr>
          <p:spPr bwMode="auto">
            <a:xfrm>
              <a:off x="3021013" y="2768600"/>
              <a:ext cx="211137"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2" name="Up-Down Arrow 70">
              <a:extLst>
                <a:ext uri="{FF2B5EF4-FFF2-40B4-BE49-F238E27FC236}">
                  <a16:creationId xmlns:a16="http://schemas.microsoft.com/office/drawing/2014/main" id="{AC3E885A-A51D-4294-B821-C17AB6D4D1A2}"/>
                </a:ext>
              </a:extLst>
            </p:cNvPr>
            <p:cNvSpPr/>
            <p:nvPr/>
          </p:nvSpPr>
          <p:spPr bwMode="auto">
            <a:xfrm>
              <a:off x="5019675" y="2768600"/>
              <a:ext cx="209550"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3" name="Up-Down Arrow 71">
              <a:extLst>
                <a:ext uri="{FF2B5EF4-FFF2-40B4-BE49-F238E27FC236}">
                  <a16:creationId xmlns:a16="http://schemas.microsoft.com/office/drawing/2014/main" id="{0F60B382-5DC1-43B6-B8BA-D85F75C08318}"/>
                </a:ext>
              </a:extLst>
            </p:cNvPr>
            <p:cNvSpPr/>
            <p:nvPr/>
          </p:nvSpPr>
          <p:spPr bwMode="auto">
            <a:xfrm>
              <a:off x="4621213" y="2184400"/>
              <a:ext cx="211137" cy="319088"/>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4" name="TextBox 39">
              <a:extLst>
                <a:ext uri="{FF2B5EF4-FFF2-40B4-BE49-F238E27FC236}">
                  <a16:creationId xmlns:a16="http://schemas.microsoft.com/office/drawing/2014/main" id="{3E0041B2-BBD9-455F-9FD0-8F2F7930AAC1}"/>
                </a:ext>
              </a:extLst>
            </p:cNvPr>
            <p:cNvSpPr txBox="1">
              <a:spLocks noChangeArrowheads="1"/>
            </p:cNvSpPr>
            <p:nvPr/>
          </p:nvSpPr>
          <p:spPr bwMode="auto">
            <a:xfrm>
              <a:off x="1257300" y="1158875"/>
              <a:ext cx="9064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GB" b="0"/>
                <a:t>Chip Silicon</a:t>
              </a:r>
            </a:p>
          </p:txBody>
        </p:sp>
        <p:sp>
          <p:nvSpPr>
            <p:cNvPr id="35" name="Up-Down Arrow 73">
              <a:extLst>
                <a:ext uri="{FF2B5EF4-FFF2-40B4-BE49-F238E27FC236}">
                  <a16:creationId xmlns:a16="http://schemas.microsoft.com/office/drawing/2014/main" id="{F0843982-A57A-49B7-BC5E-95E1EE284CAD}"/>
                </a:ext>
              </a:extLst>
            </p:cNvPr>
            <p:cNvSpPr/>
            <p:nvPr/>
          </p:nvSpPr>
          <p:spPr bwMode="auto">
            <a:xfrm>
              <a:off x="1900238" y="4625975"/>
              <a:ext cx="21113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6" name="Up-Down Arrow 74">
              <a:extLst>
                <a:ext uri="{FF2B5EF4-FFF2-40B4-BE49-F238E27FC236}">
                  <a16:creationId xmlns:a16="http://schemas.microsoft.com/office/drawing/2014/main" id="{181E4618-09C1-4EB0-98AA-D12A8841D4CD}"/>
                </a:ext>
              </a:extLst>
            </p:cNvPr>
            <p:cNvSpPr/>
            <p:nvPr/>
          </p:nvSpPr>
          <p:spPr bwMode="auto">
            <a:xfrm>
              <a:off x="3476625" y="4625975"/>
              <a:ext cx="211138"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sp>
          <p:nvSpPr>
            <p:cNvPr id="37" name="Up-Down Arrow 75">
              <a:extLst>
                <a:ext uri="{FF2B5EF4-FFF2-40B4-BE49-F238E27FC236}">
                  <a16:creationId xmlns:a16="http://schemas.microsoft.com/office/drawing/2014/main" id="{99BAF53F-C697-4736-8D89-E33324E26A91}"/>
                </a:ext>
              </a:extLst>
            </p:cNvPr>
            <p:cNvSpPr/>
            <p:nvPr/>
          </p:nvSpPr>
          <p:spPr bwMode="auto">
            <a:xfrm>
              <a:off x="5359400" y="4625975"/>
              <a:ext cx="211138"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GB"/>
            </a:p>
          </p:txBody>
        </p:sp>
      </p:grpSp>
    </p:spTree>
    <p:extLst>
      <p:ext uri="{BB962C8B-B14F-4D97-AF65-F5344CB8AC3E}">
        <p14:creationId xmlns:p14="http://schemas.microsoft.com/office/powerpoint/2010/main" val="227622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CE14-195E-44A4-9768-F9BFAFA1C7FD}"/>
              </a:ext>
            </a:extLst>
          </p:cNvPr>
          <p:cNvSpPr>
            <a:spLocks noGrp="1"/>
          </p:cNvSpPr>
          <p:nvPr/>
        </p:nvSpPr>
        <p:spPr>
          <a:xfrm>
            <a:off x="497305" y="152400"/>
            <a:ext cx="8019521" cy="510794"/>
          </a:xfrm>
          <a:prstGeom prst="rect">
            <a:avLst/>
          </a:prstGeom>
        </p:spPr>
        <p:txBody>
          <a:bodyPr vert="horz" lIns="0" tIns="0" rIns="0" bIns="0" anchor="t">
            <a:normAutofit fontScale="97500" lnSpcReduction="10000"/>
          </a:bodyPr>
          <a:lst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a:lstStyle>
          <a:p>
            <a:pPr algn="ctr"/>
            <a:r>
              <a:rPr lang="en-GB" dirty="0"/>
              <a:t>Bit-band Operations</a:t>
            </a:r>
          </a:p>
        </p:txBody>
      </p:sp>
      <p:sp>
        <p:nvSpPr>
          <p:cNvPr id="3" name="Content Placeholder 2">
            <a:extLst>
              <a:ext uri="{FF2B5EF4-FFF2-40B4-BE49-F238E27FC236}">
                <a16:creationId xmlns:a16="http://schemas.microsoft.com/office/drawing/2014/main" id="{AD76D3D6-C8FF-4FA3-ADC4-9BBE50677634}"/>
              </a:ext>
            </a:extLst>
          </p:cNvPr>
          <p:cNvSpPr>
            <a:spLocks noGrp="1"/>
          </p:cNvSpPr>
          <p:nvPr/>
        </p:nvSpPr>
        <p:spPr>
          <a:xfrm>
            <a:off x="346755" y="1219200"/>
            <a:ext cx="8170071" cy="5217000"/>
          </a:xfrm>
          <a:prstGeom prst="rect">
            <a:avLst/>
          </a:prstGeom>
        </p:spPr>
        <p:txBody>
          <a:bodyPr vert="horz" lIns="0" tIns="0" rIns="0" bIns="0">
            <a:noAutofit/>
          </a:bodyPr>
          <a:lstStyle>
            <a:lvl1pPr marL="265113" indent="-265113" algn="l" rtl="0" eaLnBrk="1" latinLnBrk="0" hangingPunct="1">
              <a:spcBef>
                <a:spcPts val="12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12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r>
              <a:rPr lang="en-GB" dirty="0"/>
              <a:t>Bit-band operation allows a single load/store operation to access a single bit in the memory, for example, to change a single bit of one 32-bit data:</a:t>
            </a:r>
          </a:p>
          <a:p>
            <a:pPr lvl="1"/>
            <a:r>
              <a:rPr lang="en-GB" dirty="0"/>
              <a:t>Normal operation without bit-band (read-modify-write)</a:t>
            </a:r>
          </a:p>
          <a:p>
            <a:pPr lvl="5"/>
            <a:r>
              <a:rPr lang="en-GB" dirty="0"/>
              <a:t>Read the value of 32-bit data</a:t>
            </a:r>
          </a:p>
          <a:p>
            <a:pPr lvl="5"/>
            <a:r>
              <a:rPr lang="en-GB" dirty="0"/>
              <a:t>Modify a single bit of the 32-bit value (keep other bits unchanged)</a:t>
            </a:r>
          </a:p>
          <a:p>
            <a:pPr lvl="5"/>
            <a:r>
              <a:rPr lang="en-GB" dirty="0"/>
              <a:t>Write the value back to the address</a:t>
            </a:r>
          </a:p>
          <a:p>
            <a:pPr lvl="1"/>
            <a:r>
              <a:rPr lang="en-GB" dirty="0"/>
              <a:t>Bit-band operation</a:t>
            </a:r>
          </a:p>
          <a:p>
            <a:pPr lvl="5"/>
            <a:r>
              <a:rPr lang="en-GB" dirty="0"/>
              <a:t>Directly write a single bit (0 or 1) to the “bit-band alias address” of the data</a:t>
            </a:r>
          </a:p>
          <a:p>
            <a:r>
              <a:rPr lang="en-GB" dirty="0"/>
              <a:t>Bit-band alias address</a:t>
            </a:r>
          </a:p>
          <a:p>
            <a:pPr lvl="1"/>
            <a:r>
              <a:rPr lang="en-GB" dirty="0"/>
              <a:t>Each bit-band alias address is mapped to a real data address</a:t>
            </a:r>
          </a:p>
          <a:p>
            <a:pPr lvl="1"/>
            <a:r>
              <a:rPr lang="en-GB" dirty="0"/>
              <a:t>When writing to the bit-band alias address, only a single bit of the data will be changed</a:t>
            </a:r>
          </a:p>
        </p:txBody>
      </p:sp>
    </p:spTree>
    <p:extLst>
      <p:ext uri="{BB962C8B-B14F-4D97-AF65-F5344CB8AC3E}">
        <p14:creationId xmlns:p14="http://schemas.microsoft.com/office/powerpoint/2010/main" val="406463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4050</TotalTime>
  <Words>2160</Words>
  <Application>Microsoft Office PowerPoint</Application>
  <PresentationFormat>On-screen Show (4:3)</PresentationFormat>
  <Paragraphs>458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MS PGothic</vt:lpstr>
      <vt:lpstr>Arial</vt:lpstr>
      <vt:lpstr>Calibri</vt:lpstr>
      <vt:lpstr>Gill Sans MT</vt:lpstr>
      <vt:lpstr>Lucida Console</vt:lpstr>
      <vt:lpstr>Verdana</vt:lpstr>
      <vt:lpstr>Wingdings</vt:lpstr>
      <vt:lpstr>Office Theme</vt:lpstr>
      <vt:lpstr>PowerPoint Presentation</vt:lpstr>
      <vt:lpstr>PowerPoint Presentation</vt:lpstr>
      <vt:lpstr>Memory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Vectored Interrupt Control.</vt:lpstr>
      <vt:lpstr>Nested Vectored Interrupt Control.</vt:lpstr>
      <vt:lpstr>Vector Table</vt:lpstr>
      <vt:lpstr>Nested interrupt vector Controller</vt:lpstr>
      <vt:lpstr>PowerPoint Presentation</vt:lpstr>
      <vt:lpstr>Debug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Girish Kumar</cp:lastModifiedBy>
  <cp:revision>289</cp:revision>
  <dcterms:created xsi:type="dcterms:W3CDTF">2016-08-09T12:50:49Z</dcterms:created>
  <dcterms:modified xsi:type="dcterms:W3CDTF">2017-09-18T04:12:09Z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