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79"/>
  </p:notesMasterIdLst>
  <p:sldIdLst>
    <p:sldId id="256" r:id="rId2"/>
    <p:sldId id="312" r:id="rId3"/>
    <p:sldId id="313" r:id="rId4"/>
    <p:sldId id="349" r:id="rId5"/>
    <p:sldId id="350" r:id="rId6"/>
    <p:sldId id="351" r:id="rId7"/>
    <p:sldId id="352" r:id="rId8"/>
    <p:sldId id="356" r:id="rId9"/>
    <p:sldId id="357" r:id="rId10"/>
    <p:sldId id="348" r:id="rId11"/>
    <p:sldId id="257" r:id="rId12"/>
    <p:sldId id="314" r:id="rId13"/>
    <p:sldId id="308" r:id="rId14"/>
    <p:sldId id="309" r:id="rId15"/>
    <p:sldId id="310" r:id="rId16"/>
    <p:sldId id="358" r:id="rId17"/>
    <p:sldId id="360" r:id="rId18"/>
    <p:sldId id="311" r:id="rId19"/>
    <p:sldId id="359" r:id="rId20"/>
    <p:sldId id="362" r:id="rId21"/>
    <p:sldId id="363" r:id="rId22"/>
    <p:sldId id="364" r:id="rId23"/>
    <p:sldId id="372" r:id="rId24"/>
    <p:sldId id="365" r:id="rId25"/>
    <p:sldId id="366" r:id="rId26"/>
    <p:sldId id="373" r:id="rId27"/>
    <p:sldId id="367" r:id="rId28"/>
    <p:sldId id="354" r:id="rId29"/>
    <p:sldId id="368" r:id="rId30"/>
    <p:sldId id="370" r:id="rId31"/>
    <p:sldId id="259" r:id="rId32"/>
    <p:sldId id="316" r:id="rId33"/>
    <p:sldId id="258" r:id="rId34"/>
    <p:sldId id="353" r:id="rId35"/>
    <p:sldId id="260" r:id="rId36"/>
    <p:sldId id="317" r:id="rId37"/>
    <p:sldId id="318" r:id="rId38"/>
    <p:sldId id="319" r:id="rId39"/>
    <p:sldId id="325" r:id="rId40"/>
    <p:sldId id="328" r:id="rId41"/>
    <p:sldId id="326" r:id="rId42"/>
    <p:sldId id="327" r:id="rId43"/>
    <p:sldId id="320" r:id="rId44"/>
    <p:sldId id="321" r:id="rId45"/>
    <p:sldId id="322" r:id="rId46"/>
    <p:sldId id="329" r:id="rId47"/>
    <p:sldId id="323" r:id="rId48"/>
    <p:sldId id="330" r:id="rId49"/>
    <p:sldId id="332" r:id="rId50"/>
    <p:sldId id="324" r:id="rId51"/>
    <p:sldId id="331" r:id="rId52"/>
    <p:sldId id="333" r:id="rId53"/>
    <p:sldId id="334" r:id="rId54"/>
    <p:sldId id="335" r:id="rId55"/>
    <p:sldId id="336" r:id="rId56"/>
    <p:sldId id="337" r:id="rId57"/>
    <p:sldId id="340" r:id="rId58"/>
    <p:sldId id="338" r:id="rId59"/>
    <p:sldId id="339" r:id="rId60"/>
    <p:sldId id="341" r:id="rId61"/>
    <p:sldId id="342" r:id="rId62"/>
    <p:sldId id="374" r:id="rId63"/>
    <p:sldId id="343" r:id="rId64"/>
    <p:sldId id="344" r:id="rId65"/>
    <p:sldId id="345" r:id="rId66"/>
    <p:sldId id="346" r:id="rId67"/>
    <p:sldId id="347" r:id="rId68"/>
    <p:sldId id="272" r:id="rId69"/>
    <p:sldId id="273" r:id="rId70"/>
    <p:sldId id="264" r:id="rId71"/>
    <p:sldId id="274" r:id="rId72"/>
    <p:sldId id="275" r:id="rId73"/>
    <p:sldId id="276" r:id="rId74"/>
    <p:sldId id="301" r:id="rId75"/>
    <p:sldId id="303" r:id="rId76"/>
    <p:sldId id="267" r:id="rId77"/>
    <p:sldId id="355" r:id="rId78"/>
  </p:sldIdLst>
  <p:sldSz cx="9144000" cy="6858000" type="screen4x3"/>
  <p:notesSz cx="6997700" cy="92837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rosoft Corp." initials="" lastIdx="0" clrIdx="0"/>
  <p:cmAuthor id="1" name="Girish Kumar" initials="GK" lastIdx="1" clrIdx="1">
    <p:extLst>
      <p:ext uri="{19B8F6BF-5375-455C-9EA6-DF929625EA0E}">
        <p15:presenceInfo xmlns:p15="http://schemas.microsoft.com/office/powerpoint/2012/main" userId="04f681a11d665b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0432" autoAdjust="0"/>
  </p:normalViewPr>
  <p:slideViewPr>
    <p:cSldViewPr>
      <p:cViewPr>
        <p:scale>
          <a:sx n="100" d="100"/>
          <a:sy n="100" d="100"/>
        </p:scale>
        <p:origin x="516" y="-7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44"/>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0-16T11:25:59.088" idx="1">
    <p:pos x="4394" y="74"/>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9" tIns="46514" rIns="93029" bIns="46514" numCol="1" anchor="t" anchorCtr="0" compatLnSpc="1">
            <a:prstTxWarp prst="textNoShape">
              <a:avLst/>
            </a:prstTxWarp>
          </a:bodyPr>
          <a:lstStyle>
            <a:lvl1pPr defTabSz="930275" eaLnBrk="1" hangingPunct="1">
              <a:defRPr sz="1200"/>
            </a:lvl1pPr>
          </a:lstStyle>
          <a:p>
            <a:endParaRPr lang="en-US"/>
          </a:p>
        </p:txBody>
      </p:sp>
      <p:sp>
        <p:nvSpPr>
          <p:cNvPr id="4505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29" tIns="46514" rIns="93029" bIns="46514" numCol="1" anchor="t" anchorCtr="0" compatLnSpc="1">
            <a:prstTxWarp prst="textNoShape">
              <a:avLst/>
            </a:prstTxWarp>
          </a:bodyPr>
          <a:lstStyle>
            <a:lvl1pPr algn="r" defTabSz="930275" eaLnBrk="1" hangingPunct="1">
              <a:defRPr sz="1200"/>
            </a:lvl1pPr>
          </a:lstStyle>
          <a:p>
            <a:endParaRPr lang="en-US"/>
          </a:p>
        </p:txBody>
      </p:sp>
      <p:sp>
        <p:nvSpPr>
          <p:cNvPr id="4506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ffectLst/>
        </p:spPr>
      </p:sp>
      <p:sp>
        <p:nvSpPr>
          <p:cNvPr id="4506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29" tIns="46514" rIns="93029" bIns="465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06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29" tIns="46514" rIns="93029" bIns="46514" numCol="1" anchor="b" anchorCtr="0" compatLnSpc="1">
            <a:prstTxWarp prst="textNoShape">
              <a:avLst/>
            </a:prstTxWarp>
          </a:bodyPr>
          <a:lstStyle>
            <a:lvl1pPr defTabSz="930275" eaLnBrk="1" hangingPunct="1">
              <a:defRPr sz="1200"/>
            </a:lvl1pPr>
          </a:lstStyle>
          <a:p>
            <a:endParaRPr lang="en-US"/>
          </a:p>
        </p:txBody>
      </p:sp>
      <p:sp>
        <p:nvSpPr>
          <p:cNvPr id="4506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29" tIns="46514" rIns="93029" bIns="46514" numCol="1" anchor="b" anchorCtr="0" compatLnSpc="1">
            <a:prstTxWarp prst="textNoShape">
              <a:avLst/>
            </a:prstTxWarp>
          </a:bodyPr>
          <a:lstStyle>
            <a:lvl1pPr algn="r" defTabSz="930275" eaLnBrk="1" hangingPunct="1">
              <a:defRPr sz="1200"/>
            </a:lvl1pPr>
          </a:lstStyle>
          <a:p>
            <a:fld id="{2934886E-53AA-4CEE-913A-D801D6ABEC5E}"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E62E91-0E9F-4133-A30C-B64F96167B1B}" type="slidenum">
              <a:rPr lang="en-US"/>
              <a:pPr/>
              <a:t>1</a:t>
            </a:fld>
            <a:endParaRPr 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r>
              <a:rPr lang="en-US"/>
              <a:t>Click to add notes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5E227C-46A7-4177-AF2E-771EA99421AE}" type="slidenum">
              <a:rPr lang="en-US"/>
              <a:pPr/>
              <a:t>11</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pPr lvl="1">
              <a:buFontTx/>
              <a:buChar char="•"/>
            </a:pPr>
            <a:r>
              <a:rPr lang="en-US"/>
              <a:t>How presentation will benefit audience: Adult learners are more interested in a subject if they know how or why it is important to them.</a:t>
            </a:r>
          </a:p>
          <a:p>
            <a:pPr lvl="1">
              <a:buFontTx/>
              <a:buChar char="•"/>
            </a:pPr>
            <a:r>
              <a:rPr lang="en-US"/>
              <a:t>Presenter’s level of expertise in the subject: Briefly state your credentials in this area, or explain why participants should listen to you.</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44AA03-DE27-41AB-989F-F9B42A3759F9}" type="slidenum">
              <a:rPr lang="en-US"/>
              <a:pPr/>
              <a:t>31</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r>
              <a:rPr lang="en-US"/>
              <a:t>Lesson descriptions should be brief.</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FAAA0F-1B12-4C67-81B1-8A913621699E}" type="slidenum">
              <a:rPr lang="en-US"/>
              <a:pPr/>
              <a:t>33</a:t>
            </a:fld>
            <a:endParaRPr 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r>
              <a:rPr lang="en-US" b="1"/>
              <a:t>Example objectives</a:t>
            </a:r>
          </a:p>
          <a:p>
            <a:r>
              <a:rPr lang="en-US"/>
              <a:t>At the end of this lesson, you will be able to:</a:t>
            </a:r>
          </a:p>
          <a:p>
            <a:pPr lvl="1">
              <a:buFontTx/>
              <a:buChar char="•"/>
            </a:pPr>
            <a:r>
              <a:rPr lang="en-US"/>
              <a:t>Save files to the team Web server.</a:t>
            </a:r>
          </a:p>
          <a:p>
            <a:pPr lvl="1">
              <a:buFontTx/>
              <a:buChar char="•"/>
            </a:pPr>
            <a:r>
              <a:rPr lang="en-US"/>
              <a:t>Move files to different locations on the team Web server.</a:t>
            </a:r>
          </a:p>
          <a:p>
            <a:pPr lvl="1">
              <a:buFontTx/>
              <a:buChar char="•"/>
            </a:pPr>
            <a:r>
              <a:rPr lang="en-US"/>
              <a:t>Share files on the team Web server.</a:t>
            </a:r>
          </a:p>
          <a:p>
            <a:pPr>
              <a:buFontTx/>
              <a:buChar char="•"/>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34886E-53AA-4CEE-913A-D801D6ABEC5E}" type="slidenum">
              <a:rPr lang="en-US" smtClean="0"/>
              <a:pPr/>
              <a:t>68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598CB122-9659-4F40-BA48-631B51489623}" type="slidenum">
              <a:rPr lang="en-US" altLang="en-US" smtClean="0"/>
              <a:pPr/>
              <a:t>‹#›</a:t>
            </a:fld>
            <a:endParaRPr lang="en-US" altLang="en-US"/>
          </a:p>
        </p:txBody>
      </p:sp>
      <p:grpSp>
        <p:nvGrpSpPr>
          <p:cNvPr id="7" name="Group 41" descr="decorative graphic made up of dots"/>
          <p:cNvGrpSpPr>
            <a:grpSpLocks/>
          </p:cNvGrpSpPr>
          <p:nvPr userDrawn="1"/>
        </p:nvGrpSpPr>
        <p:grpSpPr bwMode="auto">
          <a:xfrm>
            <a:off x="7467600" y="1219200"/>
            <a:ext cx="792163" cy="1295400"/>
            <a:chOff x="5136" y="960"/>
            <a:chExt cx="528" cy="864"/>
          </a:xfrm>
        </p:grpSpPr>
        <p:sp>
          <p:nvSpPr>
            <p:cNvPr id="8" name="Oval 42"/>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US"/>
            </a:p>
          </p:txBody>
        </p:sp>
        <p:sp>
          <p:nvSpPr>
            <p:cNvPr id="9" name="Oval 43"/>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US"/>
            </a:p>
          </p:txBody>
        </p:sp>
        <p:sp>
          <p:nvSpPr>
            <p:cNvPr id="10" name="Oval 44"/>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US"/>
            </a:p>
          </p:txBody>
        </p:sp>
        <p:sp>
          <p:nvSpPr>
            <p:cNvPr id="11" name="Oval 45"/>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US"/>
            </a:p>
          </p:txBody>
        </p:sp>
        <p:sp>
          <p:nvSpPr>
            <p:cNvPr id="12" name="Oval 46"/>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US"/>
            </a:p>
          </p:txBody>
        </p:sp>
        <p:sp>
          <p:nvSpPr>
            <p:cNvPr id="13" name="Oval 47"/>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US"/>
            </a:p>
          </p:txBody>
        </p:sp>
        <p:sp>
          <p:nvSpPr>
            <p:cNvPr id="14" name="Oval 48"/>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US"/>
            </a:p>
          </p:txBody>
        </p:sp>
        <p:sp>
          <p:nvSpPr>
            <p:cNvPr id="15" name="Oval 49"/>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US"/>
            </a:p>
          </p:txBody>
        </p:sp>
        <p:sp>
          <p:nvSpPr>
            <p:cNvPr id="16" name="Oval 50"/>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US"/>
            </a:p>
          </p:txBody>
        </p:sp>
        <p:sp>
          <p:nvSpPr>
            <p:cNvPr id="17" name="Oval 51"/>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18" name="Oval 52"/>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19" name="Oval 53"/>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US"/>
            </a:p>
          </p:txBody>
        </p:sp>
        <p:sp>
          <p:nvSpPr>
            <p:cNvPr id="20" name="Oval 54"/>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US"/>
            </a:p>
          </p:txBody>
        </p:sp>
        <p:sp>
          <p:nvSpPr>
            <p:cNvPr id="21" name="Oval 55"/>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22" name="Oval 56"/>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23" name="Oval 57"/>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US"/>
            </a:p>
          </p:txBody>
        </p:sp>
        <p:sp>
          <p:nvSpPr>
            <p:cNvPr id="24" name="Oval 58"/>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25" name="Oval 59"/>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26" name="Oval 60"/>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27" name="Oval 61"/>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28" name="Oval 62"/>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US"/>
            </a:p>
          </p:txBody>
        </p:sp>
        <p:sp>
          <p:nvSpPr>
            <p:cNvPr id="29" name="Oval 63"/>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US"/>
            </a:p>
          </p:txBody>
        </p:sp>
        <p:sp>
          <p:nvSpPr>
            <p:cNvPr id="30" name="Oval 64"/>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31" name="Oval 65"/>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32" name="Oval 66"/>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US"/>
            </a:p>
          </p:txBody>
        </p:sp>
        <p:sp>
          <p:nvSpPr>
            <p:cNvPr id="33" name="Oval 67"/>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34" name="Oval 68"/>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35" name="Oval 69"/>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36" name="Oval 70"/>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37" name="Oval 71"/>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US"/>
            </a:p>
          </p:txBody>
        </p:sp>
        <p:sp>
          <p:nvSpPr>
            <p:cNvPr id="38" name="Oval 72"/>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45373BDF-52FA-4FC2-8B0E-0BFB70C3232D}"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17BFC57B-9B59-4224-94C5-851CD0C9692B}" type="slidenum">
              <a:rPr lang="en-US" altLang="en-US" smtClean="0"/>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B27FF89C-FE5E-4276-A634-398D97C1C118}"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D0FFB1B9-C5A6-417D-B11B-03868D9D7F6C}"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D12108D3-76FD-4AAA-A076-002E861BD9A2}" type="slidenum">
              <a:rPr lang="en-US" altLang="en-US" smtClean="0"/>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CFE2167F-84A4-4A07-BF96-53C3F841F2BB}" type="slidenum">
              <a:rPr lang="en-US" altLang="en-US" smtClean="0"/>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0299D64E-23E7-4A81-A938-0BAD19953AC8}" type="slidenum">
              <a:rPr lang="en-US" altLang="en-US" smtClean="0"/>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46E4A57F-A887-4213-BAF6-DB00A91645EC}"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AFCEA326-E744-4276-B774-C022CB9FEEDD}"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765FAC9-FE79-429F-9351-B894FF24ECFE}" type="slidenum">
              <a:rPr lang="en-US" altLang="en-US" smtClean="0"/>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FE81CD61-D373-4BD5-BD51-CAA67B84249F}" type="slidenum">
              <a:rPr lang="en-US" altLang="en-US" smtClean="0"/>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5EDB6-C5F2-44F0-8D51-C75829AFEC7F}" type="slidenum">
              <a:rPr lang="en-US" altLang="en-US" smtClean="0"/>
              <a:pPr/>
              <a:t>‹#›</a:t>
            </a:fld>
            <a:endParaRPr lang="en-US" altLang="en-US"/>
          </a:p>
        </p:txBody>
      </p:sp>
    </p:spTree>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6.x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a:t>Cortex M4 Assembly Language</a:t>
            </a:r>
          </a:p>
        </p:txBody>
      </p:sp>
      <p:sp>
        <p:nvSpPr>
          <p:cNvPr id="2051" name="Rectangle 3"/>
          <p:cNvSpPr>
            <a:spLocks noGrp="1" noChangeArrowheads="1"/>
          </p:cNvSpPr>
          <p:nvPr>
            <p:ph type="subTitle" idx="1"/>
          </p:nvPr>
        </p:nvSpPr>
        <p:spPr/>
        <p:txBody>
          <a:bodyPr/>
          <a:lstStyle/>
          <a:p>
            <a:r>
              <a:rPr lang="en-US"/>
              <a:t>Girish S Kumar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F22A7-E78E-4992-93B8-5FF86601DA33}"/>
              </a:ext>
            </a:extLst>
          </p:cNvPr>
          <p:cNvSpPr>
            <a:spLocks noGrp="1"/>
          </p:cNvSpPr>
          <p:nvPr>
            <p:ph type="title"/>
          </p:nvPr>
        </p:nvSpPr>
        <p:spPr>
          <a:xfrm>
            <a:off x="457200" y="274638"/>
            <a:ext cx="8229600" cy="639762"/>
          </a:xfrm>
        </p:spPr>
        <p:txBody>
          <a:bodyPr>
            <a:normAutofit fontScale="90000"/>
          </a:bodyPr>
          <a:lstStyle/>
          <a:p>
            <a:r>
              <a:rPr lang="en-IN" dirty="0"/>
              <a:t>A Typical ARM Compilation</a:t>
            </a:r>
          </a:p>
        </p:txBody>
      </p:sp>
      <p:pic>
        <p:nvPicPr>
          <p:cNvPr id="3" name="Picture 2">
            <a:extLst>
              <a:ext uri="{FF2B5EF4-FFF2-40B4-BE49-F238E27FC236}">
                <a16:creationId xmlns:a16="http://schemas.microsoft.com/office/drawing/2014/main" id="{F86169B4-9E16-4FCA-AB37-C1522254FF44}"/>
              </a:ext>
            </a:extLst>
          </p:cNvPr>
          <p:cNvPicPr>
            <a:picLocks noChangeAspect="1"/>
          </p:cNvPicPr>
          <p:nvPr/>
        </p:nvPicPr>
        <p:blipFill>
          <a:blip r:embed="rId2"/>
          <a:stretch>
            <a:fillRect/>
          </a:stretch>
        </p:blipFill>
        <p:spPr>
          <a:xfrm>
            <a:off x="457200" y="914401"/>
            <a:ext cx="8615680" cy="5943600"/>
          </a:xfrm>
          <a:prstGeom prst="rect">
            <a:avLst/>
          </a:prstGeom>
        </p:spPr>
      </p:pic>
    </p:spTree>
    <p:extLst>
      <p:ext uri="{BB962C8B-B14F-4D97-AF65-F5344CB8AC3E}">
        <p14:creationId xmlns:p14="http://schemas.microsoft.com/office/powerpoint/2010/main" val="287542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76200"/>
            <a:ext cx="8229600" cy="1143000"/>
          </a:xfrm>
        </p:spPr>
        <p:txBody>
          <a:bodyPr/>
          <a:lstStyle/>
          <a:p>
            <a:r>
              <a:rPr lang="en-US" dirty="0"/>
              <a:t>ARM Instructions set</a:t>
            </a:r>
          </a:p>
        </p:txBody>
      </p:sp>
      <p:sp>
        <p:nvSpPr>
          <p:cNvPr id="3" name="TextBox 2"/>
          <p:cNvSpPr txBox="1"/>
          <p:nvPr/>
        </p:nvSpPr>
        <p:spPr>
          <a:xfrm>
            <a:off x="304800" y="1219200"/>
            <a:ext cx="8001000" cy="1569660"/>
          </a:xfrm>
          <a:prstGeom prst="rect">
            <a:avLst/>
          </a:prstGeom>
          <a:noFill/>
        </p:spPr>
        <p:txBody>
          <a:bodyPr wrap="square" rtlCol="0">
            <a:spAutoFit/>
          </a:bodyPr>
          <a:lstStyle/>
          <a:p>
            <a:pPr>
              <a:buFont typeface="Arial" pitchFamily="34" charset="0"/>
              <a:buChar char="•"/>
            </a:pPr>
            <a:r>
              <a:rPr lang="en-US" sz="2800" dirty="0"/>
              <a:t> ARM instructions are always 32 Bit</a:t>
            </a:r>
          </a:p>
          <a:p>
            <a:endParaRPr lang="en-US" sz="2800" dirty="0"/>
          </a:p>
          <a:p>
            <a:pPr>
              <a:buFont typeface="Arial" pitchFamily="34" charset="0"/>
              <a:buChar char="•"/>
            </a:pPr>
            <a:r>
              <a:rPr lang="en-US" sz="2800" dirty="0"/>
              <a:t> Op Code and data is contained in this</a:t>
            </a:r>
          </a:p>
          <a:p>
            <a:endParaRPr lang="en-US" sz="1200" dirty="0"/>
          </a:p>
        </p:txBody>
      </p:sp>
      <p:sp>
        <p:nvSpPr>
          <p:cNvPr id="6" name="Rectangle 5"/>
          <p:cNvSpPr/>
          <p:nvPr/>
        </p:nvSpPr>
        <p:spPr>
          <a:xfrm>
            <a:off x="304800" y="2743200"/>
            <a:ext cx="8610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304800" y="378069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915400" y="385689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57200" y="4009290"/>
            <a:ext cx="3657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486400" y="4009290"/>
            <a:ext cx="3276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226165" y="3862750"/>
            <a:ext cx="1142999" cy="369332"/>
          </a:xfrm>
          <a:prstGeom prst="rect">
            <a:avLst/>
          </a:prstGeom>
          <a:noFill/>
        </p:spPr>
        <p:txBody>
          <a:bodyPr wrap="square" rtlCol="0">
            <a:spAutoFit/>
          </a:bodyPr>
          <a:lstStyle/>
          <a:p>
            <a:r>
              <a:rPr lang="en-US" dirty="0"/>
              <a:t>32 -Bits</a:t>
            </a:r>
          </a:p>
        </p:txBody>
      </p:sp>
      <p:cxnSp>
        <p:nvCxnSpPr>
          <p:cNvPr id="19" name="Straight Connector 18"/>
          <p:cNvCxnSpPr/>
          <p:nvPr/>
        </p:nvCxnSpPr>
        <p:spPr>
          <a:xfrm>
            <a:off x="4953000" y="2784225"/>
            <a:ext cx="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676400" y="2895600"/>
            <a:ext cx="1981200" cy="369332"/>
          </a:xfrm>
          <a:prstGeom prst="rect">
            <a:avLst/>
          </a:prstGeom>
          <a:noFill/>
        </p:spPr>
        <p:txBody>
          <a:bodyPr wrap="square" rtlCol="0">
            <a:spAutoFit/>
          </a:bodyPr>
          <a:lstStyle/>
          <a:p>
            <a:pPr algn="ctr"/>
            <a:r>
              <a:rPr lang="en-US" dirty="0"/>
              <a:t>Op-Code 20 bits</a:t>
            </a:r>
          </a:p>
        </p:txBody>
      </p:sp>
      <p:sp>
        <p:nvSpPr>
          <p:cNvPr id="21" name="TextBox 20"/>
          <p:cNvSpPr txBox="1"/>
          <p:nvPr/>
        </p:nvSpPr>
        <p:spPr>
          <a:xfrm>
            <a:off x="6019800" y="2895600"/>
            <a:ext cx="1981200" cy="369332"/>
          </a:xfrm>
          <a:prstGeom prst="rect">
            <a:avLst/>
          </a:prstGeom>
          <a:noFill/>
        </p:spPr>
        <p:txBody>
          <a:bodyPr wrap="square" rtlCol="0">
            <a:spAutoFit/>
          </a:bodyPr>
          <a:lstStyle/>
          <a:p>
            <a:pPr algn="ctr"/>
            <a:r>
              <a:rPr lang="en-US" dirty="0"/>
              <a:t>Operands 12 bit</a:t>
            </a:r>
          </a:p>
        </p:txBody>
      </p:sp>
      <p:sp>
        <p:nvSpPr>
          <p:cNvPr id="23" name="Rounded Rectangle 22"/>
          <p:cNvSpPr/>
          <p:nvPr/>
        </p:nvSpPr>
        <p:spPr>
          <a:xfrm>
            <a:off x="0" y="914400"/>
            <a:ext cx="9144000" cy="3581400"/>
          </a:xfrm>
          <a:prstGeom prst="roundRect">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Thumb-2 Instructions</a:t>
            </a:r>
          </a:p>
        </p:txBody>
      </p:sp>
      <p:sp>
        <p:nvSpPr>
          <p:cNvPr id="4" name="Rounded Rectangle 3"/>
          <p:cNvSpPr/>
          <p:nvPr/>
        </p:nvSpPr>
        <p:spPr>
          <a:xfrm>
            <a:off x="152400" y="1219200"/>
            <a:ext cx="8839200" cy="487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ARM developed two different instruction set architectures:</a:t>
            </a:r>
          </a:p>
          <a:p>
            <a:endParaRPr lang="en-US" sz="2400" dirty="0"/>
          </a:p>
          <a:p>
            <a:pPr marL="342900" indent="-342900">
              <a:buAutoNum type="arabicParenBoth"/>
            </a:pPr>
            <a:r>
              <a:rPr lang="en-US" sz="2400" dirty="0"/>
              <a:t>Traditional 32-bit instruction set  (ARM Instructions) </a:t>
            </a:r>
          </a:p>
          <a:p>
            <a:pPr marL="342900" indent="-342900">
              <a:buAutoNum type="arabicParenBoth"/>
            </a:pPr>
            <a:r>
              <a:rPr lang="en-US" sz="2400" dirty="0"/>
              <a:t> 16-bit  instructions to improve the code Density  (Thumb Instructions)</a:t>
            </a:r>
          </a:p>
          <a:p>
            <a:pPr marL="342900" indent="-342900">
              <a:buAutoNum type="arabicParenBoth"/>
            </a:pPr>
            <a:endParaRPr lang="en-US" sz="2400" dirty="0"/>
          </a:p>
          <a:p>
            <a:r>
              <a:rPr lang="en-US" sz="2400" dirty="0"/>
              <a:t>During 2003 ARM developed Thumb-2 technology  This technology enables a mixture of 16-bit and 32-bit instructions to be executed within one operating state. All the  ARM Cortex-M processors are based on Thumb-2 technology.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0"/>
            <a:ext cx="9143999" cy="6858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762000"/>
          </a:xfrm>
        </p:spPr>
        <p:txBody>
          <a:bodyPr/>
          <a:lstStyle/>
          <a:p>
            <a:r>
              <a:rPr lang="en-US" dirty="0"/>
              <a:t>Cortex M4 Instructions Set</a:t>
            </a:r>
          </a:p>
        </p:txBody>
      </p:sp>
      <p:sp>
        <p:nvSpPr>
          <p:cNvPr id="3" name="Rounded Rectangle 2"/>
          <p:cNvSpPr/>
          <p:nvPr/>
        </p:nvSpPr>
        <p:spPr>
          <a:xfrm>
            <a:off x="304800" y="990600"/>
            <a:ext cx="8610600" cy="1066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u="sng" dirty="0"/>
              <a:t>Cortex M4 has  </a:t>
            </a:r>
          </a:p>
          <a:p>
            <a:pPr>
              <a:buFont typeface="Arial" pitchFamily="34" charset="0"/>
              <a:buChar char="•"/>
            </a:pPr>
            <a:r>
              <a:rPr lang="en-US" b="1" dirty="0"/>
              <a:t>203 Instructions in general category </a:t>
            </a:r>
          </a:p>
          <a:p>
            <a:pPr>
              <a:buFont typeface="Arial" pitchFamily="34" charset="0"/>
              <a:buChar char="•"/>
            </a:pPr>
            <a:r>
              <a:rPr lang="en-US" b="1" dirty="0"/>
              <a:t>65 instructions related to  FPU</a:t>
            </a:r>
          </a:p>
        </p:txBody>
      </p:sp>
      <p:sp>
        <p:nvSpPr>
          <p:cNvPr id="4" name="Rounded Rectangle 3"/>
          <p:cNvSpPr/>
          <p:nvPr/>
        </p:nvSpPr>
        <p:spPr>
          <a:xfrm>
            <a:off x="228600" y="2514600"/>
            <a:ext cx="8686800" cy="419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1. Data Moving Instructions</a:t>
            </a:r>
          </a:p>
          <a:p>
            <a:r>
              <a:rPr lang="en-US" b="1" dirty="0"/>
              <a:t>2. Arithmetic Instructions</a:t>
            </a:r>
          </a:p>
          <a:p>
            <a:r>
              <a:rPr lang="en-US" b="1" dirty="0"/>
              <a:t>3. Logic Instructions</a:t>
            </a:r>
          </a:p>
          <a:p>
            <a:r>
              <a:rPr lang="en-US" b="1" dirty="0"/>
              <a:t>4. Shift and Rotate Instructions</a:t>
            </a:r>
          </a:p>
          <a:p>
            <a:r>
              <a:rPr lang="en-US" b="1" dirty="0"/>
              <a:t>5. Data Conversion Instructions</a:t>
            </a:r>
          </a:p>
          <a:p>
            <a:r>
              <a:rPr lang="en-US" b="1" dirty="0"/>
              <a:t>6. Bit-Field Processing Instructions</a:t>
            </a:r>
          </a:p>
          <a:p>
            <a:r>
              <a:rPr lang="en-US" b="1" dirty="0"/>
              <a:t>7. Compare and Test Instructions</a:t>
            </a:r>
          </a:p>
          <a:p>
            <a:r>
              <a:rPr lang="en-US" b="1" dirty="0"/>
              <a:t>8. Program Flow Control Instructions</a:t>
            </a:r>
          </a:p>
          <a:p>
            <a:r>
              <a:rPr lang="en-US" b="1" dirty="0"/>
              <a:t>9. Saturation Instructions</a:t>
            </a:r>
          </a:p>
          <a:p>
            <a:r>
              <a:rPr lang="en-US" b="1" dirty="0"/>
              <a:t>10. Exception Related Instructions</a:t>
            </a:r>
          </a:p>
          <a:p>
            <a:r>
              <a:rPr lang="en-US" b="1" dirty="0"/>
              <a:t>11. Sleep Mode Instructions</a:t>
            </a:r>
          </a:p>
          <a:p>
            <a:r>
              <a:rPr lang="en-US" b="1" dirty="0"/>
              <a:t>12. Memory Barrier Instructions</a:t>
            </a:r>
          </a:p>
          <a:p>
            <a:r>
              <a:rPr lang="en-US" b="1" dirty="0"/>
              <a:t>13. Miscellaneous Instructions</a:t>
            </a:r>
          </a:p>
          <a:p>
            <a:r>
              <a:rPr lang="en-US" b="1" dirty="0"/>
              <a:t>14. Unsupported Instructions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of Assembly Language</a:t>
            </a:r>
          </a:p>
        </p:txBody>
      </p:sp>
      <p:graphicFrame>
        <p:nvGraphicFramePr>
          <p:cNvPr id="3" name="Table 2"/>
          <p:cNvGraphicFramePr>
            <a:graphicFrameLocks noGrp="1"/>
          </p:cNvGraphicFramePr>
          <p:nvPr/>
        </p:nvGraphicFramePr>
        <p:xfrm>
          <a:off x="990600" y="3200400"/>
          <a:ext cx="7696200" cy="3291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859280">
                  <a:extLst>
                    <a:ext uri="{9D8B030D-6E8A-4147-A177-3AD203B41FA5}">
                      <a16:colId xmlns:a16="http://schemas.microsoft.com/office/drawing/2014/main" val="20001"/>
                    </a:ext>
                  </a:extLst>
                </a:gridCol>
                <a:gridCol w="1539240">
                  <a:extLst>
                    <a:ext uri="{9D8B030D-6E8A-4147-A177-3AD203B41FA5}">
                      <a16:colId xmlns:a16="http://schemas.microsoft.com/office/drawing/2014/main" val="20002"/>
                    </a:ext>
                  </a:extLst>
                </a:gridCol>
                <a:gridCol w="1539240">
                  <a:extLst>
                    <a:ext uri="{9D8B030D-6E8A-4147-A177-3AD203B41FA5}">
                      <a16:colId xmlns:a16="http://schemas.microsoft.com/office/drawing/2014/main" val="20003"/>
                    </a:ext>
                  </a:extLst>
                </a:gridCol>
                <a:gridCol w="1539240">
                  <a:extLst>
                    <a:ext uri="{9D8B030D-6E8A-4147-A177-3AD203B41FA5}">
                      <a16:colId xmlns:a16="http://schemas.microsoft.com/office/drawing/2014/main" val="20004"/>
                    </a:ext>
                  </a:extLst>
                </a:gridCol>
              </a:tblGrid>
              <a:tr h="605837">
                <a:tc>
                  <a:txBody>
                    <a:bodyPr/>
                    <a:lstStyle/>
                    <a:p>
                      <a:pPr algn="ctr"/>
                      <a:endParaRPr lang="en-US" dirty="0"/>
                    </a:p>
                  </a:txBody>
                  <a:tcPr/>
                </a:tc>
                <a:tc>
                  <a:txBody>
                    <a:bodyPr/>
                    <a:lstStyle/>
                    <a:p>
                      <a:pPr algn="ctr"/>
                      <a:r>
                        <a:rPr lang="en-US" dirty="0"/>
                        <a:t>Label</a:t>
                      </a:r>
                    </a:p>
                    <a:p>
                      <a:pPr algn="ctr"/>
                      <a:r>
                        <a:rPr lang="en-US" dirty="0"/>
                        <a:t>Field</a:t>
                      </a:r>
                    </a:p>
                  </a:txBody>
                  <a:tcPr/>
                </a:tc>
                <a:tc>
                  <a:txBody>
                    <a:bodyPr/>
                    <a:lstStyle/>
                    <a:p>
                      <a:pPr algn="ctr"/>
                      <a:r>
                        <a:rPr lang="en-US" dirty="0"/>
                        <a:t>Operation Field</a:t>
                      </a:r>
                    </a:p>
                  </a:txBody>
                  <a:tcPr/>
                </a:tc>
                <a:tc>
                  <a:txBody>
                    <a:bodyPr/>
                    <a:lstStyle/>
                    <a:p>
                      <a:pPr algn="ctr"/>
                      <a:r>
                        <a:rPr lang="en-US" dirty="0"/>
                        <a:t>Operands</a:t>
                      </a:r>
                    </a:p>
                  </a:txBody>
                  <a:tcPr/>
                </a:tc>
                <a:tc>
                  <a:txBody>
                    <a:bodyPr/>
                    <a:lstStyle/>
                    <a:p>
                      <a:pPr algn="ctr"/>
                      <a:r>
                        <a:rPr lang="en-US" dirty="0"/>
                        <a:t>Comments</a:t>
                      </a:r>
                    </a:p>
                  </a:txBody>
                  <a:tcPr/>
                </a:tc>
                <a:extLst>
                  <a:ext uri="{0D108BD9-81ED-4DB2-BD59-A6C34878D82A}">
                    <a16:rowId xmlns:a16="http://schemas.microsoft.com/office/drawing/2014/main" val="10000"/>
                  </a:ext>
                </a:extLst>
              </a:tr>
              <a:tr h="605837">
                <a:tc>
                  <a:txBody>
                    <a:bodyPr/>
                    <a:lstStyle/>
                    <a:p>
                      <a:r>
                        <a:rPr lang="en-US" dirty="0"/>
                        <a:t>Mandatory/Optional</a:t>
                      </a:r>
                    </a:p>
                  </a:txBody>
                  <a:tcPr/>
                </a:tc>
                <a:tc>
                  <a:txBody>
                    <a:bodyPr/>
                    <a:lstStyle/>
                    <a:p>
                      <a:r>
                        <a:rPr lang="en-US" b="1" dirty="0">
                          <a:latin typeface="Bookman Old Style" pitchFamily="18" charset="0"/>
                        </a:rPr>
                        <a:t>Optional</a:t>
                      </a:r>
                    </a:p>
                  </a:txBody>
                  <a:tcPr/>
                </a:tc>
                <a:tc>
                  <a:txBody>
                    <a:bodyPr/>
                    <a:lstStyle/>
                    <a:p>
                      <a:r>
                        <a:rPr lang="en-US" b="1" dirty="0">
                          <a:latin typeface="Bookman Old Style" pitchFamily="18" charset="0"/>
                        </a:rPr>
                        <a:t>Mandatory</a:t>
                      </a:r>
                    </a:p>
                  </a:txBody>
                  <a:tcPr/>
                </a:tc>
                <a:tc>
                  <a:txBody>
                    <a:bodyPr/>
                    <a:lstStyle/>
                    <a:p>
                      <a:r>
                        <a:rPr lang="en-US" b="1" dirty="0">
                          <a:latin typeface="Bookman Old Style" pitchFamily="18" charset="0"/>
                        </a:rPr>
                        <a:t>Mandatory</a:t>
                      </a:r>
                    </a:p>
                  </a:txBody>
                  <a:tcPr/>
                </a:tc>
                <a:tc>
                  <a:txBody>
                    <a:bodyPr/>
                    <a:lstStyle/>
                    <a:p>
                      <a:r>
                        <a:rPr lang="en-US" b="1" dirty="0">
                          <a:latin typeface="Bookman Old Style" pitchFamily="18" charset="0"/>
                        </a:rPr>
                        <a:t>Optional</a:t>
                      </a:r>
                    </a:p>
                  </a:txBody>
                  <a:tcPr/>
                </a:tc>
                <a:extLst>
                  <a:ext uri="{0D108BD9-81ED-4DB2-BD59-A6C34878D82A}">
                    <a16:rowId xmlns:a16="http://schemas.microsoft.com/office/drawing/2014/main" val="10001"/>
                  </a:ext>
                </a:extLst>
              </a:tr>
              <a:tr h="540926">
                <a:tc>
                  <a:txBody>
                    <a:bodyPr/>
                    <a:lstStyle/>
                    <a:p>
                      <a:r>
                        <a:rPr lang="en-US" dirty="0"/>
                        <a:t>Purpose</a:t>
                      </a:r>
                    </a:p>
                  </a:txBody>
                  <a:tcPr/>
                </a:tc>
                <a:tc>
                  <a:txBody>
                    <a:bodyPr/>
                    <a:lstStyle/>
                    <a:p>
                      <a:r>
                        <a:rPr lang="en-US" dirty="0"/>
                        <a:t>Identify</a:t>
                      </a:r>
                      <a:r>
                        <a:rPr lang="en-US" baseline="0" dirty="0"/>
                        <a:t> a line for branching </a:t>
                      </a:r>
                      <a:r>
                        <a:rPr lang="en-US" sz="1800" kern="1200" baseline="0" dirty="0">
                          <a:solidFill>
                            <a:schemeClr val="dk1"/>
                          </a:solidFill>
                          <a:latin typeface="+mn-lt"/>
                          <a:ea typeface="+mn-ea"/>
                          <a:cs typeface="+mn-cs"/>
                        </a:rPr>
                        <a:t>A label must be located at the first column &amp; max 15 Chars Label must end with a : </a:t>
                      </a:r>
                      <a:endParaRPr lang="en-US" dirty="0"/>
                    </a:p>
                  </a:txBody>
                  <a:tcPr/>
                </a:tc>
                <a:tc>
                  <a:txBody>
                    <a:bodyPr/>
                    <a:lstStyle/>
                    <a:p>
                      <a:r>
                        <a:rPr lang="en-US" dirty="0"/>
                        <a:t>Contains the </a:t>
                      </a:r>
                      <a:r>
                        <a:rPr lang="en-US" sz="1800" kern="1200" baseline="0" dirty="0">
                          <a:solidFill>
                            <a:schemeClr val="dk1"/>
                          </a:solidFill>
                          <a:latin typeface="+mn-lt"/>
                          <a:ea typeface="+mn-ea"/>
                          <a:cs typeface="+mn-cs"/>
                        </a:rPr>
                        <a:t>Mnemonic like MOV, ADD</a:t>
                      </a:r>
                      <a:endParaRPr lang="en-US" dirty="0"/>
                    </a:p>
                  </a:txBody>
                  <a:tcPr/>
                </a:tc>
                <a:tc>
                  <a:txBody>
                    <a:bodyPr/>
                    <a:lstStyle/>
                    <a:p>
                      <a:r>
                        <a:rPr lang="en-US" sz="1800" kern="1200" baseline="0" dirty="0">
                          <a:solidFill>
                            <a:schemeClr val="dk1"/>
                          </a:solidFill>
                          <a:latin typeface="+mn-lt"/>
                          <a:ea typeface="+mn-ea"/>
                          <a:cs typeface="+mn-cs"/>
                        </a:rPr>
                        <a:t>The operands field contains the data or an address for its corresponding</a:t>
                      </a:r>
                    </a:p>
                    <a:p>
                      <a:r>
                        <a:rPr lang="en-US" sz="1800" kern="1200" baseline="0" dirty="0">
                          <a:solidFill>
                            <a:schemeClr val="dk1"/>
                          </a:solidFill>
                          <a:latin typeface="+mn-lt"/>
                          <a:ea typeface="+mn-ea"/>
                          <a:cs typeface="+mn-cs"/>
                        </a:rPr>
                        <a:t>instruction to be operated </a:t>
                      </a:r>
                      <a:endParaRPr lang="en-US" dirty="0"/>
                    </a:p>
                  </a:txBody>
                  <a:tcPr/>
                </a:tc>
                <a:tc>
                  <a:txBody>
                    <a:bodyPr/>
                    <a:lstStyle/>
                    <a:p>
                      <a:r>
                        <a:rPr lang="en-US" dirty="0"/>
                        <a:t>To add documentation</a:t>
                      </a:r>
                      <a:r>
                        <a:rPr lang="en-US" baseline="0" dirty="0"/>
                        <a:t> to your should be mentioned after a semicolon</a:t>
                      </a:r>
                      <a:endParaRPr lang="en-US" dirty="0"/>
                    </a:p>
                  </a:txBody>
                  <a:tcPr/>
                </a:tc>
                <a:extLst>
                  <a:ext uri="{0D108BD9-81ED-4DB2-BD59-A6C34878D82A}">
                    <a16:rowId xmlns:a16="http://schemas.microsoft.com/office/drawing/2014/main" val="10002"/>
                  </a:ext>
                </a:extLst>
              </a:tr>
            </a:tbl>
          </a:graphicData>
        </a:graphic>
      </p:graphicFrame>
      <p:sp>
        <p:nvSpPr>
          <p:cNvPr id="4" name="TextBox 3"/>
          <p:cNvSpPr txBox="1"/>
          <p:nvPr/>
        </p:nvSpPr>
        <p:spPr>
          <a:xfrm>
            <a:off x="1371600" y="1600201"/>
            <a:ext cx="4191000" cy="1200329"/>
          </a:xfrm>
          <a:prstGeom prst="rect">
            <a:avLst/>
          </a:prstGeom>
          <a:noFill/>
        </p:spPr>
        <p:txBody>
          <a:bodyPr wrap="square" rtlCol="0">
            <a:spAutoFit/>
          </a:bodyPr>
          <a:lstStyle/>
          <a:p>
            <a:r>
              <a:rPr lang="en-US" b="1" dirty="0"/>
              <a:t>1. Label field</a:t>
            </a:r>
          </a:p>
          <a:p>
            <a:r>
              <a:rPr lang="en-US" b="1" dirty="0"/>
              <a:t>2. Operation field</a:t>
            </a:r>
          </a:p>
          <a:p>
            <a:r>
              <a:rPr lang="en-US" b="1" dirty="0"/>
              <a:t>3. Operands field</a:t>
            </a:r>
          </a:p>
          <a:p>
            <a:r>
              <a:rPr lang="en-US" b="1" dirty="0"/>
              <a:t>4. Comment field</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EBE74-A316-4E47-A820-7C16E34F1231}"/>
              </a:ext>
            </a:extLst>
          </p:cNvPr>
          <p:cNvSpPr>
            <a:spLocks noGrp="1"/>
          </p:cNvSpPr>
          <p:nvPr>
            <p:ph type="title"/>
          </p:nvPr>
        </p:nvSpPr>
        <p:spPr/>
        <p:txBody>
          <a:bodyPr/>
          <a:lstStyle/>
          <a:p>
            <a:r>
              <a:rPr lang="en-IN" dirty="0"/>
              <a:t>Instruction Format</a:t>
            </a:r>
          </a:p>
        </p:txBody>
      </p:sp>
      <p:sp>
        <p:nvSpPr>
          <p:cNvPr id="3" name="TextBox 2">
            <a:extLst>
              <a:ext uri="{FF2B5EF4-FFF2-40B4-BE49-F238E27FC236}">
                <a16:creationId xmlns:a16="http://schemas.microsoft.com/office/drawing/2014/main" id="{CB2862E2-A268-4032-9E31-793A6267FA6F}"/>
              </a:ext>
            </a:extLst>
          </p:cNvPr>
          <p:cNvSpPr txBox="1"/>
          <p:nvPr/>
        </p:nvSpPr>
        <p:spPr>
          <a:xfrm>
            <a:off x="228600" y="1828800"/>
            <a:ext cx="8686800" cy="523220"/>
          </a:xfrm>
          <a:prstGeom prst="rect">
            <a:avLst/>
          </a:prstGeom>
          <a:noFill/>
          <a:ln>
            <a:solidFill>
              <a:schemeClr val="accent1"/>
            </a:solidFill>
          </a:ln>
        </p:spPr>
        <p:txBody>
          <a:bodyPr wrap="square" rtlCol="0">
            <a:spAutoFit/>
          </a:bodyPr>
          <a:lstStyle/>
          <a:p>
            <a:r>
              <a:rPr lang="en-IN" sz="2800" dirty="0"/>
              <a:t>{label} {</a:t>
            </a:r>
            <a:r>
              <a:rPr lang="en-IN" sz="2800" dirty="0" err="1">
                <a:solidFill>
                  <a:srgbClr val="FF0000"/>
                </a:solidFill>
              </a:rPr>
              <a:t>instruction</a:t>
            </a:r>
            <a:r>
              <a:rPr lang="en-IN" sz="2800" dirty="0" err="1"/>
              <a:t>|</a:t>
            </a:r>
            <a:r>
              <a:rPr lang="en-IN" sz="2800" dirty="0" err="1">
                <a:solidFill>
                  <a:srgbClr val="00B050"/>
                </a:solidFill>
              </a:rPr>
              <a:t>directive</a:t>
            </a:r>
            <a:r>
              <a:rPr lang="en-IN" sz="2800" dirty="0" err="1"/>
              <a:t>|</a:t>
            </a:r>
            <a:r>
              <a:rPr lang="en-IN" sz="2800" dirty="0" err="1">
                <a:solidFill>
                  <a:srgbClr val="0070C0"/>
                </a:solidFill>
              </a:rPr>
              <a:t>pseudo-instruction</a:t>
            </a:r>
            <a:r>
              <a:rPr lang="en-IN" sz="2800" dirty="0"/>
              <a:t>} </a:t>
            </a:r>
            <a:r>
              <a:rPr lang="en-IN" sz="1400" dirty="0"/>
              <a:t>{;comment}</a:t>
            </a:r>
            <a:endParaRPr lang="en-IN" sz="2800" dirty="0"/>
          </a:p>
        </p:txBody>
      </p:sp>
      <p:sp>
        <p:nvSpPr>
          <p:cNvPr id="6" name="TextBox 5">
            <a:extLst>
              <a:ext uri="{FF2B5EF4-FFF2-40B4-BE49-F238E27FC236}">
                <a16:creationId xmlns:a16="http://schemas.microsoft.com/office/drawing/2014/main" id="{EFE821F9-F936-4249-88A0-214C87CC4833}"/>
              </a:ext>
            </a:extLst>
          </p:cNvPr>
          <p:cNvSpPr txBox="1"/>
          <p:nvPr/>
        </p:nvSpPr>
        <p:spPr>
          <a:xfrm>
            <a:off x="228600" y="5410200"/>
            <a:ext cx="2743200" cy="1169551"/>
          </a:xfrm>
          <a:prstGeom prst="rect">
            <a:avLst/>
          </a:prstGeom>
          <a:noFill/>
          <a:ln>
            <a:solidFill>
              <a:schemeClr val="accent1">
                <a:shade val="95000"/>
                <a:satMod val="105000"/>
              </a:schemeClr>
            </a:solidFill>
          </a:ln>
        </p:spPr>
        <p:txBody>
          <a:bodyPr wrap="square" rtlCol="0">
            <a:spAutoFit/>
          </a:bodyPr>
          <a:lstStyle/>
          <a:p>
            <a:pPr marL="285750" indent="-285750">
              <a:buFont typeface="Wingdings" panose="05000000000000000000" pitchFamily="2" charset="2"/>
              <a:buChar char="Ø"/>
            </a:pPr>
            <a:r>
              <a:rPr lang="en-IN" sz="1400" dirty="0"/>
              <a:t>Represents Address of some location in memory</a:t>
            </a:r>
          </a:p>
          <a:p>
            <a:pPr marL="285750" indent="-285750">
              <a:buFont typeface="Wingdings" panose="05000000000000000000" pitchFamily="2" charset="2"/>
              <a:buChar char="Ø"/>
            </a:pPr>
            <a:r>
              <a:rPr lang="en-IN" sz="1400" dirty="0"/>
              <a:t>Linker will calculate the address</a:t>
            </a:r>
          </a:p>
          <a:p>
            <a:pPr marL="285750" indent="-285750">
              <a:buFont typeface="Wingdings" panose="05000000000000000000" pitchFamily="2" charset="2"/>
              <a:buChar char="Ø"/>
            </a:pPr>
            <a:r>
              <a:rPr lang="en-IN" sz="1400" dirty="0"/>
              <a:t>OPTIONAL</a:t>
            </a:r>
          </a:p>
        </p:txBody>
      </p:sp>
      <p:cxnSp>
        <p:nvCxnSpPr>
          <p:cNvPr id="10" name="Straight Arrow Connector 9">
            <a:extLst>
              <a:ext uri="{FF2B5EF4-FFF2-40B4-BE49-F238E27FC236}">
                <a16:creationId xmlns:a16="http://schemas.microsoft.com/office/drawing/2014/main" id="{5C4E73D3-87AE-4941-88F2-2D36258CE337}"/>
              </a:ext>
            </a:extLst>
          </p:cNvPr>
          <p:cNvCxnSpPr/>
          <p:nvPr/>
        </p:nvCxnSpPr>
        <p:spPr>
          <a:xfrm>
            <a:off x="762000" y="2352020"/>
            <a:ext cx="0" cy="30581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Left Brace 12">
            <a:extLst>
              <a:ext uri="{FF2B5EF4-FFF2-40B4-BE49-F238E27FC236}">
                <a16:creationId xmlns:a16="http://schemas.microsoft.com/office/drawing/2014/main" id="{1E435840-3718-495D-A28A-55889F395785}"/>
              </a:ext>
            </a:extLst>
          </p:cNvPr>
          <p:cNvSpPr/>
          <p:nvPr/>
        </p:nvSpPr>
        <p:spPr>
          <a:xfrm rot="16200000">
            <a:off x="4200991" y="-218609"/>
            <a:ext cx="742018" cy="6096000"/>
          </a:xfrm>
          <a:prstGeom prst="leftBrace">
            <a:avLst>
              <a:gd name="adj1" fmla="val 8333"/>
              <a:gd name="adj2" fmla="val 5048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 name="TextBox 14">
            <a:extLst>
              <a:ext uri="{FF2B5EF4-FFF2-40B4-BE49-F238E27FC236}">
                <a16:creationId xmlns:a16="http://schemas.microsoft.com/office/drawing/2014/main" id="{366344F7-3565-410A-8DCC-35EFE0E97839}"/>
              </a:ext>
            </a:extLst>
          </p:cNvPr>
          <p:cNvSpPr txBox="1"/>
          <p:nvPr/>
        </p:nvSpPr>
        <p:spPr>
          <a:xfrm>
            <a:off x="3733800" y="4584290"/>
            <a:ext cx="3352800" cy="646331"/>
          </a:xfrm>
          <a:prstGeom prst="rect">
            <a:avLst/>
          </a:prstGeom>
          <a:noFill/>
          <a:ln>
            <a:solidFill>
              <a:schemeClr val="accent1">
                <a:shade val="95000"/>
                <a:satMod val="105000"/>
              </a:schemeClr>
            </a:solidFill>
          </a:ln>
        </p:spPr>
        <p:txBody>
          <a:bodyPr wrap="square" rtlCol="0">
            <a:spAutoFit/>
          </a:bodyPr>
          <a:lstStyle/>
          <a:p>
            <a:pPr marL="285750" indent="-285750">
              <a:buFont typeface="Wingdings" panose="05000000000000000000" pitchFamily="2" charset="2"/>
              <a:buChar char="Ø"/>
            </a:pPr>
            <a:r>
              <a:rPr lang="en-IN" dirty="0"/>
              <a:t>ARM INSTRUCTION </a:t>
            </a:r>
          </a:p>
          <a:p>
            <a:pPr marL="285750" indent="-285750">
              <a:buFont typeface="Wingdings" panose="05000000000000000000" pitchFamily="2" charset="2"/>
              <a:buChar char="Ø"/>
            </a:pPr>
            <a:r>
              <a:rPr lang="en-IN" dirty="0"/>
              <a:t>OPERANDS</a:t>
            </a:r>
          </a:p>
        </p:txBody>
      </p:sp>
      <p:cxnSp>
        <p:nvCxnSpPr>
          <p:cNvPr id="17" name="Straight Arrow Connector 16">
            <a:extLst>
              <a:ext uri="{FF2B5EF4-FFF2-40B4-BE49-F238E27FC236}">
                <a16:creationId xmlns:a16="http://schemas.microsoft.com/office/drawing/2014/main" id="{5A1C5D3D-9E61-474E-85DF-C8342E2EC7F3}"/>
              </a:ext>
            </a:extLst>
          </p:cNvPr>
          <p:cNvCxnSpPr>
            <a:stCxn id="13" idx="1"/>
          </p:cNvCxnSpPr>
          <p:nvPr/>
        </p:nvCxnSpPr>
        <p:spPr>
          <a:xfrm flipH="1">
            <a:off x="4572000" y="3200400"/>
            <a:ext cx="29809" cy="13716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4060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B71E0-91A0-4F9B-9447-E4BADAFF0578}"/>
              </a:ext>
            </a:extLst>
          </p:cNvPr>
          <p:cNvSpPr>
            <a:spLocks noGrp="1"/>
          </p:cNvSpPr>
          <p:nvPr>
            <p:ph type="title"/>
          </p:nvPr>
        </p:nvSpPr>
        <p:spPr/>
        <p:txBody>
          <a:bodyPr/>
          <a:lstStyle/>
          <a:p>
            <a:r>
              <a:rPr lang="en-IN" dirty="0"/>
              <a:t>A Sample Program</a:t>
            </a:r>
          </a:p>
        </p:txBody>
      </p:sp>
      <p:sp>
        <p:nvSpPr>
          <p:cNvPr id="3" name="Rectangle 2">
            <a:extLst>
              <a:ext uri="{FF2B5EF4-FFF2-40B4-BE49-F238E27FC236}">
                <a16:creationId xmlns:a16="http://schemas.microsoft.com/office/drawing/2014/main" id="{DB71DA60-7D3E-4216-82FD-86FBB537C6A2}"/>
              </a:ext>
            </a:extLst>
          </p:cNvPr>
          <p:cNvSpPr/>
          <p:nvPr/>
        </p:nvSpPr>
        <p:spPr>
          <a:xfrm>
            <a:off x="838200" y="1417638"/>
            <a:ext cx="7391400" cy="2862322"/>
          </a:xfrm>
          <a:prstGeom prst="rect">
            <a:avLst/>
          </a:prstGeom>
        </p:spPr>
        <p:txBody>
          <a:bodyPr wrap="square">
            <a:spAutoFit/>
          </a:bodyPr>
          <a:lstStyle/>
          <a:p>
            <a:r>
              <a:rPr lang="en-IN" b="1" dirty="0"/>
              <a:t> </a:t>
            </a:r>
            <a:r>
              <a:rPr lang="en-IN" b="1" dirty="0">
                <a:solidFill>
                  <a:srgbClr val="FF0000"/>
                </a:solidFill>
              </a:rPr>
              <a:t>AREA</a:t>
            </a:r>
            <a:r>
              <a:rPr lang="en-IN" b="1" dirty="0"/>
              <a:t>     </a:t>
            </a:r>
            <a:r>
              <a:rPr lang="en-IN" b="1" dirty="0" err="1"/>
              <a:t>myfirst</a:t>
            </a:r>
            <a:r>
              <a:rPr lang="en-IN" b="1" dirty="0"/>
              <a:t>, </a:t>
            </a:r>
            <a:r>
              <a:rPr lang="en-IN" b="1" dirty="0">
                <a:solidFill>
                  <a:srgbClr val="FF0000"/>
                </a:solidFill>
              </a:rPr>
              <a:t>CODE</a:t>
            </a:r>
            <a:r>
              <a:rPr lang="en-IN" b="1" dirty="0"/>
              <a:t>, </a:t>
            </a:r>
            <a:r>
              <a:rPr lang="en-IN" b="1" dirty="0">
                <a:solidFill>
                  <a:srgbClr val="FF0000"/>
                </a:solidFill>
              </a:rPr>
              <a:t>READONLY</a:t>
            </a:r>
          </a:p>
          <a:p>
            <a:r>
              <a:rPr lang="en-IN" b="1" dirty="0"/>
              <a:t>       </a:t>
            </a:r>
            <a:r>
              <a:rPr lang="en-IN" b="1" dirty="0">
                <a:solidFill>
                  <a:srgbClr val="FF0000"/>
                </a:solidFill>
              </a:rPr>
              <a:t>EXPORT</a:t>
            </a:r>
            <a:r>
              <a:rPr lang="en-IN" b="1" dirty="0"/>
              <a:t> __main</a:t>
            </a:r>
          </a:p>
          <a:p>
            <a:r>
              <a:rPr lang="en-IN" b="1" dirty="0"/>
              <a:t>       </a:t>
            </a:r>
            <a:r>
              <a:rPr lang="en-IN" b="1" dirty="0">
                <a:solidFill>
                  <a:srgbClr val="FF0000"/>
                </a:solidFill>
              </a:rPr>
              <a:t>ENTRY</a:t>
            </a:r>
            <a:r>
              <a:rPr lang="en-IN" b="1" dirty="0"/>
              <a:t> </a:t>
            </a:r>
          </a:p>
          <a:p>
            <a:r>
              <a:rPr lang="en-IN" b="1" dirty="0"/>
              <a:t>__main  </a:t>
            </a:r>
            <a:r>
              <a:rPr lang="en-IN" b="1" dirty="0">
                <a:solidFill>
                  <a:srgbClr val="FF0000"/>
                </a:solidFill>
              </a:rPr>
              <a:t>FUNCTION</a:t>
            </a:r>
            <a:r>
              <a:rPr lang="en-IN" b="1" dirty="0"/>
              <a:t>		 </a:t>
            </a:r>
          </a:p>
          <a:p>
            <a:r>
              <a:rPr lang="en-IN" b="1" dirty="0"/>
              <a:t>        MOV R0, #10 </a:t>
            </a:r>
          </a:p>
          <a:p>
            <a:r>
              <a:rPr lang="en-IN" b="1" dirty="0"/>
              <a:t>        MOV R1 , #3</a:t>
            </a:r>
          </a:p>
          <a:p>
            <a:r>
              <a:rPr lang="en-IN" b="1" dirty="0"/>
              <a:t>        ADD  R0, R0, R1</a:t>
            </a:r>
          </a:p>
          <a:p>
            <a:r>
              <a:rPr lang="en-IN" b="1" dirty="0"/>
              <a:t>stop B stop ; stop program</a:t>
            </a:r>
          </a:p>
          <a:p>
            <a:r>
              <a:rPr lang="en-IN" b="1" dirty="0"/>
              <a:t>     </a:t>
            </a:r>
            <a:r>
              <a:rPr lang="en-IN" b="1" dirty="0">
                <a:solidFill>
                  <a:srgbClr val="FF0000"/>
                </a:solidFill>
              </a:rPr>
              <a:t>ENDFUNC</a:t>
            </a:r>
          </a:p>
          <a:p>
            <a:r>
              <a:rPr lang="en-IN" b="1" dirty="0"/>
              <a:t>     </a:t>
            </a:r>
            <a:r>
              <a:rPr lang="en-IN" b="1" dirty="0">
                <a:solidFill>
                  <a:srgbClr val="FF0000"/>
                </a:solidFill>
              </a:rPr>
              <a:t>END</a:t>
            </a:r>
            <a:endParaRPr lang="en-US" b="1" dirty="0">
              <a:solidFill>
                <a:srgbClr val="FF0000"/>
              </a:solidFill>
            </a:endParaRPr>
          </a:p>
        </p:txBody>
      </p:sp>
    </p:spTree>
    <p:extLst>
      <p:ext uri="{BB962C8B-B14F-4D97-AF65-F5344CB8AC3E}">
        <p14:creationId xmlns:p14="http://schemas.microsoft.com/office/powerpoint/2010/main" val="1977774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third field-  Operands </a:t>
            </a:r>
          </a:p>
        </p:txBody>
      </p:sp>
      <p:sp>
        <p:nvSpPr>
          <p:cNvPr id="4" name="Rounded Rectangle 3"/>
          <p:cNvSpPr/>
          <p:nvPr/>
        </p:nvSpPr>
        <p:spPr>
          <a:xfrm>
            <a:off x="228600" y="1219200"/>
            <a:ext cx="8686800" cy="533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For data processing instructions written for the ARM assembler, the first operand is the  destination of the operation.</a:t>
            </a:r>
          </a:p>
          <a:p>
            <a:r>
              <a:rPr lang="en-US" sz="2400" b="1" dirty="0"/>
              <a:t>• For a memory read instruction</a:t>
            </a:r>
            <a:r>
              <a:rPr lang="en-US" sz="2400" dirty="0"/>
              <a:t>,, the first operand is the </a:t>
            </a:r>
            <a:r>
              <a:rPr lang="en-US" sz="2400" b="1" u="sng" dirty="0"/>
              <a:t>destination register </a:t>
            </a:r>
            <a:r>
              <a:rPr lang="en-US" sz="2400" dirty="0"/>
              <a:t>that data is to be loaded into.</a:t>
            </a:r>
          </a:p>
          <a:p>
            <a:r>
              <a:rPr lang="en-US" sz="2400" b="1" dirty="0"/>
              <a:t>• For a memory write instruction</a:t>
            </a:r>
            <a:r>
              <a:rPr lang="en-US" sz="2400" dirty="0"/>
              <a:t>, the first operand is the </a:t>
            </a:r>
            <a:r>
              <a:rPr lang="en-US" sz="2400" b="1" u="sng" dirty="0"/>
              <a:t>source register </a:t>
            </a:r>
            <a:r>
              <a:rPr lang="en-US" sz="2400" dirty="0"/>
              <a:t>that holds the data to be written into the memory.</a:t>
            </a:r>
          </a:p>
          <a:p>
            <a:r>
              <a:rPr lang="en-US" sz="2400" dirty="0"/>
              <a:t>• For a multiple load instruction, the register list which is the </a:t>
            </a:r>
            <a:r>
              <a:rPr lang="en-US" sz="2400" b="1" dirty="0"/>
              <a:t>third operand </a:t>
            </a:r>
            <a:r>
              <a:rPr lang="en-US" sz="2400" dirty="0"/>
              <a:t>is the destination operand that the data will be loaded into.</a:t>
            </a:r>
          </a:p>
          <a:p>
            <a:r>
              <a:rPr lang="en-US" sz="2400" dirty="0"/>
              <a:t>• For a multiple store instruction, the register list which is the </a:t>
            </a:r>
            <a:r>
              <a:rPr lang="en-US" sz="2400" b="1" dirty="0"/>
              <a:t>third operand </a:t>
            </a:r>
            <a:r>
              <a:rPr lang="en-US" sz="2400" dirty="0"/>
              <a:t>is the source operand that the stored data will be written into the memory</a:t>
            </a:r>
            <a:r>
              <a:rPr lang="en-US" sz="200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482A-2884-41DD-8B25-E625EDE50919}"/>
              </a:ext>
            </a:extLst>
          </p:cNvPr>
          <p:cNvSpPr>
            <a:spLocks noGrp="1"/>
          </p:cNvSpPr>
          <p:nvPr>
            <p:ph type="title"/>
          </p:nvPr>
        </p:nvSpPr>
        <p:spPr/>
        <p:txBody>
          <a:bodyPr/>
          <a:lstStyle/>
          <a:p>
            <a:r>
              <a:rPr lang="en-IN" dirty="0"/>
              <a:t>What are directives</a:t>
            </a:r>
          </a:p>
        </p:txBody>
      </p:sp>
      <p:sp>
        <p:nvSpPr>
          <p:cNvPr id="3" name="TextBox 2">
            <a:extLst>
              <a:ext uri="{FF2B5EF4-FFF2-40B4-BE49-F238E27FC236}">
                <a16:creationId xmlns:a16="http://schemas.microsoft.com/office/drawing/2014/main" id="{FD78BE2D-550D-4D98-A288-B22EE66AEB97}"/>
              </a:ext>
            </a:extLst>
          </p:cNvPr>
          <p:cNvSpPr txBox="1"/>
          <p:nvPr/>
        </p:nvSpPr>
        <p:spPr>
          <a:xfrm>
            <a:off x="762000" y="1788616"/>
            <a:ext cx="7924800" cy="4154984"/>
          </a:xfrm>
          <a:prstGeom prst="rect">
            <a:avLst/>
          </a:prstGeom>
          <a:noFill/>
          <a:ln>
            <a:solidFill>
              <a:schemeClr val="accent1">
                <a:shade val="50000"/>
              </a:schemeClr>
            </a:solidFill>
          </a:ln>
        </p:spPr>
        <p:txBody>
          <a:bodyPr wrap="square" rtlCol="0">
            <a:spAutoFit/>
          </a:bodyPr>
          <a:lstStyle/>
          <a:p>
            <a:pPr marL="342900" indent="-342900">
              <a:buFont typeface="Wingdings" panose="05000000000000000000" pitchFamily="2" charset="2"/>
              <a:buChar char="Ø"/>
            </a:pPr>
            <a:r>
              <a:rPr lang="en-IN" sz="2400" dirty="0"/>
              <a:t>Directive as special Keywords which tells the assembler about various parts of  assembly language code you had written</a:t>
            </a:r>
          </a:p>
          <a:p>
            <a:pPr marL="342900" indent="-342900">
              <a:buFont typeface="Wingdings" panose="05000000000000000000" pitchFamily="2" charset="2"/>
              <a:buChar char="Ø"/>
            </a:pPr>
            <a:endParaRPr lang="en-IN" sz="2400" dirty="0"/>
          </a:p>
          <a:p>
            <a:pPr marL="342900" indent="-342900">
              <a:buFont typeface="Wingdings" panose="05000000000000000000" pitchFamily="2" charset="2"/>
              <a:buChar char="Ø"/>
            </a:pPr>
            <a:r>
              <a:rPr lang="en-IN" sz="2400" dirty="0"/>
              <a:t>This changes with assembler, in this session, we are only discussing directives specific to KEIL tools.</a:t>
            </a:r>
          </a:p>
          <a:p>
            <a:pPr marL="342900" indent="-342900">
              <a:buFont typeface="Wingdings" panose="05000000000000000000" pitchFamily="2" charset="2"/>
              <a:buChar char="Ø"/>
            </a:pPr>
            <a:endParaRPr lang="en-IN" sz="2400" dirty="0"/>
          </a:p>
          <a:p>
            <a:pPr marL="342900" indent="-342900">
              <a:buFont typeface="Wingdings" panose="05000000000000000000" pitchFamily="2" charset="2"/>
              <a:buChar char="Ø"/>
            </a:pPr>
            <a:r>
              <a:rPr lang="en-IN" sz="2400" dirty="0"/>
              <a:t>This is because the assembler need to know which is code and which is data so that the code/instructions can be stored in READ ONLY memory and data can be stored in READ and WRITE memory area.</a:t>
            </a:r>
          </a:p>
        </p:txBody>
      </p:sp>
    </p:spTree>
    <p:extLst>
      <p:ext uri="{BB962C8B-B14F-4D97-AF65-F5344CB8AC3E}">
        <p14:creationId xmlns:p14="http://schemas.microsoft.com/office/powerpoint/2010/main" val="3652982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3"/>
          </a:lnRef>
          <a:fillRef idx="3">
            <a:schemeClr val="accent3"/>
          </a:fillRef>
          <a:effectRef idx="3">
            <a:schemeClr val="accent3"/>
          </a:effectRef>
          <a:fontRef idx="minor">
            <a:schemeClr val="lt1"/>
          </a:fontRef>
        </p:style>
        <p:txBody>
          <a:bodyPr/>
          <a:lstStyle/>
          <a:p>
            <a:r>
              <a:rPr lang="en-US" dirty="0"/>
              <a:t>Instructions for ARM Cortex-M4</a:t>
            </a:r>
          </a:p>
        </p:txBody>
      </p:sp>
      <p:sp>
        <p:nvSpPr>
          <p:cNvPr id="3" name="TextBox 2"/>
          <p:cNvSpPr txBox="1"/>
          <p:nvPr/>
        </p:nvSpPr>
        <p:spPr>
          <a:xfrm>
            <a:off x="381000" y="1905000"/>
            <a:ext cx="845820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t>For any Processor  to perform a task user has to give  instructions</a:t>
            </a:r>
          </a:p>
        </p:txBody>
      </p:sp>
      <p:sp>
        <p:nvSpPr>
          <p:cNvPr id="4" name="Rounded Rectangle 3"/>
          <p:cNvSpPr/>
          <p:nvPr/>
        </p:nvSpPr>
        <p:spPr>
          <a:xfrm>
            <a:off x="304800" y="2743200"/>
            <a:ext cx="3657600" cy="365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level languages like C/C++ which are closer to English  In such a case a compiler translates the  high level instructions to a machine language </a:t>
            </a:r>
          </a:p>
        </p:txBody>
      </p:sp>
      <p:sp>
        <p:nvSpPr>
          <p:cNvPr id="6" name="Rounded Rectangle 5"/>
          <p:cNvSpPr/>
          <p:nvPr/>
        </p:nvSpPr>
        <p:spPr>
          <a:xfrm>
            <a:off x="5029200" y="2743200"/>
            <a:ext cx="3657600" cy="365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kind of language is composed of binary code or machine code</a:t>
            </a:r>
          </a:p>
          <a:p>
            <a:pPr algn="ctr"/>
            <a:r>
              <a:rPr lang="en-US" dirty="0"/>
              <a:t>sequence, like 01101110. The low-level language is a computer- or machine-dependent</a:t>
            </a:r>
          </a:p>
          <a:p>
            <a:pPr algn="ctr"/>
            <a:r>
              <a:rPr lang="en-US" dirty="0"/>
              <a:t>language.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B8BBC-A9D5-4215-B90B-605C7DDB9222}"/>
              </a:ext>
            </a:extLst>
          </p:cNvPr>
          <p:cNvSpPr>
            <a:spLocks noGrp="1"/>
          </p:cNvSpPr>
          <p:nvPr>
            <p:ph type="title"/>
          </p:nvPr>
        </p:nvSpPr>
        <p:spPr/>
        <p:txBody>
          <a:bodyPr/>
          <a:lstStyle/>
          <a:p>
            <a:r>
              <a:rPr lang="en-IN" b="1" dirty="0"/>
              <a:t>Defining a block of code/data</a:t>
            </a:r>
            <a:endParaRPr lang="en-IN" dirty="0"/>
          </a:p>
        </p:txBody>
      </p:sp>
      <p:sp>
        <p:nvSpPr>
          <p:cNvPr id="4" name="TextBox 3">
            <a:extLst>
              <a:ext uri="{FF2B5EF4-FFF2-40B4-BE49-F238E27FC236}">
                <a16:creationId xmlns:a16="http://schemas.microsoft.com/office/drawing/2014/main" id="{5A3F77BB-5901-4E01-A4C2-984FC731B52F}"/>
              </a:ext>
            </a:extLst>
          </p:cNvPr>
          <p:cNvSpPr txBox="1"/>
          <p:nvPr/>
        </p:nvSpPr>
        <p:spPr>
          <a:xfrm>
            <a:off x="304800" y="1417638"/>
            <a:ext cx="8382000" cy="369332"/>
          </a:xfrm>
          <a:prstGeom prst="rect">
            <a:avLst/>
          </a:prstGeom>
          <a:noFill/>
          <a:ln>
            <a:solidFill>
              <a:schemeClr val="accent1">
                <a:shade val="50000"/>
              </a:schemeClr>
            </a:solidFill>
          </a:ln>
        </p:spPr>
        <p:txBody>
          <a:bodyPr wrap="square" rtlCol="0">
            <a:spAutoFit/>
          </a:bodyPr>
          <a:lstStyle/>
          <a:p>
            <a:r>
              <a:rPr lang="en-IN" b="1" dirty="0"/>
              <a:t>KEYWORD</a:t>
            </a:r>
            <a:r>
              <a:rPr lang="en-IN" dirty="0"/>
              <a:t> : </a:t>
            </a:r>
            <a:r>
              <a:rPr lang="en-IN" b="1" dirty="0">
                <a:solidFill>
                  <a:srgbClr val="FF0000"/>
                </a:solidFill>
              </a:rPr>
              <a:t>AREA</a:t>
            </a:r>
          </a:p>
        </p:txBody>
      </p:sp>
      <p:sp>
        <p:nvSpPr>
          <p:cNvPr id="5" name="TextBox 4">
            <a:extLst>
              <a:ext uri="{FF2B5EF4-FFF2-40B4-BE49-F238E27FC236}">
                <a16:creationId xmlns:a16="http://schemas.microsoft.com/office/drawing/2014/main" id="{B64C4005-3B85-4371-B2F3-AE4765012361}"/>
              </a:ext>
            </a:extLst>
          </p:cNvPr>
          <p:cNvSpPr txBox="1"/>
          <p:nvPr/>
        </p:nvSpPr>
        <p:spPr>
          <a:xfrm>
            <a:off x="304800" y="2375972"/>
            <a:ext cx="8382000" cy="646331"/>
          </a:xfrm>
          <a:prstGeom prst="rect">
            <a:avLst/>
          </a:prstGeom>
          <a:noFill/>
          <a:ln>
            <a:solidFill>
              <a:schemeClr val="accent1">
                <a:shade val="50000"/>
              </a:schemeClr>
            </a:solidFill>
          </a:ln>
        </p:spPr>
        <p:txBody>
          <a:bodyPr wrap="square" rtlCol="0">
            <a:spAutoFit/>
          </a:bodyPr>
          <a:lstStyle/>
          <a:p>
            <a:r>
              <a:rPr lang="en-IN" b="1" dirty="0"/>
              <a:t>How to use:</a:t>
            </a:r>
          </a:p>
          <a:p>
            <a:r>
              <a:rPr lang="en-IN" b="1" dirty="0">
                <a:solidFill>
                  <a:srgbClr val="FF0000"/>
                </a:solidFill>
              </a:rPr>
              <a:t>                    AREA</a:t>
            </a:r>
            <a:r>
              <a:rPr lang="en-IN" dirty="0"/>
              <a:t>  &lt;</a:t>
            </a:r>
            <a:r>
              <a:rPr lang="en-IN" i="1" dirty="0"/>
              <a:t>name of the section</a:t>
            </a:r>
            <a:r>
              <a:rPr lang="en-IN" dirty="0"/>
              <a:t>&gt;  {</a:t>
            </a:r>
            <a:r>
              <a:rPr lang="en-IN" i="1" dirty="0"/>
              <a:t>attribute-1</a:t>
            </a:r>
            <a:r>
              <a:rPr lang="en-IN" dirty="0"/>
              <a:t>}{</a:t>
            </a:r>
            <a:r>
              <a:rPr lang="en-IN" i="1" dirty="0"/>
              <a:t>attribute-2</a:t>
            </a:r>
            <a:r>
              <a:rPr lang="en-IN" dirty="0"/>
              <a:t>} ……</a:t>
            </a:r>
          </a:p>
        </p:txBody>
      </p:sp>
      <p:sp>
        <p:nvSpPr>
          <p:cNvPr id="6" name="TextBox 5">
            <a:extLst>
              <a:ext uri="{FF2B5EF4-FFF2-40B4-BE49-F238E27FC236}">
                <a16:creationId xmlns:a16="http://schemas.microsoft.com/office/drawing/2014/main" id="{8C2C60DF-258E-41B0-94B6-5E356FA2FB1E}"/>
              </a:ext>
            </a:extLst>
          </p:cNvPr>
          <p:cNvSpPr txBox="1"/>
          <p:nvPr/>
        </p:nvSpPr>
        <p:spPr>
          <a:xfrm>
            <a:off x="304800" y="3334306"/>
            <a:ext cx="8229600" cy="646331"/>
          </a:xfrm>
          <a:prstGeom prst="rect">
            <a:avLst/>
          </a:prstGeom>
          <a:noFill/>
          <a:ln>
            <a:solidFill>
              <a:schemeClr val="accent1">
                <a:shade val="50000"/>
              </a:schemeClr>
            </a:solidFill>
          </a:ln>
        </p:spPr>
        <p:txBody>
          <a:bodyPr wrap="square" rtlCol="0">
            <a:spAutoFit/>
          </a:bodyPr>
          <a:lstStyle/>
          <a:p>
            <a:r>
              <a:rPr lang="en-IN" b="1" dirty="0"/>
              <a:t>Function</a:t>
            </a:r>
            <a:r>
              <a:rPr lang="en-IN" dirty="0"/>
              <a:t> : Tells the assembler to start  </a:t>
            </a:r>
            <a:r>
              <a:rPr lang="en-IN" i="1" dirty="0"/>
              <a:t>section</a:t>
            </a:r>
            <a:r>
              <a:rPr lang="en-IN" dirty="0"/>
              <a:t>  of code or data area with the given name. </a:t>
            </a:r>
            <a:r>
              <a:rPr lang="en-IN" b="1" i="1" dirty="0"/>
              <a:t>name of the session </a:t>
            </a:r>
            <a:r>
              <a:rPr lang="en-IN" dirty="0"/>
              <a:t>can be anything </a:t>
            </a:r>
          </a:p>
        </p:txBody>
      </p:sp>
      <p:graphicFrame>
        <p:nvGraphicFramePr>
          <p:cNvPr id="7" name="Table 6">
            <a:extLst>
              <a:ext uri="{FF2B5EF4-FFF2-40B4-BE49-F238E27FC236}">
                <a16:creationId xmlns:a16="http://schemas.microsoft.com/office/drawing/2014/main" id="{ECED1402-9E30-473A-BFB7-C9DC066FF75F}"/>
              </a:ext>
            </a:extLst>
          </p:cNvPr>
          <p:cNvGraphicFramePr>
            <a:graphicFrameLocks noGrp="1"/>
          </p:cNvGraphicFramePr>
          <p:nvPr>
            <p:extLst>
              <p:ext uri="{D42A27DB-BD31-4B8C-83A1-F6EECF244321}">
                <p14:modId xmlns:p14="http://schemas.microsoft.com/office/powerpoint/2010/main" val="2114999956"/>
              </p:ext>
            </p:extLst>
          </p:nvPr>
        </p:nvGraphicFramePr>
        <p:xfrm>
          <a:off x="476864" y="4363720"/>
          <a:ext cx="8057535" cy="2494280"/>
        </p:xfrm>
        <a:graphic>
          <a:graphicData uri="http://schemas.openxmlformats.org/drawingml/2006/table">
            <a:tbl>
              <a:tblPr firstRow="1" bandRow="1">
                <a:tableStyleId>{5C22544A-7EE6-4342-B048-85BDC9FD1C3A}</a:tableStyleId>
              </a:tblPr>
              <a:tblGrid>
                <a:gridCol w="2491987">
                  <a:extLst>
                    <a:ext uri="{9D8B030D-6E8A-4147-A177-3AD203B41FA5}">
                      <a16:colId xmlns:a16="http://schemas.microsoft.com/office/drawing/2014/main" val="548751682"/>
                    </a:ext>
                  </a:extLst>
                </a:gridCol>
                <a:gridCol w="5565548">
                  <a:extLst>
                    <a:ext uri="{9D8B030D-6E8A-4147-A177-3AD203B41FA5}">
                      <a16:colId xmlns:a16="http://schemas.microsoft.com/office/drawing/2014/main" val="905060052"/>
                    </a:ext>
                  </a:extLst>
                </a:gridCol>
              </a:tblGrid>
              <a:tr h="370840">
                <a:tc>
                  <a:txBody>
                    <a:bodyPr/>
                    <a:lstStyle/>
                    <a:p>
                      <a:r>
                        <a:rPr lang="en-IN" dirty="0"/>
                        <a:t>Attribute name</a:t>
                      </a:r>
                    </a:p>
                  </a:txBody>
                  <a:tcPr/>
                </a:tc>
                <a:tc>
                  <a:txBody>
                    <a:bodyPr/>
                    <a:lstStyle/>
                    <a:p>
                      <a:r>
                        <a:rPr lang="en-IN" dirty="0"/>
                        <a:t>Description</a:t>
                      </a:r>
                    </a:p>
                  </a:txBody>
                  <a:tcPr/>
                </a:tc>
                <a:extLst>
                  <a:ext uri="{0D108BD9-81ED-4DB2-BD59-A6C34878D82A}">
                    <a16:rowId xmlns:a16="http://schemas.microsoft.com/office/drawing/2014/main" val="2939320842"/>
                  </a:ext>
                </a:extLst>
              </a:tr>
              <a:tr h="370840">
                <a:tc>
                  <a:txBody>
                    <a:bodyPr/>
                    <a:lstStyle/>
                    <a:p>
                      <a:r>
                        <a:rPr lang="en-IN" dirty="0"/>
                        <a:t>CODE</a:t>
                      </a:r>
                    </a:p>
                  </a:txBody>
                  <a:tcPr/>
                </a:tc>
                <a:tc>
                  <a:txBody>
                    <a:bodyPr/>
                    <a:lstStyle/>
                    <a:p>
                      <a:r>
                        <a:rPr lang="en-IN" dirty="0"/>
                        <a:t> Machine code READONLY Is default</a:t>
                      </a:r>
                    </a:p>
                  </a:txBody>
                  <a:tcPr/>
                </a:tc>
                <a:extLst>
                  <a:ext uri="{0D108BD9-81ED-4DB2-BD59-A6C34878D82A}">
                    <a16:rowId xmlns:a16="http://schemas.microsoft.com/office/drawing/2014/main" val="50897120"/>
                  </a:ext>
                </a:extLst>
              </a:tr>
              <a:tr h="370840">
                <a:tc>
                  <a:txBody>
                    <a:bodyPr/>
                    <a:lstStyle/>
                    <a:p>
                      <a:r>
                        <a:rPr lang="en-IN" dirty="0"/>
                        <a:t>DATA</a:t>
                      </a:r>
                    </a:p>
                  </a:txBody>
                  <a:tcPr/>
                </a:tc>
                <a:tc>
                  <a:txBody>
                    <a:bodyPr/>
                    <a:lstStyle/>
                    <a:p>
                      <a:r>
                        <a:rPr lang="en-IN" dirty="0"/>
                        <a:t>Section for Data- READWRITE by default</a:t>
                      </a:r>
                    </a:p>
                  </a:txBody>
                  <a:tcPr/>
                </a:tc>
                <a:extLst>
                  <a:ext uri="{0D108BD9-81ED-4DB2-BD59-A6C34878D82A}">
                    <a16:rowId xmlns:a16="http://schemas.microsoft.com/office/drawing/2014/main" val="3208154562"/>
                  </a:ext>
                </a:extLst>
              </a:tr>
              <a:tr h="370840">
                <a:tc>
                  <a:txBody>
                    <a:bodyPr/>
                    <a:lstStyle/>
                    <a:p>
                      <a:r>
                        <a:rPr lang="en-IN" dirty="0"/>
                        <a:t>READONLY</a:t>
                      </a:r>
                    </a:p>
                  </a:txBody>
                  <a:tcPr/>
                </a:tc>
                <a:tc>
                  <a:txBody>
                    <a:bodyPr/>
                    <a:lstStyle/>
                    <a:p>
                      <a:r>
                        <a:rPr lang="en-IN" dirty="0"/>
                        <a:t>TO be placed in Read only memory</a:t>
                      </a:r>
                    </a:p>
                  </a:txBody>
                  <a:tcPr/>
                </a:tc>
                <a:extLst>
                  <a:ext uri="{0D108BD9-81ED-4DB2-BD59-A6C34878D82A}">
                    <a16:rowId xmlns:a16="http://schemas.microsoft.com/office/drawing/2014/main" val="727225047"/>
                  </a:ext>
                </a:extLst>
              </a:tr>
              <a:tr h="370840">
                <a:tc>
                  <a:txBody>
                    <a:bodyPr/>
                    <a:lstStyle/>
                    <a:p>
                      <a:r>
                        <a:rPr lang="en-IN" dirty="0"/>
                        <a:t>READWRITE</a:t>
                      </a:r>
                    </a:p>
                  </a:txBody>
                  <a:tcPr/>
                </a:tc>
                <a:tc>
                  <a:txBody>
                    <a:bodyPr/>
                    <a:lstStyle/>
                    <a:p>
                      <a:r>
                        <a:rPr lang="en-IN" dirty="0"/>
                        <a:t>To be placed in READ write memory</a:t>
                      </a:r>
                    </a:p>
                  </a:txBody>
                  <a:tcPr/>
                </a:tc>
                <a:extLst>
                  <a:ext uri="{0D108BD9-81ED-4DB2-BD59-A6C34878D82A}">
                    <a16:rowId xmlns:a16="http://schemas.microsoft.com/office/drawing/2014/main" val="190126698"/>
                  </a:ext>
                </a:extLst>
              </a:tr>
              <a:tr h="370840">
                <a:tc>
                  <a:txBody>
                    <a:bodyPr/>
                    <a:lstStyle/>
                    <a:p>
                      <a:r>
                        <a:rPr lang="en-IN" dirty="0"/>
                        <a:t>ALIGN = expr</a:t>
                      </a:r>
                    </a:p>
                  </a:txBody>
                  <a:tcPr/>
                </a:tc>
                <a:tc>
                  <a:txBody>
                    <a:bodyPr/>
                    <a:lstStyle/>
                    <a:p>
                      <a:r>
                        <a:rPr lang="en-IN" dirty="0"/>
                        <a:t>Align the section on 2^expr boundary. If expr =10 the section is aligned to a 1KB boundary</a:t>
                      </a:r>
                    </a:p>
                  </a:txBody>
                  <a:tcPr/>
                </a:tc>
                <a:extLst>
                  <a:ext uri="{0D108BD9-81ED-4DB2-BD59-A6C34878D82A}">
                    <a16:rowId xmlns:a16="http://schemas.microsoft.com/office/drawing/2014/main" val="2439627981"/>
                  </a:ext>
                </a:extLst>
              </a:tr>
            </a:tbl>
          </a:graphicData>
        </a:graphic>
      </p:graphicFrame>
    </p:spTree>
    <p:extLst>
      <p:ext uri="{BB962C8B-B14F-4D97-AF65-F5344CB8AC3E}">
        <p14:creationId xmlns:p14="http://schemas.microsoft.com/office/powerpoint/2010/main" val="460878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ED73-5630-45D9-9105-55C32B22C07A}"/>
              </a:ext>
            </a:extLst>
          </p:cNvPr>
          <p:cNvSpPr>
            <a:spLocks noGrp="1"/>
          </p:cNvSpPr>
          <p:nvPr>
            <p:ph type="title"/>
          </p:nvPr>
        </p:nvSpPr>
        <p:spPr/>
        <p:txBody>
          <a:bodyPr/>
          <a:lstStyle/>
          <a:p>
            <a:r>
              <a:rPr lang="en-IN" dirty="0"/>
              <a:t>ARM Register Name </a:t>
            </a:r>
            <a:r>
              <a:rPr lang="en-IN" dirty="0" err="1"/>
              <a:t>defintions</a:t>
            </a:r>
            <a:endParaRPr lang="en-IN" dirty="0"/>
          </a:p>
        </p:txBody>
      </p:sp>
      <p:sp>
        <p:nvSpPr>
          <p:cNvPr id="3" name="TextBox 2">
            <a:extLst>
              <a:ext uri="{FF2B5EF4-FFF2-40B4-BE49-F238E27FC236}">
                <a16:creationId xmlns:a16="http://schemas.microsoft.com/office/drawing/2014/main" id="{DA0EB78A-F446-4876-B7B3-702176C017BE}"/>
              </a:ext>
            </a:extLst>
          </p:cNvPr>
          <p:cNvSpPr txBox="1"/>
          <p:nvPr/>
        </p:nvSpPr>
        <p:spPr>
          <a:xfrm>
            <a:off x="304800" y="1417638"/>
            <a:ext cx="8382000" cy="369332"/>
          </a:xfrm>
          <a:prstGeom prst="rect">
            <a:avLst/>
          </a:prstGeom>
          <a:noFill/>
          <a:ln>
            <a:solidFill>
              <a:schemeClr val="accent1">
                <a:shade val="50000"/>
              </a:schemeClr>
            </a:solidFill>
          </a:ln>
        </p:spPr>
        <p:txBody>
          <a:bodyPr wrap="square" rtlCol="0">
            <a:spAutoFit/>
          </a:bodyPr>
          <a:lstStyle/>
          <a:p>
            <a:r>
              <a:rPr lang="en-IN" b="1" dirty="0"/>
              <a:t>KEYWORD</a:t>
            </a:r>
            <a:r>
              <a:rPr lang="en-IN" dirty="0"/>
              <a:t> : </a:t>
            </a:r>
            <a:r>
              <a:rPr lang="en-IN" b="1" dirty="0">
                <a:solidFill>
                  <a:srgbClr val="FF0000"/>
                </a:solidFill>
              </a:rPr>
              <a:t>RN</a:t>
            </a:r>
          </a:p>
        </p:txBody>
      </p:sp>
      <p:sp>
        <p:nvSpPr>
          <p:cNvPr id="4" name="TextBox 3">
            <a:extLst>
              <a:ext uri="{FF2B5EF4-FFF2-40B4-BE49-F238E27FC236}">
                <a16:creationId xmlns:a16="http://schemas.microsoft.com/office/drawing/2014/main" id="{95C4E115-05C0-4C8E-A9B7-3EF6F9BB7410}"/>
              </a:ext>
            </a:extLst>
          </p:cNvPr>
          <p:cNvSpPr txBox="1"/>
          <p:nvPr/>
        </p:nvSpPr>
        <p:spPr>
          <a:xfrm>
            <a:off x="304800" y="2375972"/>
            <a:ext cx="8382000" cy="646331"/>
          </a:xfrm>
          <a:prstGeom prst="rect">
            <a:avLst/>
          </a:prstGeom>
          <a:noFill/>
          <a:ln>
            <a:solidFill>
              <a:schemeClr val="accent1">
                <a:shade val="50000"/>
              </a:schemeClr>
            </a:solidFill>
          </a:ln>
        </p:spPr>
        <p:txBody>
          <a:bodyPr wrap="square" rtlCol="0">
            <a:spAutoFit/>
          </a:bodyPr>
          <a:lstStyle/>
          <a:p>
            <a:r>
              <a:rPr lang="en-IN" b="1" dirty="0"/>
              <a:t>How to use:</a:t>
            </a:r>
          </a:p>
          <a:p>
            <a:r>
              <a:rPr lang="en-IN" b="1" dirty="0">
                <a:solidFill>
                  <a:srgbClr val="FF0000"/>
                </a:solidFill>
              </a:rPr>
              <a:t>                    </a:t>
            </a:r>
            <a:r>
              <a:rPr lang="en-IN" b="1" dirty="0" err="1"/>
              <a:t>somename</a:t>
            </a:r>
            <a:r>
              <a:rPr lang="en-IN" b="1" dirty="0">
                <a:solidFill>
                  <a:srgbClr val="FF0000"/>
                </a:solidFill>
              </a:rPr>
              <a:t>  :   RN </a:t>
            </a:r>
            <a:r>
              <a:rPr lang="en-IN" dirty="0"/>
              <a:t>  &lt;0 to 15&gt;</a:t>
            </a:r>
          </a:p>
        </p:txBody>
      </p:sp>
      <p:sp>
        <p:nvSpPr>
          <p:cNvPr id="5" name="TextBox 4">
            <a:extLst>
              <a:ext uri="{FF2B5EF4-FFF2-40B4-BE49-F238E27FC236}">
                <a16:creationId xmlns:a16="http://schemas.microsoft.com/office/drawing/2014/main" id="{3201CC6B-BEF8-474F-947D-DE6F758B7BF3}"/>
              </a:ext>
            </a:extLst>
          </p:cNvPr>
          <p:cNvSpPr txBox="1"/>
          <p:nvPr/>
        </p:nvSpPr>
        <p:spPr>
          <a:xfrm>
            <a:off x="304800" y="3334306"/>
            <a:ext cx="8229600" cy="646331"/>
          </a:xfrm>
          <a:prstGeom prst="rect">
            <a:avLst/>
          </a:prstGeom>
          <a:noFill/>
          <a:ln>
            <a:solidFill>
              <a:schemeClr val="accent1">
                <a:shade val="50000"/>
              </a:schemeClr>
            </a:solidFill>
          </a:ln>
        </p:spPr>
        <p:txBody>
          <a:bodyPr wrap="square" rtlCol="0">
            <a:spAutoFit/>
          </a:bodyPr>
          <a:lstStyle/>
          <a:p>
            <a:r>
              <a:rPr lang="en-IN" b="1" dirty="0"/>
              <a:t>Function</a:t>
            </a:r>
            <a:r>
              <a:rPr lang="en-IN" dirty="0"/>
              <a:t> : Tells the assembler to assign the </a:t>
            </a:r>
            <a:r>
              <a:rPr lang="en-IN" b="1" dirty="0" err="1"/>
              <a:t>somename</a:t>
            </a:r>
            <a:r>
              <a:rPr lang="en-IN" dirty="0"/>
              <a:t>  to the CPU register which is numbered from 0 to 15</a:t>
            </a:r>
          </a:p>
        </p:txBody>
      </p:sp>
      <p:sp>
        <p:nvSpPr>
          <p:cNvPr id="6" name="TextBox 5">
            <a:extLst>
              <a:ext uri="{FF2B5EF4-FFF2-40B4-BE49-F238E27FC236}">
                <a16:creationId xmlns:a16="http://schemas.microsoft.com/office/drawing/2014/main" id="{1D4FD11C-D6B8-48BA-B622-F3C10256D702}"/>
              </a:ext>
            </a:extLst>
          </p:cNvPr>
          <p:cNvSpPr txBox="1"/>
          <p:nvPr/>
        </p:nvSpPr>
        <p:spPr>
          <a:xfrm>
            <a:off x="228600" y="4419600"/>
            <a:ext cx="8229600" cy="923330"/>
          </a:xfrm>
          <a:prstGeom prst="rect">
            <a:avLst/>
          </a:prstGeom>
          <a:noFill/>
          <a:ln>
            <a:solidFill>
              <a:schemeClr val="accent1">
                <a:shade val="50000"/>
              </a:schemeClr>
            </a:solidFill>
          </a:ln>
        </p:spPr>
        <p:txBody>
          <a:bodyPr wrap="square" rtlCol="0">
            <a:spAutoFit/>
          </a:bodyPr>
          <a:lstStyle/>
          <a:p>
            <a:r>
              <a:rPr lang="en-IN" dirty="0"/>
              <a:t>Example</a:t>
            </a:r>
          </a:p>
          <a:p>
            <a:r>
              <a:rPr lang="en-IN" dirty="0"/>
              <a:t>     diameter  </a:t>
            </a:r>
            <a:r>
              <a:rPr lang="en-IN" dirty="0">
                <a:solidFill>
                  <a:srgbClr val="FF0000"/>
                </a:solidFill>
              </a:rPr>
              <a:t>RN</a:t>
            </a:r>
            <a:r>
              <a:rPr lang="en-IN" dirty="0"/>
              <a:t>  8   ; Register 8 can be called by name diameter in your code</a:t>
            </a:r>
          </a:p>
          <a:p>
            <a:r>
              <a:rPr lang="en-IN" dirty="0"/>
              <a:t>      area        </a:t>
            </a:r>
            <a:r>
              <a:rPr lang="en-IN" dirty="0">
                <a:solidFill>
                  <a:srgbClr val="FF0000"/>
                </a:solidFill>
              </a:rPr>
              <a:t>RN</a:t>
            </a:r>
            <a:r>
              <a:rPr lang="en-IN" dirty="0"/>
              <a:t> 0    ; register 0 can be called by name area</a:t>
            </a:r>
          </a:p>
        </p:txBody>
      </p:sp>
    </p:spTree>
    <p:extLst>
      <p:ext uri="{BB962C8B-B14F-4D97-AF65-F5344CB8AC3E}">
        <p14:creationId xmlns:p14="http://schemas.microsoft.com/office/powerpoint/2010/main" val="1612635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1E54B-E4EE-444D-9C1A-00D31844E277}"/>
              </a:ext>
            </a:extLst>
          </p:cNvPr>
          <p:cNvSpPr>
            <a:spLocks noGrp="1"/>
          </p:cNvSpPr>
          <p:nvPr>
            <p:ph type="title"/>
          </p:nvPr>
        </p:nvSpPr>
        <p:spPr/>
        <p:txBody>
          <a:bodyPr>
            <a:normAutofit fontScale="90000"/>
          </a:bodyPr>
          <a:lstStyle/>
          <a:p>
            <a:r>
              <a:rPr lang="en-IN" dirty="0"/>
              <a:t>Equating symbol to a numeric constant</a:t>
            </a:r>
          </a:p>
        </p:txBody>
      </p:sp>
      <p:sp>
        <p:nvSpPr>
          <p:cNvPr id="3" name="TextBox 2">
            <a:extLst>
              <a:ext uri="{FF2B5EF4-FFF2-40B4-BE49-F238E27FC236}">
                <a16:creationId xmlns:a16="http://schemas.microsoft.com/office/drawing/2014/main" id="{1C63CC2A-0254-4C02-A497-48AB5B8F5F5D}"/>
              </a:ext>
            </a:extLst>
          </p:cNvPr>
          <p:cNvSpPr txBox="1"/>
          <p:nvPr/>
        </p:nvSpPr>
        <p:spPr>
          <a:xfrm>
            <a:off x="304800" y="1417638"/>
            <a:ext cx="8382000" cy="369332"/>
          </a:xfrm>
          <a:prstGeom prst="rect">
            <a:avLst/>
          </a:prstGeom>
          <a:noFill/>
          <a:ln>
            <a:solidFill>
              <a:schemeClr val="accent1">
                <a:shade val="50000"/>
              </a:schemeClr>
            </a:solidFill>
          </a:ln>
        </p:spPr>
        <p:txBody>
          <a:bodyPr wrap="square" rtlCol="0">
            <a:spAutoFit/>
          </a:bodyPr>
          <a:lstStyle/>
          <a:p>
            <a:r>
              <a:rPr lang="en-IN" b="1" dirty="0"/>
              <a:t>KEYWORD</a:t>
            </a:r>
            <a:r>
              <a:rPr lang="en-IN" dirty="0"/>
              <a:t> : </a:t>
            </a:r>
            <a:r>
              <a:rPr lang="en-IN" b="1" dirty="0">
                <a:solidFill>
                  <a:srgbClr val="FF0000"/>
                </a:solidFill>
              </a:rPr>
              <a:t>EQU</a:t>
            </a:r>
          </a:p>
        </p:txBody>
      </p:sp>
      <p:sp>
        <p:nvSpPr>
          <p:cNvPr id="4" name="TextBox 3">
            <a:extLst>
              <a:ext uri="{FF2B5EF4-FFF2-40B4-BE49-F238E27FC236}">
                <a16:creationId xmlns:a16="http://schemas.microsoft.com/office/drawing/2014/main" id="{1BF63E9E-2654-446C-9C37-9520598D82B3}"/>
              </a:ext>
            </a:extLst>
          </p:cNvPr>
          <p:cNvSpPr txBox="1"/>
          <p:nvPr/>
        </p:nvSpPr>
        <p:spPr>
          <a:xfrm>
            <a:off x="304800" y="2375972"/>
            <a:ext cx="8382000" cy="646331"/>
          </a:xfrm>
          <a:prstGeom prst="rect">
            <a:avLst/>
          </a:prstGeom>
          <a:noFill/>
          <a:ln>
            <a:solidFill>
              <a:schemeClr val="accent1">
                <a:shade val="50000"/>
              </a:schemeClr>
            </a:solidFill>
          </a:ln>
        </p:spPr>
        <p:txBody>
          <a:bodyPr wrap="square" rtlCol="0">
            <a:spAutoFit/>
          </a:bodyPr>
          <a:lstStyle/>
          <a:p>
            <a:r>
              <a:rPr lang="en-IN" b="1" dirty="0"/>
              <a:t>How to use:</a:t>
            </a:r>
          </a:p>
          <a:p>
            <a:r>
              <a:rPr lang="en-IN" b="1" dirty="0">
                <a:solidFill>
                  <a:srgbClr val="FF0000"/>
                </a:solidFill>
              </a:rPr>
              <a:t>                    </a:t>
            </a:r>
            <a:r>
              <a:rPr lang="en-IN" b="1" dirty="0" err="1"/>
              <a:t>somename</a:t>
            </a:r>
            <a:r>
              <a:rPr lang="en-IN" b="1" dirty="0">
                <a:solidFill>
                  <a:srgbClr val="FF0000"/>
                </a:solidFill>
              </a:rPr>
              <a:t>  :   EQU </a:t>
            </a:r>
            <a:r>
              <a:rPr lang="en-IN" dirty="0"/>
              <a:t>   </a:t>
            </a:r>
            <a:r>
              <a:rPr lang="en-IN" dirty="0" err="1"/>
              <a:t>exptr</a:t>
            </a:r>
            <a:r>
              <a:rPr lang="en-IN" dirty="0"/>
              <a:t> {,type} </a:t>
            </a:r>
          </a:p>
        </p:txBody>
      </p:sp>
      <p:sp>
        <p:nvSpPr>
          <p:cNvPr id="5" name="TextBox 4">
            <a:extLst>
              <a:ext uri="{FF2B5EF4-FFF2-40B4-BE49-F238E27FC236}">
                <a16:creationId xmlns:a16="http://schemas.microsoft.com/office/drawing/2014/main" id="{1779B61C-C9BE-4BBF-B399-FF4904A01263}"/>
              </a:ext>
            </a:extLst>
          </p:cNvPr>
          <p:cNvSpPr txBox="1"/>
          <p:nvPr/>
        </p:nvSpPr>
        <p:spPr>
          <a:xfrm>
            <a:off x="304800" y="3334306"/>
            <a:ext cx="8229600" cy="923330"/>
          </a:xfrm>
          <a:prstGeom prst="rect">
            <a:avLst/>
          </a:prstGeom>
          <a:noFill/>
          <a:ln>
            <a:solidFill>
              <a:schemeClr val="accent1">
                <a:shade val="50000"/>
              </a:schemeClr>
            </a:solidFill>
          </a:ln>
        </p:spPr>
        <p:txBody>
          <a:bodyPr wrap="square" rtlCol="0">
            <a:spAutoFit/>
          </a:bodyPr>
          <a:lstStyle/>
          <a:p>
            <a:r>
              <a:rPr lang="en-IN" b="1" dirty="0"/>
              <a:t>Function</a:t>
            </a:r>
            <a:r>
              <a:rPr lang="en-IN" dirty="0"/>
              <a:t> : Tells the assembler to assign the </a:t>
            </a:r>
            <a:r>
              <a:rPr lang="en-IN" b="1" dirty="0" err="1"/>
              <a:t>somename</a:t>
            </a:r>
            <a:r>
              <a:rPr lang="en-IN" dirty="0"/>
              <a:t>   to a numeric constant   or to a register relative value or program relative value. Similar to #define in C </a:t>
            </a:r>
          </a:p>
        </p:txBody>
      </p:sp>
      <p:sp>
        <p:nvSpPr>
          <p:cNvPr id="6" name="TextBox 5">
            <a:extLst>
              <a:ext uri="{FF2B5EF4-FFF2-40B4-BE49-F238E27FC236}">
                <a16:creationId xmlns:a16="http://schemas.microsoft.com/office/drawing/2014/main" id="{8183D4A2-30E9-4F76-B407-29C2401294E0}"/>
              </a:ext>
            </a:extLst>
          </p:cNvPr>
          <p:cNvSpPr txBox="1"/>
          <p:nvPr/>
        </p:nvSpPr>
        <p:spPr>
          <a:xfrm>
            <a:off x="304800" y="4572000"/>
            <a:ext cx="3352800" cy="1477328"/>
          </a:xfrm>
          <a:prstGeom prst="rect">
            <a:avLst/>
          </a:prstGeom>
          <a:noFill/>
          <a:ln>
            <a:solidFill>
              <a:schemeClr val="accent1">
                <a:shade val="50000"/>
              </a:schemeClr>
            </a:solidFill>
          </a:ln>
        </p:spPr>
        <p:txBody>
          <a:bodyPr wrap="square" rtlCol="0">
            <a:spAutoFit/>
          </a:bodyPr>
          <a:lstStyle/>
          <a:p>
            <a:r>
              <a:rPr lang="en-IN" b="1" dirty="0"/>
              <a:t>expr</a:t>
            </a:r>
            <a:r>
              <a:rPr lang="en-IN" dirty="0"/>
              <a:t>  can be </a:t>
            </a:r>
          </a:p>
          <a:p>
            <a:pPr marL="285750" indent="-285750">
              <a:buFont typeface="Wingdings" panose="05000000000000000000" pitchFamily="2" charset="2"/>
              <a:buChar char="Ø"/>
            </a:pPr>
            <a:r>
              <a:rPr lang="en-IN" dirty="0"/>
              <a:t>register relative value </a:t>
            </a:r>
          </a:p>
          <a:p>
            <a:pPr marL="285750" indent="-285750">
              <a:buFont typeface="Wingdings" panose="05000000000000000000" pitchFamily="2" charset="2"/>
              <a:buChar char="Ø"/>
            </a:pPr>
            <a:r>
              <a:rPr lang="en-IN" dirty="0"/>
              <a:t>program relative </a:t>
            </a:r>
          </a:p>
          <a:p>
            <a:pPr marL="285750" indent="-285750">
              <a:buFont typeface="Wingdings" panose="05000000000000000000" pitchFamily="2" charset="2"/>
              <a:buChar char="Ø"/>
            </a:pPr>
            <a:r>
              <a:rPr lang="en-IN" dirty="0"/>
              <a:t>address </a:t>
            </a:r>
          </a:p>
          <a:p>
            <a:pPr marL="285750" indent="-285750">
              <a:buFont typeface="Wingdings" panose="05000000000000000000" pitchFamily="2" charset="2"/>
              <a:buChar char="Ø"/>
            </a:pPr>
            <a:r>
              <a:rPr lang="en-IN" dirty="0"/>
              <a:t>32-bit integer constant</a:t>
            </a:r>
          </a:p>
        </p:txBody>
      </p:sp>
      <p:sp>
        <p:nvSpPr>
          <p:cNvPr id="7" name="TextBox 6">
            <a:extLst>
              <a:ext uri="{FF2B5EF4-FFF2-40B4-BE49-F238E27FC236}">
                <a16:creationId xmlns:a16="http://schemas.microsoft.com/office/drawing/2014/main" id="{BA12837B-82BB-4046-98BA-D615F36B9FCC}"/>
              </a:ext>
            </a:extLst>
          </p:cNvPr>
          <p:cNvSpPr txBox="1"/>
          <p:nvPr/>
        </p:nvSpPr>
        <p:spPr>
          <a:xfrm>
            <a:off x="4495800" y="4569639"/>
            <a:ext cx="3581400" cy="1754326"/>
          </a:xfrm>
          <a:prstGeom prst="rect">
            <a:avLst/>
          </a:prstGeom>
          <a:noFill/>
        </p:spPr>
        <p:txBody>
          <a:bodyPr wrap="square" rtlCol="0">
            <a:spAutoFit/>
          </a:bodyPr>
          <a:lstStyle/>
          <a:p>
            <a:r>
              <a:rPr lang="en-IN" b="1" dirty="0"/>
              <a:t>type</a:t>
            </a:r>
            <a:r>
              <a:rPr lang="en-IN" dirty="0"/>
              <a:t> can be</a:t>
            </a:r>
          </a:p>
          <a:p>
            <a:pPr marL="285750" indent="-285750">
              <a:buFont typeface="Wingdings" panose="05000000000000000000" pitchFamily="2" charset="2"/>
              <a:buChar char="Ø"/>
            </a:pPr>
            <a:r>
              <a:rPr lang="en-IN" dirty="0"/>
              <a:t>ARM</a:t>
            </a:r>
          </a:p>
          <a:p>
            <a:pPr marL="285750" indent="-285750">
              <a:buFont typeface="Wingdings" panose="05000000000000000000" pitchFamily="2" charset="2"/>
              <a:buChar char="Ø"/>
            </a:pPr>
            <a:r>
              <a:rPr lang="en-IN" dirty="0"/>
              <a:t>THUMB</a:t>
            </a:r>
          </a:p>
          <a:p>
            <a:pPr marL="285750" indent="-285750">
              <a:buFont typeface="Wingdings" panose="05000000000000000000" pitchFamily="2" charset="2"/>
              <a:buChar char="Ø"/>
            </a:pPr>
            <a:r>
              <a:rPr lang="en-IN" dirty="0"/>
              <a:t>CODE16</a:t>
            </a:r>
          </a:p>
          <a:p>
            <a:pPr marL="285750" indent="-285750">
              <a:buFont typeface="Wingdings" panose="05000000000000000000" pitchFamily="2" charset="2"/>
              <a:buChar char="Ø"/>
            </a:pPr>
            <a:r>
              <a:rPr lang="en-IN" dirty="0"/>
              <a:t>CODE32</a:t>
            </a:r>
          </a:p>
          <a:p>
            <a:pPr marL="285750" indent="-285750">
              <a:buFont typeface="Wingdings" panose="05000000000000000000" pitchFamily="2" charset="2"/>
              <a:buChar char="Ø"/>
            </a:pPr>
            <a:r>
              <a:rPr lang="en-IN" dirty="0"/>
              <a:t>DATA</a:t>
            </a:r>
          </a:p>
        </p:txBody>
      </p:sp>
    </p:spTree>
    <p:extLst>
      <p:ext uri="{BB962C8B-B14F-4D97-AF65-F5344CB8AC3E}">
        <p14:creationId xmlns:p14="http://schemas.microsoft.com/office/powerpoint/2010/main" val="2272291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DD58E-AFCD-4087-94D3-6D01CE50B579}"/>
              </a:ext>
            </a:extLst>
          </p:cNvPr>
          <p:cNvSpPr>
            <a:spLocks noGrp="1"/>
          </p:cNvSpPr>
          <p:nvPr>
            <p:ph type="title"/>
          </p:nvPr>
        </p:nvSpPr>
        <p:spPr/>
        <p:txBody>
          <a:bodyPr/>
          <a:lstStyle/>
          <a:p>
            <a:r>
              <a:rPr lang="en-IN" dirty="0"/>
              <a:t>Examples</a:t>
            </a:r>
          </a:p>
        </p:txBody>
      </p:sp>
      <p:sp>
        <p:nvSpPr>
          <p:cNvPr id="3" name="TextBox 2">
            <a:extLst>
              <a:ext uri="{FF2B5EF4-FFF2-40B4-BE49-F238E27FC236}">
                <a16:creationId xmlns:a16="http://schemas.microsoft.com/office/drawing/2014/main" id="{E1F26B78-5E0E-40E5-9CD3-8C3D7B78D123}"/>
              </a:ext>
            </a:extLst>
          </p:cNvPr>
          <p:cNvSpPr txBox="1"/>
          <p:nvPr/>
        </p:nvSpPr>
        <p:spPr>
          <a:xfrm>
            <a:off x="609600" y="1828800"/>
            <a:ext cx="8077200" cy="2585323"/>
          </a:xfrm>
          <a:prstGeom prst="rect">
            <a:avLst/>
          </a:prstGeom>
          <a:noFill/>
        </p:spPr>
        <p:txBody>
          <a:bodyPr wrap="square" rtlCol="0">
            <a:spAutoFit/>
          </a:bodyPr>
          <a:lstStyle/>
          <a:p>
            <a:r>
              <a:rPr lang="en-IN" dirty="0"/>
              <a:t>SRAM_BASE </a:t>
            </a:r>
            <a:r>
              <a:rPr lang="en-IN" b="1" dirty="0">
                <a:solidFill>
                  <a:srgbClr val="FF0000"/>
                </a:solidFill>
              </a:rPr>
              <a:t>EQU</a:t>
            </a:r>
            <a:r>
              <a:rPr lang="en-IN" dirty="0"/>
              <a:t> 0x04000000  ; assign SRAM a base address</a:t>
            </a:r>
          </a:p>
          <a:p>
            <a:endParaRPr lang="en-IN" dirty="0"/>
          </a:p>
          <a:p>
            <a:r>
              <a:rPr lang="en-IN" dirty="0" err="1"/>
              <a:t>pqr</a:t>
            </a:r>
            <a:r>
              <a:rPr lang="en-IN" dirty="0"/>
              <a:t> :                </a:t>
            </a:r>
            <a:r>
              <a:rPr lang="en-IN" b="1" dirty="0">
                <a:solidFill>
                  <a:srgbClr val="FF0000"/>
                </a:solidFill>
              </a:rPr>
              <a:t>EQU</a:t>
            </a:r>
            <a:r>
              <a:rPr lang="en-IN" dirty="0"/>
              <a:t>   4</a:t>
            </a:r>
          </a:p>
          <a:p>
            <a:endParaRPr lang="en-IN" dirty="0"/>
          </a:p>
          <a:p>
            <a:r>
              <a:rPr lang="en-IN" dirty="0" err="1"/>
              <a:t>startloop</a:t>
            </a:r>
            <a:r>
              <a:rPr lang="en-IN" dirty="0"/>
              <a:t> :        </a:t>
            </a:r>
            <a:r>
              <a:rPr lang="en-IN" b="1" dirty="0">
                <a:solidFill>
                  <a:srgbClr val="FF0000"/>
                </a:solidFill>
              </a:rPr>
              <a:t>EQU</a:t>
            </a:r>
            <a:r>
              <a:rPr lang="en-IN" dirty="0"/>
              <a:t> label + 8             ; assign the address label + 8 to symbol</a:t>
            </a:r>
          </a:p>
          <a:p>
            <a:r>
              <a:rPr lang="en-IN" dirty="0"/>
              <a:t>                                                       </a:t>
            </a:r>
            <a:r>
              <a:rPr lang="en-IN" dirty="0" err="1"/>
              <a:t>startloop</a:t>
            </a:r>
            <a:endParaRPr lang="en-IN" dirty="0"/>
          </a:p>
          <a:p>
            <a:endParaRPr lang="en-IN" dirty="0"/>
          </a:p>
          <a:p>
            <a:r>
              <a:rPr lang="en-IN" dirty="0" err="1"/>
              <a:t>myname</a:t>
            </a:r>
            <a:r>
              <a:rPr lang="en-IN" dirty="0"/>
              <a:t> :        </a:t>
            </a:r>
            <a:r>
              <a:rPr lang="en-IN" b="1" dirty="0">
                <a:solidFill>
                  <a:srgbClr val="FF0000"/>
                </a:solidFill>
              </a:rPr>
              <a:t>EQU</a:t>
            </a:r>
            <a:r>
              <a:rPr lang="en-IN" dirty="0"/>
              <a:t> 0x1C, CODE32 ;assign absolute address 0x1C to symbol </a:t>
            </a:r>
          </a:p>
          <a:p>
            <a:r>
              <a:rPr lang="en-IN" dirty="0"/>
              <a:t>                                                     </a:t>
            </a:r>
            <a:r>
              <a:rPr lang="en-IN" dirty="0" err="1"/>
              <a:t>myname</a:t>
            </a:r>
            <a:r>
              <a:rPr lang="en-IN" dirty="0"/>
              <a:t> and mark it as CODE</a:t>
            </a:r>
          </a:p>
        </p:txBody>
      </p:sp>
    </p:spTree>
    <p:extLst>
      <p:ext uri="{BB962C8B-B14F-4D97-AF65-F5344CB8AC3E}">
        <p14:creationId xmlns:p14="http://schemas.microsoft.com/office/powerpoint/2010/main" val="1368759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00FE9-F0FF-43A7-839C-A9AEB69E8FEF}"/>
              </a:ext>
            </a:extLst>
          </p:cNvPr>
          <p:cNvSpPr>
            <a:spLocks noGrp="1"/>
          </p:cNvSpPr>
          <p:nvPr>
            <p:ph type="title"/>
          </p:nvPr>
        </p:nvSpPr>
        <p:spPr/>
        <p:txBody>
          <a:bodyPr/>
          <a:lstStyle/>
          <a:p>
            <a:r>
              <a:rPr lang="en-IN" dirty="0"/>
              <a:t>Declaring an Entry point</a:t>
            </a:r>
          </a:p>
        </p:txBody>
      </p:sp>
      <p:sp>
        <p:nvSpPr>
          <p:cNvPr id="3" name="TextBox 2">
            <a:extLst>
              <a:ext uri="{FF2B5EF4-FFF2-40B4-BE49-F238E27FC236}">
                <a16:creationId xmlns:a16="http://schemas.microsoft.com/office/drawing/2014/main" id="{7A1B34EC-7D9E-45DC-9C70-6C78B7B2C4EB}"/>
              </a:ext>
            </a:extLst>
          </p:cNvPr>
          <p:cNvSpPr txBox="1"/>
          <p:nvPr/>
        </p:nvSpPr>
        <p:spPr>
          <a:xfrm>
            <a:off x="304800" y="1417638"/>
            <a:ext cx="8382000" cy="369332"/>
          </a:xfrm>
          <a:prstGeom prst="rect">
            <a:avLst/>
          </a:prstGeom>
          <a:noFill/>
          <a:ln>
            <a:solidFill>
              <a:schemeClr val="accent1">
                <a:shade val="50000"/>
              </a:schemeClr>
            </a:solidFill>
          </a:ln>
        </p:spPr>
        <p:txBody>
          <a:bodyPr wrap="square" rtlCol="0">
            <a:spAutoFit/>
          </a:bodyPr>
          <a:lstStyle/>
          <a:p>
            <a:r>
              <a:rPr lang="en-IN" b="1" dirty="0"/>
              <a:t>KEYWORD</a:t>
            </a:r>
            <a:r>
              <a:rPr lang="en-IN" dirty="0"/>
              <a:t> : </a:t>
            </a:r>
            <a:r>
              <a:rPr lang="en-IN" b="1" dirty="0">
                <a:solidFill>
                  <a:srgbClr val="FF0000"/>
                </a:solidFill>
              </a:rPr>
              <a:t>ENTRY</a:t>
            </a:r>
          </a:p>
        </p:txBody>
      </p:sp>
      <p:sp>
        <p:nvSpPr>
          <p:cNvPr id="4" name="TextBox 3">
            <a:extLst>
              <a:ext uri="{FF2B5EF4-FFF2-40B4-BE49-F238E27FC236}">
                <a16:creationId xmlns:a16="http://schemas.microsoft.com/office/drawing/2014/main" id="{004257F3-A1E2-4C45-A7AC-F842808A59B0}"/>
              </a:ext>
            </a:extLst>
          </p:cNvPr>
          <p:cNvSpPr txBox="1"/>
          <p:nvPr/>
        </p:nvSpPr>
        <p:spPr>
          <a:xfrm>
            <a:off x="304800" y="2375972"/>
            <a:ext cx="8382000" cy="646331"/>
          </a:xfrm>
          <a:prstGeom prst="rect">
            <a:avLst/>
          </a:prstGeom>
          <a:noFill/>
          <a:ln>
            <a:solidFill>
              <a:schemeClr val="accent1">
                <a:shade val="50000"/>
              </a:schemeClr>
            </a:solidFill>
          </a:ln>
        </p:spPr>
        <p:txBody>
          <a:bodyPr wrap="square" rtlCol="0">
            <a:spAutoFit/>
          </a:bodyPr>
          <a:lstStyle/>
          <a:p>
            <a:r>
              <a:rPr lang="en-IN" b="1" dirty="0"/>
              <a:t>How to use:</a:t>
            </a:r>
          </a:p>
          <a:p>
            <a:r>
              <a:rPr lang="en-IN" b="1" dirty="0">
                <a:solidFill>
                  <a:srgbClr val="FF0000"/>
                </a:solidFill>
              </a:rPr>
              <a:t>                               ENTRY</a:t>
            </a:r>
            <a:endParaRPr lang="en-IN" dirty="0"/>
          </a:p>
        </p:txBody>
      </p:sp>
      <p:sp>
        <p:nvSpPr>
          <p:cNvPr id="5" name="TextBox 4">
            <a:extLst>
              <a:ext uri="{FF2B5EF4-FFF2-40B4-BE49-F238E27FC236}">
                <a16:creationId xmlns:a16="http://schemas.microsoft.com/office/drawing/2014/main" id="{1DA1637F-4935-4DBF-BA8E-C4B1D8AB1DE2}"/>
              </a:ext>
            </a:extLst>
          </p:cNvPr>
          <p:cNvSpPr txBox="1"/>
          <p:nvPr/>
        </p:nvSpPr>
        <p:spPr>
          <a:xfrm>
            <a:off x="304800" y="3334306"/>
            <a:ext cx="8229600" cy="923330"/>
          </a:xfrm>
          <a:prstGeom prst="rect">
            <a:avLst/>
          </a:prstGeom>
          <a:noFill/>
          <a:ln>
            <a:solidFill>
              <a:schemeClr val="accent1">
                <a:shade val="50000"/>
              </a:schemeClr>
            </a:solidFill>
          </a:ln>
        </p:spPr>
        <p:txBody>
          <a:bodyPr wrap="square" rtlCol="0">
            <a:spAutoFit/>
          </a:bodyPr>
          <a:lstStyle/>
          <a:p>
            <a:r>
              <a:rPr lang="en-IN" b="1" dirty="0"/>
              <a:t>Function</a:t>
            </a:r>
            <a:r>
              <a:rPr lang="en-IN" dirty="0"/>
              <a:t> : Tells the assembler to where the program has to start its execution from.   </a:t>
            </a:r>
            <a:r>
              <a:rPr lang="en-IN"/>
              <a:t>Every </a:t>
            </a:r>
            <a:r>
              <a:rPr lang="en-IN" dirty="0"/>
              <a:t>program has to have an entry point. This is specifically needed when the code is written in multiple file </a:t>
            </a:r>
          </a:p>
        </p:txBody>
      </p:sp>
    </p:spTree>
    <p:extLst>
      <p:ext uri="{BB962C8B-B14F-4D97-AF65-F5344CB8AC3E}">
        <p14:creationId xmlns:p14="http://schemas.microsoft.com/office/powerpoint/2010/main" val="387083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B666-8B3E-4B63-B739-B9C46AA5B147}"/>
              </a:ext>
            </a:extLst>
          </p:cNvPr>
          <p:cNvSpPr>
            <a:spLocks noGrp="1"/>
          </p:cNvSpPr>
          <p:nvPr>
            <p:ph type="title"/>
          </p:nvPr>
        </p:nvSpPr>
        <p:spPr/>
        <p:txBody>
          <a:bodyPr>
            <a:normAutofit fontScale="90000"/>
          </a:bodyPr>
          <a:lstStyle/>
          <a:p>
            <a:r>
              <a:rPr lang="en-IN" dirty="0"/>
              <a:t>Allocating Memory and specifying Contents</a:t>
            </a:r>
          </a:p>
        </p:txBody>
      </p:sp>
      <p:sp>
        <p:nvSpPr>
          <p:cNvPr id="3" name="TextBox 2">
            <a:extLst>
              <a:ext uri="{FF2B5EF4-FFF2-40B4-BE49-F238E27FC236}">
                <a16:creationId xmlns:a16="http://schemas.microsoft.com/office/drawing/2014/main" id="{F5F867A2-9304-40CB-974D-2F576F53E266}"/>
              </a:ext>
            </a:extLst>
          </p:cNvPr>
          <p:cNvSpPr txBox="1"/>
          <p:nvPr/>
        </p:nvSpPr>
        <p:spPr>
          <a:xfrm>
            <a:off x="304800" y="1417638"/>
            <a:ext cx="8382000" cy="369332"/>
          </a:xfrm>
          <a:prstGeom prst="rect">
            <a:avLst/>
          </a:prstGeom>
          <a:noFill/>
          <a:ln>
            <a:solidFill>
              <a:schemeClr val="accent1">
                <a:shade val="50000"/>
              </a:schemeClr>
            </a:solidFill>
          </a:ln>
        </p:spPr>
        <p:txBody>
          <a:bodyPr wrap="square" rtlCol="0">
            <a:spAutoFit/>
          </a:bodyPr>
          <a:lstStyle/>
          <a:p>
            <a:r>
              <a:rPr lang="en-IN" b="1" dirty="0"/>
              <a:t>KEYWORD</a:t>
            </a:r>
            <a:r>
              <a:rPr lang="en-IN" dirty="0"/>
              <a:t> : </a:t>
            </a:r>
            <a:r>
              <a:rPr lang="en-IN" b="1" dirty="0">
                <a:solidFill>
                  <a:srgbClr val="FF0000"/>
                </a:solidFill>
              </a:rPr>
              <a:t>DCB</a:t>
            </a:r>
          </a:p>
        </p:txBody>
      </p:sp>
      <p:sp>
        <p:nvSpPr>
          <p:cNvPr id="4" name="TextBox 3">
            <a:extLst>
              <a:ext uri="{FF2B5EF4-FFF2-40B4-BE49-F238E27FC236}">
                <a16:creationId xmlns:a16="http://schemas.microsoft.com/office/drawing/2014/main" id="{AC4230CA-5558-4FDA-BBB8-62619FDBC060}"/>
              </a:ext>
            </a:extLst>
          </p:cNvPr>
          <p:cNvSpPr txBox="1"/>
          <p:nvPr/>
        </p:nvSpPr>
        <p:spPr>
          <a:xfrm>
            <a:off x="304800" y="2375972"/>
            <a:ext cx="8382000" cy="646331"/>
          </a:xfrm>
          <a:prstGeom prst="rect">
            <a:avLst/>
          </a:prstGeom>
          <a:noFill/>
          <a:ln>
            <a:solidFill>
              <a:schemeClr val="accent1">
                <a:shade val="50000"/>
              </a:schemeClr>
            </a:solidFill>
          </a:ln>
        </p:spPr>
        <p:txBody>
          <a:bodyPr wrap="square" rtlCol="0">
            <a:spAutoFit/>
          </a:bodyPr>
          <a:lstStyle/>
          <a:p>
            <a:r>
              <a:rPr lang="en-IN" b="1" dirty="0"/>
              <a:t>How to use:</a:t>
            </a:r>
          </a:p>
          <a:p>
            <a:r>
              <a:rPr lang="en-IN" b="1" dirty="0">
                <a:solidFill>
                  <a:srgbClr val="FF0000"/>
                </a:solidFill>
              </a:rPr>
              <a:t>                    </a:t>
            </a:r>
            <a:r>
              <a:rPr lang="en-IN" b="1" dirty="0"/>
              <a:t>{label}  </a:t>
            </a:r>
            <a:r>
              <a:rPr lang="en-IN" b="1" dirty="0">
                <a:solidFill>
                  <a:srgbClr val="FF0000"/>
                </a:solidFill>
              </a:rPr>
              <a:t>:   DCB  </a:t>
            </a:r>
            <a:r>
              <a:rPr lang="en-IN" dirty="0"/>
              <a:t>  expr {,expr}</a:t>
            </a:r>
          </a:p>
        </p:txBody>
      </p:sp>
      <p:sp>
        <p:nvSpPr>
          <p:cNvPr id="5" name="TextBox 4">
            <a:extLst>
              <a:ext uri="{FF2B5EF4-FFF2-40B4-BE49-F238E27FC236}">
                <a16:creationId xmlns:a16="http://schemas.microsoft.com/office/drawing/2014/main" id="{6F28BB02-AD11-4DC2-BD41-FD377FA2F27D}"/>
              </a:ext>
            </a:extLst>
          </p:cNvPr>
          <p:cNvSpPr txBox="1"/>
          <p:nvPr/>
        </p:nvSpPr>
        <p:spPr>
          <a:xfrm>
            <a:off x="304800" y="3334306"/>
            <a:ext cx="8229600" cy="2585323"/>
          </a:xfrm>
          <a:prstGeom prst="rect">
            <a:avLst/>
          </a:prstGeom>
          <a:noFill/>
          <a:ln>
            <a:solidFill>
              <a:schemeClr val="accent1">
                <a:shade val="50000"/>
              </a:schemeClr>
            </a:solidFill>
          </a:ln>
        </p:spPr>
        <p:txBody>
          <a:bodyPr wrap="square" rtlCol="0">
            <a:spAutoFit/>
          </a:bodyPr>
          <a:lstStyle/>
          <a:p>
            <a:r>
              <a:rPr lang="en-IN" b="1" dirty="0"/>
              <a:t>Function</a:t>
            </a:r>
            <a:r>
              <a:rPr lang="en-IN" dirty="0"/>
              <a:t> : Tells the assembler to configure memory  which contains tables or data, before the program runs. String, floating point constants, addresses can be stored in memory as a data using this directive</a:t>
            </a:r>
          </a:p>
          <a:p>
            <a:endParaRPr lang="en-IN" dirty="0"/>
          </a:p>
          <a:p>
            <a:r>
              <a:rPr lang="en-IN" dirty="0"/>
              <a:t>DCB </a:t>
            </a:r>
            <a:r>
              <a:rPr lang="en-IN" dirty="0" err="1"/>
              <a:t>operatiers</a:t>
            </a:r>
            <a:r>
              <a:rPr lang="en-IN" dirty="0"/>
              <a:t> are byte level where DCW operates at two byte boundaries</a:t>
            </a:r>
          </a:p>
          <a:p>
            <a:endParaRPr lang="en-IN" dirty="0"/>
          </a:p>
          <a:p>
            <a:r>
              <a:rPr lang="en-IN" dirty="0" err="1"/>
              <a:t>dataconstant</a:t>
            </a:r>
            <a:r>
              <a:rPr lang="en-IN" dirty="0"/>
              <a:t> DCB 0xe </a:t>
            </a:r>
          </a:p>
          <a:p>
            <a:endParaRPr lang="en-IN" dirty="0"/>
          </a:p>
          <a:p>
            <a:r>
              <a:rPr lang="en-IN" dirty="0"/>
              <a:t>This will configure a memory of size 0xe</a:t>
            </a:r>
          </a:p>
        </p:txBody>
      </p:sp>
    </p:spTree>
    <p:extLst>
      <p:ext uri="{BB962C8B-B14F-4D97-AF65-F5344CB8AC3E}">
        <p14:creationId xmlns:p14="http://schemas.microsoft.com/office/powerpoint/2010/main" val="1331349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4E92C-BBD5-4247-9468-C73912C076A4}"/>
              </a:ext>
            </a:extLst>
          </p:cNvPr>
          <p:cNvSpPr>
            <a:spLocks noGrp="1"/>
          </p:cNvSpPr>
          <p:nvPr>
            <p:ph type="title"/>
          </p:nvPr>
        </p:nvSpPr>
        <p:spPr/>
        <p:txBody>
          <a:bodyPr/>
          <a:lstStyle/>
          <a:p>
            <a:r>
              <a:rPr lang="en-IN" dirty="0"/>
              <a:t>What is data alignment</a:t>
            </a:r>
          </a:p>
        </p:txBody>
      </p:sp>
      <p:sp>
        <p:nvSpPr>
          <p:cNvPr id="3" name="TextBox 2">
            <a:extLst>
              <a:ext uri="{FF2B5EF4-FFF2-40B4-BE49-F238E27FC236}">
                <a16:creationId xmlns:a16="http://schemas.microsoft.com/office/drawing/2014/main" id="{084181B0-9934-4D78-AB3D-58F902726D86}"/>
              </a:ext>
            </a:extLst>
          </p:cNvPr>
          <p:cNvSpPr txBox="1"/>
          <p:nvPr/>
        </p:nvSpPr>
        <p:spPr>
          <a:xfrm>
            <a:off x="609600" y="1417638"/>
            <a:ext cx="8077200" cy="4893647"/>
          </a:xfrm>
          <a:prstGeom prst="rect">
            <a:avLst/>
          </a:prstGeom>
          <a:noFill/>
        </p:spPr>
        <p:txBody>
          <a:bodyPr wrap="square" rtlCol="0">
            <a:spAutoFit/>
          </a:bodyPr>
          <a:lstStyle/>
          <a:p>
            <a:r>
              <a:rPr lang="en-IN" sz="2400" dirty="0"/>
              <a:t>Data structure alignment is the way data is arranged and accessed in computer memory. When a modern computer reads from or writes to a memory address, it will do this in word sized chunks,  typically 32 bits or 64 bits on modern systems. Data alignment means putting the data at a memory address equal  to some multiple of the word size, which increases the system's performance due to the way the CPU handles memory. </a:t>
            </a:r>
          </a:p>
          <a:p>
            <a:endParaRPr lang="en-IN" sz="2400" dirty="0"/>
          </a:p>
          <a:p>
            <a:r>
              <a:rPr lang="en-IN" sz="2400" dirty="0"/>
              <a:t>To align the data to the word boundaries, it may be necessary to insert some unused bytes between the end of the last data structure and the start of the next, which is data structure padding.</a:t>
            </a:r>
          </a:p>
        </p:txBody>
      </p:sp>
    </p:spTree>
    <p:extLst>
      <p:ext uri="{BB962C8B-B14F-4D97-AF65-F5344CB8AC3E}">
        <p14:creationId xmlns:p14="http://schemas.microsoft.com/office/powerpoint/2010/main" val="3806542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C72FC-DB1F-4BC1-8101-36A6313B47D0}"/>
              </a:ext>
            </a:extLst>
          </p:cNvPr>
          <p:cNvSpPr>
            <a:spLocks noGrp="1"/>
          </p:cNvSpPr>
          <p:nvPr>
            <p:ph type="title"/>
          </p:nvPr>
        </p:nvSpPr>
        <p:spPr/>
        <p:txBody>
          <a:bodyPr>
            <a:normAutofit fontScale="90000"/>
          </a:bodyPr>
          <a:lstStyle/>
          <a:p>
            <a:r>
              <a:rPr lang="en-IN" dirty="0"/>
              <a:t>Aligning code and data to appropriate boundaries</a:t>
            </a:r>
          </a:p>
        </p:txBody>
      </p:sp>
      <p:sp>
        <p:nvSpPr>
          <p:cNvPr id="3" name="TextBox 2">
            <a:extLst>
              <a:ext uri="{FF2B5EF4-FFF2-40B4-BE49-F238E27FC236}">
                <a16:creationId xmlns:a16="http://schemas.microsoft.com/office/drawing/2014/main" id="{CFCF7248-528E-4DB4-B7BF-B139786F8F19}"/>
              </a:ext>
            </a:extLst>
          </p:cNvPr>
          <p:cNvSpPr txBox="1"/>
          <p:nvPr/>
        </p:nvSpPr>
        <p:spPr>
          <a:xfrm>
            <a:off x="304800" y="1417638"/>
            <a:ext cx="8382000" cy="369332"/>
          </a:xfrm>
          <a:prstGeom prst="rect">
            <a:avLst/>
          </a:prstGeom>
          <a:noFill/>
          <a:ln>
            <a:solidFill>
              <a:schemeClr val="accent1">
                <a:shade val="50000"/>
              </a:schemeClr>
            </a:solidFill>
          </a:ln>
        </p:spPr>
        <p:txBody>
          <a:bodyPr wrap="square" rtlCol="0">
            <a:spAutoFit/>
          </a:bodyPr>
          <a:lstStyle/>
          <a:p>
            <a:r>
              <a:rPr lang="en-IN" b="1" dirty="0"/>
              <a:t>KEYWORD</a:t>
            </a:r>
            <a:r>
              <a:rPr lang="en-IN" dirty="0"/>
              <a:t> : </a:t>
            </a:r>
            <a:r>
              <a:rPr lang="en-IN" b="1" dirty="0">
                <a:solidFill>
                  <a:srgbClr val="FF0000"/>
                </a:solidFill>
              </a:rPr>
              <a:t> ALIGN</a:t>
            </a:r>
          </a:p>
        </p:txBody>
      </p:sp>
      <p:sp>
        <p:nvSpPr>
          <p:cNvPr id="4" name="TextBox 3">
            <a:extLst>
              <a:ext uri="{FF2B5EF4-FFF2-40B4-BE49-F238E27FC236}">
                <a16:creationId xmlns:a16="http://schemas.microsoft.com/office/drawing/2014/main" id="{A3CAB124-0791-47F8-8F91-17548DBEB28B}"/>
              </a:ext>
            </a:extLst>
          </p:cNvPr>
          <p:cNvSpPr txBox="1"/>
          <p:nvPr/>
        </p:nvSpPr>
        <p:spPr>
          <a:xfrm>
            <a:off x="304800" y="2375972"/>
            <a:ext cx="8382000" cy="646331"/>
          </a:xfrm>
          <a:prstGeom prst="rect">
            <a:avLst/>
          </a:prstGeom>
          <a:noFill/>
          <a:ln>
            <a:solidFill>
              <a:schemeClr val="accent1">
                <a:shade val="50000"/>
              </a:schemeClr>
            </a:solidFill>
          </a:ln>
        </p:spPr>
        <p:txBody>
          <a:bodyPr wrap="square" rtlCol="0">
            <a:spAutoFit/>
          </a:bodyPr>
          <a:lstStyle/>
          <a:p>
            <a:r>
              <a:rPr lang="en-IN" b="1" dirty="0"/>
              <a:t>How to use:</a:t>
            </a:r>
          </a:p>
          <a:p>
            <a:r>
              <a:rPr lang="en-IN" b="1" dirty="0">
                <a:solidFill>
                  <a:srgbClr val="FF0000"/>
                </a:solidFill>
              </a:rPr>
              <a:t>                    ALIGN </a:t>
            </a:r>
            <a:r>
              <a:rPr lang="en-IN" dirty="0"/>
              <a:t>  {expr {,offset}}</a:t>
            </a:r>
          </a:p>
        </p:txBody>
      </p:sp>
      <p:sp>
        <p:nvSpPr>
          <p:cNvPr id="5" name="TextBox 4">
            <a:extLst>
              <a:ext uri="{FF2B5EF4-FFF2-40B4-BE49-F238E27FC236}">
                <a16:creationId xmlns:a16="http://schemas.microsoft.com/office/drawing/2014/main" id="{E3DE9170-38A9-4E04-8AF4-5FBA319CF740}"/>
              </a:ext>
            </a:extLst>
          </p:cNvPr>
          <p:cNvSpPr txBox="1"/>
          <p:nvPr/>
        </p:nvSpPr>
        <p:spPr>
          <a:xfrm>
            <a:off x="304800" y="3334306"/>
            <a:ext cx="8229600" cy="1477328"/>
          </a:xfrm>
          <a:prstGeom prst="rect">
            <a:avLst/>
          </a:prstGeom>
          <a:noFill/>
          <a:ln>
            <a:solidFill>
              <a:schemeClr val="accent1">
                <a:shade val="50000"/>
              </a:schemeClr>
            </a:solidFill>
          </a:ln>
        </p:spPr>
        <p:txBody>
          <a:bodyPr wrap="square" rtlCol="0">
            <a:spAutoFit/>
          </a:bodyPr>
          <a:lstStyle/>
          <a:p>
            <a:r>
              <a:rPr lang="en-IN" b="1" dirty="0"/>
              <a:t>Function</a:t>
            </a:r>
            <a:r>
              <a:rPr lang="en-IN" dirty="0"/>
              <a:t> : Tells the assembler to  align current location </a:t>
            </a:r>
            <a:r>
              <a:rPr lang="en-IN" dirty="0" err="1"/>
              <a:t>fo</a:t>
            </a:r>
            <a:r>
              <a:rPr lang="en-IN" dirty="0"/>
              <a:t> a specified boundary  by padding with zeros </a:t>
            </a:r>
          </a:p>
          <a:p>
            <a:endParaRPr lang="en-IN" dirty="0"/>
          </a:p>
          <a:p>
            <a:r>
              <a:rPr lang="en-IN" dirty="0"/>
              <a:t>Expr is a numeric expression  </a:t>
            </a:r>
            <a:r>
              <a:rPr lang="en-IN" dirty="0" err="1"/>
              <a:t>evalvating</a:t>
            </a:r>
            <a:r>
              <a:rPr lang="en-IN" dirty="0"/>
              <a:t> to any power of 2 from 2^0 to 2 ^31 3nd offset can be any numeric expression.</a:t>
            </a:r>
          </a:p>
        </p:txBody>
      </p:sp>
    </p:spTree>
    <p:extLst>
      <p:ext uri="{BB962C8B-B14F-4D97-AF65-F5344CB8AC3E}">
        <p14:creationId xmlns:p14="http://schemas.microsoft.com/office/powerpoint/2010/main" val="3065194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2A42-8C1C-4878-8666-DC3E7C22F500}"/>
              </a:ext>
            </a:extLst>
          </p:cNvPr>
          <p:cNvSpPr txBox="1">
            <a:spLocks/>
          </p:cNvSpPr>
          <p:nvPr/>
        </p:nvSpPr>
        <p:spPr>
          <a:xfrm>
            <a:off x="479811" y="336000"/>
            <a:ext cx="8359389" cy="654600"/>
          </a:xfrm>
          <a:prstGeom prst="rect">
            <a:avLst/>
          </a:prstGeom>
        </p:spPr>
        <p:txBody>
          <a:bodyP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GB"/>
              <a:t>Data Insertion and Alignment</a:t>
            </a:r>
          </a:p>
        </p:txBody>
      </p:sp>
      <p:sp>
        <p:nvSpPr>
          <p:cNvPr id="3" name="Content Placeholder 2">
            <a:extLst>
              <a:ext uri="{FF2B5EF4-FFF2-40B4-BE49-F238E27FC236}">
                <a16:creationId xmlns:a16="http://schemas.microsoft.com/office/drawing/2014/main" id="{E7DBDEFD-0210-45AB-94C8-88B48ED4297C}"/>
              </a:ext>
            </a:extLst>
          </p:cNvPr>
          <p:cNvSpPr txBox="1">
            <a:spLocks/>
          </p:cNvSpPr>
          <p:nvPr/>
        </p:nvSpPr>
        <p:spPr>
          <a:xfrm>
            <a:off x="479813" y="1295399"/>
            <a:ext cx="8357461" cy="5318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GB" sz="2000" dirty="0"/>
              <a:t>Insert data inside programs</a:t>
            </a:r>
          </a:p>
          <a:p>
            <a:pPr lvl="1" fontAlgn="auto">
              <a:spcAft>
                <a:spcPts val="0"/>
              </a:spcAft>
            </a:pPr>
            <a:r>
              <a:rPr lang="en-GB" sz="1800" dirty="0"/>
              <a:t>DCD: insert a word-size data</a:t>
            </a:r>
          </a:p>
          <a:p>
            <a:pPr lvl="1" fontAlgn="auto">
              <a:spcAft>
                <a:spcPts val="0"/>
              </a:spcAft>
            </a:pPr>
            <a:r>
              <a:rPr lang="en-GB" sz="1800" dirty="0"/>
              <a:t>DCB: insert a byte-size data</a:t>
            </a:r>
          </a:p>
          <a:p>
            <a:pPr lvl="1" fontAlgn="auto">
              <a:spcAft>
                <a:spcPts val="0"/>
              </a:spcAft>
            </a:pPr>
            <a:r>
              <a:rPr lang="en-GB" sz="1800" dirty="0"/>
              <a:t>ALIGN: </a:t>
            </a:r>
          </a:p>
          <a:p>
            <a:pPr lvl="2" fontAlgn="auto">
              <a:spcAft>
                <a:spcPts val="0"/>
              </a:spcAft>
            </a:pPr>
            <a:r>
              <a:rPr lang="en-GB" sz="1800" dirty="0"/>
              <a:t>used before inserting a word-size data</a:t>
            </a:r>
          </a:p>
          <a:p>
            <a:pPr lvl="2" fontAlgn="auto">
              <a:spcAft>
                <a:spcPts val="0"/>
              </a:spcAft>
            </a:pPr>
            <a:r>
              <a:rPr lang="en-GB" sz="1800" dirty="0"/>
              <a:t>Uses a number to determine the alignment size</a:t>
            </a:r>
          </a:p>
          <a:p>
            <a:pPr fontAlgn="auto">
              <a:spcAft>
                <a:spcPts val="0"/>
              </a:spcAft>
            </a:pPr>
            <a:r>
              <a:rPr lang="en-GB" sz="2000" dirty="0"/>
              <a:t>For example</a:t>
            </a:r>
          </a:p>
          <a:p>
            <a:pPr marL="538162" lvl="1" indent="0" fontAlgn="auto">
              <a:spcAft>
                <a:spcPts val="0"/>
              </a:spcAft>
              <a:buFont typeface="Arial" pitchFamily="34" charset="0"/>
              <a:buNone/>
            </a:pPr>
            <a:r>
              <a:rPr lang="en-GB" sz="1800" i="1" dirty="0">
                <a:latin typeface="Consolas" panose="020B0609020204030204" pitchFamily="49" charset="0"/>
                <a:cs typeface="Consolas" panose="020B0609020204030204" pitchFamily="49" charset="0"/>
              </a:rPr>
              <a:t>…</a:t>
            </a:r>
          </a:p>
          <a:p>
            <a:pPr marL="538162" lvl="1" indent="0" fontAlgn="auto">
              <a:spcAft>
                <a:spcPts val="0"/>
              </a:spcAft>
              <a:buFont typeface="Arial" pitchFamily="34" charset="0"/>
              <a:buNone/>
            </a:pPr>
            <a:r>
              <a:rPr lang="en-GB" sz="1800" i="1" dirty="0">
                <a:latin typeface="Consolas" panose="020B0609020204030204" pitchFamily="49" charset="0"/>
                <a:cs typeface="Consolas" panose="020B0609020204030204" pitchFamily="49" charset="0"/>
              </a:rPr>
              <a:t>ALIGN	4	; Align to a word boundary</a:t>
            </a:r>
          </a:p>
          <a:p>
            <a:pPr marL="538162" lvl="1" indent="0" fontAlgn="auto">
              <a:spcAft>
                <a:spcPts val="0"/>
              </a:spcAft>
              <a:buFont typeface="Arial" pitchFamily="34" charset="0"/>
              <a:buNone/>
            </a:pPr>
            <a:r>
              <a:rPr lang="en-GB" sz="1800" i="1" dirty="0">
                <a:latin typeface="Consolas" panose="020B0609020204030204" pitchFamily="49" charset="0"/>
                <a:cs typeface="Consolas" panose="020B0609020204030204" pitchFamily="49" charset="0"/>
              </a:rPr>
              <a:t>MY_DATA	DCD	0x12345678	; Insert a word-size data</a:t>
            </a:r>
          </a:p>
          <a:p>
            <a:pPr marL="538162" lvl="1" indent="0" fontAlgn="auto">
              <a:spcAft>
                <a:spcPts val="0"/>
              </a:spcAft>
              <a:buFont typeface="Arial" pitchFamily="34" charset="0"/>
              <a:buNone/>
            </a:pPr>
            <a:r>
              <a:rPr lang="en-GB" sz="1800" i="1" dirty="0">
                <a:latin typeface="Consolas" panose="020B0609020204030204" pitchFamily="49" charset="0"/>
                <a:cs typeface="Consolas" panose="020B0609020204030204" pitchFamily="49" charset="0"/>
              </a:rPr>
              <a:t>MY_STRING	DCB	“Hello”, 0	; Null terminated string</a:t>
            </a:r>
          </a:p>
          <a:p>
            <a:pPr marL="538162" lvl="1" indent="0" fontAlgn="auto">
              <a:spcAft>
                <a:spcPts val="0"/>
              </a:spcAft>
              <a:buFont typeface="Arial" pitchFamily="34" charset="0"/>
              <a:buNone/>
            </a:pPr>
            <a:r>
              <a:rPr lang="en-GB" sz="1800" i="1" dirty="0">
                <a:latin typeface="Consolas" panose="020B0609020204030204" pitchFamily="49" charset="0"/>
                <a:cs typeface="Consolas" panose="020B0609020204030204" pitchFamily="49" charset="0"/>
              </a:rPr>
              <a:t>…</a:t>
            </a:r>
          </a:p>
          <a:p>
            <a:pPr lvl="1" fontAlgn="auto">
              <a:spcAft>
                <a:spcPts val="0"/>
              </a:spcAft>
            </a:pPr>
            <a:endParaRPr lang="en-GB" sz="1800" dirty="0"/>
          </a:p>
        </p:txBody>
      </p:sp>
    </p:spTree>
    <p:extLst>
      <p:ext uri="{BB962C8B-B14F-4D97-AF65-F5344CB8AC3E}">
        <p14:creationId xmlns:p14="http://schemas.microsoft.com/office/powerpoint/2010/main" val="4232239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0D5A-E6FE-4CEF-AE4F-183FD4627E9E}"/>
              </a:ext>
            </a:extLst>
          </p:cNvPr>
          <p:cNvSpPr>
            <a:spLocks noGrp="1"/>
          </p:cNvSpPr>
          <p:nvPr>
            <p:ph type="title"/>
          </p:nvPr>
        </p:nvSpPr>
        <p:spPr/>
        <p:txBody>
          <a:bodyPr/>
          <a:lstStyle/>
          <a:p>
            <a:r>
              <a:rPr lang="en-IN" dirty="0"/>
              <a:t>RESERVING a block of memory</a:t>
            </a:r>
          </a:p>
        </p:txBody>
      </p:sp>
      <p:sp>
        <p:nvSpPr>
          <p:cNvPr id="3" name="TextBox 2">
            <a:extLst>
              <a:ext uri="{FF2B5EF4-FFF2-40B4-BE49-F238E27FC236}">
                <a16:creationId xmlns:a16="http://schemas.microsoft.com/office/drawing/2014/main" id="{AD8867AF-0412-42BE-9938-6F59011ACF34}"/>
              </a:ext>
            </a:extLst>
          </p:cNvPr>
          <p:cNvSpPr txBox="1"/>
          <p:nvPr/>
        </p:nvSpPr>
        <p:spPr>
          <a:xfrm>
            <a:off x="304800" y="1417638"/>
            <a:ext cx="8382000" cy="369332"/>
          </a:xfrm>
          <a:prstGeom prst="rect">
            <a:avLst/>
          </a:prstGeom>
          <a:noFill/>
          <a:ln>
            <a:solidFill>
              <a:schemeClr val="accent1">
                <a:shade val="50000"/>
              </a:schemeClr>
            </a:solidFill>
          </a:ln>
        </p:spPr>
        <p:txBody>
          <a:bodyPr wrap="square" rtlCol="0">
            <a:spAutoFit/>
          </a:bodyPr>
          <a:lstStyle/>
          <a:p>
            <a:r>
              <a:rPr lang="en-IN" b="1" dirty="0"/>
              <a:t>KEYWORD</a:t>
            </a:r>
            <a:r>
              <a:rPr lang="en-IN" dirty="0"/>
              <a:t> : </a:t>
            </a:r>
            <a:r>
              <a:rPr lang="en-IN" b="1" dirty="0">
                <a:solidFill>
                  <a:srgbClr val="FF0000"/>
                </a:solidFill>
              </a:rPr>
              <a:t> SPACE</a:t>
            </a:r>
          </a:p>
        </p:txBody>
      </p:sp>
      <p:sp>
        <p:nvSpPr>
          <p:cNvPr id="4" name="TextBox 3">
            <a:extLst>
              <a:ext uri="{FF2B5EF4-FFF2-40B4-BE49-F238E27FC236}">
                <a16:creationId xmlns:a16="http://schemas.microsoft.com/office/drawing/2014/main" id="{8FA7E8AB-A657-4359-A63F-B9BF607FE3D2}"/>
              </a:ext>
            </a:extLst>
          </p:cNvPr>
          <p:cNvSpPr txBox="1"/>
          <p:nvPr/>
        </p:nvSpPr>
        <p:spPr>
          <a:xfrm>
            <a:off x="304800" y="2375972"/>
            <a:ext cx="8382000" cy="646331"/>
          </a:xfrm>
          <a:prstGeom prst="rect">
            <a:avLst/>
          </a:prstGeom>
          <a:noFill/>
          <a:ln>
            <a:solidFill>
              <a:schemeClr val="accent1">
                <a:shade val="50000"/>
              </a:schemeClr>
            </a:solidFill>
          </a:ln>
        </p:spPr>
        <p:txBody>
          <a:bodyPr wrap="square" rtlCol="0">
            <a:spAutoFit/>
          </a:bodyPr>
          <a:lstStyle/>
          <a:p>
            <a:r>
              <a:rPr lang="en-IN" b="1" dirty="0"/>
              <a:t>How to use:</a:t>
            </a:r>
          </a:p>
          <a:p>
            <a:r>
              <a:rPr lang="en-IN" b="1" dirty="0">
                <a:solidFill>
                  <a:srgbClr val="FF0000"/>
                </a:solidFill>
              </a:rPr>
              <a:t>                    </a:t>
            </a:r>
            <a:r>
              <a:rPr lang="en-IN" b="1" dirty="0"/>
              <a:t>{label}  </a:t>
            </a:r>
            <a:r>
              <a:rPr lang="en-IN" b="1" dirty="0">
                <a:solidFill>
                  <a:srgbClr val="FF0000"/>
                </a:solidFill>
              </a:rPr>
              <a:t>:   SPACE </a:t>
            </a:r>
            <a:r>
              <a:rPr lang="en-IN" dirty="0"/>
              <a:t>  expr</a:t>
            </a:r>
          </a:p>
        </p:txBody>
      </p:sp>
      <p:sp>
        <p:nvSpPr>
          <p:cNvPr id="5" name="TextBox 4">
            <a:extLst>
              <a:ext uri="{FF2B5EF4-FFF2-40B4-BE49-F238E27FC236}">
                <a16:creationId xmlns:a16="http://schemas.microsoft.com/office/drawing/2014/main" id="{58109A7D-DAA8-47BB-9DCE-1CC22FE35689}"/>
              </a:ext>
            </a:extLst>
          </p:cNvPr>
          <p:cNvSpPr txBox="1"/>
          <p:nvPr/>
        </p:nvSpPr>
        <p:spPr>
          <a:xfrm>
            <a:off x="304800" y="3334306"/>
            <a:ext cx="8229600" cy="923330"/>
          </a:xfrm>
          <a:prstGeom prst="rect">
            <a:avLst/>
          </a:prstGeom>
          <a:noFill/>
          <a:ln>
            <a:solidFill>
              <a:schemeClr val="accent1">
                <a:shade val="50000"/>
              </a:schemeClr>
            </a:solidFill>
          </a:ln>
        </p:spPr>
        <p:txBody>
          <a:bodyPr wrap="square" rtlCol="0">
            <a:spAutoFit/>
          </a:bodyPr>
          <a:lstStyle/>
          <a:p>
            <a:r>
              <a:rPr lang="en-IN" b="1" dirty="0"/>
              <a:t>Function</a:t>
            </a:r>
            <a:r>
              <a:rPr lang="en-IN" dirty="0"/>
              <a:t> : Tells the assembler to reserve a block of memory for variables, </a:t>
            </a:r>
            <a:r>
              <a:rPr lang="en-IN" dirty="0" err="1"/>
              <a:t>tablesor</a:t>
            </a:r>
            <a:r>
              <a:rPr lang="en-IN" dirty="0"/>
              <a:t> storing data during routines  expr is the number of bytes that need to be reserved</a:t>
            </a:r>
          </a:p>
        </p:txBody>
      </p:sp>
      <p:sp>
        <p:nvSpPr>
          <p:cNvPr id="6" name="TextBox 5">
            <a:extLst>
              <a:ext uri="{FF2B5EF4-FFF2-40B4-BE49-F238E27FC236}">
                <a16:creationId xmlns:a16="http://schemas.microsoft.com/office/drawing/2014/main" id="{0933A60C-208F-42A8-A30B-EDE549484256}"/>
              </a:ext>
            </a:extLst>
          </p:cNvPr>
          <p:cNvSpPr txBox="1"/>
          <p:nvPr/>
        </p:nvSpPr>
        <p:spPr>
          <a:xfrm>
            <a:off x="381000" y="4876800"/>
            <a:ext cx="8229600" cy="923330"/>
          </a:xfrm>
          <a:prstGeom prst="rect">
            <a:avLst/>
          </a:prstGeom>
          <a:noFill/>
          <a:ln>
            <a:solidFill>
              <a:schemeClr val="accent1">
                <a:shade val="50000"/>
              </a:schemeClr>
            </a:solidFill>
          </a:ln>
        </p:spPr>
        <p:txBody>
          <a:bodyPr wrap="square" rtlCol="0">
            <a:spAutoFit/>
          </a:bodyPr>
          <a:lstStyle/>
          <a:p>
            <a:r>
              <a:rPr lang="en-IN" b="1" dirty="0"/>
              <a:t>Example</a:t>
            </a:r>
            <a:r>
              <a:rPr lang="en-IN" dirty="0"/>
              <a:t> :</a:t>
            </a:r>
          </a:p>
          <a:p>
            <a:r>
              <a:rPr lang="en-IN" dirty="0"/>
              <a:t>AREA  </a:t>
            </a:r>
            <a:r>
              <a:rPr lang="en-IN" dirty="0" err="1"/>
              <a:t>mydataspace</a:t>
            </a:r>
            <a:r>
              <a:rPr lang="en-IN" dirty="0"/>
              <a:t>, DATA, READWRITE</a:t>
            </a:r>
          </a:p>
          <a:p>
            <a:r>
              <a:rPr lang="en-IN" dirty="0"/>
              <a:t>Data1  SPACE 255  ; reserves 255 bytes of data</a:t>
            </a:r>
          </a:p>
        </p:txBody>
      </p:sp>
    </p:spTree>
    <p:extLst>
      <p:ext uri="{BB962C8B-B14F-4D97-AF65-F5344CB8AC3E}">
        <p14:creationId xmlns:p14="http://schemas.microsoft.com/office/powerpoint/2010/main" val="955073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Assembly Language Work Flow</a:t>
            </a:r>
          </a:p>
        </p:txBody>
      </p:sp>
      <p:sp>
        <p:nvSpPr>
          <p:cNvPr id="3" name="Rounded Rectangle 2"/>
          <p:cNvSpPr/>
          <p:nvPr/>
        </p:nvSpPr>
        <p:spPr>
          <a:xfrm>
            <a:off x="2362200" y="1576750"/>
            <a:ext cx="3886200" cy="1066800"/>
          </a:xfrm>
          <a:prstGeom prst="roundRect">
            <a:avLst/>
          </a:prstGeom>
          <a:scene3d>
            <a:camera prst="orthographicFront"/>
            <a:lightRig rig="freezing" dir="t"/>
          </a:scene3d>
          <a:sp3d prstMaterial="dkEdge">
            <a:bevelT w="114300" prst="hardEdge"/>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Assembly Language  Instructions</a:t>
            </a:r>
          </a:p>
        </p:txBody>
      </p:sp>
      <p:sp>
        <p:nvSpPr>
          <p:cNvPr id="4" name="Rounded Rectangle 3"/>
          <p:cNvSpPr/>
          <p:nvPr/>
        </p:nvSpPr>
        <p:spPr>
          <a:xfrm>
            <a:off x="1600200" y="3505200"/>
            <a:ext cx="5943600" cy="1066800"/>
          </a:xfrm>
          <a:prstGeom prst="roundRect">
            <a:avLst/>
          </a:prstGeom>
          <a:effectLst>
            <a:glow rad="101600">
              <a:schemeClr val="accent4">
                <a:satMod val="175000"/>
                <a:alpha val="40000"/>
              </a:schemeClr>
            </a:glow>
          </a:effectLst>
          <a:scene3d>
            <a:camera prst="orthographicFront"/>
            <a:lightRig rig="freezing" dir="t"/>
          </a:scene3d>
          <a:sp3d prstMaterial="dkEdge">
            <a:bevelT w="114300" prst="hardEdge"/>
            <a:bevelB/>
          </a:sp3d>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sz="3600" dirty="0">
                <a:solidFill>
                  <a:srgbClr val="FF0000"/>
                </a:solidFill>
              </a:rPr>
              <a:t>Assembler</a:t>
            </a:r>
            <a:endParaRPr lang="en-US" dirty="0">
              <a:solidFill>
                <a:srgbClr val="FF0000"/>
              </a:solidFill>
            </a:endParaRPr>
          </a:p>
        </p:txBody>
      </p:sp>
      <p:sp>
        <p:nvSpPr>
          <p:cNvPr id="5" name="Down Arrow 4"/>
          <p:cNvSpPr/>
          <p:nvPr/>
        </p:nvSpPr>
        <p:spPr>
          <a:xfrm>
            <a:off x="4191000" y="2713890"/>
            <a:ext cx="3810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385640" y="5257800"/>
            <a:ext cx="4114800" cy="1371600"/>
          </a:xfrm>
          <a:prstGeom prst="ellipse">
            <a:avLst/>
          </a:prstGeom>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r>
              <a:rPr lang="en-US" dirty="0">
                <a:solidFill>
                  <a:schemeClr val="tx1"/>
                </a:solidFill>
              </a:rPr>
              <a:t>Machine Language Instructions</a:t>
            </a:r>
          </a:p>
        </p:txBody>
      </p:sp>
      <p:sp>
        <p:nvSpPr>
          <p:cNvPr id="7" name="Down Arrow 6"/>
          <p:cNvSpPr/>
          <p:nvPr/>
        </p:nvSpPr>
        <p:spPr>
          <a:xfrm>
            <a:off x="4132380" y="4572000"/>
            <a:ext cx="5334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cstate="print"/>
          <a:srcRect/>
          <a:stretch>
            <a:fillRect/>
          </a:stretch>
        </p:blipFill>
        <p:spPr bwMode="auto">
          <a:xfrm>
            <a:off x="609600" y="1447800"/>
            <a:ext cx="1524000" cy="1524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7696200" y="3581400"/>
            <a:ext cx="1066800" cy="10668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6553200" y="5334000"/>
            <a:ext cx="1571625" cy="1176802"/>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3B07B-3909-456D-A0F6-B96D24EB9BF2}"/>
              </a:ext>
            </a:extLst>
          </p:cNvPr>
          <p:cNvSpPr>
            <a:spLocks noGrp="1"/>
          </p:cNvSpPr>
          <p:nvPr>
            <p:ph type="title"/>
          </p:nvPr>
        </p:nvSpPr>
        <p:spPr/>
        <p:txBody>
          <a:bodyPr/>
          <a:lstStyle/>
          <a:p>
            <a:r>
              <a:rPr lang="en-IN" dirty="0"/>
              <a:t>Ending a source file </a:t>
            </a:r>
          </a:p>
        </p:txBody>
      </p:sp>
      <p:sp>
        <p:nvSpPr>
          <p:cNvPr id="3" name="TextBox 2">
            <a:extLst>
              <a:ext uri="{FF2B5EF4-FFF2-40B4-BE49-F238E27FC236}">
                <a16:creationId xmlns:a16="http://schemas.microsoft.com/office/drawing/2014/main" id="{85A047C4-6E2C-45A5-BC46-41570DF002AC}"/>
              </a:ext>
            </a:extLst>
          </p:cNvPr>
          <p:cNvSpPr txBox="1"/>
          <p:nvPr/>
        </p:nvSpPr>
        <p:spPr>
          <a:xfrm>
            <a:off x="304800" y="1417638"/>
            <a:ext cx="8382000" cy="369332"/>
          </a:xfrm>
          <a:prstGeom prst="rect">
            <a:avLst/>
          </a:prstGeom>
          <a:noFill/>
          <a:ln>
            <a:solidFill>
              <a:schemeClr val="accent1">
                <a:shade val="50000"/>
              </a:schemeClr>
            </a:solidFill>
          </a:ln>
        </p:spPr>
        <p:txBody>
          <a:bodyPr wrap="square" rtlCol="0">
            <a:spAutoFit/>
          </a:bodyPr>
          <a:lstStyle/>
          <a:p>
            <a:r>
              <a:rPr lang="en-IN" b="1" dirty="0"/>
              <a:t>KEYWORD</a:t>
            </a:r>
            <a:r>
              <a:rPr lang="en-IN" dirty="0"/>
              <a:t> : </a:t>
            </a:r>
            <a:r>
              <a:rPr lang="en-IN" b="1" dirty="0">
                <a:solidFill>
                  <a:srgbClr val="FF0000"/>
                </a:solidFill>
              </a:rPr>
              <a:t> END</a:t>
            </a:r>
          </a:p>
        </p:txBody>
      </p:sp>
      <p:sp>
        <p:nvSpPr>
          <p:cNvPr id="4" name="TextBox 3">
            <a:extLst>
              <a:ext uri="{FF2B5EF4-FFF2-40B4-BE49-F238E27FC236}">
                <a16:creationId xmlns:a16="http://schemas.microsoft.com/office/drawing/2014/main" id="{09C2B748-4A23-464A-9C17-FCA2E045C508}"/>
              </a:ext>
            </a:extLst>
          </p:cNvPr>
          <p:cNvSpPr txBox="1"/>
          <p:nvPr/>
        </p:nvSpPr>
        <p:spPr>
          <a:xfrm>
            <a:off x="304800" y="2375972"/>
            <a:ext cx="8382000" cy="646331"/>
          </a:xfrm>
          <a:prstGeom prst="rect">
            <a:avLst/>
          </a:prstGeom>
          <a:noFill/>
          <a:ln>
            <a:solidFill>
              <a:schemeClr val="accent1">
                <a:shade val="50000"/>
              </a:schemeClr>
            </a:solidFill>
          </a:ln>
        </p:spPr>
        <p:txBody>
          <a:bodyPr wrap="square" rtlCol="0">
            <a:spAutoFit/>
          </a:bodyPr>
          <a:lstStyle/>
          <a:p>
            <a:r>
              <a:rPr lang="en-IN" b="1" dirty="0"/>
              <a:t>How to use:</a:t>
            </a:r>
          </a:p>
          <a:p>
            <a:r>
              <a:rPr lang="en-IN" b="1" dirty="0">
                <a:solidFill>
                  <a:srgbClr val="FF0000"/>
                </a:solidFill>
              </a:rPr>
              <a:t>                      END</a:t>
            </a:r>
            <a:r>
              <a:rPr lang="en-IN" dirty="0"/>
              <a:t>  </a:t>
            </a:r>
          </a:p>
        </p:txBody>
      </p:sp>
      <p:sp>
        <p:nvSpPr>
          <p:cNvPr id="5" name="TextBox 4">
            <a:extLst>
              <a:ext uri="{FF2B5EF4-FFF2-40B4-BE49-F238E27FC236}">
                <a16:creationId xmlns:a16="http://schemas.microsoft.com/office/drawing/2014/main" id="{386F666F-5242-477F-9CFC-2B74E83E782A}"/>
              </a:ext>
            </a:extLst>
          </p:cNvPr>
          <p:cNvSpPr txBox="1"/>
          <p:nvPr/>
        </p:nvSpPr>
        <p:spPr>
          <a:xfrm>
            <a:off x="304800" y="3334306"/>
            <a:ext cx="8229600" cy="369332"/>
          </a:xfrm>
          <a:prstGeom prst="rect">
            <a:avLst/>
          </a:prstGeom>
          <a:noFill/>
          <a:ln>
            <a:solidFill>
              <a:schemeClr val="accent1">
                <a:shade val="50000"/>
              </a:schemeClr>
            </a:solidFill>
          </a:ln>
        </p:spPr>
        <p:txBody>
          <a:bodyPr wrap="square" rtlCol="0">
            <a:spAutoFit/>
          </a:bodyPr>
          <a:lstStyle/>
          <a:p>
            <a:r>
              <a:rPr lang="en-IN" b="1" dirty="0"/>
              <a:t>Function</a:t>
            </a:r>
            <a:r>
              <a:rPr lang="en-IN" dirty="0"/>
              <a:t> : Tells the assembler that this is end of the source code </a:t>
            </a:r>
          </a:p>
        </p:txBody>
      </p:sp>
    </p:spTree>
    <p:extLst>
      <p:ext uri="{BB962C8B-B14F-4D97-AF65-F5344CB8AC3E}">
        <p14:creationId xmlns:p14="http://schemas.microsoft.com/office/powerpoint/2010/main" val="2763026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Shifting Data</a:t>
            </a:r>
          </a:p>
        </p:txBody>
      </p:sp>
      <p:sp>
        <p:nvSpPr>
          <p:cNvPr id="3" name="TextBox 2"/>
          <p:cNvSpPr txBox="1"/>
          <p:nvPr/>
        </p:nvSpPr>
        <p:spPr>
          <a:xfrm>
            <a:off x="838200" y="1295400"/>
            <a:ext cx="7239000" cy="3416320"/>
          </a:xfrm>
          <a:prstGeom prst="rect">
            <a:avLst/>
          </a:prstGeom>
          <a:noFill/>
        </p:spPr>
        <p:txBody>
          <a:bodyPr wrap="square" rtlCol="0">
            <a:spAutoFit/>
          </a:bodyPr>
          <a:lstStyle/>
          <a:p>
            <a:r>
              <a:rPr lang="en-US" dirty="0"/>
              <a:t>     </a:t>
            </a:r>
            <a:endParaRPr lang="en-US" b="1" dirty="0"/>
          </a:p>
          <a:p>
            <a:r>
              <a:rPr lang="en-US" b="1" dirty="0"/>
              <a:t>     </a:t>
            </a:r>
          </a:p>
          <a:p>
            <a:r>
              <a:rPr lang="en-US" b="1" dirty="0"/>
              <a:t>     AREA </a:t>
            </a:r>
            <a:r>
              <a:rPr lang="en-US" dirty="0"/>
              <a:t>    </a:t>
            </a:r>
            <a:r>
              <a:rPr lang="en-US" dirty="0" err="1"/>
              <a:t>appcode</a:t>
            </a:r>
            <a:r>
              <a:rPr lang="en-US" dirty="0"/>
              <a:t>, </a:t>
            </a:r>
            <a:r>
              <a:rPr lang="en-US" b="1" dirty="0"/>
              <a:t>CODE, READONLY</a:t>
            </a:r>
          </a:p>
          <a:p>
            <a:r>
              <a:rPr lang="en-US" dirty="0"/>
              <a:t>     </a:t>
            </a:r>
            <a:r>
              <a:rPr lang="en-US" b="1" dirty="0"/>
              <a:t>EXPORT</a:t>
            </a:r>
            <a:r>
              <a:rPr lang="en-US" dirty="0"/>
              <a:t> __main</a:t>
            </a:r>
          </a:p>
          <a:p>
            <a:r>
              <a:rPr lang="en-US" dirty="0"/>
              <a:t>	 </a:t>
            </a:r>
            <a:r>
              <a:rPr lang="en-US" b="1" dirty="0"/>
              <a:t>ENTRY </a:t>
            </a:r>
          </a:p>
          <a:p>
            <a:r>
              <a:rPr lang="en-US" b="1" dirty="0"/>
              <a:t>__main  FUNCTION</a:t>
            </a:r>
            <a:r>
              <a:rPr lang="en-US" dirty="0"/>
              <a:t>		 </a:t>
            </a:r>
          </a:p>
          <a:p>
            <a:r>
              <a:rPr lang="en-US" dirty="0"/>
              <a:t>        MOV r0, #0x11 ; load initial value</a:t>
            </a:r>
          </a:p>
          <a:p>
            <a:r>
              <a:rPr lang="en-US" dirty="0"/>
              <a:t>        LSL r1, r0, #1 ; shift 1 bit left</a:t>
            </a:r>
          </a:p>
          <a:p>
            <a:r>
              <a:rPr lang="en-US" dirty="0"/>
              <a:t>        LSL r2, r1, #1 ; shift 1 bit left</a:t>
            </a:r>
          </a:p>
          <a:p>
            <a:r>
              <a:rPr lang="en-US" dirty="0"/>
              <a:t>stop B stop ; stop program</a:t>
            </a:r>
          </a:p>
          <a:p>
            <a:r>
              <a:rPr lang="en-US" dirty="0"/>
              <a:t>     </a:t>
            </a:r>
            <a:r>
              <a:rPr lang="en-US" b="1" dirty="0"/>
              <a:t>ENDFUNC</a:t>
            </a:r>
          </a:p>
          <a:p>
            <a:r>
              <a:rPr lang="en-US" dirty="0"/>
              <a:t>     </a:t>
            </a:r>
            <a:r>
              <a:rPr lang="en-US" b="1" dirty="0"/>
              <a:t>END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2819400" y="228600"/>
            <a:ext cx="5743575" cy="6172200"/>
          </a:xfrm>
          <a:prstGeom prst="rect">
            <a:avLst/>
          </a:prstGeom>
          <a:noFill/>
          <a:ln w="9525">
            <a:noFill/>
            <a:miter lim="800000"/>
            <a:headEnd/>
            <a:tailEnd/>
          </a:ln>
        </p:spPr>
      </p:pic>
      <p:sp>
        <p:nvSpPr>
          <p:cNvPr id="5" name="TextBox 4"/>
          <p:cNvSpPr txBox="1"/>
          <p:nvPr/>
        </p:nvSpPr>
        <p:spPr>
          <a:xfrm>
            <a:off x="457200" y="1828800"/>
            <a:ext cx="2223686" cy="923330"/>
          </a:xfrm>
          <a:prstGeom prst="rect">
            <a:avLst/>
          </a:prstGeom>
          <a:noFill/>
        </p:spPr>
        <p:txBody>
          <a:bodyPr wrap="none" rtlCol="0">
            <a:spAutoFit/>
          </a:bodyPr>
          <a:lstStyle/>
          <a:p>
            <a:r>
              <a:rPr lang="en-US" dirty="0"/>
              <a:t>Popular pseudo </a:t>
            </a:r>
          </a:p>
          <a:p>
            <a:r>
              <a:rPr lang="en-US" dirty="0"/>
              <a:t>instructions used in </a:t>
            </a:r>
          </a:p>
          <a:p>
            <a:r>
              <a:rPr lang="en-US" dirty="0"/>
              <a:t>Cortex-M4 MCU</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US" dirty="0"/>
              <a:t>Swapping Registers</a:t>
            </a:r>
          </a:p>
        </p:txBody>
      </p:sp>
      <p:sp>
        <p:nvSpPr>
          <p:cNvPr id="3" name="TextBox 2"/>
          <p:cNvSpPr txBox="1"/>
          <p:nvPr/>
        </p:nvSpPr>
        <p:spPr>
          <a:xfrm>
            <a:off x="609600" y="1371600"/>
            <a:ext cx="7772400" cy="3970318"/>
          </a:xfrm>
          <a:prstGeom prst="rect">
            <a:avLst/>
          </a:prstGeom>
          <a:noFill/>
        </p:spPr>
        <p:txBody>
          <a:bodyPr wrap="square" rtlCol="0">
            <a:spAutoFit/>
          </a:bodyPr>
          <a:lstStyle/>
          <a:p>
            <a:r>
              <a:rPr lang="en-US" dirty="0"/>
              <a:t> </a:t>
            </a:r>
            <a:endParaRPr lang="en-US" b="1" dirty="0"/>
          </a:p>
          <a:p>
            <a:r>
              <a:rPr lang="en-US" dirty="0"/>
              <a:t>     </a:t>
            </a:r>
            <a:r>
              <a:rPr lang="en-US" b="1" dirty="0"/>
              <a:t>THUMB</a:t>
            </a:r>
          </a:p>
          <a:p>
            <a:r>
              <a:rPr lang="en-US" dirty="0"/>
              <a:t>     </a:t>
            </a:r>
            <a:r>
              <a:rPr lang="en-US" b="1" dirty="0"/>
              <a:t>AREA</a:t>
            </a:r>
            <a:r>
              <a:rPr lang="en-US" dirty="0"/>
              <a:t>     </a:t>
            </a:r>
            <a:r>
              <a:rPr lang="en-US" dirty="0" err="1"/>
              <a:t>appcode</a:t>
            </a:r>
            <a:r>
              <a:rPr lang="en-US" dirty="0"/>
              <a:t>, </a:t>
            </a:r>
            <a:r>
              <a:rPr lang="en-US" b="1" dirty="0"/>
              <a:t>CODE</a:t>
            </a:r>
            <a:r>
              <a:rPr lang="en-US" dirty="0"/>
              <a:t>, </a:t>
            </a:r>
            <a:r>
              <a:rPr lang="en-US" b="1" dirty="0"/>
              <a:t>READONLY</a:t>
            </a:r>
          </a:p>
          <a:p>
            <a:r>
              <a:rPr lang="en-US" dirty="0"/>
              <a:t>     </a:t>
            </a:r>
            <a:r>
              <a:rPr lang="en-US" b="1" dirty="0"/>
              <a:t>EXPORT</a:t>
            </a:r>
            <a:r>
              <a:rPr lang="en-US" dirty="0"/>
              <a:t> __main</a:t>
            </a:r>
          </a:p>
          <a:p>
            <a:r>
              <a:rPr lang="en-US" dirty="0"/>
              <a:t>	 </a:t>
            </a:r>
            <a:r>
              <a:rPr lang="en-US" b="1" dirty="0"/>
              <a:t>ENTRY </a:t>
            </a:r>
          </a:p>
          <a:p>
            <a:r>
              <a:rPr lang="en-US" dirty="0"/>
              <a:t>__</a:t>
            </a:r>
            <a:r>
              <a:rPr lang="en-US" b="1" dirty="0"/>
              <a:t>main  FUNCTION</a:t>
            </a:r>
            <a:r>
              <a:rPr lang="en-US" dirty="0"/>
              <a:t>		 		</a:t>
            </a:r>
          </a:p>
          <a:p>
            <a:r>
              <a:rPr lang="en-US" dirty="0"/>
              <a:t>         </a:t>
            </a:r>
            <a:r>
              <a:rPr lang="pt-BR" dirty="0"/>
              <a:t>MOV  r0, #0x100</a:t>
            </a:r>
          </a:p>
          <a:p>
            <a:r>
              <a:rPr lang="pt-BR" dirty="0"/>
              <a:t>         MOV  r1, #0x200</a:t>
            </a:r>
          </a:p>
          <a:p>
            <a:r>
              <a:rPr lang="pt-BR" dirty="0"/>
              <a:t>         EOR r0, r0, r1 ; r0 XOR r1</a:t>
            </a:r>
          </a:p>
          <a:p>
            <a:r>
              <a:rPr lang="pt-BR" dirty="0"/>
              <a:t>         EOR r1, r0, r1 ; r1 XOR r0</a:t>
            </a:r>
          </a:p>
          <a:p>
            <a:r>
              <a:rPr lang="pt-BR" dirty="0"/>
              <a:t>         EOR r0, r0, r1 ; r0 XOR r1</a:t>
            </a:r>
            <a:endParaRPr lang="en-US" dirty="0"/>
          </a:p>
          <a:p>
            <a:r>
              <a:rPr lang="en-US" dirty="0"/>
              <a:t>stop B stop ; stop program</a:t>
            </a:r>
          </a:p>
          <a:p>
            <a:r>
              <a:rPr lang="en-US" dirty="0"/>
              <a:t>     </a:t>
            </a:r>
            <a:r>
              <a:rPr lang="en-US" b="1" dirty="0"/>
              <a:t>ENDFUNC</a:t>
            </a:r>
          </a:p>
          <a:p>
            <a:r>
              <a:rPr lang="en-US" b="1" dirty="0"/>
              <a:t>     END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7984B-0DE6-4976-A5E4-BCC01165A207}"/>
              </a:ext>
            </a:extLst>
          </p:cNvPr>
          <p:cNvSpPr txBox="1">
            <a:spLocks/>
          </p:cNvSpPr>
          <p:nvPr/>
        </p:nvSpPr>
        <p:spPr>
          <a:xfrm>
            <a:off x="479812" y="336000"/>
            <a:ext cx="8083522" cy="585988"/>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GB"/>
              <a:t>Cortex-M4 Instruction Set</a:t>
            </a:r>
            <a:endParaRPr lang="en-GB" dirty="0"/>
          </a:p>
        </p:txBody>
      </p:sp>
      <p:sp>
        <p:nvSpPr>
          <p:cNvPr id="3" name="Content Placeholder 2">
            <a:extLst>
              <a:ext uri="{FF2B5EF4-FFF2-40B4-BE49-F238E27FC236}">
                <a16:creationId xmlns:a16="http://schemas.microsoft.com/office/drawing/2014/main" id="{273786B1-BF4F-4CA4-B441-96B599AA02CF}"/>
              </a:ext>
            </a:extLst>
          </p:cNvPr>
          <p:cNvSpPr txBox="1">
            <a:spLocks/>
          </p:cNvSpPr>
          <p:nvPr/>
        </p:nvSpPr>
        <p:spPr>
          <a:xfrm>
            <a:off x="479813" y="1440000"/>
            <a:ext cx="7902187" cy="1989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GB" dirty="0"/>
              <a:t>Cortex-M4 Suffix</a:t>
            </a:r>
          </a:p>
          <a:p>
            <a:pPr lvl="1" fontAlgn="auto">
              <a:spcAft>
                <a:spcPts val="0"/>
              </a:spcAft>
            </a:pPr>
            <a:r>
              <a:rPr lang="en-GB" dirty="0"/>
              <a:t>Some instructions can be followed by suffixes to update processor flags or execute the instruction on a certain condition</a:t>
            </a:r>
          </a:p>
          <a:p>
            <a:pPr fontAlgn="auto">
              <a:spcAft>
                <a:spcPts val="0"/>
              </a:spcAft>
            </a:pPr>
            <a:endParaRPr lang="en-GB" dirty="0"/>
          </a:p>
        </p:txBody>
      </p:sp>
      <p:graphicFrame>
        <p:nvGraphicFramePr>
          <p:cNvPr id="4" name="Table 3">
            <a:extLst>
              <a:ext uri="{FF2B5EF4-FFF2-40B4-BE49-F238E27FC236}">
                <a16:creationId xmlns:a16="http://schemas.microsoft.com/office/drawing/2014/main" id="{DF3991F1-A256-46F5-B6A7-85AC29D565EA}"/>
              </a:ext>
            </a:extLst>
          </p:cNvPr>
          <p:cNvGraphicFramePr>
            <a:graphicFrameLocks noGrp="1"/>
          </p:cNvGraphicFramePr>
          <p:nvPr>
            <p:extLst>
              <p:ext uri="{D42A27DB-BD31-4B8C-83A1-F6EECF244321}">
                <p14:modId xmlns:p14="http://schemas.microsoft.com/office/powerpoint/2010/main" val="1952522688"/>
              </p:ext>
            </p:extLst>
          </p:nvPr>
        </p:nvGraphicFramePr>
        <p:xfrm>
          <a:off x="76200" y="3810001"/>
          <a:ext cx="8915400" cy="2590801"/>
        </p:xfrm>
        <a:graphic>
          <a:graphicData uri="http://schemas.openxmlformats.org/drawingml/2006/table">
            <a:tbl>
              <a:tblPr firstRow="1" bandRow="1">
                <a:tableStyleId>{5C22544A-7EE6-4342-B048-85BDC9FD1C3A}</a:tableStyleId>
              </a:tblPr>
              <a:tblGrid>
                <a:gridCol w="1959090">
                  <a:extLst>
                    <a:ext uri="{9D8B030D-6E8A-4147-A177-3AD203B41FA5}">
                      <a16:colId xmlns:a16="http://schemas.microsoft.com/office/drawing/2014/main" val="20000"/>
                    </a:ext>
                  </a:extLst>
                </a:gridCol>
                <a:gridCol w="2414672">
                  <a:extLst>
                    <a:ext uri="{9D8B030D-6E8A-4147-A177-3AD203B41FA5}">
                      <a16:colId xmlns:a16="http://schemas.microsoft.com/office/drawing/2014/main" val="20001"/>
                    </a:ext>
                  </a:extLst>
                </a:gridCol>
                <a:gridCol w="1921462">
                  <a:extLst>
                    <a:ext uri="{9D8B030D-6E8A-4147-A177-3AD203B41FA5}">
                      <a16:colId xmlns:a16="http://schemas.microsoft.com/office/drawing/2014/main" val="20002"/>
                    </a:ext>
                  </a:extLst>
                </a:gridCol>
                <a:gridCol w="2620176">
                  <a:extLst>
                    <a:ext uri="{9D8B030D-6E8A-4147-A177-3AD203B41FA5}">
                      <a16:colId xmlns:a16="http://schemas.microsoft.com/office/drawing/2014/main" val="20003"/>
                    </a:ext>
                  </a:extLst>
                </a:gridCol>
              </a:tblGrid>
              <a:tr h="717924">
                <a:tc>
                  <a:txBody>
                    <a:bodyPr/>
                    <a:lstStyle/>
                    <a:p>
                      <a:r>
                        <a:rPr lang="en-GB" sz="2000" b="1" dirty="0"/>
                        <a:t>Suffix </a:t>
                      </a:r>
                    </a:p>
                  </a:txBody>
                  <a:tcPr marL="121872" marR="121872" marT="45694" marB="45694" anchor="ctr"/>
                </a:tc>
                <a:tc>
                  <a:txBody>
                    <a:bodyPr/>
                    <a:lstStyle/>
                    <a:p>
                      <a:r>
                        <a:rPr lang="en-GB" sz="2000" b="1" dirty="0"/>
                        <a:t>Description</a:t>
                      </a:r>
                      <a:r>
                        <a:rPr lang="en-GB" sz="2000" b="1" baseline="0" dirty="0"/>
                        <a:t> </a:t>
                      </a:r>
                      <a:endParaRPr lang="en-GB" sz="2000" b="1" dirty="0"/>
                    </a:p>
                  </a:txBody>
                  <a:tcPr marL="121872" marR="121872" marT="45694" marB="45694" anchor="ctr"/>
                </a:tc>
                <a:tc>
                  <a:txBody>
                    <a:bodyPr/>
                    <a:lstStyle/>
                    <a:p>
                      <a:r>
                        <a:rPr lang="en-GB" sz="2000" b="1" dirty="0"/>
                        <a:t>Example</a:t>
                      </a:r>
                    </a:p>
                  </a:txBody>
                  <a:tcPr marL="121872" marR="121872" marT="45694" marB="45694" anchor="ctr"/>
                </a:tc>
                <a:tc>
                  <a:txBody>
                    <a:bodyPr/>
                    <a:lstStyle/>
                    <a:p>
                      <a:r>
                        <a:rPr lang="en-GB" sz="2000" b="1" dirty="0"/>
                        <a:t>Example explanation</a:t>
                      </a:r>
                    </a:p>
                  </a:txBody>
                  <a:tcPr marL="121872" marR="121872" marT="45694" marB="45694" anchor="ctr"/>
                </a:tc>
                <a:extLst>
                  <a:ext uri="{0D108BD9-81ED-4DB2-BD59-A6C34878D82A}">
                    <a16:rowId xmlns:a16="http://schemas.microsoft.com/office/drawing/2014/main" val="10000"/>
                  </a:ext>
                </a:extLst>
              </a:tr>
              <a:tr h="655491">
                <a:tc>
                  <a:txBody>
                    <a:bodyPr/>
                    <a:lstStyle/>
                    <a:p>
                      <a:r>
                        <a:rPr lang="en-GB" sz="1800" b="0" dirty="0"/>
                        <a:t>S</a:t>
                      </a:r>
                    </a:p>
                  </a:txBody>
                  <a:tcPr marL="121872" marR="121872" marT="45694" marB="45694" anchor="ctr"/>
                </a:tc>
                <a:tc>
                  <a:txBody>
                    <a:bodyPr/>
                    <a:lstStyle/>
                    <a:p>
                      <a:r>
                        <a:rPr lang="en-GB" sz="1800" b="0" dirty="0"/>
                        <a:t>Update APSR (flags)</a:t>
                      </a:r>
                    </a:p>
                  </a:txBody>
                  <a:tcPr marL="121872" marR="121872" marT="45694" marB="45694" anchor="ctr"/>
                </a:tc>
                <a:tc>
                  <a:txBody>
                    <a:bodyPr/>
                    <a:lstStyle/>
                    <a:p>
                      <a:r>
                        <a:rPr lang="en-GB" sz="1800" b="0" dirty="0"/>
                        <a:t>ADDS</a:t>
                      </a:r>
                      <a:r>
                        <a:rPr lang="en-GB" sz="1800" b="0" baseline="0" dirty="0"/>
                        <a:t>   </a:t>
                      </a:r>
                      <a:r>
                        <a:rPr lang="en-GB" sz="1800" b="0" dirty="0"/>
                        <a:t>R1,   #0x21</a:t>
                      </a:r>
                    </a:p>
                  </a:txBody>
                  <a:tcPr marL="121872" marR="121872" marT="45694" marB="4569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a:t>Add</a:t>
                      </a:r>
                      <a:r>
                        <a:rPr lang="en-GB" sz="1800" b="0" baseline="0" dirty="0"/>
                        <a:t> 0x21 to R1 and update APSR</a:t>
                      </a:r>
                      <a:endParaRPr lang="en-GB" sz="1800" b="0" dirty="0"/>
                    </a:p>
                  </a:txBody>
                  <a:tcPr marL="121872" marR="121872" marT="45694" marB="45694" anchor="ctr"/>
                </a:tc>
                <a:extLst>
                  <a:ext uri="{0D108BD9-81ED-4DB2-BD59-A6C34878D82A}">
                    <a16:rowId xmlns:a16="http://schemas.microsoft.com/office/drawing/2014/main" val="10001"/>
                  </a:ext>
                </a:extLst>
              </a:tr>
              <a:tr h="1217386">
                <a:tc>
                  <a:txBody>
                    <a:bodyPr/>
                    <a:lstStyle/>
                    <a:p>
                      <a:r>
                        <a:rPr lang="en-GB" sz="1800" b="0" dirty="0"/>
                        <a:t>EQ, NE,</a:t>
                      </a:r>
                      <a:r>
                        <a:rPr lang="en-GB" sz="1800" b="0" baseline="0" dirty="0"/>
                        <a:t> CS, CC, MI, PL, VS, VC, HI, LS, GE, LT, GT, LE</a:t>
                      </a:r>
                    </a:p>
                  </a:txBody>
                  <a:tcPr marL="121872" marR="121872" marT="45694" marB="45694" anchor="ctr"/>
                </a:tc>
                <a:tc>
                  <a:txBody>
                    <a:bodyPr/>
                    <a:lstStyle/>
                    <a:p>
                      <a:r>
                        <a:rPr lang="en-GB" sz="1800" b="0" dirty="0"/>
                        <a:t>Condition</a:t>
                      </a:r>
                      <a:r>
                        <a:rPr lang="en-GB" sz="1800" b="0" baseline="0" dirty="0"/>
                        <a:t> execution</a:t>
                      </a:r>
                    </a:p>
                    <a:p>
                      <a:r>
                        <a:rPr lang="en-GB" sz="1800" b="0" baseline="0" dirty="0"/>
                        <a:t>e.g. EQ= equal, NE= not equal, LT= less than</a:t>
                      </a:r>
                      <a:endParaRPr lang="en-GB" sz="1800" b="0" dirty="0"/>
                    </a:p>
                  </a:txBody>
                  <a:tcPr marL="121872" marR="121872" marT="45694" marB="45694" anchor="ctr"/>
                </a:tc>
                <a:tc>
                  <a:txBody>
                    <a:bodyPr/>
                    <a:lstStyle/>
                    <a:p>
                      <a:r>
                        <a:rPr lang="en-GB" sz="1800" b="0" dirty="0"/>
                        <a:t>BNE</a:t>
                      </a:r>
                      <a:r>
                        <a:rPr lang="en-GB" sz="1800" b="0" baseline="0" dirty="0"/>
                        <a:t>   label </a:t>
                      </a:r>
                      <a:endParaRPr lang="en-GB" sz="1800" b="0" dirty="0"/>
                    </a:p>
                  </a:txBody>
                  <a:tcPr marL="121872" marR="121872" marT="45694" marB="4569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baseline="0" dirty="0"/>
                        <a:t>Branch to the label if not equal</a:t>
                      </a:r>
                      <a:endParaRPr lang="en-GB" sz="1800" b="0" dirty="0"/>
                    </a:p>
                    <a:p>
                      <a:endParaRPr lang="en-GB" sz="1800" b="0" dirty="0"/>
                    </a:p>
                  </a:txBody>
                  <a:tcPr marL="121872" marR="121872" marT="45694" marB="45694"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57178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Factorial</a:t>
            </a:r>
          </a:p>
        </p:txBody>
      </p:sp>
      <p:sp>
        <p:nvSpPr>
          <p:cNvPr id="4" name="TextBox 3"/>
          <p:cNvSpPr txBox="1"/>
          <p:nvPr/>
        </p:nvSpPr>
        <p:spPr>
          <a:xfrm>
            <a:off x="685800" y="1524000"/>
            <a:ext cx="7696200" cy="4247317"/>
          </a:xfrm>
          <a:prstGeom prst="rect">
            <a:avLst/>
          </a:prstGeom>
          <a:noFill/>
        </p:spPr>
        <p:txBody>
          <a:bodyPr wrap="square" rtlCol="0">
            <a:spAutoFit/>
          </a:bodyPr>
          <a:lstStyle/>
          <a:p>
            <a:r>
              <a:rPr lang="en-US" dirty="0"/>
              <a:t>     </a:t>
            </a:r>
            <a:endParaRPr lang="en-US" b="1" dirty="0"/>
          </a:p>
          <a:p>
            <a:r>
              <a:rPr lang="en-US" b="1" dirty="0"/>
              <a:t>     THUMB</a:t>
            </a:r>
          </a:p>
          <a:p>
            <a:r>
              <a:rPr lang="en-US" b="1" dirty="0"/>
              <a:t>     AREA     </a:t>
            </a:r>
            <a:r>
              <a:rPr lang="en-US" dirty="0"/>
              <a:t>factorial</a:t>
            </a:r>
            <a:r>
              <a:rPr lang="en-US" b="1" dirty="0"/>
              <a:t>, CODE, READONLY</a:t>
            </a:r>
          </a:p>
          <a:p>
            <a:r>
              <a:rPr lang="en-US" b="1" dirty="0"/>
              <a:t>     EXPORT __main</a:t>
            </a:r>
          </a:p>
          <a:p>
            <a:r>
              <a:rPr lang="en-US" b="1" dirty="0"/>
              <a:t>     ENTRY </a:t>
            </a:r>
          </a:p>
          <a:p>
            <a:r>
              <a:rPr lang="en-US" b="1" dirty="0"/>
              <a:t>__main  FUNCTION		 </a:t>
            </a:r>
          </a:p>
          <a:p>
            <a:r>
              <a:rPr lang="en-US" dirty="0"/>
              <a:t>        MOV r6,#10 ; load n into r6</a:t>
            </a:r>
          </a:p>
          <a:p>
            <a:r>
              <a:rPr lang="en-US" dirty="0"/>
              <a:t>        MOV r7,#1 ; if n = 0, at least n! = 1</a:t>
            </a:r>
          </a:p>
          <a:p>
            <a:r>
              <a:rPr lang="en-US" dirty="0"/>
              <a:t>loop    CMP r6, #0</a:t>
            </a:r>
          </a:p>
          <a:p>
            <a:r>
              <a:rPr lang="en-US" dirty="0"/>
              <a:t>        MULGT r7, r6, r7</a:t>
            </a:r>
          </a:p>
          <a:p>
            <a:r>
              <a:rPr lang="en-US" dirty="0"/>
              <a:t>        SUBGT r6, r6, #1 ; decrement n</a:t>
            </a:r>
          </a:p>
          <a:p>
            <a:r>
              <a:rPr lang="en-US" dirty="0"/>
              <a:t>        BGT loop ; do another </a:t>
            </a:r>
            <a:r>
              <a:rPr lang="en-US" dirty="0" err="1"/>
              <a:t>mul</a:t>
            </a:r>
            <a:r>
              <a:rPr lang="en-US" dirty="0"/>
              <a:t> if counter!= 0</a:t>
            </a:r>
          </a:p>
          <a:p>
            <a:r>
              <a:rPr lang="en-US" dirty="0"/>
              <a:t>stop    B stop ; stop program</a:t>
            </a:r>
          </a:p>
          <a:p>
            <a:r>
              <a:rPr lang="en-US" dirty="0"/>
              <a:t>     </a:t>
            </a:r>
            <a:r>
              <a:rPr lang="en-US" b="1" dirty="0"/>
              <a:t>ENDFUNC</a:t>
            </a:r>
          </a:p>
          <a:p>
            <a:r>
              <a:rPr lang="en-US" dirty="0"/>
              <a:t>     </a:t>
            </a:r>
            <a:r>
              <a:rPr lang="en-US" b="1" dirty="0"/>
              <a:t>END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0"/>
            <a:ext cx="8229600" cy="1143000"/>
          </a:xfrm>
        </p:spPr>
        <p:txBody>
          <a:bodyPr/>
          <a:lstStyle/>
          <a:p>
            <a:r>
              <a:rPr lang="en-US" dirty="0"/>
              <a:t>Cortex-M4 Addressing Modes</a:t>
            </a:r>
          </a:p>
        </p:txBody>
      </p:sp>
      <p:sp>
        <p:nvSpPr>
          <p:cNvPr id="4100" name="AutoShape 4" descr="Image result for addres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https://www.registeredaddress.co.uk/blog/wp-content/uploads/2015/05/Companies-House-Change-Of-Address.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4" name="AutoShape 8" descr="Cover 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05" name="Picture 9"/>
          <p:cNvPicPr>
            <a:picLocks noChangeAspect="1" noChangeArrowheads="1"/>
          </p:cNvPicPr>
          <p:nvPr/>
        </p:nvPicPr>
        <p:blipFill>
          <a:blip r:embed="rId2" cstate="print"/>
          <a:srcRect/>
          <a:stretch>
            <a:fillRect/>
          </a:stretch>
        </p:blipFill>
        <p:spPr bwMode="auto">
          <a:xfrm>
            <a:off x="2743200" y="199961"/>
            <a:ext cx="3733800" cy="1628839"/>
          </a:xfrm>
          <a:prstGeom prst="rect">
            <a:avLst/>
          </a:prstGeom>
          <a:noFill/>
          <a:ln w="9525">
            <a:noFill/>
            <a:miter lim="800000"/>
            <a:headEnd/>
            <a:tailEnd/>
          </a:ln>
        </p:spPr>
      </p:pic>
      <p:pic>
        <p:nvPicPr>
          <p:cNvPr id="4106" name="Picture 10"/>
          <p:cNvPicPr>
            <a:picLocks noChangeAspect="1" noChangeArrowheads="1"/>
          </p:cNvPicPr>
          <p:nvPr/>
        </p:nvPicPr>
        <p:blipFill>
          <a:blip r:embed="rId3" cstate="print"/>
          <a:srcRect/>
          <a:stretch>
            <a:fillRect/>
          </a:stretch>
        </p:blipFill>
        <p:spPr bwMode="auto">
          <a:xfrm>
            <a:off x="228600" y="3810000"/>
            <a:ext cx="3157151" cy="2133600"/>
          </a:xfrm>
          <a:prstGeom prst="rect">
            <a:avLst/>
          </a:prstGeom>
          <a:noFill/>
          <a:ln w="9525">
            <a:noFill/>
            <a:miter lim="800000"/>
            <a:headEnd/>
            <a:tailEnd/>
          </a:ln>
        </p:spPr>
      </p:pic>
      <p:pic>
        <p:nvPicPr>
          <p:cNvPr id="4107" name="Picture 11"/>
          <p:cNvPicPr>
            <a:picLocks noChangeAspect="1" noChangeArrowheads="1"/>
          </p:cNvPicPr>
          <p:nvPr/>
        </p:nvPicPr>
        <p:blipFill>
          <a:blip r:embed="rId4" cstate="print"/>
          <a:srcRect/>
          <a:stretch>
            <a:fillRect/>
          </a:stretch>
        </p:blipFill>
        <p:spPr bwMode="auto">
          <a:xfrm>
            <a:off x="6477000" y="3886200"/>
            <a:ext cx="1804987" cy="2137704"/>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Addressing Modes</a:t>
            </a:r>
          </a:p>
        </p:txBody>
      </p:sp>
      <p:sp>
        <p:nvSpPr>
          <p:cNvPr id="3" name="TextBox 2"/>
          <p:cNvSpPr txBox="1"/>
          <p:nvPr/>
        </p:nvSpPr>
        <p:spPr>
          <a:xfrm>
            <a:off x="457200" y="2209800"/>
            <a:ext cx="8229600" cy="2677656"/>
          </a:xfrm>
          <a:prstGeom prst="rect">
            <a:avLst/>
          </a:prstGeom>
          <a:noFill/>
        </p:spPr>
        <p:txBody>
          <a:bodyPr wrap="square" rtlCol="0">
            <a:spAutoFit/>
          </a:bodyPr>
          <a:lstStyle/>
          <a:p>
            <a:r>
              <a:rPr lang="en-US" sz="2400" b="1" dirty="0"/>
              <a:t>1. Immediate Offset Addressing Mode</a:t>
            </a:r>
          </a:p>
          <a:p>
            <a:r>
              <a:rPr lang="en-US" sz="2400" b="1" dirty="0"/>
              <a:t>2. Register Offset Addressing Mode</a:t>
            </a:r>
          </a:p>
          <a:p>
            <a:r>
              <a:rPr lang="en-US" sz="2400" b="1" dirty="0"/>
              <a:t>3. PC-Relative Addressing Mode</a:t>
            </a:r>
          </a:p>
          <a:p>
            <a:r>
              <a:rPr lang="en-US" sz="2400" b="1" dirty="0"/>
              <a:t>4. Load and Store Multiple Registers Addressing Mode</a:t>
            </a:r>
          </a:p>
          <a:p>
            <a:r>
              <a:rPr lang="en-US" sz="2400" b="1" dirty="0"/>
              <a:t>5. PUSH and POP Register Addressing Mode</a:t>
            </a:r>
          </a:p>
          <a:p>
            <a:r>
              <a:rPr lang="en-US" sz="2400" b="1" dirty="0"/>
              <a:t>6. Load and Store Register Exclusive Addressing Mode</a:t>
            </a:r>
          </a:p>
          <a:p>
            <a:r>
              <a:rPr lang="en-US" sz="2400" b="1" dirty="0"/>
              <a:t>7. Inherent Addressing Mode</a:t>
            </a:r>
            <a:endParaRPr 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AutoShape 2" descr="https://www.registeredaddress.co.uk/blog/wp-content/uploads/2015/05/Companies-House-Change-Of-Address.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7348" name="AutoShape 4" descr="https://www.registeredaddress.co.uk/blog/wp-content/uploads/2015/05/Companies-House-Change-Of-Address.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7350" name="AutoShape 6" descr="Cover 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7352" name="AutoShape 8" descr="Cover 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itle 1"/>
          <p:cNvSpPr txBox="1">
            <a:spLocks/>
          </p:cNvSpPr>
          <p:nvPr/>
        </p:nvSpPr>
        <p:spPr>
          <a:xfrm>
            <a:off x="457200" y="274638"/>
            <a:ext cx="8229600" cy="13255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Immediate offset Addressing mode</a:t>
            </a:r>
          </a:p>
        </p:txBody>
      </p:sp>
      <p:sp>
        <p:nvSpPr>
          <p:cNvPr id="7" name="TextBox 6"/>
          <p:cNvSpPr txBox="1"/>
          <p:nvPr/>
        </p:nvSpPr>
        <p:spPr>
          <a:xfrm>
            <a:off x="457200" y="1723072"/>
            <a:ext cx="7964744" cy="1477328"/>
          </a:xfrm>
          <a:prstGeom prst="rect">
            <a:avLst/>
          </a:prstGeom>
          <a:solidFill>
            <a:schemeClr val="accent5">
              <a:lumMod val="60000"/>
              <a:lumOff val="40000"/>
              <a:alpha val="60000"/>
            </a:schemeClr>
          </a:solidFill>
          <a:ln>
            <a:solidFill>
              <a:schemeClr val="accent1"/>
            </a:solidFill>
          </a:ln>
        </p:spPr>
        <p:txBody>
          <a:bodyPr wrap="none" rtlCol="0">
            <a:spAutoFit/>
          </a:bodyPr>
          <a:lstStyle/>
          <a:p>
            <a:r>
              <a:rPr lang="en-US" dirty="0"/>
              <a:t>Target  address  to do a memory operation LOAD or STORE is  obtained by </a:t>
            </a:r>
          </a:p>
          <a:p>
            <a:r>
              <a:rPr lang="en-US" dirty="0"/>
              <a:t>adding  an </a:t>
            </a:r>
            <a:r>
              <a:rPr lang="en-US" b="1" dirty="0"/>
              <a:t>offset</a:t>
            </a:r>
            <a:r>
              <a:rPr lang="en-US" dirty="0"/>
              <a:t> to a </a:t>
            </a:r>
            <a:r>
              <a:rPr lang="en-US" b="1" dirty="0"/>
              <a:t>base address </a:t>
            </a:r>
            <a:r>
              <a:rPr lang="en-US" dirty="0"/>
              <a:t>that is stored in a register. </a:t>
            </a:r>
          </a:p>
          <a:p>
            <a:endParaRPr lang="en-US" dirty="0"/>
          </a:p>
          <a:p>
            <a:r>
              <a:rPr lang="en-US" dirty="0"/>
              <a:t>The offset value can be positive or negative,  any general-purpose register</a:t>
            </a:r>
          </a:p>
          <a:p>
            <a:r>
              <a:rPr lang="en-US" dirty="0"/>
              <a:t> R0 to R12 can be used to store the base address. </a:t>
            </a:r>
          </a:p>
        </p:txBody>
      </p:sp>
      <p:sp>
        <p:nvSpPr>
          <p:cNvPr id="9" name="Rectangle 8"/>
          <p:cNvSpPr/>
          <p:nvPr/>
        </p:nvSpPr>
        <p:spPr>
          <a:xfrm>
            <a:off x="381000" y="4179275"/>
            <a:ext cx="2590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 address Register </a:t>
            </a:r>
          </a:p>
          <a:p>
            <a:pPr algn="ctr"/>
            <a:r>
              <a:rPr lang="en-US" dirty="0"/>
              <a:t>Any one from (R0-R12)</a:t>
            </a:r>
          </a:p>
        </p:txBody>
      </p:sp>
      <p:cxnSp>
        <p:nvCxnSpPr>
          <p:cNvPr id="12" name="Straight Arrow Connector 11"/>
          <p:cNvCxnSpPr>
            <a:stCxn id="9" idx="3"/>
            <a:endCxn id="22" idx="1"/>
          </p:cNvCxnSpPr>
          <p:nvPr/>
        </p:nvCxnSpPr>
        <p:spPr>
          <a:xfrm>
            <a:off x="2971800" y="4522175"/>
            <a:ext cx="1066800" cy="11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282460" y="5867405"/>
            <a:ext cx="2286000" cy="7620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 </a:t>
            </a:r>
          </a:p>
        </p:txBody>
      </p:sp>
      <p:cxnSp>
        <p:nvCxnSpPr>
          <p:cNvPr id="15" name="Straight Arrow Connector 14"/>
          <p:cNvCxnSpPr>
            <a:stCxn id="13" idx="0"/>
          </p:cNvCxnSpPr>
          <p:nvPr/>
        </p:nvCxnSpPr>
        <p:spPr>
          <a:xfrm flipH="1" flipV="1">
            <a:off x="4419600" y="4888525"/>
            <a:ext cx="5860" cy="978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724400" y="4583726"/>
            <a:ext cx="1905000" cy="44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nvGraphicFramePr>
        <p:xfrm>
          <a:off x="6676293" y="3886200"/>
          <a:ext cx="2239106" cy="1828800"/>
        </p:xfrm>
        <a:graphic>
          <a:graphicData uri="http://schemas.openxmlformats.org/drawingml/2006/table">
            <a:tbl>
              <a:tblPr firstRow="1" bandRow="1">
                <a:tableStyleId>{5C22544A-7EE6-4342-B048-85BDC9FD1C3A}</a:tableStyleId>
              </a:tblPr>
              <a:tblGrid>
                <a:gridCol w="1119553">
                  <a:extLst>
                    <a:ext uri="{9D8B030D-6E8A-4147-A177-3AD203B41FA5}">
                      <a16:colId xmlns:a16="http://schemas.microsoft.com/office/drawing/2014/main" val="20000"/>
                    </a:ext>
                  </a:extLst>
                </a:gridCol>
                <a:gridCol w="1119553">
                  <a:extLst>
                    <a:ext uri="{9D8B030D-6E8A-4147-A177-3AD203B41FA5}">
                      <a16:colId xmlns:a16="http://schemas.microsoft.com/office/drawing/2014/main" val="20001"/>
                    </a:ext>
                  </a:extLst>
                </a:gridCol>
              </a:tblGrid>
              <a:tr h="193040">
                <a:tc gridSpan="2">
                  <a:txBody>
                    <a:bodyPr/>
                    <a:lstStyle/>
                    <a:p>
                      <a:pPr algn="ctr"/>
                      <a:r>
                        <a:rPr lang="en-US" dirty="0"/>
                        <a:t>Memory</a:t>
                      </a:r>
                    </a:p>
                  </a:txBody>
                  <a:tcPr/>
                </a:tc>
                <a:tc hMerge="1">
                  <a:txBody>
                    <a:bodyPr/>
                    <a:lstStyle/>
                    <a:p>
                      <a:pPr algn="ctr"/>
                      <a:endParaRPr lang="en-US" sz="1600" dirty="0"/>
                    </a:p>
                  </a:txBody>
                  <a:tcPr/>
                </a:tc>
                <a:extLst>
                  <a:ext uri="{0D108BD9-81ED-4DB2-BD59-A6C34878D82A}">
                    <a16:rowId xmlns:a16="http://schemas.microsoft.com/office/drawing/2014/main" val="10000"/>
                  </a:ext>
                </a:extLst>
              </a:tr>
              <a:tr h="193040">
                <a:tc>
                  <a:txBody>
                    <a:bodyPr/>
                    <a:lstStyle/>
                    <a:p>
                      <a:r>
                        <a:rPr lang="en-US" b="1" dirty="0"/>
                        <a:t>Address</a:t>
                      </a:r>
                    </a:p>
                  </a:txBody>
                  <a:tcPr/>
                </a:tc>
                <a:tc>
                  <a:txBody>
                    <a:bodyPr/>
                    <a:lstStyle/>
                    <a:p>
                      <a:r>
                        <a:rPr lang="en-US" b="1" dirty="0"/>
                        <a:t>Data</a:t>
                      </a:r>
                    </a:p>
                  </a:txBody>
                  <a:tcPr/>
                </a:tc>
                <a:extLst>
                  <a:ext uri="{0D108BD9-81ED-4DB2-BD59-A6C34878D82A}">
                    <a16:rowId xmlns:a16="http://schemas.microsoft.com/office/drawing/2014/main" val="10001"/>
                  </a:ext>
                </a:extLst>
              </a:tr>
              <a:tr h="193040">
                <a:tc>
                  <a:txBody>
                    <a:bodyPr/>
                    <a:lstStyle/>
                    <a:p>
                      <a:r>
                        <a:rPr lang="en-US" dirty="0"/>
                        <a:t>0x01003</a:t>
                      </a:r>
                    </a:p>
                  </a:txBody>
                  <a:tcPr/>
                </a:tc>
                <a:tc>
                  <a:txBody>
                    <a:bodyPr/>
                    <a:lstStyle/>
                    <a:p>
                      <a:r>
                        <a:rPr lang="en-US" dirty="0"/>
                        <a:t>0x4573</a:t>
                      </a:r>
                    </a:p>
                  </a:txBody>
                  <a:tcPr/>
                </a:tc>
                <a:extLst>
                  <a:ext uri="{0D108BD9-81ED-4DB2-BD59-A6C34878D82A}">
                    <a16:rowId xmlns:a16="http://schemas.microsoft.com/office/drawing/2014/main" val="10002"/>
                  </a:ext>
                </a:extLst>
              </a:tr>
              <a:tr h="193040">
                <a:tc>
                  <a:txBody>
                    <a:bodyPr/>
                    <a:lstStyle/>
                    <a:p>
                      <a:r>
                        <a:rPr lang="en-US" dirty="0"/>
                        <a:t>0x01004</a:t>
                      </a:r>
                    </a:p>
                  </a:txBody>
                  <a:tcPr/>
                </a:tc>
                <a:tc>
                  <a:txBody>
                    <a:bodyPr/>
                    <a:lstStyle/>
                    <a:p>
                      <a:r>
                        <a:rPr lang="en-US" dirty="0"/>
                        <a:t>0x6789</a:t>
                      </a:r>
                    </a:p>
                  </a:txBody>
                  <a:tcPr/>
                </a:tc>
                <a:extLst>
                  <a:ext uri="{0D108BD9-81ED-4DB2-BD59-A6C34878D82A}">
                    <a16:rowId xmlns:a16="http://schemas.microsoft.com/office/drawing/2014/main" val="10003"/>
                  </a:ext>
                </a:extLst>
              </a:tr>
              <a:tr h="193040">
                <a:tc>
                  <a:txBody>
                    <a:bodyPr/>
                    <a:lstStyle/>
                    <a:p>
                      <a:r>
                        <a:rPr lang="en-US" dirty="0"/>
                        <a:t>0x01005</a:t>
                      </a:r>
                    </a:p>
                  </a:txBody>
                  <a:tcPr/>
                </a:tc>
                <a:tc>
                  <a:txBody>
                    <a:bodyPr/>
                    <a:lstStyle/>
                    <a:p>
                      <a:r>
                        <a:rPr lang="en-US" dirty="0"/>
                        <a:t>0x4128</a:t>
                      </a:r>
                    </a:p>
                  </a:txBody>
                  <a:tcPr/>
                </a:tc>
                <a:extLst>
                  <a:ext uri="{0D108BD9-81ED-4DB2-BD59-A6C34878D82A}">
                    <a16:rowId xmlns:a16="http://schemas.microsoft.com/office/drawing/2014/main" val="10004"/>
                  </a:ext>
                </a:extLst>
              </a:tr>
            </a:tbl>
          </a:graphicData>
        </a:graphic>
      </p:graphicFrame>
      <p:sp>
        <p:nvSpPr>
          <p:cNvPr id="22" name="Flowchart: Process 21"/>
          <p:cNvSpPr/>
          <p:nvPr/>
        </p:nvSpPr>
        <p:spPr>
          <a:xfrm>
            <a:off x="4038600" y="4191000"/>
            <a:ext cx="685800" cy="685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2362200"/>
            <a:ext cx="7694542" cy="1938992"/>
          </a:xfrm>
          <a:prstGeom prst="rect">
            <a:avLst/>
          </a:prstGeom>
          <a:solidFill>
            <a:srgbClr val="FFFF00"/>
          </a:solidFill>
        </p:spPr>
        <p:txBody>
          <a:bodyPr wrap="none" rtlCol="0">
            <a:spAutoFit/>
          </a:bodyPr>
          <a:lstStyle/>
          <a:p>
            <a:r>
              <a:rPr lang="en-US" sz="2400" b="1" dirty="0"/>
              <a:t>1. Regular Immediate Offset Addressing Mode</a:t>
            </a:r>
          </a:p>
          <a:p>
            <a:r>
              <a:rPr lang="en-US" sz="2400" b="1" dirty="0"/>
              <a:t>2. Pre-Indexed Immediate Offset Addressing Mode</a:t>
            </a:r>
          </a:p>
          <a:p>
            <a:r>
              <a:rPr lang="en-US" sz="2400" b="1" dirty="0"/>
              <a:t>3. Post-Indexed Immediate Offset Addressing Mode</a:t>
            </a:r>
          </a:p>
          <a:p>
            <a:r>
              <a:rPr lang="en-US" sz="2400" b="1" dirty="0"/>
              <a:t>4. Regular Immediate Offset Addressing Mode with</a:t>
            </a:r>
          </a:p>
          <a:p>
            <a:r>
              <a:rPr lang="en-US" sz="2400" b="1" dirty="0"/>
              <a:t>     Unprivileged Access</a:t>
            </a:r>
            <a:endParaRPr lang="en-US" sz="2400" dirty="0"/>
          </a:p>
        </p:txBody>
      </p:sp>
      <p:sp>
        <p:nvSpPr>
          <p:cNvPr id="3" name="Title 1"/>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Variations</a:t>
            </a:r>
            <a:r>
              <a:rPr kumimoji="0" lang="en-US" sz="4400" b="0" i="0" u="none" strike="noStrike" kern="1200" cap="none" spc="0" normalizeH="0" noProof="0" dirty="0">
                <a:ln>
                  <a:noFill/>
                </a:ln>
                <a:solidFill>
                  <a:schemeClr val="tx1"/>
                </a:solidFill>
                <a:effectLst/>
                <a:uLnTx/>
                <a:uFillTx/>
                <a:latin typeface="+mj-lt"/>
                <a:ea typeface="+mj-ea"/>
                <a:cs typeface="+mj-cs"/>
              </a:rPr>
              <a:t> of Offset Addressing</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826F6-5BFF-42B9-A429-74653420BB1C}"/>
              </a:ext>
            </a:extLst>
          </p:cNvPr>
          <p:cNvSpPr txBox="1">
            <a:spLocks/>
          </p:cNvSpPr>
          <p:nvPr/>
        </p:nvSpPr>
        <p:spPr>
          <a:xfrm>
            <a:off x="479812" y="336000"/>
            <a:ext cx="8437534" cy="637736"/>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GB"/>
              <a:t>ARM and Thumb® Instruction Set</a:t>
            </a:r>
            <a:endParaRPr lang="en-GB" dirty="0"/>
          </a:p>
        </p:txBody>
      </p:sp>
      <p:sp>
        <p:nvSpPr>
          <p:cNvPr id="3" name="Content Placeholder 2">
            <a:extLst>
              <a:ext uri="{FF2B5EF4-FFF2-40B4-BE49-F238E27FC236}">
                <a16:creationId xmlns:a16="http://schemas.microsoft.com/office/drawing/2014/main" id="{96BB5D18-0A52-456F-AE98-538AC90633AE}"/>
              </a:ext>
            </a:extLst>
          </p:cNvPr>
          <p:cNvSpPr txBox="1">
            <a:spLocks/>
          </p:cNvSpPr>
          <p:nvPr/>
        </p:nvSpPr>
        <p:spPr>
          <a:xfrm>
            <a:off x="479813" y="1295400"/>
            <a:ext cx="8435587" cy="5181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sz="2000" b="1" dirty="0"/>
              <a:t>Early ARM instruction set</a:t>
            </a:r>
          </a:p>
          <a:p>
            <a:pPr lvl="1" fontAlgn="auto">
              <a:spcAft>
                <a:spcPts val="0"/>
              </a:spcAft>
            </a:pPr>
            <a:r>
              <a:rPr lang="en-US" sz="2000" dirty="0"/>
              <a:t>32-bit instruction set, called the ARM instructions</a:t>
            </a:r>
          </a:p>
          <a:p>
            <a:pPr lvl="1" fontAlgn="auto">
              <a:spcAft>
                <a:spcPts val="0"/>
              </a:spcAft>
            </a:pPr>
            <a:r>
              <a:rPr lang="en-US" sz="2000" dirty="0"/>
              <a:t>Powerful and good performance</a:t>
            </a:r>
          </a:p>
          <a:p>
            <a:pPr lvl="1" fontAlgn="auto">
              <a:spcAft>
                <a:spcPts val="0"/>
              </a:spcAft>
            </a:pPr>
            <a:r>
              <a:rPr lang="en-US" sz="2000" dirty="0"/>
              <a:t>Larger program memory compared to 8-bit and 16-bit processors</a:t>
            </a:r>
          </a:p>
          <a:p>
            <a:pPr lvl="1" fontAlgn="auto">
              <a:spcAft>
                <a:spcPts val="0"/>
              </a:spcAft>
            </a:pPr>
            <a:r>
              <a:rPr lang="en-US" sz="2000" dirty="0"/>
              <a:t>Larger power consumption</a:t>
            </a:r>
          </a:p>
          <a:p>
            <a:pPr lvl="1" fontAlgn="auto">
              <a:spcAft>
                <a:spcPts val="0"/>
              </a:spcAft>
            </a:pPr>
            <a:endParaRPr lang="en-US" sz="2000" dirty="0"/>
          </a:p>
          <a:p>
            <a:pPr fontAlgn="auto">
              <a:spcAft>
                <a:spcPts val="0"/>
              </a:spcAft>
            </a:pPr>
            <a:r>
              <a:rPr lang="en-US" sz="2000" b="1" dirty="0"/>
              <a:t>Thumb-1 instruction set</a:t>
            </a:r>
          </a:p>
          <a:p>
            <a:pPr lvl="1" fontAlgn="auto">
              <a:spcAft>
                <a:spcPts val="0"/>
              </a:spcAft>
            </a:pPr>
            <a:r>
              <a:rPr lang="en-US" sz="2000" dirty="0"/>
              <a:t>16-bit instruction set, first used in ARM7TDMI processor in 1995</a:t>
            </a:r>
          </a:p>
          <a:p>
            <a:pPr lvl="1" fontAlgn="auto">
              <a:spcAft>
                <a:spcPts val="0"/>
              </a:spcAft>
            </a:pPr>
            <a:r>
              <a:rPr lang="en-US" sz="2000" dirty="0"/>
              <a:t>Provides a subset of the ARM instructions, giving better code density compared to 32-bit RISC architecture</a:t>
            </a:r>
          </a:p>
          <a:p>
            <a:pPr lvl="1" fontAlgn="auto">
              <a:spcAft>
                <a:spcPts val="0"/>
              </a:spcAft>
            </a:pPr>
            <a:r>
              <a:rPr lang="en-US" sz="2000" dirty="0"/>
              <a:t>Code size is reduced by ~30%, but performance is also reduced by ~20%</a:t>
            </a:r>
          </a:p>
        </p:txBody>
      </p:sp>
    </p:spTree>
    <p:extLst>
      <p:ext uri="{BB962C8B-B14F-4D97-AF65-F5344CB8AC3E}">
        <p14:creationId xmlns:p14="http://schemas.microsoft.com/office/powerpoint/2010/main" val="15754300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0" y="274638"/>
            <a:ext cx="8229600" cy="1143000"/>
          </a:xfrm>
        </p:spPr>
        <p:txBody>
          <a:bodyPr>
            <a:normAutofit fontScale="90000"/>
          </a:bodyPr>
          <a:lstStyle/>
          <a:p>
            <a:r>
              <a:rPr lang="en-US" b="1" dirty="0"/>
              <a:t>Regular Immediate Offset Addressing Mode</a:t>
            </a:r>
          </a:p>
        </p:txBody>
      </p:sp>
      <p:sp>
        <p:nvSpPr>
          <p:cNvPr id="3" name="TextBox 2"/>
          <p:cNvSpPr txBox="1"/>
          <p:nvPr/>
        </p:nvSpPr>
        <p:spPr>
          <a:xfrm>
            <a:off x="190500" y="2971800"/>
            <a:ext cx="8654933" cy="3816429"/>
          </a:xfrm>
          <a:prstGeom prst="rect">
            <a:avLst/>
          </a:prstGeom>
          <a:noFill/>
        </p:spPr>
        <p:txBody>
          <a:bodyPr wrap="none" rtlCol="0">
            <a:spAutoFit/>
          </a:bodyPr>
          <a:lstStyle/>
          <a:p>
            <a:pPr>
              <a:buFont typeface="Arial" pitchFamily="34" charset="0"/>
              <a:buChar char="•"/>
            </a:pPr>
            <a:r>
              <a:rPr lang="en-US" sz="2200" dirty="0"/>
              <a:t>In this mode, </a:t>
            </a:r>
            <a:r>
              <a:rPr lang="en-US" sz="2200" b="1" dirty="0"/>
              <a:t>the offset is an immediate  number </a:t>
            </a:r>
            <a:r>
              <a:rPr lang="en-US" sz="2200" dirty="0"/>
              <a:t>and the</a:t>
            </a:r>
          </a:p>
          <a:p>
            <a:r>
              <a:rPr lang="en-US" sz="2200" dirty="0"/>
              <a:t>content  of the register </a:t>
            </a:r>
            <a:r>
              <a:rPr lang="en-US" sz="2200" b="1" dirty="0"/>
              <a:t>R2  keeps unchanged after the execution </a:t>
            </a:r>
          </a:p>
          <a:p>
            <a:r>
              <a:rPr lang="en-US" sz="2200" b="1" dirty="0"/>
              <a:t>of this  instruction.</a:t>
            </a:r>
          </a:p>
          <a:p>
            <a:pPr>
              <a:buFont typeface="Arial" pitchFamily="34" charset="0"/>
              <a:buChar char="•"/>
            </a:pPr>
            <a:endParaRPr lang="en-US" sz="2200" dirty="0"/>
          </a:p>
          <a:p>
            <a:pPr>
              <a:buFont typeface="Arial" pitchFamily="34" charset="0"/>
              <a:buChar char="•"/>
            </a:pPr>
            <a:r>
              <a:rPr lang="en-US" sz="2200" dirty="0"/>
              <a:t>The range of the offset depends on the operation mode used in </a:t>
            </a:r>
          </a:p>
          <a:p>
            <a:r>
              <a:rPr lang="en-US" sz="2200" dirty="0"/>
              <a:t>the instruction. For the regular Immediate Offset mode, the offset </a:t>
            </a:r>
          </a:p>
          <a:p>
            <a:r>
              <a:rPr lang="en-US" sz="2200" dirty="0"/>
              <a:t>is ranged -255 to 4095.</a:t>
            </a:r>
          </a:p>
          <a:p>
            <a:pPr>
              <a:buFont typeface="Arial" pitchFamily="34" charset="0"/>
              <a:buChar char="•"/>
            </a:pPr>
            <a:endParaRPr lang="en-US" sz="2200" dirty="0"/>
          </a:p>
          <a:p>
            <a:r>
              <a:rPr lang="en-US" sz="2200" dirty="0"/>
              <a:t>The square bracket [ ] covering the R2 and an Offset indicates that </a:t>
            </a:r>
          </a:p>
          <a:p>
            <a:r>
              <a:rPr lang="en-US" sz="2200" dirty="0"/>
              <a:t>the combination of the content of the R2 and the Offset is a </a:t>
            </a:r>
          </a:p>
          <a:p>
            <a:r>
              <a:rPr lang="en-US" sz="2200" dirty="0"/>
              <a:t>valid memory address.</a:t>
            </a:r>
          </a:p>
        </p:txBody>
      </p:sp>
      <p:sp>
        <p:nvSpPr>
          <p:cNvPr id="4" name="TextBox 3"/>
          <p:cNvSpPr txBox="1"/>
          <p:nvPr/>
        </p:nvSpPr>
        <p:spPr>
          <a:xfrm>
            <a:off x="514350" y="1752600"/>
            <a:ext cx="7696200" cy="954107"/>
          </a:xfrm>
          <a:prstGeom prst="rect">
            <a:avLst/>
          </a:prstGeom>
          <a:noFill/>
          <a:ln>
            <a:solidFill>
              <a:srgbClr val="FF0066"/>
            </a:solidFill>
          </a:ln>
        </p:spPr>
        <p:txBody>
          <a:bodyPr wrap="square" rtlCol="0">
            <a:spAutoFit/>
          </a:bodyPr>
          <a:lstStyle/>
          <a:p>
            <a:pPr algn="ctr"/>
            <a:r>
              <a:rPr lang="en-US" sz="2800" dirty="0"/>
              <a:t>MOV R2, 0x00340</a:t>
            </a:r>
          </a:p>
          <a:p>
            <a:pPr algn="ctr"/>
            <a:r>
              <a:rPr lang="en-US" sz="2800" dirty="0"/>
              <a:t>LDRB R0, [R2, #0x5]</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706562"/>
          </a:xfrm>
        </p:spPr>
        <p:txBody>
          <a:bodyPr>
            <a:noAutofit/>
          </a:bodyPr>
          <a:lstStyle/>
          <a:p>
            <a:r>
              <a:rPr lang="en-US" sz="4000" dirty="0"/>
              <a:t>Example</a:t>
            </a:r>
            <a:br>
              <a:rPr lang="en-US" sz="4000" dirty="0"/>
            </a:br>
            <a:r>
              <a:rPr lang="en-US" sz="4000" dirty="0"/>
              <a:t>of Shifting Data with Regular Immediate Offset Addressing Mode </a:t>
            </a:r>
          </a:p>
        </p:txBody>
      </p:sp>
      <p:sp>
        <p:nvSpPr>
          <p:cNvPr id="3" name="TextBox 2"/>
          <p:cNvSpPr txBox="1"/>
          <p:nvPr/>
        </p:nvSpPr>
        <p:spPr>
          <a:xfrm>
            <a:off x="533400" y="2286000"/>
            <a:ext cx="7848600" cy="3416320"/>
          </a:xfrm>
          <a:prstGeom prst="rect">
            <a:avLst/>
          </a:prstGeom>
          <a:noFill/>
        </p:spPr>
        <p:txBody>
          <a:bodyPr wrap="square" rtlCol="0">
            <a:spAutoFit/>
          </a:bodyPr>
          <a:lstStyle/>
          <a:p>
            <a:endParaRPr lang="en-US" b="1" dirty="0"/>
          </a:p>
          <a:p>
            <a:r>
              <a:rPr lang="en-US" b="1" dirty="0"/>
              <a:t>     AREA </a:t>
            </a:r>
            <a:r>
              <a:rPr lang="en-US" dirty="0"/>
              <a:t>    </a:t>
            </a:r>
            <a:r>
              <a:rPr lang="en-US" dirty="0" err="1"/>
              <a:t>appcode</a:t>
            </a:r>
            <a:r>
              <a:rPr lang="en-US" dirty="0"/>
              <a:t>, </a:t>
            </a:r>
            <a:r>
              <a:rPr lang="en-US" b="1" dirty="0"/>
              <a:t>CODE, READONLY</a:t>
            </a:r>
          </a:p>
          <a:p>
            <a:r>
              <a:rPr lang="en-US" dirty="0"/>
              <a:t>     </a:t>
            </a:r>
            <a:r>
              <a:rPr lang="en-US" b="1" dirty="0"/>
              <a:t>EXPORT</a:t>
            </a:r>
            <a:r>
              <a:rPr lang="en-US" dirty="0"/>
              <a:t> __main</a:t>
            </a:r>
          </a:p>
          <a:p>
            <a:r>
              <a:rPr lang="en-US" dirty="0"/>
              <a:t>	 </a:t>
            </a:r>
            <a:r>
              <a:rPr lang="en-US" b="1" dirty="0"/>
              <a:t>ENTRY </a:t>
            </a:r>
          </a:p>
          <a:p>
            <a:r>
              <a:rPr lang="en-US" b="1" dirty="0"/>
              <a:t>__main  FUNCTION</a:t>
            </a:r>
            <a:r>
              <a:rPr lang="en-US" dirty="0"/>
              <a:t>		         </a:t>
            </a:r>
          </a:p>
          <a:p>
            <a:r>
              <a:rPr lang="en-US" dirty="0">
                <a:solidFill>
                  <a:srgbClr val="FF0000"/>
                </a:solidFill>
              </a:rPr>
              <a:t>        MOV  R2,  #0x20000000              ; Base Address</a:t>
            </a:r>
          </a:p>
          <a:p>
            <a:r>
              <a:rPr lang="en-US" dirty="0">
                <a:solidFill>
                  <a:srgbClr val="FF0000"/>
                </a:solidFill>
              </a:rPr>
              <a:t>        LDR R0, [R2, #0x5]              ; 0x5 is the offset  </a:t>
            </a:r>
          </a:p>
          <a:p>
            <a:r>
              <a:rPr lang="en-US" dirty="0">
                <a:solidFill>
                  <a:srgbClr val="FF0000"/>
                </a:solidFill>
              </a:rPr>
              <a:t>        LSL r1, r0, #1 ; shift 1 bit left</a:t>
            </a:r>
          </a:p>
          <a:p>
            <a:r>
              <a:rPr lang="en-US" dirty="0">
                <a:solidFill>
                  <a:srgbClr val="FF0000"/>
                </a:solidFill>
              </a:rPr>
              <a:t>        LSL r2, r1, #1 ; shift 1 bit left</a:t>
            </a:r>
          </a:p>
          <a:p>
            <a:r>
              <a:rPr lang="en-US" dirty="0">
                <a:solidFill>
                  <a:srgbClr val="FF0000"/>
                </a:solidFill>
              </a:rPr>
              <a:t>stop B stop ; stop program</a:t>
            </a:r>
          </a:p>
          <a:p>
            <a:r>
              <a:rPr lang="en-US" dirty="0">
                <a:solidFill>
                  <a:srgbClr val="FF0000"/>
                </a:solidFill>
              </a:rPr>
              <a:t>     ENDFUNC</a:t>
            </a:r>
          </a:p>
          <a:p>
            <a:r>
              <a:rPr lang="en-US" dirty="0">
                <a:solidFill>
                  <a:srgbClr val="FF0000"/>
                </a:solidFill>
              </a:rPr>
              <a:t>     END</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Load Instruction</a:t>
            </a:r>
          </a:p>
        </p:txBody>
      </p:sp>
      <p:sp>
        <p:nvSpPr>
          <p:cNvPr id="3" name="TextBox 2"/>
          <p:cNvSpPr txBox="1"/>
          <p:nvPr/>
        </p:nvSpPr>
        <p:spPr>
          <a:xfrm>
            <a:off x="457200" y="1676400"/>
            <a:ext cx="8458200" cy="1107996"/>
          </a:xfrm>
          <a:prstGeom prst="rect">
            <a:avLst/>
          </a:prstGeom>
          <a:noFill/>
          <a:ln>
            <a:solidFill>
              <a:schemeClr val="accent1">
                <a:shade val="50000"/>
              </a:schemeClr>
            </a:solidFill>
          </a:ln>
        </p:spPr>
        <p:txBody>
          <a:bodyPr wrap="square" rtlCol="0">
            <a:spAutoFit/>
          </a:bodyPr>
          <a:lstStyle/>
          <a:p>
            <a:pPr algn="ctr"/>
            <a:r>
              <a:rPr lang="en-US" sz="4000" dirty="0"/>
              <a:t>LDR{type}   Rd,    </a:t>
            </a:r>
            <a:r>
              <a:rPr lang="en-US" sz="6000" dirty="0">
                <a:solidFill>
                  <a:srgbClr val="FF0000"/>
                </a:solidFill>
              </a:rPr>
              <a:t>[</a:t>
            </a:r>
            <a:r>
              <a:rPr lang="en-US" sz="4000" dirty="0" err="1"/>
              <a:t>Rn</a:t>
            </a:r>
            <a:r>
              <a:rPr lang="en-US" sz="3200" dirty="0"/>
              <a:t>, {#Offset}</a:t>
            </a:r>
            <a:r>
              <a:rPr lang="en-US" sz="6600" dirty="0">
                <a:solidFill>
                  <a:srgbClr val="FF0000"/>
                </a:solidFill>
              </a:rPr>
              <a:t>]</a:t>
            </a:r>
            <a:endParaRPr lang="en-US" sz="4000" dirty="0"/>
          </a:p>
        </p:txBody>
      </p:sp>
      <p:sp>
        <p:nvSpPr>
          <p:cNvPr id="4" name="TextBox 3"/>
          <p:cNvSpPr txBox="1"/>
          <p:nvPr/>
        </p:nvSpPr>
        <p:spPr>
          <a:xfrm>
            <a:off x="5029200" y="3810000"/>
            <a:ext cx="3424335" cy="523220"/>
          </a:xfrm>
          <a:prstGeom prst="rect">
            <a:avLst/>
          </a:prstGeom>
          <a:noFill/>
        </p:spPr>
        <p:txBody>
          <a:bodyPr wrap="none" rtlCol="0">
            <a:spAutoFit/>
          </a:bodyPr>
          <a:lstStyle/>
          <a:p>
            <a:r>
              <a:rPr lang="en-US" sz="2800" dirty="0"/>
              <a:t>Destination Register</a:t>
            </a:r>
          </a:p>
        </p:txBody>
      </p:sp>
      <p:cxnSp>
        <p:nvCxnSpPr>
          <p:cNvPr id="10" name="Straight Arrow Connector 9"/>
          <p:cNvCxnSpPr/>
          <p:nvPr/>
        </p:nvCxnSpPr>
        <p:spPr>
          <a:xfrm flipV="1">
            <a:off x="4038600" y="2590800"/>
            <a:ext cx="0" cy="1371600"/>
          </a:xfrm>
          <a:prstGeom prst="straightConnector1">
            <a:avLst/>
          </a:prstGeom>
          <a:ln>
            <a:solidFill>
              <a:srgbClr val="FF0066"/>
            </a:solidFill>
            <a:tailEnd type="arrow"/>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791200" y="3124200"/>
            <a:ext cx="2872902" cy="584775"/>
          </a:xfrm>
          <a:prstGeom prst="rect">
            <a:avLst/>
          </a:prstGeom>
          <a:noFill/>
        </p:spPr>
        <p:txBody>
          <a:bodyPr wrap="none" rtlCol="0">
            <a:spAutoFit/>
          </a:bodyPr>
          <a:lstStyle/>
          <a:p>
            <a:r>
              <a:rPr lang="en-US" sz="3200" dirty="0"/>
              <a:t>Base Register </a:t>
            </a:r>
          </a:p>
        </p:txBody>
      </p:sp>
      <p:cxnSp>
        <p:nvCxnSpPr>
          <p:cNvPr id="19" name="Straight Arrow Connector 18"/>
          <p:cNvCxnSpPr/>
          <p:nvPr/>
        </p:nvCxnSpPr>
        <p:spPr>
          <a:xfrm flipV="1">
            <a:off x="5410200" y="2667000"/>
            <a:ext cx="228600" cy="685800"/>
          </a:xfrm>
          <a:prstGeom prst="straightConnector1">
            <a:avLst/>
          </a:prstGeom>
          <a:ln>
            <a:solidFill>
              <a:srgbClr val="FF0066"/>
            </a:solidFill>
            <a:tailEnd type="arrow"/>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2" idx="1"/>
          </p:cNvCxnSpPr>
          <p:nvPr/>
        </p:nvCxnSpPr>
        <p:spPr>
          <a:xfrm>
            <a:off x="5410200" y="3352800"/>
            <a:ext cx="381000" cy="63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4" idx="1"/>
          </p:cNvCxnSpPr>
          <p:nvPr/>
        </p:nvCxnSpPr>
        <p:spPr>
          <a:xfrm>
            <a:off x="4038600" y="3962400"/>
            <a:ext cx="990600" cy="109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514600" y="2667000"/>
            <a:ext cx="0" cy="914400"/>
          </a:xfrm>
          <a:prstGeom prst="straightConnector1">
            <a:avLst/>
          </a:prstGeom>
          <a:ln>
            <a:solidFill>
              <a:srgbClr val="FF0066"/>
            </a:solidFill>
            <a:tailEnd type="arrow"/>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676400" y="3581400"/>
            <a:ext cx="1898981" cy="646331"/>
          </a:xfrm>
          <a:prstGeom prst="rect">
            <a:avLst/>
          </a:prstGeom>
          <a:noFill/>
        </p:spPr>
        <p:txBody>
          <a:bodyPr wrap="none" rtlCol="0">
            <a:spAutoFit/>
          </a:bodyPr>
          <a:lstStyle/>
          <a:p>
            <a:r>
              <a:rPr lang="en-US" dirty="0"/>
              <a:t>Size and Type of</a:t>
            </a:r>
          </a:p>
          <a:p>
            <a:r>
              <a:rPr lang="en-US" dirty="0"/>
              <a:t>Data Loaded</a:t>
            </a:r>
          </a:p>
        </p:txBody>
      </p:sp>
      <p:graphicFrame>
        <p:nvGraphicFramePr>
          <p:cNvPr id="36" name="Table 35"/>
          <p:cNvGraphicFramePr>
            <a:graphicFrameLocks noGrp="1"/>
          </p:cNvGraphicFramePr>
          <p:nvPr/>
        </p:nvGraphicFramePr>
        <p:xfrm>
          <a:off x="381000" y="4343400"/>
          <a:ext cx="4572000" cy="219456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tblGrid>
              <a:tr h="307340">
                <a:tc>
                  <a:txBody>
                    <a:bodyPr/>
                    <a:lstStyle/>
                    <a:p>
                      <a:r>
                        <a:rPr lang="en-US" dirty="0"/>
                        <a:t>Instruction</a:t>
                      </a:r>
                    </a:p>
                  </a:txBody>
                  <a:tcPr/>
                </a:tc>
                <a:tc>
                  <a:txBody>
                    <a:bodyPr/>
                    <a:lstStyle/>
                    <a:p>
                      <a:r>
                        <a:rPr lang="en-US" dirty="0"/>
                        <a:t>Size &amp; type</a:t>
                      </a:r>
                    </a:p>
                  </a:txBody>
                  <a:tcPr/>
                </a:tc>
                <a:extLst>
                  <a:ext uri="{0D108BD9-81ED-4DB2-BD59-A6C34878D82A}">
                    <a16:rowId xmlns:a16="http://schemas.microsoft.com/office/drawing/2014/main" val="10000"/>
                  </a:ext>
                </a:extLst>
              </a:tr>
              <a:tr h="307340">
                <a:tc>
                  <a:txBody>
                    <a:bodyPr/>
                    <a:lstStyle/>
                    <a:p>
                      <a:r>
                        <a:rPr lang="en-US" dirty="0"/>
                        <a:t>LDR</a:t>
                      </a:r>
                    </a:p>
                  </a:txBody>
                  <a:tcPr/>
                </a:tc>
                <a:tc>
                  <a:txBody>
                    <a:bodyPr/>
                    <a:lstStyle/>
                    <a:p>
                      <a:r>
                        <a:rPr lang="en-US" dirty="0"/>
                        <a:t>32 Bit</a:t>
                      </a:r>
                    </a:p>
                  </a:txBody>
                  <a:tcPr/>
                </a:tc>
                <a:extLst>
                  <a:ext uri="{0D108BD9-81ED-4DB2-BD59-A6C34878D82A}">
                    <a16:rowId xmlns:a16="http://schemas.microsoft.com/office/drawing/2014/main" val="10001"/>
                  </a:ext>
                </a:extLst>
              </a:tr>
              <a:tr h="307340">
                <a:tc>
                  <a:txBody>
                    <a:bodyPr/>
                    <a:lstStyle/>
                    <a:p>
                      <a:r>
                        <a:rPr lang="en-US" dirty="0"/>
                        <a:t>LDRB</a:t>
                      </a:r>
                    </a:p>
                  </a:txBody>
                  <a:tcPr/>
                </a:tc>
                <a:tc>
                  <a:txBody>
                    <a:bodyPr/>
                    <a:lstStyle/>
                    <a:p>
                      <a:r>
                        <a:rPr lang="en-US" dirty="0"/>
                        <a:t>Unsigned</a:t>
                      </a:r>
                      <a:r>
                        <a:rPr lang="en-US" baseline="0" dirty="0"/>
                        <a:t> byte</a:t>
                      </a:r>
                      <a:endParaRPr lang="en-US" dirty="0"/>
                    </a:p>
                  </a:txBody>
                  <a:tcPr/>
                </a:tc>
                <a:extLst>
                  <a:ext uri="{0D108BD9-81ED-4DB2-BD59-A6C34878D82A}">
                    <a16:rowId xmlns:a16="http://schemas.microsoft.com/office/drawing/2014/main" val="10002"/>
                  </a:ext>
                </a:extLst>
              </a:tr>
              <a:tr h="307340">
                <a:tc>
                  <a:txBody>
                    <a:bodyPr/>
                    <a:lstStyle/>
                    <a:p>
                      <a:r>
                        <a:rPr lang="en-US" dirty="0"/>
                        <a:t>LDRH</a:t>
                      </a:r>
                    </a:p>
                  </a:txBody>
                  <a:tcPr/>
                </a:tc>
                <a:tc>
                  <a:txBody>
                    <a:bodyPr/>
                    <a:lstStyle/>
                    <a:p>
                      <a:r>
                        <a:rPr lang="en-US" dirty="0"/>
                        <a:t>Unsigned</a:t>
                      </a:r>
                      <a:r>
                        <a:rPr lang="en-US" baseline="0" dirty="0"/>
                        <a:t> half word (16 bits)</a:t>
                      </a:r>
                      <a:endParaRPr lang="en-US" dirty="0"/>
                    </a:p>
                  </a:txBody>
                  <a:tcPr/>
                </a:tc>
                <a:extLst>
                  <a:ext uri="{0D108BD9-81ED-4DB2-BD59-A6C34878D82A}">
                    <a16:rowId xmlns:a16="http://schemas.microsoft.com/office/drawing/2014/main" val="10003"/>
                  </a:ext>
                </a:extLst>
              </a:tr>
              <a:tr h="307340">
                <a:tc>
                  <a:txBody>
                    <a:bodyPr/>
                    <a:lstStyle/>
                    <a:p>
                      <a:r>
                        <a:rPr lang="en-US" dirty="0"/>
                        <a:t>LDRSB</a:t>
                      </a:r>
                    </a:p>
                  </a:txBody>
                  <a:tcPr/>
                </a:tc>
                <a:tc>
                  <a:txBody>
                    <a:bodyPr/>
                    <a:lstStyle/>
                    <a:p>
                      <a:r>
                        <a:rPr lang="en-US" dirty="0"/>
                        <a:t>Signed byte</a:t>
                      </a:r>
                    </a:p>
                  </a:txBody>
                  <a:tcPr/>
                </a:tc>
                <a:extLst>
                  <a:ext uri="{0D108BD9-81ED-4DB2-BD59-A6C34878D82A}">
                    <a16:rowId xmlns:a16="http://schemas.microsoft.com/office/drawing/2014/main" val="10004"/>
                  </a:ext>
                </a:extLst>
              </a:tr>
              <a:tr h="307340">
                <a:tc>
                  <a:txBody>
                    <a:bodyPr/>
                    <a:lstStyle/>
                    <a:p>
                      <a:r>
                        <a:rPr lang="en-US" dirty="0"/>
                        <a:t>LDRSH</a:t>
                      </a:r>
                    </a:p>
                  </a:txBody>
                  <a:tcPr/>
                </a:tc>
                <a:tc>
                  <a:txBody>
                    <a:bodyPr/>
                    <a:lstStyle/>
                    <a:p>
                      <a:r>
                        <a:rPr lang="en-US" dirty="0"/>
                        <a:t>Signed Half</a:t>
                      </a:r>
                      <a:r>
                        <a:rPr lang="en-US" baseline="0" dirty="0"/>
                        <a:t> Word </a:t>
                      </a: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Pre-Indexed Immediate Offset Addressing Mode</a:t>
            </a:r>
          </a:p>
        </p:txBody>
      </p:sp>
      <p:sp>
        <p:nvSpPr>
          <p:cNvPr id="3" name="TextBox 2"/>
          <p:cNvSpPr txBox="1"/>
          <p:nvPr/>
        </p:nvSpPr>
        <p:spPr>
          <a:xfrm>
            <a:off x="235254" y="3510677"/>
            <a:ext cx="8533105" cy="2308324"/>
          </a:xfrm>
          <a:prstGeom prst="rect">
            <a:avLst/>
          </a:prstGeom>
          <a:noFill/>
        </p:spPr>
        <p:txBody>
          <a:bodyPr wrap="none" rtlCol="0">
            <a:spAutoFit/>
          </a:bodyPr>
          <a:lstStyle/>
          <a:p>
            <a:r>
              <a:rPr lang="en-US" dirty="0"/>
              <a:t>The target memory address is first calculated by adding the content of the </a:t>
            </a:r>
          </a:p>
          <a:p>
            <a:r>
              <a:rPr lang="en-US" dirty="0"/>
              <a:t>register </a:t>
            </a:r>
            <a:r>
              <a:rPr lang="en-US" dirty="0" err="1"/>
              <a:t>Rn</a:t>
            </a:r>
            <a:r>
              <a:rPr lang="en-US" dirty="0"/>
              <a:t> and  the Offset (Pre-Indexed).</a:t>
            </a:r>
          </a:p>
          <a:p>
            <a:endParaRPr lang="en-US" b="1" dirty="0"/>
          </a:p>
          <a:p>
            <a:r>
              <a:rPr lang="en-US" b="1" dirty="0"/>
              <a:t>2. Then the data item stored in that target address will be loaded into the </a:t>
            </a:r>
          </a:p>
          <a:p>
            <a:r>
              <a:rPr lang="en-US" b="1" dirty="0"/>
              <a:t>destination register Rd  </a:t>
            </a:r>
            <a:r>
              <a:rPr lang="en-US" dirty="0"/>
              <a:t> The effective target address is written  back into </a:t>
            </a:r>
            <a:r>
              <a:rPr lang="en-US" dirty="0" err="1"/>
              <a:t>Rn</a:t>
            </a:r>
            <a:r>
              <a:rPr lang="en-US" dirty="0"/>
              <a:t> </a:t>
            </a:r>
          </a:p>
          <a:p>
            <a:endParaRPr lang="en-US" dirty="0"/>
          </a:p>
          <a:p>
            <a:r>
              <a:rPr lang="en-US" dirty="0"/>
              <a:t> The  </a:t>
            </a:r>
            <a:r>
              <a:rPr lang="en-US" b="1" dirty="0"/>
              <a:t>difference</a:t>
            </a:r>
            <a:r>
              <a:rPr lang="en-US" dirty="0"/>
              <a:t> between this  mode and the  </a:t>
            </a:r>
            <a:r>
              <a:rPr lang="en-US" b="1" dirty="0"/>
              <a:t>Regular immediate offset mode  </a:t>
            </a:r>
          </a:p>
          <a:p>
            <a:r>
              <a:rPr lang="en-US" dirty="0"/>
              <a:t>is that the   content of the register </a:t>
            </a:r>
            <a:r>
              <a:rPr lang="en-US" dirty="0" err="1"/>
              <a:t>Rn</a:t>
            </a:r>
            <a:r>
              <a:rPr lang="en-US" dirty="0"/>
              <a:t>  </a:t>
            </a:r>
            <a:r>
              <a:rPr lang="en-US" b="1" dirty="0"/>
              <a:t>is modified after running this instruction</a:t>
            </a:r>
          </a:p>
        </p:txBody>
      </p:sp>
      <p:sp>
        <p:nvSpPr>
          <p:cNvPr id="4" name="TextBox 3"/>
          <p:cNvSpPr txBox="1"/>
          <p:nvPr/>
        </p:nvSpPr>
        <p:spPr>
          <a:xfrm>
            <a:off x="457200" y="1676400"/>
            <a:ext cx="8458200" cy="1107996"/>
          </a:xfrm>
          <a:prstGeom prst="rect">
            <a:avLst/>
          </a:prstGeom>
          <a:noFill/>
          <a:ln>
            <a:solidFill>
              <a:schemeClr val="accent1">
                <a:shade val="50000"/>
              </a:schemeClr>
            </a:solidFill>
          </a:ln>
        </p:spPr>
        <p:txBody>
          <a:bodyPr wrap="square" rtlCol="0">
            <a:spAutoFit/>
          </a:bodyPr>
          <a:lstStyle/>
          <a:p>
            <a:pPr algn="ctr"/>
            <a:r>
              <a:rPr lang="en-US" sz="4000" dirty="0"/>
              <a:t>LDR{type}   Rd,    </a:t>
            </a:r>
            <a:r>
              <a:rPr lang="en-US" sz="6000" dirty="0">
                <a:solidFill>
                  <a:srgbClr val="FF0000"/>
                </a:solidFill>
              </a:rPr>
              <a:t>[</a:t>
            </a:r>
            <a:r>
              <a:rPr lang="en-US" sz="4000" dirty="0" err="1"/>
              <a:t>Rn</a:t>
            </a:r>
            <a:r>
              <a:rPr lang="en-US" sz="3200" dirty="0"/>
              <a:t>, {#Offset}</a:t>
            </a:r>
            <a:r>
              <a:rPr lang="en-US" sz="6600" dirty="0">
                <a:solidFill>
                  <a:srgbClr val="FF0000"/>
                </a:solidFill>
              </a:rPr>
              <a:t>]!</a:t>
            </a:r>
            <a:endParaRPr lang="en-US" sz="4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fontScale="90000"/>
          </a:bodyPr>
          <a:lstStyle/>
          <a:p>
            <a:r>
              <a:rPr lang="en-US" dirty="0"/>
              <a:t>Example</a:t>
            </a:r>
            <a:br>
              <a:rPr lang="en-US" dirty="0"/>
            </a:br>
            <a:r>
              <a:rPr lang="en-US" dirty="0"/>
              <a:t>of Shifting Data with Pre-index Offset Addressing Mode </a:t>
            </a:r>
          </a:p>
        </p:txBody>
      </p:sp>
      <p:sp>
        <p:nvSpPr>
          <p:cNvPr id="3" name="TextBox 2"/>
          <p:cNvSpPr txBox="1"/>
          <p:nvPr/>
        </p:nvSpPr>
        <p:spPr>
          <a:xfrm>
            <a:off x="533400" y="2286000"/>
            <a:ext cx="7848600" cy="3416320"/>
          </a:xfrm>
          <a:prstGeom prst="rect">
            <a:avLst/>
          </a:prstGeom>
          <a:noFill/>
        </p:spPr>
        <p:txBody>
          <a:bodyPr wrap="square" rtlCol="0">
            <a:spAutoFit/>
          </a:bodyPr>
          <a:lstStyle/>
          <a:p>
            <a:endParaRPr lang="en-US" b="1" dirty="0"/>
          </a:p>
          <a:p>
            <a:r>
              <a:rPr lang="en-US" b="1" dirty="0"/>
              <a:t>     AREA </a:t>
            </a:r>
            <a:r>
              <a:rPr lang="en-US" dirty="0"/>
              <a:t>    </a:t>
            </a:r>
            <a:r>
              <a:rPr lang="en-US" dirty="0" err="1"/>
              <a:t>appcode</a:t>
            </a:r>
            <a:r>
              <a:rPr lang="en-US" dirty="0"/>
              <a:t>, </a:t>
            </a:r>
            <a:r>
              <a:rPr lang="en-US" b="1" dirty="0"/>
              <a:t>CODE, READONLY</a:t>
            </a:r>
          </a:p>
          <a:p>
            <a:r>
              <a:rPr lang="en-US" dirty="0"/>
              <a:t>     </a:t>
            </a:r>
            <a:r>
              <a:rPr lang="en-US" b="1" dirty="0"/>
              <a:t>EXPORT</a:t>
            </a:r>
            <a:r>
              <a:rPr lang="en-US" dirty="0"/>
              <a:t> __main</a:t>
            </a:r>
          </a:p>
          <a:p>
            <a:r>
              <a:rPr lang="en-US" dirty="0"/>
              <a:t>	 </a:t>
            </a:r>
            <a:r>
              <a:rPr lang="en-US" b="1" dirty="0"/>
              <a:t>ENTRY </a:t>
            </a:r>
          </a:p>
          <a:p>
            <a:r>
              <a:rPr lang="en-US" b="1" dirty="0"/>
              <a:t>__main  FUNCTION</a:t>
            </a:r>
            <a:r>
              <a:rPr lang="en-US" dirty="0"/>
              <a:t>		         </a:t>
            </a:r>
          </a:p>
          <a:p>
            <a:r>
              <a:rPr lang="en-US" dirty="0"/>
              <a:t>        MOV  R2,  #0x20000000              ; Base Address</a:t>
            </a:r>
          </a:p>
          <a:p>
            <a:r>
              <a:rPr lang="en-US" dirty="0"/>
              <a:t>       </a:t>
            </a:r>
            <a:r>
              <a:rPr lang="en-US" b="1" dirty="0">
                <a:solidFill>
                  <a:srgbClr val="FF0000"/>
                </a:solidFill>
              </a:rPr>
              <a:t> LDRB R0, [R2, #0x5]!              ; 0x5 is the offset  </a:t>
            </a:r>
          </a:p>
          <a:p>
            <a:r>
              <a:rPr lang="en-US" dirty="0"/>
              <a:t>        LSL r1, r0, #1 ; shift 1 bit left</a:t>
            </a:r>
          </a:p>
          <a:p>
            <a:r>
              <a:rPr lang="en-US" dirty="0"/>
              <a:t>        LSL r2, r1, #1 ; shift 1 bit left</a:t>
            </a:r>
          </a:p>
          <a:p>
            <a:r>
              <a:rPr lang="en-US" dirty="0"/>
              <a:t>stop B stop ; stop program</a:t>
            </a:r>
          </a:p>
          <a:p>
            <a:r>
              <a:rPr lang="en-US" dirty="0"/>
              <a:t>     ENDFUNC</a:t>
            </a:r>
          </a:p>
          <a:p>
            <a:r>
              <a:rPr lang="en-US" dirty="0"/>
              <a:t>     END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Post-Indexed Immediate Offset Addressing Mode</a:t>
            </a:r>
            <a:endParaRPr lang="en-US" dirty="0"/>
          </a:p>
        </p:txBody>
      </p:sp>
      <p:sp>
        <p:nvSpPr>
          <p:cNvPr id="3" name="TextBox 2"/>
          <p:cNvSpPr txBox="1"/>
          <p:nvPr/>
        </p:nvSpPr>
        <p:spPr>
          <a:xfrm>
            <a:off x="171450" y="3048000"/>
            <a:ext cx="8815234" cy="3139321"/>
          </a:xfrm>
          <a:prstGeom prst="rect">
            <a:avLst/>
          </a:prstGeom>
          <a:noFill/>
        </p:spPr>
        <p:txBody>
          <a:bodyPr wrap="none" rtlCol="0">
            <a:spAutoFit/>
          </a:bodyPr>
          <a:lstStyle/>
          <a:p>
            <a:r>
              <a:rPr lang="en-US" dirty="0"/>
              <a:t>In this mode target memory address is directly obtained from the register </a:t>
            </a:r>
            <a:r>
              <a:rPr lang="en-US" dirty="0" err="1"/>
              <a:t>Rn</a:t>
            </a:r>
            <a:r>
              <a:rPr lang="en-US" dirty="0"/>
              <a:t> without </a:t>
            </a:r>
          </a:p>
          <a:p>
            <a:r>
              <a:rPr lang="en-US" dirty="0"/>
              <a:t>using the Offset value. </a:t>
            </a:r>
          </a:p>
          <a:p>
            <a:endParaRPr lang="en-US" dirty="0"/>
          </a:p>
          <a:p>
            <a:r>
              <a:rPr lang="en-US" dirty="0"/>
              <a:t>Then use this address as the target memory address to access the memory to</a:t>
            </a:r>
          </a:p>
          <a:p>
            <a:r>
              <a:rPr lang="en-US" dirty="0"/>
              <a:t>perform either loading or storing operations. </a:t>
            </a:r>
          </a:p>
          <a:p>
            <a:endParaRPr lang="en-US" dirty="0"/>
          </a:p>
          <a:p>
            <a:r>
              <a:rPr lang="en-US" dirty="0"/>
              <a:t>After the instruction is executed, a combination of the content of the register </a:t>
            </a:r>
            <a:r>
              <a:rPr lang="en-US" dirty="0" err="1"/>
              <a:t>Rn</a:t>
            </a:r>
            <a:r>
              <a:rPr lang="en-US" dirty="0"/>
              <a:t> </a:t>
            </a:r>
          </a:p>
          <a:p>
            <a:r>
              <a:rPr lang="en-US" dirty="0"/>
              <a:t>and the  offset is performed, and this sum is sent back to the register </a:t>
            </a:r>
            <a:r>
              <a:rPr lang="en-US" dirty="0" err="1"/>
              <a:t>Rn</a:t>
            </a:r>
            <a:r>
              <a:rPr lang="en-US" dirty="0"/>
              <a:t>. </a:t>
            </a:r>
          </a:p>
          <a:p>
            <a:endParaRPr lang="en-US" dirty="0"/>
          </a:p>
          <a:p>
            <a:r>
              <a:rPr lang="en-US" dirty="0"/>
              <a:t>This means that the content of the register </a:t>
            </a:r>
            <a:r>
              <a:rPr lang="en-US" dirty="0" err="1"/>
              <a:t>Rn</a:t>
            </a:r>
            <a:r>
              <a:rPr lang="en-US" dirty="0"/>
              <a:t> is modified or  changed </a:t>
            </a:r>
            <a:r>
              <a:rPr lang="en-US" i="1" dirty="0"/>
              <a:t>after (post) </a:t>
            </a:r>
          </a:p>
          <a:p>
            <a:r>
              <a:rPr lang="en-US" i="1" dirty="0"/>
              <a:t>this mode’s instruction is executed.</a:t>
            </a:r>
            <a:endParaRPr lang="en-US" dirty="0"/>
          </a:p>
        </p:txBody>
      </p:sp>
      <p:sp>
        <p:nvSpPr>
          <p:cNvPr id="4" name="TextBox 3"/>
          <p:cNvSpPr txBox="1"/>
          <p:nvPr/>
        </p:nvSpPr>
        <p:spPr>
          <a:xfrm>
            <a:off x="457200" y="1676400"/>
            <a:ext cx="8458200" cy="707886"/>
          </a:xfrm>
          <a:prstGeom prst="rect">
            <a:avLst/>
          </a:prstGeom>
          <a:noFill/>
          <a:ln>
            <a:solidFill>
              <a:schemeClr val="accent1">
                <a:shade val="50000"/>
              </a:schemeClr>
            </a:solidFill>
          </a:ln>
        </p:spPr>
        <p:txBody>
          <a:bodyPr wrap="square" rtlCol="0">
            <a:spAutoFit/>
          </a:bodyPr>
          <a:lstStyle/>
          <a:p>
            <a:pPr algn="ctr"/>
            <a:r>
              <a:rPr lang="en-US" sz="4000" dirty="0"/>
              <a:t>LDR{type}   Rd,    [</a:t>
            </a:r>
            <a:r>
              <a:rPr lang="en-US" sz="4000" dirty="0" err="1"/>
              <a:t>Rn</a:t>
            </a:r>
            <a:r>
              <a:rPr lang="en-US" sz="4000" dirty="0"/>
              <a:t>]</a:t>
            </a:r>
            <a:r>
              <a:rPr lang="en-US" sz="3200" dirty="0"/>
              <a:t>, </a:t>
            </a:r>
            <a:r>
              <a:rPr lang="en-US" sz="3200" dirty="0">
                <a:solidFill>
                  <a:srgbClr val="FF0000"/>
                </a:solidFill>
              </a:rPr>
              <a:t>{#Offset}</a:t>
            </a:r>
            <a:endParaRPr lang="en-US" sz="4000" dirty="0">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fontScale="90000"/>
          </a:bodyPr>
          <a:lstStyle/>
          <a:p>
            <a:r>
              <a:rPr lang="en-US" dirty="0"/>
              <a:t>Example</a:t>
            </a:r>
            <a:br>
              <a:rPr lang="en-US" dirty="0"/>
            </a:br>
            <a:r>
              <a:rPr lang="en-US" dirty="0"/>
              <a:t>of Shifting Data with Pre-index Offset Addressing Mode </a:t>
            </a:r>
          </a:p>
        </p:txBody>
      </p:sp>
      <p:sp>
        <p:nvSpPr>
          <p:cNvPr id="3" name="TextBox 2"/>
          <p:cNvSpPr txBox="1"/>
          <p:nvPr/>
        </p:nvSpPr>
        <p:spPr>
          <a:xfrm>
            <a:off x="533400" y="2286000"/>
            <a:ext cx="7848600" cy="3416320"/>
          </a:xfrm>
          <a:prstGeom prst="rect">
            <a:avLst/>
          </a:prstGeom>
          <a:noFill/>
        </p:spPr>
        <p:txBody>
          <a:bodyPr wrap="square" rtlCol="0">
            <a:spAutoFit/>
          </a:bodyPr>
          <a:lstStyle/>
          <a:p>
            <a:endParaRPr lang="en-US" b="1" dirty="0"/>
          </a:p>
          <a:p>
            <a:r>
              <a:rPr lang="en-US" b="1" dirty="0"/>
              <a:t>     AREA </a:t>
            </a:r>
            <a:r>
              <a:rPr lang="en-US" dirty="0"/>
              <a:t>    </a:t>
            </a:r>
            <a:r>
              <a:rPr lang="en-US" dirty="0" err="1"/>
              <a:t>appcode</a:t>
            </a:r>
            <a:r>
              <a:rPr lang="en-US" dirty="0"/>
              <a:t>, </a:t>
            </a:r>
            <a:r>
              <a:rPr lang="en-US" b="1" dirty="0"/>
              <a:t>CODE, READONLY</a:t>
            </a:r>
          </a:p>
          <a:p>
            <a:r>
              <a:rPr lang="en-US" dirty="0"/>
              <a:t>     </a:t>
            </a:r>
            <a:r>
              <a:rPr lang="en-US" b="1" dirty="0"/>
              <a:t>EXPORT</a:t>
            </a:r>
            <a:r>
              <a:rPr lang="en-US" dirty="0"/>
              <a:t> __main</a:t>
            </a:r>
          </a:p>
          <a:p>
            <a:r>
              <a:rPr lang="en-US" dirty="0"/>
              <a:t>	 </a:t>
            </a:r>
            <a:r>
              <a:rPr lang="en-US" b="1" dirty="0"/>
              <a:t>ENTRY </a:t>
            </a:r>
          </a:p>
          <a:p>
            <a:r>
              <a:rPr lang="en-US" b="1" dirty="0"/>
              <a:t>__main  FUNCTION</a:t>
            </a:r>
            <a:r>
              <a:rPr lang="en-US" dirty="0"/>
              <a:t>		         </a:t>
            </a:r>
          </a:p>
          <a:p>
            <a:r>
              <a:rPr lang="en-US" dirty="0"/>
              <a:t>        MOV  R2,  #0x20000000              ; Base Address</a:t>
            </a:r>
          </a:p>
          <a:p>
            <a:r>
              <a:rPr lang="en-US" dirty="0"/>
              <a:t>        </a:t>
            </a:r>
            <a:r>
              <a:rPr lang="en-US" b="1" dirty="0">
                <a:solidFill>
                  <a:srgbClr val="FF0000"/>
                </a:solidFill>
              </a:rPr>
              <a:t>LDRB R0, [R2], #0x5 </a:t>
            </a:r>
            <a:r>
              <a:rPr lang="en-US" dirty="0"/>
              <a:t>             ; 0x5 is the offset  </a:t>
            </a:r>
          </a:p>
          <a:p>
            <a:r>
              <a:rPr lang="en-US" dirty="0"/>
              <a:t>        LSL r1, r0, #1 ; shift 1 bit left</a:t>
            </a:r>
          </a:p>
          <a:p>
            <a:r>
              <a:rPr lang="en-US" dirty="0"/>
              <a:t>        LSL r2, r1, #1 ; shift 1 bit left</a:t>
            </a:r>
          </a:p>
          <a:p>
            <a:r>
              <a:rPr lang="en-US" dirty="0"/>
              <a:t>stop B stop ; stop program</a:t>
            </a:r>
          </a:p>
          <a:p>
            <a:r>
              <a:rPr lang="en-US" dirty="0"/>
              <a:t>     ENDFUNC</a:t>
            </a:r>
          </a:p>
          <a:p>
            <a:r>
              <a:rPr lang="en-US" dirty="0"/>
              <a:t>     END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Regular Immediate Offset Addressing Mode with Unprivileged Access</a:t>
            </a:r>
            <a:endParaRPr lang="en-US" dirty="0"/>
          </a:p>
        </p:txBody>
      </p:sp>
      <p:sp>
        <p:nvSpPr>
          <p:cNvPr id="3" name="TextBox 2"/>
          <p:cNvSpPr txBox="1"/>
          <p:nvPr/>
        </p:nvSpPr>
        <p:spPr>
          <a:xfrm>
            <a:off x="57150" y="3635276"/>
            <a:ext cx="9033242" cy="2308324"/>
          </a:xfrm>
          <a:prstGeom prst="rect">
            <a:avLst/>
          </a:prstGeom>
          <a:noFill/>
          <a:ln>
            <a:solidFill>
              <a:srgbClr val="FF0066"/>
            </a:solidFill>
          </a:ln>
        </p:spPr>
        <p:txBody>
          <a:bodyPr wrap="none" rtlCol="0">
            <a:spAutoFit/>
          </a:bodyPr>
          <a:lstStyle/>
          <a:p>
            <a:pPr>
              <a:buFont typeface="Arial" pitchFamily="34" charset="0"/>
              <a:buChar char="•"/>
            </a:pPr>
            <a:r>
              <a:rPr lang="en-US" dirty="0"/>
              <a:t>These load and store instructions perform the same function as the Regular Immediate</a:t>
            </a:r>
          </a:p>
          <a:p>
            <a:r>
              <a:rPr lang="en-US" dirty="0"/>
              <a:t>Offset Addressing Mode did. </a:t>
            </a:r>
          </a:p>
          <a:p>
            <a:pPr>
              <a:buFont typeface="Arial" pitchFamily="34" charset="0"/>
              <a:buChar char="•"/>
            </a:pPr>
            <a:endParaRPr lang="en-US" dirty="0"/>
          </a:p>
          <a:p>
            <a:pPr>
              <a:buFont typeface="Arial" pitchFamily="34" charset="0"/>
              <a:buChar char="•"/>
            </a:pPr>
            <a:r>
              <a:rPr lang="en-US" dirty="0"/>
              <a:t>The difference is that these instructions have only unprivileged access even when </a:t>
            </a:r>
          </a:p>
          <a:p>
            <a:r>
              <a:rPr lang="en-US" dirty="0"/>
              <a:t>used in the privileged software. </a:t>
            </a:r>
          </a:p>
          <a:p>
            <a:pPr>
              <a:buFont typeface="Arial" pitchFamily="34" charset="0"/>
              <a:buChar char="•"/>
            </a:pPr>
            <a:endParaRPr lang="en-US" dirty="0"/>
          </a:p>
          <a:p>
            <a:pPr>
              <a:buFont typeface="Arial" pitchFamily="34" charset="0"/>
              <a:buChar char="•"/>
            </a:pPr>
            <a:r>
              <a:rPr lang="en-US" dirty="0"/>
              <a:t>When used in the unprivileged software, these instructions perform exactly the same </a:t>
            </a:r>
          </a:p>
          <a:p>
            <a:r>
              <a:rPr lang="en-US" dirty="0"/>
              <a:t>function as regular memory access instructions with immediate offset.</a:t>
            </a:r>
          </a:p>
        </p:txBody>
      </p:sp>
      <p:sp>
        <p:nvSpPr>
          <p:cNvPr id="4" name="TextBox 3"/>
          <p:cNvSpPr txBox="1"/>
          <p:nvPr/>
        </p:nvSpPr>
        <p:spPr>
          <a:xfrm>
            <a:off x="1428506" y="1676400"/>
            <a:ext cx="5618398" cy="1569660"/>
          </a:xfrm>
          <a:prstGeom prst="rect">
            <a:avLst/>
          </a:prstGeom>
          <a:noFill/>
          <a:ln>
            <a:solidFill>
              <a:srgbClr val="FF0066"/>
            </a:solidFill>
          </a:ln>
        </p:spPr>
        <p:txBody>
          <a:bodyPr wrap="none" rtlCol="0">
            <a:spAutoFit/>
          </a:bodyPr>
          <a:lstStyle/>
          <a:p>
            <a:pPr algn="ctr"/>
            <a:r>
              <a:rPr lang="en-US" sz="3200" dirty="0"/>
              <a:t>LDR{type}T Rd, [</a:t>
            </a:r>
            <a:r>
              <a:rPr lang="en-US" sz="3200" dirty="0" err="1"/>
              <a:t>Rn</a:t>
            </a:r>
            <a:r>
              <a:rPr lang="en-US" sz="3200" dirty="0"/>
              <a:t>,{#Offset}]</a:t>
            </a:r>
          </a:p>
          <a:p>
            <a:pPr algn="ctr"/>
            <a:endParaRPr lang="en-US" sz="3200" dirty="0"/>
          </a:p>
          <a:p>
            <a:pPr algn="ctr"/>
            <a:r>
              <a:rPr lang="en-US" sz="3200" dirty="0" err="1"/>
              <a:t>Eg</a:t>
            </a:r>
            <a:r>
              <a:rPr lang="en-US" sz="3200" dirty="0"/>
              <a:t>: LDRBT R0, [R2, #0x5];</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r>
              <a:rPr lang="en-US" sz="5400" dirty="0"/>
              <a:t>Store Instruction</a:t>
            </a:r>
          </a:p>
        </p:txBody>
      </p:sp>
      <p:sp>
        <p:nvSpPr>
          <p:cNvPr id="4" name="TextBox 3"/>
          <p:cNvSpPr txBox="1"/>
          <p:nvPr/>
        </p:nvSpPr>
        <p:spPr>
          <a:xfrm>
            <a:off x="457200" y="1676400"/>
            <a:ext cx="8458200" cy="1107996"/>
          </a:xfrm>
          <a:prstGeom prst="rect">
            <a:avLst/>
          </a:prstGeom>
          <a:noFill/>
          <a:ln>
            <a:solidFill>
              <a:schemeClr val="accent1">
                <a:shade val="50000"/>
              </a:schemeClr>
            </a:solidFill>
          </a:ln>
        </p:spPr>
        <p:txBody>
          <a:bodyPr wrap="square" rtlCol="0">
            <a:spAutoFit/>
          </a:bodyPr>
          <a:lstStyle/>
          <a:p>
            <a:pPr algn="ctr"/>
            <a:r>
              <a:rPr lang="en-US" sz="4000" dirty="0"/>
              <a:t>STR {type}   Rs,    </a:t>
            </a:r>
            <a:r>
              <a:rPr lang="en-US" sz="6000" dirty="0">
                <a:solidFill>
                  <a:srgbClr val="FF0000"/>
                </a:solidFill>
              </a:rPr>
              <a:t>[</a:t>
            </a:r>
            <a:r>
              <a:rPr lang="en-US" sz="4000" dirty="0" err="1"/>
              <a:t>Rn</a:t>
            </a:r>
            <a:r>
              <a:rPr lang="en-US" sz="3200" dirty="0"/>
              <a:t>, {#Offset}</a:t>
            </a:r>
            <a:r>
              <a:rPr lang="en-US" sz="6600" dirty="0">
                <a:solidFill>
                  <a:srgbClr val="FF0000"/>
                </a:solidFill>
              </a:rPr>
              <a:t>]</a:t>
            </a:r>
            <a:endParaRPr lang="en-US" sz="4000" dirty="0"/>
          </a:p>
        </p:txBody>
      </p:sp>
      <p:sp>
        <p:nvSpPr>
          <p:cNvPr id="5" name="TextBox 4"/>
          <p:cNvSpPr txBox="1"/>
          <p:nvPr/>
        </p:nvSpPr>
        <p:spPr>
          <a:xfrm>
            <a:off x="5029200" y="3810000"/>
            <a:ext cx="3623108" cy="523220"/>
          </a:xfrm>
          <a:prstGeom prst="rect">
            <a:avLst/>
          </a:prstGeom>
          <a:noFill/>
        </p:spPr>
        <p:txBody>
          <a:bodyPr wrap="none" rtlCol="0">
            <a:spAutoFit/>
          </a:bodyPr>
          <a:lstStyle/>
          <a:p>
            <a:r>
              <a:rPr lang="en-US" sz="2800" dirty="0"/>
              <a:t>Data Source Register</a:t>
            </a:r>
          </a:p>
        </p:txBody>
      </p:sp>
      <p:cxnSp>
        <p:nvCxnSpPr>
          <p:cNvPr id="6" name="Straight Arrow Connector 5"/>
          <p:cNvCxnSpPr/>
          <p:nvPr/>
        </p:nvCxnSpPr>
        <p:spPr>
          <a:xfrm flipV="1">
            <a:off x="4038600" y="2590800"/>
            <a:ext cx="0" cy="1371600"/>
          </a:xfrm>
          <a:prstGeom prst="straightConnector1">
            <a:avLst/>
          </a:prstGeom>
          <a:ln>
            <a:solidFill>
              <a:srgbClr val="FF0066"/>
            </a:solidFill>
            <a:tailEnd type="arrow"/>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91200" y="3124200"/>
            <a:ext cx="2872902" cy="584775"/>
          </a:xfrm>
          <a:prstGeom prst="rect">
            <a:avLst/>
          </a:prstGeom>
          <a:noFill/>
        </p:spPr>
        <p:txBody>
          <a:bodyPr wrap="none" rtlCol="0">
            <a:spAutoFit/>
          </a:bodyPr>
          <a:lstStyle/>
          <a:p>
            <a:r>
              <a:rPr lang="en-US" sz="3200" dirty="0"/>
              <a:t>Base Register </a:t>
            </a:r>
          </a:p>
        </p:txBody>
      </p:sp>
      <p:cxnSp>
        <p:nvCxnSpPr>
          <p:cNvPr id="8" name="Straight Arrow Connector 7"/>
          <p:cNvCxnSpPr/>
          <p:nvPr/>
        </p:nvCxnSpPr>
        <p:spPr>
          <a:xfrm flipV="1">
            <a:off x="5410200" y="2667000"/>
            <a:ext cx="228600" cy="685800"/>
          </a:xfrm>
          <a:prstGeom prst="straightConnector1">
            <a:avLst/>
          </a:prstGeom>
          <a:ln>
            <a:solidFill>
              <a:srgbClr val="FF0066"/>
            </a:solidFill>
            <a:tailEnd type="arrow"/>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7" idx="1"/>
          </p:cNvCxnSpPr>
          <p:nvPr/>
        </p:nvCxnSpPr>
        <p:spPr>
          <a:xfrm>
            <a:off x="5410200" y="3352800"/>
            <a:ext cx="381000" cy="63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5" idx="1"/>
          </p:cNvCxnSpPr>
          <p:nvPr/>
        </p:nvCxnSpPr>
        <p:spPr>
          <a:xfrm>
            <a:off x="4038600" y="3962400"/>
            <a:ext cx="990600" cy="109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14600" y="2667000"/>
            <a:ext cx="0" cy="914400"/>
          </a:xfrm>
          <a:prstGeom prst="straightConnector1">
            <a:avLst/>
          </a:prstGeom>
          <a:ln>
            <a:solidFill>
              <a:srgbClr val="FF0066"/>
            </a:solidFill>
            <a:tailEnd type="arrow"/>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76400" y="3581400"/>
            <a:ext cx="1898981" cy="646331"/>
          </a:xfrm>
          <a:prstGeom prst="rect">
            <a:avLst/>
          </a:prstGeom>
          <a:noFill/>
        </p:spPr>
        <p:txBody>
          <a:bodyPr wrap="none" rtlCol="0">
            <a:spAutoFit/>
          </a:bodyPr>
          <a:lstStyle/>
          <a:p>
            <a:r>
              <a:rPr lang="en-US" dirty="0"/>
              <a:t>Size and Type of</a:t>
            </a:r>
          </a:p>
          <a:p>
            <a:r>
              <a:rPr lang="en-US" dirty="0"/>
              <a:t>Data Loaded</a:t>
            </a:r>
          </a:p>
        </p:txBody>
      </p:sp>
      <p:graphicFrame>
        <p:nvGraphicFramePr>
          <p:cNvPr id="13" name="Table 12"/>
          <p:cNvGraphicFramePr>
            <a:graphicFrameLocks noGrp="1"/>
          </p:cNvGraphicFramePr>
          <p:nvPr/>
        </p:nvGraphicFramePr>
        <p:xfrm>
          <a:off x="381000" y="4343400"/>
          <a:ext cx="4572000" cy="14630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tblGrid>
              <a:tr h="307340">
                <a:tc>
                  <a:txBody>
                    <a:bodyPr/>
                    <a:lstStyle/>
                    <a:p>
                      <a:r>
                        <a:rPr lang="en-US" dirty="0"/>
                        <a:t>Instruction</a:t>
                      </a:r>
                    </a:p>
                  </a:txBody>
                  <a:tcPr/>
                </a:tc>
                <a:tc>
                  <a:txBody>
                    <a:bodyPr/>
                    <a:lstStyle/>
                    <a:p>
                      <a:r>
                        <a:rPr lang="en-US" dirty="0"/>
                        <a:t>Size &amp; type</a:t>
                      </a:r>
                    </a:p>
                  </a:txBody>
                  <a:tcPr/>
                </a:tc>
                <a:extLst>
                  <a:ext uri="{0D108BD9-81ED-4DB2-BD59-A6C34878D82A}">
                    <a16:rowId xmlns:a16="http://schemas.microsoft.com/office/drawing/2014/main" val="10000"/>
                  </a:ext>
                </a:extLst>
              </a:tr>
              <a:tr h="307340">
                <a:tc>
                  <a:txBody>
                    <a:bodyPr/>
                    <a:lstStyle/>
                    <a:p>
                      <a:r>
                        <a:rPr lang="en-US" dirty="0"/>
                        <a:t>STR</a:t>
                      </a:r>
                    </a:p>
                  </a:txBody>
                  <a:tcPr/>
                </a:tc>
                <a:tc>
                  <a:txBody>
                    <a:bodyPr/>
                    <a:lstStyle/>
                    <a:p>
                      <a:r>
                        <a:rPr lang="en-US" dirty="0"/>
                        <a:t>32 Bit</a:t>
                      </a:r>
                    </a:p>
                  </a:txBody>
                  <a:tcPr/>
                </a:tc>
                <a:extLst>
                  <a:ext uri="{0D108BD9-81ED-4DB2-BD59-A6C34878D82A}">
                    <a16:rowId xmlns:a16="http://schemas.microsoft.com/office/drawing/2014/main" val="10001"/>
                  </a:ext>
                </a:extLst>
              </a:tr>
              <a:tr h="307340">
                <a:tc>
                  <a:txBody>
                    <a:bodyPr/>
                    <a:lstStyle/>
                    <a:p>
                      <a:r>
                        <a:rPr lang="en-US" dirty="0"/>
                        <a:t>STRB</a:t>
                      </a:r>
                    </a:p>
                  </a:txBody>
                  <a:tcPr/>
                </a:tc>
                <a:tc>
                  <a:txBody>
                    <a:bodyPr/>
                    <a:lstStyle/>
                    <a:p>
                      <a:r>
                        <a:rPr lang="en-US" dirty="0"/>
                        <a:t>Unsigned</a:t>
                      </a:r>
                      <a:r>
                        <a:rPr lang="en-US" baseline="0" dirty="0"/>
                        <a:t> byte</a:t>
                      </a:r>
                      <a:endParaRPr lang="en-US" dirty="0"/>
                    </a:p>
                  </a:txBody>
                  <a:tcPr/>
                </a:tc>
                <a:extLst>
                  <a:ext uri="{0D108BD9-81ED-4DB2-BD59-A6C34878D82A}">
                    <a16:rowId xmlns:a16="http://schemas.microsoft.com/office/drawing/2014/main" val="10002"/>
                  </a:ext>
                </a:extLst>
              </a:tr>
              <a:tr h="307340">
                <a:tc>
                  <a:txBody>
                    <a:bodyPr/>
                    <a:lstStyle/>
                    <a:p>
                      <a:r>
                        <a:rPr lang="en-US" dirty="0"/>
                        <a:t>STRH</a:t>
                      </a:r>
                    </a:p>
                  </a:txBody>
                  <a:tcPr/>
                </a:tc>
                <a:tc>
                  <a:txBody>
                    <a:bodyPr/>
                    <a:lstStyle/>
                    <a:p>
                      <a:r>
                        <a:rPr lang="en-US" dirty="0"/>
                        <a:t>Unsigned</a:t>
                      </a:r>
                      <a:r>
                        <a:rPr lang="en-US" baseline="0" dirty="0"/>
                        <a:t> half word (16 bits)</a:t>
                      </a:r>
                      <a:endParaRPr lang="en-US" dirty="0"/>
                    </a:p>
                  </a:txBody>
                  <a:tcPr/>
                </a:tc>
                <a:extLst>
                  <a:ext uri="{0D108BD9-81ED-4DB2-BD59-A6C34878D82A}">
                    <a16:rowId xmlns:a16="http://schemas.microsoft.com/office/drawing/2014/main" val="10003"/>
                  </a:ext>
                </a:extLst>
              </a:tr>
            </a:tbl>
          </a:graphicData>
        </a:graphic>
      </p:graphicFrame>
      <p:sp>
        <p:nvSpPr>
          <p:cNvPr id="15" name="TextBox 14"/>
          <p:cNvSpPr txBox="1"/>
          <p:nvPr/>
        </p:nvSpPr>
        <p:spPr>
          <a:xfrm>
            <a:off x="304800" y="6248400"/>
            <a:ext cx="8305800" cy="369332"/>
          </a:xfrm>
          <a:prstGeom prst="rect">
            <a:avLst/>
          </a:prstGeom>
          <a:noFill/>
        </p:spPr>
        <p:txBody>
          <a:bodyPr wrap="square" rtlCol="0">
            <a:spAutoFit/>
          </a:bodyPr>
          <a:lstStyle/>
          <a:p>
            <a:r>
              <a:rPr lang="en-US" dirty="0"/>
              <a:t>Addressing mode works the same in LOAD and STORE Instructions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438400"/>
            <a:ext cx="8229600" cy="762000"/>
          </a:xfrm>
          <a:prstGeom prst="rect">
            <a:avLst/>
          </a:prstGeom>
        </p:spPr>
        <p:txBody>
          <a:bodyPr>
            <a:normAutofit fontScale="77500" lnSpcReduction="20000"/>
          </a:bodyPr>
          <a:lstStyle/>
          <a:p>
            <a:pPr lvl="0" algn="ctr" eaLnBrk="1" fontAlgn="auto" hangingPunct="1">
              <a:spcAft>
                <a:spcPts val="0"/>
              </a:spcAft>
            </a:pPr>
            <a:r>
              <a:rPr lang="en-US" sz="5400" b="1" dirty="0"/>
              <a:t>PC-Relative Addressing Mode</a:t>
            </a:r>
            <a:endParaRPr kumimoji="0" lang="en-US" sz="5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9822-EA09-4B60-8B52-E9B1D80116BD}"/>
              </a:ext>
            </a:extLst>
          </p:cNvPr>
          <p:cNvSpPr txBox="1">
            <a:spLocks/>
          </p:cNvSpPr>
          <p:nvPr/>
        </p:nvSpPr>
        <p:spPr>
          <a:xfrm>
            <a:off x="479812" y="335999"/>
            <a:ext cx="7980228" cy="638695"/>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GB"/>
              <a:t>ARM and Thumb Instruction Set</a:t>
            </a:r>
            <a:endParaRPr lang="en-GB" dirty="0"/>
          </a:p>
        </p:txBody>
      </p:sp>
      <p:sp>
        <p:nvSpPr>
          <p:cNvPr id="3" name="Content Placeholder 2">
            <a:extLst>
              <a:ext uri="{FF2B5EF4-FFF2-40B4-BE49-F238E27FC236}">
                <a16:creationId xmlns:a16="http://schemas.microsoft.com/office/drawing/2014/main" id="{7CA593FF-221F-4449-9056-7AE123D63039}"/>
              </a:ext>
            </a:extLst>
          </p:cNvPr>
          <p:cNvSpPr txBox="1">
            <a:spLocks/>
          </p:cNvSpPr>
          <p:nvPr/>
        </p:nvSpPr>
        <p:spPr>
          <a:xfrm>
            <a:off x="479813" y="974694"/>
            <a:ext cx="7978387" cy="565470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GB" sz="2000" b="1" dirty="0"/>
              <a:t>Mix of ARM and Thumb-1 Instruction sets</a:t>
            </a:r>
          </a:p>
          <a:p>
            <a:pPr lvl="1" fontAlgn="auto">
              <a:spcAft>
                <a:spcPts val="0"/>
              </a:spcAft>
              <a:buFont typeface="Wingdings" panose="05000000000000000000" pitchFamily="2" charset="2"/>
              <a:buChar char="Ø"/>
            </a:pPr>
            <a:r>
              <a:rPr lang="en-GB" sz="1800" dirty="0"/>
              <a:t>Benefit from both 32-bit ARM (high performance) and 16-bit Thumb-1 (high code density) </a:t>
            </a:r>
          </a:p>
          <a:p>
            <a:pPr lvl="1" fontAlgn="auto">
              <a:spcAft>
                <a:spcPts val="0"/>
              </a:spcAft>
              <a:buFont typeface="Wingdings" panose="05000000000000000000" pitchFamily="2" charset="2"/>
              <a:buChar char="Ø"/>
            </a:pPr>
            <a:r>
              <a:rPr lang="en-GB" sz="1800" dirty="0"/>
              <a:t>A multiplexer is used to switch between two states: ARM state (32-bit) and Thumb state (16-bit), which requires a switching overhead</a:t>
            </a:r>
          </a:p>
          <a:p>
            <a:pPr lvl="1" fontAlgn="auto">
              <a:spcAft>
                <a:spcPts val="0"/>
              </a:spcAft>
            </a:pPr>
            <a:endParaRPr lang="en-GB" sz="1800" dirty="0"/>
          </a:p>
          <a:p>
            <a:pPr lvl="1" fontAlgn="auto">
              <a:spcAft>
                <a:spcPts val="0"/>
              </a:spcAft>
            </a:pPr>
            <a:endParaRPr lang="en-GB" sz="1800" dirty="0"/>
          </a:p>
          <a:p>
            <a:pPr lvl="1" fontAlgn="auto">
              <a:spcAft>
                <a:spcPts val="0"/>
              </a:spcAft>
            </a:pPr>
            <a:endParaRPr lang="en-GB" sz="1800" dirty="0"/>
          </a:p>
          <a:p>
            <a:pPr fontAlgn="auto">
              <a:spcAft>
                <a:spcPts val="0"/>
              </a:spcAft>
            </a:pPr>
            <a:endParaRPr lang="en-GB" sz="2000" dirty="0"/>
          </a:p>
          <a:p>
            <a:pPr fontAlgn="auto">
              <a:spcAft>
                <a:spcPts val="0"/>
              </a:spcAft>
            </a:pPr>
            <a:endParaRPr lang="en-GB" sz="2000" dirty="0"/>
          </a:p>
          <a:p>
            <a:pPr fontAlgn="auto">
              <a:spcAft>
                <a:spcPts val="0"/>
              </a:spcAft>
            </a:pPr>
            <a:endParaRPr lang="en-GB" sz="2000" dirty="0"/>
          </a:p>
          <a:p>
            <a:pPr fontAlgn="auto">
              <a:spcAft>
                <a:spcPts val="0"/>
              </a:spcAft>
            </a:pPr>
            <a:r>
              <a:rPr lang="en-GB" sz="2000" b="1" dirty="0"/>
              <a:t>Thumb-2 instruction set</a:t>
            </a:r>
          </a:p>
          <a:p>
            <a:pPr lvl="1" fontAlgn="auto">
              <a:spcAft>
                <a:spcPts val="0"/>
              </a:spcAft>
              <a:buFont typeface="Wingdings" panose="05000000000000000000" pitchFamily="2" charset="2"/>
              <a:buChar char="Ø"/>
            </a:pPr>
            <a:r>
              <a:rPr lang="en-GB" sz="1800" dirty="0"/>
              <a:t>Consists of both 32-bit Thumb instructions and original 16-bit Thumb-1 instruction sets</a:t>
            </a:r>
          </a:p>
          <a:p>
            <a:pPr lvl="1" fontAlgn="auto">
              <a:spcAft>
                <a:spcPts val="0"/>
              </a:spcAft>
              <a:buFont typeface="Wingdings" panose="05000000000000000000" pitchFamily="2" charset="2"/>
              <a:buChar char="Ø"/>
            </a:pPr>
            <a:r>
              <a:rPr lang="en-GB" sz="1800" dirty="0"/>
              <a:t>Compared to 32-bit ARM instructions set, code size is reduced by ~26%, while keeping a similar performance</a:t>
            </a:r>
          </a:p>
          <a:p>
            <a:pPr lvl="1" fontAlgn="auto">
              <a:spcAft>
                <a:spcPts val="0"/>
              </a:spcAft>
              <a:buFont typeface="Wingdings" panose="05000000000000000000" pitchFamily="2" charset="2"/>
              <a:buChar char="Ø"/>
            </a:pPr>
            <a:r>
              <a:rPr lang="en-GB" sz="1800" dirty="0"/>
              <a:t>Capable of handling all processing requirements in one operation state</a:t>
            </a:r>
          </a:p>
          <a:p>
            <a:pPr lvl="1" fontAlgn="auto">
              <a:spcAft>
                <a:spcPts val="0"/>
              </a:spcAft>
            </a:pPr>
            <a:endParaRPr lang="en-GB" sz="1800" dirty="0"/>
          </a:p>
          <a:p>
            <a:pPr lvl="1" fontAlgn="auto">
              <a:spcAft>
                <a:spcPts val="0"/>
              </a:spcAft>
            </a:pPr>
            <a:endParaRPr lang="en-GB" sz="1800" dirty="0"/>
          </a:p>
        </p:txBody>
      </p:sp>
      <p:grpSp>
        <p:nvGrpSpPr>
          <p:cNvPr id="4" name="Group 15">
            <a:extLst>
              <a:ext uri="{FF2B5EF4-FFF2-40B4-BE49-F238E27FC236}">
                <a16:creationId xmlns:a16="http://schemas.microsoft.com/office/drawing/2014/main" id="{A6037948-E731-482A-8004-9D857B4E2365}"/>
              </a:ext>
            </a:extLst>
          </p:cNvPr>
          <p:cNvGrpSpPr>
            <a:grpSpLocks/>
          </p:cNvGrpSpPr>
          <p:nvPr/>
        </p:nvGrpSpPr>
        <p:grpSpPr bwMode="auto">
          <a:xfrm>
            <a:off x="2074599" y="2981750"/>
            <a:ext cx="4788814" cy="1640593"/>
            <a:chOff x="1038225" y="4733924"/>
            <a:chExt cx="7219950" cy="1595141"/>
          </a:xfrm>
        </p:grpSpPr>
        <p:sp>
          <p:nvSpPr>
            <p:cNvPr id="5" name="Rectangle 4">
              <a:extLst>
                <a:ext uri="{FF2B5EF4-FFF2-40B4-BE49-F238E27FC236}">
                  <a16:creationId xmlns:a16="http://schemas.microsoft.com/office/drawing/2014/main" id="{C2684D1D-D64F-45D5-A2D0-7F4D0D49196C}"/>
                </a:ext>
              </a:extLst>
            </p:cNvPr>
            <p:cNvSpPr/>
            <p:nvPr/>
          </p:nvSpPr>
          <p:spPr bwMode="auto">
            <a:xfrm>
              <a:off x="1038225" y="4744193"/>
              <a:ext cx="1047560" cy="1085107"/>
            </a:xfrm>
            <a:prstGeom prst="rect">
              <a:avLst/>
            </a:prstGeom>
            <a:solidFill>
              <a:srgbClr val="AAC5D2">
                <a:lumMod val="40000"/>
                <a:lumOff val="60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Incoming</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Instructions</a:t>
              </a:r>
            </a:p>
          </p:txBody>
        </p:sp>
        <p:sp>
          <p:nvSpPr>
            <p:cNvPr id="6" name="Rectangle 5">
              <a:extLst>
                <a:ext uri="{FF2B5EF4-FFF2-40B4-BE49-F238E27FC236}">
                  <a16:creationId xmlns:a16="http://schemas.microsoft.com/office/drawing/2014/main" id="{AF1FC184-EF32-4B5A-8671-91F2D78450FC}"/>
                </a:ext>
              </a:extLst>
            </p:cNvPr>
            <p:cNvSpPr/>
            <p:nvPr/>
          </p:nvSpPr>
          <p:spPr bwMode="auto">
            <a:xfrm>
              <a:off x="2796141" y="5428803"/>
              <a:ext cx="1047560" cy="400497"/>
            </a:xfrm>
            <a:prstGeom prst="rect">
              <a:avLst/>
            </a:prstGeom>
            <a:solidFill>
              <a:srgbClr val="AAC5D2">
                <a:lumMod val="40000"/>
                <a:lumOff val="60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Thumb remap</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to ARM</a:t>
              </a:r>
            </a:p>
          </p:txBody>
        </p:sp>
        <p:sp>
          <p:nvSpPr>
            <p:cNvPr id="7" name="Trapezoid 6">
              <a:extLst>
                <a:ext uri="{FF2B5EF4-FFF2-40B4-BE49-F238E27FC236}">
                  <a16:creationId xmlns:a16="http://schemas.microsoft.com/office/drawing/2014/main" id="{0C95702A-5952-4B08-9AB7-0E02145FF00B}"/>
                </a:ext>
              </a:extLst>
            </p:cNvPr>
            <p:cNvSpPr/>
            <p:nvPr/>
          </p:nvSpPr>
          <p:spPr bwMode="auto">
            <a:xfrm rot="5400000">
              <a:off x="4071414" y="5129270"/>
              <a:ext cx="1095376" cy="304683"/>
            </a:xfrm>
            <a:prstGeom prst="trapezoid">
              <a:avLst>
                <a:gd name="adj" fmla="val 75000"/>
              </a:avLst>
            </a:prstGeom>
            <a:solidFill>
              <a:srgbClr val="AAC5D2">
                <a:lumMod val="40000"/>
                <a:lumOff val="60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400" b="1"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8" name="Right Arrow 39">
              <a:extLst>
                <a:ext uri="{FF2B5EF4-FFF2-40B4-BE49-F238E27FC236}">
                  <a16:creationId xmlns:a16="http://schemas.microsoft.com/office/drawing/2014/main" id="{30265574-7B82-46E0-80CE-2907BD7DB48E}"/>
                </a:ext>
              </a:extLst>
            </p:cNvPr>
            <p:cNvSpPr/>
            <p:nvPr/>
          </p:nvSpPr>
          <p:spPr bwMode="auto">
            <a:xfrm>
              <a:off x="2205604" y="4857154"/>
              <a:ext cx="2185841" cy="172863"/>
            </a:xfrm>
            <a:prstGeom prst="rightArrow">
              <a:avLst/>
            </a:prstGeom>
            <a:solidFill>
              <a:srgbClr val="FFFFFF">
                <a:lumMod val="95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400" b="1"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9" name="Right Arrow 40">
              <a:extLst>
                <a:ext uri="{FF2B5EF4-FFF2-40B4-BE49-F238E27FC236}">
                  <a16:creationId xmlns:a16="http://schemas.microsoft.com/office/drawing/2014/main" id="{F902A7FC-149A-4D27-8D82-3D2AA34A9D39}"/>
                </a:ext>
              </a:extLst>
            </p:cNvPr>
            <p:cNvSpPr/>
            <p:nvPr/>
          </p:nvSpPr>
          <p:spPr bwMode="auto">
            <a:xfrm>
              <a:off x="2205604" y="5543475"/>
              <a:ext cx="518646" cy="171152"/>
            </a:xfrm>
            <a:prstGeom prst="rightArrow">
              <a:avLst/>
            </a:prstGeom>
            <a:solidFill>
              <a:srgbClr val="FFFFFF">
                <a:lumMod val="95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400" b="1"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10" name="Right Arrow 41">
              <a:extLst>
                <a:ext uri="{FF2B5EF4-FFF2-40B4-BE49-F238E27FC236}">
                  <a16:creationId xmlns:a16="http://schemas.microsoft.com/office/drawing/2014/main" id="{AC5355C7-874D-461D-B5D9-AC9DA680366D}"/>
                </a:ext>
              </a:extLst>
            </p:cNvPr>
            <p:cNvSpPr/>
            <p:nvPr/>
          </p:nvSpPr>
          <p:spPr bwMode="auto">
            <a:xfrm>
              <a:off x="3891629" y="5543475"/>
              <a:ext cx="518645" cy="171152"/>
            </a:xfrm>
            <a:prstGeom prst="rightArrow">
              <a:avLst/>
            </a:prstGeom>
            <a:solidFill>
              <a:srgbClr val="FFFFFF">
                <a:lumMod val="95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400" b="1"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11" name="Rectangle 10">
              <a:extLst>
                <a:ext uri="{FF2B5EF4-FFF2-40B4-BE49-F238E27FC236}">
                  <a16:creationId xmlns:a16="http://schemas.microsoft.com/office/drawing/2014/main" id="{FF06FD6C-5FDC-4A6C-96F1-C2490C24B7B9}"/>
                </a:ext>
              </a:extLst>
            </p:cNvPr>
            <p:cNvSpPr/>
            <p:nvPr/>
          </p:nvSpPr>
          <p:spPr bwMode="auto">
            <a:xfrm>
              <a:off x="5505762" y="4942730"/>
              <a:ext cx="1047560" cy="686321"/>
            </a:xfrm>
            <a:prstGeom prst="rect">
              <a:avLst/>
            </a:prstGeom>
            <a:solidFill>
              <a:srgbClr val="AAC5D2">
                <a:lumMod val="40000"/>
                <a:lumOff val="60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ARM</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Instruction</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decoder</a:t>
              </a:r>
            </a:p>
          </p:txBody>
        </p:sp>
        <p:sp>
          <p:nvSpPr>
            <p:cNvPr id="12" name="Rectangle 11">
              <a:extLst>
                <a:ext uri="{FF2B5EF4-FFF2-40B4-BE49-F238E27FC236}">
                  <a16:creationId xmlns:a16="http://schemas.microsoft.com/office/drawing/2014/main" id="{D688C498-4349-47DA-B4A1-800F64DF7566}"/>
                </a:ext>
              </a:extLst>
            </p:cNvPr>
            <p:cNvSpPr/>
            <p:nvPr/>
          </p:nvSpPr>
          <p:spPr bwMode="auto">
            <a:xfrm>
              <a:off x="7210615" y="4942730"/>
              <a:ext cx="1047560" cy="686321"/>
            </a:xfrm>
            <a:prstGeom prst="rect">
              <a:avLst/>
            </a:prstGeom>
            <a:solidFill>
              <a:srgbClr val="AAC5D2">
                <a:lumMod val="40000"/>
                <a:lumOff val="60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Instructions</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Executing</a:t>
              </a:r>
            </a:p>
          </p:txBody>
        </p:sp>
        <p:sp>
          <p:nvSpPr>
            <p:cNvPr id="13" name="Right Arrow 44">
              <a:extLst>
                <a:ext uri="{FF2B5EF4-FFF2-40B4-BE49-F238E27FC236}">
                  <a16:creationId xmlns:a16="http://schemas.microsoft.com/office/drawing/2014/main" id="{B8A31748-9D8D-482B-811D-459195DA0C32}"/>
                </a:ext>
              </a:extLst>
            </p:cNvPr>
            <p:cNvSpPr/>
            <p:nvPr/>
          </p:nvSpPr>
          <p:spPr bwMode="auto">
            <a:xfrm>
              <a:off x="4853605" y="5201170"/>
              <a:ext cx="518645" cy="171152"/>
            </a:xfrm>
            <a:prstGeom prst="rightArrow">
              <a:avLst/>
            </a:prstGeom>
            <a:solidFill>
              <a:srgbClr val="FFFFFF">
                <a:lumMod val="95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400" b="1"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14" name="Right Arrow 45">
              <a:extLst>
                <a:ext uri="{FF2B5EF4-FFF2-40B4-BE49-F238E27FC236}">
                  <a16:creationId xmlns:a16="http://schemas.microsoft.com/office/drawing/2014/main" id="{11A1F031-CE84-4E3B-9E50-3FE93F2C4EA3}"/>
                </a:ext>
              </a:extLst>
            </p:cNvPr>
            <p:cNvSpPr/>
            <p:nvPr/>
          </p:nvSpPr>
          <p:spPr bwMode="auto">
            <a:xfrm>
              <a:off x="6625213" y="5201170"/>
              <a:ext cx="518646" cy="171152"/>
            </a:xfrm>
            <a:prstGeom prst="rightArrow">
              <a:avLst/>
            </a:prstGeom>
            <a:solidFill>
              <a:srgbClr val="FFFFFF">
                <a:lumMod val="95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400" b="1"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cxnSp>
          <p:nvCxnSpPr>
            <p:cNvPr id="15" name="Straight Arrow Connector 14">
              <a:extLst>
                <a:ext uri="{FF2B5EF4-FFF2-40B4-BE49-F238E27FC236}">
                  <a16:creationId xmlns:a16="http://schemas.microsoft.com/office/drawing/2014/main" id="{A5A06EA7-EFEA-4C87-8B91-B6150DC036A3}"/>
                </a:ext>
              </a:extLst>
            </p:cNvPr>
            <p:cNvCxnSpPr/>
            <p:nvPr/>
          </p:nvCxnSpPr>
          <p:spPr bwMode="auto">
            <a:xfrm flipV="1">
              <a:off x="4648201" y="5706070"/>
              <a:ext cx="0" cy="285824"/>
            </a:xfrm>
            <a:prstGeom prst="straightConnector1">
              <a:avLst/>
            </a:prstGeom>
            <a:noFill/>
            <a:ln w="19050" cap="flat" cmpd="sng" algn="ctr">
              <a:solidFill>
                <a:srgbClr val="000000">
                  <a:lumMod val="75000"/>
                  <a:lumOff val="25000"/>
                </a:srgbClr>
              </a:solidFill>
              <a:prstDash val="solid"/>
              <a:round/>
              <a:headEnd type="none" w="med" len="med"/>
              <a:tailEnd type="triangle" w="lg" len="lg"/>
            </a:ln>
            <a:effectLst/>
          </p:spPr>
        </p:cxnSp>
        <p:sp>
          <p:nvSpPr>
            <p:cNvPr id="16" name="TextBox 14">
              <a:extLst>
                <a:ext uri="{FF2B5EF4-FFF2-40B4-BE49-F238E27FC236}">
                  <a16:creationId xmlns:a16="http://schemas.microsoft.com/office/drawing/2014/main" id="{066E7860-0ACD-45DC-A8DF-A0FFE5A4B90C}"/>
                </a:ext>
              </a:extLst>
            </p:cNvPr>
            <p:cNvSpPr txBox="1">
              <a:spLocks noChangeArrowheads="1"/>
            </p:cNvSpPr>
            <p:nvPr/>
          </p:nvSpPr>
          <p:spPr bwMode="auto">
            <a:xfrm>
              <a:off x="4619624" y="5867400"/>
              <a:ext cx="19335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rPr>
                <a:t>T bit, 0: select ARM,</a:t>
              </a:r>
            </a:p>
            <a:p>
              <a:pPr marL="0" marR="0" lvl="0" indent="0"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rPr>
                <a:t>1: select Thumb</a:t>
              </a:r>
            </a:p>
          </p:txBody>
        </p:sp>
        <p:sp>
          <p:nvSpPr>
            <p:cNvPr id="17" name="TextBox 17">
              <a:extLst>
                <a:ext uri="{FF2B5EF4-FFF2-40B4-BE49-F238E27FC236}">
                  <a16:creationId xmlns:a16="http://schemas.microsoft.com/office/drawing/2014/main" id="{63A732A0-B069-4AF7-9AE0-F89E0CDBC40A}"/>
                </a:ext>
              </a:extLst>
            </p:cNvPr>
            <p:cNvSpPr txBox="1">
              <a:spLocks noChangeArrowheads="1"/>
            </p:cNvSpPr>
            <p:nvPr/>
          </p:nvSpPr>
          <p:spPr bwMode="auto">
            <a:xfrm>
              <a:off x="4391023" y="4770536"/>
              <a:ext cx="3048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0</a:t>
              </a:r>
            </a:p>
          </p:txBody>
        </p:sp>
        <p:sp>
          <p:nvSpPr>
            <p:cNvPr id="18" name="TextBox 18">
              <a:extLst>
                <a:ext uri="{FF2B5EF4-FFF2-40B4-BE49-F238E27FC236}">
                  <a16:creationId xmlns:a16="http://schemas.microsoft.com/office/drawing/2014/main" id="{378F6EA2-2419-4509-8D7C-8376AFB5885A}"/>
                </a:ext>
              </a:extLst>
            </p:cNvPr>
            <p:cNvSpPr txBox="1">
              <a:spLocks noChangeArrowheads="1"/>
            </p:cNvSpPr>
            <p:nvPr/>
          </p:nvSpPr>
          <p:spPr bwMode="auto">
            <a:xfrm>
              <a:off x="4381498" y="5457825"/>
              <a:ext cx="3048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1</a:t>
              </a:r>
            </a:p>
          </p:txBody>
        </p:sp>
      </p:grpSp>
    </p:spTree>
    <p:extLst>
      <p:ext uri="{BB962C8B-B14F-4D97-AF65-F5344CB8AC3E}">
        <p14:creationId xmlns:p14="http://schemas.microsoft.com/office/powerpoint/2010/main" val="8551580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a:t>PC-Relative Addressing Mode</a:t>
            </a:r>
            <a:br>
              <a:rPr lang="en-US" b="1" dirty="0"/>
            </a:br>
            <a:endParaRPr lang="en-US" dirty="0"/>
          </a:p>
        </p:txBody>
      </p:sp>
      <p:sp>
        <p:nvSpPr>
          <p:cNvPr id="3" name="TextBox 2"/>
          <p:cNvSpPr txBox="1"/>
          <p:nvPr/>
        </p:nvSpPr>
        <p:spPr>
          <a:xfrm>
            <a:off x="32084" y="1066800"/>
            <a:ext cx="9047349" cy="4247317"/>
          </a:xfrm>
          <a:prstGeom prst="rect">
            <a:avLst/>
          </a:prstGeom>
          <a:noFill/>
        </p:spPr>
        <p:txBody>
          <a:bodyPr wrap="none" rtlCol="0">
            <a:spAutoFit/>
          </a:bodyPr>
          <a:lstStyle/>
          <a:p>
            <a:r>
              <a:rPr lang="en-US" dirty="0"/>
              <a:t>The PC-relative addressing mode can be used to load a register with a value stored </a:t>
            </a:r>
          </a:p>
          <a:p>
            <a:r>
              <a:rPr lang="en-US" dirty="0"/>
              <a:t>in program memory a “short distance” away from the current instruction. It can be</a:t>
            </a:r>
          </a:p>
          <a:p>
            <a:r>
              <a:rPr lang="en-US" dirty="0"/>
              <a:t> seen as a special case of the "base plus offset" addressing mode, .Here the difference</a:t>
            </a:r>
          </a:p>
          <a:p>
            <a:r>
              <a:rPr lang="en-US" dirty="0"/>
              <a:t>is base address is taken as current value of PC.</a:t>
            </a:r>
          </a:p>
          <a:p>
            <a:endParaRPr lang="en-US" dirty="0"/>
          </a:p>
          <a:p>
            <a:r>
              <a:rPr lang="en-US" b="1" dirty="0"/>
              <a:t>There are a few CPUs that support PC-relative data references. </a:t>
            </a:r>
          </a:p>
          <a:p>
            <a:r>
              <a:rPr lang="en-US" dirty="0"/>
              <a:t>Such CPUs include:</a:t>
            </a:r>
          </a:p>
          <a:p>
            <a:endParaRPr lang="en-US" dirty="0"/>
          </a:p>
          <a:p>
            <a:pPr>
              <a:buFont typeface="Wingdings" pitchFamily="2" charset="2"/>
              <a:buChar char="Ø"/>
            </a:pPr>
            <a:r>
              <a:rPr lang="en-US" dirty="0"/>
              <a:t> Intel Architecture</a:t>
            </a:r>
          </a:p>
          <a:p>
            <a:pPr>
              <a:buFont typeface="Wingdings" pitchFamily="2" charset="2"/>
              <a:buChar char="Ø"/>
            </a:pPr>
            <a:r>
              <a:rPr lang="en-US" dirty="0"/>
              <a:t>ARM Architecture</a:t>
            </a:r>
          </a:p>
          <a:p>
            <a:pPr>
              <a:buFont typeface="Wingdings" pitchFamily="2" charset="2"/>
              <a:buChar char="Ø"/>
            </a:pPr>
            <a:r>
              <a:rPr lang="en-US" dirty="0"/>
              <a:t>Motorola 68000 Series</a:t>
            </a:r>
          </a:p>
          <a:p>
            <a:r>
              <a:rPr lang="en-US" dirty="0"/>
              <a:t>Compilers uses mode of address to </a:t>
            </a:r>
            <a:r>
              <a:rPr lang="en-US" dirty="0" err="1"/>
              <a:t>to</a:t>
            </a:r>
            <a:r>
              <a:rPr lang="en-US" dirty="0"/>
              <a:t> places constants in Literal Pool immediately</a:t>
            </a:r>
          </a:p>
          <a:p>
            <a:r>
              <a:rPr lang="en-US" dirty="0"/>
              <a:t>Before of after a subroutine that uses it, this mode is used  when a constant value is </a:t>
            </a:r>
          </a:p>
          <a:p>
            <a:r>
              <a:rPr lang="en-US" dirty="0"/>
              <a:t>Used when the constant Part of the instructions</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Loading Constants in Registers</a:t>
            </a:r>
          </a:p>
        </p:txBody>
      </p:sp>
      <p:sp>
        <p:nvSpPr>
          <p:cNvPr id="3" name="TextBox 2"/>
          <p:cNvSpPr txBox="1"/>
          <p:nvPr/>
        </p:nvSpPr>
        <p:spPr>
          <a:xfrm>
            <a:off x="533400" y="1143000"/>
            <a:ext cx="8001000" cy="5355312"/>
          </a:xfrm>
          <a:prstGeom prst="rect">
            <a:avLst/>
          </a:prstGeom>
          <a:noFill/>
        </p:spPr>
        <p:txBody>
          <a:bodyPr wrap="square" rtlCol="0">
            <a:spAutoFit/>
          </a:bodyPr>
          <a:lstStyle/>
          <a:p>
            <a:r>
              <a:rPr lang="en-US" dirty="0"/>
              <a:t>Easiest way to load a constant to Register is to use LDR  as pseudo instruction</a:t>
            </a:r>
          </a:p>
          <a:p>
            <a:endParaRPr lang="en-US" dirty="0"/>
          </a:p>
          <a:p>
            <a:r>
              <a:rPr lang="en-US" dirty="0"/>
              <a:t>LDR &lt;Register Name&gt; , = &lt;Numeric Constant&gt;</a:t>
            </a:r>
          </a:p>
          <a:p>
            <a:endParaRPr lang="en-US" dirty="0"/>
          </a:p>
          <a:p>
            <a:r>
              <a:rPr lang="en-US" dirty="0" err="1"/>
              <a:t>Eg</a:t>
            </a:r>
            <a:r>
              <a:rPr lang="en-US" dirty="0"/>
              <a:t>: </a:t>
            </a:r>
          </a:p>
          <a:p>
            <a:endParaRPr lang="en-US" dirty="0"/>
          </a:p>
          <a:p>
            <a:r>
              <a:rPr lang="en-US" dirty="0"/>
              <a:t>    LDR R8, =0x20000040</a:t>
            </a:r>
          </a:p>
          <a:p>
            <a:r>
              <a:rPr lang="en-US" dirty="0"/>
              <a:t>When assembler sees this  pseudo instruction it creates MOV instruction to do so. But assembler creates </a:t>
            </a:r>
            <a:r>
              <a:rPr lang="en-US" b="1" dirty="0"/>
              <a:t>Literal Pools to store constants </a:t>
            </a:r>
            <a:r>
              <a:rPr lang="en-US" dirty="0"/>
              <a:t>and this will be located somewhere close to the instructions in the memory.  The compiler  knows where the literals so to access the literals it generates an address relative to  Program Counter (Says PC + 4 or PC =2 etc). But the problem with this approach is the value offset  (what we add to PC) cannot be more that 12 bits, in ARM this offset is limited to 12 Bits., that is max (4KB)  So in program which is long enough such that the Literal Pool is kept far away more that 4KB will have a problem </a:t>
            </a:r>
          </a:p>
          <a:p>
            <a:endParaRPr lang="en-US" dirty="0"/>
          </a:p>
          <a:p>
            <a:pPr algn="ctr"/>
            <a:r>
              <a:rPr lang="en-US" dirty="0"/>
              <a:t>Note :  2 ^ 12 = 4096  4096/1024 =  4</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How do we solve this </a:t>
            </a:r>
          </a:p>
        </p:txBody>
      </p:sp>
      <p:sp>
        <p:nvSpPr>
          <p:cNvPr id="5" name="TextBox 4"/>
          <p:cNvSpPr txBox="1"/>
          <p:nvPr/>
        </p:nvSpPr>
        <p:spPr>
          <a:xfrm>
            <a:off x="533400" y="1219201"/>
            <a:ext cx="7924800" cy="1200329"/>
          </a:xfrm>
          <a:prstGeom prst="rect">
            <a:avLst/>
          </a:prstGeom>
          <a:noFill/>
        </p:spPr>
        <p:txBody>
          <a:bodyPr wrap="square" rtlCol="0">
            <a:spAutoFit/>
          </a:bodyPr>
          <a:lstStyle/>
          <a:p>
            <a:r>
              <a:rPr lang="en-US" dirty="0"/>
              <a:t>We solve this using an assembler directive LTORG. The LTORG instructs assembler to create the Literal Pool closes to where it is mentioned  in this case the Literal pool will be created between the sub-routine</a:t>
            </a:r>
          </a:p>
          <a:p>
            <a:endParaRPr lang="en-US" dirty="0"/>
          </a:p>
        </p:txBody>
      </p:sp>
      <p:sp>
        <p:nvSpPr>
          <p:cNvPr id="6" name="TextBox 5"/>
          <p:cNvSpPr txBox="1"/>
          <p:nvPr/>
        </p:nvSpPr>
        <p:spPr>
          <a:xfrm>
            <a:off x="609600" y="2209800"/>
            <a:ext cx="7086600" cy="4570482"/>
          </a:xfrm>
          <a:prstGeom prst="rect">
            <a:avLst/>
          </a:prstGeom>
          <a:noFill/>
        </p:spPr>
        <p:txBody>
          <a:bodyPr wrap="square" rtlCol="0">
            <a:spAutoFit/>
          </a:bodyPr>
          <a:lstStyle/>
          <a:p>
            <a:r>
              <a:rPr lang="en-US" dirty="0"/>
              <a:t> </a:t>
            </a:r>
            <a:r>
              <a:rPr lang="en-US" sz="1050" dirty="0"/>
              <a:t>AREA     </a:t>
            </a:r>
            <a:r>
              <a:rPr lang="en-US" sz="1050" dirty="0" err="1"/>
              <a:t>appcode</a:t>
            </a:r>
            <a:r>
              <a:rPr lang="en-US" sz="1050" dirty="0"/>
              <a:t>, CODE, READONLY</a:t>
            </a:r>
          </a:p>
          <a:p>
            <a:r>
              <a:rPr lang="en-US" sz="1050" dirty="0"/>
              <a:t>    EXPORT __main</a:t>
            </a:r>
          </a:p>
          <a:p>
            <a:r>
              <a:rPr lang="en-US" sz="1050" dirty="0"/>
              <a:t>        ENTRY </a:t>
            </a:r>
          </a:p>
          <a:p>
            <a:r>
              <a:rPr lang="en-US" sz="1050" dirty="0"/>
              <a:t>__main  FUNCTION</a:t>
            </a:r>
          </a:p>
          <a:p>
            <a:r>
              <a:rPr lang="en-US" sz="1050" dirty="0"/>
              <a:t>           BL func1 ; call first subroutine</a:t>
            </a:r>
          </a:p>
          <a:p>
            <a:r>
              <a:rPr lang="en-US" sz="1050" dirty="0"/>
              <a:t>           BL func2 ; call second subroutine</a:t>
            </a:r>
          </a:p>
          <a:p>
            <a:r>
              <a:rPr lang="en-US" sz="1050" dirty="0"/>
              <a:t>stop       B stop ; terminate the program</a:t>
            </a:r>
          </a:p>
          <a:p>
            <a:r>
              <a:rPr lang="en-US" sz="1050" dirty="0"/>
              <a:t>; Subroutine func1 begins</a:t>
            </a:r>
          </a:p>
          <a:p>
            <a:endParaRPr lang="en-US" sz="1050" dirty="0"/>
          </a:p>
          <a:p>
            <a:r>
              <a:rPr lang="en-US" sz="1050" dirty="0"/>
              <a:t>func1      LDR r0, =42 ; =&gt; MOV r0, #42</a:t>
            </a:r>
          </a:p>
          <a:p>
            <a:r>
              <a:rPr lang="en-US" sz="1050" dirty="0"/>
              <a:t>           LDR r1, =0x12345678 ; =&gt; LDR r1, [PC, #N]</a:t>
            </a:r>
          </a:p>
          <a:p>
            <a:r>
              <a:rPr lang="en-US" sz="1050" dirty="0"/>
              <a:t>                               ; where N = offset to literal pool 1</a:t>
            </a:r>
          </a:p>
          <a:p>
            <a:r>
              <a:rPr lang="en-US" sz="1050" dirty="0"/>
              <a:t>           LDR r2, =0xFFFFFFFF ; =&gt; MVN r2, #0</a:t>
            </a:r>
          </a:p>
          <a:p>
            <a:r>
              <a:rPr lang="en-US" sz="1050" dirty="0"/>
              <a:t>           BX </a:t>
            </a:r>
            <a:r>
              <a:rPr lang="en-US" sz="1050" dirty="0" err="1"/>
              <a:t>lr</a:t>
            </a:r>
            <a:r>
              <a:rPr lang="en-US" sz="1050" dirty="0"/>
              <a:t> ; return from subroutine</a:t>
            </a:r>
          </a:p>
          <a:p>
            <a:r>
              <a:rPr lang="en-US" sz="1050" b="1" dirty="0">
                <a:solidFill>
                  <a:srgbClr val="FF0000"/>
                </a:solidFill>
              </a:rPr>
              <a:t>           LTORG ; literal pool 1 has 0x12345678</a:t>
            </a:r>
          </a:p>
          <a:p>
            <a:r>
              <a:rPr lang="en-US" sz="1050" dirty="0"/>
              <a:t>		   </a:t>
            </a:r>
          </a:p>
          <a:p>
            <a:r>
              <a:rPr lang="en-US" sz="1050" dirty="0"/>
              <a:t>; Subroutine func2 begins</a:t>
            </a:r>
          </a:p>
          <a:p>
            <a:r>
              <a:rPr lang="en-US" sz="1050" dirty="0"/>
              <a:t>func2      LDR.W r3, =0x12345678 ; =&gt; LDR r3, [PC, #N]</a:t>
            </a:r>
          </a:p>
          <a:p>
            <a:r>
              <a:rPr lang="en-US" sz="1050" dirty="0"/>
              <a:t>                                 ; N = offset back to literal pool 1</a:t>
            </a:r>
          </a:p>
          <a:p>
            <a:r>
              <a:rPr lang="en-US" sz="1050" dirty="0"/>
              <a:t>          ;LDR r4, =0x98765432 ; if this is uncommented, it fails.</a:t>
            </a:r>
          </a:p>
          <a:p>
            <a:r>
              <a:rPr lang="en-US" sz="1050" dirty="0"/>
              <a:t>                               ; Literal pool 2 is out of reach!</a:t>
            </a:r>
          </a:p>
          <a:p>
            <a:r>
              <a:rPr lang="en-US" sz="1050" dirty="0"/>
              <a:t>           BX </a:t>
            </a:r>
            <a:r>
              <a:rPr lang="en-US" sz="1050" dirty="0" err="1"/>
              <a:t>lr</a:t>
            </a:r>
            <a:r>
              <a:rPr lang="en-US" sz="1050" dirty="0"/>
              <a:t> ; return from subroutine</a:t>
            </a:r>
          </a:p>
          <a:p>
            <a:r>
              <a:rPr lang="en-US" sz="1050" dirty="0" err="1"/>
              <a:t>BigTable</a:t>
            </a:r>
            <a:endParaRPr lang="en-US" sz="1050" dirty="0"/>
          </a:p>
          <a:p>
            <a:r>
              <a:rPr lang="en-US" sz="1050" dirty="0"/>
              <a:t>          SPACE 4200 ; clears 4200 bytes of memory,</a:t>
            </a:r>
          </a:p>
          <a:p>
            <a:r>
              <a:rPr lang="en-US" sz="1050" dirty="0"/>
              <a:t>                     ; starting here</a:t>
            </a:r>
          </a:p>
          <a:p>
            <a:r>
              <a:rPr lang="en-US" sz="1050" dirty="0"/>
              <a:t>     ENDFUNC</a:t>
            </a:r>
          </a:p>
          <a:p>
            <a:r>
              <a:rPr lang="en-US" sz="1050" dirty="0"/>
              <a:t>     END</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71600"/>
            <a:ext cx="7696200" cy="3693319"/>
          </a:xfrm>
          <a:prstGeom prst="rect">
            <a:avLst/>
          </a:prstGeom>
        </p:spPr>
        <p:txBody>
          <a:bodyPr wrap="square">
            <a:spAutoFit/>
          </a:bodyPr>
          <a:lstStyle/>
          <a:p>
            <a:endParaRPr lang="en-US" dirty="0"/>
          </a:p>
          <a:p>
            <a:r>
              <a:rPr lang="en-US" dirty="0"/>
              <a:t>0x00000108     F000F803     BL.W          0x00000112</a:t>
            </a:r>
          </a:p>
          <a:p>
            <a:r>
              <a:rPr lang="en-US" dirty="0"/>
              <a:t>0x0000010C    F000F80A     BL.W          0x00000124</a:t>
            </a:r>
          </a:p>
          <a:p>
            <a:r>
              <a:rPr lang="en-US" dirty="0"/>
              <a:t>0x00000110     E7FE             B                0x00000110</a:t>
            </a:r>
          </a:p>
          <a:p>
            <a:r>
              <a:rPr lang="en-US" dirty="0"/>
              <a:t>0x00000112     F04F002A     MOV           r0,#0x2A</a:t>
            </a:r>
          </a:p>
          <a:p>
            <a:r>
              <a:rPr lang="en-US" b="1" dirty="0"/>
              <a:t>0x00000116     4902              LDR            r1,[pc,#8]  ; @0x00000120</a:t>
            </a:r>
          </a:p>
          <a:p>
            <a:r>
              <a:rPr lang="en-US" dirty="0"/>
              <a:t>0x00000118     F04F32FF     MOV           r2,#0xFFFFFFFF</a:t>
            </a:r>
          </a:p>
          <a:p>
            <a:r>
              <a:rPr lang="en-US" dirty="0"/>
              <a:t>0x0000011C    4770              BX                </a:t>
            </a:r>
            <a:r>
              <a:rPr lang="en-US" dirty="0" err="1"/>
              <a:t>lr</a:t>
            </a:r>
            <a:endParaRPr lang="en-US" dirty="0"/>
          </a:p>
          <a:p>
            <a:r>
              <a:rPr lang="en-US" dirty="0">
                <a:solidFill>
                  <a:srgbClr val="FF0000"/>
                </a:solidFill>
              </a:rPr>
              <a:t>0x0000011E     0000             DCW            0x0000</a:t>
            </a:r>
          </a:p>
          <a:p>
            <a:r>
              <a:rPr lang="en-US" dirty="0">
                <a:solidFill>
                  <a:srgbClr val="FF0000"/>
                </a:solidFill>
              </a:rPr>
              <a:t>0x00000120     5678             DCW            0x5678</a:t>
            </a:r>
          </a:p>
          <a:p>
            <a:r>
              <a:rPr lang="en-US" dirty="0">
                <a:solidFill>
                  <a:srgbClr val="FF0000"/>
                </a:solidFill>
              </a:rPr>
              <a:t>0x00000122     1234             DCW            0x1234</a:t>
            </a:r>
          </a:p>
          <a:p>
            <a:r>
              <a:rPr lang="en-US" b="1" dirty="0"/>
              <a:t>0x00000124      F85F3008    LDR.W         r3,[pc,#-8]  ; @0x00000120</a:t>
            </a:r>
          </a:p>
          <a:p>
            <a:r>
              <a:rPr lang="en-US" dirty="0"/>
              <a:t>0x00000128      4770             BX               </a:t>
            </a:r>
            <a:r>
              <a:rPr lang="en-US" dirty="0" err="1"/>
              <a:t>lr</a:t>
            </a:r>
            <a:endParaRPr lang="en-US" dirty="0"/>
          </a:p>
        </p:txBody>
      </p:sp>
      <p:sp>
        <p:nvSpPr>
          <p:cNvPr id="15" name="Title 1"/>
          <p:cNvSpPr txBox="1">
            <a:spLocks/>
          </p:cNvSpPr>
          <p:nvPr/>
        </p:nvSpPr>
        <p:spPr>
          <a:xfrm>
            <a:off x="457200" y="762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Disassembly</a:t>
            </a:r>
            <a:r>
              <a:rPr kumimoji="0" lang="en-US" sz="4400" b="0" i="0" u="none" strike="noStrike" kern="1200" cap="none" spc="0" normalizeH="0" noProof="0" dirty="0">
                <a:ln>
                  <a:noFill/>
                </a:ln>
                <a:solidFill>
                  <a:schemeClr val="tx1"/>
                </a:solidFill>
                <a:effectLst/>
                <a:uLnTx/>
                <a:uFillTx/>
                <a:latin typeface="+mj-lt"/>
                <a:ea typeface="+mj-ea"/>
                <a:cs typeface="+mj-cs"/>
              </a:rPr>
              <a:t> Window</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TextBox 2">
            <a:extLst>
              <a:ext uri="{FF2B5EF4-FFF2-40B4-BE49-F238E27FC236}">
                <a16:creationId xmlns:a16="http://schemas.microsoft.com/office/drawing/2014/main" id="{65A98672-0AF9-4345-8ECD-7F42D4B46432}"/>
              </a:ext>
            </a:extLst>
          </p:cNvPr>
          <p:cNvSpPr txBox="1"/>
          <p:nvPr/>
        </p:nvSpPr>
        <p:spPr>
          <a:xfrm>
            <a:off x="481781" y="5486400"/>
            <a:ext cx="8534400" cy="369332"/>
          </a:xfrm>
          <a:prstGeom prst="rect">
            <a:avLst/>
          </a:prstGeom>
          <a:noFill/>
        </p:spPr>
        <p:txBody>
          <a:bodyPr wrap="square" rtlCol="0">
            <a:spAutoFit/>
          </a:bodyPr>
          <a:lstStyle/>
          <a:p>
            <a:r>
              <a:rPr lang="en-IN" dirty="0"/>
              <a:t>Explain this with pipe lining effect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4. Load and Store Multiple Registers Addressing Mode</a:t>
            </a:r>
            <a:endParaRPr lang="en-US" dirty="0"/>
          </a:p>
        </p:txBody>
      </p:sp>
      <p:sp>
        <p:nvSpPr>
          <p:cNvPr id="3" name="TextBox 2"/>
          <p:cNvSpPr txBox="1"/>
          <p:nvPr/>
        </p:nvSpPr>
        <p:spPr>
          <a:xfrm>
            <a:off x="685800" y="2286000"/>
            <a:ext cx="7874976" cy="1477328"/>
          </a:xfrm>
          <a:prstGeom prst="rect">
            <a:avLst/>
          </a:prstGeom>
          <a:noFill/>
        </p:spPr>
        <p:txBody>
          <a:bodyPr wrap="none" rtlCol="0">
            <a:spAutoFit/>
          </a:bodyPr>
          <a:lstStyle/>
          <a:p>
            <a:r>
              <a:rPr lang="en-US" dirty="0"/>
              <a:t>What do we do if want to Load or Store a list of memory location to or from </a:t>
            </a:r>
          </a:p>
          <a:p>
            <a:r>
              <a:rPr lang="en-US" dirty="0"/>
              <a:t>Registers ? We use LDR and STR instructions in a loop, but ARM provides </a:t>
            </a:r>
          </a:p>
          <a:p>
            <a:r>
              <a:rPr lang="en-US" dirty="0"/>
              <a:t>Instructions to do this – so it   more efficient that using loops </a:t>
            </a:r>
          </a:p>
          <a:p>
            <a:endParaRPr lang="en-US" dirty="0"/>
          </a:p>
          <a:p>
            <a:endParaRPr lang="en-US" dirty="0"/>
          </a:p>
        </p:txBody>
      </p:sp>
      <p:sp>
        <p:nvSpPr>
          <p:cNvPr id="4" name="TextBox 3"/>
          <p:cNvSpPr txBox="1"/>
          <p:nvPr/>
        </p:nvSpPr>
        <p:spPr>
          <a:xfrm>
            <a:off x="1592589" y="3276600"/>
            <a:ext cx="5176417" cy="1077218"/>
          </a:xfrm>
          <a:prstGeom prst="rect">
            <a:avLst/>
          </a:prstGeom>
          <a:noFill/>
          <a:ln>
            <a:solidFill>
              <a:srgbClr val="FF0066"/>
            </a:solidFill>
          </a:ln>
        </p:spPr>
        <p:txBody>
          <a:bodyPr wrap="none" rtlCol="0">
            <a:spAutoFit/>
          </a:bodyPr>
          <a:lstStyle/>
          <a:p>
            <a:pPr algn="ctr"/>
            <a:r>
              <a:rPr lang="en-US" sz="3200" dirty="0"/>
              <a:t>LDM{mode} </a:t>
            </a:r>
            <a:r>
              <a:rPr lang="en-US" sz="3200" dirty="0" err="1"/>
              <a:t>Rn</a:t>
            </a:r>
            <a:r>
              <a:rPr lang="en-US" sz="3200" dirty="0"/>
              <a:t>{!}, {</a:t>
            </a:r>
            <a:r>
              <a:rPr lang="en-US" sz="3200" dirty="0" err="1"/>
              <a:t>reglist</a:t>
            </a:r>
            <a:r>
              <a:rPr lang="en-US" sz="3200" dirty="0"/>
              <a:t>};</a:t>
            </a:r>
          </a:p>
          <a:p>
            <a:pPr algn="ctr"/>
            <a:r>
              <a:rPr lang="en-US" sz="3200" dirty="0" err="1"/>
              <a:t>Eg</a:t>
            </a:r>
            <a:r>
              <a:rPr lang="en-US" sz="3200" dirty="0"/>
              <a:t>: </a:t>
            </a:r>
            <a:r>
              <a:rPr lang="pt-BR" sz="3200" dirty="0"/>
              <a:t>LDM R0!, {R1, R2, R3};</a:t>
            </a:r>
            <a:endParaRPr lang="en-US" sz="3200" dirty="0"/>
          </a:p>
        </p:txBody>
      </p:sp>
      <p:sp>
        <p:nvSpPr>
          <p:cNvPr id="5" name="TextBox 4"/>
          <p:cNvSpPr txBox="1"/>
          <p:nvPr/>
        </p:nvSpPr>
        <p:spPr>
          <a:xfrm>
            <a:off x="802763" y="4572000"/>
            <a:ext cx="6923691" cy="1077218"/>
          </a:xfrm>
          <a:prstGeom prst="rect">
            <a:avLst/>
          </a:prstGeom>
          <a:noFill/>
          <a:ln>
            <a:solidFill>
              <a:srgbClr val="FF0066"/>
            </a:solidFill>
          </a:ln>
        </p:spPr>
        <p:txBody>
          <a:bodyPr wrap="none" rtlCol="0">
            <a:spAutoFit/>
          </a:bodyPr>
          <a:lstStyle/>
          <a:p>
            <a:pPr algn="ctr"/>
            <a:r>
              <a:rPr lang="en-US" sz="3200" dirty="0"/>
              <a:t>STM{mode} </a:t>
            </a:r>
            <a:r>
              <a:rPr lang="en-US" sz="3200" dirty="0" err="1"/>
              <a:t>Rn</a:t>
            </a:r>
            <a:r>
              <a:rPr lang="en-US" sz="3200" dirty="0"/>
              <a:t>{!}, {</a:t>
            </a:r>
            <a:r>
              <a:rPr lang="en-US" sz="3200" dirty="0" err="1"/>
              <a:t>reglist</a:t>
            </a:r>
            <a:r>
              <a:rPr lang="en-US" sz="3200" dirty="0"/>
              <a:t>};</a:t>
            </a:r>
          </a:p>
          <a:p>
            <a:pPr algn="ctr"/>
            <a:r>
              <a:rPr lang="en-US" sz="3200" dirty="0" err="1"/>
              <a:t>Eg</a:t>
            </a:r>
            <a:r>
              <a:rPr lang="en-US" sz="3200" dirty="0"/>
              <a:t>: </a:t>
            </a:r>
            <a:r>
              <a:rPr lang="pt-BR" sz="3200" dirty="0"/>
              <a:t>STMDB R1!, {R3–R6, R11, R12};</a:t>
            </a:r>
            <a:endParaRPr lang="en-US" sz="32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0" y="2514600"/>
            <a:ext cx="5088251" cy="584775"/>
          </a:xfrm>
          <a:prstGeom prst="rect">
            <a:avLst/>
          </a:prstGeom>
          <a:noFill/>
          <a:ln>
            <a:solidFill>
              <a:srgbClr val="FF0066"/>
            </a:solidFill>
          </a:ln>
        </p:spPr>
        <p:txBody>
          <a:bodyPr wrap="none" rtlCol="0">
            <a:spAutoFit/>
          </a:bodyPr>
          <a:lstStyle/>
          <a:p>
            <a:pPr algn="ctr"/>
            <a:r>
              <a:rPr lang="en-US" sz="3200" dirty="0"/>
              <a:t>LDM{mode} </a:t>
            </a:r>
            <a:r>
              <a:rPr lang="en-US" sz="3200" dirty="0" err="1"/>
              <a:t>Rn</a:t>
            </a:r>
            <a:r>
              <a:rPr lang="en-US" sz="3200" dirty="0"/>
              <a:t>{!}, {</a:t>
            </a:r>
            <a:r>
              <a:rPr lang="en-US" sz="3200" dirty="0" err="1"/>
              <a:t>reglist</a:t>
            </a:r>
            <a:r>
              <a:rPr lang="en-US" sz="3200" dirty="0"/>
              <a:t>};</a:t>
            </a:r>
          </a:p>
        </p:txBody>
      </p:sp>
      <p:sp>
        <p:nvSpPr>
          <p:cNvPr id="4" name="TextBox 3"/>
          <p:cNvSpPr txBox="1"/>
          <p:nvPr/>
        </p:nvSpPr>
        <p:spPr>
          <a:xfrm>
            <a:off x="228600" y="914400"/>
            <a:ext cx="7920758" cy="923330"/>
          </a:xfrm>
          <a:prstGeom prst="rect">
            <a:avLst/>
          </a:prstGeom>
          <a:noFill/>
          <a:ln>
            <a:solidFill>
              <a:schemeClr val="accent1"/>
            </a:solidFill>
          </a:ln>
        </p:spPr>
        <p:txBody>
          <a:bodyPr wrap="none" rtlCol="0">
            <a:spAutoFit/>
          </a:bodyPr>
          <a:lstStyle/>
          <a:p>
            <a:r>
              <a:rPr lang="en-US" b="1" dirty="0"/>
              <a:t>Mode mean : </a:t>
            </a:r>
          </a:p>
          <a:p>
            <a:r>
              <a:rPr lang="en-US" dirty="0"/>
              <a:t>IA: </a:t>
            </a:r>
            <a:r>
              <a:rPr lang="en-US" b="1" dirty="0"/>
              <a:t>Increment the target address After the Load or Store operation</a:t>
            </a:r>
          </a:p>
          <a:p>
            <a:r>
              <a:rPr lang="en-US" dirty="0"/>
              <a:t>DB: </a:t>
            </a:r>
            <a:r>
              <a:rPr lang="en-US" b="1" dirty="0"/>
              <a:t>Decrement the target address Before the Load or Store operation</a:t>
            </a:r>
            <a:endParaRPr lang="en-US" dirty="0"/>
          </a:p>
        </p:txBody>
      </p:sp>
      <p:cxnSp>
        <p:nvCxnSpPr>
          <p:cNvPr id="8" name="Straight Arrow Connector 7"/>
          <p:cNvCxnSpPr/>
          <p:nvPr/>
        </p:nvCxnSpPr>
        <p:spPr>
          <a:xfrm flipV="1">
            <a:off x="3124200" y="1905000"/>
            <a:ext cx="0" cy="685800"/>
          </a:xfrm>
          <a:prstGeom prst="straightConnector1">
            <a:avLst/>
          </a:prstGeom>
          <a:ln w="22225">
            <a:solidFill>
              <a:srgbClr val="FF0066"/>
            </a:solidFill>
            <a:headEnd type="oval"/>
            <a:tailEnd type="stealth"/>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30480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203158" y="3581400"/>
            <a:ext cx="304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143000" y="358140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4800" y="4419600"/>
            <a:ext cx="3429000" cy="120032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solidFill>
              <a:srgbClr val="FF0066"/>
            </a:solidFill>
          </a:ln>
        </p:spPr>
        <p:txBody>
          <a:bodyPr wrap="square" rtlCol="0">
            <a:spAutoFit/>
          </a:bodyPr>
          <a:lstStyle/>
          <a:p>
            <a:r>
              <a:rPr lang="en-US" dirty="0"/>
              <a:t>Name of the Register which contains the starting address from where the load instruction should start </a:t>
            </a:r>
          </a:p>
        </p:txBody>
      </p:sp>
      <p:sp>
        <p:nvSpPr>
          <p:cNvPr id="20" name="TextBox 19"/>
          <p:cNvSpPr txBox="1"/>
          <p:nvPr/>
        </p:nvSpPr>
        <p:spPr>
          <a:xfrm>
            <a:off x="5105400" y="4343400"/>
            <a:ext cx="3429000" cy="92333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solidFill>
              <a:srgbClr val="FF0066"/>
            </a:solidFill>
          </a:ln>
        </p:spPr>
        <p:txBody>
          <a:bodyPr wrap="square" rtlCol="0">
            <a:spAutoFit/>
          </a:bodyPr>
          <a:lstStyle/>
          <a:p>
            <a:r>
              <a:rPr lang="en-US" dirty="0"/>
              <a:t>List of Register to which the data from memory should be loaded </a:t>
            </a:r>
          </a:p>
        </p:txBody>
      </p:sp>
      <p:cxnSp>
        <p:nvCxnSpPr>
          <p:cNvPr id="22" name="Straight Arrow Connector 21"/>
          <p:cNvCxnSpPr/>
          <p:nvPr/>
        </p:nvCxnSpPr>
        <p:spPr>
          <a:xfrm>
            <a:off x="6172200" y="3124200"/>
            <a:ext cx="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72000" y="3124200"/>
            <a:ext cx="0" cy="297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572000" y="60960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209674" y="5638800"/>
            <a:ext cx="3429000" cy="92333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solidFill>
              <a:srgbClr val="FF0066"/>
            </a:solidFill>
          </a:ln>
        </p:spPr>
        <p:txBody>
          <a:bodyPr wrap="square" rtlCol="0">
            <a:spAutoFit/>
          </a:bodyPr>
          <a:lstStyle/>
          <a:p>
            <a:r>
              <a:rPr lang="en-US" dirty="0"/>
              <a:t>Value Last address from where Load was done + 1 will be written to </a:t>
            </a:r>
            <a:r>
              <a:rPr lang="en-US" dirty="0" err="1"/>
              <a:t>Rn</a:t>
            </a:r>
            <a:endParaRPr lang="en-US" dirty="0"/>
          </a:p>
        </p:txBody>
      </p:sp>
      <p:sp>
        <p:nvSpPr>
          <p:cNvPr id="29" name="TextBox 28"/>
          <p:cNvSpPr txBox="1"/>
          <p:nvPr/>
        </p:nvSpPr>
        <p:spPr>
          <a:xfrm>
            <a:off x="304800" y="228600"/>
            <a:ext cx="8001000" cy="369332"/>
          </a:xfrm>
          <a:prstGeom prst="rect">
            <a:avLst/>
          </a:prstGeom>
          <a:noFill/>
        </p:spPr>
        <p:txBody>
          <a:bodyPr wrap="square" rtlCol="0">
            <a:spAutoFit/>
          </a:bodyPr>
          <a:lstStyle/>
          <a:p>
            <a:pPr algn="ctr"/>
            <a:r>
              <a:rPr lang="en-US" b="1" dirty="0"/>
              <a:t>LOAD MULTPILE Locations to Registers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9" y="2514600"/>
            <a:ext cx="5088252" cy="584775"/>
          </a:xfrm>
          <a:prstGeom prst="rect">
            <a:avLst/>
          </a:prstGeom>
          <a:noFill/>
          <a:ln>
            <a:solidFill>
              <a:srgbClr val="FF0066"/>
            </a:solidFill>
          </a:ln>
        </p:spPr>
        <p:txBody>
          <a:bodyPr wrap="none" rtlCol="0">
            <a:spAutoFit/>
          </a:bodyPr>
          <a:lstStyle/>
          <a:p>
            <a:pPr algn="ctr"/>
            <a:r>
              <a:rPr lang="en-US" sz="3200" dirty="0"/>
              <a:t>STM{mode} </a:t>
            </a:r>
            <a:r>
              <a:rPr lang="en-US" sz="3200" dirty="0" err="1"/>
              <a:t>Rn</a:t>
            </a:r>
            <a:r>
              <a:rPr lang="en-US" sz="3200" dirty="0"/>
              <a:t>{!}, {</a:t>
            </a:r>
            <a:r>
              <a:rPr lang="en-US" sz="3200" dirty="0" err="1"/>
              <a:t>reglist</a:t>
            </a:r>
            <a:r>
              <a:rPr lang="en-US" sz="3200" dirty="0"/>
              <a:t>};</a:t>
            </a:r>
          </a:p>
        </p:txBody>
      </p:sp>
      <p:sp>
        <p:nvSpPr>
          <p:cNvPr id="3" name="TextBox 2"/>
          <p:cNvSpPr txBox="1"/>
          <p:nvPr/>
        </p:nvSpPr>
        <p:spPr>
          <a:xfrm>
            <a:off x="228600" y="914400"/>
            <a:ext cx="7920758" cy="923330"/>
          </a:xfrm>
          <a:prstGeom prst="rect">
            <a:avLst/>
          </a:prstGeom>
          <a:noFill/>
          <a:ln>
            <a:solidFill>
              <a:schemeClr val="accent1"/>
            </a:solidFill>
          </a:ln>
        </p:spPr>
        <p:txBody>
          <a:bodyPr wrap="none" rtlCol="0">
            <a:spAutoFit/>
          </a:bodyPr>
          <a:lstStyle/>
          <a:p>
            <a:r>
              <a:rPr lang="en-US" b="1" dirty="0"/>
              <a:t>Mode mean : </a:t>
            </a:r>
          </a:p>
          <a:p>
            <a:r>
              <a:rPr lang="en-US" dirty="0"/>
              <a:t>IA: </a:t>
            </a:r>
            <a:r>
              <a:rPr lang="en-US" b="1" dirty="0"/>
              <a:t>Increment the target address After the Load or Store operation</a:t>
            </a:r>
          </a:p>
          <a:p>
            <a:r>
              <a:rPr lang="en-US" dirty="0"/>
              <a:t>DB: </a:t>
            </a:r>
            <a:r>
              <a:rPr lang="en-US" b="1" dirty="0"/>
              <a:t>Decrement the target address Before the Load or Store operation</a:t>
            </a:r>
            <a:endParaRPr lang="en-US" dirty="0"/>
          </a:p>
        </p:txBody>
      </p:sp>
      <p:cxnSp>
        <p:nvCxnSpPr>
          <p:cNvPr id="4" name="Straight Arrow Connector 3"/>
          <p:cNvCxnSpPr/>
          <p:nvPr/>
        </p:nvCxnSpPr>
        <p:spPr>
          <a:xfrm flipV="1">
            <a:off x="3124200" y="1905000"/>
            <a:ext cx="0" cy="685800"/>
          </a:xfrm>
          <a:prstGeom prst="straightConnector1">
            <a:avLst/>
          </a:prstGeom>
          <a:ln w="22225">
            <a:solidFill>
              <a:srgbClr val="FF0066"/>
            </a:solidFill>
            <a:headEnd type="oval"/>
            <a:tailEnd type="stealth"/>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4267200" y="30480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1203158" y="3581400"/>
            <a:ext cx="304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143000" y="358140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4800" y="4419600"/>
            <a:ext cx="3429000" cy="120032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solidFill>
              <a:srgbClr val="FF0066"/>
            </a:solidFill>
          </a:ln>
        </p:spPr>
        <p:txBody>
          <a:bodyPr wrap="square" rtlCol="0">
            <a:spAutoFit/>
          </a:bodyPr>
          <a:lstStyle/>
          <a:p>
            <a:r>
              <a:rPr lang="en-US" dirty="0"/>
              <a:t>Name of the Register which contains the starting address from where the load instruction should start </a:t>
            </a:r>
          </a:p>
        </p:txBody>
      </p:sp>
      <p:sp>
        <p:nvSpPr>
          <p:cNvPr id="9" name="TextBox 8"/>
          <p:cNvSpPr txBox="1"/>
          <p:nvPr/>
        </p:nvSpPr>
        <p:spPr>
          <a:xfrm>
            <a:off x="5105400" y="4343400"/>
            <a:ext cx="3429000" cy="92333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solidFill>
              <a:srgbClr val="FF0066"/>
            </a:solidFill>
          </a:ln>
        </p:spPr>
        <p:txBody>
          <a:bodyPr wrap="square" rtlCol="0">
            <a:spAutoFit/>
          </a:bodyPr>
          <a:lstStyle/>
          <a:p>
            <a:r>
              <a:rPr lang="en-US" dirty="0"/>
              <a:t>List of Register to which the data from memory should be loaded </a:t>
            </a:r>
          </a:p>
        </p:txBody>
      </p:sp>
      <p:cxnSp>
        <p:nvCxnSpPr>
          <p:cNvPr id="10" name="Straight Arrow Connector 9"/>
          <p:cNvCxnSpPr/>
          <p:nvPr/>
        </p:nvCxnSpPr>
        <p:spPr>
          <a:xfrm>
            <a:off x="6172200" y="3124200"/>
            <a:ext cx="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2000" y="3124200"/>
            <a:ext cx="0" cy="297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572000" y="60960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209674" y="5638800"/>
            <a:ext cx="3429000" cy="92333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solidFill>
              <a:srgbClr val="FF0066"/>
            </a:solidFill>
          </a:ln>
        </p:spPr>
        <p:txBody>
          <a:bodyPr wrap="square" rtlCol="0">
            <a:spAutoFit/>
          </a:bodyPr>
          <a:lstStyle/>
          <a:p>
            <a:r>
              <a:rPr lang="en-US" dirty="0"/>
              <a:t>Value Last address from where Load was done + 1 will be written to </a:t>
            </a:r>
            <a:r>
              <a:rPr lang="en-US" dirty="0" err="1"/>
              <a:t>Rn</a:t>
            </a:r>
            <a:endParaRPr lang="en-US" dirty="0"/>
          </a:p>
        </p:txBody>
      </p:sp>
      <p:sp>
        <p:nvSpPr>
          <p:cNvPr id="14" name="TextBox 13"/>
          <p:cNvSpPr txBox="1"/>
          <p:nvPr/>
        </p:nvSpPr>
        <p:spPr>
          <a:xfrm>
            <a:off x="304800" y="228600"/>
            <a:ext cx="8001000" cy="369332"/>
          </a:xfrm>
          <a:prstGeom prst="rect">
            <a:avLst/>
          </a:prstGeom>
          <a:noFill/>
        </p:spPr>
        <p:txBody>
          <a:bodyPr wrap="square" rtlCol="0">
            <a:spAutoFit/>
          </a:bodyPr>
          <a:lstStyle/>
          <a:p>
            <a:pPr algn="ctr"/>
            <a:r>
              <a:rPr lang="en-US" b="1" dirty="0"/>
              <a:t>STORE MULTPILE Locations to Registers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TextBox 2"/>
          <p:cNvSpPr txBox="1"/>
          <p:nvPr/>
        </p:nvSpPr>
        <p:spPr>
          <a:xfrm>
            <a:off x="457200" y="1905000"/>
            <a:ext cx="8305800" cy="2862322"/>
          </a:xfrm>
          <a:prstGeom prst="rect">
            <a:avLst/>
          </a:prstGeom>
          <a:noFill/>
        </p:spPr>
        <p:txBody>
          <a:bodyPr wrap="square" rtlCol="0">
            <a:spAutoFit/>
          </a:bodyPr>
          <a:lstStyle/>
          <a:p>
            <a:r>
              <a:rPr lang="en-US" dirty="0"/>
              <a:t>The register </a:t>
            </a:r>
            <a:r>
              <a:rPr lang="en-US" dirty="0" err="1"/>
              <a:t>Rn</a:t>
            </a:r>
            <a:r>
              <a:rPr lang="en-US" dirty="0"/>
              <a:t> cannot be PC.</a:t>
            </a:r>
          </a:p>
          <a:p>
            <a:r>
              <a:rPr lang="en-US" dirty="0"/>
              <a:t>• The </a:t>
            </a:r>
            <a:r>
              <a:rPr lang="en-US" dirty="0" err="1"/>
              <a:t>reglist</a:t>
            </a:r>
            <a:r>
              <a:rPr lang="en-US" dirty="0"/>
              <a:t> cannot contain SP.</a:t>
            </a:r>
          </a:p>
          <a:p>
            <a:r>
              <a:rPr lang="en-US" dirty="0"/>
              <a:t>• In any STM instruction, the </a:t>
            </a:r>
            <a:r>
              <a:rPr lang="en-US" dirty="0" err="1"/>
              <a:t>reglist</a:t>
            </a:r>
            <a:r>
              <a:rPr lang="en-US" dirty="0"/>
              <a:t> cannot contain PC.</a:t>
            </a:r>
          </a:p>
          <a:p>
            <a:r>
              <a:rPr lang="en-US" dirty="0"/>
              <a:t>• In any LDM instruction, the </a:t>
            </a:r>
            <a:r>
              <a:rPr lang="en-US" dirty="0" err="1"/>
              <a:t>reglist</a:t>
            </a:r>
            <a:r>
              <a:rPr lang="en-US" dirty="0"/>
              <a:t> cannot contain PC if it contains LR.</a:t>
            </a:r>
          </a:p>
          <a:p>
            <a:r>
              <a:rPr lang="en-US" dirty="0"/>
              <a:t>• The </a:t>
            </a:r>
            <a:r>
              <a:rPr lang="en-US" dirty="0" err="1"/>
              <a:t>reglist</a:t>
            </a:r>
            <a:r>
              <a:rPr lang="en-US" dirty="0"/>
              <a:t> must not contain </a:t>
            </a:r>
            <a:r>
              <a:rPr lang="en-US" dirty="0" err="1"/>
              <a:t>Rn</a:t>
            </a:r>
            <a:r>
              <a:rPr lang="en-US" dirty="0"/>
              <a:t> if you specify the write back suffix </a:t>
            </a:r>
          </a:p>
          <a:p>
            <a:endParaRPr lang="en-US" dirty="0"/>
          </a:p>
          <a:p>
            <a:r>
              <a:rPr lang="en-US" dirty="0"/>
              <a:t>when PC is in the </a:t>
            </a:r>
            <a:r>
              <a:rPr lang="en-US" dirty="0" err="1"/>
              <a:t>reglist</a:t>
            </a:r>
            <a:r>
              <a:rPr lang="en-US" dirty="0"/>
              <a:t> in an LDM instruction:</a:t>
            </a:r>
          </a:p>
          <a:p>
            <a:r>
              <a:rPr lang="en-US" dirty="0"/>
              <a:t>• Bit[0] of the value loaded to the PC must be 1 for correct execution, and a branch occurs to  this half word-aligned address.</a:t>
            </a:r>
          </a:p>
          <a:p>
            <a:r>
              <a:rPr lang="en-US" dirty="0"/>
              <a:t>• If the instruction is conditional, it must be the last instruction in the IT block.</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TextBox 2"/>
          <p:cNvSpPr txBox="1"/>
          <p:nvPr/>
        </p:nvSpPr>
        <p:spPr>
          <a:xfrm>
            <a:off x="381000" y="1828800"/>
            <a:ext cx="8382000" cy="1477328"/>
          </a:xfrm>
          <a:prstGeom prst="rect">
            <a:avLst/>
          </a:prstGeom>
          <a:noFill/>
        </p:spPr>
        <p:txBody>
          <a:bodyPr wrap="square" rtlCol="0">
            <a:spAutoFit/>
          </a:bodyPr>
          <a:lstStyle/>
          <a:p>
            <a:r>
              <a:rPr lang="en-US" dirty="0"/>
              <a:t>Can you Think of writing a small program using ARM Assembly instructions using</a:t>
            </a:r>
          </a:p>
          <a:p>
            <a:r>
              <a:rPr lang="en-US" dirty="0"/>
              <a:t>STM and LDM and its variations which will implement  </a:t>
            </a:r>
          </a:p>
          <a:p>
            <a:endParaRPr lang="en-US" dirty="0"/>
          </a:p>
          <a:p>
            <a:pPr marL="342900" indent="-342900">
              <a:buAutoNum type="arabicPeriod"/>
            </a:pPr>
            <a:r>
              <a:rPr lang="en-US" dirty="0"/>
              <a:t>Full ascending stack</a:t>
            </a:r>
          </a:p>
          <a:p>
            <a:pPr marL="342900" indent="-342900">
              <a:buAutoNum type="arabicPeriod"/>
            </a:pPr>
            <a:r>
              <a:rPr lang="en-US" dirty="0"/>
              <a:t>Full descending stack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0"/>
            <a:ext cx="8229600" cy="1143000"/>
          </a:xfrm>
        </p:spPr>
        <p:txBody>
          <a:bodyPr>
            <a:normAutofit fontScale="90000"/>
          </a:bodyPr>
          <a:lstStyle/>
          <a:p>
            <a:r>
              <a:rPr lang="en-US" b="1" dirty="0"/>
              <a:t>PUSH and POP Register Addressing Mode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342E-9895-48D6-8A88-9E1ECED783B0}"/>
              </a:ext>
            </a:extLst>
          </p:cNvPr>
          <p:cNvSpPr txBox="1">
            <a:spLocks/>
          </p:cNvSpPr>
          <p:nvPr/>
        </p:nvSpPr>
        <p:spPr>
          <a:xfrm>
            <a:off x="479811" y="335999"/>
            <a:ext cx="8437533" cy="666831"/>
          </a:xfrm>
          <a:prstGeom prst="rect">
            <a:avLst/>
          </a:prstGeom>
        </p:spPr>
        <p:txBody>
          <a:bodyP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GB"/>
              <a:t>Cortex-M4 Instruction Set</a:t>
            </a:r>
            <a:endParaRPr lang="en-GB" dirty="0"/>
          </a:p>
        </p:txBody>
      </p:sp>
      <p:sp>
        <p:nvSpPr>
          <p:cNvPr id="3" name="Content Placeholder 2">
            <a:extLst>
              <a:ext uri="{FF2B5EF4-FFF2-40B4-BE49-F238E27FC236}">
                <a16:creationId xmlns:a16="http://schemas.microsoft.com/office/drawing/2014/main" id="{0DCEF533-C299-411B-838B-BFD8629E805D}"/>
              </a:ext>
            </a:extLst>
          </p:cNvPr>
          <p:cNvSpPr txBox="1">
            <a:spLocks/>
          </p:cNvSpPr>
          <p:nvPr/>
        </p:nvSpPr>
        <p:spPr>
          <a:xfrm>
            <a:off x="304800" y="1143000"/>
            <a:ext cx="8435587" cy="5418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GB" dirty="0"/>
              <a:t>Cortex-M4 processor</a:t>
            </a:r>
          </a:p>
          <a:p>
            <a:pPr lvl="1" fontAlgn="auto">
              <a:spcAft>
                <a:spcPts val="0"/>
              </a:spcAft>
              <a:buFont typeface="Wingdings" panose="05000000000000000000" pitchFamily="2" charset="2"/>
              <a:buChar char="Ø"/>
            </a:pPr>
            <a:r>
              <a:rPr lang="en-GB" sz="2400" dirty="0"/>
              <a:t>ARMv7-M architecture </a:t>
            </a:r>
          </a:p>
          <a:p>
            <a:pPr lvl="1" fontAlgn="auto">
              <a:spcAft>
                <a:spcPts val="0"/>
              </a:spcAft>
              <a:buFont typeface="Wingdings" panose="05000000000000000000" pitchFamily="2" charset="2"/>
              <a:buChar char="Ø"/>
            </a:pPr>
            <a:r>
              <a:rPr lang="en-GB" sz="2400" dirty="0"/>
              <a:t>Supports 32-bit Thumb-2 instructions</a:t>
            </a:r>
          </a:p>
          <a:p>
            <a:pPr lvl="1" fontAlgn="auto">
              <a:spcAft>
                <a:spcPts val="0"/>
              </a:spcAft>
              <a:buFont typeface="Wingdings" panose="05000000000000000000" pitchFamily="2" charset="2"/>
              <a:buChar char="Ø"/>
            </a:pPr>
            <a:r>
              <a:rPr lang="en-GB" sz="2400" dirty="0"/>
              <a:t>Possible to handle all processing requirements in one operation state (Thumb state)</a:t>
            </a:r>
          </a:p>
          <a:p>
            <a:pPr lvl="1" fontAlgn="auto">
              <a:spcAft>
                <a:spcPts val="0"/>
              </a:spcAft>
              <a:buFont typeface="Wingdings" panose="05000000000000000000" pitchFamily="2" charset="2"/>
              <a:buChar char="Ø"/>
            </a:pPr>
            <a:r>
              <a:rPr lang="en-GB" sz="2400" dirty="0"/>
              <a:t>Compared with traditional ARM processors (use state switching), advantages include:</a:t>
            </a:r>
          </a:p>
          <a:p>
            <a:pPr lvl="2"/>
            <a:r>
              <a:rPr lang="en-GB" sz="2000" dirty="0"/>
              <a:t>No state switching overhead – both execution time and instruction space are saved</a:t>
            </a:r>
          </a:p>
          <a:p>
            <a:pPr lvl="2"/>
            <a:r>
              <a:rPr lang="en-GB" sz="2000" dirty="0"/>
              <a:t>No need to separate ARM code and Thumb code source files, which makes the development and maintenance of software easier</a:t>
            </a:r>
          </a:p>
          <a:p>
            <a:pPr lvl="2"/>
            <a:r>
              <a:rPr lang="en-GB" sz="2000" dirty="0"/>
              <a:t>Easier to get optimised efficiency and performance</a:t>
            </a:r>
          </a:p>
          <a:p>
            <a:pPr fontAlgn="auto">
              <a:spcAft>
                <a:spcPts val="0"/>
              </a:spcAft>
            </a:pPr>
            <a:endParaRPr lang="en-GB" dirty="0"/>
          </a:p>
        </p:txBody>
      </p:sp>
    </p:spTree>
    <p:extLst>
      <p:ext uri="{BB962C8B-B14F-4D97-AF65-F5344CB8AC3E}">
        <p14:creationId xmlns:p14="http://schemas.microsoft.com/office/powerpoint/2010/main" val="5439274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Operations</a:t>
            </a:r>
          </a:p>
        </p:txBody>
      </p:sp>
      <p:sp>
        <p:nvSpPr>
          <p:cNvPr id="3" name="TextBox 2"/>
          <p:cNvSpPr txBox="1"/>
          <p:nvPr/>
        </p:nvSpPr>
        <p:spPr>
          <a:xfrm>
            <a:off x="381000" y="2133600"/>
            <a:ext cx="8229600" cy="3416320"/>
          </a:xfrm>
          <a:prstGeom prst="rect">
            <a:avLst/>
          </a:prstGeom>
          <a:gradFill flip="none" rotWithShape="1">
            <a:gsLst>
              <a:gs pos="0">
                <a:schemeClr val="accent6">
                  <a:lumMod val="20000"/>
                  <a:lumOff val="80000"/>
                </a:schemeClr>
              </a:gs>
              <a:gs pos="77000">
                <a:schemeClr val="accent1">
                  <a:tint val="44500"/>
                  <a:satMod val="160000"/>
                </a:schemeClr>
              </a:gs>
              <a:gs pos="100000">
                <a:schemeClr val="accent1">
                  <a:tint val="23500"/>
                  <a:satMod val="160000"/>
                </a:schemeClr>
              </a:gs>
            </a:gsLst>
            <a:path path="circle">
              <a:fillToRect l="50000" t="50000" r="50000" b="50000"/>
            </a:path>
            <a:tileRect/>
          </a:gradFill>
          <a:ln>
            <a:solidFill>
              <a:srgbClr val="FF0066"/>
            </a:solidFill>
          </a:ln>
        </p:spPr>
        <p:txBody>
          <a:bodyPr wrap="square" rtlCol="0">
            <a:spAutoFit/>
          </a:bodyPr>
          <a:lstStyle/>
          <a:p>
            <a:r>
              <a:rPr lang="en-US" dirty="0"/>
              <a:t>In the Cortex-M4 memory system, the stack uses a full-descending operation mode.</a:t>
            </a:r>
          </a:p>
          <a:p>
            <a:endParaRPr lang="en-US" dirty="0"/>
          </a:p>
          <a:p>
            <a:pPr>
              <a:buFont typeface="Wingdings" pitchFamily="2" charset="2"/>
              <a:buChar char="Ø"/>
            </a:pPr>
            <a:r>
              <a:rPr lang="en-US" b="1" dirty="0"/>
              <a:t>Stack pointer SP points to the bottom or the largest address of the stack area at the beginning or after the system is reset. </a:t>
            </a:r>
          </a:p>
          <a:p>
            <a:pPr>
              <a:buFont typeface="Wingdings" pitchFamily="2" charset="2"/>
              <a:buChar char="Ø"/>
            </a:pPr>
            <a:endParaRPr lang="en-US" b="1" dirty="0"/>
          </a:p>
          <a:p>
            <a:pPr>
              <a:buFont typeface="Wingdings" pitchFamily="2" charset="2"/>
              <a:buChar char="Ø"/>
            </a:pPr>
            <a:r>
              <a:rPr lang="en-US" b="1" dirty="0"/>
              <a:t>After  each PUSH operation, the processor first decrements the Stack pointer (SP)  by 4, and then it stores the data (32-bit) in the memory location pointed by SP. </a:t>
            </a:r>
          </a:p>
          <a:p>
            <a:pPr>
              <a:buFont typeface="Wingdings" pitchFamily="2" charset="2"/>
              <a:buChar char="Ø"/>
            </a:pPr>
            <a:endParaRPr lang="en-US" b="1" dirty="0"/>
          </a:p>
          <a:p>
            <a:pPr>
              <a:buFont typeface="Wingdings" pitchFamily="2" charset="2"/>
              <a:buChar char="Ø"/>
            </a:pPr>
            <a:r>
              <a:rPr lang="en-US" b="1" dirty="0"/>
              <a:t>In a POP operation, the data of the memory location pointed by SP is read, and then the SP is incremented by 4.</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How does PUSH and POP works.</a:t>
            </a:r>
          </a:p>
        </p:txBody>
      </p:sp>
      <p:sp>
        <p:nvSpPr>
          <p:cNvPr id="3" name="TextBox 2"/>
          <p:cNvSpPr txBox="1"/>
          <p:nvPr/>
        </p:nvSpPr>
        <p:spPr>
          <a:xfrm>
            <a:off x="112296" y="1307432"/>
            <a:ext cx="8939307" cy="5632311"/>
          </a:xfrm>
          <a:prstGeom prst="rect">
            <a:avLst/>
          </a:prstGeom>
          <a:gradFill>
            <a:gsLst>
              <a:gs pos="42000">
                <a:srgbClr val="92D050"/>
              </a:gs>
              <a:gs pos="77000">
                <a:schemeClr val="accent1">
                  <a:tint val="44500"/>
                  <a:satMod val="160000"/>
                </a:schemeClr>
              </a:gs>
              <a:gs pos="100000">
                <a:schemeClr val="accent1">
                  <a:tint val="23500"/>
                  <a:satMod val="160000"/>
                </a:schemeClr>
              </a:gs>
            </a:gsLst>
            <a:path path="circle">
              <a:fillToRect l="50000" t="50000" r="50000" b="50000"/>
            </a:path>
          </a:gradFill>
        </p:spPr>
        <p:txBody>
          <a:bodyPr wrap="none" rtlCol="0">
            <a:spAutoFit/>
          </a:bodyPr>
          <a:lstStyle/>
          <a:p>
            <a:r>
              <a:rPr lang="en-US" dirty="0"/>
              <a:t>Initially the Stack Pointer register SP is initialized to point to the bottom of the stack by</a:t>
            </a:r>
          </a:p>
          <a:p>
            <a:r>
              <a:rPr lang="en-US" dirty="0"/>
              <a:t>assigning 0x20007FFF to the SP.</a:t>
            </a:r>
          </a:p>
          <a:p>
            <a:endParaRPr lang="en-US" dirty="0"/>
          </a:p>
          <a:p>
            <a:r>
              <a:rPr lang="en-US" b="1" dirty="0"/>
              <a:t>2. After some pushing and popping operations, some data items are pushed </a:t>
            </a:r>
          </a:p>
          <a:p>
            <a:r>
              <a:rPr lang="en-US" b="1" dirty="0"/>
              <a:t>into the stack space </a:t>
            </a:r>
            <a:r>
              <a:rPr lang="en-US" dirty="0"/>
              <a:t> the SP now points to the current address 0x20007000 </a:t>
            </a:r>
          </a:p>
          <a:p>
            <a:r>
              <a:rPr lang="en-US" dirty="0"/>
              <a:t>where some data are stored.</a:t>
            </a:r>
          </a:p>
          <a:p>
            <a:endParaRPr lang="en-US" b="1" dirty="0"/>
          </a:p>
          <a:p>
            <a:r>
              <a:rPr lang="en-US" b="1" dirty="0"/>
              <a:t>3. Before performing the PUSH operation, the content on the SP will be first </a:t>
            </a:r>
          </a:p>
          <a:p>
            <a:r>
              <a:rPr lang="en-US" b="1" dirty="0"/>
              <a:t>decreased by 4 to </a:t>
            </a:r>
            <a:r>
              <a:rPr lang="en-US" dirty="0"/>
              <a:t>adjust the SP to point to a new address 0x20006FFC to reserve </a:t>
            </a:r>
          </a:p>
          <a:p>
            <a:r>
              <a:rPr lang="en-US" dirty="0"/>
              <a:t>4 contiguous bytes to store a 32-bit data or instruction.</a:t>
            </a:r>
          </a:p>
          <a:p>
            <a:endParaRPr lang="en-US" dirty="0"/>
          </a:p>
          <a:p>
            <a:r>
              <a:rPr lang="en-US" b="1" dirty="0"/>
              <a:t>4. Then the PUSH instruction is executed to push 4 bytes, MSB, MS, LS, and </a:t>
            </a:r>
          </a:p>
          <a:p>
            <a:r>
              <a:rPr lang="en-US" b="1" dirty="0"/>
              <a:t>LSB, into the stack </a:t>
            </a:r>
            <a:r>
              <a:rPr lang="en-US" dirty="0"/>
              <a:t>area starting from the lower address 0x20006FFC which is </a:t>
            </a:r>
          </a:p>
          <a:p>
            <a:r>
              <a:rPr lang="en-US" dirty="0"/>
              <a:t>pointed by the SP.</a:t>
            </a:r>
          </a:p>
          <a:p>
            <a:endParaRPr lang="en-US" b="1" dirty="0"/>
          </a:p>
          <a:p>
            <a:r>
              <a:rPr lang="en-US" b="1" dirty="0"/>
              <a:t>5. When the PUSH operation is done, the SP points to the Most Significant Byte </a:t>
            </a:r>
          </a:p>
          <a:p>
            <a:r>
              <a:rPr lang="en-US" b="1" dirty="0"/>
              <a:t>(MSB) with the </a:t>
            </a:r>
            <a:r>
              <a:rPr lang="en-US" dirty="0"/>
              <a:t>lower address 0x20006FFC. When the next PUSH operation is </a:t>
            </a:r>
          </a:p>
          <a:p>
            <a:r>
              <a:rPr lang="en-US" dirty="0"/>
              <a:t>executed, first the SP performs another 4 operation, and it follows the same </a:t>
            </a:r>
          </a:p>
          <a:p>
            <a:r>
              <a:rPr lang="en-US" dirty="0"/>
              <a:t>operational procedure as above to push another data or instruction into the stack </a:t>
            </a:r>
          </a:p>
          <a:p>
            <a:r>
              <a:rPr lang="en-US" dirty="0"/>
              <a:t>space.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23E1-C163-4C93-A529-9AE8392624B0}"/>
              </a:ext>
            </a:extLst>
          </p:cNvPr>
          <p:cNvSpPr>
            <a:spLocks noGrp="1"/>
          </p:cNvSpPr>
          <p:nvPr>
            <p:ph type="title"/>
          </p:nvPr>
        </p:nvSpPr>
        <p:spPr/>
        <p:txBody>
          <a:bodyPr/>
          <a:lstStyle/>
          <a:p>
            <a:r>
              <a:rPr lang="en-IN" dirty="0"/>
              <a:t>Some funny words</a:t>
            </a:r>
          </a:p>
        </p:txBody>
      </p:sp>
      <p:graphicFrame>
        <p:nvGraphicFramePr>
          <p:cNvPr id="3" name="Table 2">
            <a:extLst>
              <a:ext uri="{FF2B5EF4-FFF2-40B4-BE49-F238E27FC236}">
                <a16:creationId xmlns:a16="http://schemas.microsoft.com/office/drawing/2014/main" id="{506C70D5-FE0F-448D-8EC1-5E33756F490B}"/>
              </a:ext>
            </a:extLst>
          </p:cNvPr>
          <p:cNvGraphicFramePr>
            <a:graphicFrameLocks noGrp="1"/>
          </p:cNvGraphicFramePr>
          <p:nvPr>
            <p:extLst>
              <p:ext uri="{D42A27DB-BD31-4B8C-83A1-F6EECF244321}">
                <p14:modId xmlns:p14="http://schemas.microsoft.com/office/powerpoint/2010/main" val="3410721585"/>
              </p:ext>
            </p:extLst>
          </p:nvPr>
        </p:nvGraphicFramePr>
        <p:xfrm>
          <a:off x="457200" y="1397000"/>
          <a:ext cx="8077200" cy="4145280"/>
        </p:xfrm>
        <a:graphic>
          <a:graphicData uri="http://schemas.openxmlformats.org/drawingml/2006/table">
            <a:tbl>
              <a:tblPr firstRow="1" bandRow="1">
                <a:tableStyleId>{5C22544A-7EE6-4342-B048-85BDC9FD1C3A}</a:tableStyleId>
              </a:tblPr>
              <a:tblGrid>
                <a:gridCol w="1110615">
                  <a:extLst>
                    <a:ext uri="{9D8B030D-6E8A-4147-A177-3AD203B41FA5}">
                      <a16:colId xmlns:a16="http://schemas.microsoft.com/office/drawing/2014/main" val="1721110318"/>
                    </a:ext>
                  </a:extLst>
                </a:gridCol>
                <a:gridCol w="6966585">
                  <a:extLst>
                    <a:ext uri="{9D8B030D-6E8A-4147-A177-3AD203B41FA5}">
                      <a16:colId xmlns:a16="http://schemas.microsoft.com/office/drawing/2014/main" val="3722797657"/>
                    </a:ext>
                  </a:extLst>
                </a:gridCol>
              </a:tblGrid>
              <a:tr h="370840">
                <a:tc>
                  <a:txBody>
                    <a:bodyPr/>
                    <a:lstStyle/>
                    <a:p>
                      <a:endParaRPr lang="en-IN" sz="2800" dirty="0"/>
                    </a:p>
                  </a:txBody>
                  <a:tcPr/>
                </a:tc>
                <a:tc>
                  <a:txBody>
                    <a:bodyPr/>
                    <a:lstStyle/>
                    <a:p>
                      <a:endParaRPr lang="en-IN" sz="2800"/>
                    </a:p>
                  </a:txBody>
                  <a:tcPr/>
                </a:tc>
                <a:extLst>
                  <a:ext uri="{0D108BD9-81ED-4DB2-BD59-A6C34878D82A}">
                    <a16:rowId xmlns:a16="http://schemas.microsoft.com/office/drawing/2014/main" val="738854699"/>
                  </a:ext>
                </a:extLst>
              </a:tr>
              <a:tr h="370840">
                <a:tc>
                  <a:txBody>
                    <a:bodyPr/>
                    <a:lstStyle/>
                    <a:p>
                      <a:r>
                        <a:rPr lang="en-IN" sz="2800" dirty="0"/>
                        <a:t>1</a:t>
                      </a:r>
                    </a:p>
                  </a:txBody>
                  <a:tcPr/>
                </a:tc>
                <a:tc>
                  <a:txBody>
                    <a:bodyPr/>
                    <a:lstStyle/>
                    <a:p>
                      <a:r>
                        <a:rPr lang="en-IN" sz="2800" dirty="0"/>
                        <a:t>FACE</a:t>
                      </a:r>
                    </a:p>
                  </a:txBody>
                  <a:tcPr/>
                </a:tc>
                <a:extLst>
                  <a:ext uri="{0D108BD9-81ED-4DB2-BD59-A6C34878D82A}">
                    <a16:rowId xmlns:a16="http://schemas.microsoft.com/office/drawing/2014/main" val="3135104055"/>
                  </a:ext>
                </a:extLst>
              </a:tr>
              <a:tr h="370840">
                <a:tc>
                  <a:txBody>
                    <a:bodyPr/>
                    <a:lstStyle/>
                    <a:p>
                      <a:r>
                        <a:rPr lang="en-IN" sz="2800" dirty="0"/>
                        <a:t>2</a:t>
                      </a:r>
                    </a:p>
                  </a:txBody>
                  <a:tcPr/>
                </a:tc>
                <a:tc>
                  <a:txBody>
                    <a:bodyPr/>
                    <a:lstStyle/>
                    <a:p>
                      <a:r>
                        <a:rPr lang="en-IN" sz="2800" dirty="0"/>
                        <a:t>DEAD</a:t>
                      </a:r>
                    </a:p>
                  </a:txBody>
                  <a:tcPr/>
                </a:tc>
                <a:extLst>
                  <a:ext uri="{0D108BD9-81ED-4DB2-BD59-A6C34878D82A}">
                    <a16:rowId xmlns:a16="http://schemas.microsoft.com/office/drawing/2014/main" val="3587709338"/>
                  </a:ext>
                </a:extLst>
              </a:tr>
              <a:tr h="370840">
                <a:tc>
                  <a:txBody>
                    <a:bodyPr/>
                    <a:lstStyle/>
                    <a:p>
                      <a:r>
                        <a:rPr lang="en-IN" sz="2800" dirty="0"/>
                        <a:t>3</a:t>
                      </a:r>
                    </a:p>
                  </a:txBody>
                  <a:tcPr/>
                </a:tc>
                <a:tc>
                  <a:txBody>
                    <a:bodyPr/>
                    <a:lstStyle/>
                    <a:p>
                      <a:r>
                        <a:rPr lang="en-IN" sz="2800" dirty="0"/>
                        <a:t>BEEF</a:t>
                      </a:r>
                    </a:p>
                  </a:txBody>
                  <a:tcPr/>
                </a:tc>
                <a:extLst>
                  <a:ext uri="{0D108BD9-81ED-4DB2-BD59-A6C34878D82A}">
                    <a16:rowId xmlns:a16="http://schemas.microsoft.com/office/drawing/2014/main" val="2309038370"/>
                  </a:ext>
                </a:extLst>
              </a:tr>
              <a:tr h="370840">
                <a:tc>
                  <a:txBody>
                    <a:bodyPr/>
                    <a:lstStyle/>
                    <a:p>
                      <a:r>
                        <a:rPr lang="en-IN" sz="2800" dirty="0"/>
                        <a:t>4</a:t>
                      </a:r>
                    </a:p>
                  </a:txBody>
                  <a:tcPr/>
                </a:tc>
                <a:tc>
                  <a:txBody>
                    <a:bodyPr/>
                    <a:lstStyle/>
                    <a:p>
                      <a:r>
                        <a:rPr lang="en-IN" sz="2800" dirty="0"/>
                        <a:t>FEED</a:t>
                      </a:r>
                    </a:p>
                  </a:txBody>
                  <a:tcPr/>
                </a:tc>
                <a:extLst>
                  <a:ext uri="{0D108BD9-81ED-4DB2-BD59-A6C34878D82A}">
                    <a16:rowId xmlns:a16="http://schemas.microsoft.com/office/drawing/2014/main" val="1475277572"/>
                  </a:ext>
                </a:extLst>
              </a:tr>
              <a:tr h="370840">
                <a:tc>
                  <a:txBody>
                    <a:bodyPr/>
                    <a:lstStyle/>
                    <a:p>
                      <a:r>
                        <a:rPr lang="en-IN" sz="2800" dirty="0"/>
                        <a:t>5</a:t>
                      </a:r>
                    </a:p>
                  </a:txBody>
                  <a:tcPr/>
                </a:tc>
                <a:tc>
                  <a:txBody>
                    <a:bodyPr/>
                    <a:lstStyle/>
                    <a:p>
                      <a:r>
                        <a:rPr lang="en-IN" sz="2800" dirty="0"/>
                        <a:t>CAFE</a:t>
                      </a:r>
                    </a:p>
                  </a:txBody>
                  <a:tcPr/>
                </a:tc>
                <a:extLst>
                  <a:ext uri="{0D108BD9-81ED-4DB2-BD59-A6C34878D82A}">
                    <a16:rowId xmlns:a16="http://schemas.microsoft.com/office/drawing/2014/main" val="513751930"/>
                  </a:ext>
                </a:extLst>
              </a:tr>
              <a:tr h="370840">
                <a:tc>
                  <a:txBody>
                    <a:bodyPr/>
                    <a:lstStyle/>
                    <a:p>
                      <a:r>
                        <a:rPr lang="en-IN" sz="2800" dirty="0"/>
                        <a:t>6</a:t>
                      </a:r>
                    </a:p>
                  </a:txBody>
                  <a:tcPr/>
                </a:tc>
                <a:tc>
                  <a:txBody>
                    <a:bodyPr/>
                    <a:lstStyle/>
                    <a:p>
                      <a:r>
                        <a:rPr lang="en-IN" sz="2800" dirty="0"/>
                        <a:t>DEED</a:t>
                      </a:r>
                    </a:p>
                  </a:txBody>
                  <a:tcPr/>
                </a:tc>
                <a:extLst>
                  <a:ext uri="{0D108BD9-81ED-4DB2-BD59-A6C34878D82A}">
                    <a16:rowId xmlns:a16="http://schemas.microsoft.com/office/drawing/2014/main" val="840231293"/>
                  </a:ext>
                </a:extLst>
              </a:tr>
              <a:tr h="370840">
                <a:tc>
                  <a:txBody>
                    <a:bodyPr/>
                    <a:lstStyle/>
                    <a:p>
                      <a:r>
                        <a:rPr lang="en-IN" sz="2800" dirty="0"/>
                        <a:t>7</a:t>
                      </a:r>
                    </a:p>
                  </a:txBody>
                  <a:tcPr/>
                </a:tc>
                <a:tc>
                  <a:txBody>
                    <a:bodyPr/>
                    <a:lstStyle/>
                    <a:p>
                      <a:r>
                        <a:rPr lang="en-IN" sz="2800" b="0" i="0" kern="1200" dirty="0">
                          <a:solidFill>
                            <a:schemeClr val="dk1"/>
                          </a:solidFill>
                          <a:effectLst/>
                          <a:latin typeface="+mn-lt"/>
                          <a:ea typeface="+mn-ea"/>
                          <a:cs typeface="+mn-cs"/>
                        </a:rPr>
                        <a:t>DECAF</a:t>
                      </a:r>
                      <a:endParaRPr lang="en-IN" sz="2800" dirty="0"/>
                    </a:p>
                  </a:txBody>
                  <a:tcPr/>
                </a:tc>
                <a:extLst>
                  <a:ext uri="{0D108BD9-81ED-4DB2-BD59-A6C34878D82A}">
                    <a16:rowId xmlns:a16="http://schemas.microsoft.com/office/drawing/2014/main" val="1731850977"/>
                  </a:ext>
                </a:extLst>
              </a:tr>
            </a:tbl>
          </a:graphicData>
        </a:graphic>
      </p:graphicFrame>
    </p:spTree>
    <p:extLst>
      <p:ext uri="{BB962C8B-B14F-4D97-AF65-F5344CB8AC3E}">
        <p14:creationId xmlns:p14="http://schemas.microsoft.com/office/powerpoint/2010/main" val="40090630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52438" y="604838"/>
            <a:ext cx="8239125" cy="5872162"/>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and POP instruction</a:t>
            </a:r>
          </a:p>
        </p:txBody>
      </p:sp>
      <p:sp>
        <p:nvSpPr>
          <p:cNvPr id="3" name="TextBox 2"/>
          <p:cNvSpPr txBox="1"/>
          <p:nvPr/>
        </p:nvSpPr>
        <p:spPr>
          <a:xfrm>
            <a:off x="304800" y="1752600"/>
            <a:ext cx="8534400" cy="646331"/>
          </a:xfrm>
          <a:prstGeom prst="rect">
            <a:avLst/>
          </a:prstGeom>
          <a:noFill/>
        </p:spPr>
        <p:txBody>
          <a:bodyPr wrap="square" rtlCol="0">
            <a:spAutoFit/>
          </a:bodyPr>
          <a:lstStyle/>
          <a:p>
            <a:r>
              <a:rPr lang="en-US" dirty="0"/>
              <a:t>PUSH Instruction is very similar to STMDB</a:t>
            </a:r>
          </a:p>
          <a:p>
            <a:r>
              <a:rPr lang="en-US" dirty="0"/>
              <a:t>POP is very similar to LDMIA </a:t>
            </a:r>
          </a:p>
        </p:txBody>
      </p:sp>
      <p:sp>
        <p:nvSpPr>
          <p:cNvPr id="4" name="TextBox 3"/>
          <p:cNvSpPr txBox="1"/>
          <p:nvPr/>
        </p:nvSpPr>
        <p:spPr>
          <a:xfrm>
            <a:off x="304800" y="2743200"/>
            <a:ext cx="8153400" cy="1200329"/>
          </a:xfrm>
          <a:prstGeom prst="rect">
            <a:avLst/>
          </a:prstGeom>
          <a:noFill/>
          <a:ln>
            <a:solidFill>
              <a:srgbClr val="FF0066"/>
            </a:solidFill>
          </a:ln>
        </p:spPr>
        <p:txBody>
          <a:bodyPr wrap="square" rtlCol="0">
            <a:spAutoFit/>
          </a:bodyPr>
          <a:lstStyle/>
          <a:p>
            <a:r>
              <a:rPr lang="pt-BR" dirty="0"/>
              <a:t>PUSH { list of registers to push to stack }; </a:t>
            </a:r>
          </a:p>
          <a:p>
            <a:r>
              <a:rPr lang="pt-BR" b="1" dirty="0"/>
              <a:t>Example :   PUSH {R0, R3–R5, R9};</a:t>
            </a:r>
          </a:p>
          <a:p>
            <a:r>
              <a:rPr lang="en-US" dirty="0"/>
              <a:t>POP {</a:t>
            </a:r>
            <a:r>
              <a:rPr lang="pt-BR" dirty="0"/>
              <a:t>list of registers to push to stack</a:t>
            </a:r>
            <a:r>
              <a:rPr lang="en-US" dirty="0"/>
              <a:t>}; </a:t>
            </a:r>
          </a:p>
          <a:p>
            <a:r>
              <a:rPr lang="en-US" b="1" dirty="0"/>
              <a:t>Example  POP {R2, R3};</a:t>
            </a:r>
          </a:p>
        </p:txBody>
      </p:sp>
      <p:sp>
        <p:nvSpPr>
          <p:cNvPr id="5" name="TextBox 4"/>
          <p:cNvSpPr txBox="1"/>
          <p:nvPr/>
        </p:nvSpPr>
        <p:spPr>
          <a:xfrm>
            <a:off x="304800" y="4648200"/>
            <a:ext cx="8001000" cy="1477328"/>
          </a:xfrm>
          <a:prstGeom prst="rect">
            <a:avLst/>
          </a:prstGeom>
          <a:noFill/>
          <a:ln>
            <a:solidFill>
              <a:srgbClr val="FF0066"/>
            </a:solidFill>
          </a:ln>
        </p:spPr>
        <p:txBody>
          <a:bodyPr wrap="square" rtlCol="0">
            <a:spAutoFit/>
          </a:bodyPr>
          <a:lstStyle/>
          <a:p>
            <a:r>
              <a:rPr lang="en-US" b="1" dirty="0"/>
              <a:t>Restrictions with PUSH and POP</a:t>
            </a:r>
          </a:p>
          <a:p>
            <a:r>
              <a:rPr lang="en-US" dirty="0"/>
              <a:t>The &lt;List of registers&gt; in PUSH or POP cannot contain </a:t>
            </a:r>
            <a:r>
              <a:rPr lang="en-US" b="1" dirty="0"/>
              <a:t>SP.</a:t>
            </a:r>
          </a:p>
          <a:p>
            <a:r>
              <a:rPr lang="en-US" dirty="0"/>
              <a:t>• For the PUSH instruction, the &lt;List of registers&gt; cannot contain </a:t>
            </a:r>
            <a:r>
              <a:rPr lang="en-US" b="1" dirty="0"/>
              <a:t>PC.</a:t>
            </a:r>
          </a:p>
          <a:p>
            <a:r>
              <a:rPr lang="en-US" dirty="0"/>
              <a:t>• For the POP instruction, the &lt;List of registers&gt;  cannot contain </a:t>
            </a:r>
            <a:r>
              <a:rPr lang="en-US" b="1" dirty="0"/>
              <a:t>PC if it contains LR.</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19200"/>
            <a:ext cx="8229600" cy="1143000"/>
          </a:xfrm>
        </p:spPr>
        <p:txBody>
          <a:bodyPr>
            <a:normAutofit fontScale="90000"/>
          </a:bodyPr>
          <a:lstStyle/>
          <a:p>
            <a:r>
              <a:rPr lang="en-US" dirty="0"/>
              <a:t>Semaphore in ARM Assembly ?</a:t>
            </a:r>
            <a:br>
              <a:rPr lang="en-US" dirty="0"/>
            </a:br>
            <a:endParaRPr lang="en-US" dirty="0"/>
          </a:p>
        </p:txBody>
      </p:sp>
      <p:pic>
        <p:nvPicPr>
          <p:cNvPr id="2050" name="Picture 2" descr="Image result for semaphore signal"/>
          <p:cNvPicPr>
            <a:picLocks noChangeAspect="1" noChangeArrowheads="1"/>
          </p:cNvPicPr>
          <p:nvPr/>
        </p:nvPicPr>
        <p:blipFill>
          <a:blip r:embed="rId2" cstate="print"/>
          <a:srcRect/>
          <a:stretch>
            <a:fillRect/>
          </a:stretch>
        </p:blipFill>
        <p:spPr bwMode="auto">
          <a:xfrm>
            <a:off x="3124200" y="3097775"/>
            <a:ext cx="3171825" cy="3360176"/>
          </a:xfrm>
          <a:prstGeom prst="rect">
            <a:avLst/>
          </a:prstGeom>
          <a:noFill/>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Exclusive Access to Resources</a:t>
            </a:r>
          </a:p>
        </p:txBody>
      </p:sp>
      <p:sp>
        <p:nvSpPr>
          <p:cNvPr id="3" name="TextBox 2"/>
          <p:cNvSpPr txBox="1"/>
          <p:nvPr/>
        </p:nvSpPr>
        <p:spPr>
          <a:xfrm>
            <a:off x="533400" y="1676400"/>
            <a:ext cx="8077200" cy="4247317"/>
          </a:xfrm>
          <a:prstGeom prst="rect">
            <a:avLst/>
          </a:prstGeom>
          <a:noFill/>
        </p:spPr>
        <p:txBody>
          <a:bodyPr wrap="square" rtlCol="0">
            <a:spAutoFit/>
          </a:bodyPr>
          <a:lstStyle/>
          <a:p>
            <a:r>
              <a:rPr lang="en-US" dirty="0"/>
              <a:t>Let us say we have small device say a printer or something like that connected to a ARM processor Board  .. This is memory mapped device</a:t>
            </a:r>
          </a:p>
          <a:p>
            <a:endParaRPr lang="en-US" dirty="0"/>
          </a:p>
          <a:p>
            <a:r>
              <a:rPr lang="en-US" dirty="0"/>
              <a:t>Multiple points, try too access this device. At a time we only one thread can access this device – how do we control this ? In high level language we have </a:t>
            </a:r>
            <a:r>
              <a:rPr lang="en-US" dirty="0" err="1"/>
              <a:t>Semophore</a:t>
            </a:r>
            <a:r>
              <a:rPr lang="en-US" dirty="0"/>
              <a:t> API. In Assembly ARM support this by providing  two instructions LDREX STREX for accessing memory.</a:t>
            </a:r>
          </a:p>
          <a:p>
            <a:endParaRPr lang="en-US" dirty="0"/>
          </a:p>
          <a:p>
            <a:r>
              <a:rPr lang="en-US" dirty="0"/>
              <a:t>When we execute LDREX R0, [R1, #0x12]; The memory location with address R1 + 0x12 is read to R0 and the location is “</a:t>
            </a:r>
            <a:r>
              <a:rPr lang="en-US" b="1" dirty="0"/>
              <a:t>Locked</a:t>
            </a:r>
            <a:r>
              <a:rPr lang="en-US" dirty="0"/>
              <a:t>” so that no entity can access it.</a:t>
            </a:r>
          </a:p>
          <a:p>
            <a:endParaRPr lang="en-US" dirty="0"/>
          </a:p>
          <a:p>
            <a:r>
              <a:rPr lang="en-US" dirty="0"/>
              <a:t>When we do a </a:t>
            </a:r>
            <a:r>
              <a:rPr lang="nn-NO" dirty="0"/>
              <a:t>STREX Rd, Rt, [Rn, #Offset];  data in Rt will be written to the address [Rn + Offset], and Rd will have the return status and ”lock” will be released. </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b="1" dirty="0"/>
              <a:t>Inherent Addressing Mode</a:t>
            </a:r>
            <a:endParaRPr lang="en-US" dirty="0"/>
          </a:p>
        </p:txBody>
      </p:sp>
      <p:sp>
        <p:nvSpPr>
          <p:cNvPr id="3" name="TextBox 2"/>
          <p:cNvSpPr txBox="1"/>
          <p:nvPr/>
        </p:nvSpPr>
        <p:spPr>
          <a:xfrm>
            <a:off x="304800" y="2133600"/>
            <a:ext cx="8382000" cy="2031325"/>
          </a:xfrm>
          <a:prstGeom prst="rect">
            <a:avLst/>
          </a:prstGeom>
          <a:noFill/>
        </p:spPr>
        <p:txBody>
          <a:bodyPr wrap="square" rtlCol="0">
            <a:spAutoFit/>
          </a:bodyPr>
          <a:lstStyle/>
          <a:p>
            <a:r>
              <a:rPr lang="en-US" dirty="0"/>
              <a:t>Inherent Addressing Mode means that both operands are registers and all</a:t>
            </a:r>
          </a:p>
          <a:p>
            <a:r>
              <a:rPr lang="en-US" dirty="0"/>
              <a:t>operational data are located inside registers without needing to access the memory space.</a:t>
            </a:r>
          </a:p>
          <a:p>
            <a:endParaRPr lang="en-US" dirty="0"/>
          </a:p>
          <a:p>
            <a:endParaRPr lang="en-US" dirty="0"/>
          </a:p>
          <a:p>
            <a:r>
              <a:rPr lang="en-US" dirty="0"/>
              <a:t>Most Arithmetic and Logic as well as Shift and Rotate instructions use this addressing  mode, such as the instructions ADD</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2"/>
          <p:cNvSpPr>
            <a:spLocks noGrp="1"/>
          </p:cNvSpPr>
          <p:nvPr>
            <p:ph type="title"/>
          </p:nvPr>
        </p:nvSpPr>
        <p:spPr>
          <a:xfrm>
            <a:off x="457200" y="122238"/>
            <a:ext cx="7543800" cy="1295400"/>
          </a:xfrm>
        </p:spPr>
        <p:txBody>
          <a:bodyPr/>
          <a:lstStyle/>
          <a:p>
            <a:r>
              <a:rPr lang="en-US" dirty="0"/>
              <a:t>Floating Point Numbers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Floating point and integers Mix</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68340-E549-4D0A-9B07-1AEB2D3369E2}"/>
              </a:ext>
            </a:extLst>
          </p:cNvPr>
          <p:cNvSpPr txBox="1">
            <a:spLocks/>
          </p:cNvSpPr>
          <p:nvPr/>
        </p:nvSpPr>
        <p:spPr>
          <a:xfrm>
            <a:off x="479812" y="335999"/>
            <a:ext cx="8285098" cy="675249"/>
          </a:xfrm>
          <a:prstGeom prst="rect">
            <a:avLst/>
          </a:prstGeom>
        </p:spPr>
        <p:txBody>
          <a:bodyP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GB"/>
              <a:t>Cortex-M4 Instruction Set</a:t>
            </a:r>
            <a:endParaRPr lang="en-GB" dirty="0"/>
          </a:p>
        </p:txBody>
      </p:sp>
      <p:sp>
        <p:nvSpPr>
          <p:cNvPr id="3" name="Content Placeholder 2">
            <a:extLst>
              <a:ext uri="{FF2B5EF4-FFF2-40B4-BE49-F238E27FC236}">
                <a16:creationId xmlns:a16="http://schemas.microsoft.com/office/drawing/2014/main" id="{3D412964-959F-4CE6-85C4-28FE7C0C41D8}"/>
              </a:ext>
            </a:extLst>
          </p:cNvPr>
          <p:cNvSpPr txBox="1">
            <a:spLocks/>
          </p:cNvSpPr>
          <p:nvPr/>
        </p:nvSpPr>
        <p:spPr>
          <a:xfrm>
            <a:off x="479813" y="1143000"/>
            <a:ext cx="8283187"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GB" sz="2000" dirty="0"/>
              <a:t>ARM assembly syntax:</a:t>
            </a:r>
          </a:p>
          <a:p>
            <a:pPr marL="538162" lvl="1" indent="0" fontAlgn="auto">
              <a:spcAft>
                <a:spcPts val="0"/>
              </a:spcAft>
              <a:buFont typeface="Arial" pitchFamily="34" charset="0"/>
              <a:buNone/>
            </a:pPr>
            <a:r>
              <a:rPr lang="en-GB" sz="1800" i="1" dirty="0"/>
              <a:t>label</a:t>
            </a:r>
          </a:p>
          <a:p>
            <a:pPr marL="538162" lvl="2" indent="0" fontAlgn="auto">
              <a:spcAft>
                <a:spcPts val="0"/>
              </a:spcAft>
              <a:buFont typeface="Arial" pitchFamily="34" charset="0"/>
              <a:buNone/>
            </a:pPr>
            <a:r>
              <a:rPr lang="en-GB" sz="1800" i="1" dirty="0"/>
              <a:t>	mnemonic	operand1,	operand2, …	; Comments</a:t>
            </a:r>
          </a:p>
          <a:p>
            <a:pPr marL="538162" lvl="2" indent="0" fontAlgn="auto">
              <a:spcAft>
                <a:spcPts val="0"/>
              </a:spcAft>
              <a:buFont typeface="Arial" pitchFamily="34" charset="0"/>
              <a:buNone/>
            </a:pPr>
            <a:endParaRPr lang="en-GB" sz="1800" i="1" dirty="0"/>
          </a:p>
          <a:p>
            <a:pPr lvl="1" fontAlgn="auto">
              <a:spcAft>
                <a:spcPts val="0"/>
              </a:spcAft>
              <a:buFont typeface="Wingdings" panose="05000000000000000000" pitchFamily="2" charset="2"/>
              <a:buChar char="Ø"/>
            </a:pPr>
            <a:r>
              <a:rPr lang="en-GB" sz="1800" dirty="0"/>
              <a:t>Label is used as a reference to an address location;</a:t>
            </a:r>
          </a:p>
          <a:p>
            <a:pPr lvl="1" fontAlgn="auto">
              <a:spcAft>
                <a:spcPts val="0"/>
              </a:spcAft>
              <a:buFont typeface="Wingdings" panose="05000000000000000000" pitchFamily="2" charset="2"/>
              <a:buChar char="Ø"/>
            </a:pPr>
            <a:r>
              <a:rPr lang="en-GB" sz="1800" dirty="0"/>
              <a:t>Mnemonic is the name of the instruction;</a:t>
            </a:r>
          </a:p>
          <a:p>
            <a:pPr lvl="1" fontAlgn="auto">
              <a:spcAft>
                <a:spcPts val="0"/>
              </a:spcAft>
              <a:buFont typeface="Wingdings" panose="05000000000000000000" pitchFamily="2" charset="2"/>
              <a:buChar char="Ø"/>
            </a:pPr>
            <a:r>
              <a:rPr lang="en-GB" sz="1800" dirty="0"/>
              <a:t>Operand1 is the destination of the operation;</a:t>
            </a:r>
          </a:p>
          <a:p>
            <a:pPr lvl="1" fontAlgn="auto">
              <a:spcAft>
                <a:spcPts val="0"/>
              </a:spcAft>
              <a:buFont typeface="Wingdings" panose="05000000000000000000" pitchFamily="2" charset="2"/>
              <a:buChar char="Ø"/>
            </a:pPr>
            <a:r>
              <a:rPr lang="en-GB" sz="1800" dirty="0"/>
              <a:t>Operand2 is normally the source of the operation;</a:t>
            </a:r>
          </a:p>
          <a:p>
            <a:pPr lvl="1" fontAlgn="auto">
              <a:spcAft>
                <a:spcPts val="0"/>
              </a:spcAft>
              <a:buFont typeface="Wingdings" panose="05000000000000000000" pitchFamily="2" charset="2"/>
              <a:buChar char="Ø"/>
            </a:pPr>
            <a:r>
              <a:rPr lang="en-GB" sz="1800" dirty="0"/>
              <a:t>Comments are written after “ ; ”, which does not affect the program;</a:t>
            </a:r>
          </a:p>
          <a:p>
            <a:pPr lvl="1" fontAlgn="auto">
              <a:spcAft>
                <a:spcPts val="0"/>
              </a:spcAft>
              <a:buFont typeface="Wingdings" panose="05000000000000000000" pitchFamily="2" charset="2"/>
              <a:buChar char="Ø"/>
            </a:pPr>
            <a:r>
              <a:rPr lang="en-GB" sz="1800" dirty="0"/>
              <a:t>For example</a:t>
            </a:r>
          </a:p>
          <a:p>
            <a:pPr marL="823912" lvl="1" fontAlgn="auto">
              <a:spcAft>
                <a:spcPts val="0"/>
              </a:spcAft>
              <a:buFont typeface="Wingdings" panose="05000000000000000000" pitchFamily="2" charset="2"/>
              <a:buChar char="Ø"/>
            </a:pPr>
            <a:r>
              <a:rPr lang="en-GB" sz="1800" i="1" dirty="0"/>
              <a:t>	MOVS	R3,	#0x11		;Set register R3 to 0x11</a:t>
            </a:r>
          </a:p>
          <a:p>
            <a:pPr lvl="1" fontAlgn="auto">
              <a:spcAft>
                <a:spcPts val="0"/>
              </a:spcAft>
              <a:buFont typeface="Wingdings" panose="05000000000000000000" pitchFamily="2" charset="2"/>
              <a:buChar char="Ø"/>
            </a:pPr>
            <a:r>
              <a:rPr lang="en-GB" sz="1800" dirty="0"/>
              <a:t>Note that the assembly code can be assembled by either ARM assembler (</a:t>
            </a:r>
            <a:r>
              <a:rPr lang="en-GB" sz="1800" dirty="0" err="1"/>
              <a:t>armasm</a:t>
            </a:r>
            <a:r>
              <a:rPr lang="en-GB" sz="1800" dirty="0"/>
              <a:t>) or assembly tools from a variety of vendors (e.g. GNU tool chain). When using GNU tool chain, the syntax for labels and comments is slightly different</a:t>
            </a:r>
          </a:p>
          <a:p>
            <a:pPr lvl="1" fontAlgn="auto">
              <a:spcAft>
                <a:spcPts val="0"/>
              </a:spcAft>
            </a:pPr>
            <a:endParaRPr lang="en-GB" sz="1800" dirty="0"/>
          </a:p>
          <a:p>
            <a:pPr fontAlgn="auto">
              <a:spcAft>
                <a:spcPts val="0"/>
              </a:spcAft>
            </a:pPr>
            <a:endParaRPr lang="en-GB" sz="2000" dirty="0"/>
          </a:p>
        </p:txBody>
      </p:sp>
    </p:spTree>
    <p:extLst>
      <p:ext uri="{BB962C8B-B14F-4D97-AF65-F5344CB8AC3E}">
        <p14:creationId xmlns:p14="http://schemas.microsoft.com/office/powerpoint/2010/main" val="9085939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533400" y="2133600"/>
            <a:ext cx="8229600" cy="2925762"/>
          </a:xfrm>
          <a:ln>
            <a:solidFill>
              <a:schemeClr val="accent1"/>
            </a:solidFill>
          </a:ln>
        </p:spPr>
        <p:txBody>
          <a:bodyPr>
            <a:normAutofit fontScale="90000"/>
          </a:bodyPr>
          <a:lstStyle/>
          <a:p>
            <a:r>
              <a:rPr lang="en-US" dirty="0"/>
              <a:t>Structure of Assembly Language</a:t>
            </a:r>
            <a:br>
              <a:rPr lang="en-US" dirty="0"/>
            </a:br>
            <a:r>
              <a:rPr lang="en-US" dirty="0"/>
              <a:t>Programs</a:t>
            </a:r>
            <a:br>
              <a:rPr lang="en-US" dirty="0"/>
            </a:br>
            <a:br>
              <a:rPr lang="en-US" dirty="0"/>
            </a:br>
            <a:r>
              <a:rPr lang="en-US" dirty="0"/>
              <a:t>Assembler Rules and Directive </a:t>
            </a:r>
            <a:br>
              <a:rPr lang="en-US" dirty="0"/>
            </a:b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5"/>
          <p:cNvSpPr txBox="1">
            <a:spLocks/>
          </p:cNvSpPr>
          <p:nvPr/>
        </p:nvSpPr>
        <p:spPr>
          <a:xfrm>
            <a:off x="533400" y="2133600"/>
            <a:ext cx="8229600" cy="1676400"/>
          </a:xfrm>
          <a:prstGeom prst="rect">
            <a:avLst/>
          </a:prstGeom>
          <a:ln>
            <a:solidFill>
              <a:schemeClr val="accent1"/>
            </a:solidFill>
          </a:ln>
        </p:spPr>
        <p:txBody>
          <a:bodyP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Load and Store </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latin typeface="+mj-lt"/>
                <a:ea typeface="+mj-ea"/>
                <a:cs typeface="+mj-cs"/>
              </a:rPr>
              <a:t>Instructions</a:t>
            </a:r>
            <a:br>
              <a:rPr kumimoji="0" lang="en-US" sz="4400" b="0" i="0" u="none" strike="noStrike" kern="1200" cap="none" spc="0" normalizeH="0" baseline="0" noProof="0" dirty="0">
                <a:ln>
                  <a:noFill/>
                </a:ln>
                <a:solidFill>
                  <a:schemeClr val="tx1"/>
                </a:solidFill>
                <a:effectLst/>
                <a:uLnTx/>
                <a:uFillTx/>
                <a:latin typeface="+mj-lt"/>
                <a:ea typeface="+mj-ea"/>
                <a:cs typeface="+mj-cs"/>
              </a:rPr>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5"/>
          <p:cNvSpPr txBox="1">
            <a:spLocks/>
          </p:cNvSpPr>
          <p:nvPr/>
        </p:nvSpPr>
        <p:spPr>
          <a:xfrm>
            <a:off x="533400" y="2133600"/>
            <a:ext cx="8229600" cy="1676400"/>
          </a:xfrm>
          <a:prstGeom prst="rect">
            <a:avLst/>
          </a:prstGeom>
          <a:ln>
            <a:solidFill>
              <a:schemeClr val="accent1"/>
            </a:solidFill>
          </a:ln>
        </p:spPr>
        <p:txBody>
          <a:bodyP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latin typeface="+mj-lt"/>
                <a:ea typeface="+mj-ea"/>
                <a:cs typeface="+mj-cs"/>
              </a:rPr>
              <a:t>Arithmetic Operations</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Basics</a:t>
            </a:r>
            <a:r>
              <a:rPr kumimoji="0" lang="en-US" sz="4400" b="0" i="0" u="none" strike="noStrike" kern="1200" cap="none" spc="0" normalizeH="0" noProof="0" dirty="0">
                <a:ln>
                  <a:noFill/>
                </a:ln>
                <a:solidFill>
                  <a:schemeClr val="tx1"/>
                </a:solidFill>
                <a:effectLst/>
                <a:uLnTx/>
                <a:uFillTx/>
                <a:latin typeface="+mj-lt"/>
                <a:ea typeface="+mj-ea"/>
                <a:cs typeface="+mj-cs"/>
              </a:rPr>
              <a:t> of DSP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30260"/>
            <a:ext cx="8229600" cy="639762"/>
          </a:xfrm>
        </p:spPr>
        <p:txBody>
          <a:bodyPr>
            <a:normAutofit fontScale="90000"/>
          </a:bodyPr>
          <a:lstStyle/>
          <a:p>
            <a:r>
              <a:rPr lang="en-US" dirty="0"/>
              <a:t> Cortex-M3 and M4</a:t>
            </a:r>
          </a:p>
        </p:txBody>
      </p:sp>
      <p:pic>
        <p:nvPicPr>
          <p:cNvPr id="1027" name="Picture 3"/>
          <p:cNvPicPr>
            <a:picLocks noChangeAspect="1" noChangeArrowheads="1"/>
          </p:cNvPicPr>
          <p:nvPr/>
        </p:nvPicPr>
        <p:blipFill>
          <a:blip r:embed="rId2" cstate="print"/>
          <a:srcRect/>
          <a:stretch>
            <a:fillRect/>
          </a:stretch>
        </p:blipFill>
        <p:spPr bwMode="auto">
          <a:xfrm>
            <a:off x="2209800" y="1000125"/>
            <a:ext cx="5562600" cy="5857875"/>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7B3CA-BE3E-4D48-BAC1-EB6256212B18}"/>
              </a:ext>
            </a:extLst>
          </p:cNvPr>
          <p:cNvSpPr txBox="1">
            <a:spLocks/>
          </p:cNvSpPr>
          <p:nvPr/>
        </p:nvSpPr>
        <p:spPr>
          <a:xfrm>
            <a:off x="479812" y="336000"/>
            <a:ext cx="8285098" cy="618978"/>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GB"/>
              <a:t>Useful Resources</a:t>
            </a:r>
          </a:p>
        </p:txBody>
      </p:sp>
      <p:sp>
        <p:nvSpPr>
          <p:cNvPr id="3" name="Content Placeholder 2">
            <a:extLst>
              <a:ext uri="{FF2B5EF4-FFF2-40B4-BE49-F238E27FC236}">
                <a16:creationId xmlns:a16="http://schemas.microsoft.com/office/drawing/2014/main" id="{307AA7C7-C5A9-4BE7-AEFD-9338142604CB}"/>
              </a:ext>
            </a:extLst>
          </p:cNvPr>
          <p:cNvSpPr txBox="1">
            <a:spLocks/>
          </p:cNvSpPr>
          <p:nvPr/>
        </p:nvSpPr>
        <p:spPr>
          <a:xfrm>
            <a:off x="479813" y="1219200"/>
            <a:ext cx="8283187" cy="5029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GB" sz="2200"/>
              <a:t>Architecture Reference Manual:</a:t>
            </a:r>
          </a:p>
          <a:p>
            <a:pPr marL="538162" lvl="1" indent="0" fontAlgn="auto">
              <a:spcAft>
                <a:spcPts val="0"/>
              </a:spcAft>
              <a:buFont typeface="Arial" pitchFamily="34" charset="0"/>
              <a:buNone/>
            </a:pPr>
            <a:r>
              <a:rPr lang="en-GB" sz="1800"/>
              <a:t>	http://infocenter.arm.com/help/index.jsp?topic=/com.arm.doc.ddi0403c/index.html</a:t>
            </a:r>
          </a:p>
          <a:p>
            <a:pPr fontAlgn="auto">
              <a:spcAft>
                <a:spcPts val="0"/>
              </a:spcAft>
            </a:pPr>
            <a:r>
              <a:rPr lang="en-GB" sz="2200"/>
              <a:t>Cortex-M4 Technical Reference Manual:</a:t>
            </a:r>
          </a:p>
          <a:p>
            <a:pPr marL="538162" lvl="1" indent="0" fontAlgn="auto">
              <a:spcAft>
                <a:spcPts val="0"/>
              </a:spcAft>
              <a:buFont typeface="Arial" pitchFamily="34" charset="0"/>
              <a:buNone/>
            </a:pPr>
            <a:r>
              <a:rPr lang="en-GB" sz="1800"/>
              <a:t>	http://infocenter.arm.com/help/topic/com.arm.doc.ddi0439d/DDI0439D_cortex_m4_processor_r0p1_trm.pdf</a:t>
            </a:r>
          </a:p>
          <a:p>
            <a:pPr fontAlgn="auto">
              <a:spcAft>
                <a:spcPts val="0"/>
              </a:spcAft>
            </a:pPr>
            <a:r>
              <a:rPr lang="en-GB" sz="2200"/>
              <a:t>Cortex-M4 Devices Generic User Guide:</a:t>
            </a:r>
          </a:p>
          <a:p>
            <a:pPr marL="538162" lvl="1" indent="0" fontAlgn="auto">
              <a:spcAft>
                <a:spcPts val="0"/>
              </a:spcAft>
              <a:buFont typeface="Arial" pitchFamily="34" charset="0"/>
              <a:buNone/>
            </a:pPr>
            <a:r>
              <a:rPr lang="en-GB" sz="1800"/>
              <a:t>	http://infocenter.arm.com/help/topic/com.arm.doc.dui0553a/DUI0553A_cortex_m4_dgug.pdf</a:t>
            </a:r>
            <a:endParaRPr lang="en-GB" sz="1800" dirty="0"/>
          </a:p>
        </p:txBody>
      </p:sp>
    </p:spTree>
    <p:extLst>
      <p:ext uri="{BB962C8B-B14F-4D97-AF65-F5344CB8AC3E}">
        <p14:creationId xmlns:p14="http://schemas.microsoft.com/office/powerpoint/2010/main" val="2059446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ED1AE-8639-4D63-AE40-37271F0351DF}"/>
              </a:ext>
            </a:extLst>
          </p:cNvPr>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dirty="0"/>
              <a:t>High level  Language Work Flow</a:t>
            </a:r>
          </a:p>
        </p:txBody>
      </p:sp>
      <p:sp>
        <p:nvSpPr>
          <p:cNvPr id="3" name="Rounded Rectangle 2">
            <a:extLst>
              <a:ext uri="{FF2B5EF4-FFF2-40B4-BE49-F238E27FC236}">
                <a16:creationId xmlns:a16="http://schemas.microsoft.com/office/drawing/2014/main" id="{DBB263AA-7B5B-461C-B12C-343BA6BB77E5}"/>
              </a:ext>
            </a:extLst>
          </p:cNvPr>
          <p:cNvSpPr/>
          <p:nvPr/>
        </p:nvSpPr>
        <p:spPr>
          <a:xfrm>
            <a:off x="2362200" y="1066800"/>
            <a:ext cx="3886200" cy="685800"/>
          </a:xfrm>
          <a:prstGeom prst="roundRect">
            <a:avLst/>
          </a:prstGeom>
          <a:scene3d>
            <a:camera prst="orthographicFront"/>
            <a:lightRig rig="freezing" dir="t"/>
          </a:scene3d>
          <a:sp3d prstMaterial="dkEdge">
            <a:bevelT w="114300" prst="hardEdge"/>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Level Language -C</a:t>
            </a:r>
          </a:p>
        </p:txBody>
      </p:sp>
      <p:sp>
        <p:nvSpPr>
          <p:cNvPr id="4" name="Rounded Rectangle 3">
            <a:extLst>
              <a:ext uri="{FF2B5EF4-FFF2-40B4-BE49-F238E27FC236}">
                <a16:creationId xmlns:a16="http://schemas.microsoft.com/office/drawing/2014/main" id="{B346C159-F1FE-4500-AFB4-588A4AB431FF}"/>
              </a:ext>
            </a:extLst>
          </p:cNvPr>
          <p:cNvSpPr/>
          <p:nvPr/>
        </p:nvSpPr>
        <p:spPr>
          <a:xfrm>
            <a:off x="1447800" y="4373562"/>
            <a:ext cx="5943600" cy="579438"/>
          </a:xfrm>
          <a:prstGeom prst="roundRect">
            <a:avLst/>
          </a:prstGeom>
          <a:ln>
            <a:noFill/>
          </a:ln>
          <a:effectLst>
            <a:glow rad="101600">
              <a:schemeClr val="accent4">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sz="3600" dirty="0">
                <a:solidFill>
                  <a:srgbClr val="FF0000"/>
                </a:solidFill>
              </a:rPr>
              <a:t>Assembler</a:t>
            </a:r>
            <a:endParaRPr lang="en-US" dirty="0">
              <a:solidFill>
                <a:srgbClr val="FF0000"/>
              </a:solidFill>
            </a:endParaRPr>
          </a:p>
        </p:txBody>
      </p:sp>
      <p:sp>
        <p:nvSpPr>
          <p:cNvPr id="5" name="Down Arrow 4">
            <a:extLst>
              <a:ext uri="{FF2B5EF4-FFF2-40B4-BE49-F238E27FC236}">
                <a16:creationId xmlns:a16="http://schemas.microsoft.com/office/drawing/2014/main" id="{3671DF71-6AD5-418C-9426-0CED699AF8C0}"/>
              </a:ext>
            </a:extLst>
          </p:cNvPr>
          <p:cNvSpPr/>
          <p:nvPr/>
        </p:nvSpPr>
        <p:spPr>
          <a:xfrm>
            <a:off x="4208580" y="3572146"/>
            <a:ext cx="363420" cy="6950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69E5894-4895-4307-9769-F6AC213F8092}"/>
              </a:ext>
            </a:extLst>
          </p:cNvPr>
          <p:cNvSpPr/>
          <p:nvPr/>
        </p:nvSpPr>
        <p:spPr>
          <a:xfrm>
            <a:off x="2359325" y="5686154"/>
            <a:ext cx="4114800" cy="1019446"/>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r>
              <a:rPr lang="en-US" dirty="0">
                <a:solidFill>
                  <a:schemeClr val="tx1"/>
                </a:solidFill>
              </a:rPr>
              <a:t>Machine Language Instructions</a:t>
            </a:r>
          </a:p>
        </p:txBody>
      </p:sp>
      <p:sp>
        <p:nvSpPr>
          <p:cNvPr id="7" name="Down Arrow 6">
            <a:extLst>
              <a:ext uri="{FF2B5EF4-FFF2-40B4-BE49-F238E27FC236}">
                <a16:creationId xmlns:a16="http://schemas.microsoft.com/office/drawing/2014/main" id="{F1124F2D-BAEC-40A2-BFB6-465B415AF61B}"/>
              </a:ext>
            </a:extLst>
          </p:cNvPr>
          <p:cNvSpPr/>
          <p:nvPr/>
        </p:nvSpPr>
        <p:spPr>
          <a:xfrm>
            <a:off x="4132380" y="5029200"/>
            <a:ext cx="5334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a:extLst>
              <a:ext uri="{FF2B5EF4-FFF2-40B4-BE49-F238E27FC236}">
                <a16:creationId xmlns:a16="http://schemas.microsoft.com/office/drawing/2014/main" id="{BEA0F116-DF36-47DD-832D-557D2B0855DB}"/>
              </a:ext>
            </a:extLst>
          </p:cNvPr>
          <p:cNvPicPr>
            <a:picLocks noChangeAspect="1" noChangeArrowheads="1"/>
          </p:cNvPicPr>
          <p:nvPr/>
        </p:nvPicPr>
        <p:blipFill>
          <a:blip r:embed="rId2" cstate="print"/>
          <a:srcRect/>
          <a:stretch>
            <a:fillRect/>
          </a:stretch>
        </p:blipFill>
        <p:spPr bwMode="auto">
          <a:xfrm>
            <a:off x="97766" y="975519"/>
            <a:ext cx="1524000" cy="1524000"/>
          </a:xfrm>
          <a:prstGeom prst="rect">
            <a:avLst/>
          </a:prstGeom>
          <a:noFill/>
          <a:ln w="9525">
            <a:noFill/>
            <a:miter lim="800000"/>
            <a:headEnd/>
            <a:tailEnd/>
          </a:ln>
          <a:effectLst/>
        </p:spPr>
      </p:pic>
      <p:pic>
        <p:nvPicPr>
          <p:cNvPr id="9" name="Picture 3">
            <a:extLst>
              <a:ext uri="{FF2B5EF4-FFF2-40B4-BE49-F238E27FC236}">
                <a16:creationId xmlns:a16="http://schemas.microsoft.com/office/drawing/2014/main" id="{2592DA31-1EB4-4CED-A8CB-761B2251ECAC}"/>
              </a:ext>
            </a:extLst>
          </p:cNvPr>
          <p:cNvPicPr>
            <a:picLocks noChangeAspect="1" noChangeArrowheads="1"/>
          </p:cNvPicPr>
          <p:nvPr/>
        </p:nvPicPr>
        <p:blipFill>
          <a:blip r:embed="rId3" cstate="print"/>
          <a:srcRect/>
          <a:stretch>
            <a:fillRect/>
          </a:stretch>
        </p:blipFill>
        <p:spPr bwMode="auto">
          <a:xfrm>
            <a:off x="7901093" y="3962400"/>
            <a:ext cx="1066800" cy="1066800"/>
          </a:xfrm>
          <a:prstGeom prst="rect">
            <a:avLst/>
          </a:prstGeom>
          <a:noFill/>
          <a:ln w="9525">
            <a:noFill/>
            <a:miter lim="800000"/>
            <a:headEnd/>
            <a:tailEnd/>
          </a:ln>
          <a:effectLst/>
        </p:spPr>
      </p:pic>
      <p:pic>
        <p:nvPicPr>
          <p:cNvPr id="10" name="Picture 4">
            <a:extLst>
              <a:ext uri="{FF2B5EF4-FFF2-40B4-BE49-F238E27FC236}">
                <a16:creationId xmlns:a16="http://schemas.microsoft.com/office/drawing/2014/main" id="{6DA07F47-6A4B-4EF4-8A5E-5060AB00357A}"/>
              </a:ext>
            </a:extLst>
          </p:cNvPr>
          <p:cNvPicPr>
            <a:picLocks noChangeAspect="1" noChangeArrowheads="1"/>
          </p:cNvPicPr>
          <p:nvPr/>
        </p:nvPicPr>
        <p:blipFill>
          <a:blip r:embed="rId4" cstate="print"/>
          <a:srcRect/>
          <a:stretch>
            <a:fillRect/>
          </a:stretch>
        </p:blipFill>
        <p:spPr bwMode="auto">
          <a:xfrm>
            <a:off x="6581955" y="5686154"/>
            <a:ext cx="1322951" cy="990600"/>
          </a:xfrm>
          <a:prstGeom prst="rect">
            <a:avLst/>
          </a:prstGeom>
          <a:noFill/>
          <a:ln w="9525">
            <a:noFill/>
            <a:miter lim="800000"/>
            <a:headEnd/>
            <a:tailEnd/>
          </a:ln>
          <a:effectLst/>
        </p:spPr>
      </p:pic>
      <p:sp>
        <p:nvSpPr>
          <p:cNvPr id="11" name="Down Arrow 4">
            <a:extLst>
              <a:ext uri="{FF2B5EF4-FFF2-40B4-BE49-F238E27FC236}">
                <a16:creationId xmlns:a16="http://schemas.microsoft.com/office/drawing/2014/main" id="{1F31AD72-1511-4CC3-B7F8-4FC38082665B}"/>
              </a:ext>
            </a:extLst>
          </p:cNvPr>
          <p:cNvSpPr/>
          <p:nvPr/>
        </p:nvSpPr>
        <p:spPr>
          <a:xfrm>
            <a:off x="4191000" y="1752600"/>
            <a:ext cx="3810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1482B2C-5F9E-49F6-B887-47445210C3A3}"/>
              </a:ext>
            </a:extLst>
          </p:cNvPr>
          <p:cNvSpPr/>
          <p:nvPr/>
        </p:nvSpPr>
        <p:spPr>
          <a:xfrm>
            <a:off x="2359325" y="2257154"/>
            <a:ext cx="3991155" cy="1225685"/>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 Compiler</a:t>
            </a:r>
          </a:p>
        </p:txBody>
      </p:sp>
      <p:pic>
        <p:nvPicPr>
          <p:cNvPr id="13" name="Picture 3">
            <a:extLst>
              <a:ext uri="{FF2B5EF4-FFF2-40B4-BE49-F238E27FC236}">
                <a16:creationId xmlns:a16="http://schemas.microsoft.com/office/drawing/2014/main" id="{4E46E0EE-5870-4DDD-9AD5-69EC87282F2B}"/>
              </a:ext>
            </a:extLst>
          </p:cNvPr>
          <p:cNvPicPr>
            <a:picLocks noChangeAspect="1" noChangeArrowheads="1"/>
          </p:cNvPicPr>
          <p:nvPr/>
        </p:nvPicPr>
        <p:blipFill>
          <a:blip r:embed="rId3" cstate="print"/>
          <a:srcRect/>
          <a:stretch>
            <a:fillRect/>
          </a:stretch>
        </p:blipFill>
        <p:spPr bwMode="auto">
          <a:xfrm>
            <a:off x="7162800" y="2362200"/>
            <a:ext cx="1066800" cy="1066800"/>
          </a:xfrm>
          <a:prstGeom prst="rect">
            <a:avLst/>
          </a:prstGeom>
          <a:noFill/>
          <a:ln w="9525">
            <a:noFill/>
            <a:miter lim="800000"/>
            <a:headEnd/>
            <a:tailEnd/>
          </a:ln>
          <a:effectLst/>
        </p:spPr>
      </p:pic>
      <p:cxnSp>
        <p:nvCxnSpPr>
          <p:cNvPr id="15" name="Straight Arrow Connector 14">
            <a:extLst>
              <a:ext uri="{FF2B5EF4-FFF2-40B4-BE49-F238E27FC236}">
                <a16:creationId xmlns:a16="http://schemas.microsoft.com/office/drawing/2014/main" id="{1C6CF13F-E0A6-4D65-9D5F-FCC1A92ACB3C}"/>
              </a:ext>
            </a:extLst>
          </p:cNvPr>
          <p:cNvCxnSpPr>
            <a:stCxn id="8" idx="3"/>
          </p:cNvCxnSpPr>
          <p:nvPr/>
        </p:nvCxnSpPr>
        <p:spPr>
          <a:xfrm flipV="1">
            <a:off x="1621766" y="1295400"/>
            <a:ext cx="588034" cy="442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810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86743-2A19-4936-A90E-9DC2AC1A0262}"/>
              </a:ext>
            </a:extLst>
          </p:cNvPr>
          <p:cNvSpPr>
            <a:spLocks noGrp="1"/>
          </p:cNvSpPr>
          <p:nvPr>
            <p:ph type="title"/>
          </p:nvPr>
        </p:nvSpPr>
        <p:spPr>
          <a:xfrm>
            <a:off x="457200" y="274638"/>
            <a:ext cx="8229600" cy="715962"/>
          </a:xfrm>
        </p:spPr>
        <p:txBody>
          <a:bodyPr>
            <a:normAutofit fontScale="90000"/>
          </a:bodyPr>
          <a:lstStyle/>
          <a:p>
            <a:r>
              <a:rPr lang="en-IN" dirty="0"/>
              <a:t>Stage of a compiler</a:t>
            </a:r>
          </a:p>
        </p:txBody>
      </p:sp>
      <p:sp>
        <p:nvSpPr>
          <p:cNvPr id="3" name="Rectangle: Rounded Corners 2">
            <a:extLst>
              <a:ext uri="{FF2B5EF4-FFF2-40B4-BE49-F238E27FC236}">
                <a16:creationId xmlns:a16="http://schemas.microsoft.com/office/drawing/2014/main" id="{3996AE38-8C25-4404-82B7-9DC9710AB50A}"/>
              </a:ext>
            </a:extLst>
          </p:cNvPr>
          <p:cNvSpPr/>
          <p:nvPr/>
        </p:nvSpPr>
        <p:spPr>
          <a:xfrm>
            <a:off x="2819400" y="1143000"/>
            <a:ext cx="3200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Lexical Analyzer</a:t>
            </a:r>
          </a:p>
        </p:txBody>
      </p:sp>
      <p:sp>
        <p:nvSpPr>
          <p:cNvPr id="4" name="Rectangle: Rounded Corners 3">
            <a:extLst>
              <a:ext uri="{FF2B5EF4-FFF2-40B4-BE49-F238E27FC236}">
                <a16:creationId xmlns:a16="http://schemas.microsoft.com/office/drawing/2014/main" id="{C0601F7F-B791-434F-B9BD-CCC02D7829CE}"/>
              </a:ext>
            </a:extLst>
          </p:cNvPr>
          <p:cNvSpPr/>
          <p:nvPr/>
        </p:nvSpPr>
        <p:spPr>
          <a:xfrm>
            <a:off x="2845279" y="2362200"/>
            <a:ext cx="3200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Parser</a:t>
            </a:r>
          </a:p>
        </p:txBody>
      </p:sp>
      <p:sp>
        <p:nvSpPr>
          <p:cNvPr id="5" name="Rectangle: Rounded Corners 4">
            <a:extLst>
              <a:ext uri="{FF2B5EF4-FFF2-40B4-BE49-F238E27FC236}">
                <a16:creationId xmlns:a16="http://schemas.microsoft.com/office/drawing/2014/main" id="{AF7BEDDC-D66F-43E7-B2D5-B44F61B32880}"/>
              </a:ext>
            </a:extLst>
          </p:cNvPr>
          <p:cNvSpPr/>
          <p:nvPr/>
        </p:nvSpPr>
        <p:spPr>
          <a:xfrm>
            <a:off x="2872596" y="3581400"/>
            <a:ext cx="3200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Intermediate Code</a:t>
            </a:r>
          </a:p>
        </p:txBody>
      </p:sp>
      <p:sp>
        <p:nvSpPr>
          <p:cNvPr id="6" name="Rectangle: Rounded Corners 5">
            <a:extLst>
              <a:ext uri="{FF2B5EF4-FFF2-40B4-BE49-F238E27FC236}">
                <a16:creationId xmlns:a16="http://schemas.microsoft.com/office/drawing/2014/main" id="{1E298180-9D9D-45CD-94AB-015B002B0288}"/>
              </a:ext>
            </a:extLst>
          </p:cNvPr>
          <p:cNvSpPr/>
          <p:nvPr/>
        </p:nvSpPr>
        <p:spPr>
          <a:xfrm>
            <a:off x="2895600" y="4724400"/>
            <a:ext cx="3276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Processor Specific Assembly Language</a:t>
            </a:r>
          </a:p>
        </p:txBody>
      </p:sp>
      <p:sp>
        <p:nvSpPr>
          <p:cNvPr id="7" name="Rectangle: Rounded Corners 6">
            <a:extLst>
              <a:ext uri="{FF2B5EF4-FFF2-40B4-BE49-F238E27FC236}">
                <a16:creationId xmlns:a16="http://schemas.microsoft.com/office/drawing/2014/main" id="{DC96480B-B46D-4CDA-98F4-9A4963F5A8CA}"/>
              </a:ext>
            </a:extLst>
          </p:cNvPr>
          <p:cNvSpPr/>
          <p:nvPr/>
        </p:nvSpPr>
        <p:spPr>
          <a:xfrm>
            <a:off x="2971800" y="6085936"/>
            <a:ext cx="3200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ARM Assembler</a:t>
            </a:r>
          </a:p>
        </p:txBody>
      </p:sp>
      <p:sp>
        <p:nvSpPr>
          <p:cNvPr id="8" name="Oval 7">
            <a:extLst>
              <a:ext uri="{FF2B5EF4-FFF2-40B4-BE49-F238E27FC236}">
                <a16:creationId xmlns:a16="http://schemas.microsoft.com/office/drawing/2014/main" id="{DCF1BC97-6200-44A8-8B55-F514D9359734}"/>
              </a:ext>
            </a:extLst>
          </p:cNvPr>
          <p:cNvSpPr/>
          <p:nvPr/>
        </p:nvSpPr>
        <p:spPr>
          <a:xfrm>
            <a:off x="6750169" y="5940592"/>
            <a:ext cx="2165231" cy="678744"/>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r>
              <a:rPr lang="en-US" sz="1400" dirty="0">
                <a:solidFill>
                  <a:schemeClr val="tx1"/>
                </a:solidFill>
              </a:rPr>
              <a:t>Machine Language Instructions</a:t>
            </a:r>
          </a:p>
        </p:txBody>
      </p:sp>
      <p:pic>
        <p:nvPicPr>
          <p:cNvPr id="9" name="Picture 4">
            <a:extLst>
              <a:ext uri="{FF2B5EF4-FFF2-40B4-BE49-F238E27FC236}">
                <a16:creationId xmlns:a16="http://schemas.microsoft.com/office/drawing/2014/main" id="{55AFA4AF-376F-4BA1-8521-C3EA54FD7773}"/>
              </a:ext>
            </a:extLst>
          </p:cNvPr>
          <p:cNvPicPr>
            <a:picLocks noChangeAspect="1" noChangeArrowheads="1"/>
          </p:cNvPicPr>
          <p:nvPr/>
        </p:nvPicPr>
        <p:blipFill>
          <a:blip r:embed="rId2" cstate="print"/>
          <a:srcRect/>
          <a:stretch>
            <a:fillRect/>
          </a:stretch>
        </p:blipFill>
        <p:spPr bwMode="auto">
          <a:xfrm>
            <a:off x="7455751" y="5105400"/>
            <a:ext cx="906466" cy="678744"/>
          </a:xfrm>
          <a:prstGeom prst="rect">
            <a:avLst/>
          </a:prstGeom>
          <a:noFill/>
          <a:ln w="9525">
            <a:noFill/>
            <a:miter lim="800000"/>
            <a:headEnd/>
            <a:tailEnd/>
          </a:ln>
          <a:effectLst/>
        </p:spPr>
      </p:pic>
      <p:cxnSp>
        <p:nvCxnSpPr>
          <p:cNvPr id="11" name="Straight Arrow Connector 10">
            <a:extLst>
              <a:ext uri="{FF2B5EF4-FFF2-40B4-BE49-F238E27FC236}">
                <a16:creationId xmlns:a16="http://schemas.microsoft.com/office/drawing/2014/main" id="{FE0604C9-4691-4D69-B7FD-EE9F06E810A6}"/>
              </a:ext>
            </a:extLst>
          </p:cNvPr>
          <p:cNvCxnSpPr>
            <a:stCxn id="3" idx="2"/>
            <a:endCxn id="4" idx="0"/>
          </p:cNvCxnSpPr>
          <p:nvPr/>
        </p:nvCxnSpPr>
        <p:spPr>
          <a:xfrm>
            <a:off x="4419600" y="1676400"/>
            <a:ext cx="25879"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3006736-FB9E-4814-9922-3C82A3C408A0}"/>
              </a:ext>
            </a:extLst>
          </p:cNvPr>
          <p:cNvCxnSpPr>
            <a:stCxn id="4" idx="2"/>
            <a:endCxn id="5" idx="0"/>
          </p:cNvCxnSpPr>
          <p:nvPr/>
        </p:nvCxnSpPr>
        <p:spPr>
          <a:xfrm>
            <a:off x="4445479" y="2895600"/>
            <a:ext cx="27317"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AED44AF-8043-4313-BEA9-C24EF1B82E40}"/>
              </a:ext>
            </a:extLst>
          </p:cNvPr>
          <p:cNvCxnSpPr>
            <a:stCxn id="5" idx="2"/>
            <a:endCxn id="6" idx="0"/>
          </p:cNvCxnSpPr>
          <p:nvPr/>
        </p:nvCxnSpPr>
        <p:spPr>
          <a:xfrm>
            <a:off x="4472796" y="4114800"/>
            <a:ext cx="61104"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863C23-2A7D-4E3D-B161-472EC7FF3462}"/>
              </a:ext>
            </a:extLst>
          </p:cNvPr>
          <p:cNvCxnSpPr>
            <a:cxnSpLocks/>
            <a:stCxn id="6" idx="2"/>
            <a:endCxn id="7" idx="0"/>
          </p:cNvCxnSpPr>
          <p:nvPr/>
        </p:nvCxnSpPr>
        <p:spPr>
          <a:xfrm>
            <a:off x="4533900" y="5486400"/>
            <a:ext cx="38100" cy="59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333C803-0ACE-4EC9-9753-28969D7D7EBA}"/>
              </a:ext>
            </a:extLst>
          </p:cNvPr>
          <p:cNvCxnSpPr>
            <a:cxnSpLocks/>
            <a:stCxn id="7" idx="3"/>
            <a:endCxn id="8" idx="2"/>
          </p:cNvCxnSpPr>
          <p:nvPr/>
        </p:nvCxnSpPr>
        <p:spPr>
          <a:xfrm flipV="1">
            <a:off x="6172200" y="6279964"/>
            <a:ext cx="577969" cy="72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E93ABCCF-6C49-44DF-A5CC-95E67EE95C86}"/>
              </a:ext>
            </a:extLst>
          </p:cNvPr>
          <p:cNvSpPr/>
          <p:nvPr/>
        </p:nvSpPr>
        <p:spPr>
          <a:xfrm>
            <a:off x="166057" y="909888"/>
            <a:ext cx="2317631" cy="917408"/>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r>
              <a:rPr lang="en-US" dirty="0">
                <a:solidFill>
                  <a:schemeClr val="tx1"/>
                </a:solidFill>
              </a:rPr>
              <a:t>High Level Program</a:t>
            </a:r>
          </a:p>
        </p:txBody>
      </p:sp>
      <p:cxnSp>
        <p:nvCxnSpPr>
          <p:cNvPr id="22" name="Straight Arrow Connector 21">
            <a:extLst>
              <a:ext uri="{FF2B5EF4-FFF2-40B4-BE49-F238E27FC236}">
                <a16:creationId xmlns:a16="http://schemas.microsoft.com/office/drawing/2014/main" id="{6E06B0C6-AD8A-4B9B-9A4A-AF247969F542}"/>
              </a:ext>
            </a:extLst>
          </p:cNvPr>
          <p:cNvCxnSpPr>
            <a:stCxn id="20" idx="6"/>
            <a:endCxn id="3" idx="1"/>
          </p:cNvCxnSpPr>
          <p:nvPr/>
        </p:nvCxnSpPr>
        <p:spPr>
          <a:xfrm>
            <a:off x="2483688" y="1368592"/>
            <a:ext cx="335712" cy="41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011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5475</TotalTime>
  <Words>4159</Words>
  <Application>Microsoft Office PowerPoint</Application>
  <PresentationFormat>On-screen Show (4:3)</PresentationFormat>
  <Paragraphs>702</Paragraphs>
  <Slides>77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77</vt:i4>
      </vt:variant>
    </vt:vector>
  </HeadingPairs>
  <TitlesOfParts>
    <vt:vector size="84" baseType="lpstr">
      <vt:lpstr>MS PGothic</vt:lpstr>
      <vt:lpstr>Arial</vt:lpstr>
      <vt:lpstr>Bookman Old Style</vt:lpstr>
      <vt:lpstr>Calibri</vt:lpstr>
      <vt:lpstr>Consolas</vt:lpstr>
      <vt:lpstr>Wingdings</vt:lpstr>
      <vt:lpstr>Office Theme</vt:lpstr>
      <vt:lpstr>Cortex M4 Assembly Language</vt:lpstr>
      <vt:lpstr>Instructions for ARM Cortex-M4</vt:lpstr>
      <vt:lpstr>Assembly Language Work Flow</vt:lpstr>
      <vt:lpstr>PowerPoint Presentation</vt:lpstr>
      <vt:lpstr>PowerPoint Presentation</vt:lpstr>
      <vt:lpstr>PowerPoint Presentation</vt:lpstr>
      <vt:lpstr>PowerPoint Presentation</vt:lpstr>
      <vt:lpstr>PowerPoint Presentation</vt:lpstr>
      <vt:lpstr>Stage of a compiler</vt:lpstr>
      <vt:lpstr>A Typical ARM Compilation</vt:lpstr>
      <vt:lpstr>ARM Instructions set</vt:lpstr>
      <vt:lpstr>ARM  Thumb-2 Instructions</vt:lpstr>
      <vt:lpstr>PowerPoint Presentation</vt:lpstr>
      <vt:lpstr>Cortex M4 Instructions Set</vt:lpstr>
      <vt:lpstr>Syntax of Assembly Language</vt:lpstr>
      <vt:lpstr>Instruction Format</vt:lpstr>
      <vt:lpstr>A Sample Program</vt:lpstr>
      <vt:lpstr>Rules for third field-  Operands </vt:lpstr>
      <vt:lpstr>What are directives</vt:lpstr>
      <vt:lpstr>Defining a block of code/data</vt:lpstr>
      <vt:lpstr>ARM Register Name defintions</vt:lpstr>
      <vt:lpstr>Equating symbol to a numeric constant</vt:lpstr>
      <vt:lpstr>Examples</vt:lpstr>
      <vt:lpstr>Declaring an Entry point</vt:lpstr>
      <vt:lpstr>Allocating Memory and specifying Contents</vt:lpstr>
      <vt:lpstr>What is data alignment</vt:lpstr>
      <vt:lpstr>Aligning code and data to appropriate boundaries</vt:lpstr>
      <vt:lpstr>PowerPoint Presentation</vt:lpstr>
      <vt:lpstr>RESERVING a block of memory</vt:lpstr>
      <vt:lpstr>Ending a source file </vt:lpstr>
      <vt:lpstr>Shifting Data</vt:lpstr>
      <vt:lpstr>PowerPoint Presentation</vt:lpstr>
      <vt:lpstr>Swapping Registers</vt:lpstr>
      <vt:lpstr>PowerPoint Presentation</vt:lpstr>
      <vt:lpstr>Factorial</vt:lpstr>
      <vt:lpstr>Cortex-M4 Addressing Modes</vt:lpstr>
      <vt:lpstr>Seven Addressing Modes</vt:lpstr>
      <vt:lpstr>PowerPoint Presentation</vt:lpstr>
      <vt:lpstr>PowerPoint Presentation</vt:lpstr>
      <vt:lpstr>Regular Immediate Offset Addressing Mode</vt:lpstr>
      <vt:lpstr>Example of Shifting Data with Regular Immediate Offset Addressing Mode </vt:lpstr>
      <vt:lpstr>Load Instruction</vt:lpstr>
      <vt:lpstr>Pre-Indexed Immediate Offset Addressing Mode</vt:lpstr>
      <vt:lpstr>Example of Shifting Data with Pre-index Offset Addressing Mode </vt:lpstr>
      <vt:lpstr>Post-Indexed Immediate Offset Addressing Mode</vt:lpstr>
      <vt:lpstr>Example of Shifting Data with Pre-index Offset Addressing Mode </vt:lpstr>
      <vt:lpstr>Regular Immediate Offset Addressing Mode with Unprivileged Access</vt:lpstr>
      <vt:lpstr>Store Instruction</vt:lpstr>
      <vt:lpstr>PowerPoint Presentation</vt:lpstr>
      <vt:lpstr>PC-Relative Addressing Mode </vt:lpstr>
      <vt:lpstr>Loading Constants in Registers</vt:lpstr>
      <vt:lpstr>How do we solve this </vt:lpstr>
      <vt:lpstr>PowerPoint Presentation</vt:lpstr>
      <vt:lpstr>4. Load and Store Multiple Registers Addressing Mode</vt:lpstr>
      <vt:lpstr>PowerPoint Presentation</vt:lpstr>
      <vt:lpstr>PowerPoint Presentation</vt:lpstr>
      <vt:lpstr>Limitations</vt:lpstr>
      <vt:lpstr>Exercise</vt:lpstr>
      <vt:lpstr>PUSH and POP Register Addressing Mode</vt:lpstr>
      <vt:lpstr>Stack Operations</vt:lpstr>
      <vt:lpstr>How does PUSH and POP works.</vt:lpstr>
      <vt:lpstr>Some funny words</vt:lpstr>
      <vt:lpstr>PowerPoint Presentation</vt:lpstr>
      <vt:lpstr>PUSH and POP instruction</vt:lpstr>
      <vt:lpstr>Semaphore in ARM Assembly ? </vt:lpstr>
      <vt:lpstr>Exclusive Access to Resources</vt:lpstr>
      <vt:lpstr>Inherent Addressing Mode</vt:lpstr>
      <vt:lpstr>Floating Point Numbers</vt:lpstr>
      <vt:lpstr>Floating point and integers Mix</vt:lpstr>
      <vt:lpstr>Structure of Assembly Language Programs  Assembler Rules and Directive  </vt:lpstr>
      <vt:lpstr>PowerPoint Presentation</vt:lpstr>
      <vt:lpstr>PowerPoint Presentation</vt:lpstr>
      <vt:lpstr>PowerPoint Presentation</vt:lpstr>
      <vt:lpstr>PowerPoint Presentation</vt:lpstr>
      <vt:lpstr>PowerPoint Presentation</vt:lpstr>
      <vt:lpstr> Cortex-M3 and M4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Training Presentation</dc:title>
  <dc:creator>user</dc:creator>
  <cp:lastModifiedBy>Girish Kumar</cp:lastModifiedBy>
  <cp:revision>466</cp:revision>
  <dcterms:created xsi:type="dcterms:W3CDTF">2016-08-09T12:50:49Z</dcterms:created>
  <dcterms:modified xsi:type="dcterms:W3CDTF">2018-09-24T10:36:18Z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TC060888081033</vt:lpwstr>
  </property>
</Properties>
</file>