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81" r:id="rId3"/>
    <p:sldId id="257" r:id="rId4"/>
    <p:sldId id="263" r:id="rId5"/>
    <p:sldId id="305" r:id="rId6"/>
    <p:sldId id="258" r:id="rId7"/>
    <p:sldId id="264" r:id="rId8"/>
    <p:sldId id="259"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7629" autoAdjust="0"/>
  </p:normalViewPr>
  <p:slideViewPr>
    <p:cSldViewPr>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B27649-08CC-43FF-A5DA-2782055A56C7}" type="datetimeFigureOut">
              <a:rPr lang="en-US" smtClean="0"/>
              <a:pPr/>
              <a:t>11/23/2017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013D74-44E5-42D4-B5EE-C836489C2BE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11/23/2017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42000">
              <a:srgbClr val="92D050"/>
            </a:gs>
            <a:gs pos="77000">
              <a:schemeClr val="accent1">
                <a:tint val="44500"/>
                <a:satMod val="160000"/>
              </a:schemeClr>
            </a:gs>
            <a:gs pos="100000">
              <a:schemeClr val="accent1">
                <a:tint val="23500"/>
                <a:satMod val="16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 </a:t>
            </a:r>
            <a:r>
              <a:rPr lang="en-US" dirty="0"/>
              <a:t>Subroutines</a:t>
            </a:r>
          </a:p>
        </p:txBody>
      </p:sp>
      <p:sp>
        <p:nvSpPr>
          <p:cNvPr id="3" name="Subtitle 2"/>
          <p:cNvSpPr>
            <a:spLocks noGrp="1"/>
          </p:cNvSpPr>
          <p:nvPr>
            <p:ph type="subTitle" idx="1"/>
          </p:nvPr>
        </p:nvSpPr>
        <p:spPr/>
        <p:txBody>
          <a:bodyPr/>
          <a:lstStyle/>
          <a:p>
            <a:r>
              <a:rPr lang="en-US" dirty="0" err="1"/>
              <a:t>Girish</a:t>
            </a:r>
            <a:r>
              <a:rPr lang="en-US" dirty="0"/>
              <a:t> S Kumar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76200"/>
            <a:ext cx="8229600" cy="1143000"/>
          </a:xfrm>
        </p:spPr>
        <p:txBody>
          <a:bodyPr/>
          <a:lstStyle/>
          <a:p>
            <a:r>
              <a:rPr lang="en-US" dirty="0"/>
              <a:t>Sub Routines</a:t>
            </a:r>
          </a:p>
        </p:txBody>
      </p:sp>
      <p:sp>
        <p:nvSpPr>
          <p:cNvPr id="3" name="TextBox 2"/>
          <p:cNvSpPr txBox="1"/>
          <p:nvPr/>
        </p:nvSpPr>
        <p:spPr>
          <a:xfrm>
            <a:off x="381000" y="1219200"/>
            <a:ext cx="8534400" cy="2031325"/>
          </a:xfrm>
          <a:prstGeom prst="rect">
            <a:avLst/>
          </a:prstGeom>
          <a:noFill/>
        </p:spPr>
        <p:txBody>
          <a:bodyPr wrap="square" rtlCol="0">
            <a:spAutoFit/>
          </a:bodyPr>
          <a:lstStyle/>
          <a:p>
            <a:r>
              <a:rPr lang="en-US" dirty="0"/>
              <a:t>Subroutine allows programmers to break the code into smaller chunks</a:t>
            </a:r>
          </a:p>
          <a:p>
            <a:r>
              <a:rPr lang="en-US" b="1" u="sng" dirty="0"/>
              <a:t>How does subroutine works</a:t>
            </a:r>
          </a:p>
          <a:p>
            <a:pPr>
              <a:buFont typeface="Arial" pitchFamily="34" charset="0"/>
              <a:buChar char="•"/>
            </a:pPr>
            <a:r>
              <a:rPr lang="en-US" dirty="0"/>
              <a:t> When a subroutine is called with BRANCH and LINK instruction, </a:t>
            </a:r>
          </a:p>
          <a:p>
            <a:pPr>
              <a:buFont typeface="Arial" pitchFamily="34" charset="0"/>
              <a:buChar char="•"/>
            </a:pPr>
            <a:r>
              <a:rPr lang="en-US" dirty="0"/>
              <a:t> The control will be transferred to the first instruction of the subroutine</a:t>
            </a:r>
          </a:p>
          <a:p>
            <a:pPr>
              <a:buFont typeface="Arial" pitchFamily="34" charset="0"/>
              <a:buChar char="•"/>
            </a:pPr>
            <a:r>
              <a:rPr lang="en-US" dirty="0"/>
              <a:t> The  address of the instruction to which control has to come will be saved in Linked Registered (R14)</a:t>
            </a:r>
          </a:p>
          <a:p>
            <a:endParaRPr lang="en-US" dirty="0"/>
          </a:p>
        </p:txBody>
      </p:sp>
      <p:sp>
        <p:nvSpPr>
          <p:cNvPr id="4" name="Rounded Rectangle 3"/>
          <p:cNvSpPr/>
          <p:nvPr/>
        </p:nvSpPr>
        <p:spPr>
          <a:xfrm>
            <a:off x="381000" y="3429000"/>
            <a:ext cx="1905000" cy="3124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MAIN</a:t>
            </a:r>
          </a:p>
          <a:p>
            <a:pPr algn="ctr"/>
            <a:endParaRPr lang="en-US" dirty="0"/>
          </a:p>
          <a:p>
            <a:pPr algn="ctr"/>
            <a:endParaRPr lang="en-US" dirty="0"/>
          </a:p>
          <a:p>
            <a:pPr algn="ctr"/>
            <a:endParaRPr lang="en-US" dirty="0"/>
          </a:p>
          <a:p>
            <a:pPr algn="ctr"/>
            <a:r>
              <a:rPr lang="en-US" dirty="0"/>
              <a:t>BL subRoutine1</a:t>
            </a:r>
          </a:p>
          <a:p>
            <a:pPr algn="ctr"/>
            <a:r>
              <a:rPr lang="en-US" dirty="0"/>
              <a:t>CMP R3,R4</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5" name="Rounded Rectangle 4"/>
          <p:cNvSpPr/>
          <p:nvPr/>
        </p:nvSpPr>
        <p:spPr>
          <a:xfrm>
            <a:off x="3429000" y="3276600"/>
            <a:ext cx="1905000" cy="3124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subRoutine1</a:t>
            </a:r>
          </a:p>
          <a:p>
            <a:pPr algn="ctr"/>
            <a:endParaRPr lang="en-US" dirty="0"/>
          </a:p>
          <a:p>
            <a:pPr algn="ctr"/>
            <a:endParaRPr lang="en-US" dirty="0"/>
          </a:p>
          <a:p>
            <a:pPr algn="ctr"/>
            <a:endParaRPr lang="en-US" dirty="0"/>
          </a:p>
          <a:p>
            <a:pPr algn="ctr"/>
            <a:r>
              <a:rPr lang="en-US" dirty="0"/>
              <a:t>BL subRoutine2</a:t>
            </a:r>
          </a:p>
          <a:p>
            <a:pPr algn="ctr"/>
            <a:r>
              <a:rPr lang="en-US" dirty="0"/>
              <a:t>MOV R3, R1</a:t>
            </a:r>
          </a:p>
          <a:p>
            <a:pPr algn="ctr"/>
            <a:endParaRPr lang="en-US" dirty="0"/>
          </a:p>
          <a:p>
            <a:pPr algn="ctr"/>
            <a:endParaRPr lang="en-US" dirty="0"/>
          </a:p>
          <a:p>
            <a:pPr algn="ctr"/>
            <a:endParaRPr lang="en-US" dirty="0"/>
          </a:p>
          <a:p>
            <a:pPr algn="ctr"/>
            <a:endParaRPr lang="en-US" dirty="0"/>
          </a:p>
          <a:p>
            <a:pPr algn="ctr"/>
            <a:r>
              <a:rPr lang="en-US" dirty="0"/>
              <a:t>BX </a:t>
            </a:r>
            <a:r>
              <a:rPr lang="en-US" dirty="0" err="1"/>
              <a:t>lr</a:t>
            </a:r>
            <a:endParaRPr lang="en-US" dirty="0"/>
          </a:p>
        </p:txBody>
      </p:sp>
      <p:sp>
        <p:nvSpPr>
          <p:cNvPr id="7" name="Rounded Rectangle 6"/>
          <p:cNvSpPr/>
          <p:nvPr/>
        </p:nvSpPr>
        <p:spPr>
          <a:xfrm>
            <a:off x="6096000" y="3352800"/>
            <a:ext cx="1905000" cy="3124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subRoutine2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BX </a:t>
            </a:r>
            <a:r>
              <a:rPr lang="en-US" dirty="0" err="1"/>
              <a:t>lr</a:t>
            </a:r>
            <a:endParaRPr lang="en-US" dirty="0"/>
          </a:p>
        </p:txBody>
      </p:sp>
      <p:cxnSp>
        <p:nvCxnSpPr>
          <p:cNvPr id="9" name="Elbow Connector 8"/>
          <p:cNvCxnSpPr/>
          <p:nvPr/>
        </p:nvCxnSpPr>
        <p:spPr>
          <a:xfrm flipV="1">
            <a:off x="2362200" y="3810000"/>
            <a:ext cx="990600" cy="914400"/>
          </a:xfrm>
          <a:prstGeom prst="bentConnector3">
            <a:avLst>
              <a:gd name="adj1" fmla="val 50000"/>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flipV="1">
            <a:off x="5105400" y="3810000"/>
            <a:ext cx="990600" cy="762000"/>
          </a:xfrm>
          <a:prstGeom prst="bentConnector3">
            <a:avLst>
              <a:gd name="adj1" fmla="val 50000"/>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4572000" y="5105400"/>
            <a:ext cx="2209800" cy="1143000"/>
          </a:xfrm>
          <a:prstGeom prst="straightConnector1">
            <a:avLst/>
          </a:prstGeom>
          <a:ln w="63500">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flipV="1">
            <a:off x="1600200" y="5105400"/>
            <a:ext cx="2209800" cy="1143000"/>
          </a:xfrm>
          <a:prstGeom prst="straightConnector1">
            <a:avLst/>
          </a:prstGeom>
          <a:ln w="63500">
            <a:solidFill>
              <a:srgbClr val="FF0000"/>
            </a:solidFill>
            <a:tailEnd type="stealt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92D050">
            <a:alpha val="50000"/>
          </a:srgbClr>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457200" y="152400"/>
            <a:ext cx="8229600" cy="838200"/>
          </a:xfrm>
        </p:spPr>
        <p:txBody>
          <a:bodyPr>
            <a:normAutofit fontScale="90000"/>
          </a:bodyPr>
          <a:lstStyle/>
          <a:p>
            <a:r>
              <a:rPr lang="en-US" dirty="0"/>
              <a:t>Passing Parameters through Registers</a:t>
            </a:r>
          </a:p>
        </p:txBody>
      </p:sp>
      <p:sp>
        <p:nvSpPr>
          <p:cNvPr id="3" name="TextBox 2"/>
          <p:cNvSpPr txBox="1"/>
          <p:nvPr/>
        </p:nvSpPr>
        <p:spPr>
          <a:xfrm>
            <a:off x="457200" y="1371600"/>
            <a:ext cx="7924800" cy="3539430"/>
          </a:xfrm>
          <a:prstGeom prst="rect">
            <a:avLst/>
          </a:prstGeom>
          <a:noFill/>
          <a:ln>
            <a:solidFill>
              <a:srgbClr val="FF0000"/>
            </a:solidFill>
          </a:ln>
        </p:spPr>
        <p:txBody>
          <a:bodyPr wrap="square" rtlCol="0">
            <a:spAutoFit/>
          </a:bodyPr>
          <a:lstStyle/>
          <a:p>
            <a:r>
              <a:rPr lang="en-US" sz="3200" dirty="0"/>
              <a:t>Easiest way to exchange  parameters  &amp; results to Subroutine is to use registers</a:t>
            </a:r>
          </a:p>
          <a:p>
            <a:endParaRPr lang="en-US" sz="3200" dirty="0"/>
          </a:p>
          <a:p>
            <a:r>
              <a:rPr lang="en-US" sz="3200" dirty="0"/>
              <a:t>In case any of the registers are impacted by subroutine, make sure that those registers are saved on to the stack before calling the subroutine</a:t>
            </a:r>
          </a:p>
        </p:txBody>
      </p:sp>
      <p:sp>
        <p:nvSpPr>
          <p:cNvPr id="5" name="TextBox 4"/>
          <p:cNvSpPr txBox="1"/>
          <p:nvPr/>
        </p:nvSpPr>
        <p:spPr>
          <a:xfrm>
            <a:off x="381000" y="5370493"/>
            <a:ext cx="8116709" cy="954107"/>
          </a:xfrm>
          <a:prstGeom prst="rect">
            <a:avLst/>
          </a:prstGeom>
          <a:noFill/>
          <a:ln>
            <a:solidFill>
              <a:srgbClr val="FF0000"/>
            </a:solidFill>
          </a:ln>
        </p:spPr>
        <p:txBody>
          <a:bodyPr wrap="none" rtlCol="0">
            <a:spAutoFit/>
          </a:bodyPr>
          <a:lstStyle/>
          <a:p>
            <a:r>
              <a:rPr lang="en-US" sz="2800" dirty="0"/>
              <a:t>However large quantities (large blocks) of data cannot </a:t>
            </a:r>
          </a:p>
          <a:p>
            <a:r>
              <a:rPr lang="en-US" sz="2800" dirty="0"/>
              <a:t>be  exchanged using this method</a:t>
            </a:r>
            <a:r>
              <a:rPr lang="en-US" sz="2000" dirty="0"/>
              <a:t>.</a:t>
            </a:r>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60000"/>
                <a:lumOff val="40000"/>
              </a:schemeClr>
            </a:gs>
            <a:gs pos="50000">
              <a:schemeClr val="accent2">
                <a:lumMod val="20000"/>
                <a:lumOff val="80000"/>
              </a:schemeClr>
            </a:gs>
            <a:gs pos="100000">
              <a:schemeClr val="accent6">
                <a:lumMod val="75000"/>
              </a:schemeClr>
            </a:gs>
          </a:gsLst>
          <a:lin ang="5400000" scaled="0"/>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92162"/>
          </a:xfrm>
        </p:spPr>
        <p:txBody>
          <a:bodyPr>
            <a:normAutofit fontScale="90000"/>
          </a:bodyPr>
          <a:lstStyle/>
          <a:p>
            <a:r>
              <a:rPr lang="en-US" dirty="0"/>
              <a:t>Passing Parameters through Reference</a:t>
            </a:r>
          </a:p>
        </p:txBody>
      </p:sp>
      <p:sp>
        <p:nvSpPr>
          <p:cNvPr id="3" name="TextBox 2"/>
          <p:cNvSpPr txBox="1"/>
          <p:nvPr/>
        </p:nvSpPr>
        <p:spPr>
          <a:xfrm>
            <a:off x="457200" y="1371600"/>
            <a:ext cx="7924800" cy="5016758"/>
          </a:xfrm>
          <a:prstGeom prst="rect">
            <a:avLst/>
          </a:prstGeom>
          <a:noFill/>
          <a:ln>
            <a:solidFill>
              <a:srgbClr val="FF0000"/>
            </a:solidFill>
          </a:ln>
        </p:spPr>
        <p:txBody>
          <a:bodyPr wrap="square" rtlCol="0">
            <a:spAutoFit/>
          </a:bodyPr>
          <a:lstStyle/>
          <a:p>
            <a:r>
              <a:rPr lang="en-US" sz="3200" dirty="0"/>
              <a:t>When we need to exchange a list of values to subroutine, registers cannot be used.  So the practical approach is copy the values that need to passed to a subroutine or returned to the calling program into a memory location  (Block of RAM)  and we exchange just the start address of the block. As RAM is read and write for everyone, the calling routine as well as called routine can modify the read and modify the data  in block</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by Reference</a:t>
            </a:r>
          </a:p>
        </p:txBody>
      </p:sp>
      <p:sp>
        <p:nvSpPr>
          <p:cNvPr id="3" name="Rounded Rectangle 2"/>
          <p:cNvSpPr/>
          <p:nvPr/>
        </p:nvSpPr>
        <p:spPr>
          <a:xfrm>
            <a:off x="838200" y="2514600"/>
            <a:ext cx="1752600" cy="3352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Main</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4" name="Rounded Rectangle 3"/>
          <p:cNvSpPr/>
          <p:nvPr/>
        </p:nvSpPr>
        <p:spPr>
          <a:xfrm>
            <a:off x="6400800" y="2438400"/>
            <a:ext cx="1752600" cy="3352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Subroutine1</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graphicFrame>
        <p:nvGraphicFramePr>
          <p:cNvPr id="6" name="Table 5"/>
          <p:cNvGraphicFramePr>
            <a:graphicFrameLocks noGrp="1"/>
          </p:cNvGraphicFramePr>
          <p:nvPr/>
        </p:nvGraphicFramePr>
        <p:xfrm>
          <a:off x="3200400" y="1828800"/>
          <a:ext cx="3886199" cy="365760"/>
        </p:xfrm>
        <a:graphic>
          <a:graphicData uri="http://schemas.openxmlformats.org/drawingml/2006/table">
            <a:tbl>
              <a:tblPr firstRow="1" bandRow="1">
                <a:tableStyleId>{5C22544A-7EE6-4342-B048-85BDC9FD1C3A}</a:tableStyleId>
              </a:tblPr>
              <a:tblGrid>
                <a:gridCol w="587307">
                  <a:extLst>
                    <a:ext uri="{9D8B030D-6E8A-4147-A177-3AD203B41FA5}">
                      <a16:colId xmlns:a16="http://schemas.microsoft.com/office/drawing/2014/main" val="20000"/>
                    </a:ext>
                  </a:extLst>
                </a:gridCol>
                <a:gridCol w="479493">
                  <a:extLst>
                    <a:ext uri="{9D8B030D-6E8A-4147-A177-3AD203B41FA5}">
                      <a16:colId xmlns:a16="http://schemas.microsoft.com/office/drawing/2014/main" val="20001"/>
                    </a:ext>
                  </a:extLst>
                </a:gridCol>
                <a:gridCol w="510469">
                  <a:extLst>
                    <a:ext uri="{9D8B030D-6E8A-4147-A177-3AD203B41FA5}">
                      <a16:colId xmlns:a16="http://schemas.microsoft.com/office/drawing/2014/main" val="20002"/>
                    </a:ext>
                  </a:extLst>
                </a:gridCol>
                <a:gridCol w="480131">
                  <a:extLst>
                    <a:ext uri="{9D8B030D-6E8A-4147-A177-3AD203B41FA5}">
                      <a16:colId xmlns:a16="http://schemas.microsoft.com/office/drawing/2014/main" val="20003"/>
                    </a:ext>
                  </a:extLst>
                </a:gridCol>
                <a:gridCol w="1828799">
                  <a:extLst>
                    <a:ext uri="{9D8B030D-6E8A-4147-A177-3AD203B41FA5}">
                      <a16:colId xmlns:a16="http://schemas.microsoft.com/office/drawing/2014/main" val="20004"/>
                    </a:ext>
                  </a:extLst>
                </a:gridCol>
              </a:tblGrid>
              <a:tr h="228600">
                <a:tc>
                  <a:txBody>
                    <a:bodyPr/>
                    <a:lstStyle/>
                    <a:p>
                      <a:r>
                        <a:rPr lang="en-US" dirty="0"/>
                        <a:t>10</a:t>
                      </a:r>
                    </a:p>
                  </a:txBody>
                  <a:tcPr/>
                </a:tc>
                <a:tc>
                  <a:txBody>
                    <a:bodyPr/>
                    <a:lstStyle/>
                    <a:p>
                      <a:r>
                        <a:rPr lang="en-US" dirty="0"/>
                        <a:t>21</a:t>
                      </a:r>
                    </a:p>
                  </a:txBody>
                  <a:tcPr/>
                </a:tc>
                <a:tc>
                  <a:txBody>
                    <a:bodyPr/>
                    <a:lstStyle/>
                    <a:p>
                      <a:r>
                        <a:rPr lang="en-US" dirty="0"/>
                        <a:t>56</a:t>
                      </a:r>
                    </a:p>
                  </a:txBody>
                  <a:tcPr/>
                </a:tc>
                <a:tc>
                  <a:txBody>
                    <a:bodyPr/>
                    <a:lstStyle/>
                    <a:p>
                      <a:r>
                        <a:rPr lang="en-US" dirty="0"/>
                        <a:t>38</a:t>
                      </a:r>
                    </a:p>
                  </a:txBody>
                  <a:tcPr/>
                </a:tc>
                <a:tc>
                  <a:txBody>
                    <a:bodyPr/>
                    <a:lstStyle/>
                    <a:p>
                      <a:r>
                        <a:rPr lang="en-US" dirty="0"/>
                        <a:t>……………………..</a:t>
                      </a:r>
                    </a:p>
                  </a:txBody>
                  <a:tcPr/>
                </a:tc>
                <a:extLst>
                  <a:ext uri="{0D108BD9-81ED-4DB2-BD59-A6C34878D82A}">
                    <a16:rowId xmlns:a16="http://schemas.microsoft.com/office/drawing/2014/main" val="10000"/>
                  </a:ext>
                </a:extLst>
              </a:tr>
            </a:tbl>
          </a:graphicData>
        </a:graphic>
      </p:graphicFrame>
      <p:cxnSp>
        <p:nvCxnSpPr>
          <p:cNvPr id="8" name="Straight Arrow Connector 7"/>
          <p:cNvCxnSpPr>
            <a:stCxn id="3" idx="3"/>
          </p:cNvCxnSpPr>
          <p:nvPr/>
        </p:nvCxnSpPr>
        <p:spPr>
          <a:xfrm flipV="1">
            <a:off x="2590800" y="2133600"/>
            <a:ext cx="762000" cy="2057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flipV="1">
            <a:off x="3657600" y="2209800"/>
            <a:ext cx="2590800" cy="1828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2590800" y="3124200"/>
            <a:ext cx="3733800" cy="1371600"/>
          </a:xfrm>
          <a:prstGeom prst="straightConnector1">
            <a:avLst/>
          </a:prstGeom>
          <a:ln>
            <a:prstDash val="dashDot"/>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124200" y="3886200"/>
            <a:ext cx="1831142" cy="369332"/>
          </a:xfrm>
          <a:prstGeom prst="rect">
            <a:avLst/>
          </a:prstGeom>
          <a:noFill/>
        </p:spPr>
        <p:txBody>
          <a:bodyPr wrap="none" rtlCol="0">
            <a:spAutoFit/>
          </a:bodyPr>
          <a:lstStyle/>
          <a:p>
            <a:r>
              <a:rPr lang="en-US" dirty="0"/>
              <a:t>Address is passed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457200" y="274638"/>
            <a:ext cx="8229600" cy="944562"/>
          </a:xfrm>
        </p:spPr>
        <p:txBody>
          <a:bodyPr/>
          <a:lstStyle/>
          <a:p>
            <a:r>
              <a:rPr lang="en-US" dirty="0"/>
              <a:t>Passing Parameters on Stack</a:t>
            </a:r>
          </a:p>
        </p:txBody>
      </p:sp>
      <p:sp>
        <p:nvSpPr>
          <p:cNvPr id="3" name="TextBox 2"/>
          <p:cNvSpPr txBox="1"/>
          <p:nvPr/>
        </p:nvSpPr>
        <p:spPr>
          <a:xfrm>
            <a:off x="152400" y="1447800"/>
            <a:ext cx="8839200" cy="3354765"/>
          </a:xfrm>
          <a:prstGeom prst="rect">
            <a:avLst/>
          </a:prstGeom>
          <a:noFill/>
        </p:spPr>
        <p:txBody>
          <a:bodyPr wrap="square" rtlCol="0">
            <a:spAutoFit/>
          </a:bodyPr>
          <a:lstStyle/>
          <a:p>
            <a:r>
              <a:rPr lang="en-US" sz="2400" dirty="0"/>
              <a:t>Alternatively we can use stack itself to pass parameters to Subroutine, this  one he most straight forward methods as SP  is only entity needed for this. </a:t>
            </a:r>
          </a:p>
          <a:p>
            <a:endParaRPr lang="en-US" sz="2400" dirty="0"/>
          </a:p>
          <a:p>
            <a:r>
              <a:rPr lang="en-US" sz="2000" dirty="0"/>
              <a:t>Before a subroutine is called all the parameters are pushed on to stack</a:t>
            </a:r>
          </a:p>
          <a:p>
            <a:pPr>
              <a:buFont typeface="Arial" pitchFamily="34" charset="0"/>
              <a:buChar char="•"/>
            </a:pPr>
            <a:r>
              <a:rPr lang="en-US" sz="2400" dirty="0"/>
              <a:t>The subroutine get the parameters off the stack by pop-</a:t>
            </a:r>
            <a:r>
              <a:rPr lang="en-US" sz="2400" dirty="0" err="1"/>
              <a:t>ing</a:t>
            </a:r>
            <a:endParaRPr lang="en-US" sz="2400" dirty="0"/>
          </a:p>
          <a:p>
            <a:pPr>
              <a:buFont typeface="Arial" pitchFamily="34" charset="0"/>
              <a:buChar char="•"/>
            </a:pPr>
            <a:r>
              <a:rPr lang="en-US" sz="2400" dirty="0"/>
              <a:t>Process the data </a:t>
            </a:r>
          </a:p>
          <a:p>
            <a:pPr>
              <a:buFont typeface="Arial" pitchFamily="34" charset="0"/>
              <a:buChar char="•"/>
            </a:pPr>
            <a:r>
              <a:rPr lang="en-US" sz="2400" dirty="0"/>
              <a:t>Push the results back to stack</a:t>
            </a:r>
          </a:p>
          <a:p>
            <a:pPr>
              <a:buFont typeface="Arial" pitchFamily="34" charset="0"/>
              <a:buChar char="•"/>
            </a:pPr>
            <a:r>
              <a:rPr lang="en-US" sz="2400" dirty="0"/>
              <a:t>Upon return the main program get the results by pop-</a:t>
            </a:r>
            <a:r>
              <a:rPr lang="en-US" sz="2400" dirty="0" err="1"/>
              <a:t>ing</a:t>
            </a:r>
            <a:r>
              <a:rPr lang="en-US" sz="2400" dirty="0"/>
              <a:t> the stack</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0"/>
            <a:ext cx="8229600" cy="762000"/>
          </a:xfrm>
        </p:spPr>
        <p:txBody>
          <a:bodyPr/>
          <a:lstStyle/>
          <a:p>
            <a:r>
              <a:rPr lang="en-US" dirty="0"/>
              <a:t>ARM APCS</a:t>
            </a:r>
          </a:p>
        </p:txBody>
      </p:sp>
      <p:sp>
        <p:nvSpPr>
          <p:cNvPr id="3" name="TextBox 2"/>
          <p:cNvSpPr txBox="1"/>
          <p:nvPr/>
        </p:nvSpPr>
        <p:spPr>
          <a:xfrm>
            <a:off x="457200" y="762000"/>
            <a:ext cx="8153400" cy="5909310"/>
          </a:xfrm>
          <a:prstGeom prst="rect">
            <a:avLst/>
          </a:prstGeom>
          <a:noFill/>
        </p:spPr>
        <p:txBody>
          <a:bodyPr wrap="square" rtlCol="0">
            <a:spAutoFit/>
          </a:bodyPr>
          <a:lstStyle/>
          <a:p>
            <a:endParaRPr lang="en-US" dirty="0"/>
          </a:p>
          <a:p>
            <a:r>
              <a:rPr lang="en-US" dirty="0"/>
              <a:t>The criteria we have considered to be important are:</a:t>
            </a:r>
          </a:p>
          <a:p>
            <a:endParaRPr lang="en-US" dirty="0"/>
          </a:p>
          <a:p>
            <a:r>
              <a:rPr lang="en-US" dirty="0"/>
              <a:t> *  Function call should be fast and it should be easy for compilers to </a:t>
            </a:r>
          </a:p>
          <a:p>
            <a:r>
              <a:rPr lang="en-US" dirty="0"/>
              <a:t>    </a:t>
            </a:r>
            <a:r>
              <a:rPr lang="en-US" dirty="0" err="1"/>
              <a:t>optimise</a:t>
            </a:r>
            <a:r>
              <a:rPr lang="en-US" dirty="0"/>
              <a:t> function entry sequences.</a:t>
            </a:r>
          </a:p>
          <a:p>
            <a:endParaRPr lang="en-US" dirty="0"/>
          </a:p>
          <a:p>
            <a:r>
              <a:rPr lang="en-US" dirty="0"/>
              <a:t> *  The function call sequence should be as compact as possible.</a:t>
            </a:r>
          </a:p>
          <a:p>
            <a:endParaRPr lang="en-US" dirty="0"/>
          </a:p>
          <a:p>
            <a:r>
              <a:rPr lang="en-US" dirty="0"/>
              <a:t> *  Extensible stacks and multiple stacks should be accommodated.</a:t>
            </a:r>
          </a:p>
          <a:p>
            <a:endParaRPr lang="en-US" dirty="0"/>
          </a:p>
          <a:p>
            <a:r>
              <a:rPr lang="en-US" dirty="0"/>
              <a:t> *  The standard should encourage the production of reentrant code, with </a:t>
            </a:r>
          </a:p>
          <a:p>
            <a:r>
              <a:rPr lang="en-US" dirty="0"/>
              <a:t>    writable data separated from code.</a:t>
            </a:r>
          </a:p>
          <a:p>
            <a:endParaRPr lang="en-US" dirty="0"/>
          </a:p>
          <a:p>
            <a:r>
              <a:rPr lang="en-US" dirty="0"/>
              <a:t> *  The standard should be simple enough to be used by assembly language     </a:t>
            </a:r>
          </a:p>
          <a:p>
            <a:r>
              <a:rPr lang="en-US" dirty="0"/>
              <a:t>    programmers, and should support simple approaches to link editing, </a:t>
            </a:r>
          </a:p>
          <a:p>
            <a:r>
              <a:rPr lang="en-US" dirty="0"/>
              <a:t>    debugging and run-time error diagnosis.</a:t>
            </a:r>
          </a:p>
          <a:p>
            <a:endParaRPr lang="en-US" dirty="0"/>
          </a:p>
          <a:p>
            <a:r>
              <a:rPr lang="en-US" dirty="0"/>
              <a:t>Overall, we have tended to rank compact code and a clear definition most </a:t>
            </a:r>
          </a:p>
          <a:p>
            <a:r>
              <a:rPr lang="en-US" dirty="0"/>
              <a:t>highly, with simplicity and ease of use ahead of performance in matters of fine </a:t>
            </a:r>
          </a:p>
          <a:p>
            <a:r>
              <a:rPr lang="en-US" dirty="0"/>
              <a:t>detail where the impact on performance is small.</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57200" y="76200"/>
            <a:ext cx="8229600" cy="715962"/>
          </a:xfrm>
        </p:spPr>
        <p:txBody>
          <a:bodyPr>
            <a:normAutofit fontScale="90000"/>
          </a:bodyPr>
          <a:lstStyle/>
          <a:p>
            <a:r>
              <a:rPr lang="en-US" dirty="0"/>
              <a:t>Usage of Registers</a:t>
            </a:r>
          </a:p>
        </p:txBody>
      </p:sp>
      <p:sp>
        <p:nvSpPr>
          <p:cNvPr id="3" name="TextBox 2"/>
          <p:cNvSpPr txBox="1"/>
          <p:nvPr/>
        </p:nvSpPr>
        <p:spPr>
          <a:xfrm>
            <a:off x="482286" y="990600"/>
            <a:ext cx="8204514" cy="5078313"/>
          </a:xfrm>
          <a:prstGeom prst="rect">
            <a:avLst/>
          </a:prstGeom>
          <a:noFill/>
        </p:spPr>
        <p:txBody>
          <a:bodyPr wrap="square" rtlCol="0">
            <a:spAutoFit/>
          </a:bodyPr>
          <a:lstStyle/>
          <a:p>
            <a:r>
              <a:rPr lang="en-US" dirty="0"/>
              <a:t>The first four registers r0-r3 (also called a1-a4, for argument) are used to pass</a:t>
            </a:r>
          </a:p>
          <a:p>
            <a:r>
              <a:rPr lang="en-US" dirty="0"/>
              <a:t>argument values into a subroutine and to return a result value from a function.</a:t>
            </a:r>
          </a:p>
          <a:p>
            <a:r>
              <a:rPr lang="en-US" dirty="0"/>
              <a:t>They may also be used to hold intermediate values within a routine</a:t>
            </a:r>
          </a:p>
          <a:p>
            <a:r>
              <a:rPr lang="en-US" dirty="0"/>
              <a:t>(but in general, only </a:t>
            </a:r>
            <a:r>
              <a:rPr lang="en-US" i="1" dirty="0"/>
              <a:t>between subroutine calls).</a:t>
            </a:r>
          </a:p>
          <a:p>
            <a:endParaRPr lang="en-US" i="1" dirty="0"/>
          </a:p>
          <a:p>
            <a:r>
              <a:rPr lang="en-US" dirty="0"/>
              <a:t>Register r12 (IP) may be used by a linker as a scratch register between a routine</a:t>
            </a:r>
          </a:p>
          <a:p>
            <a:r>
              <a:rPr lang="en-US" dirty="0"/>
              <a:t>and any subroutine it calls. It can also be used within a routine to hold</a:t>
            </a:r>
          </a:p>
          <a:p>
            <a:r>
              <a:rPr lang="en-US" dirty="0"/>
              <a:t>intermediate values </a:t>
            </a:r>
            <a:r>
              <a:rPr lang="en-US" i="1" dirty="0"/>
              <a:t>between subroutine calls.</a:t>
            </a:r>
          </a:p>
          <a:p>
            <a:endParaRPr lang="en-US" i="1" dirty="0"/>
          </a:p>
          <a:p>
            <a:r>
              <a:rPr lang="en-US" dirty="0"/>
              <a:t>Typically, the registers r4-r8, r10, and r11 are used to hold the values of a routine’s local variables. Of these, only r4-r7 can be used uniformly by the whole Thumb instruction set, but the AAPCS does not require that Thumb code only use those registers.</a:t>
            </a:r>
          </a:p>
          <a:p>
            <a:endParaRPr lang="en-US" dirty="0"/>
          </a:p>
          <a:p>
            <a:r>
              <a:rPr lang="en-US" dirty="0"/>
              <a:t>A subroutine must preserve the contents of the registers r4-r8, r10, r11, and SP</a:t>
            </a:r>
          </a:p>
          <a:p>
            <a:r>
              <a:rPr lang="en-US" dirty="0"/>
              <a:t>(and r9 in some Procedure Call Standard variants).  The ARM and Thumb C and C++ compilers always use a full descending stack. </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3099</TotalTime>
  <Words>663</Words>
  <Application>Microsoft Office PowerPoint</Application>
  <PresentationFormat>On-screen Show (4:3)</PresentationFormat>
  <Paragraphs>112</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 Subroutines</vt:lpstr>
      <vt:lpstr>Sub Routines</vt:lpstr>
      <vt:lpstr>Passing Parameters through Registers</vt:lpstr>
      <vt:lpstr>Passing Parameters through Reference</vt:lpstr>
      <vt:lpstr>Passing by Reference</vt:lpstr>
      <vt:lpstr>Passing Parameters on Stack</vt:lpstr>
      <vt:lpstr>ARM APCS</vt:lpstr>
      <vt:lpstr>Usage of Registers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Cortex M4 Instructions Set</dc:title>
  <dc:creator>user</dc:creator>
  <cp:lastModifiedBy>Girish Kumar</cp:lastModifiedBy>
  <cp:revision>309</cp:revision>
  <dcterms:created xsi:type="dcterms:W3CDTF">2006-08-16T00:00:00Z</dcterms:created>
  <dcterms:modified xsi:type="dcterms:W3CDTF">2017-11-23T15:05:03Z</dcterms:modified>
</cp:coreProperties>
</file>