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92" r:id="rId3"/>
    <p:sldId id="259" r:id="rId4"/>
    <p:sldId id="293" r:id="rId5"/>
  </p:sldIdLst>
  <p:sldSz cx="9144000" cy="5143500" type="screen16x9"/>
  <p:notesSz cx="6858000" cy="9144000"/>
  <p:embeddedFontLst>
    <p:embeddedFont>
      <p:font typeface="Montserrat ExtraBold" panose="020B0604020202020204" charset="0"/>
      <p:bold r:id="rId7"/>
      <p:boldItalic r:id="rId8"/>
    </p:embeddedFont>
    <p:embeddedFont>
      <p:font typeface="Montserrat" panose="020B0604020202020204" charset="0"/>
      <p:regular r:id="rId9"/>
      <p:bold r:id="rId10"/>
      <p:italic r:id="rId11"/>
      <p:boldItalic r:id="rId12"/>
    </p:embeddedFont>
    <p:embeddedFont>
      <p:font typeface="Montserrat ExtraLight"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3167FA-5235-4604-9687-00B15DC5E5C1}">
  <a:tblStyle styleId="{003167FA-5235-4604-9687-00B15DC5E5C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60" y="1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074294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962c8e87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 name="Google Shape;51;g962c8e87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2413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73ef63f95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73ef63f95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27439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57200" y="1805375"/>
            <a:ext cx="3830100" cy="1356600"/>
          </a:xfrm>
          <a:prstGeom prst="rect">
            <a:avLst/>
          </a:prstGeom>
          <a:effectLst>
            <a:outerShdw blurRad="157163" dist="19050" dir="8580000" algn="bl" rotWithShape="0">
              <a:srgbClr val="76A5AF">
                <a:alpha val="50000"/>
              </a:srgbClr>
            </a:outerShdw>
          </a:effectLst>
        </p:spPr>
        <p:txBody>
          <a:bodyPr spcFirstLastPara="1" wrap="square" lIns="91425" tIns="91425" rIns="91425" bIns="91425" anchor="ctr" anchorCtr="0">
            <a:noAutofit/>
          </a:bodyPr>
          <a:lstStyle>
            <a:lvl1pPr lvl="0">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11" name="Google Shape;11;p2"/>
          <p:cNvSpPr txBox="1">
            <a:spLocks noGrp="1"/>
          </p:cNvSpPr>
          <p:nvPr>
            <p:ph type="subTitle" idx="1"/>
          </p:nvPr>
        </p:nvSpPr>
        <p:spPr>
          <a:xfrm>
            <a:off x="457200" y="4271900"/>
            <a:ext cx="3830100" cy="464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lt2"/>
              </a:buClr>
              <a:buSzPts val="1400"/>
              <a:buFont typeface="Montserrat"/>
              <a:buNone/>
              <a:defRPr sz="1400">
                <a:solidFill>
                  <a:schemeClr val="lt2"/>
                </a:solidFill>
                <a:latin typeface="Montserrat"/>
                <a:ea typeface="Montserrat"/>
                <a:cs typeface="Montserrat"/>
                <a:sym typeface="Montserrat"/>
              </a:defRPr>
            </a:lvl1pPr>
            <a:lvl2pPr lvl="1">
              <a:lnSpc>
                <a:spcPct val="100000"/>
              </a:lnSpc>
              <a:spcBef>
                <a:spcPts val="0"/>
              </a:spcBef>
              <a:spcAft>
                <a:spcPts val="0"/>
              </a:spcAft>
              <a:buClr>
                <a:schemeClr val="lt2"/>
              </a:buClr>
              <a:buSzPts val="1400"/>
              <a:buFont typeface="Montserrat"/>
              <a:buNone/>
              <a:defRPr>
                <a:solidFill>
                  <a:schemeClr val="lt2"/>
                </a:solidFill>
                <a:latin typeface="Montserrat"/>
                <a:ea typeface="Montserrat"/>
                <a:cs typeface="Montserrat"/>
                <a:sym typeface="Montserrat"/>
              </a:defRPr>
            </a:lvl2pPr>
            <a:lvl3pPr lvl="2">
              <a:lnSpc>
                <a:spcPct val="100000"/>
              </a:lnSpc>
              <a:spcBef>
                <a:spcPts val="0"/>
              </a:spcBef>
              <a:spcAft>
                <a:spcPts val="0"/>
              </a:spcAft>
              <a:buClr>
                <a:schemeClr val="lt2"/>
              </a:buClr>
              <a:buSzPts val="1400"/>
              <a:buFont typeface="Montserrat"/>
              <a:buNone/>
              <a:defRPr>
                <a:solidFill>
                  <a:schemeClr val="lt2"/>
                </a:solidFill>
                <a:latin typeface="Montserrat"/>
                <a:ea typeface="Montserrat"/>
                <a:cs typeface="Montserrat"/>
                <a:sym typeface="Montserrat"/>
              </a:defRPr>
            </a:lvl3pPr>
            <a:lvl4pPr lvl="3">
              <a:lnSpc>
                <a:spcPct val="100000"/>
              </a:lnSpc>
              <a:spcBef>
                <a:spcPts val="0"/>
              </a:spcBef>
              <a:spcAft>
                <a:spcPts val="0"/>
              </a:spcAft>
              <a:buClr>
                <a:schemeClr val="lt2"/>
              </a:buClr>
              <a:buSzPts val="1400"/>
              <a:buFont typeface="Montserrat"/>
              <a:buNone/>
              <a:defRPr>
                <a:solidFill>
                  <a:schemeClr val="lt2"/>
                </a:solidFill>
                <a:latin typeface="Montserrat"/>
                <a:ea typeface="Montserrat"/>
                <a:cs typeface="Montserrat"/>
                <a:sym typeface="Montserrat"/>
              </a:defRPr>
            </a:lvl4pPr>
            <a:lvl5pPr lvl="4">
              <a:lnSpc>
                <a:spcPct val="100000"/>
              </a:lnSpc>
              <a:spcBef>
                <a:spcPts val="0"/>
              </a:spcBef>
              <a:spcAft>
                <a:spcPts val="0"/>
              </a:spcAft>
              <a:buClr>
                <a:schemeClr val="lt2"/>
              </a:buClr>
              <a:buSzPts val="1400"/>
              <a:buFont typeface="Montserrat"/>
              <a:buNone/>
              <a:defRPr>
                <a:solidFill>
                  <a:schemeClr val="lt2"/>
                </a:solidFill>
                <a:latin typeface="Montserrat"/>
                <a:ea typeface="Montserrat"/>
                <a:cs typeface="Montserrat"/>
                <a:sym typeface="Montserrat"/>
              </a:defRPr>
            </a:lvl5pPr>
            <a:lvl6pPr lvl="5">
              <a:lnSpc>
                <a:spcPct val="100000"/>
              </a:lnSpc>
              <a:spcBef>
                <a:spcPts val="0"/>
              </a:spcBef>
              <a:spcAft>
                <a:spcPts val="0"/>
              </a:spcAft>
              <a:buClr>
                <a:schemeClr val="lt2"/>
              </a:buClr>
              <a:buSzPts val="1400"/>
              <a:buFont typeface="Montserrat"/>
              <a:buNone/>
              <a:defRPr>
                <a:solidFill>
                  <a:schemeClr val="lt2"/>
                </a:solidFill>
                <a:latin typeface="Montserrat"/>
                <a:ea typeface="Montserrat"/>
                <a:cs typeface="Montserrat"/>
                <a:sym typeface="Montserrat"/>
              </a:defRPr>
            </a:lvl6pPr>
            <a:lvl7pPr lvl="6">
              <a:lnSpc>
                <a:spcPct val="100000"/>
              </a:lnSpc>
              <a:spcBef>
                <a:spcPts val="0"/>
              </a:spcBef>
              <a:spcAft>
                <a:spcPts val="0"/>
              </a:spcAft>
              <a:buClr>
                <a:schemeClr val="lt2"/>
              </a:buClr>
              <a:buSzPts val="1400"/>
              <a:buFont typeface="Montserrat"/>
              <a:buNone/>
              <a:defRPr>
                <a:solidFill>
                  <a:schemeClr val="lt2"/>
                </a:solidFill>
                <a:latin typeface="Montserrat"/>
                <a:ea typeface="Montserrat"/>
                <a:cs typeface="Montserrat"/>
                <a:sym typeface="Montserrat"/>
              </a:defRPr>
            </a:lvl7pPr>
            <a:lvl8pPr lvl="7">
              <a:lnSpc>
                <a:spcPct val="100000"/>
              </a:lnSpc>
              <a:spcBef>
                <a:spcPts val="0"/>
              </a:spcBef>
              <a:spcAft>
                <a:spcPts val="0"/>
              </a:spcAft>
              <a:buClr>
                <a:schemeClr val="lt2"/>
              </a:buClr>
              <a:buSzPts val="1400"/>
              <a:buFont typeface="Montserrat"/>
              <a:buNone/>
              <a:defRPr>
                <a:solidFill>
                  <a:schemeClr val="lt2"/>
                </a:solidFill>
                <a:latin typeface="Montserrat"/>
                <a:ea typeface="Montserrat"/>
                <a:cs typeface="Montserrat"/>
                <a:sym typeface="Montserrat"/>
              </a:defRPr>
            </a:lvl8pPr>
            <a:lvl9pPr lvl="8">
              <a:lnSpc>
                <a:spcPct val="100000"/>
              </a:lnSpc>
              <a:spcBef>
                <a:spcPts val="0"/>
              </a:spcBef>
              <a:spcAft>
                <a:spcPts val="0"/>
              </a:spcAft>
              <a:buClr>
                <a:schemeClr val="lt2"/>
              </a:buClr>
              <a:buSzPts val="1400"/>
              <a:buFont typeface="Montserrat"/>
              <a:buNone/>
              <a:defRPr>
                <a:solidFill>
                  <a:schemeClr val="lt2"/>
                </a:solidFill>
                <a:latin typeface="Montserrat"/>
                <a:ea typeface="Montserrat"/>
                <a:cs typeface="Montserrat"/>
                <a:sym typeface="Montserrat"/>
              </a:defRPr>
            </a:lvl9pPr>
          </a:lstStyle>
          <a:p>
            <a:endParaRPr/>
          </a:p>
        </p:txBody>
      </p:sp>
      <p:sp>
        <p:nvSpPr>
          <p:cNvPr id="12" name="Google Shape;12;p2"/>
          <p:cNvSpPr txBox="1">
            <a:spLocks noGrp="1"/>
          </p:cNvSpPr>
          <p:nvPr>
            <p:ph type="subTitle" idx="2"/>
          </p:nvPr>
        </p:nvSpPr>
        <p:spPr>
          <a:xfrm>
            <a:off x="457200" y="3191625"/>
            <a:ext cx="3830100" cy="464700"/>
          </a:xfrm>
          <a:prstGeom prst="rect">
            <a:avLst/>
          </a:prstGeom>
          <a:effectLst>
            <a:outerShdw blurRad="57150" dist="19050" dir="8220000" algn="bl" rotWithShape="0">
              <a:srgbClr val="76A5AF">
                <a:alpha val="50000"/>
              </a:srgbClr>
            </a:outerShdw>
          </a:effectLst>
        </p:spPr>
        <p:txBody>
          <a:bodyPr spcFirstLastPara="1" wrap="square" lIns="91425" tIns="91425" rIns="91425" bIns="91425" anchor="ctr" anchorCtr="0">
            <a:noAutofit/>
          </a:bodyPr>
          <a:lstStyle>
            <a:lvl1pPr lvl="0" rtl="0">
              <a:lnSpc>
                <a:spcPct val="100000"/>
              </a:lnSpc>
              <a:spcBef>
                <a:spcPts val="0"/>
              </a:spcBef>
              <a:spcAft>
                <a:spcPts val="0"/>
              </a:spcAft>
              <a:buSzPts val="2200"/>
              <a:buFont typeface="Montserrat ExtraLight"/>
              <a:buNone/>
              <a:defRPr sz="2200">
                <a:latin typeface="Montserrat ExtraLight"/>
                <a:ea typeface="Montserrat ExtraLight"/>
                <a:cs typeface="Montserrat ExtraLight"/>
                <a:sym typeface="Montserrat ExtraLight"/>
              </a:defRPr>
            </a:lvl1pPr>
            <a:lvl2pPr lvl="1" rtl="0">
              <a:lnSpc>
                <a:spcPct val="100000"/>
              </a:lnSpc>
              <a:spcBef>
                <a:spcPts val="0"/>
              </a:spcBef>
              <a:spcAft>
                <a:spcPts val="0"/>
              </a:spcAft>
              <a:buSzPts val="2200"/>
              <a:buFont typeface="Montserrat ExtraLight"/>
              <a:buNone/>
              <a:defRPr sz="2200">
                <a:latin typeface="Montserrat ExtraLight"/>
                <a:ea typeface="Montserrat ExtraLight"/>
                <a:cs typeface="Montserrat ExtraLight"/>
                <a:sym typeface="Montserrat ExtraLight"/>
              </a:defRPr>
            </a:lvl2pPr>
            <a:lvl3pPr lvl="2" rtl="0">
              <a:lnSpc>
                <a:spcPct val="100000"/>
              </a:lnSpc>
              <a:spcBef>
                <a:spcPts val="0"/>
              </a:spcBef>
              <a:spcAft>
                <a:spcPts val="0"/>
              </a:spcAft>
              <a:buSzPts val="2200"/>
              <a:buFont typeface="Montserrat ExtraLight"/>
              <a:buNone/>
              <a:defRPr sz="2200">
                <a:latin typeface="Montserrat ExtraLight"/>
                <a:ea typeface="Montserrat ExtraLight"/>
                <a:cs typeface="Montserrat ExtraLight"/>
                <a:sym typeface="Montserrat ExtraLight"/>
              </a:defRPr>
            </a:lvl3pPr>
            <a:lvl4pPr lvl="3" rtl="0">
              <a:lnSpc>
                <a:spcPct val="100000"/>
              </a:lnSpc>
              <a:spcBef>
                <a:spcPts val="0"/>
              </a:spcBef>
              <a:spcAft>
                <a:spcPts val="0"/>
              </a:spcAft>
              <a:buSzPts val="2200"/>
              <a:buFont typeface="Montserrat ExtraLight"/>
              <a:buNone/>
              <a:defRPr sz="2200">
                <a:latin typeface="Montserrat ExtraLight"/>
                <a:ea typeface="Montserrat ExtraLight"/>
                <a:cs typeface="Montserrat ExtraLight"/>
                <a:sym typeface="Montserrat ExtraLight"/>
              </a:defRPr>
            </a:lvl4pPr>
            <a:lvl5pPr lvl="4" rtl="0">
              <a:lnSpc>
                <a:spcPct val="100000"/>
              </a:lnSpc>
              <a:spcBef>
                <a:spcPts val="0"/>
              </a:spcBef>
              <a:spcAft>
                <a:spcPts val="0"/>
              </a:spcAft>
              <a:buSzPts val="2200"/>
              <a:buFont typeface="Montserrat ExtraLight"/>
              <a:buNone/>
              <a:defRPr sz="2200">
                <a:latin typeface="Montserrat ExtraLight"/>
                <a:ea typeface="Montserrat ExtraLight"/>
                <a:cs typeface="Montserrat ExtraLight"/>
                <a:sym typeface="Montserrat ExtraLight"/>
              </a:defRPr>
            </a:lvl5pPr>
            <a:lvl6pPr lvl="5" rtl="0">
              <a:lnSpc>
                <a:spcPct val="100000"/>
              </a:lnSpc>
              <a:spcBef>
                <a:spcPts val="0"/>
              </a:spcBef>
              <a:spcAft>
                <a:spcPts val="0"/>
              </a:spcAft>
              <a:buSzPts val="2200"/>
              <a:buFont typeface="Montserrat ExtraLight"/>
              <a:buNone/>
              <a:defRPr sz="2200">
                <a:latin typeface="Montserrat ExtraLight"/>
                <a:ea typeface="Montserrat ExtraLight"/>
                <a:cs typeface="Montserrat ExtraLight"/>
                <a:sym typeface="Montserrat ExtraLight"/>
              </a:defRPr>
            </a:lvl6pPr>
            <a:lvl7pPr lvl="6" rtl="0">
              <a:lnSpc>
                <a:spcPct val="100000"/>
              </a:lnSpc>
              <a:spcBef>
                <a:spcPts val="0"/>
              </a:spcBef>
              <a:spcAft>
                <a:spcPts val="0"/>
              </a:spcAft>
              <a:buSzPts val="2200"/>
              <a:buFont typeface="Montserrat ExtraLight"/>
              <a:buNone/>
              <a:defRPr sz="2200">
                <a:latin typeface="Montserrat ExtraLight"/>
                <a:ea typeface="Montserrat ExtraLight"/>
                <a:cs typeface="Montserrat ExtraLight"/>
                <a:sym typeface="Montserrat ExtraLight"/>
              </a:defRPr>
            </a:lvl7pPr>
            <a:lvl8pPr lvl="7" rtl="0">
              <a:lnSpc>
                <a:spcPct val="100000"/>
              </a:lnSpc>
              <a:spcBef>
                <a:spcPts val="0"/>
              </a:spcBef>
              <a:spcAft>
                <a:spcPts val="0"/>
              </a:spcAft>
              <a:buSzPts val="2200"/>
              <a:buFont typeface="Montserrat ExtraLight"/>
              <a:buNone/>
              <a:defRPr sz="2200">
                <a:latin typeface="Montserrat ExtraLight"/>
                <a:ea typeface="Montserrat ExtraLight"/>
                <a:cs typeface="Montserrat ExtraLight"/>
                <a:sym typeface="Montserrat ExtraLight"/>
              </a:defRPr>
            </a:lvl8pPr>
            <a:lvl9pPr lvl="8" rtl="0">
              <a:lnSpc>
                <a:spcPct val="100000"/>
              </a:lnSpc>
              <a:spcBef>
                <a:spcPts val="0"/>
              </a:spcBef>
              <a:spcAft>
                <a:spcPts val="0"/>
              </a:spcAft>
              <a:buSzPts val="2200"/>
              <a:buFont typeface="Montserrat ExtraLight"/>
              <a:buNone/>
              <a:defRPr sz="2200">
                <a:latin typeface="Montserrat ExtraLight"/>
                <a:ea typeface="Montserrat ExtraLight"/>
                <a:cs typeface="Montserrat ExtraLight"/>
                <a:sym typeface="Montserrat ExtraLigh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57200" y="445025"/>
            <a:ext cx="7997400" cy="474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1pPr>
            <a:lvl2pPr lvl="1">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2pPr>
            <a:lvl3pPr lvl="2">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3pPr>
            <a:lvl4pPr lvl="3">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4pPr>
            <a:lvl5pPr lvl="4">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5pPr>
            <a:lvl6pPr lvl="5">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6pPr>
            <a:lvl7pPr lvl="6">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7pPr>
            <a:lvl8pPr lvl="7">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8pPr>
            <a:lvl9pPr lvl="8">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2"/>
        <p:cNvGrpSpPr/>
        <p:nvPr/>
      </p:nvGrpSpPr>
      <p:grpSpPr>
        <a:xfrm>
          <a:off x="0" y="0"/>
          <a:ext cx="0" cy="0"/>
          <a:chOff x="0" y="0"/>
          <a:chExt cx="0" cy="0"/>
        </a:xfrm>
      </p:grpSpPr>
      <p:cxnSp>
        <p:nvCxnSpPr>
          <p:cNvPr id="53" name="Google Shape;53;p13"/>
          <p:cNvCxnSpPr/>
          <p:nvPr/>
        </p:nvCxnSpPr>
        <p:spPr>
          <a:xfrm>
            <a:off x="580150" y="3132425"/>
            <a:ext cx="3509100" cy="0"/>
          </a:xfrm>
          <a:prstGeom prst="straightConnector1">
            <a:avLst/>
          </a:prstGeom>
          <a:noFill/>
          <a:ln w="9525" cap="flat" cmpd="sng">
            <a:solidFill>
              <a:srgbClr val="FFAB40"/>
            </a:solidFill>
            <a:prstDash val="solid"/>
            <a:round/>
            <a:headEnd type="none" w="med" len="med"/>
            <a:tailEnd type="none" w="med" len="med"/>
          </a:ln>
          <a:effectLst>
            <a:outerShdw blurRad="57150" dist="19050" dir="5400000" algn="bl" rotWithShape="0">
              <a:srgbClr val="FFFFFF">
                <a:alpha val="50000"/>
              </a:srgbClr>
            </a:outerShdw>
          </a:effectLst>
        </p:spPr>
      </p:cxnSp>
      <p:sp>
        <p:nvSpPr>
          <p:cNvPr id="54" name="Google Shape;54;p13"/>
          <p:cNvSpPr txBox="1">
            <a:spLocks noGrp="1"/>
          </p:cNvSpPr>
          <p:nvPr>
            <p:ph type="ctrTitle"/>
          </p:nvPr>
        </p:nvSpPr>
        <p:spPr>
          <a:xfrm>
            <a:off x="457200" y="1805375"/>
            <a:ext cx="3830100" cy="135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Week - 2</a:t>
            </a:r>
            <a:endParaRPr dirty="0"/>
          </a:p>
        </p:txBody>
      </p:sp>
      <p:sp>
        <p:nvSpPr>
          <p:cNvPr id="55" name="Google Shape;55;p13"/>
          <p:cNvSpPr txBox="1">
            <a:spLocks noGrp="1"/>
          </p:cNvSpPr>
          <p:nvPr>
            <p:ph type="subTitle" idx="1"/>
          </p:nvPr>
        </p:nvSpPr>
        <p:spPr>
          <a:xfrm>
            <a:off x="457200" y="4271900"/>
            <a:ext cx="3830100" cy="46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By: Krishna Shetty</a:t>
            </a:r>
            <a:endParaRPr dirty="0"/>
          </a:p>
        </p:txBody>
      </p:sp>
      <p:sp>
        <p:nvSpPr>
          <p:cNvPr id="56" name="Google Shape;56;p13"/>
          <p:cNvSpPr txBox="1">
            <a:spLocks noGrp="1"/>
          </p:cNvSpPr>
          <p:nvPr>
            <p:ph type="subTitle" idx="2"/>
          </p:nvPr>
        </p:nvSpPr>
        <p:spPr>
          <a:xfrm>
            <a:off x="457200" y="3336458"/>
            <a:ext cx="3830100" cy="46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Data Science - Industry Project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PSEUDO-CODE</a:t>
            </a:r>
            <a:endParaRPr lang="en-IN" dirty="0"/>
          </a:p>
        </p:txBody>
      </p:sp>
      <p:sp>
        <p:nvSpPr>
          <p:cNvPr id="4" name="Text Placeholder 3"/>
          <p:cNvSpPr>
            <a:spLocks noGrp="1"/>
          </p:cNvSpPr>
          <p:nvPr>
            <p:ph type="body" idx="1"/>
          </p:nvPr>
        </p:nvSpPr>
        <p:spPr/>
        <p:txBody>
          <a:bodyPr/>
          <a:lstStyle/>
          <a:p>
            <a:pPr marL="114300" indent="0">
              <a:buNone/>
            </a:pPr>
            <a:r>
              <a:rPr lang="en-US" sz="950" dirty="0" smtClean="0"/>
              <a:t>Created a MySQL database with a schema named invoicing with tables named clients, </a:t>
            </a:r>
            <a:r>
              <a:rPr lang="en-US" sz="950" dirty="0" err="1" smtClean="0"/>
              <a:t>invoice_items</a:t>
            </a:r>
            <a:r>
              <a:rPr lang="en-US" sz="950" dirty="0" smtClean="0"/>
              <a:t>, invoices, and products and Stored Procedures called </a:t>
            </a:r>
            <a:r>
              <a:rPr lang="en-US" sz="950" dirty="0" err="1" smtClean="0"/>
              <a:t>insert_invoice</a:t>
            </a:r>
            <a:r>
              <a:rPr lang="en-US" sz="950" dirty="0" smtClean="0"/>
              <a:t> &amp; </a:t>
            </a:r>
            <a:r>
              <a:rPr lang="en-US" sz="950" dirty="0" err="1" smtClean="0"/>
              <a:t>insert_products_into_invoiceitems</a:t>
            </a:r>
            <a:r>
              <a:rPr lang="en-US" sz="950" dirty="0" smtClean="0"/>
              <a:t>. </a:t>
            </a:r>
          </a:p>
          <a:p>
            <a:pPr marL="114300" indent="0">
              <a:buNone/>
            </a:pPr>
            <a:r>
              <a:rPr lang="en-US" sz="950" dirty="0" smtClean="0"/>
              <a:t>The following is the role played by each entity:</a:t>
            </a:r>
          </a:p>
          <a:p>
            <a:pPr marL="342900" indent="-228600">
              <a:buSzPct val="95000"/>
              <a:buFont typeface="+mj-lt"/>
              <a:buAutoNum type="arabicPeriod"/>
            </a:pPr>
            <a:r>
              <a:rPr lang="en-US" sz="950" dirty="0"/>
              <a:t>c</a:t>
            </a:r>
            <a:r>
              <a:rPr lang="en-US" sz="950" dirty="0" smtClean="0"/>
              <a:t>lients: The clients table stores essentially client information such as name, address, city, stare, and phone number. Each client is also assigned with a unique identification number.</a:t>
            </a:r>
          </a:p>
          <a:p>
            <a:pPr marL="342900" indent="-228600">
              <a:buSzPct val="95000"/>
              <a:buFont typeface="+mj-lt"/>
              <a:buAutoNum type="arabicPeriod"/>
            </a:pPr>
            <a:r>
              <a:rPr lang="en-US" sz="950" dirty="0"/>
              <a:t>i</a:t>
            </a:r>
            <a:r>
              <a:rPr lang="en-US" sz="950" dirty="0" smtClean="0"/>
              <a:t>nvoices: The invoices tables stores the list of orders along with an unique id and invoice number, the client ID, the date of invoicing and the billing address</a:t>
            </a:r>
          </a:p>
          <a:p>
            <a:pPr marL="342900" indent="-228600">
              <a:buSzPct val="95000"/>
              <a:buFont typeface="+mj-lt"/>
              <a:buAutoNum type="arabicPeriod"/>
            </a:pPr>
            <a:r>
              <a:rPr lang="en-US" sz="950" dirty="0" err="1"/>
              <a:t>i</a:t>
            </a:r>
            <a:r>
              <a:rPr lang="en-US" sz="950" dirty="0" err="1" smtClean="0"/>
              <a:t>nvoice_items</a:t>
            </a:r>
            <a:r>
              <a:rPr lang="en-US" sz="950" dirty="0" smtClean="0"/>
              <a:t>: The </a:t>
            </a:r>
            <a:r>
              <a:rPr lang="en-US" sz="950" dirty="0" err="1" smtClean="0"/>
              <a:t>invoice_items</a:t>
            </a:r>
            <a:r>
              <a:rPr lang="en-US" sz="950" dirty="0" smtClean="0"/>
              <a:t> table takes the invoice ID, and product ID, i.e., it stores what items/products were ordered in a particular invoice. 		       Storing items ordered in a table separately eliminates nested data.</a:t>
            </a:r>
          </a:p>
          <a:p>
            <a:pPr marL="342900" indent="-228600">
              <a:buSzPct val="95000"/>
              <a:buFont typeface="+mj-lt"/>
              <a:buAutoNum type="arabicPeriod"/>
            </a:pPr>
            <a:r>
              <a:rPr lang="en-US" sz="950" dirty="0"/>
              <a:t>p</a:t>
            </a:r>
            <a:r>
              <a:rPr lang="en-US" sz="950" dirty="0" smtClean="0"/>
              <a:t>roducts: The products tables stores important information for different products, where all the products have unique identification number, along with 	 other useful info, such as product name and developer/manufacturer.</a:t>
            </a:r>
          </a:p>
          <a:p>
            <a:pPr marL="342900" indent="-228600">
              <a:buSzPct val="95000"/>
              <a:buFont typeface="+mj-lt"/>
              <a:buAutoNum type="arabicPeriod"/>
            </a:pPr>
            <a:r>
              <a:rPr lang="en-US" sz="950" dirty="0" err="1"/>
              <a:t>i</a:t>
            </a:r>
            <a:r>
              <a:rPr lang="en-US" sz="950" dirty="0" err="1" smtClean="0"/>
              <a:t>nsert_invoice</a:t>
            </a:r>
            <a:r>
              <a:rPr lang="en-US" sz="950" dirty="0" smtClean="0"/>
              <a:t>: </a:t>
            </a:r>
            <a:r>
              <a:rPr lang="en-US" sz="950" dirty="0" err="1" smtClean="0"/>
              <a:t>insert_invoice</a:t>
            </a:r>
            <a:r>
              <a:rPr lang="en-US" sz="950" dirty="0" smtClean="0"/>
              <a:t> is a stored procedure which takes invoice number, client name, invoice date, and billing address as parameters and 	 	       inserts a new invoice into the invoices table, by matching the client name with the name in the clients table and returning that client’s 	   	       ID.</a:t>
            </a:r>
          </a:p>
          <a:p>
            <a:pPr marL="342900" indent="-228600">
              <a:buSzPct val="95000"/>
              <a:buFont typeface="+mj-lt"/>
              <a:buAutoNum type="arabicPeriod"/>
            </a:pPr>
            <a:r>
              <a:rPr lang="en-US" sz="950" dirty="0" err="1" smtClean="0"/>
              <a:t>Insert_products_into_invoiceitems</a:t>
            </a:r>
            <a:r>
              <a:rPr lang="en-US" sz="950" dirty="0" smtClean="0"/>
              <a:t>: This stored procedures adds new orders into the </a:t>
            </a:r>
            <a:r>
              <a:rPr lang="en-US" sz="950" dirty="0" err="1" smtClean="0"/>
              <a:t>invoice_items</a:t>
            </a:r>
            <a:r>
              <a:rPr lang="en-US" sz="950" dirty="0" smtClean="0"/>
              <a:t> according to the unique invoice number</a:t>
            </a:r>
          </a:p>
          <a:p>
            <a:pPr marL="342900" indent="-228600">
              <a:buSzPct val="95000"/>
              <a:buFont typeface="+mj-lt"/>
              <a:buAutoNum type="arabicPeriod"/>
            </a:pPr>
            <a:endParaRPr lang="en-US" sz="950" dirty="0"/>
          </a:p>
          <a:p>
            <a:pPr marL="114300" indent="0">
              <a:buSzPct val="95000"/>
              <a:buNone/>
            </a:pPr>
            <a:r>
              <a:rPr lang="en-US" sz="950" dirty="0" smtClean="0"/>
              <a:t>Created a python script which extracts the email body from the last mail sent by the sender entered and calls the procedures to insert entries. Also added the functionality to accept multiple orders in the same invoice, providing greater flexibility for users </a:t>
            </a:r>
          </a:p>
          <a:p>
            <a:pPr marL="342900" indent="-228600">
              <a:buSzPct val="95000"/>
              <a:buFont typeface="+mj-lt"/>
              <a:buAutoNum type="arabicPeriod"/>
            </a:pPr>
            <a:endParaRPr lang="en-US" sz="950" dirty="0"/>
          </a:p>
          <a:p>
            <a:pPr marL="114300" indent="0">
              <a:buSzPct val="95000"/>
              <a:buNone/>
            </a:pPr>
            <a:r>
              <a:rPr lang="en-US" sz="950" dirty="0" smtClean="0"/>
              <a:t>	 </a:t>
            </a:r>
            <a:endParaRPr lang="en-IN" sz="950" dirty="0"/>
          </a:p>
        </p:txBody>
      </p:sp>
    </p:spTree>
    <p:extLst>
      <p:ext uri="{BB962C8B-B14F-4D97-AF65-F5344CB8AC3E}">
        <p14:creationId xmlns:p14="http://schemas.microsoft.com/office/powerpoint/2010/main" val="2114872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cxnSp>
        <p:nvCxnSpPr>
          <p:cNvPr id="116" name="Google Shape;116;p16"/>
          <p:cNvCxnSpPr/>
          <p:nvPr/>
        </p:nvCxnSpPr>
        <p:spPr>
          <a:xfrm>
            <a:off x="474025" y="414025"/>
            <a:ext cx="4938300" cy="0"/>
          </a:xfrm>
          <a:prstGeom prst="straightConnector1">
            <a:avLst/>
          </a:prstGeom>
          <a:noFill/>
          <a:ln w="9525" cap="flat" cmpd="sng">
            <a:solidFill>
              <a:srgbClr val="FFAB40"/>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17" name="Google Shape;117;p16"/>
          <p:cNvSpPr txBox="1">
            <a:spLocks noGrp="1"/>
          </p:cNvSpPr>
          <p:nvPr>
            <p:ph type="title"/>
          </p:nvPr>
        </p:nvSpPr>
        <p:spPr>
          <a:xfrm>
            <a:off x="457200" y="445025"/>
            <a:ext cx="7997400" cy="47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Scope for IMPROVEMENT</a:t>
            </a:r>
            <a:endParaRPr dirty="0"/>
          </a:p>
        </p:txBody>
      </p:sp>
      <p:grpSp>
        <p:nvGrpSpPr>
          <p:cNvPr id="118" name="Google Shape;118;p16"/>
          <p:cNvGrpSpPr/>
          <p:nvPr/>
        </p:nvGrpSpPr>
        <p:grpSpPr>
          <a:xfrm>
            <a:off x="457177" y="1293094"/>
            <a:ext cx="5238712" cy="1806608"/>
            <a:chOff x="457177" y="1293094"/>
            <a:chExt cx="5238712" cy="1806608"/>
          </a:xfrm>
        </p:grpSpPr>
        <p:sp>
          <p:nvSpPr>
            <p:cNvPr id="119" name="Google Shape;119;p16"/>
            <p:cNvSpPr/>
            <p:nvPr/>
          </p:nvSpPr>
          <p:spPr>
            <a:xfrm>
              <a:off x="3447795" y="1483308"/>
              <a:ext cx="2248094" cy="1616394"/>
            </a:xfrm>
            <a:custGeom>
              <a:avLst/>
              <a:gdLst/>
              <a:ahLst/>
              <a:cxnLst/>
              <a:rect l="l" t="t" r="r" b="b"/>
              <a:pathLst>
                <a:path w="71870" h="51675" extrusionOk="0">
                  <a:moveTo>
                    <a:pt x="35935" y="1"/>
                  </a:moveTo>
                  <a:cubicBezTo>
                    <a:pt x="21724" y="1"/>
                    <a:pt x="8944" y="6049"/>
                    <a:pt x="1" y="15740"/>
                  </a:cubicBezTo>
                  <a:lnTo>
                    <a:pt x="35935" y="51674"/>
                  </a:lnTo>
                  <a:lnTo>
                    <a:pt x="71869" y="15740"/>
                  </a:lnTo>
                  <a:cubicBezTo>
                    <a:pt x="62926" y="6049"/>
                    <a:pt x="50146" y="1"/>
                    <a:pt x="35935" y="1"/>
                  </a:cubicBezTo>
                  <a:close/>
                </a:path>
              </a:pathLst>
            </a:custGeom>
            <a:solidFill>
              <a:srgbClr val="FFA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a:off x="1590357" y="1293094"/>
              <a:ext cx="3014047" cy="177014"/>
            </a:xfrm>
            <a:custGeom>
              <a:avLst/>
              <a:gdLst/>
              <a:ahLst/>
              <a:cxnLst/>
              <a:rect l="l" t="t" r="r" b="b"/>
              <a:pathLst>
                <a:path w="96357" h="5659" fill="none" extrusionOk="0">
                  <a:moveTo>
                    <a:pt x="96357" y="5659"/>
                  </a:moveTo>
                  <a:lnTo>
                    <a:pt x="96357" y="0"/>
                  </a:lnTo>
                  <a:lnTo>
                    <a:pt x="1" y="0"/>
                  </a:lnTo>
                  <a:lnTo>
                    <a:pt x="1" y="5659"/>
                  </a:lnTo>
                </a:path>
              </a:pathLst>
            </a:custGeom>
            <a:noFill/>
            <a:ln w="19050" cap="flat" cmpd="sng">
              <a:solidFill>
                <a:srgbClr val="FFAB40"/>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a:off x="457177" y="1470076"/>
              <a:ext cx="2266392" cy="1044721"/>
            </a:xfrm>
            <a:custGeom>
              <a:avLst/>
              <a:gdLst/>
              <a:ahLst/>
              <a:cxnLst/>
              <a:rect l="l" t="t" r="r" b="b"/>
              <a:pathLst>
                <a:path w="72455" h="33399" fill="none" extrusionOk="0">
                  <a:moveTo>
                    <a:pt x="1" y="1"/>
                  </a:moveTo>
                  <a:lnTo>
                    <a:pt x="72455" y="1"/>
                  </a:lnTo>
                  <a:lnTo>
                    <a:pt x="72455" y="33398"/>
                  </a:lnTo>
                  <a:lnTo>
                    <a:pt x="1" y="33398"/>
                  </a:lnTo>
                  <a:close/>
                </a:path>
              </a:pathLst>
            </a:custGeom>
            <a:noFill/>
            <a:ln w="19050" cap="flat" cmpd="sng">
              <a:solidFill>
                <a:srgbClr val="FFAB40"/>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16"/>
          <p:cNvGrpSpPr/>
          <p:nvPr/>
        </p:nvGrpSpPr>
        <p:grpSpPr>
          <a:xfrm>
            <a:off x="4603372" y="2023451"/>
            <a:ext cx="4083104" cy="2712946"/>
            <a:chOff x="4603372" y="2023451"/>
            <a:chExt cx="4083104" cy="2712946"/>
          </a:xfrm>
        </p:grpSpPr>
        <p:sp>
          <p:nvSpPr>
            <p:cNvPr id="123" name="Google Shape;123;p16"/>
            <p:cNvSpPr/>
            <p:nvPr/>
          </p:nvSpPr>
          <p:spPr>
            <a:xfrm>
              <a:off x="4603372" y="2023451"/>
              <a:ext cx="1500408" cy="2521700"/>
            </a:xfrm>
            <a:custGeom>
              <a:avLst/>
              <a:gdLst/>
              <a:ahLst/>
              <a:cxnLst/>
              <a:rect l="l" t="t" r="r" b="b"/>
              <a:pathLst>
                <a:path w="47967" h="80617" extrusionOk="0">
                  <a:moveTo>
                    <a:pt x="36292" y="0"/>
                  </a:moveTo>
                  <a:lnTo>
                    <a:pt x="0" y="36260"/>
                  </a:lnTo>
                  <a:lnTo>
                    <a:pt x="0" y="80616"/>
                  </a:lnTo>
                  <a:cubicBezTo>
                    <a:pt x="26569" y="80096"/>
                    <a:pt x="47966" y="58406"/>
                    <a:pt x="47966" y="31707"/>
                  </a:cubicBezTo>
                  <a:cubicBezTo>
                    <a:pt x="47966" y="19610"/>
                    <a:pt x="43544" y="8521"/>
                    <a:pt x="36292" y="0"/>
                  </a:cubicBezTo>
                  <a:close/>
                </a:path>
              </a:pathLst>
            </a:cu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4923773" y="3537059"/>
              <a:ext cx="2629522" cy="1199338"/>
            </a:xfrm>
            <a:custGeom>
              <a:avLst/>
              <a:gdLst/>
              <a:ahLst/>
              <a:cxnLst/>
              <a:rect l="l" t="t" r="r" b="b"/>
              <a:pathLst>
                <a:path w="84064" h="38342" fill="none" extrusionOk="0">
                  <a:moveTo>
                    <a:pt x="84064" y="1"/>
                  </a:moveTo>
                  <a:lnTo>
                    <a:pt x="84064" y="38341"/>
                  </a:lnTo>
                  <a:lnTo>
                    <a:pt x="1" y="38341"/>
                  </a:lnTo>
                  <a:lnTo>
                    <a:pt x="1" y="30081"/>
                  </a:lnTo>
                </a:path>
              </a:pathLst>
            </a:custGeom>
            <a:noFill/>
            <a:ln w="19050" cap="flat" cmpd="sng">
              <a:solidFill>
                <a:srgbClr val="0097A7"/>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6420114" y="2491368"/>
              <a:ext cx="2266361" cy="1045722"/>
            </a:xfrm>
            <a:custGeom>
              <a:avLst/>
              <a:gdLst/>
              <a:ahLst/>
              <a:cxnLst/>
              <a:rect l="l" t="t" r="r" b="b"/>
              <a:pathLst>
                <a:path w="72454" h="33431" fill="none" extrusionOk="0">
                  <a:moveTo>
                    <a:pt x="0" y="0"/>
                  </a:moveTo>
                  <a:lnTo>
                    <a:pt x="72454" y="0"/>
                  </a:lnTo>
                  <a:lnTo>
                    <a:pt x="72454" y="33431"/>
                  </a:lnTo>
                  <a:lnTo>
                    <a:pt x="0" y="33431"/>
                  </a:lnTo>
                  <a:close/>
                </a:path>
              </a:pathLst>
            </a:custGeom>
            <a:noFill/>
            <a:ln w="19050" cap="flat" cmpd="sng">
              <a:solidFill>
                <a:srgbClr val="0097A7"/>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16"/>
          <p:cNvGrpSpPr/>
          <p:nvPr/>
        </p:nvGrpSpPr>
        <p:grpSpPr>
          <a:xfrm>
            <a:off x="457177" y="2023451"/>
            <a:ext cx="4083135" cy="2712946"/>
            <a:chOff x="457177" y="2023451"/>
            <a:chExt cx="4083135" cy="2712946"/>
          </a:xfrm>
        </p:grpSpPr>
        <p:sp>
          <p:nvSpPr>
            <p:cNvPr id="127" name="Google Shape;127;p16"/>
            <p:cNvSpPr/>
            <p:nvPr/>
          </p:nvSpPr>
          <p:spPr>
            <a:xfrm>
              <a:off x="3040905" y="2023451"/>
              <a:ext cx="1499407" cy="2521700"/>
            </a:xfrm>
            <a:custGeom>
              <a:avLst/>
              <a:gdLst/>
              <a:ahLst/>
              <a:cxnLst/>
              <a:rect l="l" t="t" r="r" b="b"/>
              <a:pathLst>
                <a:path w="47935" h="80617" extrusionOk="0">
                  <a:moveTo>
                    <a:pt x="11643" y="0"/>
                  </a:moveTo>
                  <a:cubicBezTo>
                    <a:pt x="4391" y="8521"/>
                    <a:pt x="1" y="19610"/>
                    <a:pt x="1" y="31707"/>
                  </a:cubicBezTo>
                  <a:cubicBezTo>
                    <a:pt x="1" y="58373"/>
                    <a:pt x="21366" y="80064"/>
                    <a:pt x="47935" y="80616"/>
                  </a:cubicBezTo>
                  <a:lnTo>
                    <a:pt x="47935" y="36260"/>
                  </a:lnTo>
                  <a:lnTo>
                    <a:pt x="11643" y="0"/>
                  </a:lnTo>
                  <a:close/>
                </a:path>
              </a:pathLst>
            </a:custGeom>
            <a:solidFill>
              <a:srgbClr val="85D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1590357" y="4477993"/>
              <a:ext cx="2629553" cy="258404"/>
            </a:xfrm>
            <a:custGeom>
              <a:avLst/>
              <a:gdLst/>
              <a:ahLst/>
              <a:cxnLst/>
              <a:rect l="l" t="t" r="r" b="b"/>
              <a:pathLst>
                <a:path w="84065" h="8261" fill="none" extrusionOk="0">
                  <a:moveTo>
                    <a:pt x="1" y="2602"/>
                  </a:moveTo>
                  <a:lnTo>
                    <a:pt x="1" y="8260"/>
                  </a:lnTo>
                  <a:lnTo>
                    <a:pt x="84064" y="8260"/>
                  </a:lnTo>
                  <a:lnTo>
                    <a:pt x="84064" y="0"/>
                  </a:lnTo>
                </a:path>
              </a:pathLst>
            </a:custGeom>
            <a:noFill/>
            <a:ln w="19050" cap="flat" cmpd="sng">
              <a:solidFill>
                <a:srgbClr val="85D5E6"/>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457177" y="3513661"/>
              <a:ext cx="2266392" cy="1045722"/>
            </a:xfrm>
            <a:custGeom>
              <a:avLst/>
              <a:gdLst/>
              <a:ahLst/>
              <a:cxnLst/>
              <a:rect l="l" t="t" r="r" b="b"/>
              <a:pathLst>
                <a:path w="72455" h="33431" fill="none" extrusionOk="0">
                  <a:moveTo>
                    <a:pt x="1" y="1"/>
                  </a:moveTo>
                  <a:lnTo>
                    <a:pt x="72455" y="1"/>
                  </a:lnTo>
                  <a:lnTo>
                    <a:pt x="72455" y="33431"/>
                  </a:lnTo>
                  <a:lnTo>
                    <a:pt x="1" y="33431"/>
                  </a:lnTo>
                  <a:close/>
                </a:path>
              </a:pathLst>
            </a:custGeom>
            <a:noFill/>
            <a:ln w="19050" cap="flat" cmpd="sng">
              <a:solidFill>
                <a:srgbClr val="85D5E6"/>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16"/>
          <p:cNvSpPr txBox="1"/>
          <p:nvPr/>
        </p:nvSpPr>
        <p:spPr>
          <a:xfrm>
            <a:off x="466275" y="1542350"/>
            <a:ext cx="2248200" cy="440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smtClean="0">
                <a:solidFill>
                  <a:srgbClr val="FFFFFF"/>
                </a:solidFill>
                <a:latin typeface="Montserrat ExtraBold"/>
                <a:ea typeface="Montserrat ExtraBold"/>
                <a:cs typeface="Montserrat ExtraBold"/>
                <a:sym typeface="Montserrat ExtraBold"/>
              </a:rPr>
              <a:t>VERSATILITY</a:t>
            </a:r>
            <a:endParaRPr sz="1800" dirty="0">
              <a:solidFill>
                <a:srgbClr val="FFFFFF"/>
              </a:solidFill>
              <a:latin typeface="Montserrat ExtraBold"/>
              <a:ea typeface="Montserrat ExtraBold"/>
              <a:cs typeface="Montserrat ExtraBold"/>
              <a:sym typeface="Montserrat ExtraBold"/>
            </a:endParaRPr>
          </a:p>
        </p:txBody>
      </p:sp>
      <p:sp>
        <p:nvSpPr>
          <p:cNvPr id="131" name="Google Shape;131;p16"/>
          <p:cNvSpPr txBox="1"/>
          <p:nvPr/>
        </p:nvSpPr>
        <p:spPr>
          <a:xfrm>
            <a:off x="466275" y="1944826"/>
            <a:ext cx="2248200" cy="49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olidFill>
                  <a:srgbClr val="FFFFFF"/>
                </a:solidFill>
                <a:latin typeface="Montserrat"/>
                <a:ea typeface="Montserrat"/>
                <a:cs typeface="Montserrat"/>
                <a:sym typeface="Montserrat"/>
              </a:rPr>
              <a:t>Accept more than just the last email</a:t>
            </a:r>
            <a:endParaRPr dirty="0">
              <a:solidFill>
                <a:srgbClr val="FFFFFF"/>
              </a:solidFill>
              <a:latin typeface="Montserrat"/>
              <a:ea typeface="Montserrat"/>
              <a:cs typeface="Montserrat"/>
              <a:sym typeface="Montserrat"/>
            </a:endParaRPr>
          </a:p>
        </p:txBody>
      </p:sp>
      <p:sp>
        <p:nvSpPr>
          <p:cNvPr id="133" name="Google Shape;133;p16"/>
          <p:cNvSpPr txBox="1"/>
          <p:nvPr/>
        </p:nvSpPr>
        <p:spPr>
          <a:xfrm>
            <a:off x="466275" y="3973326"/>
            <a:ext cx="2248200" cy="499800"/>
          </a:xfrm>
          <a:prstGeom prst="rect">
            <a:avLst/>
          </a:prstGeom>
          <a:noFill/>
          <a:ln>
            <a:noFill/>
          </a:ln>
        </p:spPr>
        <p:txBody>
          <a:bodyPr spcFirstLastPara="1" wrap="square" lIns="91425" tIns="91425" rIns="91425" bIns="91425" anchor="ctr" anchorCtr="0">
            <a:noAutofit/>
          </a:bodyPr>
          <a:lstStyle/>
          <a:p>
            <a:pPr lvl="0"/>
            <a:r>
              <a:rPr lang="en-US" dirty="0">
                <a:solidFill>
                  <a:srgbClr val="FFFFFF"/>
                </a:solidFill>
                <a:latin typeface="Montserrat"/>
                <a:ea typeface="Montserrat"/>
                <a:cs typeface="Montserrat"/>
                <a:sym typeface="Montserrat"/>
              </a:rPr>
              <a:t>Adding </a:t>
            </a:r>
            <a:r>
              <a:rPr lang="en-US" dirty="0" err="1">
                <a:solidFill>
                  <a:srgbClr val="FFFFFF"/>
                </a:solidFill>
                <a:latin typeface="Montserrat"/>
                <a:ea typeface="Montserrat"/>
                <a:cs typeface="Montserrat"/>
                <a:sym typeface="Montserrat"/>
              </a:rPr>
              <a:t>qualitity</a:t>
            </a:r>
            <a:r>
              <a:rPr lang="en-US" dirty="0">
                <a:solidFill>
                  <a:srgbClr val="FFFFFF"/>
                </a:solidFill>
                <a:latin typeface="Montserrat"/>
                <a:ea typeface="Montserrat"/>
                <a:cs typeface="Montserrat"/>
                <a:sym typeface="Montserrat"/>
              </a:rPr>
              <a:t> of life improvements </a:t>
            </a:r>
            <a:endParaRPr dirty="0">
              <a:solidFill>
                <a:srgbClr val="FFFFFF"/>
              </a:solidFill>
              <a:latin typeface="Montserrat"/>
              <a:ea typeface="Montserrat"/>
              <a:cs typeface="Montserrat"/>
              <a:sym typeface="Montserrat"/>
            </a:endParaRPr>
          </a:p>
        </p:txBody>
      </p:sp>
      <p:sp>
        <p:nvSpPr>
          <p:cNvPr id="134" name="Google Shape;134;p16"/>
          <p:cNvSpPr txBox="1"/>
          <p:nvPr/>
        </p:nvSpPr>
        <p:spPr>
          <a:xfrm>
            <a:off x="6429200" y="2526548"/>
            <a:ext cx="2248200" cy="440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800" dirty="0" smtClean="0">
                <a:solidFill>
                  <a:srgbClr val="FFFFFF"/>
                </a:solidFill>
                <a:latin typeface="Montserrat ExtraBold"/>
                <a:ea typeface="Montserrat ExtraBold"/>
                <a:cs typeface="Montserrat ExtraBold"/>
                <a:sym typeface="Montserrat ExtraBold"/>
              </a:rPr>
              <a:t>EXPANSION</a:t>
            </a:r>
            <a:endParaRPr sz="1800" dirty="0">
              <a:solidFill>
                <a:srgbClr val="FFFFFF"/>
              </a:solidFill>
              <a:latin typeface="Montserrat ExtraBold"/>
              <a:ea typeface="Montserrat ExtraBold"/>
              <a:cs typeface="Montserrat ExtraBold"/>
              <a:sym typeface="Montserrat ExtraBold"/>
            </a:endParaRPr>
          </a:p>
        </p:txBody>
      </p:sp>
      <p:sp>
        <p:nvSpPr>
          <p:cNvPr id="135" name="Google Shape;135;p16"/>
          <p:cNvSpPr txBox="1"/>
          <p:nvPr/>
        </p:nvSpPr>
        <p:spPr>
          <a:xfrm>
            <a:off x="6429200" y="2965576"/>
            <a:ext cx="2248200" cy="499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solidFill>
                  <a:srgbClr val="FFFFFF"/>
                </a:solidFill>
                <a:latin typeface="Montserrat"/>
                <a:ea typeface="Montserrat"/>
                <a:cs typeface="Montserrat"/>
                <a:sym typeface="Montserrat"/>
              </a:rPr>
              <a:t>Add new features to tables/ add new tables altogther</a:t>
            </a:r>
            <a:endParaRPr dirty="0">
              <a:solidFill>
                <a:srgbClr val="FFFFFF"/>
              </a:solidFill>
              <a:latin typeface="Montserrat"/>
              <a:ea typeface="Montserrat"/>
              <a:cs typeface="Montserrat"/>
              <a:sym typeface="Montserrat"/>
            </a:endParaRPr>
          </a:p>
        </p:txBody>
      </p:sp>
      <p:sp>
        <p:nvSpPr>
          <p:cNvPr id="136" name="Google Shape;136;p16"/>
          <p:cNvSpPr txBox="1"/>
          <p:nvPr/>
        </p:nvSpPr>
        <p:spPr>
          <a:xfrm>
            <a:off x="3874200" y="1720725"/>
            <a:ext cx="1395600" cy="72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a:solidFill>
                  <a:srgbClr val="001633"/>
                </a:solidFill>
                <a:latin typeface="Montserrat ExtraBold"/>
                <a:ea typeface="Montserrat ExtraBold"/>
                <a:cs typeface="Montserrat ExtraBold"/>
                <a:sym typeface="Montserrat ExtraBold"/>
              </a:rPr>
              <a:t>01</a:t>
            </a:r>
            <a:endParaRPr sz="4000">
              <a:solidFill>
                <a:srgbClr val="001633"/>
              </a:solidFill>
              <a:latin typeface="Montserrat ExtraBold"/>
              <a:ea typeface="Montserrat ExtraBold"/>
              <a:cs typeface="Montserrat ExtraBold"/>
              <a:sym typeface="Montserrat ExtraBold"/>
            </a:endParaRPr>
          </a:p>
        </p:txBody>
      </p:sp>
      <p:sp>
        <p:nvSpPr>
          <p:cNvPr id="137" name="Google Shape;137;p16"/>
          <p:cNvSpPr txBox="1"/>
          <p:nvPr/>
        </p:nvSpPr>
        <p:spPr>
          <a:xfrm>
            <a:off x="3040900" y="3003800"/>
            <a:ext cx="1395600" cy="72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a:solidFill>
                  <a:srgbClr val="001633"/>
                </a:solidFill>
                <a:latin typeface="Montserrat ExtraBold"/>
                <a:ea typeface="Montserrat ExtraBold"/>
                <a:cs typeface="Montserrat ExtraBold"/>
                <a:sym typeface="Montserrat ExtraBold"/>
              </a:rPr>
              <a:t>02</a:t>
            </a:r>
            <a:endParaRPr sz="4000">
              <a:solidFill>
                <a:srgbClr val="001633"/>
              </a:solidFill>
              <a:latin typeface="Montserrat ExtraBold"/>
              <a:ea typeface="Montserrat ExtraBold"/>
              <a:cs typeface="Montserrat ExtraBold"/>
              <a:sym typeface="Montserrat ExtraBold"/>
            </a:endParaRPr>
          </a:p>
        </p:txBody>
      </p:sp>
      <p:sp>
        <p:nvSpPr>
          <p:cNvPr id="138" name="Google Shape;138;p16"/>
          <p:cNvSpPr txBox="1"/>
          <p:nvPr/>
        </p:nvSpPr>
        <p:spPr>
          <a:xfrm>
            <a:off x="4730513" y="3003800"/>
            <a:ext cx="1395600" cy="72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a:solidFill>
                  <a:srgbClr val="001633"/>
                </a:solidFill>
                <a:latin typeface="Montserrat ExtraBold"/>
                <a:ea typeface="Montserrat ExtraBold"/>
                <a:cs typeface="Montserrat ExtraBold"/>
                <a:sym typeface="Montserrat ExtraBold"/>
              </a:rPr>
              <a:t>03</a:t>
            </a:r>
            <a:endParaRPr sz="4000">
              <a:solidFill>
                <a:srgbClr val="001633"/>
              </a:solidFill>
              <a:latin typeface="Montserrat ExtraBold"/>
              <a:ea typeface="Montserrat ExtraBold"/>
              <a:cs typeface="Montserrat ExtraBold"/>
              <a:sym typeface="Montserrat ExtraBold"/>
            </a:endParaRPr>
          </a:p>
        </p:txBody>
      </p:sp>
      <p:sp>
        <p:nvSpPr>
          <p:cNvPr id="25" name="Google Shape;134;p16"/>
          <p:cNvSpPr txBox="1"/>
          <p:nvPr/>
        </p:nvSpPr>
        <p:spPr>
          <a:xfrm>
            <a:off x="434844" y="3575962"/>
            <a:ext cx="2248200" cy="4407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US" sz="1800" dirty="0" smtClean="0">
                <a:solidFill>
                  <a:srgbClr val="FFFFFF"/>
                </a:solidFill>
                <a:latin typeface="Montserrat ExtraBold"/>
                <a:ea typeface="Montserrat ExtraBold"/>
                <a:cs typeface="Montserrat ExtraBold"/>
                <a:sym typeface="Montserrat ExtraBold"/>
              </a:rPr>
              <a:t>FINE TUNING</a:t>
            </a:r>
            <a:endParaRPr sz="1800" dirty="0">
              <a:solidFill>
                <a:srgbClr val="FFFFFF"/>
              </a:solidFill>
              <a:latin typeface="Montserrat ExtraBold"/>
              <a:ea typeface="Montserrat ExtraBold"/>
              <a:cs typeface="Montserrat ExtraBold"/>
              <a:sym typeface="Montserrat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IN" dirty="0"/>
          </a:p>
        </p:txBody>
      </p:sp>
    </p:spTree>
    <p:extLst>
      <p:ext uri="{BB962C8B-B14F-4D97-AF65-F5344CB8AC3E}">
        <p14:creationId xmlns:p14="http://schemas.microsoft.com/office/powerpoint/2010/main" val="617596575"/>
      </p:ext>
    </p:extLst>
  </p:cSld>
  <p:clrMapOvr>
    <a:masterClrMapping/>
  </p:clrMapOvr>
</p:sld>
</file>

<file path=ppt/theme/theme1.xml><?xml version="1.0" encoding="utf-8"?>
<a:theme xmlns:a="http://schemas.openxmlformats.org/drawingml/2006/main" name="Futuristic Background Infographics by Slidesgo">
  <a:themeElements>
    <a:clrScheme name="Simple Light">
      <a:dk1>
        <a:srgbClr val="FFFFFF"/>
      </a:dk1>
      <a:lt1>
        <a:srgbClr val="001633"/>
      </a:lt1>
      <a:dk2>
        <a:srgbClr val="FFFFFF"/>
      </a:dk2>
      <a:lt2>
        <a:srgbClr val="FFAB40"/>
      </a:lt2>
      <a:accent1>
        <a:srgbClr val="85D5E6"/>
      </a:accent1>
      <a:accent2>
        <a:srgbClr val="78909C"/>
      </a:accent2>
      <a:accent3>
        <a:srgbClr val="0097A7"/>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178</Words>
  <Application>Microsoft Office PowerPoint</Application>
  <PresentationFormat>On-screen Show (16:9)</PresentationFormat>
  <Paragraphs>27</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Montserrat ExtraBold</vt:lpstr>
      <vt:lpstr>Montserrat</vt:lpstr>
      <vt:lpstr>Montserrat ExtraLight</vt:lpstr>
      <vt:lpstr>Futuristic Background Infographics by Slidesgo</vt:lpstr>
      <vt:lpstr>Week - 2</vt:lpstr>
      <vt:lpstr>PSEUDO-CODE</vt:lpstr>
      <vt:lpstr>Scope for IMPROVEMENT</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- 2</dc:title>
  <cp:lastModifiedBy>Microsoft account</cp:lastModifiedBy>
  <cp:revision>8</cp:revision>
  <dcterms:modified xsi:type="dcterms:W3CDTF">2021-11-01T11:53:35Z</dcterms:modified>
</cp:coreProperties>
</file>